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05" r:id="rId2"/>
    <p:sldId id="294" r:id="rId3"/>
    <p:sldId id="285" r:id="rId4"/>
    <p:sldId id="286" r:id="rId5"/>
    <p:sldId id="287" r:id="rId6"/>
    <p:sldId id="288" r:id="rId7"/>
    <p:sldId id="289" r:id="rId8"/>
    <p:sldId id="295" r:id="rId9"/>
    <p:sldId id="296" r:id="rId10"/>
    <p:sldId id="297" r:id="rId11"/>
    <p:sldId id="298" r:id="rId12"/>
    <p:sldId id="299" r:id="rId13"/>
    <p:sldId id="300" r:id="rId14"/>
    <p:sldId id="301" r:id="rId15"/>
    <p:sldId id="302" r:id="rId16"/>
    <p:sldId id="303" r:id="rId17"/>
    <p:sldId id="304" r:id="rId18"/>
    <p:sldId id="306" r:id="rId19"/>
    <p:sldId id="290" r:id="rId20"/>
    <p:sldId id="256" r:id="rId21"/>
    <p:sldId id="257" r:id="rId22"/>
    <p:sldId id="259" r:id="rId23"/>
    <p:sldId id="258" r:id="rId24"/>
    <p:sldId id="261" r:id="rId25"/>
    <p:sldId id="264" r:id="rId26"/>
    <p:sldId id="265" r:id="rId27"/>
    <p:sldId id="291" r:id="rId28"/>
    <p:sldId id="260" r:id="rId29"/>
    <p:sldId id="262" r:id="rId30"/>
    <p:sldId id="267" r:id="rId31"/>
    <p:sldId id="292" r:id="rId32"/>
    <p:sldId id="268" r:id="rId33"/>
    <p:sldId id="269" r:id="rId34"/>
    <p:sldId id="270" r:id="rId35"/>
    <p:sldId id="271" r:id="rId36"/>
    <p:sldId id="293" r:id="rId37"/>
    <p:sldId id="273" r:id="rId38"/>
    <p:sldId id="274" r:id="rId39"/>
    <p:sldId id="275" r:id="rId40"/>
    <p:sldId id="276" r:id="rId41"/>
    <p:sldId id="272" r:id="rId42"/>
    <p:sldId id="283" r:id="rId43"/>
    <p:sldId id="263" r:id="rId4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615" autoAdjust="0"/>
    <p:restoredTop sz="86432" autoAdjust="0"/>
  </p:normalViewPr>
  <p:slideViewPr>
    <p:cSldViewPr>
      <p:cViewPr varScale="1">
        <p:scale>
          <a:sx n="64" d="100"/>
          <a:sy n="64" d="100"/>
        </p:scale>
        <p:origin x="-306" y="-96"/>
      </p:cViewPr>
      <p:guideLst>
        <p:guide orient="horz" pos="2160"/>
        <p:guide pos="2880"/>
      </p:guideLst>
    </p:cSldViewPr>
  </p:slideViewPr>
  <p:outlineViewPr>
    <p:cViewPr>
      <p:scale>
        <a:sx n="33" d="100"/>
        <a:sy n="33" d="100"/>
      </p:scale>
      <p:origin x="0" y="42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4B90B2-1A74-4979-82D2-495374DB0203}" type="doc">
      <dgm:prSet loTypeId="urn:microsoft.com/office/officeart/2005/8/layout/vList5" loCatId="list" qsTypeId="urn:microsoft.com/office/officeart/2005/8/quickstyle/3d4" qsCatId="3D" csTypeId="urn:microsoft.com/office/officeart/2005/8/colors/colorful1" csCatId="colorful" phldr="1"/>
      <dgm:spPr/>
      <dgm:t>
        <a:bodyPr/>
        <a:lstStyle/>
        <a:p>
          <a:endParaRPr lang="en-US"/>
        </a:p>
      </dgm:t>
    </dgm:pt>
    <dgm:pt modelId="{2E23B786-4215-4EC0-91FE-3ED183400A27}">
      <dgm:prSet phldrT="[Text]" custT="1"/>
      <dgm:spPr/>
      <dgm:t>
        <a:bodyPr/>
        <a:lstStyle/>
        <a:p>
          <a:r>
            <a:rPr lang="en-US" sz="1800" b="1" i="0" dirty="0" smtClean="0">
              <a:solidFill>
                <a:schemeClr val="bg1"/>
              </a:solidFill>
            </a:rPr>
            <a:t>Discover</a:t>
          </a:r>
          <a:endParaRPr lang="en-US" sz="1800" b="1" i="0" dirty="0">
            <a:solidFill>
              <a:schemeClr val="bg1"/>
            </a:solidFill>
          </a:endParaRPr>
        </a:p>
      </dgm:t>
    </dgm:pt>
    <dgm:pt modelId="{AE7989A9-DF71-4B64-88C0-78326A8C62B0}" type="parTrans" cxnId="{1A5698A0-7269-4A4E-9223-789AF814C202}">
      <dgm:prSet/>
      <dgm:spPr/>
      <dgm:t>
        <a:bodyPr/>
        <a:lstStyle/>
        <a:p>
          <a:endParaRPr lang="en-US" sz="2400" b="1" i="0">
            <a:solidFill>
              <a:schemeClr val="bg1"/>
            </a:solidFill>
          </a:endParaRPr>
        </a:p>
      </dgm:t>
    </dgm:pt>
    <dgm:pt modelId="{5A5D5998-3878-4589-A13B-38CB8ADECB7C}" type="sibTrans" cxnId="{1A5698A0-7269-4A4E-9223-789AF814C202}">
      <dgm:prSet/>
      <dgm:spPr/>
      <dgm:t>
        <a:bodyPr/>
        <a:lstStyle/>
        <a:p>
          <a:endParaRPr lang="en-US" sz="2400" b="1" i="0">
            <a:solidFill>
              <a:schemeClr val="bg1"/>
            </a:solidFill>
          </a:endParaRPr>
        </a:p>
      </dgm:t>
    </dgm:pt>
    <dgm:pt modelId="{BFAACA91-3B63-479F-8766-93418D3ACF31}">
      <dgm:prSet custT="1"/>
      <dgm:spPr/>
      <dgm:t>
        <a:bodyPr/>
        <a:lstStyle/>
        <a:p>
          <a:pPr algn="l"/>
          <a:r>
            <a:rPr lang="sk-SK" sz="1400" b="1" i="0" dirty="0" smtClean="0">
              <a:solidFill>
                <a:schemeClr val="accent2">
                  <a:lumMod val="50000"/>
                </a:schemeClr>
              </a:solidFill>
            </a:rPr>
            <a:t>Bez podpory</a:t>
          </a:r>
          <a:endParaRPr lang="en-US" sz="1400" b="1" i="0" dirty="0">
            <a:solidFill>
              <a:schemeClr val="accent2">
                <a:lumMod val="50000"/>
              </a:schemeClr>
            </a:solidFill>
          </a:endParaRPr>
        </a:p>
      </dgm:t>
    </dgm:pt>
    <dgm:pt modelId="{CF502756-01D4-454D-9B6E-5241A43A96B1}" type="parTrans" cxnId="{6E0DC56F-8167-4404-A8F5-63CBDAADE63F}">
      <dgm:prSet/>
      <dgm:spPr/>
      <dgm:t>
        <a:bodyPr/>
        <a:lstStyle/>
        <a:p>
          <a:endParaRPr lang="en-US" sz="2400" b="1" i="0">
            <a:solidFill>
              <a:schemeClr val="bg1"/>
            </a:solidFill>
          </a:endParaRPr>
        </a:p>
      </dgm:t>
    </dgm:pt>
    <dgm:pt modelId="{AF7A2907-0FDA-4FC8-8141-2A0C64AEFBC0}" type="sibTrans" cxnId="{6E0DC56F-8167-4404-A8F5-63CBDAADE63F}">
      <dgm:prSet/>
      <dgm:spPr/>
      <dgm:t>
        <a:bodyPr/>
        <a:lstStyle/>
        <a:p>
          <a:endParaRPr lang="en-US" sz="2400" b="1" i="0">
            <a:solidFill>
              <a:schemeClr val="bg1"/>
            </a:solidFill>
          </a:endParaRPr>
        </a:p>
      </dgm:t>
    </dgm:pt>
    <dgm:pt modelId="{EA7B835A-DF20-4A0E-9C96-3276FD7A449D}">
      <dgm:prSet custT="1"/>
      <dgm:spPr/>
      <dgm:t>
        <a:bodyPr/>
        <a:lstStyle/>
        <a:p>
          <a:r>
            <a:rPr lang="en-US" sz="1800" b="1" i="0" dirty="0" smtClean="0">
              <a:solidFill>
                <a:schemeClr val="bg1"/>
              </a:solidFill>
            </a:rPr>
            <a:t>Develop</a:t>
          </a:r>
          <a:endParaRPr lang="en-US" sz="1800" b="1" i="0" dirty="0">
            <a:solidFill>
              <a:schemeClr val="bg1"/>
            </a:solidFill>
          </a:endParaRPr>
        </a:p>
      </dgm:t>
    </dgm:pt>
    <dgm:pt modelId="{3CB787D7-B8B9-4033-9F29-B5A72B4400DA}" type="parTrans" cxnId="{B073DA8B-6ED7-4194-81C6-5903BEC43A18}">
      <dgm:prSet/>
      <dgm:spPr/>
      <dgm:t>
        <a:bodyPr/>
        <a:lstStyle/>
        <a:p>
          <a:endParaRPr lang="en-US" sz="2400" b="1" i="0">
            <a:solidFill>
              <a:schemeClr val="bg1"/>
            </a:solidFill>
          </a:endParaRPr>
        </a:p>
      </dgm:t>
    </dgm:pt>
    <dgm:pt modelId="{7A30D398-709C-4EB1-BD07-02917FDD6B8F}" type="sibTrans" cxnId="{B073DA8B-6ED7-4194-81C6-5903BEC43A18}">
      <dgm:prSet/>
      <dgm:spPr/>
      <dgm:t>
        <a:bodyPr/>
        <a:lstStyle/>
        <a:p>
          <a:endParaRPr lang="en-US" sz="2400" b="1" i="0">
            <a:solidFill>
              <a:schemeClr val="bg1"/>
            </a:solidFill>
          </a:endParaRPr>
        </a:p>
      </dgm:t>
    </dgm:pt>
    <dgm:pt modelId="{3B4DC407-876C-45DF-A527-5C3BD5E6E2F1}">
      <dgm:prSet custT="1"/>
      <dgm:spPr/>
      <dgm:t>
        <a:bodyPr/>
        <a:lstStyle/>
        <a:p>
          <a:r>
            <a:rPr lang="en-US" sz="1800" b="1" i="0" dirty="0" smtClean="0">
              <a:solidFill>
                <a:schemeClr val="bg1"/>
              </a:solidFill>
            </a:rPr>
            <a:t>Release</a:t>
          </a:r>
          <a:endParaRPr lang="en-US" sz="1800" b="1" i="0" dirty="0">
            <a:solidFill>
              <a:schemeClr val="bg1"/>
            </a:solidFill>
          </a:endParaRPr>
        </a:p>
      </dgm:t>
    </dgm:pt>
    <dgm:pt modelId="{6571765C-2528-4FF7-A641-E3DA47501A32}" type="parTrans" cxnId="{6785A681-4292-4411-AF56-5BC1696C4B7F}">
      <dgm:prSet/>
      <dgm:spPr/>
      <dgm:t>
        <a:bodyPr/>
        <a:lstStyle/>
        <a:p>
          <a:endParaRPr lang="en-US" sz="2400" b="1" i="0">
            <a:solidFill>
              <a:schemeClr val="bg1"/>
            </a:solidFill>
          </a:endParaRPr>
        </a:p>
      </dgm:t>
    </dgm:pt>
    <dgm:pt modelId="{51A7583C-AD05-4A3F-85ED-C1E0AAB4CA9F}" type="sibTrans" cxnId="{6785A681-4292-4411-AF56-5BC1696C4B7F}">
      <dgm:prSet/>
      <dgm:spPr/>
      <dgm:t>
        <a:bodyPr/>
        <a:lstStyle/>
        <a:p>
          <a:endParaRPr lang="en-US" sz="2400" b="1" i="0">
            <a:solidFill>
              <a:schemeClr val="bg1"/>
            </a:solidFill>
          </a:endParaRPr>
        </a:p>
      </dgm:t>
    </dgm:pt>
    <dgm:pt modelId="{63A5C83C-9C44-4A16-9575-563842849667}">
      <dgm:prSet custT="1"/>
      <dgm:spPr/>
      <dgm:t>
        <a:bodyPr/>
        <a:lstStyle/>
        <a:p>
          <a:r>
            <a:rPr lang="en-US" sz="1800" b="1" i="0" dirty="0" smtClean="0">
              <a:solidFill>
                <a:schemeClr val="bg1"/>
              </a:solidFill>
            </a:rPr>
            <a:t>Learn</a:t>
          </a:r>
          <a:endParaRPr lang="en-US" sz="1800" b="1" i="0" dirty="0">
            <a:solidFill>
              <a:schemeClr val="bg1"/>
            </a:solidFill>
          </a:endParaRPr>
        </a:p>
      </dgm:t>
    </dgm:pt>
    <dgm:pt modelId="{082940FC-089A-471F-8C29-BE3EC2C4A4D1}" type="parTrans" cxnId="{3828BC88-F9CC-42E9-8FC3-BDBFEF9AD45E}">
      <dgm:prSet/>
      <dgm:spPr/>
      <dgm:t>
        <a:bodyPr/>
        <a:lstStyle/>
        <a:p>
          <a:endParaRPr lang="en-US" sz="2400" b="1" i="0">
            <a:solidFill>
              <a:schemeClr val="bg1"/>
            </a:solidFill>
          </a:endParaRPr>
        </a:p>
      </dgm:t>
    </dgm:pt>
    <dgm:pt modelId="{3CFB2EB5-F8CE-40D9-B192-6ACAACE33902}" type="sibTrans" cxnId="{3828BC88-F9CC-42E9-8FC3-BDBFEF9AD45E}">
      <dgm:prSet/>
      <dgm:spPr/>
      <dgm:t>
        <a:bodyPr/>
        <a:lstStyle/>
        <a:p>
          <a:endParaRPr lang="en-US" sz="2400" b="1" i="0">
            <a:solidFill>
              <a:schemeClr val="bg1"/>
            </a:solidFill>
          </a:endParaRPr>
        </a:p>
      </dgm:t>
    </dgm:pt>
    <dgm:pt modelId="{AE3B510A-3DDF-42C6-A8D4-CD064D6FCD2D}">
      <dgm:prSet custT="1"/>
      <dgm:spPr/>
      <dgm:t>
        <a:bodyPr/>
        <a:lstStyle/>
        <a:p>
          <a:pPr algn="l"/>
          <a:r>
            <a:rPr lang="sk-SK" sz="1400" b="1" i="0" dirty="0" smtClean="0">
              <a:solidFill>
                <a:schemeClr val="accent2">
                  <a:lumMod val="50000"/>
                </a:schemeClr>
              </a:solidFill>
            </a:rPr>
            <a:t>Fórum moderované </a:t>
          </a:r>
          <a:r>
            <a:rPr lang="en-US" sz="1400" b="1" i="0" dirty="0" smtClean="0">
              <a:solidFill>
                <a:schemeClr val="accent2">
                  <a:lumMod val="50000"/>
                </a:schemeClr>
              </a:solidFill>
            </a:rPr>
            <a:t>PSS</a:t>
          </a:r>
          <a:endParaRPr lang="en-US" sz="1400" b="1" i="0" dirty="0">
            <a:solidFill>
              <a:schemeClr val="accent2">
                <a:lumMod val="50000"/>
              </a:schemeClr>
            </a:solidFill>
          </a:endParaRPr>
        </a:p>
      </dgm:t>
    </dgm:pt>
    <dgm:pt modelId="{293C16AE-8DE9-4979-8DAA-9CB36E77179A}" type="parTrans" cxnId="{BA4EA829-704B-4336-961F-5A138B8E7E0E}">
      <dgm:prSet/>
      <dgm:spPr/>
      <dgm:t>
        <a:bodyPr/>
        <a:lstStyle/>
        <a:p>
          <a:endParaRPr lang="en-US" sz="2400" b="1" i="0">
            <a:solidFill>
              <a:schemeClr val="bg1"/>
            </a:solidFill>
          </a:endParaRPr>
        </a:p>
      </dgm:t>
    </dgm:pt>
    <dgm:pt modelId="{2D8C40E4-03BF-43A1-956E-86B50CF5C764}" type="sibTrans" cxnId="{BA4EA829-704B-4336-961F-5A138B8E7E0E}">
      <dgm:prSet/>
      <dgm:spPr/>
      <dgm:t>
        <a:bodyPr/>
        <a:lstStyle/>
        <a:p>
          <a:endParaRPr lang="en-US" sz="2400" b="1" i="0">
            <a:solidFill>
              <a:schemeClr val="bg1"/>
            </a:solidFill>
          </a:endParaRPr>
        </a:p>
      </dgm:t>
    </dgm:pt>
    <dgm:pt modelId="{BEC6E590-5903-46C8-ABCA-4B30C3F027C3}">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1400" b="1" i="0" dirty="0" smtClean="0">
              <a:solidFill>
                <a:schemeClr val="accent2">
                  <a:lumMod val="50000"/>
                </a:schemeClr>
              </a:solidFill>
            </a:rPr>
            <a:t>PSS Callback </a:t>
          </a:r>
          <a:r>
            <a:rPr lang="sk-SK" sz="1400" b="1" i="0" dirty="0" smtClean="0">
              <a:solidFill>
                <a:schemeClr val="accent2">
                  <a:lumMod val="50000"/>
                </a:schemeClr>
              </a:solidFill>
            </a:rPr>
            <a:t>služba</a:t>
          </a:r>
          <a:endParaRPr lang="en-US" sz="1400" b="1" i="0" dirty="0">
            <a:solidFill>
              <a:schemeClr val="accent2">
                <a:lumMod val="50000"/>
              </a:schemeClr>
            </a:solidFill>
          </a:endParaRPr>
        </a:p>
      </dgm:t>
    </dgm:pt>
    <dgm:pt modelId="{E08CC9FE-D361-4E89-B16A-C100DB398F31}" type="parTrans" cxnId="{670458AF-78E7-442F-9C47-D39A3EEFFFCD}">
      <dgm:prSet/>
      <dgm:spPr/>
      <dgm:t>
        <a:bodyPr/>
        <a:lstStyle/>
        <a:p>
          <a:endParaRPr lang="en-US" sz="2400" b="1" i="0">
            <a:solidFill>
              <a:schemeClr val="bg1"/>
            </a:solidFill>
          </a:endParaRPr>
        </a:p>
      </dgm:t>
    </dgm:pt>
    <dgm:pt modelId="{5CD7B446-A7D9-4D33-BA9F-D4AA6382FE81}" type="sibTrans" cxnId="{670458AF-78E7-442F-9C47-D39A3EEFFFCD}">
      <dgm:prSet/>
      <dgm:spPr/>
      <dgm:t>
        <a:bodyPr/>
        <a:lstStyle/>
        <a:p>
          <a:endParaRPr lang="en-US" sz="2400" b="1" i="0">
            <a:solidFill>
              <a:schemeClr val="bg1"/>
            </a:solidFill>
          </a:endParaRPr>
        </a:p>
      </dgm:t>
    </dgm:pt>
    <dgm:pt modelId="{472D273B-FCD0-470A-BBB4-D2BB4FF0DC30}">
      <dgm:prSet custT="1"/>
      <dgm:spPr/>
      <dgm:t>
        <a:bodyPr/>
        <a:lstStyle/>
        <a:p>
          <a:pPr algn="l"/>
          <a:r>
            <a:rPr lang="en-US" sz="1400" b="1" i="0" dirty="0" smtClean="0">
              <a:solidFill>
                <a:schemeClr val="accent2">
                  <a:lumMod val="50000"/>
                </a:schemeClr>
              </a:solidFill>
            </a:rPr>
            <a:t>Marketing</a:t>
          </a:r>
          <a:r>
            <a:rPr lang="sk-SK" sz="1400" b="1" i="0" dirty="0" smtClean="0">
              <a:solidFill>
                <a:schemeClr val="accent2">
                  <a:lumMod val="50000"/>
                </a:schemeClr>
              </a:solidFill>
            </a:rPr>
            <a:t>ová podpora</a:t>
          </a:r>
          <a:endParaRPr lang="en-US" sz="1400" b="1" i="0" dirty="0">
            <a:solidFill>
              <a:schemeClr val="accent2">
                <a:lumMod val="50000"/>
              </a:schemeClr>
            </a:solidFill>
          </a:endParaRPr>
        </a:p>
      </dgm:t>
    </dgm:pt>
    <dgm:pt modelId="{E6464B00-66AB-4EC9-B423-56192D3ACBF1}" type="parTrans" cxnId="{94EB094A-D130-4FFF-BE35-27BD953FD0AC}">
      <dgm:prSet/>
      <dgm:spPr/>
      <dgm:t>
        <a:bodyPr/>
        <a:lstStyle/>
        <a:p>
          <a:endParaRPr lang="en-US" sz="2400" b="1" i="0">
            <a:solidFill>
              <a:schemeClr val="bg1"/>
            </a:solidFill>
          </a:endParaRPr>
        </a:p>
      </dgm:t>
    </dgm:pt>
    <dgm:pt modelId="{96C19E5B-8DE6-46E0-93FB-905D463AFF54}" type="sibTrans" cxnId="{94EB094A-D130-4FFF-BE35-27BD953FD0AC}">
      <dgm:prSet/>
      <dgm:spPr/>
      <dgm:t>
        <a:bodyPr/>
        <a:lstStyle/>
        <a:p>
          <a:endParaRPr lang="en-US" sz="2400" b="1" i="0">
            <a:solidFill>
              <a:schemeClr val="bg1"/>
            </a:solidFill>
          </a:endParaRPr>
        </a:p>
      </dgm:t>
    </dgm:pt>
    <dgm:pt modelId="{FF46BCE5-5EFC-41B9-A088-7C683A95EBAB}">
      <dgm:prSet custT="1"/>
      <dgm:spPr/>
      <dgm:t>
        <a:bodyPr/>
        <a:lstStyle/>
        <a:p>
          <a:pPr algn="l"/>
          <a:r>
            <a:rPr lang="en-US" sz="1400" b="1" i="0" dirty="0" smtClean="0">
              <a:solidFill>
                <a:schemeClr val="accent2">
                  <a:lumMod val="50000"/>
                </a:schemeClr>
              </a:solidFill>
            </a:rPr>
            <a:t>PSS Email Support</a:t>
          </a:r>
          <a:endParaRPr lang="en-US" sz="1400" b="1" i="0" dirty="0">
            <a:solidFill>
              <a:schemeClr val="accent2">
                <a:lumMod val="50000"/>
              </a:schemeClr>
            </a:solidFill>
          </a:endParaRPr>
        </a:p>
      </dgm:t>
    </dgm:pt>
    <dgm:pt modelId="{4933B475-090D-4304-8796-A48281C02B8E}" type="parTrans" cxnId="{30508B53-102D-42C6-9EC0-C6D1187A8787}">
      <dgm:prSet/>
      <dgm:spPr/>
      <dgm:t>
        <a:bodyPr/>
        <a:lstStyle/>
        <a:p>
          <a:endParaRPr lang="en-US" sz="2400" b="1" i="0">
            <a:solidFill>
              <a:schemeClr val="bg1"/>
            </a:solidFill>
          </a:endParaRPr>
        </a:p>
      </dgm:t>
    </dgm:pt>
    <dgm:pt modelId="{36071B46-403A-4F86-A0FD-20F4F1994E50}" type="sibTrans" cxnId="{30508B53-102D-42C6-9EC0-C6D1187A8787}">
      <dgm:prSet/>
      <dgm:spPr/>
      <dgm:t>
        <a:bodyPr/>
        <a:lstStyle/>
        <a:p>
          <a:endParaRPr lang="en-US" sz="2400" b="1" i="0">
            <a:solidFill>
              <a:schemeClr val="bg1"/>
            </a:solidFill>
          </a:endParaRPr>
        </a:p>
      </dgm:t>
    </dgm:pt>
    <dgm:pt modelId="{FB2D7F35-3CC4-4321-9534-9659B6C9AA11}">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sk-SK" sz="1400" b="1" i="0" dirty="0" smtClean="0">
              <a:solidFill>
                <a:schemeClr val="accent2">
                  <a:lumMod val="50000"/>
                </a:schemeClr>
              </a:solidFill>
            </a:rPr>
            <a:t>„Review“ architektúry</a:t>
          </a:r>
          <a:endParaRPr lang="en-US" sz="1400" b="1" i="0" dirty="0">
            <a:solidFill>
              <a:schemeClr val="accent2">
                <a:lumMod val="50000"/>
              </a:schemeClr>
            </a:solidFill>
          </a:endParaRPr>
        </a:p>
      </dgm:t>
    </dgm:pt>
    <dgm:pt modelId="{3306C263-AFD2-4B2F-A619-89EAE39EBA6C}" type="parTrans" cxnId="{CD314B17-C9F2-48BD-83F0-BDD7552DC92C}">
      <dgm:prSet/>
      <dgm:spPr/>
      <dgm:t>
        <a:bodyPr/>
        <a:lstStyle/>
        <a:p>
          <a:endParaRPr lang="en-US"/>
        </a:p>
      </dgm:t>
    </dgm:pt>
    <dgm:pt modelId="{EAFE6DF2-DB57-4106-9766-AEE75D3FB69C}" type="sibTrans" cxnId="{CD314B17-C9F2-48BD-83F0-BDD7552DC92C}">
      <dgm:prSet/>
      <dgm:spPr/>
      <dgm:t>
        <a:bodyPr/>
        <a:lstStyle/>
        <a:p>
          <a:endParaRPr lang="en-US"/>
        </a:p>
      </dgm:t>
    </dgm:pt>
    <dgm:pt modelId="{5F7BB0F6-BB29-4E5C-B4C2-DE13AAB6D2F8}">
      <dgm:prSet custT="1"/>
      <dgm:spPr/>
      <dgm:t>
        <a:bodyPr/>
        <a:lstStyle/>
        <a:p>
          <a:r>
            <a:rPr lang="en-US" sz="1400" b="1" i="0" dirty="0" smtClean="0">
              <a:solidFill>
                <a:schemeClr val="accent2">
                  <a:lumMod val="50000"/>
                </a:schemeClr>
              </a:solidFill>
            </a:rPr>
            <a:t>PSS Email Support</a:t>
          </a:r>
          <a:endParaRPr lang="en-US" sz="1800" b="1" i="0" dirty="0">
            <a:solidFill>
              <a:schemeClr val="accent2">
                <a:lumMod val="50000"/>
              </a:schemeClr>
            </a:solidFill>
          </a:endParaRPr>
        </a:p>
      </dgm:t>
    </dgm:pt>
    <dgm:pt modelId="{1F1E84AA-EF2B-4370-A723-F8BCF5E5EE51}" type="parTrans" cxnId="{926023F8-EF58-4790-8B9D-D5DBAB8CB908}">
      <dgm:prSet/>
      <dgm:spPr/>
      <dgm:t>
        <a:bodyPr/>
        <a:lstStyle/>
        <a:p>
          <a:endParaRPr lang="en-US"/>
        </a:p>
      </dgm:t>
    </dgm:pt>
    <dgm:pt modelId="{B8830071-70E0-4996-9D6A-BB432C9CF904}" type="sibTrans" cxnId="{926023F8-EF58-4790-8B9D-D5DBAB8CB908}">
      <dgm:prSet/>
      <dgm:spPr/>
      <dgm:t>
        <a:bodyPr/>
        <a:lstStyle/>
        <a:p>
          <a:endParaRPr lang="en-US"/>
        </a:p>
      </dgm:t>
    </dgm:pt>
    <dgm:pt modelId="{9BE99C02-5880-4BA8-9774-BEF6FF66E5D7}">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1400" b="1" i="0" dirty="0" smtClean="0">
              <a:solidFill>
                <a:schemeClr val="accent2">
                  <a:lumMod val="50000"/>
                </a:schemeClr>
              </a:solidFill>
            </a:rPr>
            <a:t>1:1  </a:t>
          </a:r>
          <a:r>
            <a:rPr lang="en-US" sz="1400" b="1" i="0" dirty="0" err="1" smtClean="0">
              <a:solidFill>
                <a:schemeClr val="accent2">
                  <a:lumMod val="50000"/>
                </a:schemeClr>
              </a:solidFill>
            </a:rPr>
            <a:t>LiveM</a:t>
          </a:r>
          <a:r>
            <a:rPr lang="sk-SK" sz="1400" b="1" i="0" dirty="0" smtClean="0">
              <a:solidFill>
                <a:schemeClr val="accent2">
                  <a:lumMod val="50000"/>
                </a:schemeClr>
              </a:solidFill>
            </a:rPr>
            <a:t>ee</a:t>
          </a:r>
          <a:r>
            <a:rPr lang="en-US" sz="1400" b="1" i="0" dirty="0" smtClean="0">
              <a:solidFill>
                <a:schemeClr val="accent2">
                  <a:lumMod val="50000"/>
                </a:schemeClr>
              </a:solidFill>
            </a:rPr>
            <a:t>t</a:t>
          </a:r>
          <a:r>
            <a:rPr lang="sk-SK" sz="1400" b="1" i="0" dirty="0" smtClean="0">
              <a:solidFill>
                <a:schemeClr val="accent2">
                  <a:lumMod val="50000"/>
                </a:schemeClr>
              </a:solidFill>
            </a:rPr>
            <a:t>in</a:t>
          </a:r>
          <a:r>
            <a:rPr lang="en-US" sz="1400" b="1" i="0" dirty="0" smtClean="0">
              <a:solidFill>
                <a:schemeClr val="accent2">
                  <a:lumMod val="50000"/>
                </a:schemeClr>
              </a:solidFill>
            </a:rPr>
            <a:t>g</a:t>
          </a:r>
          <a:endParaRPr lang="en-US" sz="1400" b="1" i="0" dirty="0">
            <a:solidFill>
              <a:schemeClr val="accent2">
                <a:lumMod val="50000"/>
              </a:schemeClr>
            </a:solidFill>
          </a:endParaRPr>
        </a:p>
      </dgm:t>
    </dgm:pt>
    <dgm:pt modelId="{C09F9DA6-2184-4E41-8549-580380775EB5}" type="parTrans" cxnId="{BF55A44F-CF8C-48B3-A0F7-19D9A05624F9}">
      <dgm:prSet/>
      <dgm:spPr/>
      <dgm:t>
        <a:bodyPr/>
        <a:lstStyle/>
        <a:p>
          <a:endParaRPr lang="en-US"/>
        </a:p>
      </dgm:t>
    </dgm:pt>
    <dgm:pt modelId="{A54AF28C-8D33-425D-9FC3-647E586AC350}" type="sibTrans" cxnId="{BF55A44F-CF8C-48B3-A0F7-19D9A05624F9}">
      <dgm:prSet/>
      <dgm:spPr/>
      <dgm:t>
        <a:bodyPr/>
        <a:lstStyle/>
        <a:p>
          <a:endParaRPr lang="en-US"/>
        </a:p>
      </dgm:t>
    </dgm:pt>
    <dgm:pt modelId="{5A116405-DEDC-4226-89CB-C11C75D4AD05}" type="pres">
      <dgm:prSet presAssocID="{B14B90B2-1A74-4979-82D2-495374DB0203}" presName="Name0" presStyleCnt="0">
        <dgm:presLayoutVars>
          <dgm:dir/>
          <dgm:animLvl val="lvl"/>
          <dgm:resizeHandles val="exact"/>
        </dgm:presLayoutVars>
      </dgm:prSet>
      <dgm:spPr/>
      <dgm:t>
        <a:bodyPr/>
        <a:lstStyle/>
        <a:p>
          <a:endParaRPr lang="en-US"/>
        </a:p>
      </dgm:t>
    </dgm:pt>
    <dgm:pt modelId="{206F9DD0-58C1-4790-85E6-1C38E1D81D89}" type="pres">
      <dgm:prSet presAssocID="{2E23B786-4215-4EC0-91FE-3ED183400A27}" presName="linNode" presStyleCnt="0"/>
      <dgm:spPr/>
    </dgm:pt>
    <dgm:pt modelId="{D500159E-E5E1-48C5-8FA8-A0C1788E7EDD}" type="pres">
      <dgm:prSet presAssocID="{2E23B786-4215-4EC0-91FE-3ED183400A27}" presName="parentText" presStyleLbl="node1" presStyleIdx="0" presStyleCnt="4">
        <dgm:presLayoutVars>
          <dgm:chMax val="1"/>
          <dgm:bulletEnabled val="1"/>
        </dgm:presLayoutVars>
      </dgm:prSet>
      <dgm:spPr/>
      <dgm:t>
        <a:bodyPr/>
        <a:lstStyle/>
        <a:p>
          <a:endParaRPr lang="en-US"/>
        </a:p>
      </dgm:t>
    </dgm:pt>
    <dgm:pt modelId="{37287C41-F774-48C2-AB19-44C156D496A0}" type="pres">
      <dgm:prSet presAssocID="{2E23B786-4215-4EC0-91FE-3ED183400A27}" presName="descendantText" presStyleLbl="alignAccFollowNode1" presStyleIdx="0" presStyleCnt="4">
        <dgm:presLayoutVars>
          <dgm:bulletEnabled val="1"/>
        </dgm:presLayoutVars>
      </dgm:prSet>
      <dgm:spPr/>
      <dgm:t>
        <a:bodyPr/>
        <a:lstStyle/>
        <a:p>
          <a:endParaRPr lang="en-US"/>
        </a:p>
      </dgm:t>
    </dgm:pt>
    <dgm:pt modelId="{17FC1664-FE3B-405D-8B20-00980AF98F27}" type="pres">
      <dgm:prSet presAssocID="{5A5D5998-3878-4589-A13B-38CB8ADECB7C}" presName="sp" presStyleCnt="0"/>
      <dgm:spPr/>
    </dgm:pt>
    <dgm:pt modelId="{05F52671-DD56-4EF9-88FD-219608FC38C9}" type="pres">
      <dgm:prSet presAssocID="{63A5C83C-9C44-4A16-9575-563842849667}" presName="linNode" presStyleCnt="0"/>
      <dgm:spPr/>
    </dgm:pt>
    <dgm:pt modelId="{655F475F-FDBC-43A3-8227-C1FEE9D67DA7}" type="pres">
      <dgm:prSet presAssocID="{63A5C83C-9C44-4A16-9575-563842849667}" presName="parentText" presStyleLbl="node1" presStyleIdx="1" presStyleCnt="4">
        <dgm:presLayoutVars>
          <dgm:chMax val="1"/>
          <dgm:bulletEnabled val="1"/>
        </dgm:presLayoutVars>
      </dgm:prSet>
      <dgm:spPr/>
      <dgm:t>
        <a:bodyPr/>
        <a:lstStyle/>
        <a:p>
          <a:endParaRPr lang="en-US"/>
        </a:p>
      </dgm:t>
    </dgm:pt>
    <dgm:pt modelId="{53B5F235-E982-46FA-BD33-A7A49FCD0D29}" type="pres">
      <dgm:prSet presAssocID="{63A5C83C-9C44-4A16-9575-563842849667}" presName="descendantText" presStyleLbl="alignAccFollowNode1" presStyleIdx="1" presStyleCnt="4">
        <dgm:presLayoutVars>
          <dgm:bulletEnabled val="1"/>
        </dgm:presLayoutVars>
      </dgm:prSet>
      <dgm:spPr/>
      <dgm:t>
        <a:bodyPr/>
        <a:lstStyle/>
        <a:p>
          <a:endParaRPr lang="en-US"/>
        </a:p>
      </dgm:t>
    </dgm:pt>
    <dgm:pt modelId="{C8ABBEE4-4210-4D59-8AC0-7EDEB461B725}" type="pres">
      <dgm:prSet presAssocID="{3CFB2EB5-F8CE-40D9-B192-6ACAACE33902}" presName="sp" presStyleCnt="0"/>
      <dgm:spPr/>
    </dgm:pt>
    <dgm:pt modelId="{29EC79E4-881E-4C12-BABD-9EDC8C173C21}" type="pres">
      <dgm:prSet presAssocID="{EA7B835A-DF20-4A0E-9C96-3276FD7A449D}" presName="linNode" presStyleCnt="0"/>
      <dgm:spPr/>
    </dgm:pt>
    <dgm:pt modelId="{209BE8C1-D706-46A6-9A9F-146051922CB2}" type="pres">
      <dgm:prSet presAssocID="{EA7B835A-DF20-4A0E-9C96-3276FD7A449D}" presName="parentText" presStyleLbl="node1" presStyleIdx="2" presStyleCnt="4">
        <dgm:presLayoutVars>
          <dgm:chMax val="1"/>
          <dgm:bulletEnabled val="1"/>
        </dgm:presLayoutVars>
      </dgm:prSet>
      <dgm:spPr/>
      <dgm:t>
        <a:bodyPr/>
        <a:lstStyle/>
        <a:p>
          <a:endParaRPr lang="en-US"/>
        </a:p>
      </dgm:t>
    </dgm:pt>
    <dgm:pt modelId="{2033B20D-B841-41EF-B502-1F54B829B609}" type="pres">
      <dgm:prSet presAssocID="{EA7B835A-DF20-4A0E-9C96-3276FD7A449D}" presName="descendantText" presStyleLbl="alignAccFollowNode1" presStyleIdx="2" presStyleCnt="4">
        <dgm:presLayoutVars>
          <dgm:bulletEnabled val="1"/>
        </dgm:presLayoutVars>
      </dgm:prSet>
      <dgm:spPr/>
      <dgm:t>
        <a:bodyPr/>
        <a:lstStyle/>
        <a:p>
          <a:endParaRPr lang="en-US"/>
        </a:p>
      </dgm:t>
    </dgm:pt>
    <dgm:pt modelId="{F0B088CE-A9FD-4D15-A4F4-5EA313FAC9DA}" type="pres">
      <dgm:prSet presAssocID="{7A30D398-709C-4EB1-BD07-02917FDD6B8F}" presName="sp" presStyleCnt="0"/>
      <dgm:spPr/>
    </dgm:pt>
    <dgm:pt modelId="{C0B2C0A7-A185-482E-9077-2ABA4E83529B}" type="pres">
      <dgm:prSet presAssocID="{3B4DC407-876C-45DF-A527-5C3BD5E6E2F1}" presName="linNode" presStyleCnt="0"/>
      <dgm:spPr/>
    </dgm:pt>
    <dgm:pt modelId="{EE383040-3A61-4A12-808F-C1993BE418A2}" type="pres">
      <dgm:prSet presAssocID="{3B4DC407-876C-45DF-A527-5C3BD5E6E2F1}" presName="parentText" presStyleLbl="node1" presStyleIdx="3" presStyleCnt="4">
        <dgm:presLayoutVars>
          <dgm:chMax val="1"/>
          <dgm:bulletEnabled val="1"/>
        </dgm:presLayoutVars>
      </dgm:prSet>
      <dgm:spPr/>
      <dgm:t>
        <a:bodyPr/>
        <a:lstStyle/>
        <a:p>
          <a:endParaRPr lang="en-US"/>
        </a:p>
      </dgm:t>
    </dgm:pt>
    <dgm:pt modelId="{09497CC8-1236-4D9E-9793-5F18AE36C821}" type="pres">
      <dgm:prSet presAssocID="{3B4DC407-876C-45DF-A527-5C3BD5E6E2F1}" presName="descendantText" presStyleLbl="alignAccFollowNode1" presStyleIdx="3" presStyleCnt="4">
        <dgm:presLayoutVars>
          <dgm:bulletEnabled val="1"/>
        </dgm:presLayoutVars>
      </dgm:prSet>
      <dgm:spPr/>
      <dgm:t>
        <a:bodyPr/>
        <a:lstStyle/>
        <a:p>
          <a:endParaRPr lang="en-US"/>
        </a:p>
      </dgm:t>
    </dgm:pt>
  </dgm:ptLst>
  <dgm:cxnLst>
    <dgm:cxn modelId="{55B71725-F075-4B9D-90AA-EC12B6FAA64B}" type="presOf" srcId="{472D273B-FCD0-470A-BBB4-D2BB4FF0DC30}" destId="{09497CC8-1236-4D9E-9793-5F18AE36C821}" srcOrd="0" destOrd="0" presId="urn:microsoft.com/office/officeart/2005/8/layout/vList5"/>
    <dgm:cxn modelId="{AC2CE051-3A88-432C-9651-20258A84C69F}" type="presOf" srcId="{2E23B786-4215-4EC0-91FE-3ED183400A27}" destId="{D500159E-E5E1-48C5-8FA8-A0C1788E7EDD}" srcOrd="0" destOrd="0" presId="urn:microsoft.com/office/officeart/2005/8/layout/vList5"/>
    <dgm:cxn modelId="{FF57A6F1-D1C8-4E7D-8C5B-12756B0D8D11}" type="presOf" srcId="{AE3B510A-3DDF-42C6-A8D4-CD064D6FCD2D}" destId="{53B5F235-E982-46FA-BD33-A7A49FCD0D29}" srcOrd="0" destOrd="0" presId="urn:microsoft.com/office/officeart/2005/8/layout/vList5"/>
    <dgm:cxn modelId="{2ACB018B-AFE1-4F1E-838B-AA8F1D7B7908}" type="presOf" srcId="{BEC6E590-5903-46C8-ABCA-4B30C3F027C3}" destId="{2033B20D-B841-41EF-B502-1F54B829B609}" srcOrd="0" destOrd="1" presId="urn:microsoft.com/office/officeart/2005/8/layout/vList5"/>
    <dgm:cxn modelId="{6785A681-4292-4411-AF56-5BC1696C4B7F}" srcId="{B14B90B2-1A74-4979-82D2-495374DB0203}" destId="{3B4DC407-876C-45DF-A527-5C3BD5E6E2F1}" srcOrd="3" destOrd="0" parTransId="{6571765C-2528-4FF7-A641-E3DA47501A32}" sibTransId="{51A7583C-AD05-4A3F-85ED-C1E0AAB4CA9F}"/>
    <dgm:cxn modelId="{2059F647-B30C-42CE-BC9A-6F758BE3436B}" type="presOf" srcId="{9BE99C02-5880-4BA8-9774-BEF6FF66E5D7}" destId="{2033B20D-B841-41EF-B502-1F54B829B609}" srcOrd="0" destOrd="3" presId="urn:microsoft.com/office/officeart/2005/8/layout/vList5"/>
    <dgm:cxn modelId="{CD314B17-C9F2-48BD-83F0-BDD7552DC92C}" srcId="{EA7B835A-DF20-4A0E-9C96-3276FD7A449D}" destId="{FB2D7F35-3CC4-4321-9534-9659B6C9AA11}" srcOrd="2" destOrd="0" parTransId="{3306C263-AFD2-4B2F-A619-89EAE39EBA6C}" sibTransId="{EAFE6DF2-DB57-4106-9766-AEE75D3FB69C}"/>
    <dgm:cxn modelId="{6E0DC56F-8167-4404-A8F5-63CBDAADE63F}" srcId="{2E23B786-4215-4EC0-91FE-3ED183400A27}" destId="{BFAACA91-3B63-479F-8766-93418D3ACF31}" srcOrd="0" destOrd="0" parTransId="{CF502756-01D4-454D-9B6E-5241A43A96B1}" sibTransId="{AF7A2907-0FDA-4FC8-8141-2A0C64AEFBC0}"/>
    <dgm:cxn modelId="{312BF91D-5CB2-4DEF-843D-85BB2E7E0D47}" type="presOf" srcId="{FB2D7F35-3CC4-4321-9534-9659B6C9AA11}" destId="{2033B20D-B841-41EF-B502-1F54B829B609}" srcOrd="0" destOrd="2" presId="urn:microsoft.com/office/officeart/2005/8/layout/vList5"/>
    <dgm:cxn modelId="{B19241B5-FE8E-4CE0-AD66-2B75E444EA32}" type="presOf" srcId="{B14B90B2-1A74-4979-82D2-495374DB0203}" destId="{5A116405-DEDC-4226-89CB-C11C75D4AD05}" srcOrd="0" destOrd="0" presId="urn:microsoft.com/office/officeart/2005/8/layout/vList5"/>
    <dgm:cxn modelId="{44BDF1AF-CE6E-4377-80DF-3F2E72972BCC}" type="presOf" srcId="{BFAACA91-3B63-479F-8766-93418D3ACF31}" destId="{37287C41-F774-48C2-AB19-44C156D496A0}" srcOrd="0" destOrd="0" presId="urn:microsoft.com/office/officeart/2005/8/layout/vList5"/>
    <dgm:cxn modelId="{3828BC88-F9CC-42E9-8FC3-BDBFEF9AD45E}" srcId="{B14B90B2-1A74-4979-82D2-495374DB0203}" destId="{63A5C83C-9C44-4A16-9575-563842849667}" srcOrd="1" destOrd="0" parTransId="{082940FC-089A-471F-8C29-BE3EC2C4A4D1}" sibTransId="{3CFB2EB5-F8CE-40D9-B192-6ACAACE33902}"/>
    <dgm:cxn modelId="{E7F0FA2E-4DEF-43E2-B231-F0FA60711944}" type="presOf" srcId="{EA7B835A-DF20-4A0E-9C96-3276FD7A449D}" destId="{209BE8C1-D706-46A6-9A9F-146051922CB2}" srcOrd="0" destOrd="0" presId="urn:microsoft.com/office/officeart/2005/8/layout/vList5"/>
    <dgm:cxn modelId="{8E057EB1-9AD3-4CA9-8705-6D77F7BA7813}" type="presOf" srcId="{FF46BCE5-5EFC-41B9-A088-7C683A95EBAB}" destId="{53B5F235-E982-46FA-BD33-A7A49FCD0D29}" srcOrd="0" destOrd="1" presId="urn:microsoft.com/office/officeart/2005/8/layout/vList5"/>
    <dgm:cxn modelId="{670458AF-78E7-442F-9C47-D39A3EEFFFCD}" srcId="{EA7B835A-DF20-4A0E-9C96-3276FD7A449D}" destId="{BEC6E590-5903-46C8-ABCA-4B30C3F027C3}" srcOrd="1" destOrd="0" parTransId="{E08CC9FE-D361-4E89-B16A-C100DB398F31}" sibTransId="{5CD7B446-A7D9-4D33-BA9F-D4AA6382FE81}"/>
    <dgm:cxn modelId="{9C08525F-0523-49D0-8162-404F306AFEF8}" type="presOf" srcId="{5F7BB0F6-BB29-4E5C-B4C2-DE13AAB6D2F8}" destId="{2033B20D-B841-41EF-B502-1F54B829B609}" srcOrd="0" destOrd="0" presId="urn:microsoft.com/office/officeart/2005/8/layout/vList5"/>
    <dgm:cxn modelId="{926023F8-EF58-4790-8B9D-D5DBAB8CB908}" srcId="{EA7B835A-DF20-4A0E-9C96-3276FD7A449D}" destId="{5F7BB0F6-BB29-4E5C-B4C2-DE13AAB6D2F8}" srcOrd="0" destOrd="0" parTransId="{1F1E84AA-EF2B-4370-A723-F8BCF5E5EE51}" sibTransId="{B8830071-70E0-4996-9D6A-BB432C9CF904}"/>
    <dgm:cxn modelId="{B073DA8B-6ED7-4194-81C6-5903BEC43A18}" srcId="{B14B90B2-1A74-4979-82D2-495374DB0203}" destId="{EA7B835A-DF20-4A0E-9C96-3276FD7A449D}" srcOrd="2" destOrd="0" parTransId="{3CB787D7-B8B9-4033-9F29-B5A72B4400DA}" sibTransId="{7A30D398-709C-4EB1-BD07-02917FDD6B8F}"/>
    <dgm:cxn modelId="{BF55A44F-CF8C-48B3-A0F7-19D9A05624F9}" srcId="{EA7B835A-DF20-4A0E-9C96-3276FD7A449D}" destId="{9BE99C02-5880-4BA8-9774-BEF6FF66E5D7}" srcOrd="3" destOrd="0" parTransId="{C09F9DA6-2184-4E41-8549-580380775EB5}" sibTransId="{A54AF28C-8D33-425D-9FC3-647E586AC350}"/>
    <dgm:cxn modelId="{30508B53-102D-42C6-9EC0-C6D1187A8787}" srcId="{63A5C83C-9C44-4A16-9575-563842849667}" destId="{FF46BCE5-5EFC-41B9-A088-7C683A95EBAB}" srcOrd="1" destOrd="0" parTransId="{4933B475-090D-4304-8796-A48281C02B8E}" sibTransId="{36071B46-403A-4F86-A0FD-20F4F1994E50}"/>
    <dgm:cxn modelId="{E3CC82CB-D1D8-446A-A64E-315314E871B4}" type="presOf" srcId="{63A5C83C-9C44-4A16-9575-563842849667}" destId="{655F475F-FDBC-43A3-8227-C1FEE9D67DA7}" srcOrd="0" destOrd="0" presId="urn:microsoft.com/office/officeart/2005/8/layout/vList5"/>
    <dgm:cxn modelId="{BA4EA829-704B-4336-961F-5A138B8E7E0E}" srcId="{63A5C83C-9C44-4A16-9575-563842849667}" destId="{AE3B510A-3DDF-42C6-A8D4-CD064D6FCD2D}" srcOrd="0" destOrd="0" parTransId="{293C16AE-8DE9-4979-8DAA-9CB36E77179A}" sibTransId="{2D8C40E4-03BF-43A1-956E-86B50CF5C764}"/>
    <dgm:cxn modelId="{1A5698A0-7269-4A4E-9223-789AF814C202}" srcId="{B14B90B2-1A74-4979-82D2-495374DB0203}" destId="{2E23B786-4215-4EC0-91FE-3ED183400A27}" srcOrd="0" destOrd="0" parTransId="{AE7989A9-DF71-4B64-88C0-78326A8C62B0}" sibTransId="{5A5D5998-3878-4589-A13B-38CB8ADECB7C}"/>
    <dgm:cxn modelId="{94EB094A-D130-4FFF-BE35-27BD953FD0AC}" srcId="{3B4DC407-876C-45DF-A527-5C3BD5E6E2F1}" destId="{472D273B-FCD0-470A-BBB4-D2BB4FF0DC30}" srcOrd="0" destOrd="0" parTransId="{E6464B00-66AB-4EC9-B423-56192D3ACBF1}" sibTransId="{96C19E5B-8DE6-46E0-93FB-905D463AFF54}"/>
    <dgm:cxn modelId="{DF9B7D61-3F28-4E34-94D6-A465D6D0B033}" type="presOf" srcId="{3B4DC407-876C-45DF-A527-5C3BD5E6E2F1}" destId="{EE383040-3A61-4A12-808F-C1993BE418A2}" srcOrd="0" destOrd="0" presId="urn:microsoft.com/office/officeart/2005/8/layout/vList5"/>
    <dgm:cxn modelId="{873D856B-B02F-4483-9AE9-D95157DBB4A3}" type="presParOf" srcId="{5A116405-DEDC-4226-89CB-C11C75D4AD05}" destId="{206F9DD0-58C1-4790-85E6-1C38E1D81D89}" srcOrd="0" destOrd="0" presId="urn:microsoft.com/office/officeart/2005/8/layout/vList5"/>
    <dgm:cxn modelId="{01F4C4A4-95DF-40E0-A4B1-59BF5556FF1B}" type="presParOf" srcId="{206F9DD0-58C1-4790-85E6-1C38E1D81D89}" destId="{D500159E-E5E1-48C5-8FA8-A0C1788E7EDD}" srcOrd="0" destOrd="0" presId="urn:microsoft.com/office/officeart/2005/8/layout/vList5"/>
    <dgm:cxn modelId="{78714ADC-155E-45D7-9E54-9861936FB881}" type="presParOf" srcId="{206F9DD0-58C1-4790-85E6-1C38E1D81D89}" destId="{37287C41-F774-48C2-AB19-44C156D496A0}" srcOrd="1" destOrd="0" presId="urn:microsoft.com/office/officeart/2005/8/layout/vList5"/>
    <dgm:cxn modelId="{F3518EE7-BAAA-4552-8E4F-5A96B90D362D}" type="presParOf" srcId="{5A116405-DEDC-4226-89CB-C11C75D4AD05}" destId="{17FC1664-FE3B-405D-8B20-00980AF98F27}" srcOrd="1" destOrd="0" presId="urn:microsoft.com/office/officeart/2005/8/layout/vList5"/>
    <dgm:cxn modelId="{BDAFF842-1A15-477D-AC73-105553CF1FE5}" type="presParOf" srcId="{5A116405-DEDC-4226-89CB-C11C75D4AD05}" destId="{05F52671-DD56-4EF9-88FD-219608FC38C9}" srcOrd="2" destOrd="0" presId="urn:microsoft.com/office/officeart/2005/8/layout/vList5"/>
    <dgm:cxn modelId="{D17724E6-0E35-4BCB-9F7D-CA7443AD8AEE}" type="presParOf" srcId="{05F52671-DD56-4EF9-88FD-219608FC38C9}" destId="{655F475F-FDBC-43A3-8227-C1FEE9D67DA7}" srcOrd="0" destOrd="0" presId="urn:microsoft.com/office/officeart/2005/8/layout/vList5"/>
    <dgm:cxn modelId="{B49DDCBE-0382-48D0-80F9-0DBE968E277A}" type="presParOf" srcId="{05F52671-DD56-4EF9-88FD-219608FC38C9}" destId="{53B5F235-E982-46FA-BD33-A7A49FCD0D29}" srcOrd="1" destOrd="0" presId="urn:microsoft.com/office/officeart/2005/8/layout/vList5"/>
    <dgm:cxn modelId="{45CA0BE4-C970-44F8-8540-FF47106C438D}" type="presParOf" srcId="{5A116405-DEDC-4226-89CB-C11C75D4AD05}" destId="{C8ABBEE4-4210-4D59-8AC0-7EDEB461B725}" srcOrd="3" destOrd="0" presId="urn:microsoft.com/office/officeart/2005/8/layout/vList5"/>
    <dgm:cxn modelId="{8AA498B8-FC17-4091-8C4A-564C51135CD5}" type="presParOf" srcId="{5A116405-DEDC-4226-89CB-C11C75D4AD05}" destId="{29EC79E4-881E-4C12-BABD-9EDC8C173C21}" srcOrd="4" destOrd="0" presId="urn:microsoft.com/office/officeart/2005/8/layout/vList5"/>
    <dgm:cxn modelId="{239E7254-2B39-4B6B-8950-E6AF3E923955}" type="presParOf" srcId="{29EC79E4-881E-4C12-BABD-9EDC8C173C21}" destId="{209BE8C1-D706-46A6-9A9F-146051922CB2}" srcOrd="0" destOrd="0" presId="urn:microsoft.com/office/officeart/2005/8/layout/vList5"/>
    <dgm:cxn modelId="{D04BDDFD-2031-4430-8B08-94F584FA50A2}" type="presParOf" srcId="{29EC79E4-881E-4C12-BABD-9EDC8C173C21}" destId="{2033B20D-B841-41EF-B502-1F54B829B609}" srcOrd="1" destOrd="0" presId="urn:microsoft.com/office/officeart/2005/8/layout/vList5"/>
    <dgm:cxn modelId="{16A2BC92-5DFC-4329-84AD-BC3237BA88A0}" type="presParOf" srcId="{5A116405-DEDC-4226-89CB-C11C75D4AD05}" destId="{F0B088CE-A9FD-4D15-A4F4-5EA313FAC9DA}" srcOrd="5" destOrd="0" presId="urn:microsoft.com/office/officeart/2005/8/layout/vList5"/>
    <dgm:cxn modelId="{57BEC7C7-79D5-4CAA-BDEB-5A68E8DF08CE}" type="presParOf" srcId="{5A116405-DEDC-4226-89CB-C11C75D4AD05}" destId="{C0B2C0A7-A185-482E-9077-2ABA4E83529B}" srcOrd="6" destOrd="0" presId="urn:microsoft.com/office/officeart/2005/8/layout/vList5"/>
    <dgm:cxn modelId="{1D25F771-BEAD-465E-B5AB-803BFDC8F828}" type="presParOf" srcId="{C0B2C0A7-A185-482E-9077-2ABA4E83529B}" destId="{EE383040-3A61-4A12-808F-C1993BE418A2}" srcOrd="0" destOrd="0" presId="urn:microsoft.com/office/officeart/2005/8/layout/vList5"/>
    <dgm:cxn modelId="{C2759F82-53F9-4752-BC92-86B5801FBB3E}" type="presParOf" srcId="{C0B2C0A7-A185-482E-9077-2ABA4E83529B}" destId="{09497CC8-1236-4D9E-9793-5F18AE36C821}" srcOrd="1" destOrd="0" presId="urn:microsoft.com/office/officeart/2005/8/layout/vList5"/>
  </dgm:cxnLst>
  <dgm:bg/>
  <dgm:whole/>
</dgm:dataModel>
</file>

<file path=ppt/diagrams/data2.xml><?xml version="1.0" encoding="utf-8"?>
<dgm:dataModel xmlns:dgm="http://schemas.openxmlformats.org/drawingml/2006/diagram" xmlns:a="http://schemas.openxmlformats.org/drawingml/2006/main">
  <dgm:ptLst>
    <dgm:pt modelId="{65FADB24-437A-438A-9208-DAF0EC14608C}" type="doc">
      <dgm:prSet loTypeId="urn:microsoft.com/office/officeart/2005/8/layout/radial4" loCatId="relationship" qsTypeId="urn:microsoft.com/office/officeart/2005/8/quickstyle/3d4" qsCatId="3D" csTypeId="urn:microsoft.com/office/officeart/2005/8/colors/colorful1" csCatId="colorful" phldr="1"/>
      <dgm:spPr/>
      <dgm:t>
        <a:bodyPr/>
        <a:lstStyle/>
        <a:p>
          <a:endParaRPr lang="en-US"/>
        </a:p>
      </dgm:t>
    </dgm:pt>
    <dgm:pt modelId="{88BC1D85-0170-48B2-BC78-9997733E41FC}">
      <dgm:prSet phldrT="[Text]" custT="1"/>
      <dgm:spPr/>
      <dgm:t>
        <a:bodyPr/>
        <a:lstStyle/>
        <a:p>
          <a:r>
            <a:rPr lang="en-US" sz="2200" spc="300" dirty="0" smtClean="0">
              <a:effectLst>
                <a:outerShdw blurRad="38100" dist="38100" dir="2700000" algn="tl">
                  <a:srgbClr val="000000">
                    <a:alpha val="43137"/>
                  </a:srgbClr>
                </a:outerShdw>
              </a:effectLst>
              <a:latin typeface="Broadway" pitchFamily="82" charset="0"/>
            </a:rPr>
            <a:t>METRO</a:t>
          </a:r>
          <a:endParaRPr lang="en-US" sz="2200" spc="300" dirty="0">
            <a:effectLst>
              <a:outerShdw blurRad="38100" dist="38100" dir="2700000" algn="tl">
                <a:srgbClr val="000000">
                  <a:alpha val="43137"/>
                </a:srgbClr>
              </a:outerShdw>
            </a:effectLst>
            <a:latin typeface="Broadway" pitchFamily="82" charset="0"/>
          </a:endParaRPr>
        </a:p>
      </dgm:t>
    </dgm:pt>
    <dgm:pt modelId="{91B9A083-E664-477B-8455-BA9933122CE1}" type="parTrans" cxnId="{87292452-348E-47C3-8AC5-F7F1C290D2B7}">
      <dgm:prSet/>
      <dgm:spPr/>
      <dgm:t>
        <a:bodyPr/>
        <a:lstStyle/>
        <a:p>
          <a:endParaRPr lang="en-US">
            <a:effectLst>
              <a:outerShdw blurRad="38100" dist="38100" dir="2700000" algn="tl">
                <a:srgbClr val="000000">
                  <a:alpha val="43137"/>
                </a:srgbClr>
              </a:outerShdw>
            </a:effectLst>
          </a:endParaRPr>
        </a:p>
      </dgm:t>
    </dgm:pt>
    <dgm:pt modelId="{F6C04061-A914-461D-8BCD-9AC445EB0E1F}" type="sibTrans" cxnId="{87292452-348E-47C3-8AC5-F7F1C290D2B7}">
      <dgm:prSet/>
      <dgm:spPr/>
      <dgm:t>
        <a:bodyPr/>
        <a:lstStyle/>
        <a:p>
          <a:endParaRPr lang="en-US">
            <a:effectLst>
              <a:outerShdw blurRad="38100" dist="38100" dir="2700000" algn="tl">
                <a:srgbClr val="000000">
                  <a:alpha val="43137"/>
                </a:srgbClr>
              </a:outerShdw>
            </a:effectLst>
          </a:endParaRPr>
        </a:p>
      </dgm:t>
    </dgm:pt>
    <dgm:pt modelId="{FEA647D2-7199-45E7-8BD9-866E30068174}">
      <dgm:prSet phldrT="[Text]"/>
      <dgm:spPr/>
      <dgm:t>
        <a:bodyPr/>
        <a:lstStyle/>
        <a:p>
          <a:r>
            <a:rPr lang="sk-SK" dirty="0" smtClean="0">
              <a:effectLst>
                <a:outerShdw blurRad="38100" dist="38100" dir="2700000" algn="tl">
                  <a:srgbClr val="000000">
                    <a:alpha val="43137"/>
                  </a:srgbClr>
                </a:outerShdw>
              </a:effectLst>
            </a:rPr>
            <a:t>SharePoint pre Internet</a:t>
          </a:r>
          <a:endParaRPr lang="en-US" dirty="0">
            <a:effectLst>
              <a:outerShdw blurRad="38100" dist="38100" dir="2700000" algn="tl">
                <a:srgbClr val="000000">
                  <a:alpha val="43137"/>
                </a:srgbClr>
              </a:outerShdw>
            </a:effectLst>
          </a:endParaRPr>
        </a:p>
      </dgm:t>
    </dgm:pt>
    <dgm:pt modelId="{0341975B-9D20-49B1-B941-FB7438C3F8E6}" type="parTrans" cxnId="{5094CF8F-F263-44A5-9F9F-7510525754D4}">
      <dgm:prSet/>
      <dgm:spPr/>
      <dgm:t>
        <a:bodyPr/>
        <a:lstStyle/>
        <a:p>
          <a:endParaRPr lang="en-US">
            <a:effectLst>
              <a:outerShdw blurRad="38100" dist="38100" dir="2700000" algn="tl">
                <a:srgbClr val="000000">
                  <a:alpha val="43137"/>
                </a:srgbClr>
              </a:outerShdw>
            </a:effectLst>
          </a:endParaRPr>
        </a:p>
      </dgm:t>
    </dgm:pt>
    <dgm:pt modelId="{68A8D36C-00D4-46A7-8C77-C997B1BCFE11}" type="sibTrans" cxnId="{5094CF8F-F263-44A5-9F9F-7510525754D4}">
      <dgm:prSet/>
      <dgm:spPr/>
      <dgm:t>
        <a:bodyPr/>
        <a:lstStyle/>
        <a:p>
          <a:endParaRPr lang="en-US">
            <a:effectLst>
              <a:outerShdw blurRad="38100" dist="38100" dir="2700000" algn="tl">
                <a:srgbClr val="000000">
                  <a:alpha val="43137"/>
                </a:srgbClr>
              </a:outerShdw>
            </a:effectLst>
          </a:endParaRPr>
        </a:p>
      </dgm:t>
    </dgm:pt>
    <dgm:pt modelId="{D8AD20C9-F55C-4868-B847-B06E0B9297C9}">
      <dgm:prSet phldrT="[Text]"/>
      <dgm:spPr/>
      <dgm:t>
        <a:bodyPr/>
        <a:lstStyle/>
        <a:p>
          <a:r>
            <a:rPr lang="sk-SK" dirty="0" smtClean="0">
              <a:effectLst>
                <a:outerShdw blurRad="38100" dist="38100" dir="2700000" algn="tl">
                  <a:srgbClr val="000000">
                    <a:alpha val="43137"/>
                  </a:srgbClr>
                </a:outerShdw>
              </a:effectLst>
            </a:rPr>
            <a:t>WPF, Silverlight2, IE8</a:t>
          </a:r>
          <a:endParaRPr lang="en-US" dirty="0">
            <a:effectLst>
              <a:outerShdw blurRad="38100" dist="38100" dir="2700000" algn="tl">
                <a:srgbClr val="000000">
                  <a:alpha val="43137"/>
                </a:srgbClr>
              </a:outerShdw>
            </a:effectLst>
          </a:endParaRPr>
        </a:p>
      </dgm:t>
    </dgm:pt>
    <dgm:pt modelId="{AC1B19AA-A98A-49DA-BE44-4D29A459B1E9}" type="parTrans" cxnId="{0DA35C86-2403-4E82-A5A6-6005961A53E2}">
      <dgm:prSet/>
      <dgm:spPr/>
      <dgm:t>
        <a:bodyPr/>
        <a:lstStyle/>
        <a:p>
          <a:endParaRPr lang="en-US">
            <a:effectLst>
              <a:outerShdw blurRad="38100" dist="38100" dir="2700000" algn="tl">
                <a:srgbClr val="000000">
                  <a:alpha val="43137"/>
                </a:srgbClr>
              </a:outerShdw>
            </a:effectLst>
          </a:endParaRPr>
        </a:p>
      </dgm:t>
    </dgm:pt>
    <dgm:pt modelId="{07B37CB1-C0F7-4BE0-B38B-8A727DDE22AF}" type="sibTrans" cxnId="{0DA35C86-2403-4E82-A5A6-6005961A53E2}">
      <dgm:prSet/>
      <dgm:spPr/>
      <dgm:t>
        <a:bodyPr/>
        <a:lstStyle/>
        <a:p>
          <a:endParaRPr lang="en-US">
            <a:effectLst>
              <a:outerShdw blurRad="38100" dist="38100" dir="2700000" algn="tl">
                <a:srgbClr val="000000">
                  <a:alpha val="43137"/>
                </a:srgbClr>
              </a:outerShdw>
            </a:effectLst>
          </a:endParaRPr>
        </a:p>
      </dgm:t>
    </dgm:pt>
    <dgm:pt modelId="{6037CCFB-0448-4E76-BB8A-92530AB3D58F}">
      <dgm:prSet phldrT="[Text]"/>
      <dgm:spPr/>
      <dgm:t>
        <a:bodyPr/>
        <a:lstStyle/>
        <a:p>
          <a:r>
            <a:rPr lang="sk-SK" dirty="0" smtClean="0">
              <a:effectLst>
                <a:outerShdw blurRad="38100" dist="38100" dir="2700000" algn="tl">
                  <a:srgbClr val="000000">
                    <a:alpha val="43137"/>
                  </a:srgbClr>
                </a:outerShdw>
              </a:effectLst>
            </a:rPr>
            <a:t>Technológie .NET Framework 3.5 SP1</a:t>
          </a:r>
          <a:endParaRPr lang="en-US" dirty="0">
            <a:effectLst>
              <a:outerShdw blurRad="38100" dist="38100" dir="2700000" algn="tl">
                <a:srgbClr val="000000">
                  <a:alpha val="43137"/>
                </a:srgbClr>
              </a:outerShdw>
            </a:effectLst>
          </a:endParaRPr>
        </a:p>
      </dgm:t>
    </dgm:pt>
    <dgm:pt modelId="{D1187E97-30B8-4C6D-906F-3FFD70AB603D}" type="parTrans" cxnId="{EAC755AD-4528-49A0-AD2B-E9B917AD42B4}">
      <dgm:prSet/>
      <dgm:spPr/>
      <dgm:t>
        <a:bodyPr/>
        <a:lstStyle/>
        <a:p>
          <a:endParaRPr lang="en-US">
            <a:effectLst>
              <a:outerShdw blurRad="38100" dist="38100" dir="2700000" algn="tl">
                <a:srgbClr val="000000">
                  <a:alpha val="43137"/>
                </a:srgbClr>
              </a:outerShdw>
            </a:effectLst>
          </a:endParaRPr>
        </a:p>
      </dgm:t>
    </dgm:pt>
    <dgm:pt modelId="{E9B2225E-32FE-4A96-A4BF-AB8D5A84D0DC}" type="sibTrans" cxnId="{EAC755AD-4528-49A0-AD2B-E9B917AD42B4}">
      <dgm:prSet/>
      <dgm:spPr/>
      <dgm:t>
        <a:bodyPr/>
        <a:lstStyle/>
        <a:p>
          <a:endParaRPr lang="en-US">
            <a:effectLst>
              <a:outerShdw blurRad="38100" dist="38100" dir="2700000" algn="tl">
                <a:srgbClr val="000000">
                  <a:alpha val="43137"/>
                </a:srgbClr>
              </a:outerShdw>
            </a:effectLst>
          </a:endParaRPr>
        </a:p>
      </dgm:t>
    </dgm:pt>
    <dgm:pt modelId="{B6008E54-5BCD-4F54-B30F-09BAF0705C61}">
      <dgm:prSet phldrT="[Text]"/>
      <dgm:spPr/>
      <dgm:t>
        <a:bodyPr/>
        <a:lstStyle/>
        <a:p>
          <a:r>
            <a:rPr lang="en-US" dirty="0" smtClean="0">
              <a:effectLst>
                <a:outerShdw blurRad="38100" dist="38100" dir="2700000" algn="tl">
                  <a:srgbClr val="000000">
                    <a:alpha val="43137"/>
                  </a:srgbClr>
                </a:outerShdw>
              </a:effectLst>
            </a:rPr>
            <a:t>Windows Server 2008</a:t>
          </a:r>
          <a:endParaRPr lang="sk-SK" dirty="0" smtClean="0">
            <a:effectLst>
              <a:outerShdw blurRad="38100" dist="38100" dir="2700000" algn="tl">
                <a:srgbClr val="000000">
                  <a:alpha val="43137"/>
                </a:srgbClr>
              </a:outerShdw>
            </a:effectLst>
          </a:endParaRPr>
        </a:p>
        <a:p>
          <a:r>
            <a:rPr lang="sk-SK" dirty="0" smtClean="0">
              <a:effectLst>
                <a:outerShdw blurRad="38100" dist="38100" dir="2700000" algn="tl">
                  <a:srgbClr val="000000">
                    <a:alpha val="43137"/>
                  </a:srgbClr>
                </a:outerShdw>
              </a:effectLst>
            </a:rPr>
            <a:t>Hyper-V</a:t>
          </a:r>
          <a:endParaRPr lang="en-US" dirty="0">
            <a:effectLst>
              <a:outerShdw blurRad="38100" dist="38100" dir="2700000" algn="tl">
                <a:srgbClr val="000000">
                  <a:alpha val="43137"/>
                </a:srgbClr>
              </a:outerShdw>
            </a:effectLst>
          </a:endParaRPr>
        </a:p>
      </dgm:t>
    </dgm:pt>
    <dgm:pt modelId="{0F02A595-BC0B-4AA1-90AD-32A5D6DE8E1E}" type="parTrans" cxnId="{C4D9B300-349B-46BD-9B91-B8C887A6C778}">
      <dgm:prSet/>
      <dgm:spPr/>
      <dgm:t>
        <a:bodyPr/>
        <a:lstStyle/>
        <a:p>
          <a:endParaRPr lang="en-US">
            <a:effectLst>
              <a:outerShdw blurRad="38100" dist="38100" dir="2700000" algn="tl">
                <a:srgbClr val="000000">
                  <a:alpha val="43137"/>
                </a:srgbClr>
              </a:outerShdw>
            </a:effectLst>
          </a:endParaRPr>
        </a:p>
      </dgm:t>
    </dgm:pt>
    <dgm:pt modelId="{5366826C-B8DF-4F2E-95E7-1B7E8D7BE5CC}" type="sibTrans" cxnId="{C4D9B300-349B-46BD-9B91-B8C887A6C778}">
      <dgm:prSet/>
      <dgm:spPr/>
      <dgm:t>
        <a:bodyPr/>
        <a:lstStyle/>
        <a:p>
          <a:endParaRPr lang="en-US">
            <a:effectLst>
              <a:outerShdw blurRad="38100" dist="38100" dir="2700000" algn="tl">
                <a:srgbClr val="000000">
                  <a:alpha val="43137"/>
                </a:srgbClr>
              </a:outerShdw>
            </a:effectLst>
          </a:endParaRPr>
        </a:p>
      </dgm:t>
    </dgm:pt>
    <dgm:pt modelId="{8C681173-2809-47C7-9BB3-D9E181A47FA8}">
      <dgm:prSet phldrT="[Text]"/>
      <dgm:spPr/>
      <dgm:t>
        <a:bodyPr/>
        <a:lstStyle/>
        <a:p>
          <a:r>
            <a:rPr lang="sk-SK" dirty="0" smtClean="0">
              <a:effectLst>
                <a:outerShdw blurRad="38100" dist="38100" dir="2700000" algn="tl">
                  <a:srgbClr val="000000">
                    <a:alpha val="43137"/>
                  </a:srgbClr>
                </a:outerShdw>
              </a:effectLst>
            </a:rPr>
            <a:t>Windows Embedded/Windows Mobile 7</a:t>
          </a:r>
          <a:endParaRPr lang="en-US" dirty="0">
            <a:effectLst>
              <a:outerShdw blurRad="38100" dist="38100" dir="2700000" algn="tl">
                <a:srgbClr val="000000">
                  <a:alpha val="43137"/>
                </a:srgbClr>
              </a:outerShdw>
            </a:effectLst>
          </a:endParaRPr>
        </a:p>
      </dgm:t>
    </dgm:pt>
    <dgm:pt modelId="{53E4C38D-4CDD-4FD4-BB8C-5D8E68CE617C}" type="parTrans" cxnId="{A81E4F73-65B2-46C5-8884-C3C612AB9BFB}">
      <dgm:prSet/>
      <dgm:spPr/>
      <dgm:t>
        <a:bodyPr/>
        <a:lstStyle/>
        <a:p>
          <a:endParaRPr lang="en-US">
            <a:effectLst>
              <a:outerShdw blurRad="38100" dist="38100" dir="2700000" algn="tl">
                <a:srgbClr val="000000">
                  <a:alpha val="43137"/>
                </a:srgbClr>
              </a:outerShdw>
            </a:effectLst>
          </a:endParaRPr>
        </a:p>
      </dgm:t>
    </dgm:pt>
    <dgm:pt modelId="{7C1333AF-7365-4C84-B0B2-F335D3DAF465}" type="sibTrans" cxnId="{A81E4F73-65B2-46C5-8884-C3C612AB9BFB}">
      <dgm:prSet/>
      <dgm:spPr/>
      <dgm:t>
        <a:bodyPr/>
        <a:lstStyle/>
        <a:p>
          <a:endParaRPr lang="en-US"/>
        </a:p>
      </dgm:t>
    </dgm:pt>
    <dgm:pt modelId="{C566E024-13CB-48B0-8FD1-FDCE02874CDA}">
      <dgm:prSet phldrT="[Text]"/>
      <dgm:spPr/>
      <dgm:t>
        <a:bodyPr/>
        <a:lstStyle/>
        <a:p>
          <a:r>
            <a:rPr lang="en-US" dirty="0" smtClean="0">
              <a:effectLst>
                <a:outerShdw blurRad="38100" dist="38100" dir="2700000" algn="tl">
                  <a:srgbClr val="000000">
                    <a:alpha val="43137"/>
                  </a:srgbClr>
                </a:outerShdw>
              </a:effectLst>
            </a:rPr>
            <a:t>SQL Server 2008</a:t>
          </a:r>
          <a:endParaRPr lang="en-US" dirty="0">
            <a:effectLst>
              <a:outerShdw blurRad="38100" dist="38100" dir="2700000" algn="tl">
                <a:srgbClr val="000000">
                  <a:alpha val="43137"/>
                </a:srgbClr>
              </a:outerShdw>
            </a:effectLst>
          </a:endParaRPr>
        </a:p>
      </dgm:t>
    </dgm:pt>
    <dgm:pt modelId="{668CA584-9F2C-4B95-8875-859B2CD9D4C3}" type="parTrans" cxnId="{75A53C1D-DE6E-4487-B0C7-F1AB09C67445}">
      <dgm:prSet/>
      <dgm:spPr/>
      <dgm:t>
        <a:bodyPr/>
        <a:lstStyle/>
        <a:p>
          <a:endParaRPr lang="en-US">
            <a:effectLst>
              <a:outerShdw blurRad="38100" dist="38100" dir="2700000" algn="tl">
                <a:srgbClr val="000000">
                  <a:alpha val="43137"/>
                </a:srgbClr>
              </a:outerShdw>
            </a:effectLst>
          </a:endParaRPr>
        </a:p>
      </dgm:t>
    </dgm:pt>
    <dgm:pt modelId="{B1459DA0-E433-4704-9183-43CE30AC75CB}" type="sibTrans" cxnId="{75A53C1D-DE6E-4487-B0C7-F1AB09C67445}">
      <dgm:prSet/>
      <dgm:spPr/>
      <dgm:t>
        <a:bodyPr/>
        <a:lstStyle/>
        <a:p>
          <a:endParaRPr lang="en-US"/>
        </a:p>
      </dgm:t>
    </dgm:pt>
    <dgm:pt modelId="{EA581930-D94C-4108-B3E7-F9BCB4AADE93}" type="pres">
      <dgm:prSet presAssocID="{65FADB24-437A-438A-9208-DAF0EC14608C}" presName="cycle" presStyleCnt="0">
        <dgm:presLayoutVars>
          <dgm:chMax val="1"/>
          <dgm:dir/>
          <dgm:animLvl val="ctr"/>
          <dgm:resizeHandles val="exact"/>
        </dgm:presLayoutVars>
      </dgm:prSet>
      <dgm:spPr/>
      <dgm:t>
        <a:bodyPr/>
        <a:lstStyle/>
        <a:p>
          <a:endParaRPr lang="en-US"/>
        </a:p>
      </dgm:t>
    </dgm:pt>
    <dgm:pt modelId="{7803B988-1C7F-459D-90C4-C1B176084AD1}" type="pres">
      <dgm:prSet presAssocID="{88BC1D85-0170-48B2-BC78-9997733E41FC}" presName="centerShape" presStyleLbl="node0" presStyleIdx="0" presStyleCnt="1"/>
      <dgm:spPr/>
      <dgm:t>
        <a:bodyPr/>
        <a:lstStyle/>
        <a:p>
          <a:endParaRPr lang="en-US"/>
        </a:p>
      </dgm:t>
    </dgm:pt>
    <dgm:pt modelId="{8F8A9D6E-F5C5-43F1-A448-A73A3F570E07}" type="pres">
      <dgm:prSet presAssocID="{53E4C38D-4CDD-4FD4-BB8C-5D8E68CE617C}" presName="parTrans" presStyleLbl="bgSibTrans2D1" presStyleIdx="0" presStyleCnt="6"/>
      <dgm:spPr/>
      <dgm:t>
        <a:bodyPr/>
        <a:lstStyle/>
        <a:p>
          <a:endParaRPr lang="en-US"/>
        </a:p>
      </dgm:t>
    </dgm:pt>
    <dgm:pt modelId="{3D31F1A1-CAF5-449E-B763-BE19A679EC9A}" type="pres">
      <dgm:prSet presAssocID="{8C681173-2809-47C7-9BB3-D9E181A47FA8}" presName="node" presStyleLbl="node1" presStyleIdx="0" presStyleCnt="6">
        <dgm:presLayoutVars>
          <dgm:bulletEnabled val="1"/>
        </dgm:presLayoutVars>
      </dgm:prSet>
      <dgm:spPr/>
      <dgm:t>
        <a:bodyPr/>
        <a:lstStyle/>
        <a:p>
          <a:endParaRPr lang="en-US"/>
        </a:p>
      </dgm:t>
    </dgm:pt>
    <dgm:pt modelId="{299B22F4-FD94-4668-811E-4E508C26CD45}" type="pres">
      <dgm:prSet presAssocID="{668CA584-9F2C-4B95-8875-859B2CD9D4C3}" presName="parTrans" presStyleLbl="bgSibTrans2D1" presStyleIdx="1" presStyleCnt="6"/>
      <dgm:spPr/>
      <dgm:t>
        <a:bodyPr/>
        <a:lstStyle/>
        <a:p>
          <a:endParaRPr lang="en-US"/>
        </a:p>
      </dgm:t>
    </dgm:pt>
    <dgm:pt modelId="{0EB44280-88E7-4C3C-9581-1C75E89A9772}" type="pres">
      <dgm:prSet presAssocID="{C566E024-13CB-48B0-8FD1-FDCE02874CDA}" presName="node" presStyleLbl="node1" presStyleIdx="1" presStyleCnt="6">
        <dgm:presLayoutVars>
          <dgm:bulletEnabled val="1"/>
        </dgm:presLayoutVars>
      </dgm:prSet>
      <dgm:spPr/>
      <dgm:t>
        <a:bodyPr/>
        <a:lstStyle/>
        <a:p>
          <a:endParaRPr lang="en-US"/>
        </a:p>
      </dgm:t>
    </dgm:pt>
    <dgm:pt modelId="{253BBFD7-9442-4018-8BD9-9B159F71E37F}" type="pres">
      <dgm:prSet presAssocID="{0F02A595-BC0B-4AA1-90AD-32A5D6DE8E1E}" presName="parTrans" presStyleLbl="bgSibTrans2D1" presStyleIdx="2" presStyleCnt="6"/>
      <dgm:spPr/>
      <dgm:t>
        <a:bodyPr/>
        <a:lstStyle/>
        <a:p>
          <a:endParaRPr lang="en-US"/>
        </a:p>
      </dgm:t>
    </dgm:pt>
    <dgm:pt modelId="{0F89C3CF-9FD0-4954-88F4-0B28B64B3292}" type="pres">
      <dgm:prSet presAssocID="{B6008E54-5BCD-4F54-B30F-09BAF0705C61}" presName="node" presStyleLbl="node1" presStyleIdx="2" presStyleCnt="6">
        <dgm:presLayoutVars>
          <dgm:bulletEnabled val="1"/>
        </dgm:presLayoutVars>
      </dgm:prSet>
      <dgm:spPr/>
      <dgm:t>
        <a:bodyPr/>
        <a:lstStyle/>
        <a:p>
          <a:endParaRPr lang="en-US"/>
        </a:p>
      </dgm:t>
    </dgm:pt>
    <dgm:pt modelId="{F0A67C87-7159-4086-AC77-CC3F14686ABE}" type="pres">
      <dgm:prSet presAssocID="{0341975B-9D20-49B1-B941-FB7438C3F8E6}" presName="parTrans" presStyleLbl="bgSibTrans2D1" presStyleIdx="3" presStyleCnt="6"/>
      <dgm:spPr/>
      <dgm:t>
        <a:bodyPr/>
        <a:lstStyle/>
        <a:p>
          <a:endParaRPr lang="en-US"/>
        </a:p>
      </dgm:t>
    </dgm:pt>
    <dgm:pt modelId="{E516C994-840F-40CD-B9BC-9F1B8345B860}" type="pres">
      <dgm:prSet presAssocID="{FEA647D2-7199-45E7-8BD9-866E30068174}" presName="node" presStyleLbl="node1" presStyleIdx="3" presStyleCnt="6">
        <dgm:presLayoutVars>
          <dgm:bulletEnabled val="1"/>
        </dgm:presLayoutVars>
      </dgm:prSet>
      <dgm:spPr/>
      <dgm:t>
        <a:bodyPr/>
        <a:lstStyle/>
        <a:p>
          <a:endParaRPr lang="en-US"/>
        </a:p>
      </dgm:t>
    </dgm:pt>
    <dgm:pt modelId="{20E2D742-B297-43FF-B876-4F252A2E9467}" type="pres">
      <dgm:prSet presAssocID="{AC1B19AA-A98A-49DA-BE44-4D29A459B1E9}" presName="parTrans" presStyleLbl="bgSibTrans2D1" presStyleIdx="4" presStyleCnt="6"/>
      <dgm:spPr/>
      <dgm:t>
        <a:bodyPr/>
        <a:lstStyle/>
        <a:p>
          <a:endParaRPr lang="en-US"/>
        </a:p>
      </dgm:t>
    </dgm:pt>
    <dgm:pt modelId="{21AC8501-9A9A-459A-BA25-2DB81C3C2A1B}" type="pres">
      <dgm:prSet presAssocID="{D8AD20C9-F55C-4868-B847-B06E0B9297C9}" presName="node" presStyleLbl="node1" presStyleIdx="4" presStyleCnt="6">
        <dgm:presLayoutVars>
          <dgm:bulletEnabled val="1"/>
        </dgm:presLayoutVars>
      </dgm:prSet>
      <dgm:spPr/>
      <dgm:t>
        <a:bodyPr/>
        <a:lstStyle/>
        <a:p>
          <a:endParaRPr lang="en-US"/>
        </a:p>
      </dgm:t>
    </dgm:pt>
    <dgm:pt modelId="{8F94D0DF-2A15-40EC-B0A6-FF6A68707A8F}" type="pres">
      <dgm:prSet presAssocID="{D1187E97-30B8-4C6D-906F-3FFD70AB603D}" presName="parTrans" presStyleLbl="bgSibTrans2D1" presStyleIdx="5" presStyleCnt="6"/>
      <dgm:spPr/>
      <dgm:t>
        <a:bodyPr/>
        <a:lstStyle/>
        <a:p>
          <a:endParaRPr lang="en-US"/>
        </a:p>
      </dgm:t>
    </dgm:pt>
    <dgm:pt modelId="{7D6F7759-6CE6-415A-9672-FAA0E4653239}" type="pres">
      <dgm:prSet presAssocID="{6037CCFB-0448-4E76-BB8A-92530AB3D58F}" presName="node" presStyleLbl="node1" presStyleIdx="5" presStyleCnt="6">
        <dgm:presLayoutVars>
          <dgm:bulletEnabled val="1"/>
        </dgm:presLayoutVars>
      </dgm:prSet>
      <dgm:spPr/>
      <dgm:t>
        <a:bodyPr/>
        <a:lstStyle/>
        <a:p>
          <a:endParaRPr lang="en-US"/>
        </a:p>
      </dgm:t>
    </dgm:pt>
  </dgm:ptLst>
  <dgm:cxnLst>
    <dgm:cxn modelId="{41275EC0-00ED-45BC-AE28-19C8BA8F9354}" type="presOf" srcId="{8C681173-2809-47C7-9BB3-D9E181A47FA8}" destId="{3D31F1A1-CAF5-449E-B763-BE19A679EC9A}" srcOrd="0" destOrd="0" presId="urn:microsoft.com/office/officeart/2005/8/layout/radial4"/>
    <dgm:cxn modelId="{4BE5DE58-F425-497F-B1B4-C2680D181CF1}" type="presOf" srcId="{D1187E97-30B8-4C6D-906F-3FFD70AB603D}" destId="{8F94D0DF-2A15-40EC-B0A6-FF6A68707A8F}" srcOrd="0" destOrd="0" presId="urn:microsoft.com/office/officeart/2005/8/layout/radial4"/>
    <dgm:cxn modelId="{F5634E7C-8B0E-4093-96D7-B56B6A731817}" type="presOf" srcId="{D8AD20C9-F55C-4868-B847-B06E0B9297C9}" destId="{21AC8501-9A9A-459A-BA25-2DB81C3C2A1B}" srcOrd="0" destOrd="0" presId="urn:microsoft.com/office/officeart/2005/8/layout/radial4"/>
    <dgm:cxn modelId="{5094CF8F-F263-44A5-9F9F-7510525754D4}" srcId="{88BC1D85-0170-48B2-BC78-9997733E41FC}" destId="{FEA647D2-7199-45E7-8BD9-866E30068174}" srcOrd="3" destOrd="0" parTransId="{0341975B-9D20-49B1-B941-FB7438C3F8E6}" sibTransId="{68A8D36C-00D4-46A7-8C77-C997B1BCFE11}"/>
    <dgm:cxn modelId="{A97AD028-E60D-4E3E-B3D2-E747965DC0B6}" type="presOf" srcId="{53E4C38D-4CDD-4FD4-BB8C-5D8E68CE617C}" destId="{8F8A9D6E-F5C5-43F1-A448-A73A3F570E07}" srcOrd="0" destOrd="0" presId="urn:microsoft.com/office/officeart/2005/8/layout/radial4"/>
    <dgm:cxn modelId="{AF96AF62-5D1A-4627-9FAD-6A87023F47FB}" type="presOf" srcId="{FEA647D2-7199-45E7-8BD9-866E30068174}" destId="{E516C994-840F-40CD-B9BC-9F1B8345B860}" srcOrd="0" destOrd="0" presId="urn:microsoft.com/office/officeart/2005/8/layout/radial4"/>
    <dgm:cxn modelId="{0DA35C86-2403-4E82-A5A6-6005961A53E2}" srcId="{88BC1D85-0170-48B2-BC78-9997733E41FC}" destId="{D8AD20C9-F55C-4868-B847-B06E0B9297C9}" srcOrd="4" destOrd="0" parTransId="{AC1B19AA-A98A-49DA-BE44-4D29A459B1E9}" sibTransId="{07B37CB1-C0F7-4BE0-B38B-8A727DDE22AF}"/>
    <dgm:cxn modelId="{E3D6AE8A-62FE-4CFC-9E19-8AD774329CE7}" type="presOf" srcId="{AC1B19AA-A98A-49DA-BE44-4D29A459B1E9}" destId="{20E2D742-B297-43FF-B876-4F252A2E9467}" srcOrd="0" destOrd="0" presId="urn:microsoft.com/office/officeart/2005/8/layout/radial4"/>
    <dgm:cxn modelId="{2171E486-E053-4B94-A3CB-1D505F298BA1}" type="presOf" srcId="{0341975B-9D20-49B1-B941-FB7438C3F8E6}" destId="{F0A67C87-7159-4086-AC77-CC3F14686ABE}" srcOrd="0" destOrd="0" presId="urn:microsoft.com/office/officeart/2005/8/layout/radial4"/>
    <dgm:cxn modelId="{C4D9B300-349B-46BD-9B91-B8C887A6C778}" srcId="{88BC1D85-0170-48B2-BC78-9997733E41FC}" destId="{B6008E54-5BCD-4F54-B30F-09BAF0705C61}" srcOrd="2" destOrd="0" parTransId="{0F02A595-BC0B-4AA1-90AD-32A5D6DE8E1E}" sibTransId="{5366826C-B8DF-4F2E-95E7-1B7E8D7BE5CC}"/>
    <dgm:cxn modelId="{75A53C1D-DE6E-4487-B0C7-F1AB09C67445}" srcId="{88BC1D85-0170-48B2-BC78-9997733E41FC}" destId="{C566E024-13CB-48B0-8FD1-FDCE02874CDA}" srcOrd="1" destOrd="0" parTransId="{668CA584-9F2C-4B95-8875-859B2CD9D4C3}" sibTransId="{B1459DA0-E433-4704-9183-43CE30AC75CB}"/>
    <dgm:cxn modelId="{87292452-348E-47C3-8AC5-F7F1C290D2B7}" srcId="{65FADB24-437A-438A-9208-DAF0EC14608C}" destId="{88BC1D85-0170-48B2-BC78-9997733E41FC}" srcOrd="0" destOrd="0" parTransId="{91B9A083-E664-477B-8455-BA9933122CE1}" sibTransId="{F6C04061-A914-461D-8BCD-9AC445EB0E1F}"/>
    <dgm:cxn modelId="{C95C442E-B999-40B6-A2B4-0EC1553FFA26}" type="presOf" srcId="{65FADB24-437A-438A-9208-DAF0EC14608C}" destId="{EA581930-D94C-4108-B3E7-F9BCB4AADE93}" srcOrd="0" destOrd="0" presId="urn:microsoft.com/office/officeart/2005/8/layout/radial4"/>
    <dgm:cxn modelId="{9B4D6DE9-35C8-4789-AAB2-4CC1C227A38E}" type="presOf" srcId="{88BC1D85-0170-48B2-BC78-9997733E41FC}" destId="{7803B988-1C7F-459D-90C4-C1B176084AD1}" srcOrd="0" destOrd="0" presId="urn:microsoft.com/office/officeart/2005/8/layout/radial4"/>
    <dgm:cxn modelId="{4DD3FC3C-D377-41C7-8263-B0A566C93B2B}" type="presOf" srcId="{0F02A595-BC0B-4AA1-90AD-32A5D6DE8E1E}" destId="{253BBFD7-9442-4018-8BD9-9B159F71E37F}" srcOrd="0" destOrd="0" presId="urn:microsoft.com/office/officeart/2005/8/layout/radial4"/>
    <dgm:cxn modelId="{EAC755AD-4528-49A0-AD2B-E9B917AD42B4}" srcId="{88BC1D85-0170-48B2-BC78-9997733E41FC}" destId="{6037CCFB-0448-4E76-BB8A-92530AB3D58F}" srcOrd="5" destOrd="0" parTransId="{D1187E97-30B8-4C6D-906F-3FFD70AB603D}" sibTransId="{E9B2225E-32FE-4A96-A4BF-AB8D5A84D0DC}"/>
    <dgm:cxn modelId="{E008BA0E-B9E6-4B76-BC2A-4AB5CAEBDD30}" type="presOf" srcId="{6037CCFB-0448-4E76-BB8A-92530AB3D58F}" destId="{7D6F7759-6CE6-415A-9672-FAA0E4653239}" srcOrd="0" destOrd="0" presId="urn:microsoft.com/office/officeart/2005/8/layout/radial4"/>
    <dgm:cxn modelId="{A81E4F73-65B2-46C5-8884-C3C612AB9BFB}" srcId="{88BC1D85-0170-48B2-BC78-9997733E41FC}" destId="{8C681173-2809-47C7-9BB3-D9E181A47FA8}" srcOrd="0" destOrd="0" parTransId="{53E4C38D-4CDD-4FD4-BB8C-5D8E68CE617C}" sibTransId="{7C1333AF-7365-4C84-B0B2-F335D3DAF465}"/>
    <dgm:cxn modelId="{23C8AF1E-1DB4-4D7D-B221-5383064DD20A}" type="presOf" srcId="{668CA584-9F2C-4B95-8875-859B2CD9D4C3}" destId="{299B22F4-FD94-4668-811E-4E508C26CD45}" srcOrd="0" destOrd="0" presId="urn:microsoft.com/office/officeart/2005/8/layout/radial4"/>
    <dgm:cxn modelId="{1AE531AF-6209-47F9-8CD8-2568E80CEC38}" type="presOf" srcId="{C566E024-13CB-48B0-8FD1-FDCE02874CDA}" destId="{0EB44280-88E7-4C3C-9581-1C75E89A9772}" srcOrd="0" destOrd="0" presId="urn:microsoft.com/office/officeart/2005/8/layout/radial4"/>
    <dgm:cxn modelId="{A4BEC5B6-903D-4FCC-B3AF-2E52A744647E}" type="presOf" srcId="{B6008E54-5BCD-4F54-B30F-09BAF0705C61}" destId="{0F89C3CF-9FD0-4954-88F4-0B28B64B3292}" srcOrd="0" destOrd="0" presId="urn:microsoft.com/office/officeart/2005/8/layout/radial4"/>
    <dgm:cxn modelId="{475E9909-4EEE-4D41-AFB6-84A96F5D5772}" type="presParOf" srcId="{EA581930-D94C-4108-B3E7-F9BCB4AADE93}" destId="{7803B988-1C7F-459D-90C4-C1B176084AD1}" srcOrd="0" destOrd="0" presId="urn:microsoft.com/office/officeart/2005/8/layout/radial4"/>
    <dgm:cxn modelId="{12C8D17A-C20A-4A82-B0A1-395AF0D0C75A}" type="presParOf" srcId="{EA581930-D94C-4108-B3E7-F9BCB4AADE93}" destId="{8F8A9D6E-F5C5-43F1-A448-A73A3F570E07}" srcOrd="1" destOrd="0" presId="urn:microsoft.com/office/officeart/2005/8/layout/radial4"/>
    <dgm:cxn modelId="{B003DC38-B4B6-49DA-AA0F-0E86716D6B9B}" type="presParOf" srcId="{EA581930-D94C-4108-B3E7-F9BCB4AADE93}" destId="{3D31F1A1-CAF5-449E-B763-BE19A679EC9A}" srcOrd="2" destOrd="0" presId="urn:microsoft.com/office/officeart/2005/8/layout/radial4"/>
    <dgm:cxn modelId="{D9A8DBCD-734D-4294-B27F-C1EC111ADD03}" type="presParOf" srcId="{EA581930-D94C-4108-B3E7-F9BCB4AADE93}" destId="{299B22F4-FD94-4668-811E-4E508C26CD45}" srcOrd="3" destOrd="0" presId="urn:microsoft.com/office/officeart/2005/8/layout/radial4"/>
    <dgm:cxn modelId="{86904A3E-CBAC-43C2-A48C-FD1BBF6CC497}" type="presParOf" srcId="{EA581930-D94C-4108-B3E7-F9BCB4AADE93}" destId="{0EB44280-88E7-4C3C-9581-1C75E89A9772}" srcOrd="4" destOrd="0" presId="urn:microsoft.com/office/officeart/2005/8/layout/radial4"/>
    <dgm:cxn modelId="{45E03E83-F1A7-4CA8-A7AE-9D82EBFD7BAE}" type="presParOf" srcId="{EA581930-D94C-4108-B3E7-F9BCB4AADE93}" destId="{253BBFD7-9442-4018-8BD9-9B159F71E37F}" srcOrd="5" destOrd="0" presId="urn:microsoft.com/office/officeart/2005/8/layout/radial4"/>
    <dgm:cxn modelId="{A941A8CE-54D2-4F85-82F4-FDF53240F145}" type="presParOf" srcId="{EA581930-D94C-4108-B3E7-F9BCB4AADE93}" destId="{0F89C3CF-9FD0-4954-88F4-0B28B64B3292}" srcOrd="6" destOrd="0" presId="urn:microsoft.com/office/officeart/2005/8/layout/radial4"/>
    <dgm:cxn modelId="{C5B7068F-A1B1-496E-8467-5FF6CB25E781}" type="presParOf" srcId="{EA581930-D94C-4108-B3E7-F9BCB4AADE93}" destId="{F0A67C87-7159-4086-AC77-CC3F14686ABE}" srcOrd="7" destOrd="0" presId="urn:microsoft.com/office/officeart/2005/8/layout/radial4"/>
    <dgm:cxn modelId="{FD7222CC-6581-4520-847B-DBF2F1F71D46}" type="presParOf" srcId="{EA581930-D94C-4108-B3E7-F9BCB4AADE93}" destId="{E516C994-840F-40CD-B9BC-9F1B8345B860}" srcOrd="8" destOrd="0" presId="urn:microsoft.com/office/officeart/2005/8/layout/radial4"/>
    <dgm:cxn modelId="{652F2C25-7C5B-4125-B5D0-9118DF0CEFC8}" type="presParOf" srcId="{EA581930-D94C-4108-B3E7-F9BCB4AADE93}" destId="{20E2D742-B297-43FF-B876-4F252A2E9467}" srcOrd="9" destOrd="0" presId="urn:microsoft.com/office/officeart/2005/8/layout/radial4"/>
    <dgm:cxn modelId="{F1167F73-9F4D-44D0-8BFB-0EA4FEF91FE2}" type="presParOf" srcId="{EA581930-D94C-4108-B3E7-F9BCB4AADE93}" destId="{21AC8501-9A9A-459A-BA25-2DB81C3C2A1B}" srcOrd="10" destOrd="0" presId="urn:microsoft.com/office/officeart/2005/8/layout/radial4"/>
    <dgm:cxn modelId="{9A7ACB04-13B7-4C0E-89DC-49116B2856E3}" type="presParOf" srcId="{EA581930-D94C-4108-B3E7-F9BCB4AADE93}" destId="{8F94D0DF-2A15-40EC-B0A6-FF6A68707A8F}" srcOrd="11" destOrd="0" presId="urn:microsoft.com/office/officeart/2005/8/layout/radial4"/>
    <dgm:cxn modelId="{0E7BCE37-A07D-414B-9113-7FA7D14DB080}" type="presParOf" srcId="{EA581930-D94C-4108-B3E7-F9BCB4AADE93}" destId="{7D6F7759-6CE6-415A-9672-FAA0E4653239}" srcOrd="12" destOrd="0" presId="urn:microsoft.com/office/officeart/2005/8/layout/radial4"/>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7339D-C638-48C8-98C0-12C0260A0B89}" type="datetimeFigureOut">
              <a:rPr lang="en-US" smtClean="0"/>
              <a:pPr/>
              <a:t>10/1/2008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A5014B-7878-4FDE-AEBA-043179533FB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9A34AB-6310-4F10-AC27-0EA6B2DC575A}"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kern="1200" dirty="0" smtClean="0">
              <a:solidFill>
                <a:schemeClr val="tx1"/>
              </a:solidFill>
              <a:latin typeface="Trebuchet MS"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10/1/2008 2:44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5"/>
          <p:cNvSpPr txBox="1">
            <a:spLocks noGrp="1" noChangeArrowheads="1"/>
          </p:cNvSpPr>
          <p:nvPr/>
        </p:nvSpPr>
        <p:spPr bwMode="auto">
          <a:xfrm>
            <a:off x="3884614" y="8685213"/>
            <a:ext cx="2971800" cy="457200"/>
          </a:xfrm>
          <a:prstGeom prst="rect">
            <a:avLst/>
          </a:prstGeom>
          <a:noFill/>
          <a:ln w="9525">
            <a:noFill/>
            <a:miter lim="800000"/>
            <a:headEnd/>
            <a:tailEnd/>
          </a:ln>
        </p:spPr>
        <p:txBody>
          <a:bodyPr vert="horz" wrap="square" lIns="91422" tIns="45711" rIns="91422" bIns="45711" numCol="1" anchor="b" anchorCtr="0" compatLnSpc="1">
            <a:prstTxWarp prst="textNoShape">
              <a:avLst/>
            </a:prstTxWarp>
          </a:bodyPr>
          <a:lstStyle/>
          <a:p>
            <a:pPr algn="r"/>
            <a:fld id="{760C3FFC-A76C-49B7-AC5E-B8985EDCA64F}" type="slidenum">
              <a:rPr lang="en-US" sz="1200"/>
              <a:pPr algn="r"/>
              <a:t>24</a:t>
            </a:fld>
            <a:endParaRPr lang="en-US" sz="1200" dirty="0"/>
          </a:p>
        </p:txBody>
      </p:sp>
      <p:sp>
        <p:nvSpPr>
          <p:cNvPr id="55299" name="Rectangle 19457"/>
          <p:cNvSpPr>
            <a:spLocks noGrp="1" noRot="1" noChangeAspect="1" noTextEdit="1"/>
          </p:cNvSpPr>
          <p:nvPr>
            <p:ph type="sldImg"/>
          </p:nvPr>
        </p:nvSpPr>
        <p:spPr>
          <a:ln cap="flat">
            <a:headEnd type="none" w="med" len="med"/>
            <a:tailEnd type="none" w="med" len="med"/>
          </a:ln>
        </p:spPr>
      </p:sp>
      <p:sp>
        <p:nvSpPr>
          <p:cNvPr id="55300" name="Rectangle 19458"/>
          <p:cNvSpPr>
            <a:spLocks noGrp="1"/>
          </p:cNvSpPr>
          <p:nvPr>
            <p:ph type="body" idx="1"/>
          </p:nvPr>
        </p:nvSpPr>
        <p:spPr>
          <a:xfrm>
            <a:off x="414340" y="3798890"/>
            <a:ext cx="6021387" cy="2166253"/>
          </a:xfrm>
          <a:noFill/>
        </p:spPr>
        <p:txBody>
          <a:bodyPr>
            <a:normAutofit fontScale="92500" lnSpcReduction="20000"/>
          </a:bodyPr>
          <a:lstStyle/>
          <a:p>
            <a:pPr eaLnBrk="1" hangingPunct="1">
              <a:spcBef>
                <a:spcPct val="0"/>
              </a:spcBef>
            </a:pPr>
            <a:endParaRPr lang="en-US" dirty="0" smtClean="0"/>
          </a:p>
        </p:txBody>
      </p:sp>
      <p:sp>
        <p:nvSpPr>
          <p:cNvPr id="55301" name="TextBox 3"/>
          <p:cNvSpPr txBox="1">
            <a:spLocks noGrp="1"/>
          </p:cNvSpPr>
          <p:nvPr/>
        </p:nvSpPr>
        <p:spPr bwMode="auto">
          <a:xfrm>
            <a:off x="3884614" y="8685213"/>
            <a:ext cx="2971800" cy="457200"/>
          </a:xfrm>
          <a:prstGeom prst="rect">
            <a:avLst/>
          </a:prstGeom>
          <a:noFill/>
          <a:ln w="9525" algn="ctr">
            <a:noFill/>
            <a:miter lim="800000"/>
            <a:headEnd/>
            <a:tailEnd/>
          </a:ln>
        </p:spPr>
        <p:txBody>
          <a:bodyPr vert="horz" wrap="square" lIns="91422" tIns="45711" rIns="91422" bIns="45711" numCol="1" anchor="b" anchorCtr="0" compatLnSpc="1">
            <a:prstTxWarp prst="textNoShape">
              <a:avLst/>
            </a:prstTxWarp>
          </a:bodyPr>
          <a:lstStyle/>
          <a:p>
            <a:pPr algn="r"/>
            <a:fld id="{50D37EAA-11E4-446F-9550-F0DCEE59E08A}" type="slidenum">
              <a:rPr lang="en-US" sz="1200"/>
              <a:pPr algn="r"/>
              <a:t>24</a:t>
            </a:fld>
            <a:endParaRPr 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2DCE8302-D8D2-4250-815D-B6069BB4EFCF}" type="slidenum">
              <a:rPr lang="en-US"/>
              <a:pPr/>
              <a:t>25</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414338" y="3798888"/>
            <a:ext cx="6021387" cy="189283"/>
          </a:xfrm>
          <a:noFill/>
          <a:ln/>
        </p:spPr>
        <p:txBody>
          <a:bodyPr/>
          <a:lstStyle/>
          <a:p>
            <a:pPr marL="227070" indent="-227070">
              <a:buFontTx/>
              <a:buNone/>
            </a:pPr>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xfrm>
            <a:off x="414338" y="3798888"/>
            <a:ext cx="6021387" cy="189283"/>
          </a:xfrm>
          <a:noFill/>
          <a:ln/>
        </p:spPr>
        <p:txBody>
          <a:bodyPr/>
          <a:lstStyle/>
          <a:p>
            <a:endParaRPr lang="en-US" dirty="0" smtClean="0"/>
          </a:p>
        </p:txBody>
      </p:sp>
      <p:sp>
        <p:nvSpPr>
          <p:cNvPr id="50180" name="Date Placeholder 3"/>
          <p:cNvSpPr>
            <a:spLocks noGrp="1"/>
          </p:cNvSpPr>
          <p:nvPr>
            <p:ph type="dt" sz="quarter" idx="1"/>
          </p:nvPr>
        </p:nvSpPr>
        <p:spPr>
          <a:noFill/>
          <a:ln>
            <a:headEnd/>
            <a:tailEnd/>
          </a:ln>
        </p:spPr>
        <p:txBody>
          <a:bodyPr/>
          <a:lstStyle/>
          <a:p>
            <a:fld id="{A05902D1-645A-457B-BB90-33E2312564AF}" type="datetime8">
              <a:rPr lang="en-US"/>
              <a:pPr/>
              <a:t>10/1/2008 2:44 PM</a:t>
            </a:fld>
            <a:endParaRPr lang="en-US"/>
          </a:p>
        </p:txBody>
      </p:sp>
      <p:sp>
        <p:nvSpPr>
          <p:cNvPr id="50181" name="Footer Placeholder 4"/>
          <p:cNvSpPr>
            <a:spLocks noGrp="1"/>
          </p:cNvSpPr>
          <p:nvPr>
            <p:ph type="ftr" sz="quarter" idx="4"/>
          </p:nvPr>
        </p:nvSpPr>
        <p:spPr>
          <a:noFill/>
          <a:ln>
            <a:headEnd/>
            <a:tailEnd/>
          </a:ln>
        </p:spPr>
        <p:txBody>
          <a:bodyPr/>
          <a:lstStyle/>
          <a:p>
            <a:r>
              <a:rPr lang="en-US" smtClean="0">
                <a:cs typeface="Arial" charset="0"/>
              </a:rPr>
              <a:t>© 2006 Microsoft Corporation. All rights reserved.</a:t>
            </a:r>
          </a:p>
          <a:p>
            <a:r>
              <a:rPr lang="en-US" smtClean="0">
                <a:cs typeface="Arial" charset="0"/>
              </a:rPr>
              <a:t>This presentation is for informational purposes only. Microsoft makes no warranties, express or implied, in this summary.</a:t>
            </a:r>
          </a:p>
        </p:txBody>
      </p:sp>
      <p:sp>
        <p:nvSpPr>
          <p:cNvPr id="50182" name="Slide Number Placeholder 5"/>
          <p:cNvSpPr>
            <a:spLocks noGrp="1"/>
          </p:cNvSpPr>
          <p:nvPr>
            <p:ph type="sldNum" sz="quarter" idx="5"/>
          </p:nvPr>
        </p:nvSpPr>
        <p:spPr>
          <a:noFill/>
          <a:ln>
            <a:headEnd/>
            <a:tailEnd/>
          </a:ln>
        </p:spPr>
        <p:txBody>
          <a:bodyPr/>
          <a:lstStyle/>
          <a:p>
            <a:fld id="{F8BEA8D3-96B0-4C0D-9317-471FB17B72A5}" type="slidenum">
              <a:rPr lang="en-US"/>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494F351B-DBA1-45D5-A98E-9D9039D96FD4}" type="datetime8">
              <a:rPr lang="en-US" smtClean="0"/>
              <a:pPr/>
              <a:t>10/1/2008 2:44 PM</a:t>
            </a:fld>
            <a:endParaRPr lang="en-US" smtClean="0"/>
          </a:p>
        </p:txBody>
      </p:sp>
      <p:sp>
        <p:nvSpPr>
          <p:cNvPr id="59395" name="Rectangle 6"/>
          <p:cNvSpPr>
            <a:spLocks noGrp="1" noChangeArrowheads="1"/>
          </p:cNvSpPr>
          <p:nvPr>
            <p:ph type="ftr" sz="quarter" idx="4"/>
          </p:nvPr>
        </p:nvSpPr>
        <p:spPr>
          <a:noFill/>
        </p:spPr>
        <p:txBody>
          <a:bodyPr/>
          <a:lstStyle/>
          <a:p>
            <a:pPr eaLnBrk="1" hangingPunct="1"/>
            <a:r>
              <a:rPr lang="en-US" smtClean="0"/>
              <a:t>©2005 Microsoft Corporation. All rights reserved.</a:t>
            </a:r>
          </a:p>
          <a:p>
            <a:r>
              <a:rPr lang="en-US" smtClean="0"/>
              <a:t>This presentation is for informational purposes only. Microsoft makes no warranties, express or implied, in this summary.</a:t>
            </a:r>
          </a:p>
        </p:txBody>
      </p:sp>
      <p:sp>
        <p:nvSpPr>
          <p:cNvPr id="59396" name="Rectangle 7"/>
          <p:cNvSpPr>
            <a:spLocks noGrp="1" noChangeArrowheads="1"/>
          </p:cNvSpPr>
          <p:nvPr>
            <p:ph type="sldNum" sz="quarter" idx="5"/>
          </p:nvPr>
        </p:nvSpPr>
        <p:spPr>
          <a:noFill/>
        </p:spPr>
        <p:txBody>
          <a:bodyPr/>
          <a:lstStyle/>
          <a:p>
            <a:fld id="{BEE0C872-6E37-4E9E-B930-C4450BCF19BB}" type="slidenum">
              <a:rPr lang="en-US" smtClean="0"/>
              <a:pPr/>
              <a:t>30</a:t>
            </a:fld>
            <a:endParaRPr lang="en-US" smtClean="0"/>
          </a:p>
        </p:txBody>
      </p:sp>
      <p:sp>
        <p:nvSpPr>
          <p:cNvPr id="59397"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9117FA44-88ED-44DA-8A10-0018F0E4E9D2}" type="datetime8">
              <a:rPr lang="en-US" sz="1200" b="0">
                <a:latin typeface="Times New Roman" pitchFamily="18" charset="0"/>
              </a:rPr>
              <a:pPr algn="r"/>
              <a:t>10/1/2008 2:44 PM</a:t>
            </a:fld>
            <a:endParaRPr lang="en-US" sz="1200" b="0">
              <a:latin typeface="Times New Roman" pitchFamily="18" charset="0"/>
            </a:endParaRPr>
          </a:p>
        </p:txBody>
      </p:sp>
      <p:sp>
        <p:nvSpPr>
          <p:cNvPr id="59398" name="Rectangle 6"/>
          <p:cNvSpPr txBox="1">
            <a:spLocks noGrp="1" noChangeArrowheads="1"/>
          </p:cNvSpPr>
          <p:nvPr/>
        </p:nvSpPr>
        <p:spPr bwMode="auto">
          <a:xfrm>
            <a:off x="0" y="8791575"/>
            <a:ext cx="5667375" cy="350838"/>
          </a:xfrm>
          <a:prstGeom prst="rect">
            <a:avLst/>
          </a:prstGeom>
          <a:noFill/>
          <a:ln w="9525">
            <a:noFill/>
            <a:miter lim="800000"/>
            <a:headEnd/>
            <a:tailEnd/>
          </a:ln>
        </p:spPr>
        <p:txBody>
          <a:bodyPr anchor="b"/>
          <a:lstStyle/>
          <a:p>
            <a:r>
              <a:rPr lang="en-US" sz="800" b="0">
                <a:latin typeface="Segoe" pitchFamily="34" charset="0"/>
                <a:cs typeface="Arial" charset="0"/>
              </a:rPr>
              <a:t>©2005 Microsoft Corporation. All rights reserved.</a:t>
            </a:r>
          </a:p>
          <a:p>
            <a:pPr eaLnBrk="0" hangingPunct="0"/>
            <a:r>
              <a:rPr lang="en-US" sz="800" b="0">
                <a:latin typeface="Segoe" pitchFamily="34" charset="0"/>
                <a:cs typeface="Arial" charset="0"/>
              </a:rPr>
              <a:t>This presentation is for informational purposes only. Microsoft makes no warranties, express or implied, in this summary.</a:t>
            </a:r>
          </a:p>
        </p:txBody>
      </p:sp>
      <p:sp>
        <p:nvSpPr>
          <p:cNvPr id="59399" name="Rectangle 7"/>
          <p:cNvSpPr txBox="1">
            <a:spLocks noGrp="1" noChangeArrowheads="1"/>
          </p:cNvSpPr>
          <p:nvPr/>
        </p:nvSpPr>
        <p:spPr bwMode="auto">
          <a:xfrm>
            <a:off x="5583238" y="8685213"/>
            <a:ext cx="1273175" cy="457200"/>
          </a:xfrm>
          <a:prstGeom prst="rect">
            <a:avLst/>
          </a:prstGeom>
          <a:noFill/>
          <a:ln w="9525">
            <a:noFill/>
            <a:miter lim="800000"/>
            <a:headEnd/>
            <a:tailEnd/>
          </a:ln>
        </p:spPr>
        <p:txBody>
          <a:bodyPr anchor="b"/>
          <a:lstStyle/>
          <a:p>
            <a:pPr algn="r"/>
            <a:fld id="{9E42B79F-64A1-4E3F-990A-25C744156081}" type="slidenum">
              <a:rPr lang="en-US" sz="1200" b="0">
                <a:latin typeface="Times New Roman" pitchFamily="18" charset="0"/>
              </a:rPr>
              <a:pPr algn="r"/>
              <a:t>30</a:t>
            </a:fld>
            <a:endParaRPr lang="en-US" sz="1200" b="0">
              <a:latin typeface="Times New Roman" pitchFamily="18" charset="0"/>
            </a:endParaRPr>
          </a:p>
        </p:txBody>
      </p:sp>
      <p:sp>
        <p:nvSpPr>
          <p:cNvPr id="59400" name="Slide Image Placeholder 1"/>
          <p:cNvSpPr>
            <a:spLocks noGrp="1" noRot="1" noChangeAspect="1" noTextEdit="1"/>
          </p:cNvSpPr>
          <p:nvPr>
            <p:ph type="sldImg"/>
          </p:nvPr>
        </p:nvSpPr>
        <p:spPr>
          <a:ln/>
        </p:spPr>
      </p:sp>
      <p:sp>
        <p:nvSpPr>
          <p:cNvPr id="59401" name="Notes Placeholder 2"/>
          <p:cNvSpPr>
            <a:spLocks noGrp="1"/>
          </p:cNvSpPr>
          <p:nvPr>
            <p:ph type="body" idx="1"/>
          </p:nvPr>
        </p:nvSpPr>
        <p:spPr>
          <a:noFill/>
          <a:ln/>
        </p:spPr>
        <p:txBody>
          <a:bodyPr/>
          <a:lstStyle/>
          <a:p>
            <a:pPr eaLnBrk="1" hangingPunct="1"/>
            <a:endParaRPr lang="en-GB" smtClean="0">
              <a:latin typeface="Arial" charset="0"/>
            </a:endParaRPr>
          </a:p>
        </p:txBody>
      </p:sp>
      <p:sp>
        <p:nvSpPr>
          <p:cNvPr id="59402" name="Slide Number Placeholder 3"/>
          <p:cNvSpPr txBox="1">
            <a:spLocks noGrp="1"/>
          </p:cNvSpPr>
          <p:nvPr/>
        </p:nvSpPr>
        <p:spPr bwMode="auto">
          <a:xfrm>
            <a:off x="5583238" y="8685213"/>
            <a:ext cx="1273175" cy="457200"/>
          </a:xfrm>
          <a:prstGeom prst="rect">
            <a:avLst/>
          </a:prstGeom>
          <a:noFill/>
          <a:ln w="9525" algn="ctr">
            <a:noFill/>
            <a:miter lim="800000"/>
            <a:headEnd/>
            <a:tailEnd/>
          </a:ln>
        </p:spPr>
        <p:txBody>
          <a:bodyPr anchor="b"/>
          <a:lstStyle/>
          <a:p>
            <a:pPr algn="r"/>
            <a:fld id="{5B6D60B2-8359-4F13-ACA6-6778A58FFBBC}" type="slidenum">
              <a:rPr lang="en-US" sz="1200" b="0">
                <a:latin typeface="Arial" charset="0"/>
              </a:rPr>
              <a:pPr algn="r"/>
              <a:t>30</a:t>
            </a:fld>
            <a:endParaRPr lang="en-US" sz="1200" b="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10/1/2008 2:44 PM</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10/1/2008 2:44 PM</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The graph on the left indicates that cost overruns are down over 100% in the 10 years between 1994 and 2004 BUT the graph on the right indicates that still only ~30% of software projects succeed. The bottom line – it now costs less to fail!!</a:t>
            </a:r>
          </a:p>
          <a:p>
            <a:pPr eaLnBrk="1" hangingPunct="1">
              <a:spcBef>
                <a:spcPct val="0"/>
              </a:spcBef>
            </a:pPr>
            <a:endParaRPr lang="en-GB" dirty="0" smtClean="0"/>
          </a:p>
          <a:p>
            <a:pPr eaLnBrk="1" hangingPunct="1">
              <a:spcBef>
                <a:spcPct val="0"/>
              </a:spcBef>
            </a:pPr>
            <a:r>
              <a:rPr lang="en-GB" dirty="0" smtClean="0"/>
              <a:t>Explain that these stats are from the Standish Group (formed in the mid 1980s). This group started with a specific remit to gather statistics and analyze data on real-life s/w engineering projects to identify specific factors that relate to success and failure.</a:t>
            </a:r>
          </a:p>
          <a:p>
            <a:pPr eaLnBrk="1" hangingPunct="1">
              <a:spcBef>
                <a:spcPct val="0"/>
              </a:spcBef>
            </a:pPr>
            <a:r>
              <a:rPr lang="en-GB" dirty="0" smtClean="0"/>
              <a:t>In 1994 the Standish Group published the Chaos Report – one of the most often quoted sources about the overall track record of s/w development projects. The report was based on over 8000 projects across a variety of different industry sectors. The report suggested that a staggering 31% of all s/w development projects were failures. Only 16% of projects were completed on time and on budget with all features envisioned.</a:t>
            </a:r>
          </a:p>
          <a:p>
            <a:pPr eaLnBrk="1" hangingPunct="1">
              <a:spcBef>
                <a:spcPct val="0"/>
              </a:spcBef>
            </a:pPr>
            <a:endParaRPr lang="en-GB" dirty="0" smtClean="0"/>
          </a:p>
          <a:p>
            <a:pPr eaLnBrk="1" hangingPunct="1">
              <a:spcBef>
                <a:spcPct val="0"/>
              </a:spcBef>
            </a:pPr>
            <a:r>
              <a:rPr lang="en-GB" dirty="0" smtClean="0"/>
              <a:t>In 2004 the Standish Group published an updated report based on the analysis of an additional 40,000 projects in the previous 10 years. The good news is that project success has more than doubled from 16% to 34% and project failure has dropped by more than half, from 31% to 15%.</a:t>
            </a:r>
          </a:p>
          <a:p>
            <a:pPr eaLnBrk="1" hangingPunct="1">
              <a:spcBef>
                <a:spcPct val="0"/>
              </a:spcBef>
            </a:pPr>
            <a:endParaRPr lang="en-GB" dirty="0" smtClean="0"/>
          </a:p>
          <a:p>
            <a:pPr eaLnBrk="1" hangingPunct="1">
              <a:spcBef>
                <a:spcPct val="0"/>
              </a:spcBef>
            </a:pPr>
            <a:r>
              <a:rPr lang="en-GB" dirty="0" smtClean="0"/>
              <a:t>Although the trend is moving in the right direction there is still an awful long way to go. A 34% success rate still indicates that 66% of software projects still fail! Very few other industries would accept that level of performance.</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B1E5A-6579-42EB-948C-3EA21C8FB409}"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endParaRPr lang="cs-CZ" altLang="ja-JP" sz="1000" u="sng" dirty="0" smtClean="0"/>
          </a:p>
        </p:txBody>
      </p:sp>
      <p:sp>
        <p:nvSpPr>
          <p:cNvPr id="4" name="Slide Number Placeholder 3"/>
          <p:cNvSpPr>
            <a:spLocks noGrp="1"/>
          </p:cNvSpPr>
          <p:nvPr>
            <p:ph type="sldNum" sz="quarter" idx="5"/>
          </p:nvPr>
        </p:nvSpPr>
        <p:spPr/>
        <p:txBody>
          <a:bodyPr/>
          <a:lstStyle/>
          <a:p>
            <a:pPr>
              <a:defRPr/>
            </a:pPr>
            <a:fld id="{C466339F-41E4-4626-BE81-A194FA8B2F7E}" type="slidenum">
              <a:rPr lang="en-US" smtClean="0"/>
              <a:pPr>
                <a:defRPr/>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9A34AB-6310-4F10-AC27-0EA6B2DC575A}"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BC32B3-C560-41C3-BB44-179D515078EC}" type="slidenum">
              <a:rPr lang="en-US" smtClean="0"/>
              <a:pPr/>
              <a:t>40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0F1BBA4F-922E-4054-B879-7A09F6F5CFDB}" type="datetimeFigureOut">
              <a:rPr lang="en-US" smtClean="0"/>
              <a:pPr>
                <a:defRPr/>
              </a:pPr>
              <a:t>10/1/2008</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41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0F1BBA4F-922E-4054-B879-7A09F6F5CFDB}" type="datetimeFigureOut">
              <a:rPr lang="en-US" smtClean="0"/>
              <a:pPr>
                <a:defRPr/>
              </a:pPr>
              <a:t>10/1/2008</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43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14C878-1D1D-436B-9DBB-11C326EFB1C3}"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9A34AB-6310-4F10-AC27-0EA6B2DC575A}"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0F1BBA4F-922E-4054-B879-7A09F6F5CFDB}" type="datetimeFigureOut">
              <a:rPr lang="en-US" smtClean="0"/>
              <a:pPr>
                <a:defRPr/>
              </a:pPr>
              <a:t>10/1/2008</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k-SK" sz="900" b="1" kern="1200" dirty="0" smtClean="0">
                <a:solidFill>
                  <a:schemeClr val="tx1"/>
                </a:solidFill>
                <a:latin typeface="Trebuchet MS" pitchFamily="34" charset="0"/>
                <a:ea typeface="+mn-ea"/>
                <a:cs typeface="+mn-cs"/>
              </a:rPr>
              <a:t>Význam úrovní programu:</a:t>
            </a:r>
            <a:endParaRPr lang="en-US" sz="900" kern="1200" dirty="0" smtClean="0">
              <a:solidFill>
                <a:schemeClr val="tx1"/>
              </a:solidFill>
              <a:latin typeface="Trebuchet MS" pitchFamily="34" charset="0"/>
              <a:ea typeface="+mn-ea"/>
              <a:cs typeface="+mn-cs"/>
            </a:endParaRPr>
          </a:p>
          <a:p>
            <a:r>
              <a:rPr lang="sk-SK" sz="900" kern="1200" dirty="0" smtClean="0">
                <a:solidFill>
                  <a:schemeClr val="tx1"/>
                </a:solidFill>
                <a:latin typeface="Trebuchet MS" pitchFamily="34" charset="0"/>
                <a:ea typeface="+mn-ea"/>
                <a:cs typeface="+mn-cs"/>
              </a:rPr>
              <a:t>Microsoft Partner Program ponúka tri úrovne členstva so zvyšujúcimi sa výhodami v každej nasledujúcej úrovni.  Staňte sa členom úrovne, ktorá najlepšie vyhovuje vašim potrebám a je v súlade s vašou podnikateľskou stratégiou.  Informujte sa o výhodách týkajúcich sa jednotlivých úrovní programu: </a:t>
            </a:r>
            <a:r>
              <a:rPr lang="sk-SK" sz="900" kern="1200" dirty="0" err="1" smtClean="0">
                <a:solidFill>
                  <a:schemeClr val="tx1"/>
                </a:solidFill>
                <a:latin typeface="Trebuchet MS" pitchFamily="34" charset="0"/>
                <a:ea typeface="+mn-ea"/>
                <a:cs typeface="+mn-cs"/>
              </a:rPr>
              <a:t>Gold</a:t>
            </a:r>
            <a:r>
              <a:rPr lang="sk-SK" sz="900" kern="1200" dirty="0" smtClean="0">
                <a:solidFill>
                  <a:schemeClr val="tx1"/>
                </a:solidFill>
                <a:latin typeface="Trebuchet MS" pitchFamily="34" charset="0"/>
                <a:ea typeface="+mn-ea"/>
                <a:cs typeface="+mn-cs"/>
              </a:rPr>
              <a:t> </a:t>
            </a:r>
            <a:r>
              <a:rPr lang="sk-SK" sz="900" kern="1200" dirty="0" err="1" smtClean="0">
                <a:solidFill>
                  <a:schemeClr val="tx1"/>
                </a:solidFill>
                <a:latin typeface="Trebuchet MS" pitchFamily="34" charset="0"/>
                <a:ea typeface="+mn-ea"/>
                <a:cs typeface="+mn-cs"/>
              </a:rPr>
              <a:t>Certified</a:t>
            </a:r>
            <a:r>
              <a:rPr lang="sk-SK" sz="900" kern="1200" dirty="0" smtClean="0">
                <a:solidFill>
                  <a:schemeClr val="tx1"/>
                </a:solidFill>
                <a:latin typeface="Trebuchet MS" pitchFamily="34" charset="0"/>
                <a:ea typeface="+mn-ea"/>
                <a:cs typeface="+mn-cs"/>
              </a:rPr>
              <a:t> partner, </a:t>
            </a:r>
            <a:r>
              <a:rPr lang="sk-SK" sz="900" kern="1200" dirty="0" err="1" smtClean="0">
                <a:solidFill>
                  <a:schemeClr val="tx1"/>
                </a:solidFill>
                <a:latin typeface="Trebuchet MS" pitchFamily="34" charset="0"/>
                <a:ea typeface="+mn-ea"/>
                <a:cs typeface="+mn-cs"/>
              </a:rPr>
              <a:t>Certified</a:t>
            </a:r>
            <a:r>
              <a:rPr lang="sk-SK" sz="900" kern="1200" dirty="0" smtClean="0">
                <a:solidFill>
                  <a:schemeClr val="tx1"/>
                </a:solidFill>
                <a:latin typeface="Trebuchet MS" pitchFamily="34" charset="0"/>
                <a:ea typeface="+mn-ea"/>
                <a:cs typeface="+mn-cs"/>
              </a:rPr>
              <a:t> partner a </a:t>
            </a:r>
            <a:r>
              <a:rPr lang="sk-SK" sz="900" kern="1200" dirty="0" err="1" smtClean="0">
                <a:solidFill>
                  <a:schemeClr val="tx1"/>
                </a:solidFill>
                <a:latin typeface="Trebuchet MS" pitchFamily="34" charset="0"/>
                <a:ea typeface="+mn-ea"/>
                <a:cs typeface="+mn-cs"/>
              </a:rPr>
              <a:t>Registered</a:t>
            </a:r>
            <a:r>
              <a:rPr lang="sk-SK" sz="900" kern="1200" dirty="0" smtClean="0">
                <a:solidFill>
                  <a:schemeClr val="tx1"/>
                </a:solidFill>
                <a:latin typeface="Trebuchet MS" pitchFamily="34" charset="0"/>
                <a:ea typeface="+mn-ea"/>
                <a:cs typeface="+mn-cs"/>
              </a:rPr>
              <a:t> </a:t>
            </a:r>
            <a:r>
              <a:rPr lang="sk-SK" sz="900" kern="1200" dirty="0" err="1" smtClean="0">
                <a:solidFill>
                  <a:schemeClr val="tx1"/>
                </a:solidFill>
                <a:latin typeface="Trebuchet MS" pitchFamily="34" charset="0"/>
                <a:ea typeface="+mn-ea"/>
                <a:cs typeface="+mn-cs"/>
              </a:rPr>
              <a:t>member</a:t>
            </a:r>
            <a:r>
              <a:rPr lang="sk-SK" sz="900" kern="1200" dirty="0" smtClean="0">
                <a:solidFill>
                  <a:schemeClr val="tx1"/>
                </a:solidFill>
                <a:latin typeface="Trebuchet MS" pitchFamily="34" charset="0"/>
                <a:ea typeface="+mn-ea"/>
                <a:cs typeface="+mn-cs"/>
              </a:rPr>
              <a:t>.  </a:t>
            </a:r>
            <a:endParaRPr lang="en-US" sz="900" kern="1200" dirty="0" smtClean="0">
              <a:solidFill>
                <a:schemeClr val="tx1"/>
              </a:solidFill>
              <a:latin typeface="Trebuchet MS" pitchFamily="34" charset="0"/>
              <a:ea typeface="+mn-ea"/>
              <a:cs typeface="+mn-cs"/>
            </a:endParaRPr>
          </a:p>
          <a:p>
            <a:endParaRPr lang="en-US" sz="900" kern="1200" dirty="0" smtClean="0">
              <a:solidFill>
                <a:schemeClr val="tx1"/>
              </a:solidFill>
              <a:latin typeface="Trebuchet MS" pitchFamily="34" charset="0"/>
              <a:ea typeface="+mn-ea"/>
              <a:cs typeface="+mn-cs"/>
            </a:endParaRPr>
          </a:p>
          <a:p>
            <a:r>
              <a:rPr lang="sk-SK" sz="900" kern="1200" dirty="0" err="1" smtClean="0">
                <a:solidFill>
                  <a:schemeClr val="tx1"/>
                </a:solidFill>
                <a:latin typeface="Trebuchet MS" pitchFamily="34" charset="0"/>
                <a:ea typeface="+mn-ea"/>
                <a:cs typeface="+mn-cs"/>
              </a:rPr>
              <a:t>Registered</a:t>
            </a:r>
            <a:r>
              <a:rPr lang="sk-SK" sz="900" kern="1200" dirty="0" smtClean="0">
                <a:solidFill>
                  <a:schemeClr val="tx1"/>
                </a:solidFill>
                <a:latin typeface="Trebuchet MS" pitchFamily="34" charset="0"/>
                <a:ea typeface="+mn-ea"/>
                <a:cs typeface="+mn-cs"/>
              </a:rPr>
              <a:t> </a:t>
            </a:r>
            <a:r>
              <a:rPr lang="sk-SK" sz="900" kern="1200" dirty="0" err="1" smtClean="0">
                <a:solidFill>
                  <a:schemeClr val="tx1"/>
                </a:solidFill>
                <a:latin typeface="Trebuchet MS" pitchFamily="34" charset="0"/>
                <a:ea typeface="+mn-ea"/>
                <a:cs typeface="+mn-cs"/>
              </a:rPr>
              <a:t>members</a:t>
            </a:r>
            <a:r>
              <a:rPr lang="sk-SK" sz="900" kern="1200" dirty="0" smtClean="0">
                <a:solidFill>
                  <a:schemeClr val="tx1"/>
                </a:solidFill>
                <a:latin typeface="Trebuchet MS" pitchFamily="34" charset="0"/>
                <a:ea typeface="+mn-ea"/>
                <a:cs typeface="+mn-cs"/>
              </a:rPr>
              <a:t> sú organizácie s akoukoľvek úrovňou odbornosti v Microsoft technológiách, ktoré sa zaujímajú o bližšiu spoluprácu so spoločnosťou Microsoft. </a:t>
            </a:r>
            <a:endParaRPr lang="en-US" sz="900" kern="1200" dirty="0" smtClean="0">
              <a:solidFill>
                <a:schemeClr val="tx1"/>
              </a:solidFill>
              <a:latin typeface="Trebuchet MS" pitchFamily="34" charset="0"/>
              <a:ea typeface="+mn-ea"/>
              <a:cs typeface="+mn-cs"/>
            </a:endParaRPr>
          </a:p>
          <a:p>
            <a:r>
              <a:rPr lang="sk-SK" sz="900" kern="1200" dirty="0" smtClean="0">
                <a:solidFill>
                  <a:schemeClr val="tx1"/>
                </a:solidFill>
                <a:latin typeface="Trebuchet MS" pitchFamily="34" charset="0"/>
                <a:ea typeface="+mn-ea"/>
                <a:cs typeface="+mn-cs"/>
              </a:rPr>
              <a:t>Na tejto úrovni máte jednoduchý prístup k </a:t>
            </a:r>
            <a:r>
              <a:rPr lang="sk-SK" sz="900" kern="1200" dirty="0" err="1" smtClean="0">
                <a:solidFill>
                  <a:schemeClr val="tx1"/>
                </a:solidFill>
                <a:latin typeface="Trebuchet MS" pitchFamily="34" charset="0"/>
                <a:ea typeface="+mn-ea"/>
                <a:cs typeface="+mn-cs"/>
              </a:rPr>
              <a:t>online</a:t>
            </a:r>
            <a:r>
              <a:rPr lang="sk-SK" sz="900" kern="1200" dirty="0" smtClean="0">
                <a:solidFill>
                  <a:schemeClr val="tx1"/>
                </a:solidFill>
                <a:latin typeface="Trebuchet MS" pitchFamily="34" charset="0"/>
                <a:ea typeface="+mn-ea"/>
                <a:cs typeface="+mn-cs"/>
              </a:rPr>
              <a:t> zdrojom, ako sú strediská Partner </a:t>
            </a:r>
            <a:r>
              <a:rPr lang="sk-SK" sz="900" kern="1200" dirty="0" err="1" smtClean="0">
                <a:solidFill>
                  <a:schemeClr val="tx1"/>
                </a:solidFill>
                <a:latin typeface="Trebuchet MS" pitchFamily="34" charset="0"/>
                <a:ea typeface="+mn-ea"/>
                <a:cs typeface="+mn-cs"/>
              </a:rPr>
              <a:t>Learning</a:t>
            </a:r>
            <a:r>
              <a:rPr lang="sk-SK" sz="900" kern="1200" dirty="0" smtClean="0">
                <a:solidFill>
                  <a:schemeClr val="tx1"/>
                </a:solidFill>
                <a:latin typeface="Trebuchet MS" pitchFamily="34" charset="0"/>
                <a:ea typeface="+mn-ea"/>
                <a:cs typeface="+mn-cs"/>
              </a:rPr>
              <a:t> Center a Partner Marketing Center a oveľa viac, čo vám pomáha pri dosahovaní podnikateľských cieľov ako napríklad orientovať sa v najnovších Microsoft technológiách a efektívnejšie získavať zákazníkov.</a:t>
            </a:r>
            <a:endParaRPr lang="en-US" sz="900" kern="1200" dirty="0" smtClean="0">
              <a:solidFill>
                <a:schemeClr val="tx1"/>
              </a:solidFill>
              <a:latin typeface="Trebuchet MS" pitchFamily="34" charset="0"/>
              <a:ea typeface="+mn-ea"/>
              <a:cs typeface="+mn-cs"/>
            </a:endParaRPr>
          </a:p>
          <a:p>
            <a:r>
              <a:rPr lang="sk-SK" sz="900" kern="1200" dirty="0" smtClean="0">
                <a:solidFill>
                  <a:schemeClr val="tx1"/>
                </a:solidFill>
                <a:latin typeface="Trebuchet MS" pitchFamily="34" charset="0"/>
                <a:ea typeface="+mn-ea"/>
                <a:cs typeface="+mn-cs"/>
              </a:rPr>
              <a:t> </a:t>
            </a:r>
            <a:endParaRPr lang="en-US" sz="900" kern="1200" dirty="0" smtClean="0">
              <a:solidFill>
                <a:schemeClr val="tx1"/>
              </a:solidFill>
              <a:latin typeface="Trebuchet MS" pitchFamily="34" charset="0"/>
              <a:ea typeface="+mn-ea"/>
              <a:cs typeface="+mn-cs"/>
            </a:endParaRPr>
          </a:p>
          <a:p>
            <a:r>
              <a:rPr lang="sk-SK" sz="900" kern="1200" dirty="0" smtClean="0">
                <a:solidFill>
                  <a:schemeClr val="tx1"/>
                </a:solidFill>
                <a:latin typeface="Trebuchet MS" pitchFamily="34" charset="0"/>
                <a:ea typeface="+mn-ea"/>
                <a:cs typeface="+mn-cs"/>
              </a:rPr>
              <a:t>Partneri </a:t>
            </a:r>
            <a:r>
              <a:rPr lang="sk-SK" sz="900" kern="1200" dirty="0" err="1" smtClean="0">
                <a:solidFill>
                  <a:schemeClr val="tx1"/>
                </a:solidFill>
                <a:latin typeface="Trebuchet MS" pitchFamily="34" charset="0"/>
                <a:ea typeface="+mn-ea"/>
                <a:cs typeface="+mn-cs"/>
              </a:rPr>
              <a:t>Certified</a:t>
            </a:r>
            <a:r>
              <a:rPr lang="sk-SK" sz="900" kern="1200" dirty="0" smtClean="0">
                <a:solidFill>
                  <a:schemeClr val="tx1"/>
                </a:solidFill>
                <a:latin typeface="Trebuchet MS" pitchFamily="34" charset="0"/>
                <a:ea typeface="+mn-ea"/>
                <a:cs typeface="+mn-cs"/>
              </a:rPr>
              <a:t> Partner reprezentujú vysoký stupeň odbornej kvalifikácie pre Microsoft technológie. Všetci partneri </a:t>
            </a:r>
            <a:r>
              <a:rPr lang="sk-SK" sz="900" kern="1200" dirty="0" err="1" smtClean="0">
                <a:solidFill>
                  <a:schemeClr val="tx1"/>
                </a:solidFill>
                <a:latin typeface="Trebuchet MS" pitchFamily="34" charset="0"/>
                <a:ea typeface="+mn-ea"/>
                <a:cs typeface="+mn-cs"/>
              </a:rPr>
              <a:t>Certified</a:t>
            </a:r>
            <a:r>
              <a:rPr lang="sk-SK" sz="900" kern="1200" dirty="0" smtClean="0">
                <a:solidFill>
                  <a:schemeClr val="tx1"/>
                </a:solidFill>
                <a:latin typeface="Trebuchet MS" pitchFamily="34" charset="0"/>
                <a:ea typeface="+mn-ea"/>
                <a:cs typeface="+mn-cs"/>
              </a:rPr>
              <a:t> partner majú prístup k bohatému súboru zdrojov, ktoré im pomáhajú získať výhodu na trhu, vrátane služby </a:t>
            </a:r>
            <a:r>
              <a:rPr lang="sk-SK" sz="900" kern="1200" dirty="0" err="1" smtClean="0">
                <a:solidFill>
                  <a:schemeClr val="tx1"/>
                </a:solidFill>
                <a:latin typeface="Trebuchet MS" pitchFamily="34" charset="0"/>
                <a:ea typeface="+mn-ea"/>
                <a:cs typeface="+mn-cs"/>
              </a:rPr>
              <a:t>Tele-Account</a:t>
            </a:r>
            <a:r>
              <a:rPr lang="sk-SK" sz="900" kern="1200" dirty="0" smtClean="0">
                <a:solidFill>
                  <a:schemeClr val="tx1"/>
                </a:solidFill>
                <a:latin typeface="Trebuchet MS" pitchFamily="34" charset="0"/>
                <a:ea typeface="+mn-ea"/>
                <a:cs typeface="+mn-cs"/>
              </a:rPr>
              <a:t> </a:t>
            </a:r>
            <a:r>
              <a:rPr lang="sk-SK" sz="900" kern="1200" dirty="0" err="1" smtClean="0">
                <a:solidFill>
                  <a:schemeClr val="tx1"/>
                </a:solidFill>
                <a:latin typeface="Trebuchet MS" pitchFamily="34" charset="0"/>
                <a:ea typeface="+mn-ea"/>
                <a:cs typeface="+mn-cs"/>
              </a:rPr>
              <a:t>Engagement</a:t>
            </a:r>
            <a:r>
              <a:rPr lang="sk-SK" sz="900" kern="1200" dirty="0" smtClean="0">
                <a:solidFill>
                  <a:schemeClr val="tx1"/>
                </a:solidFill>
                <a:latin typeface="Trebuchet MS" pitchFamily="34" charset="0"/>
                <a:ea typeface="+mn-ea"/>
                <a:cs typeface="+mn-cs"/>
              </a:rPr>
              <a:t> (vo vybraných lokalitách), využitia loga Microsoft </a:t>
            </a:r>
            <a:r>
              <a:rPr lang="sk-SK" sz="900" kern="1200" dirty="0" err="1" smtClean="0">
                <a:solidFill>
                  <a:schemeClr val="tx1"/>
                </a:solidFill>
                <a:latin typeface="Trebuchet MS" pitchFamily="34" charset="0"/>
                <a:ea typeface="+mn-ea"/>
                <a:cs typeface="+mn-cs"/>
              </a:rPr>
              <a:t>Certified</a:t>
            </a:r>
            <a:r>
              <a:rPr lang="sk-SK" sz="900" kern="1200" dirty="0" smtClean="0">
                <a:solidFill>
                  <a:schemeClr val="tx1"/>
                </a:solidFill>
                <a:latin typeface="Trebuchet MS" pitchFamily="34" charset="0"/>
                <a:ea typeface="+mn-ea"/>
                <a:cs typeface="+mn-cs"/>
              </a:rPr>
              <a:t>, prístupu k technickej podpore predaja a oveľa viac. Ďalej máte prístup k cca 25 softvérovým licenciám na interné použitie pre každý titul, na využitie pri podnikaní a interné školenia. </a:t>
            </a:r>
            <a:endParaRPr lang="en-US" sz="900" kern="1200" dirty="0" smtClean="0">
              <a:solidFill>
                <a:schemeClr val="tx1"/>
              </a:solidFill>
              <a:latin typeface="Trebuchet MS" pitchFamily="34" charset="0"/>
              <a:ea typeface="+mn-ea"/>
              <a:cs typeface="+mn-cs"/>
            </a:endParaRPr>
          </a:p>
          <a:p>
            <a:endParaRPr lang="en-US" sz="900" kern="1200" dirty="0" smtClean="0">
              <a:solidFill>
                <a:schemeClr val="tx1"/>
              </a:solidFill>
              <a:latin typeface="Trebuchet MS" pitchFamily="34" charset="0"/>
              <a:ea typeface="+mn-ea"/>
              <a:cs typeface="+mn-cs"/>
            </a:endParaRPr>
          </a:p>
          <a:p>
            <a:endParaRPr lang="en-US" sz="900" kern="1200" dirty="0" smtClean="0">
              <a:solidFill>
                <a:schemeClr val="tx1"/>
              </a:solidFill>
              <a:latin typeface="Trebuchet MS" pitchFamily="34" charset="0"/>
              <a:ea typeface="+mn-ea"/>
              <a:cs typeface="+mn-cs"/>
            </a:endParaRPr>
          </a:p>
          <a:p>
            <a:r>
              <a:rPr lang="sk-SK" sz="900" kern="1200" dirty="0" smtClean="0">
                <a:solidFill>
                  <a:schemeClr val="tx1"/>
                </a:solidFill>
                <a:latin typeface="Trebuchet MS" pitchFamily="34" charset="0"/>
                <a:ea typeface="+mn-ea"/>
                <a:cs typeface="+mn-cs"/>
              </a:rPr>
              <a:t>Partneri </a:t>
            </a:r>
            <a:r>
              <a:rPr lang="sk-SK" sz="900" kern="1200" dirty="0" err="1" smtClean="0">
                <a:solidFill>
                  <a:schemeClr val="tx1"/>
                </a:solidFill>
                <a:latin typeface="Trebuchet MS" pitchFamily="34" charset="0"/>
                <a:ea typeface="+mn-ea"/>
                <a:cs typeface="+mn-cs"/>
              </a:rPr>
              <a:t>Gold</a:t>
            </a:r>
            <a:r>
              <a:rPr lang="sk-SK" sz="900" kern="1200" dirty="0" smtClean="0">
                <a:solidFill>
                  <a:schemeClr val="tx1"/>
                </a:solidFill>
                <a:latin typeface="Trebuchet MS" pitchFamily="34" charset="0"/>
                <a:ea typeface="+mn-ea"/>
                <a:cs typeface="+mn-cs"/>
              </a:rPr>
              <a:t> </a:t>
            </a:r>
            <a:r>
              <a:rPr lang="sk-SK" sz="900" kern="1200" dirty="0" err="1" smtClean="0">
                <a:solidFill>
                  <a:schemeClr val="tx1"/>
                </a:solidFill>
                <a:latin typeface="Trebuchet MS" pitchFamily="34" charset="0"/>
                <a:ea typeface="+mn-ea"/>
                <a:cs typeface="+mn-cs"/>
              </a:rPr>
              <a:t>Certified</a:t>
            </a:r>
            <a:r>
              <a:rPr lang="sk-SK" sz="900" kern="1200" dirty="0" smtClean="0">
                <a:solidFill>
                  <a:schemeClr val="tx1"/>
                </a:solidFill>
                <a:latin typeface="Trebuchet MS" pitchFamily="34" charset="0"/>
                <a:ea typeface="+mn-ea"/>
                <a:cs typeface="+mn-cs"/>
              </a:rPr>
              <a:t> Partner reprezentujú najvyššiu úroveň a odbornú kvalifikáciu Microsoft technológií. </a:t>
            </a:r>
            <a:endParaRPr lang="en-US" sz="900" kern="1200" dirty="0" smtClean="0">
              <a:solidFill>
                <a:schemeClr val="tx1"/>
              </a:solidFill>
              <a:latin typeface="Trebuchet MS" pitchFamily="34" charset="0"/>
              <a:ea typeface="+mn-ea"/>
              <a:cs typeface="+mn-cs"/>
            </a:endParaRPr>
          </a:p>
          <a:p>
            <a:r>
              <a:rPr lang="sk-SK" sz="900" kern="1200" dirty="0" smtClean="0">
                <a:solidFill>
                  <a:schemeClr val="tx1"/>
                </a:solidFill>
                <a:latin typeface="Trebuchet MS" pitchFamily="34" charset="0"/>
                <a:ea typeface="+mn-ea"/>
                <a:cs typeface="+mn-cs"/>
              </a:rPr>
              <a:t>Na tejto úrovni máte prístup k zdrojom a podpore, ktorú potrebujete pre vyniknutie na trhu, vrátane </a:t>
            </a:r>
            <a:r>
              <a:rPr lang="sk-SK" sz="900" kern="1200" dirty="0" err="1" smtClean="0">
                <a:solidFill>
                  <a:schemeClr val="tx1"/>
                </a:solidFill>
                <a:latin typeface="Trebuchet MS" pitchFamily="34" charset="0"/>
                <a:ea typeface="+mn-ea"/>
                <a:cs typeface="+mn-cs"/>
              </a:rPr>
              <a:t>account</a:t>
            </a:r>
            <a:r>
              <a:rPr lang="sk-SK" sz="900" kern="1200" dirty="0" smtClean="0">
                <a:solidFill>
                  <a:schemeClr val="tx1"/>
                </a:solidFill>
                <a:latin typeface="Trebuchet MS" pitchFamily="34" charset="0"/>
                <a:ea typeface="+mn-ea"/>
                <a:cs typeface="+mn-cs"/>
              </a:rPr>
              <a:t> </a:t>
            </a:r>
            <a:r>
              <a:rPr lang="sk-SK" sz="900" kern="1200" dirty="0" err="1" smtClean="0">
                <a:solidFill>
                  <a:schemeClr val="tx1"/>
                </a:solidFill>
                <a:latin typeface="Trebuchet MS" pitchFamily="34" charset="0"/>
                <a:ea typeface="+mn-ea"/>
                <a:cs typeface="+mn-cs"/>
              </a:rPr>
              <a:t>managementu</a:t>
            </a:r>
            <a:r>
              <a:rPr lang="sk-SK" sz="900" kern="1200" dirty="0" smtClean="0">
                <a:solidFill>
                  <a:schemeClr val="tx1"/>
                </a:solidFill>
                <a:latin typeface="Trebuchet MS" pitchFamily="34" charset="0"/>
                <a:ea typeface="+mn-ea"/>
                <a:cs typeface="+mn-cs"/>
              </a:rPr>
              <a:t> (vo vybraných lokalitách), využívania loga Microsoft </a:t>
            </a:r>
            <a:r>
              <a:rPr lang="sk-SK" sz="900" kern="1200" dirty="0" err="1" smtClean="0">
                <a:solidFill>
                  <a:schemeClr val="tx1"/>
                </a:solidFill>
                <a:latin typeface="Trebuchet MS" pitchFamily="34" charset="0"/>
                <a:ea typeface="+mn-ea"/>
                <a:cs typeface="+mn-cs"/>
              </a:rPr>
              <a:t>Gold</a:t>
            </a:r>
            <a:r>
              <a:rPr lang="sk-SK" sz="900" kern="1200" dirty="0" smtClean="0">
                <a:solidFill>
                  <a:schemeClr val="tx1"/>
                </a:solidFill>
                <a:latin typeface="Trebuchet MS" pitchFamily="34" charset="0"/>
                <a:ea typeface="+mn-ea"/>
                <a:cs typeface="+mn-cs"/>
              </a:rPr>
              <a:t> </a:t>
            </a:r>
            <a:r>
              <a:rPr lang="sk-SK" sz="900" kern="1200" dirty="0" err="1" smtClean="0">
                <a:solidFill>
                  <a:schemeClr val="tx1"/>
                </a:solidFill>
                <a:latin typeface="Trebuchet MS" pitchFamily="34" charset="0"/>
                <a:ea typeface="+mn-ea"/>
                <a:cs typeface="+mn-cs"/>
              </a:rPr>
              <a:t>Certified</a:t>
            </a:r>
            <a:r>
              <a:rPr lang="sk-SK" sz="900" kern="1200" dirty="0" smtClean="0">
                <a:solidFill>
                  <a:schemeClr val="tx1"/>
                </a:solidFill>
                <a:latin typeface="Trebuchet MS" pitchFamily="34" charset="0"/>
                <a:ea typeface="+mn-ea"/>
                <a:cs typeface="+mn-cs"/>
              </a:rPr>
              <a:t>, prístupu k službám </a:t>
            </a:r>
            <a:r>
              <a:rPr lang="sk-SK" sz="900" kern="1200" dirty="0" err="1" smtClean="0">
                <a:solidFill>
                  <a:schemeClr val="tx1"/>
                </a:solidFill>
                <a:latin typeface="Trebuchet MS" pitchFamily="34" charset="0"/>
                <a:ea typeface="+mn-ea"/>
                <a:cs typeface="+mn-cs"/>
              </a:rPr>
              <a:t>Technical</a:t>
            </a:r>
            <a:r>
              <a:rPr lang="sk-SK" sz="900" kern="1200" dirty="0" smtClean="0">
                <a:solidFill>
                  <a:schemeClr val="tx1"/>
                </a:solidFill>
                <a:latin typeface="Trebuchet MS" pitchFamily="34" charset="0"/>
                <a:ea typeface="+mn-ea"/>
                <a:cs typeface="+mn-cs"/>
              </a:rPr>
              <a:t> Services </a:t>
            </a:r>
            <a:r>
              <a:rPr lang="sk-SK" sz="900" kern="1200" dirty="0" err="1" smtClean="0">
                <a:solidFill>
                  <a:schemeClr val="tx1"/>
                </a:solidFill>
                <a:latin typeface="Trebuchet MS" pitchFamily="34" charset="0"/>
                <a:ea typeface="+mn-ea"/>
                <a:cs typeface="+mn-cs"/>
              </a:rPr>
              <a:t>Coordination</a:t>
            </a:r>
            <a:r>
              <a:rPr lang="sk-SK" sz="900" kern="1200" dirty="0" smtClean="0">
                <a:solidFill>
                  <a:schemeClr val="tx1"/>
                </a:solidFill>
                <a:latin typeface="Trebuchet MS" pitchFamily="34" charset="0"/>
                <a:ea typeface="+mn-ea"/>
                <a:cs typeface="+mn-cs"/>
              </a:rPr>
              <a:t>, ktoré ponúkajú váš osobný prístup k špecialistom, ktorí zodpovedia vaše technické otázky a oveľa viac. Ďalej máte prístup k cca 100 softvérovým licenciám na interné použitie pre každý titul, na využitie pri podnikaní a interné školenia. </a:t>
            </a:r>
            <a:endParaRPr lang="en-US" sz="900" kern="1200" dirty="0" smtClean="0">
              <a:solidFill>
                <a:schemeClr val="tx1"/>
              </a:solidFill>
              <a:latin typeface="Trebuchet MS" pitchFamily="34" charset="0"/>
              <a:ea typeface="+mn-ea"/>
              <a:cs typeface="+mn-cs"/>
            </a:endParaRPr>
          </a:p>
          <a:p>
            <a:endParaRPr lang="en-US" sz="900" kern="1200" dirty="0" smtClean="0">
              <a:solidFill>
                <a:schemeClr val="tx1"/>
              </a:solidFill>
              <a:latin typeface="Trebuchet MS" pitchFamily="34" charset="0"/>
              <a:ea typeface="+mn-ea"/>
              <a:cs typeface="+mn-cs"/>
            </a:endParaRPr>
          </a:p>
          <a:p>
            <a:endParaRPr lang="en-US" sz="900" kern="1200" dirty="0" smtClean="0">
              <a:solidFill>
                <a:schemeClr val="tx1"/>
              </a:solidFill>
              <a:latin typeface="Trebuchet MS"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10/1/2008 2:44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k-SK" dirty="0" smtClean="0"/>
              <a:t>Vy ste obchodníci. Vy viete, že dobrý obchod sa vydarí</a:t>
            </a:r>
            <a:r>
              <a:rPr lang="sk-SK" baseline="0" dirty="0" smtClean="0"/>
              <a:t> keď každý víťazí</a:t>
            </a:r>
            <a:r>
              <a:rPr lang="en-US" dirty="0" smtClean="0"/>
              <a:t>:</a:t>
            </a:r>
          </a:p>
          <a:p>
            <a:endParaRPr lang="en-US" dirty="0" smtClean="0"/>
          </a:p>
          <a:p>
            <a:pPr>
              <a:buFontTx/>
              <a:buChar char="•"/>
            </a:pPr>
            <a:r>
              <a:rPr lang="sk-SK" dirty="0" smtClean="0"/>
              <a:t> Zákazník dostane riešenie,</a:t>
            </a:r>
            <a:r>
              <a:rPr lang="sk-SK" baseline="0" dirty="0" smtClean="0"/>
              <a:t> ktoré potrebuje</a:t>
            </a:r>
            <a:endParaRPr lang="en-US" dirty="0" smtClean="0"/>
          </a:p>
          <a:p>
            <a:pPr>
              <a:buFontTx/>
              <a:buChar char="•"/>
            </a:pPr>
            <a:r>
              <a:rPr lang="sk-SK" dirty="0" smtClean="0"/>
              <a:t> Partner sa teší</a:t>
            </a:r>
            <a:r>
              <a:rPr lang="sk-SK" baseline="0" dirty="0" smtClean="0"/>
              <a:t> z dobrého obchodu dodávajúci reálne riešenie</a:t>
            </a:r>
            <a:endParaRPr lang="en-US" dirty="0" smtClean="0"/>
          </a:p>
          <a:p>
            <a:pPr>
              <a:buFontTx/>
              <a:buChar char="•"/>
            </a:pPr>
            <a:r>
              <a:rPr lang="sk-SK" dirty="0" smtClean="0"/>
              <a:t> Microsoft sa teší</a:t>
            </a:r>
            <a:r>
              <a:rPr lang="sk-SK" baseline="0" dirty="0" smtClean="0"/>
              <a:t> keď </a:t>
            </a:r>
            <a:r>
              <a:rPr lang="sk-SK" baseline="0" dirty="0" err="1" smtClean="0"/>
              <a:t>revenue</a:t>
            </a:r>
            <a:r>
              <a:rPr lang="sk-SK" baseline="0" dirty="0" smtClean="0"/>
              <a:t> príde od partnerov rozvíjajúcich naše technológie na trhu, z ktorého sa teší zákazník</a:t>
            </a:r>
          </a:p>
          <a:p>
            <a:pPr>
              <a:buFontTx/>
              <a:buNone/>
            </a:pPr>
            <a:endParaRPr lang="sk-SK" baseline="0" dirty="0" smtClean="0"/>
          </a:p>
          <a:p>
            <a:pPr>
              <a:buFontTx/>
              <a:buNone/>
            </a:pPr>
            <a:r>
              <a:rPr lang="sk-SK" dirty="0" smtClean="0"/>
              <a:t>Budujeme celý náš obchod dokola</a:t>
            </a:r>
            <a:r>
              <a:rPr lang="sk-SK" baseline="0" dirty="0" smtClean="0"/>
              <a:t>. A </a:t>
            </a:r>
            <a:r>
              <a:rPr lang="sk-SK" baseline="0" dirty="0" err="1" smtClean="0"/>
              <a:t>výsledkých</a:t>
            </a:r>
            <a:r>
              <a:rPr lang="sk-SK" baseline="0" dirty="0" smtClean="0"/>
              <a:t> hovoria za nás. 96% z Microsoft </a:t>
            </a:r>
            <a:r>
              <a:rPr lang="sk-SK" baseline="0" dirty="0" err="1" smtClean="0"/>
              <a:t>revenue</a:t>
            </a:r>
            <a:r>
              <a:rPr lang="sk-SK" baseline="0" dirty="0" smtClean="0"/>
              <a:t> prichádza od partnerov – toto je pravda už veľa rokov.</a:t>
            </a:r>
            <a:endParaRPr lang="en-US" dirty="0" smtClean="0"/>
          </a:p>
          <a:p>
            <a:r>
              <a:rPr lang="sk-SK" dirty="0" smtClean="0"/>
              <a:t>Pokračujem budovať</a:t>
            </a:r>
            <a:r>
              <a:rPr lang="sk-SK" baseline="0" dirty="0" smtClean="0"/>
              <a:t> program viac cenný pre našich partnerov.</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sk-SK" sz="900" b="1" dirty="0" smtClean="0">
              <a:solidFill>
                <a:srgbClr val="090D3A"/>
              </a:solidFill>
              <a:latin typeface="Segoe"/>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sk-SK" sz="900" b="1" dirty="0" smtClean="0">
              <a:solidFill>
                <a:srgbClr val="090D3A"/>
              </a:solidFill>
              <a:latin typeface="Segoe"/>
            </a:endParaRPr>
          </a:p>
          <a:p>
            <a:endParaRPr lang="en-US" dirty="0" smtClean="0"/>
          </a:p>
          <a:p>
            <a:endParaRPr lang="en-US" sz="900" kern="1200" dirty="0" smtClean="0">
              <a:solidFill>
                <a:schemeClr val="tx1"/>
              </a:solidFill>
              <a:latin typeface="Trebuchet MS" pitchFamily="34" charset="0"/>
              <a:ea typeface="+mn-ea"/>
              <a:cs typeface="+mn-cs"/>
            </a:endParaRPr>
          </a:p>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C28EBD17-E875-4C52-BCE9-7C09ED1C54D4}"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cs-C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cs-CZ"/>
          </a:p>
        </p:txBody>
      </p:sp>
      <p:sp>
        <p:nvSpPr>
          <p:cNvPr id="4" name="Date Placeholder 3"/>
          <p:cNvSpPr>
            <a:spLocks noGrp="1"/>
          </p:cNvSpPr>
          <p:nvPr>
            <p:ph type="dt" sz="half" idx="10"/>
          </p:nvPr>
        </p:nvSpPr>
        <p:spPr/>
        <p:txBody>
          <a:bodyPr/>
          <a:lstStyle/>
          <a:p>
            <a:fld id="{FFA078FA-B54A-41DB-BBE9-25FC561C3656}" type="datetimeFigureOut">
              <a:rPr lang="cs-CZ" smtClean="0"/>
              <a:pPr/>
              <a:t>1.10.2008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8235314-52C5-44F4-8909-05D59D0CD139}"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FFA078FA-B54A-41DB-BBE9-25FC561C3656}" type="datetimeFigureOut">
              <a:rPr lang="cs-CZ" smtClean="0"/>
              <a:pPr/>
              <a:t>1.10.2008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8235314-52C5-44F4-8909-05D59D0CD139}"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FFA078FA-B54A-41DB-BBE9-25FC561C3656}" type="datetimeFigureOut">
              <a:rPr lang="cs-CZ" smtClean="0"/>
              <a:pPr/>
              <a:t>1.10.2008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8235314-52C5-44F4-8909-05D59D0CD139}"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359833" y="1377275"/>
            <a:ext cx="8382000" cy="1822037"/>
          </a:xfrm>
        </p:spPr>
        <p:txBody>
          <a:bodyPr/>
          <a:lstStyle>
            <a:lvl1pPr>
              <a:defRPr sz="2800"/>
            </a:lvl1pPr>
            <a:lvl2pPr>
              <a:defRPr sz="24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FFA078FA-B54A-41DB-BBE9-25FC561C3656}" type="datetimeFigureOut">
              <a:rPr lang="cs-CZ" smtClean="0"/>
              <a:pPr/>
              <a:t>1.10.2008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8235314-52C5-44F4-8909-05D59D0CD139}"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A078FA-B54A-41DB-BBE9-25FC561C3656}" type="datetimeFigureOut">
              <a:rPr lang="cs-CZ" smtClean="0"/>
              <a:pPr/>
              <a:t>1.10.2008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8235314-52C5-44F4-8909-05D59D0CD139}"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Date Placeholder 4"/>
          <p:cNvSpPr>
            <a:spLocks noGrp="1"/>
          </p:cNvSpPr>
          <p:nvPr>
            <p:ph type="dt" sz="half" idx="10"/>
          </p:nvPr>
        </p:nvSpPr>
        <p:spPr/>
        <p:txBody>
          <a:bodyPr/>
          <a:lstStyle/>
          <a:p>
            <a:fld id="{FFA078FA-B54A-41DB-BBE9-25FC561C3656}" type="datetimeFigureOut">
              <a:rPr lang="cs-CZ" smtClean="0"/>
              <a:pPr/>
              <a:t>1.10.2008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8235314-52C5-44F4-8909-05D59D0CD139}"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Date Placeholder 6"/>
          <p:cNvSpPr>
            <a:spLocks noGrp="1"/>
          </p:cNvSpPr>
          <p:nvPr>
            <p:ph type="dt" sz="half" idx="10"/>
          </p:nvPr>
        </p:nvSpPr>
        <p:spPr/>
        <p:txBody>
          <a:bodyPr/>
          <a:lstStyle/>
          <a:p>
            <a:fld id="{FFA078FA-B54A-41DB-BBE9-25FC561C3656}" type="datetimeFigureOut">
              <a:rPr lang="cs-CZ" smtClean="0"/>
              <a:pPr/>
              <a:t>1.10.2008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68235314-52C5-44F4-8909-05D59D0CD139}"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Date Placeholder 2"/>
          <p:cNvSpPr>
            <a:spLocks noGrp="1"/>
          </p:cNvSpPr>
          <p:nvPr>
            <p:ph type="dt" sz="half" idx="10"/>
          </p:nvPr>
        </p:nvSpPr>
        <p:spPr/>
        <p:txBody>
          <a:bodyPr/>
          <a:lstStyle/>
          <a:p>
            <a:fld id="{FFA078FA-B54A-41DB-BBE9-25FC561C3656}" type="datetimeFigureOut">
              <a:rPr lang="cs-CZ" smtClean="0"/>
              <a:pPr/>
              <a:t>1.10.2008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68235314-52C5-44F4-8909-05D59D0CD139}"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A078FA-B54A-41DB-BBE9-25FC561C3656}" type="datetimeFigureOut">
              <a:rPr lang="cs-CZ" smtClean="0"/>
              <a:pPr/>
              <a:t>1.10.2008</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68235314-52C5-44F4-8909-05D59D0CD139}"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A078FA-B54A-41DB-BBE9-25FC561C3656}" type="datetimeFigureOut">
              <a:rPr lang="cs-CZ" smtClean="0"/>
              <a:pPr/>
              <a:t>1.10.2008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8235314-52C5-44F4-8909-05D59D0CD139}"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cs-C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A078FA-B54A-41DB-BBE9-25FC561C3656}" type="datetimeFigureOut">
              <a:rPr lang="cs-CZ" smtClean="0"/>
              <a:pPr/>
              <a:t>1.10.2008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8235314-52C5-44F4-8909-05D59D0CD139}"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cs-C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A078FA-B54A-41DB-BBE9-25FC561C3656}" type="datetimeFigureOut">
              <a:rPr lang="cs-CZ" smtClean="0"/>
              <a:pPr/>
              <a:t>1.10.2008</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35314-52C5-44F4-8909-05D59D0CD139}"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v-janvi@microsoft.com" TargetMode="External"/><Relationship Id="rId2" Type="http://schemas.openxmlformats.org/officeDocument/2006/relationships/hyperlink" Target="http://www.microsoft.com/slovakia/partner/isv/empower.m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partner.microsoft.com/40012214" TargetMode="External"/><Relationship Id="rId2" Type="http://schemas.openxmlformats.org/officeDocument/2006/relationships/hyperlink" Target="http://www.microsoft.com/cze/partner/isv/comp/royaltylicensing.mspx" TargetMode="External"/><Relationship Id="rId1" Type="http://schemas.openxmlformats.org/officeDocument/2006/relationships/slideLayout" Target="../slideLayouts/slideLayout13.xml"/><Relationship Id="rId4" Type="http://schemas.openxmlformats.org/officeDocument/2006/relationships/hyperlink" Target="mailto:v-janvi@microsoft.co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www.microsoft.com/slovakia/profilecente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profile.microsoft.com/RegSysProfileCenter/SubCntAvailable.aspx?lcid=105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mirkub@microsoft.com" TargetMode="External"/><Relationship Id="rId2" Type="http://schemas.openxmlformats.org/officeDocument/2006/relationships/hyperlink" Target="http://blog.aspnet.sk/mirkub/"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notesSlide" Target="../notesSlides/notesSlide12.xml"/><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slideLayout" Target="../slideLayouts/slideLayout6.xml"/><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notesSlide" Target="../notesSlides/notesSlide13.xml"/><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0.jpeg"/><Relationship Id="rId3" Type="http://schemas.openxmlformats.org/officeDocument/2006/relationships/image" Target="../media/image45.png"/><Relationship Id="rId7" Type="http://schemas.openxmlformats.org/officeDocument/2006/relationships/image" Target="../media/image48.png"/><Relationship Id="rId12"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9.png"/><Relationship Id="rId5" Type="http://schemas.openxmlformats.org/officeDocument/2006/relationships/image" Target="../media/image47.png"/><Relationship Id="rId10" Type="http://schemas.openxmlformats.org/officeDocument/2006/relationships/image" Target="../media/image39.png"/><Relationship Id="rId4" Type="http://schemas.openxmlformats.org/officeDocument/2006/relationships/image" Target="../media/image46.png"/><Relationship Id="rId9" Type="http://schemas.openxmlformats.org/officeDocument/2006/relationships/image" Target="../media/image36.png"/><Relationship Id="rId14" Type="http://schemas.openxmlformats.org/officeDocument/2006/relationships/image" Target="../media/image5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jpe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67.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ilverlight.net/Samples/2b2/SilverlightControls/run/default.html"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86.jpeg"/><Relationship Id="rId5" Type="http://schemas.openxmlformats.org/officeDocument/2006/relationships/hyperlink" Target="http://silverlight.net/" TargetMode="External"/><Relationship Id="rId4" Type="http://schemas.openxmlformats.org/officeDocument/2006/relationships/hyperlink" Target="http://www.microsoft.com/beta/downloads/" TargetMode="Externa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3" Type="http://schemas.openxmlformats.org/officeDocument/2006/relationships/image" Target="../media/image87.png"/><Relationship Id="rId7" Type="http://schemas.openxmlformats.org/officeDocument/2006/relationships/image" Target="../media/image91.png"/><Relationship Id="rId12" Type="http://schemas.openxmlformats.org/officeDocument/2006/relationships/image" Target="../media/image96.png"/><Relationship Id="rId2" Type="http://schemas.openxmlformats.org/officeDocument/2006/relationships/notesSlide" Target="../notesSlides/notesSlide23.xml"/><Relationship Id="rId16"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5" Type="http://schemas.openxmlformats.org/officeDocument/2006/relationships/image" Target="../media/image9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 Id="rId14" Type="http://schemas.openxmlformats.org/officeDocument/2006/relationships/image" Target="../media/image9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discovermetro.net/default.aspx" TargetMode="External"/><Relationship Id="rId7" Type="http://schemas.openxmlformats.org/officeDocument/2006/relationships/hyperlink" Target="http://www.microsoft.com/slovakia/partner/program/innovateon/default.mspx"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sk-SK" sz="6000" dirty="0" smtClean="0"/>
              <a:t>ISV  BLOK</a:t>
            </a:r>
            <a:endParaRPr lang="en-US" sz="6000" dirty="0"/>
          </a:p>
        </p:txBody>
      </p:sp>
      <p:sp>
        <p:nvSpPr>
          <p:cNvPr id="7" name="Subtitle 6"/>
          <p:cNvSpPr>
            <a:spLocks noGrp="1"/>
          </p:cNvSpPr>
          <p:nvPr>
            <p:ph type="subTitle" idx="1"/>
          </p:nvPr>
        </p:nvSpPr>
        <p:spPr>
          <a:xfrm>
            <a:off x="609600" y="3886200"/>
            <a:ext cx="7772400" cy="1752600"/>
          </a:xfrm>
        </p:spPr>
        <p:txBody>
          <a:bodyPr/>
          <a:lstStyle/>
          <a:p>
            <a:pPr algn="l"/>
            <a:r>
              <a:rPr lang="sk-SK" dirty="0" smtClean="0"/>
              <a:t>Jaroslava </a:t>
            </a:r>
            <a:r>
              <a:rPr lang="sk-SK" dirty="0" err="1" smtClean="0"/>
              <a:t>Husarovičová</a:t>
            </a:r>
            <a:endParaRPr lang="sk-SK" dirty="0" smtClean="0"/>
          </a:p>
          <a:p>
            <a:pPr algn="l"/>
            <a:r>
              <a:rPr lang="sk-SK" dirty="0" smtClean="0"/>
              <a:t>Miroslav </a:t>
            </a:r>
            <a:r>
              <a:rPr lang="sk-SK" dirty="0" err="1" smtClean="0"/>
              <a:t>Kubovčík</a:t>
            </a:r>
            <a:endParaRPr lang="en-US" dirty="0" smtClean="0"/>
          </a:p>
          <a:p>
            <a:pPr algn="l"/>
            <a:r>
              <a:rPr lang="en-US" dirty="0" smtClean="0"/>
              <a:t>Microsoft Slovakia s.r.o.</a:t>
            </a:r>
          </a:p>
          <a:p>
            <a:pPr algn="l"/>
            <a:endParaRPr lang="sk-SK" dirty="0" smtClean="0"/>
          </a:p>
          <a:p>
            <a:pPr algn="l"/>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k-SK" dirty="0" err="1" smtClean="0"/>
              <a:t>Empower</a:t>
            </a:r>
            <a:r>
              <a:rPr lang="sk-SK" dirty="0" smtClean="0"/>
              <a:t> </a:t>
            </a:r>
            <a:r>
              <a:rPr lang="sk-SK" dirty="0" err="1" smtClean="0"/>
              <a:t>for</a:t>
            </a:r>
            <a:r>
              <a:rPr lang="sk-SK" dirty="0" smtClean="0"/>
              <a:t> ISV -  výhody</a:t>
            </a:r>
            <a:endParaRPr lang="en-US" dirty="0" smtClean="0"/>
          </a:p>
        </p:txBody>
      </p:sp>
      <p:sp>
        <p:nvSpPr>
          <p:cNvPr id="5" name="Content Placeholder 4"/>
          <p:cNvSpPr>
            <a:spLocks noGrp="1"/>
          </p:cNvSpPr>
          <p:nvPr>
            <p:ph idx="1"/>
          </p:nvPr>
        </p:nvSpPr>
        <p:spPr/>
        <p:txBody>
          <a:bodyPr>
            <a:normAutofit lnSpcReduction="10000"/>
          </a:bodyPr>
          <a:lstStyle/>
          <a:p>
            <a:r>
              <a:rPr lang="it-IT" dirty="0" smtClean="0"/>
              <a:t>Licenc</a:t>
            </a:r>
            <a:r>
              <a:rPr lang="sk-SK" dirty="0" smtClean="0"/>
              <a:t>i</a:t>
            </a:r>
            <a:r>
              <a:rPr lang="it-IT" dirty="0" smtClean="0"/>
              <a:t>e pr</a:t>
            </a:r>
            <a:r>
              <a:rPr lang="sk-SK" dirty="0" smtClean="0"/>
              <a:t>e</a:t>
            </a:r>
            <a:r>
              <a:rPr lang="it-IT" dirty="0" smtClean="0"/>
              <a:t> vývoj a testov</a:t>
            </a:r>
            <a:r>
              <a:rPr lang="sk-SK" dirty="0" err="1" smtClean="0"/>
              <a:t>anie</a:t>
            </a:r>
            <a:endParaRPr lang="cs-CZ" dirty="0" smtClean="0"/>
          </a:p>
          <a:p>
            <a:pPr lvl="1"/>
            <a:r>
              <a:rPr lang="cs-CZ" dirty="0" smtClean="0"/>
              <a:t>1 sada médií Visual Studio 2008 Professional spolu s  MSDN Premium Subscription a 5 </a:t>
            </a:r>
            <a:r>
              <a:rPr lang="en-US" dirty="0" err="1" smtClean="0"/>
              <a:t>klients</a:t>
            </a:r>
            <a:r>
              <a:rPr lang="sk-SK" dirty="0" err="1" smtClean="0"/>
              <a:t>kych</a:t>
            </a:r>
            <a:r>
              <a:rPr lang="sk-SK" dirty="0" smtClean="0"/>
              <a:t> prístupových </a:t>
            </a:r>
            <a:r>
              <a:rPr lang="cs-CZ" dirty="0" smtClean="0"/>
              <a:t>licencí.</a:t>
            </a:r>
          </a:p>
          <a:p>
            <a:pPr lvl="1"/>
            <a:r>
              <a:rPr lang="cs-CZ" dirty="0" smtClean="0"/>
              <a:t>Prístup na MSDN Subscription Downloads.</a:t>
            </a:r>
          </a:p>
          <a:p>
            <a:r>
              <a:rPr lang="cs-CZ" dirty="0" smtClean="0"/>
              <a:t>Moderovaná diskusná skupina MSDN online (len v angličtine)</a:t>
            </a:r>
          </a:p>
          <a:p>
            <a:r>
              <a:rPr lang="cs-CZ" dirty="0" smtClean="0"/>
              <a:t>MSDN Online Concierge Trial </a:t>
            </a:r>
            <a:br>
              <a:rPr lang="cs-CZ" dirty="0" smtClean="0"/>
            </a:br>
            <a:r>
              <a:rPr lang="cs-CZ" dirty="0" smtClean="0"/>
              <a:t> (len v angličtine)</a:t>
            </a:r>
            <a:endParaRPr lang="sk-SK" dirty="0" smtClean="0"/>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k-SK" dirty="0" err="1" smtClean="0"/>
              <a:t>Empower</a:t>
            </a:r>
            <a:r>
              <a:rPr lang="sk-SK" dirty="0" smtClean="0"/>
              <a:t> </a:t>
            </a:r>
            <a:r>
              <a:rPr lang="sk-SK" dirty="0" err="1" smtClean="0"/>
              <a:t>for</a:t>
            </a:r>
            <a:r>
              <a:rPr lang="sk-SK" dirty="0" smtClean="0"/>
              <a:t> ISV -  požiadavky</a:t>
            </a:r>
            <a:endParaRPr lang="en-US" dirty="0" smtClean="0"/>
          </a:p>
        </p:txBody>
      </p:sp>
      <p:sp>
        <p:nvSpPr>
          <p:cNvPr id="5" name="Content Placeholder 4"/>
          <p:cNvSpPr>
            <a:spLocks noGrp="1"/>
          </p:cNvSpPr>
          <p:nvPr>
            <p:ph idx="1"/>
          </p:nvPr>
        </p:nvSpPr>
        <p:spPr/>
        <p:txBody>
          <a:bodyPr>
            <a:normAutofit fontScale="92500" lnSpcReduction="10000"/>
          </a:bodyPr>
          <a:lstStyle/>
          <a:p>
            <a:r>
              <a:rPr lang="cs-CZ" dirty="0" smtClean="0"/>
              <a:t>Byť členom partnerského programu Microsoft (MSPP) na úrovni Registered Member.</a:t>
            </a:r>
          </a:p>
          <a:p>
            <a:r>
              <a:rPr lang="cs-CZ" dirty="0" smtClean="0"/>
              <a:t>V priebehu členstva udržiavať svoj webový server s kľúčovými informáciami.</a:t>
            </a:r>
          </a:p>
          <a:p>
            <a:r>
              <a:rPr lang="cs-CZ" dirty="0" smtClean="0"/>
              <a:t>Zaviazať sa k vývoju jednej krabicovej aplikácie podporujúcej technológiu Microsoft.</a:t>
            </a:r>
          </a:p>
          <a:p>
            <a:r>
              <a:rPr lang="cs-CZ" dirty="0" smtClean="0"/>
              <a:t>Splniť podmienky online zmluvy.</a:t>
            </a:r>
          </a:p>
          <a:p>
            <a:r>
              <a:rPr lang="cs-CZ" dirty="0" smtClean="0"/>
              <a:t>Zaplatiť ročný poplatok 320 EUR.</a:t>
            </a:r>
          </a:p>
          <a:p>
            <a:r>
              <a:rPr lang="cs-CZ" dirty="0" smtClean="0"/>
              <a:t>Poskytnúť informácie o plánovanej aplikácii</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Podpora Empower for ISVs</a:t>
            </a:r>
            <a:endParaRPr lang="en-US" dirty="0" smtClean="0"/>
          </a:p>
        </p:txBody>
      </p:sp>
      <p:sp>
        <p:nvSpPr>
          <p:cNvPr id="5" name="Content Placeholder 4"/>
          <p:cNvSpPr>
            <a:spLocks noGrp="1"/>
          </p:cNvSpPr>
          <p:nvPr>
            <p:ph idx="1"/>
          </p:nvPr>
        </p:nvSpPr>
        <p:spPr/>
        <p:txBody>
          <a:bodyPr>
            <a:normAutofit/>
          </a:bodyPr>
          <a:lstStyle/>
          <a:p>
            <a:r>
              <a:rPr lang="cs-CZ" dirty="0" smtClean="0"/>
              <a:t>Informácie a FAQ na stránkach</a:t>
            </a:r>
            <a:br>
              <a:rPr lang="cs-CZ" dirty="0" smtClean="0"/>
            </a:br>
            <a:r>
              <a:rPr lang="cs-CZ" dirty="0" smtClean="0">
                <a:hlinkClick r:id="rId2"/>
              </a:rPr>
              <a:t>http://www.microsoft.com/slovakia/partner/isv/empower.mspx</a:t>
            </a:r>
            <a:endParaRPr lang="cs-CZ" dirty="0" smtClean="0"/>
          </a:p>
          <a:p>
            <a:r>
              <a:rPr lang="cs-CZ" dirty="0" smtClean="0"/>
              <a:t>E-mailová podpora</a:t>
            </a:r>
            <a:br>
              <a:rPr lang="cs-CZ" dirty="0" smtClean="0"/>
            </a:br>
            <a:r>
              <a:rPr lang="cs-CZ" dirty="0" smtClean="0">
                <a:hlinkClick r:id="rId3"/>
              </a:rPr>
              <a:t>v-janvi@microsoft.com</a:t>
            </a:r>
            <a:r>
              <a:rPr lang="cs-CZ" dirty="0" smtClean="0"/>
              <a:t> (Jan Vinkler)</a:t>
            </a:r>
          </a:p>
          <a:p>
            <a:r>
              <a:rPr lang="cs-CZ" dirty="0" smtClean="0"/>
              <a:t>Telefonická podpora</a:t>
            </a:r>
            <a:br>
              <a:rPr lang="cs-CZ" dirty="0" smtClean="0"/>
            </a:br>
            <a:r>
              <a:rPr lang="cs-CZ" dirty="0" smtClean="0"/>
              <a:t>+421 2 59 295 366 (Jan Vinkler)</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Microsoft </a:t>
            </a:r>
            <a:r>
              <a:rPr lang="sk-SK" dirty="0" smtClean="0"/>
              <a:t> </a:t>
            </a:r>
            <a:r>
              <a:rPr lang="en-US" dirty="0" smtClean="0"/>
              <a:t>ISV Royalty Licensing Program</a:t>
            </a:r>
          </a:p>
        </p:txBody>
      </p:sp>
      <p:sp>
        <p:nvSpPr>
          <p:cNvPr id="5" name="Content Placeholder 4"/>
          <p:cNvSpPr>
            <a:spLocks noGrp="1"/>
          </p:cNvSpPr>
          <p:nvPr>
            <p:ph idx="1"/>
          </p:nvPr>
        </p:nvSpPr>
        <p:spPr/>
        <p:txBody>
          <a:bodyPr>
            <a:normAutofit fontScale="92500" lnSpcReduction="10000"/>
          </a:bodyPr>
          <a:lstStyle/>
          <a:p>
            <a:pPr>
              <a:buNone/>
            </a:pPr>
            <a:r>
              <a:rPr lang="sk-SK" dirty="0" smtClean="0"/>
              <a:t>Výhody:</a:t>
            </a:r>
          </a:p>
          <a:p>
            <a:r>
              <a:rPr lang="cs-CZ" dirty="0" smtClean="0"/>
              <a:t>Špeciálne ceny technologií Microsoft integrovaných do Vašich </a:t>
            </a:r>
            <a:r>
              <a:rPr lang="en-US" dirty="0" err="1" smtClean="0"/>
              <a:t>rie</a:t>
            </a:r>
            <a:r>
              <a:rPr lang="cs-CZ" dirty="0" smtClean="0"/>
              <a:t>šení </a:t>
            </a:r>
          </a:p>
          <a:p>
            <a:r>
              <a:rPr lang="cs-CZ" dirty="0" smtClean="0"/>
              <a:t>Bezplatné demoverz</a:t>
            </a:r>
            <a:r>
              <a:rPr lang="en-US" dirty="0" err="1" smtClean="0"/>
              <a:t>i</a:t>
            </a:r>
            <a:r>
              <a:rPr lang="cs-CZ" dirty="0" smtClean="0"/>
              <a:t>e</a:t>
            </a:r>
          </a:p>
          <a:p>
            <a:r>
              <a:rPr lang="cs-CZ" dirty="0" smtClean="0"/>
              <a:t>Získ</a:t>
            </a:r>
            <a:r>
              <a:rPr lang="en-US" dirty="0" smtClean="0"/>
              <a:t>a</a:t>
            </a:r>
            <a:r>
              <a:rPr lang="cs-CZ" dirty="0" smtClean="0"/>
              <a:t>te body v partnersk</a:t>
            </a:r>
            <a:r>
              <a:rPr lang="en-US" dirty="0" smtClean="0"/>
              <a:t>o</a:t>
            </a:r>
            <a:r>
              <a:rPr lang="cs-CZ" dirty="0" smtClean="0"/>
              <a:t>m program</a:t>
            </a:r>
            <a:r>
              <a:rPr lang="en-US" dirty="0" smtClean="0"/>
              <a:t>e</a:t>
            </a:r>
            <a:r>
              <a:rPr lang="cs-CZ" dirty="0" smtClean="0"/>
              <a:t> Microsoft (20)</a:t>
            </a:r>
          </a:p>
          <a:p>
            <a:r>
              <a:rPr lang="cs-CZ" dirty="0" smtClean="0"/>
              <a:t>Integrovan</a:t>
            </a:r>
            <a:r>
              <a:rPr lang="sk-SK" dirty="0" smtClean="0"/>
              <a:t>é riešenia</a:t>
            </a:r>
            <a:r>
              <a:rPr lang="cs-CZ" dirty="0" smtClean="0"/>
              <a:t> – možnosť rýchlejšieho nasadenia</a:t>
            </a:r>
          </a:p>
          <a:p>
            <a:r>
              <a:rPr lang="cs-CZ" dirty="0" smtClean="0"/>
              <a:t>Embedded maintenance – právo na upgrade</a:t>
            </a:r>
          </a:p>
          <a:p>
            <a:pPr>
              <a:buNone/>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Kvalifikačné predpoklady</a:t>
            </a:r>
            <a:endParaRPr lang="cs-CZ" dirty="0"/>
          </a:p>
        </p:txBody>
      </p:sp>
      <p:sp>
        <p:nvSpPr>
          <p:cNvPr id="3" name="Text Placeholder 2"/>
          <p:cNvSpPr>
            <a:spLocks noGrp="1"/>
          </p:cNvSpPr>
          <p:nvPr>
            <p:ph type="body" sz="quarter" idx="10"/>
          </p:nvPr>
        </p:nvSpPr>
        <p:spPr>
          <a:xfrm>
            <a:off x="381000" y="1411552"/>
            <a:ext cx="8382000" cy="4284250"/>
          </a:xfrm>
        </p:spPr>
        <p:txBody>
          <a:bodyPr/>
          <a:lstStyle/>
          <a:p>
            <a:r>
              <a:rPr lang="cs-CZ" dirty="0" smtClean="0"/>
              <a:t>Členstvo v MSPP na úrovni Registred Member a zakúpenie 5 prípadov technickej podpory od spoločnosti Microsoft</a:t>
            </a:r>
            <a:br>
              <a:rPr lang="cs-CZ" dirty="0" smtClean="0"/>
            </a:br>
            <a:endParaRPr lang="cs-CZ" dirty="0" smtClean="0"/>
          </a:p>
          <a:p>
            <a:pPr>
              <a:buNone/>
            </a:pPr>
            <a:r>
              <a:rPr lang="cs-CZ" dirty="0" smtClean="0"/>
              <a:t>				alebo</a:t>
            </a:r>
            <a:br>
              <a:rPr lang="cs-CZ" dirty="0" smtClean="0"/>
            </a:br>
            <a:endParaRPr lang="cs-CZ" dirty="0" smtClean="0"/>
          </a:p>
          <a:p>
            <a:r>
              <a:rPr lang="cs-CZ" dirty="0" smtClean="0"/>
              <a:t>Členstvo v MSPP na úrovni Certified Partner nebo Gold Certified Partner.</a:t>
            </a:r>
          </a:p>
          <a:p>
            <a:endParaRPr lang="cs-CZ" dirty="0"/>
          </a:p>
        </p:txBody>
      </p:sp>
      <p:pic>
        <p:nvPicPr>
          <p:cNvPr id="4" name="Picture 4" descr="Gold_Logo"/>
          <p:cNvPicPr>
            <a:picLocks noChangeAspect="1" noChangeArrowheads="1"/>
          </p:cNvPicPr>
          <p:nvPr/>
        </p:nvPicPr>
        <p:blipFill>
          <a:blip r:embed="rId2"/>
          <a:srcRect/>
          <a:stretch>
            <a:fillRect/>
          </a:stretch>
        </p:blipFill>
        <p:spPr bwMode="auto">
          <a:xfrm>
            <a:off x="4429124" y="5357826"/>
            <a:ext cx="1646237" cy="827087"/>
          </a:xfrm>
          <a:prstGeom prst="rect">
            <a:avLst/>
          </a:prstGeom>
          <a:noFill/>
        </p:spPr>
      </p:pic>
      <p:pic>
        <p:nvPicPr>
          <p:cNvPr id="5" name="Picture 5" descr="Certified_Logo"/>
          <p:cNvPicPr>
            <a:picLocks noChangeAspect="1" noChangeArrowheads="1"/>
          </p:cNvPicPr>
          <p:nvPr/>
        </p:nvPicPr>
        <p:blipFill>
          <a:blip r:embed="rId3"/>
          <a:srcRect/>
          <a:stretch>
            <a:fillRect/>
          </a:stretch>
        </p:blipFill>
        <p:spPr bwMode="auto">
          <a:xfrm>
            <a:off x="1319211" y="5348301"/>
            <a:ext cx="1360488" cy="817562"/>
          </a:xfrm>
          <a:prstGeom prst="rect">
            <a:avLst/>
          </a:prstGeom>
          <a:no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Informácie </a:t>
            </a:r>
            <a:r>
              <a:rPr lang="en-US" dirty="0" smtClean="0"/>
              <a:t>Microsoft ISV Royalty Licensing Program</a:t>
            </a:r>
            <a:endParaRPr lang="cs-CZ" dirty="0"/>
          </a:p>
        </p:txBody>
      </p:sp>
      <p:sp>
        <p:nvSpPr>
          <p:cNvPr id="3" name="Text Placeholder 2"/>
          <p:cNvSpPr>
            <a:spLocks noGrp="1"/>
          </p:cNvSpPr>
          <p:nvPr>
            <p:ph type="body" sz="quarter" idx="10"/>
          </p:nvPr>
        </p:nvSpPr>
        <p:spPr>
          <a:xfrm>
            <a:off x="381000" y="1411552"/>
            <a:ext cx="8382000" cy="4924425"/>
          </a:xfrm>
        </p:spPr>
        <p:txBody>
          <a:bodyPr/>
          <a:lstStyle/>
          <a:p>
            <a:r>
              <a:rPr lang="cs-CZ" dirty="0" smtClean="0">
                <a:hlinkClick r:id="rId2"/>
              </a:rPr>
              <a:t>http://www.microsoft.</a:t>
            </a:r>
            <a:r>
              <a:rPr lang="cs-CZ" dirty="0" err="1" smtClean="0">
                <a:hlinkClick r:id="rId2"/>
              </a:rPr>
              <a:t>com</a:t>
            </a:r>
            <a:r>
              <a:rPr lang="cs-CZ" dirty="0" smtClean="0">
                <a:hlinkClick r:id="rId2"/>
              </a:rPr>
              <a:t>/</a:t>
            </a:r>
            <a:r>
              <a:rPr lang="cs-CZ" dirty="0" err="1" smtClean="0">
                <a:hlinkClick r:id="rId2"/>
              </a:rPr>
              <a:t>cze</a:t>
            </a:r>
            <a:r>
              <a:rPr lang="cs-CZ" dirty="0" smtClean="0">
                <a:hlinkClick r:id="rId2"/>
              </a:rPr>
              <a:t>/partner/</a:t>
            </a:r>
            <a:r>
              <a:rPr lang="cs-CZ" dirty="0" err="1" smtClean="0">
                <a:hlinkClick r:id="rId2"/>
              </a:rPr>
              <a:t>isv</a:t>
            </a:r>
            <a:r>
              <a:rPr lang="cs-CZ" dirty="0" smtClean="0">
                <a:hlinkClick r:id="rId2"/>
              </a:rPr>
              <a:t>/</a:t>
            </a:r>
            <a:r>
              <a:rPr lang="cs-CZ" dirty="0" err="1" smtClean="0">
                <a:hlinkClick r:id="rId2"/>
              </a:rPr>
              <a:t>comp</a:t>
            </a:r>
            <a:r>
              <a:rPr lang="cs-CZ" dirty="0" smtClean="0">
                <a:hlinkClick r:id="rId2"/>
              </a:rPr>
              <a:t>/</a:t>
            </a:r>
            <a:r>
              <a:rPr lang="cs-CZ" dirty="0" err="1" smtClean="0">
                <a:hlinkClick r:id="rId2"/>
              </a:rPr>
              <a:t>royaltylicensing</a:t>
            </a:r>
            <a:r>
              <a:rPr lang="cs-CZ" dirty="0" smtClean="0">
                <a:hlinkClick r:id="rId2"/>
              </a:rPr>
              <a:t>.</a:t>
            </a:r>
            <a:r>
              <a:rPr lang="cs-CZ" dirty="0" err="1" smtClean="0">
                <a:hlinkClick r:id="rId2"/>
              </a:rPr>
              <a:t>mspx</a:t>
            </a:r>
            <a:endParaRPr lang="cs-CZ" dirty="0" smtClean="0"/>
          </a:p>
          <a:p>
            <a:r>
              <a:rPr lang="cs-CZ" dirty="0" smtClean="0">
                <a:hlinkClick r:id="rId3"/>
              </a:rPr>
              <a:t>https://partner.microsoft.com/40012214</a:t>
            </a:r>
            <a:r>
              <a:rPr lang="cs-CZ" dirty="0" smtClean="0"/>
              <a:t> (v angličtine)</a:t>
            </a:r>
          </a:p>
          <a:p>
            <a:r>
              <a:rPr lang="cs-CZ" dirty="0" smtClean="0"/>
              <a:t>E-</a:t>
            </a:r>
            <a:r>
              <a:rPr lang="cs-CZ" dirty="0" err="1" smtClean="0"/>
              <a:t>mailová</a:t>
            </a:r>
            <a:r>
              <a:rPr lang="cs-CZ" dirty="0" smtClean="0"/>
              <a:t> podpora</a:t>
            </a:r>
            <a:br>
              <a:rPr lang="cs-CZ" dirty="0" smtClean="0"/>
            </a:br>
            <a:r>
              <a:rPr lang="cs-CZ" dirty="0" smtClean="0">
                <a:hlinkClick r:id="rId4"/>
              </a:rPr>
              <a:t>v-</a:t>
            </a:r>
            <a:r>
              <a:rPr lang="cs-CZ" dirty="0" err="1" smtClean="0">
                <a:hlinkClick r:id="rId4"/>
              </a:rPr>
              <a:t>janvi</a:t>
            </a:r>
            <a:r>
              <a:rPr lang="cs-CZ" dirty="0" smtClean="0">
                <a:hlinkClick r:id="rId4"/>
              </a:rPr>
              <a:t>@microsoft.</a:t>
            </a:r>
            <a:r>
              <a:rPr lang="cs-CZ" dirty="0" err="1" smtClean="0">
                <a:hlinkClick r:id="rId4"/>
              </a:rPr>
              <a:t>com</a:t>
            </a:r>
            <a:r>
              <a:rPr lang="cs-CZ" dirty="0" smtClean="0"/>
              <a:t> (Martin Lukášek)</a:t>
            </a:r>
          </a:p>
          <a:p>
            <a:r>
              <a:rPr lang="cs-CZ" dirty="0" smtClean="0"/>
              <a:t>Telefonická podpora</a:t>
            </a:r>
            <a:br>
              <a:rPr lang="cs-CZ" dirty="0" smtClean="0"/>
            </a:br>
            <a:r>
              <a:rPr lang="cs-CZ" dirty="0" smtClean="0"/>
              <a:t>+421 2 59 295 366 (Martin Lukášek)</a:t>
            </a:r>
          </a:p>
          <a:p>
            <a:endParaRPr lang="cs-CZ" dirty="0" smtClean="0"/>
          </a:p>
          <a:p>
            <a:endParaRPr lang="cs-CZ"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normAutofit fontScale="90000"/>
          </a:bodyPr>
          <a:lstStyle/>
          <a:p>
            <a:r>
              <a:rPr lang="sk-SK" dirty="0" smtClean="0"/>
              <a:t>MSPP – kompetencia </a:t>
            </a:r>
            <a:r>
              <a:rPr lang="en-US" dirty="0" smtClean="0"/>
              <a:t>Independent Software Vendor  (ISV)</a:t>
            </a:r>
            <a:endParaRPr lang="en-US" dirty="0">
              <a:solidFill>
                <a:schemeClr val="tx2"/>
              </a:solidFill>
            </a:endParaRPr>
          </a:p>
        </p:txBody>
      </p:sp>
      <p:sp>
        <p:nvSpPr>
          <p:cNvPr id="3" name="Text Placeholder 2"/>
          <p:cNvSpPr>
            <a:spLocks noGrp="1"/>
          </p:cNvSpPr>
          <p:nvPr>
            <p:ph type="body" sz="quarter" idx="10"/>
          </p:nvPr>
        </p:nvSpPr>
        <p:spPr>
          <a:xfrm>
            <a:off x="357158" y="1357298"/>
            <a:ext cx="8382000" cy="4235006"/>
          </a:xfrm>
        </p:spPr>
        <p:txBody>
          <a:bodyPr/>
          <a:lstStyle/>
          <a:p>
            <a:endParaRPr lang="sk-SK" dirty="0" smtClean="0"/>
          </a:p>
          <a:p>
            <a:endParaRPr lang="sk-SK" dirty="0" smtClean="0"/>
          </a:p>
          <a:p>
            <a:r>
              <a:rPr lang="sk-SK" b="1" dirty="0" err="1" smtClean="0"/>
              <a:t>Registered</a:t>
            </a:r>
            <a:r>
              <a:rPr lang="sk-SK" b="1" dirty="0" smtClean="0"/>
              <a:t> </a:t>
            </a:r>
            <a:r>
              <a:rPr lang="sk-SK" b="1" dirty="0" err="1" smtClean="0"/>
              <a:t>members</a:t>
            </a:r>
            <a:endParaRPr lang="en-US" b="1" dirty="0" smtClean="0"/>
          </a:p>
          <a:p>
            <a:endParaRPr lang="en-US" b="1" dirty="0" smtClean="0"/>
          </a:p>
          <a:p>
            <a:r>
              <a:rPr lang="sk-SK" sz="4000" b="1" dirty="0" err="1" smtClean="0"/>
              <a:t>Certified</a:t>
            </a:r>
            <a:r>
              <a:rPr lang="sk-SK" sz="4000" b="1" dirty="0" smtClean="0"/>
              <a:t> partner</a:t>
            </a:r>
            <a:endParaRPr lang="sk-SK" sz="4000" dirty="0" smtClean="0"/>
          </a:p>
          <a:p>
            <a:pPr lvl="0"/>
            <a:endParaRPr lang="en-US" b="1" dirty="0" smtClean="0"/>
          </a:p>
          <a:p>
            <a:pPr lvl="0"/>
            <a:r>
              <a:rPr lang="sk-SK" sz="4000" b="1" dirty="0" err="1" smtClean="0"/>
              <a:t>Gold</a:t>
            </a:r>
            <a:r>
              <a:rPr lang="sk-SK" sz="4000" b="1" dirty="0" smtClean="0"/>
              <a:t> </a:t>
            </a:r>
            <a:r>
              <a:rPr lang="sk-SK" sz="4000" b="1" dirty="0" err="1" smtClean="0"/>
              <a:t>Certified</a:t>
            </a:r>
            <a:r>
              <a:rPr lang="sk-SK" sz="4000" b="1" dirty="0" smtClean="0"/>
              <a:t> partner</a:t>
            </a:r>
            <a:endParaRPr lang="en-US" sz="4000" dirty="0" smtClean="0"/>
          </a:p>
          <a:p>
            <a:pPr>
              <a:buNone/>
            </a:pPr>
            <a:endParaRPr lang="en-US"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ChangeArrowheads="1"/>
          </p:cNvSpPr>
          <p:nvPr>
            <p:custDataLst>
              <p:tags r:id="rId1"/>
            </p:custDataLst>
          </p:nvPr>
        </p:nvSpPr>
        <p:spPr bwMode="auto">
          <a:xfrm>
            <a:off x="609601" y="3643317"/>
            <a:ext cx="4739951" cy="1339848"/>
          </a:xfrm>
          <a:prstGeom prst="rect">
            <a:avLst/>
          </a:prstGeom>
          <a:solidFill>
            <a:srgbClr val="98B5FE">
              <a:alpha val="89803"/>
            </a:srgbClr>
          </a:solidFill>
          <a:ln w="9525" algn="ctr">
            <a:noFill/>
            <a:miter lim="800000"/>
            <a:headEnd/>
            <a:tailEnd/>
          </a:ln>
        </p:spPr>
        <p:txBody>
          <a:bodyPr lIns="91432" tIns="45716" rIns="91432" bIns="45716" anchor="ctr"/>
          <a:lstStyle/>
          <a:p>
            <a:pPr marL="342870" indent="-342870"/>
            <a:r>
              <a:rPr lang="en-US" sz="1400" b="1" dirty="0">
                <a:solidFill>
                  <a:srgbClr val="090D3A"/>
                </a:solidFill>
                <a:latin typeface="Segoe"/>
              </a:rPr>
              <a:t>Certified </a:t>
            </a:r>
            <a:r>
              <a:rPr lang="sk-SK" sz="1400" b="1" dirty="0" smtClean="0">
                <a:solidFill>
                  <a:srgbClr val="090D3A"/>
                </a:solidFill>
                <a:latin typeface="Segoe"/>
              </a:rPr>
              <a:t> - požiadavky</a:t>
            </a:r>
            <a:r>
              <a:rPr lang="en-US" sz="1400" b="1" dirty="0" smtClean="0">
                <a:solidFill>
                  <a:srgbClr val="090D3A"/>
                </a:solidFill>
                <a:latin typeface="Segoe"/>
              </a:rPr>
              <a:t>:</a:t>
            </a:r>
          </a:p>
          <a:p>
            <a:pPr marL="342870" indent="-342870"/>
            <a:r>
              <a:rPr lang="en-US" sz="1400" dirty="0" smtClean="0">
                <a:solidFill>
                  <a:srgbClr val="090D3A"/>
                </a:solidFill>
                <a:latin typeface="Segoe"/>
              </a:rPr>
              <a:t>1. </a:t>
            </a:r>
            <a:r>
              <a:rPr lang="sk-SK" sz="1400" dirty="0" smtClean="0">
                <a:solidFill>
                  <a:srgbClr val="090D3A"/>
                </a:solidFill>
                <a:latin typeface="Segoe"/>
              </a:rPr>
              <a:t> Pridružiť</a:t>
            </a:r>
            <a:r>
              <a:rPr lang="en-US" sz="1400" dirty="0" smtClean="0">
                <a:solidFill>
                  <a:srgbClr val="090D3A"/>
                </a:solidFill>
                <a:latin typeface="Segoe"/>
              </a:rPr>
              <a:t>  </a:t>
            </a:r>
            <a:r>
              <a:rPr lang="en-US" sz="1400" dirty="0">
                <a:solidFill>
                  <a:srgbClr val="090D3A"/>
                </a:solidFill>
                <a:latin typeface="Segoe"/>
              </a:rPr>
              <a:t>2 </a:t>
            </a:r>
            <a:r>
              <a:rPr lang="en-US" sz="1400" dirty="0" smtClean="0">
                <a:solidFill>
                  <a:srgbClr val="090D3A"/>
                </a:solidFill>
                <a:latin typeface="Segoe"/>
              </a:rPr>
              <a:t>Microsoft Certified Profession</a:t>
            </a:r>
            <a:r>
              <a:rPr lang="sk-SK" sz="1400" dirty="0" err="1" smtClean="0">
                <a:solidFill>
                  <a:srgbClr val="090D3A"/>
                </a:solidFill>
                <a:latin typeface="Segoe"/>
              </a:rPr>
              <a:t>álov</a:t>
            </a:r>
            <a:endParaRPr lang="en-US" sz="1400" dirty="0" smtClean="0">
              <a:solidFill>
                <a:srgbClr val="090D3A"/>
              </a:solidFill>
              <a:latin typeface="Segoe"/>
            </a:endParaRPr>
          </a:p>
          <a:p>
            <a:pPr marL="342870" indent="-342870"/>
            <a:r>
              <a:rPr lang="sk-SK" sz="1400" dirty="0" smtClean="0">
                <a:solidFill>
                  <a:srgbClr val="090D3A"/>
                </a:solidFill>
                <a:latin typeface="Segoe"/>
              </a:rPr>
              <a:t>alebo mať </a:t>
            </a:r>
            <a:r>
              <a:rPr lang="en-US" sz="1400" dirty="0" smtClean="0">
                <a:solidFill>
                  <a:srgbClr val="090D3A"/>
                </a:solidFill>
                <a:latin typeface="Segoe"/>
              </a:rPr>
              <a:t>1 </a:t>
            </a:r>
            <a:r>
              <a:rPr lang="sk-SK" sz="1400" dirty="0" smtClean="0">
                <a:solidFill>
                  <a:srgbClr val="090D3A"/>
                </a:solidFill>
                <a:latin typeface="Segoe"/>
              </a:rPr>
              <a:t>testovaný produkt</a:t>
            </a:r>
            <a:r>
              <a:rPr lang="en-US" sz="1400" dirty="0" smtClean="0">
                <a:solidFill>
                  <a:srgbClr val="090D3A"/>
                </a:solidFill>
                <a:latin typeface="Segoe"/>
              </a:rPr>
              <a:t>. </a:t>
            </a:r>
          </a:p>
          <a:p>
            <a:pPr marL="342870" indent="-342870"/>
            <a:r>
              <a:rPr lang="en-US" sz="1400" dirty="0" smtClean="0">
                <a:solidFill>
                  <a:srgbClr val="090D3A"/>
                </a:solidFill>
                <a:latin typeface="Segoe"/>
              </a:rPr>
              <a:t>2. </a:t>
            </a:r>
            <a:r>
              <a:rPr lang="sk-SK" sz="1400" dirty="0" smtClean="0">
                <a:solidFill>
                  <a:srgbClr val="090D3A"/>
                </a:solidFill>
                <a:latin typeface="Segoe"/>
              </a:rPr>
              <a:t>Získať</a:t>
            </a:r>
            <a:r>
              <a:rPr lang="en-US" sz="1400" dirty="0" smtClean="0">
                <a:solidFill>
                  <a:srgbClr val="090D3A"/>
                </a:solidFill>
                <a:latin typeface="Segoe"/>
              </a:rPr>
              <a:t> </a:t>
            </a:r>
            <a:r>
              <a:rPr lang="en-US" sz="1400" dirty="0">
                <a:solidFill>
                  <a:srgbClr val="090D3A"/>
                </a:solidFill>
                <a:latin typeface="Segoe"/>
              </a:rPr>
              <a:t>50 </a:t>
            </a:r>
            <a:r>
              <a:rPr lang="sk-SK" sz="1400" dirty="0" smtClean="0">
                <a:solidFill>
                  <a:srgbClr val="090D3A"/>
                </a:solidFill>
                <a:latin typeface="Segoe"/>
              </a:rPr>
              <a:t>partnerských bodov</a:t>
            </a:r>
            <a:r>
              <a:rPr lang="en-US" sz="1400" dirty="0" smtClean="0">
                <a:solidFill>
                  <a:srgbClr val="090D3A"/>
                </a:solidFill>
                <a:latin typeface="Segoe"/>
              </a:rPr>
              <a:t>.</a:t>
            </a:r>
          </a:p>
          <a:p>
            <a:pPr marL="342870" indent="-342870"/>
            <a:r>
              <a:rPr lang="en-US" sz="1400" dirty="0" smtClean="0">
                <a:solidFill>
                  <a:srgbClr val="090D3A"/>
                </a:solidFill>
                <a:latin typeface="Segoe"/>
              </a:rPr>
              <a:t>3</a:t>
            </a:r>
            <a:r>
              <a:rPr lang="en-US" sz="1400" dirty="0">
                <a:solidFill>
                  <a:srgbClr val="090D3A"/>
                </a:solidFill>
                <a:latin typeface="Segoe"/>
              </a:rPr>
              <a:t>. </a:t>
            </a:r>
            <a:r>
              <a:rPr lang="sk-SK" sz="1400" dirty="0" smtClean="0">
                <a:solidFill>
                  <a:srgbClr val="090D3A"/>
                </a:solidFill>
                <a:latin typeface="Segoe"/>
              </a:rPr>
              <a:t>Zaplatiť jednoročný členský poplatok</a:t>
            </a:r>
            <a:r>
              <a:rPr lang="en-US" sz="1400" dirty="0" smtClean="0">
                <a:solidFill>
                  <a:srgbClr val="090D3A"/>
                </a:solidFill>
                <a:latin typeface="Segoe"/>
              </a:rPr>
              <a:t>.</a:t>
            </a:r>
            <a:endParaRPr lang="en-US" sz="1400" dirty="0">
              <a:solidFill>
                <a:srgbClr val="090D3A"/>
              </a:solidFill>
              <a:latin typeface="Segoe"/>
            </a:endParaRPr>
          </a:p>
        </p:txBody>
      </p:sp>
      <p:sp>
        <p:nvSpPr>
          <p:cNvPr id="446468" name="Rectangle 4"/>
          <p:cNvSpPr>
            <a:spLocks noChangeArrowheads="1"/>
          </p:cNvSpPr>
          <p:nvPr/>
        </p:nvSpPr>
        <p:spPr bwMode="auto">
          <a:xfrm>
            <a:off x="665510" y="1929552"/>
            <a:ext cx="5448813" cy="1611313"/>
          </a:xfrm>
          <a:prstGeom prst="rect">
            <a:avLst/>
          </a:prstGeom>
          <a:solidFill>
            <a:srgbClr val="FF6600"/>
          </a:solidFill>
          <a:ln w="22225" algn="ctr">
            <a:noFill/>
            <a:miter lim="800000"/>
            <a:headEnd/>
            <a:tailEnd/>
          </a:ln>
        </p:spPr>
        <p:txBody>
          <a:bodyPr lIns="91432" tIns="45716" rIns="91432" bIns="45716" anchor="ctr"/>
          <a:lstStyle/>
          <a:p>
            <a:pPr marL="177784" indent="-177784"/>
            <a:r>
              <a:rPr lang="en-US" sz="1600" b="1" dirty="0">
                <a:solidFill>
                  <a:srgbClr val="090D3A"/>
                </a:solidFill>
                <a:latin typeface="Segoe"/>
              </a:rPr>
              <a:t>Gold </a:t>
            </a:r>
            <a:r>
              <a:rPr lang="en-US" sz="1600" b="1" dirty="0" smtClean="0">
                <a:solidFill>
                  <a:srgbClr val="090D3A"/>
                </a:solidFill>
                <a:latin typeface="Segoe"/>
              </a:rPr>
              <a:t>Certified – </a:t>
            </a:r>
            <a:r>
              <a:rPr lang="en-US" sz="1600" b="1" dirty="0" err="1" smtClean="0">
                <a:solidFill>
                  <a:srgbClr val="090D3A"/>
                </a:solidFill>
                <a:latin typeface="Segoe"/>
              </a:rPr>
              <a:t>po</a:t>
            </a:r>
            <a:r>
              <a:rPr lang="sk-SK" sz="1600" b="1" dirty="0" err="1" smtClean="0">
                <a:solidFill>
                  <a:srgbClr val="090D3A"/>
                </a:solidFill>
                <a:latin typeface="Segoe"/>
              </a:rPr>
              <a:t>žiadavky</a:t>
            </a:r>
            <a:r>
              <a:rPr lang="en-US" sz="1600" b="1" dirty="0" smtClean="0">
                <a:solidFill>
                  <a:srgbClr val="090D3A"/>
                </a:solidFill>
                <a:latin typeface="Segoe"/>
              </a:rPr>
              <a:t>:</a:t>
            </a:r>
            <a:endParaRPr lang="en-US" sz="1600" dirty="0" smtClean="0">
              <a:solidFill>
                <a:srgbClr val="090D3A"/>
              </a:solidFill>
              <a:latin typeface="Segoe"/>
            </a:endParaRPr>
          </a:p>
          <a:p>
            <a:pPr marL="342870" indent="-342870">
              <a:buAutoNum type="arabicPeriod"/>
            </a:pPr>
            <a:r>
              <a:rPr lang="en-US" sz="1600" dirty="0" smtClean="0">
                <a:solidFill>
                  <a:srgbClr val="090D3A"/>
                </a:solidFill>
                <a:latin typeface="Segoe"/>
              </a:rPr>
              <a:t>120 </a:t>
            </a:r>
            <a:r>
              <a:rPr lang="sk-SK" sz="1600" dirty="0" smtClean="0">
                <a:solidFill>
                  <a:srgbClr val="090D3A"/>
                </a:solidFill>
                <a:latin typeface="Segoe"/>
              </a:rPr>
              <a:t>partnerských bodov</a:t>
            </a:r>
            <a:r>
              <a:rPr lang="en-US" sz="1600" dirty="0" smtClean="0">
                <a:solidFill>
                  <a:srgbClr val="090D3A"/>
                </a:solidFill>
                <a:latin typeface="Segoe"/>
              </a:rPr>
              <a:t> </a:t>
            </a:r>
            <a:endParaRPr lang="en-US" sz="1600" dirty="0">
              <a:solidFill>
                <a:srgbClr val="090D3A"/>
              </a:solidFill>
              <a:latin typeface="Segoe"/>
            </a:endParaRPr>
          </a:p>
          <a:p>
            <a:pPr marL="342870" indent="-342870">
              <a:buAutoNum type="arabicPeriod"/>
            </a:pPr>
            <a:r>
              <a:rPr lang="sk-SK" sz="1600" dirty="0" smtClean="0">
                <a:solidFill>
                  <a:srgbClr val="090D3A"/>
                </a:solidFill>
                <a:latin typeface="Segoe"/>
              </a:rPr>
              <a:t> Získanie najmenej</a:t>
            </a:r>
            <a:r>
              <a:rPr lang="en-US" sz="1600" dirty="0" smtClean="0">
                <a:solidFill>
                  <a:srgbClr val="090D3A"/>
                </a:solidFill>
                <a:latin typeface="Segoe"/>
              </a:rPr>
              <a:t> </a:t>
            </a:r>
            <a:r>
              <a:rPr lang="en-US" sz="1600" dirty="0">
                <a:solidFill>
                  <a:srgbClr val="090D3A"/>
                </a:solidFill>
                <a:latin typeface="Segoe"/>
              </a:rPr>
              <a:t>(1) Microsoft Competency</a:t>
            </a:r>
            <a:r>
              <a:rPr lang="en-US" dirty="0">
                <a:solidFill>
                  <a:srgbClr val="090D3A"/>
                </a:solidFill>
                <a:latin typeface="Segoe"/>
              </a:rPr>
              <a:t>.</a:t>
            </a:r>
          </a:p>
        </p:txBody>
      </p:sp>
      <p:sp>
        <p:nvSpPr>
          <p:cNvPr id="446469" name="Rectangle 5"/>
          <p:cNvSpPr>
            <a:spLocks noChangeArrowheads="1"/>
          </p:cNvSpPr>
          <p:nvPr/>
        </p:nvSpPr>
        <p:spPr bwMode="auto">
          <a:xfrm>
            <a:off x="611189" y="5067301"/>
            <a:ext cx="5622925" cy="1025525"/>
          </a:xfrm>
          <a:prstGeom prst="rect">
            <a:avLst/>
          </a:prstGeom>
          <a:solidFill>
            <a:srgbClr val="65BE14"/>
          </a:solidFill>
          <a:ln w="9525" algn="ctr">
            <a:noFill/>
            <a:miter lim="800000"/>
            <a:headEnd/>
            <a:tailEnd/>
          </a:ln>
        </p:spPr>
        <p:txBody>
          <a:bodyPr lIns="91432" tIns="45716" rIns="91432" bIns="45716" anchor="ctr"/>
          <a:lstStyle/>
          <a:p>
            <a:pPr marL="177784" indent="-177784"/>
            <a:r>
              <a:rPr lang="en-US" sz="1400" b="1" dirty="0">
                <a:solidFill>
                  <a:srgbClr val="090D3A"/>
                </a:solidFill>
                <a:latin typeface="Segoe"/>
              </a:rPr>
              <a:t>Registered </a:t>
            </a:r>
            <a:r>
              <a:rPr lang="en-US" sz="1400" b="1" dirty="0" smtClean="0">
                <a:solidFill>
                  <a:srgbClr val="090D3A"/>
                </a:solidFill>
                <a:latin typeface="Segoe"/>
              </a:rPr>
              <a:t>Member</a:t>
            </a:r>
            <a:r>
              <a:rPr lang="sk-SK" sz="1400" b="1" dirty="0" smtClean="0">
                <a:solidFill>
                  <a:srgbClr val="090D3A"/>
                </a:solidFill>
                <a:latin typeface="Segoe"/>
              </a:rPr>
              <a:t> ako organizácia musí</a:t>
            </a:r>
            <a:r>
              <a:rPr lang="en-US" sz="1400" dirty="0" smtClean="0">
                <a:solidFill>
                  <a:srgbClr val="090D3A"/>
                </a:solidFill>
                <a:latin typeface="Segoe"/>
              </a:rPr>
              <a:t>:</a:t>
            </a:r>
          </a:p>
          <a:p>
            <a:pPr marL="324349" indent="-324349">
              <a:buAutoNum type="arabicPeriod"/>
            </a:pPr>
            <a:r>
              <a:rPr lang="sk-SK" sz="1400" dirty="0" smtClean="0">
                <a:solidFill>
                  <a:srgbClr val="090D3A"/>
                </a:solidFill>
                <a:latin typeface="Segoe"/>
              </a:rPr>
              <a:t>Podpísať právnu zmluvu</a:t>
            </a:r>
            <a:r>
              <a:rPr lang="en-US" sz="1400" dirty="0" smtClean="0">
                <a:solidFill>
                  <a:srgbClr val="090D3A"/>
                </a:solidFill>
                <a:latin typeface="Segoe"/>
              </a:rPr>
              <a:t>.</a:t>
            </a:r>
          </a:p>
          <a:p>
            <a:pPr marL="324349" indent="-324349">
              <a:buAutoNum type="arabicPeriod"/>
            </a:pPr>
            <a:r>
              <a:rPr lang="sk-SK" sz="1400" dirty="0" smtClean="0">
                <a:solidFill>
                  <a:srgbClr val="090D3A"/>
                </a:solidFill>
                <a:latin typeface="Segoe"/>
              </a:rPr>
              <a:t>Vyplniť individuálny profil</a:t>
            </a:r>
            <a:r>
              <a:rPr lang="en-US" sz="1400" dirty="0" smtClean="0">
                <a:solidFill>
                  <a:srgbClr val="090D3A"/>
                </a:solidFill>
                <a:latin typeface="Segoe"/>
              </a:rPr>
              <a:t>.</a:t>
            </a:r>
          </a:p>
          <a:p>
            <a:pPr marL="324349" indent="-324349">
              <a:buAutoNum type="arabicPeriod"/>
            </a:pPr>
            <a:r>
              <a:rPr lang="sk-SK" sz="1400" dirty="0" smtClean="0">
                <a:solidFill>
                  <a:srgbClr val="090D3A"/>
                </a:solidFill>
                <a:latin typeface="Segoe"/>
              </a:rPr>
              <a:t>Vyplniť profil organizácie.</a:t>
            </a:r>
            <a:endParaRPr lang="en-US" sz="1400" dirty="0">
              <a:solidFill>
                <a:srgbClr val="090D3A"/>
              </a:solidFill>
              <a:latin typeface="Segoe"/>
            </a:endParaRPr>
          </a:p>
        </p:txBody>
      </p:sp>
      <p:grpSp>
        <p:nvGrpSpPr>
          <p:cNvPr id="2" name="Group 10"/>
          <p:cNvGrpSpPr>
            <a:grpSpLocks/>
          </p:cNvGrpSpPr>
          <p:nvPr/>
        </p:nvGrpSpPr>
        <p:grpSpPr bwMode="auto">
          <a:xfrm>
            <a:off x="4827589" y="3634021"/>
            <a:ext cx="3006725" cy="1336443"/>
            <a:chOff x="2156" y="2780"/>
            <a:chExt cx="1446" cy="664"/>
          </a:xfrm>
        </p:grpSpPr>
        <p:sp>
          <p:nvSpPr>
            <p:cNvPr id="27669" name="Freeform 11"/>
            <p:cNvSpPr>
              <a:spLocks/>
            </p:cNvSpPr>
            <p:nvPr/>
          </p:nvSpPr>
          <p:spPr bwMode="auto">
            <a:xfrm>
              <a:off x="2156" y="2780"/>
              <a:ext cx="1446" cy="664"/>
            </a:xfrm>
            <a:custGeom>
              <a:avLst/>
              <a:gdLst>
                <a:gd name="T0" fmla="*/ 378 w 1746"/>
                <a:gd name="T1" fmla="*/ 0 h 819"/>
                <a:gd name="T2" fmla="*/ 0 w 1746"/>
                <a:gd name="T3" fmla="*/ 819 h 819"/>
                <a:gd name="T4" fmla="*/ 1746 w 1746"/>
                <a:gd name="T5" fmla="*/ 819 h 819"/>
                <a:gd name="T6" fmla="*/ 1371 w 1746"/>
                <a:gd name="T7" fmla="*/ 6 h 819"/>
                <a:gd name="T8" fmla="*/ 378 w 1746"/>
                <a:gd name="T9" fmla="*/ 0 h 819"/>
                <a:gd name="T10" fmla="*/ 0 60000 65536"/>
                <a:gd name="T11" fmla="*/ 0 60000 65536"/>
                <a:gd name="T12" fmla="*/ 0 60000 65536"/>
                <a:gd name="T13" fmla="*/ 0 60000 65536"/>
                <a:gd name="T14" fmla="*/ 0 60000 65536"/>
                <a:gd name="T15" fmla="*/ 0 w 1746"/>
                <a:gd name="T16" fmla="*/ 0 h 819"/>
                <a:gd name="T17" fmla="*/ 1746 w 1746"/>
                <a:gd name="T18" fmla="*/ 819 h 819"/>
              </a:gdLst>
              <a:ahLst/>
              <a:cxnLst>
                <a:cxn ang="T10">
                  <a:pos x="T0" y="T1"/>
                </a:cxn>
                <a:cxn ang="T11">
                  <a:pos x="T2" y="T3"/>
                </a:cxn>
                <a:cxn ang="T12">
                  <a:pos x="T4" y="T5"/>
                </a:cxn>
                <a:cxn ang="T13">
                  <a:pos x="T6" y="T7"/>
                </a:cxn>
                <a:cxn ang="T14">
                  <a:pos x="T8" y="T9"/>
                </a:cxn>
              </a:cxnLst>
              <a:rect l="T15" t="T16" r="T17" b="T18"/>
              <a:pathLst>
                <a:path w="1746" h="819">
                  <a:moveTo>
                    <a:pt x="378" y="0"/>
                  </a:moveTo>
                  <a:lnTo>
                    <a:pt x="0" y="819"/>
                  </a:lnTo>
                  <a:lnTo>
                    <a:pt x="1746" y="819"/>
                  </a:lnTo>
                  <a:lnTo>
                    <a:pt x="1371" y="6"/>
                  </a:lnTo>
                  <a:lnTo>
                    <a:pt x="378" y="0"/>
                  </a:lnTo>
                  <a:close/>
                </a:path>
              </a:pathLst>
            </a:custGeom>
            <a:solidFill>
              <a:schemeClr val="accent1">
                <a:alpha val="89803"/>
              </a:schemeClr>
            </a:solidFill>
            <a:ln w="12700">
              <a:solidFill>
                <a:srgbClr val="FFFFFF"/>
              </a:solidFill>
              <a:round/>
              <a:headEnd/>
              <a:tailEnd/>
            </a:ln>
          </p:spPr>
          <p:txBody>
            <a:bodyPr anchor="ctr"/>
            <a:lstStyle/>
            <a:p>
              <a:endParaRPr lang="de-DE">
                <a:latin typeface="Segoe"/>
              </a:endParaRPr>
            </a:p>
          </p:txBody>
        </p:sp>
        <p:sp>
          <p:nvSpPr>
            <p:cNvPr id="27670" name="Rectangle 12"/>
            <p:cNvSpPr>
              <a:spLocks noChangeArrowheads="1"/>
            </p:cNvSpPr>
            <p:nvPr/>
          </p:nvSpPr>
          <p:spPr bwMode="auto">
            <a:xfrm>
              <a:off x="2438" y="2896"/>
              <a:ext cx="898" cy="474"/>
            </a:xfrm>
            <a:prstGeom prst="rect">
              <a:avLst/>
            </a:prstGeom>
            <a:solidFill>
              <a:schemeClr val="accent1"/>
            </a:solidFill>
            <a:ln w="9525" algn="ctr">
              <a:noFill/>
              <a:miter lim="800000"/>
              <a:headEnd/>
              <a:tailEnd/>
            </a:ln>
          </p:spPr>
          <p:txBody>
            <a:bodyPr lIns="0" tIns="0" rIns="0" bIns="0" anchor="ctr"/>
            <a:lstStyle/>
            <a:p>
              <a:pPr algn="ctr">
                <a:lnSpc>
                  <a:spcPct val="75000"/>
                </a:lnSpc>
              </a:pPr>
              <a:r>
                <a:rPr lang="en-US" b="1" dirty="0">
                  <a:latin typeface="Segoe"/>
                </a:rPr>
                <a:t>Certified Partner</a:t>
              </a:r>
            </a:p>
            <a:p>
              <a:pPr algn="ctr">
                <a:lnSpc>
                  <a:spcPct val="75000"/>
                </a:lnSpc>
              </a:pPr>
              <a:endParaRPr lang="en-US" b="1" dirty="0">
                <a:latin typeface="Segoe"/>
              </a:endParaRPr>
            </a:p>
            <a:p>
              <a:pPr algn="ctr">
                <a:lnSpc>
                  <a:spcPct val="75000"/>
                </a:lnSpc>
              </a:pPr>
              <a:r>
                <a:rPr lang="en-US" dirty="0">
                  <a:latin typeface="Segoe"/>
                </a:rPr>
                <a:t>50 points</a:t>
              </a:r>
            </a:p>
          </p:txBody>
        </p:sp>
      </p:grpSp>
      <p:grpSp>
        <p:nvGrpSpPr>
          <p:cNvPr id="3" name="Group 13"/>
          <p:cNvGrpSpPr>
            <a:grpSpLocks/>
          </p:cNvGrpSpPr>
          <p:nvPr/>
        </p:nvGrpSpPr>
        <p:grpSpPr bwMode="auto">
          <a:xfrm>
            <a:off x="4286251" y="5062538"/>
            <a:ext cx="4076700" cy="1020762"/>
            <a:chOff x="1883" y="3521"/>
            <a:chExt cx="1960" cy="529"/>
          </a:xfrm>
        </p:grpSpPr>
        <p:sp>
          <p:nvSpPr>
            <p:cNvPr id="27667" name="Freeform 14"/>
            <p:cNvSpPr>
              <a:spLocks/>
            </p:cNvSpPr>
            <p:nvPr/>
          </p:nvSpPr>
          <p:spPr bwMode="auto">
            <a:xfrm>
              <a:off x="1883" y="3521"/>
              <a:ext cx="1960" cy="529"/>
            </a:xfrm>
            <a:custGeom>
              <a:avLst/>
              <a:gdLst>
                <a:gd name="T0" fmla="*/ 0 w 2404"/>
                <a:gd name="T1" fmla="*/ 723 h 723"/>
                <a:gd name="T2" fmla="*/ 328 w 2404"/>
                <a:gd name="T3" fmla="*/ 0 h 723"/>
                <a:gd name="T4" fmla="*/ 2074 w 2404"/>
                <a:gd name="T5" fmla="*/ 0 h 723"/>
                <a:gd name="T6" fmla="*/ 2404 w 2404"/>
                <a:gd name="T7" fmla="*/ 723 h 723"/>
                <a:gd name="T8" fmla="*/ 0 w 2404"/>
                <a:gd name="T9" fmla="*/ 723 h 723"/>
                <a:gd name="T10" fmla="*/ 0 60000 65536"/>
                <a:gd name="T11" fmla="*/ 0 60000 65536"/>
                <a:gd name="T12" fmla="*/ 0 60000 65536"/>
                <a:gd name="T13" fmla="*/ 0 60000 65536"/>
                <a:gd name="T14" fmla="*/ 0 60000 65536"/>
                <a:gd name="T15" fmla="*/ 0 w 2404"/>
                <a:gd name="T16" fmla="*/ 0 h 723"/>
                <a:gd name="T17" fmla="*/ 2404 w 2404"/>
                <a:gd name="T18" fmla="*/ 723 h 723"/>
              </a:gdLst>
              <a:ahLst/>
              <a:cxnLst>
                <a:cxn ang="T10">
                  <a:pos x="T0" y="T1"/>
                </a:cxn>
                <a:cxn ang="T11">
                  <a:pos x="T2" y="T3"/>
                </a:cxn>
                <a:cxn ang="T12">
                  <a:pos x="T4" y="T5"/>
                </a:cxn>
                <a:cxn ang="T13">
                  <a:pos x="T6" y="T7"/>
                </a:cxn>
                <a:cxn ang="T14">
                  <a:pos x="T8" y="T9"/>
                </a:cxn>
              </a:cxnLst>
              <a:rect l="T15" t="T16" r="T17" b="T18"/>
              <a:pathLst>
                <a:path w="2404" h="723">
                  <a:moveTo>
                    <a:pt x="0" y="723"/>
                  </a:moveTo>
                  <a:lnTo>
                    <a:pt x="328" y="0"/>
                  </a:lnTo>
                  <a:lnTo>
                    <a:pt x="2074" y="0"/>
                  </a:lnTo>
                  <a:lnTo>
                    <a:pt x="2404" y="723"/>
                  </a:lnTo>
                  <a:lnTo>
                    <a:pt x="0" y="723"/>
                  </a:lnTo>
                  <a:close/>
                </a:path>
              </a:pathLst>
            </a:custGeom>
            <a:solidFill>
              <a:schemeClr val="accent2"/>
            </a:solidFill>
            <a:ln w="12700">
              <a:solidFill>
                <a:srgbClr val="FFFFFF"/>
              </a:solidFill>
              <a:round/>
              <a:headEnd/>
              <a:tailEnd/>
            </a:ln>
          </p:spPr>
          <p:txBody>
            <a:bodyPr anchor="ctr"/>
            <a:lstStyle/>
            <a:p>
              <a:endParaRPr lang="de-DE">
                <a:latin typeface="Segoe"/>
              </a:endParaRPr>
            </a:p>
          </p:txBody>
        </p:sp>
        <p:sp>
          <p:nvSpPr>
            <p:cNvPr id="27668" name="Rectangle 15"/>
            <p:cNvSpPr>
              <a:spLocks noChangeArrowheads="1"/>
            </p:cNvSpPr>
            <p:nvPr/>
          </p:nvSpPr>
          <p:spPr bwMode="auto">
            <a:xfrm>
              <a:off x="2179" y="3664"/>
              <a:ext cx="1362" cy="335"/>
            </a:xfrm>
            <a:prstGeom prst="rect">
              <a:avLst/>
            </a:prstGeom>
            <a:solidFill>
              <a:schemeClr val="accent2"/>
            </a:solidFill>
            <a:ln w="9525" algn="ctr">
              <a:noFill/>
              <a:miter lim="800000"/>
              <a:headEnd/>
              <a:tailEnd/>
            </a:ln>
          </p:spPr>
          <p:txBody>
            <a:bodyPr lIns="0" tIns="0" rIns="0" bIns="0" anchor="ctr"/>
            <a:lstStyle/>
            <a:p>
              <a:pPr algn="ctr">
                <a:lnSpc>
                  <a:spcPct val="75000"/>
                </a:lnSpc>
              </a:pPr>
              <a:r>
                <a:rPr lang="en-US" b="1" dirty="0">
                  <a:latin typeface="Segoe"/>
                </a:rPr>
                <a:t>Registered Member</a:t>
              </a:r>
            </a:p>
            <a:p>
              <a:pPr algn="ctr">
                <a:lnSpc>
                  <a:spcPct val="75000"/>
                </a:lnSpc>
              </a:pPr>
              <a:endParaRPr lang="en-US" b="1" dirty="0">
                <a:latin typeface="Segoe"/>
              </a:endParaRPr>
            </a:p>
            <a:p>
              <a:pPr algn="ctr">
                <a:lnSpc>
                  <a:spcPct val="75000"/>
                </a:lnSpc>
              </a:pPr>
              <a:r>
                <a:rPr lang="en-US" dirty="0">
                  <a:latin typeface="Segoe"/>
                </a:rPr>
                <a:t>0 points</a:t>
              </a:r>
            </a:p>
          </p:txBody>
        </p:sp>
      </p:grpSp>
      <p:grpSp>
        <p:nvGrpSpPr>
          <p:cNvPr id="4" name="Group 16"/>
          <p:cNvGrpSpPr>
            <a:grpSpLocks/>
          </p:cNvGrpSpPr>
          <p:nvPr/>
        </p:nvGrpSpPr>
        <p:grpSpPr bwMode="auto">
          <a:xfrm>
            <a:off x="5536975" y="1956900"/>
            <a:ext cx="1544637" cy="1612900"/>
            <a:chOff x="2492" y="1868"/>
            <a:chExt cx="743" cy="845"/>
          </a:xfrm>
        </p:grpSpPr>
        <p:sp>
          <p:nvSpPr>
            <p:cNvPr id="27665" name="Freeform 17"/>
            <p:cNvSpPr>
              <a:spLocks/>
            </p:cNvSpPr>
            <p:nvPr/>
          </p:nvSpPr>
          <p:spPr bwMode="auto">
            <a:xfrm>
              <a:off x="2492" y="1868"/>
              <a:ext cx="743" cy="845"/>
            </a:xfrm>
            <a:custGeom>
              <a:avLst/>
              <a:gdLst>
                <a:gd name="T0" fmla="*/ 495 w 987"/>
                <a:gd name="T1" fmla="*/ 0 h 1089"/>
                <a:gd name="T2" fmla="*/ 0 w 987"/>
                <a:gd name="T3" fmla="*/ 1089 h 1089"/>
                <a:gd name="T4" fmla="*/ 987 w 987"/>
                <a:gd name="T5" fmla="*/ 1089 h 1089"/>
                <a:gd name="T6" fmla="*/ 495 w 987"/>
                <a:gd name="T7" fmla="*/ 0 h 1089"/>
                <a:gd name="T8" fmla="*/ 0 60000 65536"/>
                <a:gd name="T9" fmla="*/ 0 60000 65536"/>
                <a:gd name="T10" fmla="*/ 0 60000 65536"/>
                <a:gd name="T11" fmla="*/ 0 60000 65536"/>
                <a:gd name="T12" fmla="*/ 0 w 987"/>
                <a:gd name="T13" fmla="*/ 0 h 1089"/>
                <a:gd name="T14" fmla="*/ 987 w 987"/>
                <a:gd name="T15" fmla="*/ 1089 h 1089"/>
              </a:gdLst>
              <a:ahLst/>
              <a:cxnLst>
                <a:cxn ang="T8">
                  <a:pos x="T0" y="T1"/>
                </a:cxn>
                <a:cxn ang="T9">
                  <a:pos x="T2" y="T3"/>
                </a:cxn>
                <a:cxn ang="T10">
                  <a:pos x="T4" y="T5"/>
                </a:cxn>
                <a:cxn ang="T11">
                  <a:pos x="T6" y="T7"/>
                </a:cxn>
              </a:cxnLst>
              <a:rect l="T12" t="T13" r="T14" b="T15"/>
              <a:pathLst>
                <a:path w="987" h="1089">
                  <a:moveTo>
                    <a:pt x="495" y="0"/>
                  </a:moveTo>
                  <a:lnTo>
                    <a:pt x="0" y="1089"/>
                  </a:lnTo>
                  <a:lnTo>
                    <a:pt x="987" y="1089"/>
                  </a:lnTo>
                  <a:lnTo>
                    <a:pt x="495" y="0"/>
                  </a:lnTo>
                  <a:close/>
                </a:path>
              </a:pathLst>
            </a:custGeom>
            <a:solidFill>
              <a:srgbClr val="FF6600"/>
            </a:solidFill>
            <a:ln w="12700">
              <a:solidFill>
                <a:srgbClr val="FFFFFF"/>
              </a:solidFill>
              <a:round/>
              <a:headEnd/>
              <a:tailEnd/>
            </a:ln>
          </p:spPr>
          <p:txBody>
            <a:bodyPr anchor="ctr"/>
            <a:lstStyle/>
            <a:p>
              <a:endParaRPr lang="de-DE">
                <a:latin typeface="Segoe"/>
              </a:endParaRPr>
            </a:p>
          </p:txBody>
        </p:sp>
        <p:sp>
          <p:nvSpPr>
            <p:cNvPr id="27666" name="Rectangle 18"/>
            <p:cNvSpPr>
              <a:spLocks noChangeArrowheads="1"/>
            </p:cNvSpPr>
            <p:nvPr/>
          </p:nvSpPr>
          <p:spPr bwMode="auto">
            <a:xfrm>
              <a:off x="2541" y="2181"/>
              <a:ext cx="638" cy="483"/>
            </a:xfrm>
            <a:prstGeom prst="rect">
              <a:avLst/>
            </a:prstGeom>
            <a:noFill/>
            <a:ln w="9525">
              <a:noFill/>
              <a:miter lim="800000"/>
              <a:headEnd/>
              <a:tailEnd/>
            </a:ln>
          </p:spPr>
          <p:txBody>
            <a:bodyPr lIns="0" tIns="0" rIns="0" bIns="0" anchor="ctr"/>
            <a:lstStyle/>
            <a:p>
              <a:pPr algn="ctr">
                <a:lnSpc>
                  <a:spcPct val="75000"/>
                </a:lnSpc>
              </a:pPr>
              <a:r>
                <a:rPr lang="en-US" sz="1200" dirty="0">
                  <a:latin typeface="Segoe"/>
                </a:rPr>
                <a:t>Gold</a:t>
              </a:r>
            </a:p>
            <a:p>
              <a:pPr algn="ctr">
                <a:lnSpc>
                  <a:spcPct val="75000"/>
                </a:lnSpc>
              </a:pPr>
              <a:r>
                <a:rPr lang="en-US" sz="1200" dirty="0">
                  <a:latin typeface="Segoe"/>
                </a:rPr>
                <a:t>Certified </a:t>
              </a:r>
              <a:br>
                <a:rPr lang="en-US" sz="1200" dirty="0">
                  <a:latin typeface="Segoe"/>
                </a:rPr>
              </a:br>
              <a:r>
                <a:rPr lang="en-US" sz="1200" dirty="0">
                  <a:latin typeface="Segoe"/>
                </a:rPr>
                <a:t>Partner</a:t>
              </a:r>
            </a:p>
            <a:p>
              <a:pPr algn="ctr">
                <a:lnSpc>
                  <a:spcPct val="75000"/>
                </a:lnSpc>
              </a:pPr>
              <a:endParaRPr lang="en-US" sz="1200" dirty="0">
                <a:latin typeface="Segoe"/>
              </a:endParaRPr>
            </a:p>
            <a:p>
              <a:pPr algn="ctr">
                <a:lnSpc>
                  <a:spcPct val="75000"/>
                </a:lnSpc>
              </a:pPr>
              <a:r>
                <a:rPr lang="en-US" sz="1200" dirty="0">
                  <a:latin typeface="Segoe"/>
                </a:rPr>
                <a:t>120 points</a:t>
              </a:r>
            </a:p>
          </p:txBody>
        </p:sp>
      </p:grpSp>
      <p:sp>
        <p:nvSpPr>
          <p:cNvPr id="23" name="AutoShape 7"/>
          <p:cNvSpPr>
            <a:spLocks noChangeArrowheads="1"/>
          </p:cNvSpPr>
          <p:nvPr/>
        </p:nvSpPr>
        <p:spPr bwMode="auto">
          <a:xfrm>
            <a:off x="4632696" y="1458439"/>
            <a:ext cx="3408594" cy="3552373"/>
          </a:xfrm>
          <a:prstGeom prst="triangle">
            <a:avLst>
              <a:gd name="adj" fmla="val 49486"/>
            </a:avLst>
          </a:prstGeom>
          <a:solidFill>
            <a:srgbClr val="FFF5C9">
              <a:alpha val="39999"/>
            </a:srgbClr>
          </a:solidFill>
          <a:ln w="9525">
            <a:solidFill>
              <a:srgbClr val="CC3300"/>
            </a:solidFill>
            <a:miter lim="800000"/>
            <a:headEnd/>
            <a:tailEnd/>
          </a:ln>
        </p:spPr>
        <p:txBody>
          <a:bodyPr wrap="none" lIns="91432" tIns="45716" rIns="91432" bIns="45716" anchor="ctr"/>
          <a:lstStyle/>
          <a:p>
            <a:endParaRPr lang="de-DE">
              <a:latin typeface="Segoe"/>
            </a:endParaRPr>
          </a:p>
        </p:txBody>
      </p:sp>
      <p:sp>
        <p:nvSpPr>
          <p:cNvPr id="24" name="Text Box 22"/>
          <p:cNvSpPr txBox="1">
            <a:spLocks noChangeArrowheads="1"/>
          </p:cNvSpPr>
          <p:nvPr/>
        </p:nvSpPr>
        <p:spPr bwMode="auto">
          <a:xfrm rot="3919043">
            <a:off x="5705212" y="2728012"/>
            <a:ext cx="3297237" cy="368839"/>
          </a:xfrm>
          <a:prstGeom prst="rect">
            <a:avLst/>
          </a:prstGeom>
          <a:noFill/>
          <a:ln w="12700">
            <a:noFill/>
            <a:miter lim="800000"/>
            <a:headEnd/>
            <a:tailEnd/>
          </a:ln>
        </p:spPr>
        <p:txBody>
          <a:bodyPr lIns="90480" tIns="44446" rIns="90480" bIns="44446">
            <a:spAutoFit/>
          </a:bodyPr>
          <a:lstStyle/>
          <a:p>
            <a:pPr algn="ctr" eaLnBrk="0" hangingPunct="0"/>
            <a:r>
              <a:rPr lang="en-US" dirty="0">
                <a:latin typeface="Segoe"/>
              </a:rPr>
              <a:t>Competencies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64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64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6468"/>
                                        </p:tgtEl>
                                        <p:attrNameLst>
                                          <p:attrName>style.visibility</p:attrName>
                                        </p:attrNameLst>
                                      </p:cBhvr>
                                      <p:to>
                                        <p:strVal val="visible"/>
                                      </p:to>
                                    </p:set>
                                  </p:childTnLst>
                                </p:cTn>
                              </p:par>
                              <p:par>
                                <p:cTn id="21" presetID="3" presetClass="entr" presetSubtype="1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linds(horizontal)">
                                      <p:cBhvr>
                                        <p:cTn id="23" dur="500"/>
                                        <p:tgtEl>
                                          <p:spTgt spid="2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linds(horizontal)">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6" grpId="0" animBg="1"/>
      <p:bldP spid="446468" grpId="0" animBg="1"/>
      <p:bldP spid="446469" grpId="0" animBg="1"/>
      <p:bldP spid="23" grpId="0" animBg="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normAutofit fontScale="90000"/>
          </a:bodyPr>
          <a:lstStyle/>
          <a:p>
            <a:r>
              <a:rPr lang="sk-SK" dirty="0" smtClean="0"/>
              <a:t>MSPP – kompetencia </a:t>
            </a:r>
            <a:r>
              <a:rPr lang="en-US" dirty="0" smtClean="0"/>
              <a:t>Independent Software Vendor  (ISV)</a:t>
            </a:r>
            <a:endParaRPr lang="en-US" dirty="0">
              <a:solidFill>
                <a:schemeClr val="tx2"/>
              </a:solidFill>
            </a:endParaRPr>
          </a:p>
        </p:txBody>
      </p:sp>
      <p:sp>
        <p:nvSpPr>
          <p:cNvPr id="3" name="Text Placeholder 2"/>
          <p:cNvSpPr>
            <a:spLocks noGrp="1"/>
          </p:cNvSpPr>
          <p:nvPr>
            <p:ph type="body" sz="quarter" idx="10"/>
          </p:nvPr>
        </p:nvSpPr>
        <p:spPr>
          <a:xfrm>
            <a:off x="357158" y="1357298"/>
            <a:ext cx="8382000" cy="4235006"/>
          </a:xfrm>
        </p:spPr>
        <p:txBody>
          <a:bodyPr/>
          <a:lstStyle/>
          <a:p>
            <a:endParaRPr lang="sk-SK" dirty="0" smtClean="0"/>
          </a:p>
          <a:p>
            <a:endParaRPr lang="sk-SK" dirty="0" smtClean="0"/>
          </a:p>
          <a:p>
            <a:r>
              <a:rPr lang="sk-SK" dirty="0" smtClean="0"/>
              <a:t>2 MCP</a:t>
            </a:r>
          </a:p>
          <a:p>
            <a:r>
              <a:rPr lang="sk-SK" dirty="0" smtClean="0"/>
              <a:t>Otestovať produkt</a:t>
            </a:r>
          </a:p>
          <a:p>
            <a:r>
              <a:rPr lang="sk-SK" dirty="0" smtClean="0"/>
              <a:t>Získať zákaznícke referencie</a:t>
            </a:r>
            <a:endParaRPr lang="en-US"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a:xfrm>
            <a:off x="395288" y="228600"/>
            <a:ext cx="8748712" cy="637097"/>
          </a:xfrm>
        </p:spPr>
        <p:txBody>
          <a:bodyPr>
            <a:normAutofit fontScale="90000"/>
          </a:bodyPr>
          <a:lstStyle/>
          <a:p>
            <a:r>
              <a:rPr lang="cs-CZ" sz="4600" dirty="0" smtClean="0"/>
              <a:t>Bulletin pre vývojárske spoločnosti</a:t>
            </a:r>
            <a:endParaRPr lang="cs-CZ" sz="4600" dirty="0"/>
          </a:p>
        </p:txBody>
      </p:sp>
      <p:sp>
        <p:nvSpPr>
          <p:cNvPr id="905219" name="Rectangle 3"/>
          <p:cNvSpPr>
            <a:spLocks noGrp="1" noChangeArrowheads="1"/>
          </p:cNvSpPr>
          <p:nvPr>
            <p:ph type="body" idx="1"/>
          </p:nvPr>
        </p:nvSpPr>
        <p:spPr>
          <a:xfrm>
            <a:off x="395288" y="1389114"/>
            <a:ext cx="8559800" cy="6383286"/>
          </a:xfrm>
        </p:spPr>
        <p:txBody>
          <a:bodyPr/>
          <a:lstStyle/>
          <a:p>
            <a:r>
              <a:rPr lang="cs-CZ" dirty="0" smtClean="0"/>
              <a:t>Dôležité informácie pre vaše obchodné </a:t>
            </a:r>
          </a:p>
          <a:p>
            <a:pPr>
              <a:buNone/>
            </a:pPr>
            <a:r>
              <a:rPr lang="cs-CZ" dirty="0" smtClean="0"/>
              <a:t>    a technologické plány </a:t>
            </a:r>
          </a:p>
          <a:p>
            <a:r>
              <a:rPr lang="cs-CZ" dirty="0" smtClean="0"/>
              <a:t>Registrácia</a:t>
            </a:r>
          </a:p>
          <a:p>
            <a:pPr lvl="1"/>
            <a:r>
              <a:rPr lang="cs-CZ" dirty="0" smtClean="0"/>
              <a:t>Cez profilačné centrum</a:t>
            </a:r>
          </a:p>
          <a:p>
            <a:pPr lvl="3"/>
            <a:r>
              <a:rPr lang="cs-CZ" sz="2000" dirty="0" smtClean="0">
                <a:hlinkClick r:id="rId3"/>
              </a:rPr>
              <a:t>http</a:t>
            </a:r>
            <a:r>
              <a:rPr lang="cs-CZ" sz="2000" dirty="0">
                <a:hlinkClick r:id="rId3"/>
              </a:rPr>
              <a:t>://</a:t>
            </a:r>
            <a:r>
              <a:rPr lang="cs-CZ" sz="2000" dirty="0" smtClean="0">
                <a:hlinkClick r:id="rId3"/>
              </a:rPr>
              <a:t>www.microsoft.com/slovakia/profilecenter</a:t>
            </a:r>
            <a:r>
              <a:rPr lang="cs-CZ" sz="2000" dirty="0" smtClean="0"/>
              <a:t> </a:t>
            </a:r>
            <a:endParaRPr lang="sk-SK" sz="2000" dirty="0" smtClean="0"/>
          </a:p>
          <a:p>
            <a:pPr lvl="1"/>
            <a:r>
              <a:rPr lang="sk-SK" dirty="0" smtClean="0"/>
              <a:t>Priamo na adrese </a:t>
            </a:r>
          </a:p>
          <a:p>
            <a:pPr lvl="3"/>
            <a:r>
              <a:rPr lang="cs-CZ" dirty="0" smtClean="0">
                <a:hlinkClick r:id="rId4"/>
              </a:rPr>
              <a:t>https</a:t>
            </a:r>
            <a:r>
              <a:rPr lang="cs-CZ" dirty="0">
                <a:hlinkClick r:id="rId4"/>
              </a:rPr>
              <a:t>://</a:t>
            </a:r>
            <a:r>
              <a:rPr lang="cs-CZ" dirty="0" smtClean="0">
                <a:hlinkClick r:id="rId4"/>
              </a:rPr>
              <a:t>profile.microsoft.com/RegSysProfileCenter/SubCntAvailable.aspx?lcid=1051</a:t>
            </a:r>
            <a:r>
              <a:rPr lang="cs-CZ" dirty="0" smtClean="0"/>
              <a:t> </a:t>
            </a:r>
            <a:r>
              <a:rPr lang="cs-CZ" sz="2400" dirty="0" smtClean="0"/>
              <a:t> </a:t>
            </a:r>
            <a:endParaRPr lang="cs-CZ" sz="2400" dirty="0"/>
          </a:p>
        </p:txBody>
      </p:sp>
    </p:spTree>
  </p:cSld>
  <p:clrMapOvr>
    <a:masterClrMapping/>
  </p:clrMapOvr>
  <p:transition advTm="15382"/>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664797"/>
          </a:xfrm>
        </p:spPr>
        <p:txBody>
          <a:bodyPr>
            <a:normAutofit fontScale="90000"/>
          </a:bodyPr>
          <a:lstStyle/>
          <a:p>
            <a:pPr fontAlgn="auto">
              <a:spcAft>
                <a:spcPts val="0"/>
              </a:spcAft>
              <a:defRPr/>
            </a:pPr>
            <a:r>
              <a:rPr lang="en-US" dirty="0" smtClean="0"/>
              <a:t>ISV  BLOK</a:t>
            </a:r>
            <a:endParaRPr lang="en-US" dirty="0"/>
          </a:p>
        </p:txBody>
      </p:sp>
      <p:sp>
        <p:nvSpPr>
          <p:cNvPr id="5" name="Content Placeholder 4"/>
          <p:cNvSpPr>
            <a:spLocks noGrp="1"/>
          </p:cNvSpPr>
          <p:nvPr>
            <p:ph sz="half" idx="2"/>
          </p:nvPr>
        </p:nvSpPr>
        <p:spPr>
          <a:xfrm>
            <a:off x="381000" y="1600200"/>
            <a:ext cx="8305800" cy="4525963"/>
          </a:xfrm>
        </p:spPr>
        <p:txBody>
          <a:bodyPr/>
          <a:lstStyle/>
          <a:p>
            <a:r>
              <a:rPr lang="en-US" dirty="0" smtClean="0"/>
              <a:t>INNOVATE on</a:t>
            </a:r>
          </a:p>
          <a:p>
            <a:r>
              <a:rPr lang="en-US" dirty="0" smtClean="0"/>
              <a:t>Program METRO</a:t>
            </a:r>
          </a:p>
          <a:p>
            <a:r>
              <a:rPr lang="sk-SK" dirty="0" err="1" smtClean="0"/>
              <a:t>Empower</a:t>
            </a:r>
            <a:r>
              <a:rPr lang="sk-SK" dirty="0" smtClean="0"/>
              <a:t> </a:t>
            </a:r>
            <a:r>
              <a:rPr lang="sk-SK" dirty="0" err="1" smtClean="0"/>
              <a:t>for</a:t>
            </a:r>
            <a:r>
              <a:rPr lang="sk-SK" dirty="0" smtClean="0"/>
              <a:t> ISV</a:t>
            </a:r>
            <a:endParaRPr lang="en-US" dirty="0" smtClean="0"/>
          </a:p>
          <a:p>
            <a:r>
              <a:rPr lang="en-US" dirty="0" smtClean="0"/>
              <a:t>Microsoft ISV Royalty Licensing Program</a:t>
            </a:r>
          </a:p>
          <a:p>
            <a:r>
              <a:rPr lang="sk-SK" dirty="0" smtClean="0"/>
              <a:t>Microsoft Partner Program – kompetencia </a:t>
            </a:r>
            <a:r>
              <a:rPr lang="en-US" dirty="0" smtClean="0"/>
              <a:t>Independent Software   Vendor  (ISV)/Software Solutions</a:t>
            </a:r>
          </a:p>
          <a:p>
            <a:r>
              <a:rPr lang="en-US" dirty="0" smtClean="0"/>
              <a:t>Bulletin pre v</a:t>
            </a:r>
            <a:r>
              <a:rPr lang="sk-SK" dirty="0" err="1" smtClean="0"/>
              <a:t>ývojárske</a:t>
            </a:r>
            <a:r>
              <a:rPr lang="sk-SK" dirty="0" smtClean="0"/>
              <a:t> spoločnosti</a:t>
            </a:r>
            <a:endParaRPr lang="en-US" dirty="0" smtClean="0"/>
          </a:p>
          <a:p>
            <a:pPr>
              <a:buNone/>
            </a:pP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914400"/>
            <a:ext cx="8915400" cy="2228850"/>
          </a:xfrm>
        </p:spPr>
        <p:txBody>
          <a:bodyPr>
            <a:noAutofit/>
          </a:bodyPr>
          <a:lstStyle/>
          <a:p>
            <a:pPr marL="91440">
              <a:spcBef>
                <a:spcPts val="0"/>
              </a:spcBef>
            </a:pPr>
            <a:r>
              <a:rPr lang="en-US" dirty="0" smtClean="0"/>
              <a:t>Nové </a:t>
            </a:r>
            <a:r>
              <a:rPr lang="en-US" dirty="0" err="1" smtClean="0"/>
              <a:t>technológie</a:t>
            </a:r>
            <a:r>
              <a:rPr lang="en-US" dirty="0" smtClean="0"/>
              <a:t> + Nové </a:t>
            </a:r>
            <a:r>
              <a:rPr lang="en-US" dirty="0" err="1" smtClean="0"/>
              <a:t>typy</a:t>
            </a:r>
            <a:r>
              <a:rPr lang="en-US" dirty="0" smtClean="0"/>
              <a:t> </a:t>
            </a:r>
            <a:r>
              <a:rPr lang="en-US" dirty="0" err="1" smtClean="0"/>
              <a:t>riešení</a:t>
            </a:r>
            <a:r>
              <a:rPr lang="en-US" dirty="0" smtClean="0"/>
              <a:t/>
            </a:r>
            <a:br>
              <a:rPr lang="en-US" dirty="0" smtClean="0"/>
            </a:br>
            <a:r>
              <a:rPr lang="en-US" sz="4800" dirty="0" smtClean="0"/>
              <a:t>=</a:t>
            </a:r>
            <a:br>
              <a:rPr lang="en-US" sz="4800" dirty="0" smtClean="0"/>
            </a:br>
            <a:r>
              <a:rPr lang="en-US" dirty="0" smtClean="0"/>
              <a:t> </a:t>
            </a:r>
            <a:r>
              <a:rPr lang="en-US" sz="4800" dirty="0" smtClean="0"/>
              <a:t>Nové </a:t>
            </a:r>
            <a:r>
              <a:rPr lang="en-US" sz="4800" dirty="0" err="1" smtClean="0"/>
              <a:t>ponuky</a:t>
            </a:r>
            <a:r>
              <a:rPr lang="en-US" sz="4800" dirty="0" smtClean="0"/>
              <a:t> pre </a:t>
            </a:r>
            <a:r>
              <a:rPr lang="en-US" sz="4800" dirty="0" err="1" smtClean="0"/>
              <a:t>zákazníkov</a:t>
            </a:r>
            <a:endParaRPr lang="cs-CZ" sz="4800" dirty="0"/>
          </a:p>
        </p:txBody>
      </p:sp>
      <p:sp>
        <p:nvSpPr>
          <p:cNvPr id="3" name="Subtitle 2"/>
          <p:cNvSpPr>
            <a:spLocks noGrp="1"/>
          </p:cNvSpPr>
          <p:nvPr>
            <p:ph type="subTitle" idx="1"/>
          </p:nvPr>
        </p:nvSpPr>
        <p:spPr>
          <a:xfrm>
            <a:off x="990600" y="4267200"/>
            <a:ext cx="6629400" cy="1752600"/>
          </a:xfrm>
        </p:spPr>
        <p:txBody>
          <a:bodyPr>
            <a:noAutofit/>
          </a:bodyPr>
          <a:lstStyle/>
          <a:p>
            <a:pPr algn="l"/>
            <a:r>
              <a:rPr lang="en-US" sz="2400" dirty="0" smtClean="0">
                <a:solidFill>
                  <a:schemeClr val="tx1">
                    <a:lumMod val="75000"/>
                    <a:lumOff val="25000"/>
                  </a:schemeClr>
                </a:solidFill>
              </a:rPr>
              <a:t>Miroslav </a:t>
            </a:r>
            <a:r>
              <a:rPr lang="en-US" sz="2400" dirty="0" err="1" smtClean="0">
                <a:solidFill>
                  <a:schemeClr val="tx1">
                    <a:lumMod val="75000"/>
                    <a:lumOff val="25000"/>
                  </a:schemeClr>
                </a:solidFill>
              </a:rPr>
              <a:t>Kubov</a:t>
            </a:r>
            <a:r>
              <a:rPr lang="sk-SK" sz="2400" dirty="0" smtClean="0">
                <a:solidFill>
                  <a:schemeClr val="tx1">
                    <a:lumMod val="75000"/>
                    <a:lumOff val="25000"/>
                  </a:schemeClr>
                </a:solidFill>
              </a:rPr>
              <a:t>čík</a:t>
            </a:r>
            <a:endParaRPr lang="en-US" sz="2400" dirty="0" smtClean="0">
              <a:solidFill>
                <a:schemeClr val="tx1">
                  <a:lumMod val="75000"/>
                  <a:lumOff val="25000"/>
                </a:schemeClr>
              </a:solidFill>
            </a:endParaRPr>
          </a:p>
          <a:p>
            <a:pPr algn="l"/>
            <a:r>
              <a:rPr lang="sk-SK" sz="2400" dirty="0" smtClean="0">
                <a:solidFill>
                  <a:schemeClr val="tx1">
                    <a:lumMod val="75000"/>
                    <a:lumOff val="25000"/>
                  </a:schemeClr>
                </a:solidFill>
              </a:rPr>
              <a:t>ISV Technical Readiness, DPE Group</a:t>
            </a:r>
            <a:endParaRPr lang="en-US" sz="2400" dirty="0" smtClean="0">
              <a:solidFill>
                <a:schemeClr val="tx1">
                  <a:lumMod val="75000"/>
                  <a:lumOff val="25000"/>
                </a:schemeClr>
              </a:solidFill>
            </a:endParaRPr>
          </a:p>
          <a:p>
            <a:pPr algn="l"/>
            <a:r>
              <a:rPr lang="en-US" sz="2400" dirty="0" smtClean="0">
                <a:solidFill>
                  <a:schemeClr val="tx1">
                    <a:lumMod val="75000"/>
                    <a:lumOff val="25000"/>
                  </a:schemeClr>
                </a:solidFill>
              </a:rPr>
              <a:t>Microsoft </a:t>
            </a:r>
            <a:r>
              <a:rPr lang="sk-SK" sz="2400" dirty="0" smtClean="0">
                <a:solidFill>
                  <a:schemeClr val="tx1">
                    <a:lumMod val="75000"/>
                    <a:lumOff val="25000"/>
                  </a:schemeClr>
                </a:solidFill>
              </a:rPr>
              <a:t>Slovakia</a:t>
            </a:r>
          </a:p>
          <a:p>
            <a:pPr algn="l"/>
            <a:r>
              <a:rPr lang="sk-SK" sz="2000" dirty="0" smtClean="0">
                <a:solidFill>
                  <a:schemeClr val="tx1">
                    <a:lumMod val="75000"/>
                    <a:lumOff val="25000"/>
                  </a:schemeClr>
                </a:solidFill>
              </a:rPr>
              <a:t>Blog: </a:t>
            </a:r>
            <a:r>
              <a:rPr lang="sk-SK" sz="2000" dirty="0" smtClean="0">
                <a:solidFill>
                  <a:schemeClr val="tx1">
                    <a:lumMod val="75000"/>
                    <a:lumOff val="25000"/>
                  </a:schemeClr>
                </a:solidFill>
                <a:hlinkClick r:id="rId2"/>
              </a:rPr>
              <a:t>http://blog.aspnet.sk/mirkub/</a:t>
            </a:r>
            <a:endParaRPr lang="en-US" sz="2000" dirty="0" smtClean="0">
              <a:solidFill>
                <a:schemeClr val="tx1">
                  <a:lumMod val="75000"/>
                  <a:lumOff val="25000"/>
                </a:schemeClr>
              </a:solidFill>
            </a:endParaRPr>
          </a:p>
          <a:p>
            <a:pPr algn="l"/>
            <a:r>
              <a:rPr lang="en-US" sz="2000" dirty="0" smtClean="0">
                <a:solidFill>
                  <a:schemeClr val="tx1">
                    <a:lumMod val="75000"/>
                    <a:lumOff val="25000"/>
                  </a:schemeClr>
                </a:solidFill>
              </a:rPr>
              <a:t>Email: </a:t>
            </a:r>
            <a:r>
              <a:rPr lang="en-US" sz="2000" dirty="0" smtClean="0">
                <a:solidFill>
                  <a:schemeClr val="tx1">
                    <a:lumMod val="75000"/>
                    <a:lumOff val="25000"/>
                  </a:schemeClr>
                </a:solidFill>
                <a:hlinkClick r:id="rId3"/>
              </a:rPr>
              <a:t>mirkub@microsoft.com</a:t>
            </a:r>
            <a:r>
              <a:rPr lang="en-US" sz="2000" dirty="0" smtClean="0">
                <a:solidFill>
                  <a:schemeClr val="tx1">
                    <a:lumMod val="75000"/>
                    <a:lumOff val="25000"/>
                  </a:schemeClr>
                </a:solidFill>
              </a:rPr>
              <a:t> </a:t>
            </a:r>
            <a:endParaRPr lang="cs-CZ" sz="24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000132"/>
          </a:xfrm>
        </p:spPr>
        <p:txBody>
          <a:bodyPr/>
          <a:lstStyle/>
          <a:p>
            <a:r>
              <a:rPr lang="sk-SK" dirty="0" smtClean="0"/>
              <a:t>Čo zákazník požaduje...</a:t>
            </a:r>
            <a:endParaRPr lang="cs-CZ" dirty="0"/>
          </a:p>
        </p:txBody>
      </p:sp>
      <p:sp>
        <p:nvSpPr>
          <p:cNvPr id="3" name="Content Placeholder 2"/>
          <p:cNvSpPr>
            <a:spLocks noGrp="1"/>
          </p:cNvSpPr>
          <p:nvPr>
            <p:ph idx="1"/>
          </p:nvPr>
        </p:nvSpPr>
        <p:spPr>
          <a:xfrm>
            <a:off x="457200" y="1857364"/>
            <a:ext cx="8229600" cy="4268799"/>
          </a:xfrm>
        </p:spPr>
        <p:txBody>
          <a:bodyPr/>
          <a:lstStyle/>
          <a:p>
            <a:r>
              <a:rPr lang="en-US" u="sng" dirty="0" smtClean="0"/>
              <a:t>U</a:t>
            </a:r>
            <a:r>
              <a:rPr lang="sk-SK" u="sng" dirty="0" smtClean="0"/>
              <a:t>žívateľsky </a:t>
            </a:r>
            <a:r>
              <a:rPr lang="cs-CZ" u="sng" dirty="0" smtClean="0"/>
              <a:t>ľahko prístupné riešenia</a:t>
            </a:r>
          </a:p>
          <a:p>
            <a:r>
              <a:rPr lang="cs-CZ" dirty="0" smtClean="0"/>
              <a:t>Aplikácie s „puncom“ jedinečnosti</a:t>
            </a:r>
          </a:p>
          <a:p>
            <a:r>
              <a:rPr lang="cs-CZ" dirty="0" smtClean="0"/>
              <a:t>Riešenia na kontrolu svojho „businessu“</a:t>
            </a:r>
          </a:p>
          <a:p>
            <a:r>
              <a:rPr lang="cs-CZ" dirty="0" smtClean="0"/>
              <a:t>Dodať riešenie načas </a:t>
            </a:r>
            <a:endParaRPr lang="cs-CZ"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k-SK" dirty="0" smtClean="0"/>
              <a:t>Užívateľsky ľahko prístupné riešenia</a:t>
            </a:r>
            <a:endParaRPr lang="en-US" dirty="0"/>
          </a:p>
        </p:txBody>
      </p:sp>
      <p:sp>
        <p:nvSpPr>
          <p:cNvPr id="3" name="Content Placeholder 2"/>
          <p:cNvSpPr>
            <a:spLocks noGrp="1"/>
          </p:cNvSpPr>
          <p:nvPr>
            <p:ph idx="1"/>
          </p:nvPr>
        </p:nvSpPr>
        <p:spPr/>
        <p:txBody>
          <a:bodyPr>
            <a:normAutofit lnSpcReduction="10000"/>
          </a:bodyPr>
          <a:lstStyle/>
          <a:p>
            <a:r>
              <a:rPr lang="sk-SK" sz="3600" dirty="0" smtClean="0"/>
              <a:t>Éra statických podnikových portálov končí</a:t>
            </a:r>
          </a:p>
          <a:p>
            <a:r>
              <a:rPr lang="sk-SK" sz="3600" dirty="0" smtClean="0"/>
              <a:t>Firemný web je prvým miestom komunikácie</a:t>
            </a:r>
          </a:p>
          <a:p>
            <a:r>
              <a:rPr lang="sk-SK" sz="3600" dirty="0" smtClean="0"/>
              <a:t>Dôraz kladený</a:t>
            </a:r>
          </a:p>
          <a:p>
            <a:pPr lvl="1"/>
            <a:r>
              <a:rPr lang="sk-SK" sz="3200" dirty="0" smtClean="0"/>
              <a:t>Na prehľadnosť</a:t>
            </a:r>
          </a:p>
          <a:p>
            <a:pPr lvl="1"/>
            <a:r>
              <a:rPr lang="sk-SK" sz="3200" dirty="0" smtClean="0"/>
              <a:t>Na dostatok informácií</a:t>
            </a:r>
          </a:p>
          <a:p>
            <a:pPr lvl="1"/>
            <a:r>
              <a:rPr lang="sk-SK" sz="3200" dirty="0" smtClean="0"/>
              <a:t>Na Social networking</a:t>
            </a:r>
          </a:p>
          <a:p>
            <a:pPr lvl="1"/>
            <a:r>
              <a:rPr lang="en-US" sz="3200" dirty="0" smtClean="0"/>
              <a:t>Na n</a:t>
            </a:r>
            <a:r>
              <a:rPr lang="sk-SK" sz="3200" dirty="0" smtClean="0"/>
              <a:t>áklady na vývoj a správu</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normAutofit/>
          </a:bodyPr>
          <a:lstStyle/>
          <a:p>
            <a:r>
              <a:rPr lang="sk-SK" dirty="0" smtClean="0"/>
              <a:t>Ucelená webová platforma </a:t>
            </a:r>
            <a:endParaRPr lang="en-US" dirty="0">
              <a:solidFill>
                <a:schemeClr val="tx2"/>
              </a:solidFill>
            </a:endParaRPr>
          </a:p>
        </p:txBody>
      </p:sp>
      <p:sp>
        <p:nvSpPr>
          <p:cNvPr id="5" name="Rectangle 4"/>
          <p:cNvSpPr/>
          <p:nvPr/>
        </p:nvSpPr>
        <p:spPr>
          <a:xfrm>
            <a:off x="1760808" y="2556804"/>
            <a:ext cx="7132320" cy="4114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sz="2400" b="1" dirty="0" smtClean="0"/>
          </a:p>
          <a:p>
            <a:pPr algn="ctr"/>
            <a:endParaRPr lang="en-US" sz="2400" b="1" dirty="0" smtClean="0"/>
          </a:p>
          <a:p>
            <a:pPr algn="ctr"/>
            <a:endParaRPr lang="en-US" sz="2400" b="1" dirty="0" smtClean="0"/>
          </a:p>
          <a:p>
            <a:pPr algn="ctr"/>
            <a:endParaRPr lang="en-US" sz="2400" b="1" dirty="0" smtClean="0"/>
          </a:p>
          <a:p>
            <a:pPr algn="ctr"/>
            <a:endParaRPr lang="en-US" sz="2400" b="1" dirty="0" smtClean="0"/>
          </a:p>
          <a:p>
            <a:pPr algn="ctr"/>
            <a:endParaRPr lang="en-US" sz="2400" b="1" dirty="0" smtClean="0"/>
          </a:p>
          <a:p>
            <a:pPr algn="ctr"/>
            <a:endParaRPr lang="en-US" sz="2400" b="1" dirty="0" smtClean="0"/>
          </a:p>
          <a:p>
            <a:pPr algn="ctr"/>
            <a:r>
              <a:rPr lang="en-US" sz="2400" b="1" dirty="0" smtClean="0"/>
              <a:t>Windows Server 2008</a:t>
            </a:r>
            <a:endParaRPr lang="en-US" sz="2400" b="1" dirty="0"/>
          </a:p>
        </p:txBody>
      </p:sp>
      <p:sp>
        <p:nvSpPr>
          <p:cNvPr id="20" name="Rounded Rectangle 19"/>
          <p:cNvSpPr/>
          <p:nvPr/>
        </p:nvSpPr>
        <p:spPr>
          <a:xfrm>
            <a:off x="216175" y="2556804"/>
            <a:ext cx="1453896" cy="17733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t>Visual Studio</a:t>
            </a:r>
          </a:p>
          <a:p>
            <a:pPr algn="ctr"/>
            <a:endParaRPr lang="en-US" sz="1600" dirty="0" smtClean="0"/>
          </a:p>
          <a:p>
            <a:pPr algn="ctr"/>
            <a:r>
              <a:rPr lang="en-US" sz="1600" dirty="0" smtClean="0"/>
              <a:t>Expression Web Designer</a:t>
            </a:r>
            <a:endParaRPr lang="en-US" sz="1600" dirty="0"/>
          </a:p>
        </p:txBody>
      </p:sp>
      <p:sp>
        <p:nvSpPr>
          <p:cNvPr id="21" name="Rounded Rectangle 20"/>
          <p:cNvSpPr/>
          <p:nvPr/>
        </p:nvSpPr>
        <p:spPr>
          <a:xfrm>
            <a:off x="216175" y="4413740"/>
            <a:ext cx="1454365" cy="196041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1400" dirty="0" smtClean="0"/>
              <a:t>Nástroje na správu</a:t>
            </a:r>
            <a:endParaRPr lang="en-US" sz="1400" dirty="0"/>
          </a:p>
        </p:txBody>
      </p:sp>
      <p:grpSp>
        <p:nvGrpSpPr>
          <p:cNvPr id="2" name="Group 42"/>
          <p:cNvGrpSpPr/>
          <p:nvPr/>
        </p:nvGrpSpPr>
        <p:grpSpPr>
          <a:xfrm>
            <a:off x="1822940" y="4227344"/>
            <a:ext cx="7010400" cy="2057400"/>
            <a:chOff x="1752600" y="4114800"/>
            <a:chExt cx="7010400" cy="2057400"/>
          </a:xfrm>
        </p:grpSpPr>
        <p:sp>
          <p:nvSpPr>
            <p:cNvPr id="22" name="Rounded Rectangle 21"/>
            <p:cNvSpPr/>
            <p:nvPr/>
          </p:nvSpPr>
          <p:spPr bwMode="auto">
            <a:xfrm>
              <a:off x="4003765" y="5410200"/>
              <a:ext cx="1950720" cy="762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err="1" smtClean="0">
                  <a:solidFill>
                    <a:srgbClr val="FFFFFF"/>
                  </a:solidFill>
                  <a:effectLst>
                    <a:outerShdw blurRad="38100" dist="38100" dir="2700000" algn="tl">
                      <a:srgbClr val="000000">
                        <a:alpha val="43137"/>
                      </a:srgbClr>
                    </a:outerShdw>
                  </a:effectLst>
                  <a:latin typeface="Segoe" pitchFamily="34" charset="0"/>
                </a:rPr>
                <a:t>Virtualiz</a:t>
              </a:r>
              <a:r>
                <a:rPr lang="sk-SK" sz="2000" dirty="0" smtClean="0">
                  <a:solidFill>
                    <a:srgbClr val="FFFFFF"/>
                  </a:solidFill>
                  <a:effectLst>
                    <a:outerShdw blurRad="38100" dist="38100" dir="2700000" algn="tl">
                      <a:srgbClr val="000000">
                        <a:alpha val="43137"/>
                      </a:srgbClr>
                    </a:outerShdw>
                  </a:effectLst>
                  <a:latin typeface="Segoe" pitchFamily="34" charset="0"/>
                </a:rPr>
                <a:t>ácia</a:t>
              </a: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1" name="Rounded Rectangle 30"/>
            <p:cNvSpPr/>
            <p:nvPr/>
          </p:nvSpPr>
          <p:spPr bwMode="auto">
            <a:xfrm>
              <a:off x="6324600" y="5410200"/>
              <a:ext cx="2438400" cy="762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sk-SK" sz="2000" dirty="0" smtClean="0">
                  <a:solidFill>
                    <a:srgbClr val="FFFFFF"/>
                  </a:solidFill>
                  <a:effectLst>
                    <a:outerShdw blurRad="38100" dist="38100" dir="2700000" algn="tl">
                      <a:srgbClr val="000000">
                        <a:alpha val="43137"/>
                      </a:srgbClr>
                    </a:outerShdw>
                  </a:effectLst>
                  <a:latin typeface="Segoe" pitchFamily="34" charset="0"/>
                </a:rPr>
                <a:t>Vylepšené sieťové rozhrania</a:t>
              </a: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 name="Rounded Rectangle 31"/>
            <p:cNvSpPr/>
            <p:nvPr/>
          </p:nvSpPr>
          <p:spPr bwMode="auto">
            <a:xfrm>
              <a:off x="1752600" y="5410200"/>
              <a:ext cx="1881051" cy="762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rgbClr val="FFFFFF"/>
                  </a:solidFill>
                  <a:effectLst>
                    <a:outerShdw blurRad="38100" dist="38100" dir="2700000" algn="tl">
                      <a:srgbClr val="000000">
                        <a:alpha val="43137"/>
                      </a:srgbClr>
                    </a:outerShdw>
                  </a:effectLst>
                  <a:latin typeface="Segoe" pitchFamily="34" charset="0"/>
                </a:rPr>
                <a:t>Server Core In</a:t>
              </a:r>
              <a:r>
                <a:rPr lang="sk-SK" sz="2000" dirty="0" smtClean="0">
                  <a:solidFill>
                    <a:srgbClr val="FFFFFF"/>
                  </a:solidFill>
                  <a:effectLst>
                    <a:outerShdw blurRad="38100" dist="38100" dir="2700000" algn="tl">
                      <a:srgbClr val="000000">
                        <a:alpha val="43137"/>
                      </a:srgbClr>
                    </a:outerShdw>
                  </a:effectLst>
                  <a:latin typeface="Segoe" pitchFamily="34" charset="0"/>
                </a:rPr>
                <a:t>š</a:t>
              </a:r>
              <a:r>
                <a:rPr lang="en-US" sz="2000" dirty="0" err="1" smtClean="0">
                  <a:solidFill>
                    <a:srgbClr val="FFFFFF"/>
                  </a:solidFill>
                  <a:effectLst>
                    <a:outerShdw blurRad="38100" dist="38100" dir="2700000" algn="tl">
                      <a:srgbClr val="000000">
                        <a:alpha val="43137"/>
                      </a:srgbClr>
                    </a:outerShdw>
                  </a:effectLst>
                  <a:latin typeface="Segoe" pitchFamily="34" charset="0"/>
                </a:rPr>
                <a:t>tal</a:t>
              </a:r>
              <a:r>
                <a:rPr lang="sk-SK" sz="2000" dirty="0" smtClean="0">
                  <a:solidFill>
                    <a:srgbClr val="FFFFFF"/>
                  </a:solidFill>
                  <a:effectLst>
                    <a:outerShdw blurRad="38100" dist="38100" dir="2700000" algn="tl">
                      <a:srgbClr val="000000">
                        <a:alpha val="43137"/>
                      </a:srgbClr>
                    </a:outerShdw>
                  </a:effectLst>
                  <a:latin typeface="Segoe" pitchFamily="34" charset="0"/>
                </a:rPr>
                <a:t>ácia</a:t>
              </a: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 name="Rounded Rectangle 32"/>
            <p:cNvSpPr/>
            <p:nvPr/>
          </p:nvSpPr>
          <p:spPr bwMode="auto">
            <a:xfrm>
              <a:off x="1752600" y="4114800"/>
              <a:ext cx="7010400" cy="1219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a:r>
                <a:rPr lang="en-US" sz="2300" dirty="0" smtClean="0">
                  <a:solidFill>
                    <a:srgbClr val="FFFFFF"/>
                  </a:solidFill>
                  <a:effectLst>
                    <a:outerShdw blurRad="38100" dist="38100" dir="2700000" algn="tl">
                      <a:srgbClr val="000000">
                        <a:alpha val="43137"/>
                      </a:srgbClr>
                    </a:outerShdw>
                  </a:effectLst>
                  <a:latin typeface="Segoe" pitchFamily="34" charset="0"/>
                </a:rPr>
                <a:t>Internet Information Services 7.0  (IIS7)</a:t>
              </a:r>
            </a:p>
          </p:txBody>
        </p:sp>
      </p:grpSp>
      <p:grpSp>
        <p:nvGrpSpPr>
          <p:cNvPr id="3" name="Group 43"/>
          <p:cNvGrpSpPr/>
          <p:nvPr/>
        </p:nvGrpSpPr>
        <p:grpSpPr>
          <a:xfrm>
            <a:off x="3956540" y="4608344"/>
            <a:ext cx="4343400" cy="420856"/>
            <a:chOff x="3886200" y="4495800"/>
            <a:chExt cx="4343400" cy="420856"/>
          </a:xfrm>
        </p:grpSpPr>
        <p:sp>
          <p:nvSpPr>
            <p:cNvPr id="36" name="Rounded Rectangle 35"/>
            <p:cNvSpPr/>
            <p:nvPr/>
          </p:nvSpPr>
          <p:spPr bwMode="auto">
            <a:xfrm>
              <a:off x="3886200" y="4495800"/>
              <a:ext cx="1606060" cy="42085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sk-SK" dirty="0" smtClean="0">
                  <a:solidFill>
                    <a:srgbClr val="FFFFFF"/>
                  </a:solidFill>
                  <a:effectLst>
                    <a:outerShdw blurRad="38100" dist="38100" dir="2700000" algn="tl">
                      <a:srgbClr val="000000">
                        <a:alpha val="43137"/>
                      </a:srgbClr>
                    </a:outerShdw>
                  </a:effectLst>
                  <a:latin typeface="Segoe" pitchFamily="34" charset="0"/>
                </a:rPr>
                <a:t>Klasické</a:t>
              </a:r>
              <a:r>
                <a:rPr lang="en-US" dirty="0" smtClean="0">
                  <a:solidFill>
                    <a:srgbClr val="FFFFFF"/>
                  </a:solidFill>
                  <a:effectLst>
                    <a:outerShdw blurRad="38100" dist="38100" dir="2700000" algn="tl">
                      <a:srgbClr val="000000">
                        <a:alpha val="43137"/>
                      </a:srgbClr>
                    </a:outerShdw>
                  </a:effectLst>
                  <a:latin typeface="Segoe" pitchFamily="34" charset="0"/>
                </a:rPr>
                <a:t> ASP</a:t>
              </a:r>
            </a:p>
          </p:txBody>
        </p:sp>
        <p:sp>
          <p:nvSpPr>
            <p:cNvPr id="37" name="Rounded Rectangle 36"/>
            <p:cNvSpPr/>
            <p:nvPr/>
          </p:nvSpPr>
          <p:spPr bwMode="auto">
            <a:xfrm>
              <a:off x="6172200" y="4495800"/>
              <a:ext cx="2057400" cy="381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err="1" smtClean="0">
                  <a:solidFill>
                    <a:srgbClr val="FFFFFF"/>
                  </a:solidFill>
                  <a:effectLst>
                    <a:outerShdw blurRad="38100" dist="38100" dir="2700000" algn="tl">
                      <a:srgbClr val="000000">
                        <a:alpha val="43137"/>
                      </a:srgbClr>
                    </a:outerShdw>
                  </a:effectLst>
                  <a:latin typeface="Segoe" pitchFamily="34" charset="0"/>
                </a:rPr>
                <a:t>FastCGI</a:t>
              </a:r>
              <a:r>
                <a:rPr lang="en-US" dirty="0" smtClean="0">
                  <a:solidFill>
                    <a:srgbClr val="FFFFFF"/>
                  </a:solidFill>
                  <a:effectLst>
                    <a:outerShdw blurRad="38100" dist="38100" dir="2700000" algn="tl">
                      <a:srgbClr val="000000">
                        <a:alpha val="43137"/>
                      </a:srgbClr>
                    </a:outerShdw>
                  </a:effectLst>
                  <a:latin typeface="Segoe" pitchFamily="34" charset="0"/>
                </a:rPr>
                <a:t> </a:t>
              </a:r>
              <a:r>
                <a:rPr lang="sk-SK" dirty="0" smtClean="0">
                  <a:solidFill>
                    <a:srgbClr val="FFFFFF"/>
                  </a:solidFill>
                  <a:effectLst>
                    <a:outerShdw blurRad="38100" dist="38100" dir="2700000" algn="tl">
                      <a:srgbClr val="000000">
                        <a:alpha val="43137"/>
                      </a:srgbClr>
                    </a:outerShdw>
                  </a:effectLst>
                  <a:latin typeface="Segoe" pitchFamily="34" charset="0"/>
                </a:rPr>
                <a:t>pre</a:t>
              </a:r>
              <a:r>
                <a:rPr lang="en-US" dirty="0" smtClean="0">
                  <a:solidFill>
                    <a:srgbClr val="FFFFFF"/>
                  </a:solidFill>
                  <a:effectLst>
                    <a:outerShdw blurRad="38100" dist="38100" dir="2700000" algn="tl">
                      <a:srgbClr val="000000">
                        <a:alpha val="43137"/>
                      </a:srgbClr>
                    </a:outerShdw>
                  </a:effectLst>
                  <a:latin typeface="Segoe" pitchFamily="34" charset="0"/>
                </a:rPr>
                <a:t> PHP</a:t>
              </a:r>
            </a:p>
          </p:txBody>
        </p:sp>
      </p:grpSp>
      <p:grpSp>
        <p:nvGrpSpPr>
          <p:cNvPr id="4" name="Group 44"/>
          <p:cNvGrpSpPr/>
          <p:nvPr/>
        </p:nvGrpSpPr>
        <p:grpSpPr>
          <a:xfrm>
            <a:off x="1899140" y="2703344"/>
            <a:ext cx="6934200" cy="2057400"/>
            <a:chOff x="1828800" y="2590800"/>
            <a:chExt cx="6934200" cy="2057400"/>
          </a:xfrm>
        </p:grpSpPr>
        <p:sp>
          <p:nvSpPr>
            <p:cNvPr id="10" name="Rectangle 9"/>
            <p:cNvSpPr/>
            <p:nvPr/>
          </p:nvSpPr>
          <p:spPr>
            <a:xfrm>
              <a:off x="1828800" y="2590800"/>
              <a:ext cx="6934200" cy="1378529"/>
            </a:xfrm>
            <a:prstGeom prst="rect">
              <a:avLst/>
            </a:prstGeom>
            <a:solidFill>
              <a:schemeClr val="accent1">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a:r>
                <a:rPr lang="en-US" sz="2300" dirty="0" smtClean="0">
                  <a:solidFill>
                    <a:srgbClr val="FFFFFF"/>
                  </a:solidFill>
                  <a:effectLst>
                    <a:outerShdw blurRad="38100" dist="38100" dir="2700000" algn="tl">
                      <a:srgbClr val="000000">
                        <a:alpha val="43137"/>
                      </a:srgbClr>
                    </a:outerShdw>
                  </a:effectLst>
                  <a:latin typeface="Segoe" pitchFamily="34" charset="0"/>
                </a:rPr>
                <a:t>.NET Framework 3.5</a:t>
              </a: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7" name="Rounded Rectangle 26"/>
            <p:cNvSpPr/>
            <p:nvPr/>
          </p:nvSpPr>
          <p:spPr>
            <a:xfrm>
              <a:off x="6400800" y="2667000"/>
              <a:ext cx="2230581" cy="838200"/>
            </a:xfrm>
            <a:prstGeom prst="roundRect">
              <a:avLst/>
            </a:prstGeom>
            <a:solidFill>
              <a:schemeClr val="accent1">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solidFill>
                  <a:effectLst>
                    <a:outerShdw blurRad="38100" dist="38100" dir="2700000" algn="tl">
                      <a:srgbClr val="000000">
                        <a:alpha val="43137"/>
                      </a:srgbClr>
                    </a:outerShdw>
                  </a:effectLst>
                  <a:latin typeface="Segoe" pitchFamily="34" charset="0"/>
                </a:rPr>
                <a:t>Windows Communication Framework</a:t>
              </a: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28" name="Rounded Rectangle 27"/>
            <p:cNvSpPr/>
            <p:nvPr/>
          </p:nvSpPr>
          <p:spPr>
            <a:xfrm>
              <a:off x="4191000" y="2819400"/>
              <a:ext cx="1987060" cy="344656"/>
            </a:xfrm>
            <a:prstGeom prst="roundRect">
              <a:avLst/>
            </a:prstGeom>
            <a:solidFill>
              <a:schemeClr val="accent1">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err="1" smtClean="0">
                  <a:solidFill>
                    <a:srgbClr val="FFCC66"/>
                  </a:solidFill>
                  <a:effectLst>
                    <a:outerShdw blurRad="38100" dist="38100" dir="2700000" algn="tl">
                      <a:srgbClr val="000000">
                        <a:alpha val="43137"/>
                      </a:srgbClr>
                    </a:outerShdw>
                  </a:effectLst>
                  <a:latin typeface="Segoe" pitchFamily="34" charset="0"/>
                </a:rPr>
                <a:t>Silverlight</a:t>
              </a:r>
              <a:endParaRPr lang="en-US" dirty="0">
                <a:solidFill>
                  <a:srgbClr val="FFCC66"/>
                </a:solidFill>
                <a:effectLst>
                  <a:outerShdw blurRad="38100" dist="38100" dir="2700000" algn="tl">
                    <a:srgbClr val="000000">
                      <a:alpha val="43137"/>
                    </a:srgbClr>
                  </a:outerShdw>
                </a:effectLst>
                <a:latin typeface="Segoe" pitchFamily="34" charset="0"/>
              </a:endParaRPr>
            </a:p>
          </p:txBody>
        </p:sp>
        <p:sp>
          <p:nvSpPr>
            <p:cNvPr id="29" name="Rounded Rectangle 28"/>
            <p:cNvSpPr/>
            <p:nvPr/>
          </p:nvSpPr>
          <p:spPr>
            <a:xfrm>
              <a:off x="1981200" y="2819400"/>
              <a:ext cx="1676400" cy="1828800"/>
            </a:xfrm>
            <a:prstGeom prst="roundRect">
              <a:avLst/>
            </a:prstGeom>
            <a:solidFill>
              <a:schemeClr val="accent1">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latin typeface="Segoe" pitchFamily="34" charset="0"/>
                </a:rPr>
                <a:t>ASP.NET</a:t>
              </a: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sp>
        <p:nvSpPr>
          <p:cNvPr id="40" name="Rounded Rectangle 39"/>
          <p:cNvSpPr/>
          <p:nvPr/>
        </p:nvSpPr>
        <p:spPr>
          <a:xfrm>
            <a:off x="216176" y="1803012"/>
            <a:ext cx="1453896" cy="61264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t>SharePoint Designer</a:t>
            </a:r>
            <a:endParaRPr lang="en-US" sz="1600" dirty="0"/>
          </a:p>
        </p:txBody>
      </p:sp>
      <p:grpSp>
        <p:nvGrpSpPr>
          <p:cNvPr id="6" name="Group 45"/>
          <p:cNvGrpSpPr/>
          <p:nvPr/>
        </p:nvGrpSpPr>
        <p:grpSpPr>
          <a:xfrm>
            <a:off x="1712744" y="1817080"/>
            <a:ext cx="7120596" cy="609600"/>
            <a:chOff x="1600200" y="1676400"/>
            <a:chExt cx="7391400" cy="609600"/>
          </a:xfrm>
        </p:grpSpPr>
        <p:sp>
          <p:nvSpPr>
            <p:cNvPr id="41" name="Rounded Rectangle 40"/>
            <p:cNvSpPr/>
            <p:nvPr/>
          </p:nvSpPr>
          <p:spPr bwMode="auto">
            <a:xfrm>
              <a:off x="1600200" y="1676400"/>
              <a:ext cx="3657600" cy="6096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chemeClr val="tx2">
                      <a:lumMod val="75000"/>
                    </a:schemeClr>
                  </a:solidFill>
                  <a:effectLst>
                    <a:outerShdw blurRad="38100" dist="38100" dir="2700000" algn="tl">
                      <a:srgbClr val="000000">
                        <a:alpha val="43137"/>
                      </a:srgbClr>
                    </a:outerShdw>
                  </a:effectLst>
                  <a:latin typeface="Segoe" pitchFamily="34" charset="0"/>
                </a:rPr>
                <a:t>Windows SharePoint Services</a:t>
              </a:r>
            </a:p>
          </p:txBody>
        </p:sp>
        <p:sp>
          <p:nvSpPr>
            <p:cNvPr id="42" name="Rounded Rectangle 41"/>
            <p:cNvSpPr/>
            <p:nvPr/>
          </p:nvSpPr>
          <p:spPr bwMode="auto">
            <a:xfrm>
              <a:off x="5334000" y="1676400"/>
              <a:ext cx="3657600" cy="6096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solidFill>
                  <a:effectLst>
                    <a:outerShdw blurRad="38100" dist="38100" dir="2700000" algn="tl">
                      <a:srgbClr val="000000">
                        <a:alpha val="43137"/>
                      </a:srgbClr>
                    </a:outerShdw>
                  </a:effectLst>
                  <a:latin typeface="Segoe" pitchFamily="34" charset="0"/>
                </a:rPr>
                <a:t>Windows Media Services 2008</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linds(horizontal)">
                                      <p:cBhvr>
                                        <p:cTn id="32" dur="500"/>
                                        <p:tgtEl>
                                          <p:spTgt spid="4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linds(horizontal)">
                                      <p:cBhvr>
                                        <p:cTn id="35" dur="500"/>
                                        <p:tgtEl>
                                          <p:spTgt spid="20"/>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linds(horizontal)">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1"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ound Same Side Corner Rectangle 75"/>
          <p:cNvSpPr/>
          <p:nvPr/>
        </p:nvSpPr>
        <p:spPr bwMode="auto">
          <a:xfrm rot="5400000" flipH="1">
            <a:off x="7111775" y="4852192"/>
            <a:ext cx="2019083" cy="1617579"/>
          </a:xfrm>
          <a:prstGeom prst="round2Same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1200" dirty="0" smtClean="0">
              <a:solidFill>
                <a:schemeClr val="tx1"/>
              </a:solidFill>
            </a:endParaRPr>
          </a:p>
        </p:txBody>
      </p:sp>
      <p:sp>
        <p:nvSpPr>
          <p:cNvPr id="75" name="Round Same Side Corner Rectangle 74"/>
          <p:cNvSpPr/>
          <p:nvPr/>
        </p:nvSpPr>
        <p:spPr bwMode="auto">
          <a:xfrm rot="16200000">
            <a:off x="2679917" y="2171597"/>
            <a:ext cx="2019083" cy="6978768"/>
          </a:xfrm>
          <a:prstGeom prst="round2Same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1200" dirty="0" smtClean="0">
              <a:solidFill>
                <a:schemeClr val="tx1"/>
              </a:solidFill>
            </a:endParaRPr>
          </a:p>
        </p:txBody>
      </p:sp>
      <p:pic>
        <p:nvPicPr>
          <p:cNvPr id="26709" name="Picture 85" descr="diamond1"/>
          <p:cNvPicPr>
            <a:picLocks noChangeAspect="1" noChangeArrowheads="1"/>
          </p:cNvPicPr>
          <p:nvPr/>
        </p:nvPicPr>
        <p:blipFill>
          <a:blip r:embed="rId3"/>
          <a:srcRect/>
          <a:stretch>
            <a:fillRect/>
          </a:stretch>
        </p:blipFill>
        <p:spPr bwMode="auto">
          <a:xfrm>
            <a:off x="1404938" y="4769784"/>
            <a:ext cx="1195387" cy="876300"/>
          </a:xfrm>
          <a:prstGeom prst="rect">
            <a:avLst/>
          </a:prstGeom>
          <a:noFill/>
        </p:spPr>
      </p:pic>
      <p:pic>
        <p:nvPicPr>
          <p:cNvPr id="26710" name="Picture 86" descr="diamond1"/>
          <p:cNvPicPr>
            <a:picLocks noChangeAspect="1" noChangeArrowheads="1"/>
          </p:cNvPicPr>
          <p:nvPr/>
        </p:nvPicPr>
        <p:blipFill>
          <a:blip r:embed="rId3"/>
          <a:srcRect/>
          <a:stretch>
            <a:fillRect/>
          </a:stretch>
        </p:blipFill>
        <p:spPr bwMode="auto">
          <a:xfrm>
            <a:off x="4749800" y="4768196"/>
            <a:ext cx="1195388" cy="876300"/>
          </a:xfrm>
          <a:prstGeom prst="rect">
            <a:avLst/>
          </a:prstGeom>
          <a:noFill/>
        </p:spPr>
      </p:pic>
      <p:pic>
        <p:nvPicPr>
          <p:cNvPr id="26711" name="Picture 87" descr="rectangle-sm-gold"/>
          <p:cNvPicPr>
            <a:picLocks noChangeAspect="1" noChangeArrowheads="1"/>
          </p:cNvPicPr>
          <p:nvPr/>
        </p:nvPicPr>
        <p:blipFill>
          <a:blip r:embed="rId4"/>
          <a:srcRect/>
          <a:stretch>
            <a:fillRect/>
          </a:stretch>
        </p:blipFill>
        <p:spPr bwMode="auto">
          <a:xfrm>
            <a:off x="344488" y="4822171"/>
            <a:ext cx="979487" cy="768350"/>
          </a:xfrm>
          <a:prstGeom prst="rect">
            <a:avLst/>
          </a:prstGeom>
          <a:noFill/>
        </p:spPr>
      </p:pic>
      <p:pic>
        <p:nvPicPr>
          <p:cNvPr id="26712" name="Picture 88" descr="rectangle-sm-gold"/>
          <p:cNvPicPr>
            <a:picLocks noChangeAspect="1" noChangeArrowheads="1"/>
          </p:cNvPicPr>
          <p:nvPr/>
        </p:nvPicPr>
        <p:blipFill>
          <a:blip r:embed="rId4"/>
          <a:srcRect/>
          <a:stretch>
            <a:fillRect/>
          </a:stretch>
        </p:blipFill>
        <p:spPr bwMode="auto">
          <a:xfrm>
            <a:off x="2687638" y="4822171"/>
            <a:ext cx="979487" cy="768350"/>
          </a:xfrm>
          <a:prstGeom prst="rect">
            <a:avLst/>
          </a:prstGeom>
          <a:noFill/>
        </p:spPr>
      </p:pic>
      <p:pic>
        <p:nvPicPr>
          <p:cNvPr id="26713" name="Picture 89" descr="rectangle-sm-gold"/>
          <p:cNvPicPr>
            <a:picLocks noChangeAspect="1" noChangeArrowheads="1"/>
          </p:cNvPicPr>
          <p:nvPr/>
        </p:nvPicPr>
        <p:blipFill>
          <a:blip r:embed="rId4"/>
          <a:srcRect/>
          <a:stretch>
            <a:fillRect/>
          </a:stretch>
        </p:blipFill>
        <p:spPr bwMode="auto">
          <a:xfrm>
            <a:off x="3767138" y="4822171"/>
            <a:ext cx="979487" cy="768350"/>
          </a:xfrm>
          <a:prstGeom prst="rect">
            <a:avLst/>
          </a:prstGeom>
          <a:noFill/>
        </p:spPr>
      </p:pic>
      <p:pic>
        <p:nvPicPr>
          <p:cNvPr id="26714" name="Picture 90" descr="rectangle-sm-gold"/>
          <p:cNvPicPr>
            <a:picLocks noChangeAspect="1" noChangeArrowheads="1"/>
          </p:cNvPicPr>
          <p:nvPr/>
        </p:nvPicPr>
        <p:blipFill>
          <a:blip r:embed="rId4"/>
          <a:srcRect/>
          <a:stretch>
            <a:fillRect/>
          </a:stretch>
        </p:blipFill>
        <p:spPr bwMode="auto">
          <a:xfrm>
            <a:off x="6065838" y="4822171"/>
            <a:ext cx="979487" cy="768350"/>
          </a:xfrm>
          <a:prstGeom prst="rect">
            <a:avLst/>
          </a:prstGeom>
          <a:noFill/>
        </p:spPr>
      </p:pic>
      <p:pic>
        <p:nvPicPr>
          <p:cNvPr id="26715" name="Picture 91" descr="rectangle-sm-gold"/>
          <p:cNvPicPr>
            <a:picLocks noChangeAspect="1" noChangeArrowheads="1"/>
          </p:cNvPicPr>
          <p:nvPr/>
        </p:nvPicPr>
        <p:blipFill>
          <a:blip r:embed="rId4"/>
          <a:srcRect/>
          <a:stretch>
            <a:fillRect/>
          </a:stretch>
        </p:blipFill>
        <p:spPr bwMode="auto">
          <a:xfrm>
            <a:off x="7639050" y="4822171"/>
            <a:ext cx="979488" cy="768350"/>
          </a:xfrm>
          <a:prstGeom prst="rect">
            <a:avLst/>
          </a:prstGeom>
          <a:noFill/>
        </p:spPr>
      </p:pic>
      <p:pic>
        <p:nvPicPr>
          <p:cNvPr id="26716" name="Picture 92" descr="rectangle-sm-gold"/>
          <p:cNvPicPr>
            <a:picLocks noChangeAspect="1" noChangeArrowheads="1"/>
          </p:cNvPicPr>
          <p:nvPr/>
        </p:nvPicPr>
        <p:blipFill>
          <a:blip r:embed="rId4"/>
          <a:srcRect/>
          <a:stretch>
            <a:fillRect/>
          </a:stretch>
        </p:blipFill>
        <p:spPr bwMode="auto">
          <a:xfrm>
            <a:off x="1535113" y="5808009"/>
            <a:ext cx="979487" cy="768350"/>
          </a:xfrm>
          <a:prstGeom prst="rect">
            <a:avLst/>
          </a:prstGeom>
          <a:noFill/>
        </p:spPr>
      </p:pic>
      <p:sp>
        <p:nvSpPr>
          <p:cNvPr id="26717" name="Text Box 93"/>
          <p:cNvSpPr txBox="1">
            <a:spLocks noChangeArrowheads="1"/>
          </p:cNvSpPr>
          <p:nvPr/>
        </p:nvSpPr>
        <p:spPr bwMode="auto">
          <a:xfrm>
            <a:off x="315313" y="4962289"/>
            <a:ext cx="964587" cy="531812"/>
          </a:xfrm>
          <a:prstGeom prst="rect">
            <a:avLst/>
          </a:prstGeom>
          <a:noFill/>
          <a:ln w="9525">
            <a:noFill/>
            <a:miter lim="800000"/>
            <a:headEnd/>
            <a:tailEnd/>
          </a:ln>
        </p:spPr>
        <p:txBody>
          <a:bodyPr vert="horz" wrap="square" lIns="91428" tIns="45715" rIns="91428" bIns="45715" numCol="1" anchor="t" anchorCtr="0" compatLnSpc="1">
            <a:prstTxWarp prst="textNoShape">
              <a:avLst/>
            </a:prstTxWarp>
          </a:bodyPr>
          <a:lstStyle/>
          <a:p>
            <a:pPr algn="ctr"/>
            <a:r>
              <a:rPr lang="sk-SK" sz="1200" dirty="0" smtClean="0"/>
              <a:t>Vytvorenie iniciatívy</a:t>
            </a:r>
            <a:endParaRPr lang="en-US" sz="1200" dirty="0"/>
          </a:p>
        </p:txBody>
      </p:sp>
      <p:sp>
        <p:nvSpPr>
          <p:cNvPr id="26718" name="TextBox 48136"/>
          <p:cNvSpPr txBox="1">
            <a:spLocks noChangeArrowheads="1"/>
          </p:cNvSpPr>
          <p:nvPr/>
        </p:nvSpPr>
        <p:spPr bwMode="auto">
          <a:xfrm>
            <a:off x="1482211" y="5055535"/>
            <a:ext cx="1019807" cy="276989"/>
          </a:xfrm>
          <a:prstGeom prst="rect">
            <a:avLst/>
          </a:prstGeom>
          <a:noFill/>
          <a:ln w="9525">
            <a:noFill/>
            <a:miter lim="800000"/>
            <a:headEnd/>
            <a:tailEnd/>
          </a:ln>
        </p:spPr>
        <p:txBody>
          <a:bodyPr vert="horz" wrap="none" lIns="91428" tIns="45715" rIns="91428" bIns="45715" numCol="1" anchor="t" anchorCtr="0" compatLnSpc="1">
            <a:prstTxWarp prst="textNoShape">
              <a:avLst/>
            </a:prstTxWarp>
            <a:spAutoFit/>
          </a:bodyPr>
          <a:lstStyle/>
          <a:p>
            <a:r>
              <a:rPr lang="sk-SK" sz="1200" dirty="0" smtClean="0"/>
              <a:t>Oprávnený</a:t>
            </a:r>
            <a:r>
              <a:rPr lang="en-US" sz="1200" dirty="0" smtClean="0"/>
              <a:t>?</a:t>
            </a:r>
            <a:endParaRPr lang="en-US" sz="1200" dirty="0"/>
          </a:p>
        </p:txBody>
      </p:sp>
      <p:sp>
        <p:nvSpPr>
          <p:cNvPr id="26719" name="Text Box 95"/>
          <p:cNvSpPr txBox="1">
            <a:spLocks noChangeArrowheads="1"/>
          </p:cNvSpPr>
          <p:nvPr/>
        </p:nvSpPr>
        <p:spPr bwMode="auto">
          <a:xfrm>
            <a:off x="1550737" y="6015176"/>
            <a:ext cx="909638" cy="531812"/>
          </a:xfrm>
          <a:prstGeom prst="rect">
            <a:avLst/>
          </a:prstGeom>
          <a:noFill/>
          <a:ln w="9525">
            <a:noFill/>
            <a:miter lim="800000"/>
            <a:headEnd/>
            <a:tailEnd/>
          </a:ln>
        </p:spPr>
        <p:txBody>
          <a:bodyPr vert="horz" wrap="square" lIns="91428" tIns="45715" rIns="91428" bIns="45715" numCol="1" anchor="t" anchorCtr="0" compatLnSpc="1">
            <a:prstTxWarp prst="textNoShape">
              <a:avLst/>
            </a:prstTxWarp>
          </a:bodyPr>
          <a:lstStyle/>
          <a:p>
            <a:pPr algn="ctr"/>
            <a:r>
              <a:rPr lang="sk-SK" sz="1200" dirty="0" smtClean="0"/>
              <a:t>Odloženie</a:t>
            </a:r>
            <a:endParaRPr lang="en-US" sz="1200" dirty="0"/>
          </a:p>
        </p:txBody>
      </p:sp>
      <p:sp>
        <p:nvSpPr>
          <p:cNvPr id="26720" name="Text Box 96"/>
          <p:cNvSpPr txBox="1">
            <a:spLocks noChangeArrowheads="1"/>
          </p:cNvSpPr>
          <p:nvPr/>
        </p:nvSpPr>
        <p:spPr bwMode="auto">
          <a:xfrm>
            <a:off x="2651125" y="4904021"/>
            <a:ext cx="1047750" cy="531812"/>
          </a:xfrm>
          <a:prstGeom prst="rect">
            <a:avLst/>
          </a:prstGeom>
          <a:noFill/>
          <a:ln w="9525">
            <a:noFill/>
            <a:miter lim="800000"/>
            <a:headEnd/>
            <a:tailEnd/>
          </a:ln>
        </p:spPr>
        <p:txBody>
          <a:bodyPr vert="horz" wrap="square" lIns="91428" tIns="45715" rIns="91428" bIns="45715" numCol="1" anchor="t" anchorCtr="0" compatLnSpc="1">
            <a:prstTxWarp prst="textNoShape">
              <a:avLst/>
            </a:prstTxWarp>
          </a:bodyPr>
          <a:lstStyle/>
          <a:p>
            <a:pPr algn="ctr"/>
            <a:r>
              <a:rPr lang="sk-SK" sz="1200" dirty="0" smtClean="0"/>
              <a:t>Vytvorenie obchodnej</a:t>
            </a:r>
          </a:p>
          <a:p>
            <a:pPr algn="ctr"/>
            <a:r>
              <a:rPr lang="sk-SK" sz="1200" dirty="0" smtClean="0"/>
              <a:t>príležitosti</a:t>
            </a:r>
            <a:endParaRPr lang="en-US" sz="1200" dirty="0"/>
          </a:p>
        </p:txBody>
      </p:sp>
      <p:sp>
        <p:nvSpPr>
          <p:cNvPr id="26721" name="Text Box 97"/>
          <p:cNvSpPr txBox="1">
            <a:spLocks noChangeArrowheads="1"/>
          </p:cNvSpPr>
          <p:nvPr/>
        </p:nvSpPr>
        <p:spPr bwMode="auto">
          <a:xfrm>
            <a:off x="3823369" y="4948921"/>
            <a:ext cx="836613" cy="531812"/>
          </a:xfrm>
          <a:prstGeom prst="rect">
            <a:avLst/>
          </a:prstGeom>
          <a:noFill/>
          <a:ln w="9525">
            <a:noFill/>
            <a:miter lim="800000"/>
            <a:headEnd/>
            <a:tailEnd/>
          </a:ln>
        </p:spPr>
        <p:txBody>
          <a:bodyPr vert="horz" wrap="square" lIns="91428" tIns="45715" rIns="91428" bIns="45715" numCol="1" anchor="t" anchorCtr="0" compatLnSpc="1">
            <a:prstTxWarp prst="textNoShape">
              <a:avLst/>
            </a:prstTxWarp>
          </a:bodyPr>
          <a:lstStyle/>
          <a:p>
            <a:pPr algn="ctr"/>
            <a:r>
              <a:rPr lang="sk-SK" sz="1200" dirty="0" smtClean="0"/>
              <a:t>Cenová ponuka</a:t>
            </a:r>
            <a:endParaRPr lang="en-US" sz="1200" dirty="0"/>
          </a:p>
        </p:txBody>
      </p:sp>
      <p:sp>
        <p:nvSpPr>
          <p:cNvPr id="26722" name="TextBox 48143"/>
          <p:cNvSpPr txBox="1">
            <a:spLocks noChangeArrowheads="1"/>
          </p:cNvSpPr>
          <p:nvPr/>
        </p:nvSpPr>
        <p:spPr bwMode="auto">
          <a:xfrm>
            <a:off x="4830124" y="5061885"/>
            <a:ext cx="1053469" cy="276989"/>
          </a:xfrm>
          <a:prstGeom prst="rect">
            <a:avLst/>
          </a:prstGeom>
          <a:noFill/>
          <a:ln w="9525">
            <a:noFill/>
            <a:miter lim="800000"/>
            <a:headEnd/>
            <a:tailEnd/>
          </a:ln>
        </p:spPr>
        <p:txBody>
          <a:bodyPr vert="horz" wrap="none" lIns="91428" tIns="45715" rIns="91428" bIns="45715" numCol="1" anchor="t" anchorCtr="0" compatLnSpc="1">
            <a:prstTxWarp prst="textNoShape">
              <a:avLst/>
            </a:prstTxWarp>
            <a:spAutoFit/>
          </a:bodyPr>
          <a:lstStyle/>
          <a:p>
            <a:r>
              <a:rPr lang="sk-SK" sz="1200" dirty="0" smtClean="0"/>
              <a:t>Uzatvorená</a:t>
            </a:r>
            <a:r>
              <a:rPr lang="en-US" sz="1200" dirty="0" smtClean="0"/>
              <a:t>?</a:t>
            </a:r>
            <a:endParaRPr lang="en-US" sz="1200" dirty="0"/>
          </a:p>
        </p:txBody>
      </p:sp>
      <p:cxnSp>
        <p:nvCxnSpPr>
          <p:cNvPr id="26723" name="Elbow Connector 48144"/>
          <p:cNvCxnSpPr>
            <a:cxnSpLocks noChangeShapeType="1"/>
          </p:cNvCxnSpPr>
          <p:nvPr/>
        </p:nvCxnSpPr>
        <p:spPr bwMode="auto">
          <a:xfrm rot="5400000" flipH="1">
            <a:off x="4760662" y="5010833"/>
            <a:ext cx="76200" cy="1066800"/>
          </a:xfrm>
          <a:prstGeom prst="bentConnector3">
            <a:avLst>
              <a:gd name="adj1" fmla="val -299648"/>
            </a:avLst>
          </a:prstGeom>
          <a:ln>
            <a:headEnd/>
            <a:tailEnd type="triangle" w="lg" len="lg"/>
          </a:ln>
        </p:spPr>
        <p:style>
          <a:lnRef idx="1">
            <a:schemeClr val="accent5"/>
          </a:lnRef>
          <a:fillRef idx="0">
            <a:schemeClr val="accent5"/>
          </a:fillRef>
          <a:effectRef idx="0">
            <a:schemeClr val="accent5"/>
          </a:effectRef>
          <a:fontRef idx="minor">
            <a:schemeClr val="tx1"/>
          </a:fontRef>
        </p:style>
      </p:cxnSp>
      <p:cxnSp>
        <p:nvCxnSpPr>
          <p:cNvPr id="26724" name="Elbow Connector 48145"/>
          <p:cNvCxnSpPr>
            <a:cxnSpLocks noChangeShapeType="1"/>
          </p:cNvCxnSpPr>
          <p:nvPr/>
        </p:nvCxnSpPr>
        <p:spPr bwMode="auto">
          <a:xfrm>
            <a:off x="1192464" y="5199329"/>
            <a:ext cx="258763" cy="3175"/>
          </a:xfrm>
          <a:prstGeom prst="bentConnector3">
            <a:avLst>
              <a:gd name="adj1" fmla="val 50000"/>
            </a:avLst>
          </a:prstGeom>
          <a:ln>
            <a:headEnd/>
            <a:tailEnd type="triangle" w="lg" len="lg"/>
          </a:ln>
        </p:spPr>
        <p:style>
          <a:lnRef idx="1">
            <a:schemeClr val="accent5"/>
          </a:lnRef>
          <a:fillRef idx="0">
            <a:schemeClr val="accent5"/>
          </a:fillRef>
          <a:effectRef idx="0">
            <a:schemeClr val="accent5"/>
          </a:effectRef>
          <a:fontRef idx="minor">
            <a:schemeClr val="tx1"/>
          </a:fontRef>
        </p:style>
      </p:cxnSp>
      <p:cxnSp>
        <p:nvCxnSpPr>
          <p:cNvPr id="26725" name="Straight Arrow Connector 48146"/>
          <p:cNvCxnSpPr>
            <a:cxnSpLocks noChangeShapeType="1"/>
          </p:cNvCxnSpPr>
          <p:nvPr/>
        </p:nvCxnSpPr>
        <p:spPr bwMode="auto">
          <a:xfrm flipV="1">
            <a:off x="2499393" y="5199329"/>
            <a:ext cx="228600" cy="3175"/>
          </a:xfrm>
          <a:prstGeom prst="straightConnector1">
            <a:avLst/>
          </a:prstGeom>
          <a:ln>
            <a:headEnd/>
            <a:tailEnd type="triangle" w="lg" len="lg"/>
          </a:ln>
        </p:spPr>
        <p:style>
          <a:lnRef idx="1">
            <a:schemeClr val="accent5"/>
          </a:lnRef>
          <a:fillRef idx="0">
            <a:schemeClr val="accent5"/>
          </a:fillRef>
          <a:effectRef idx="0">
            <a:schemeClr val="accent5"/>
          </a:effectRef>
          <a:fontRef idx="minor">
            <a:schemeClr val="tx1"/>
          </a:fontRef>
        </p:style>
      </p:cxnSp>
      <p:cxnSp>
        <p:nvCxnSpPr>
          <p:cNvPr id="26726" name="Straight Arrow Connector 48147"/>
          <p:cNvCxnSpPr>
            <a:cxnSpLocks noChangeShapeType="1"/>
          </p:cNvCxnSpPr>
          <p:nvPr/>
        </p:nvCxnSpPr>
        <p:spPr bwMode="auto">
          <a:xfrm>
            <a:off x="3623093" y="5212696"/>
            <a:ext cx="192087" cy="1588"/>
          </a:xfrm>
          <a:prstGeom prst="straightConnector1">
            <a:avLst/>
          </a:prstGeom>
          <a:ln>
            <a:headEnd/>
            <a:tailEnd type="triangle" w="lg" len="lg"/>
          </a:ln>
        </p:spPr>
        <p:style>
          <a:lnRef idx="1">
            <a:schemeClr val="accent5"/>
          </a:lnRef>
          <a:fillRef idx="0">
            <a:schemeClr val="accent5"/>
          </a:fillRef>
          <a:effectRef idx="0">
            <a:schemeClr val="accent5"/>
          </a:effectRef>
          <a:fontRef idx="minor">
            <a:schemeClr val="tx1"/>
          </a:fontRef>
        </p:style>
      </p:cxnSp>
      <p:cxnSp>
        <p:nvCxnSpPr>
          <p:cNvPr id="26727" name="Straight Arrow Connector 48148"/>
          <p:cNvCxnSpPr>
            <a:cxnSpLocks noChangeShapeType="1"/>
          </p:cNvCxnSpPr>
          <p:nvPr/>
        </p:nvCxnSpPr>
        <p:spPr bwMode="auto">
          <a:xfrm flipV="1">
            <a:off x="4623052" y="5206346"/>
            <a:ext cx="179387" cy="6350"/>
          </a:xfrm>
          <a:prstGeom prst="straightConnector1">
            <a:avLst/>
          </a:prstGeom>
          <a:noFill/>
          <a:ln w="19050" algn="ctr">
            <a:solidFill>
              <a:schemeClr val="bg2"/>
            </a:solidFill>
            <a:round/>
            <a:headEnd/>
            <a:tailEnd type="triangle" w="lg" len="lg"/>
          </a:ln>
        </p:spPr>
      </p:cxnSp>
      <p:sp>
        <p:nvSpPr>
          <p:cNvPr id="26728" name="Text Box 104"/>
          <p:cNvSpPr txBox="1">
            <a:spLocks noChangeArrowheads="1"/>
          </p:cNvSpPr>
          <p:nvPr/>
        </p:nvSpPr>
        <p:spPr bwMode="auto">
          <a:xfrm>
            <a:off x="5990898" y="4962289"/>
            <a:ext cx="1086178" cy="531812"/>
          </a:xfrm>
          <a:prstGeom prst="rect">
            <a:avLst/>
          </a:prstGeom>
          <a:noFill/>
          <a:ln w="9525">
            <a:noFill/>
            <a:miter lim="800000"/>
            <a:headEnd/>
            <a:tailEnd/>
          </a:ln>
        </p:spPr>
        <p:txBody>
          <a:bodyPr vert="horz" wrap="square" lIns="91428" tIns="45715" rIns="91428" bIns="45715" numCol="1" anchor="t" anchorCtr="0" compatLnSpc="1">
            <a:prstTxWarp prst="textNoShape">
              <a:avLst/>
            </a:prstTxWarp>
          </a:bodyPr>
          <a:lstStyle/>
          <a:p>
            <a:pPr algn="ctr"/>
            <a:r>
              <a:rPr lang="sk-SK" sz="1200" dirty="0" smtClean="0"/>
              <a:t>Akceptácia ponuky</a:t>
            </a:r>
            <a:endParaRPr lang="en-US" sz="1200" dirty="0"/>
          </a:p>
        </p:txBody>
      </p:sp>
      <p:cxnSp>
        <p:nvCxnSpPr>
          <p:cNvPr id="26729" name="Straight Arrow Connector 48150"/>
          <p:cNvCxnSpPr>
            <a:cxnSpLocks noChangeShapeType="1"/>
          </p:cNvCxnSpPr>
          <p:nvPr/>
        </p:nvCxnSpPr>
        <p:spPr bwMode="auto">
          <a:xfrm>
            <a:off x="5808412" y="5199328"/>
            <a:ext cx="261938" cy="1588"/>
          </a:xfrm>
          <a:prstGeom prst="straightConnector1">
            <a:avLst/>
          </a:prstGeom>
          <a:ln>
            <a:headEnd/>
            <a:tailEnd type="triangle" w="lg" len="lg"/>
          </a:ln>
        </p:spPr>
        <p:style>
          <a:lnRef idx="1">
            <a:schemeClr val="accent5"/>
          </a:lnRef>
          <a:fillRef idx="0">
            <a:schemeClr val="accent5"/>
          </a:fillRef>
          <a:effectRef idx="0">
            <a:schemeClr val="accent5"/>
          </a:effectRef>
          <a:fontRef idx="minor">
            <a:schemeClr val="tx1"/>
          </a:fontRef>
        </p:style>
      </p:cxnSp>
      <p:cxnSp>
        <p:nvCxnSpPr>
          <p:cNvPr id="26730" name="Straight Arrow Connector 48151"/>
          <p:cNvCxnSpPr>
            <a:cxnSpLocks noChangeShapeType="1"/>
          </p:cNvCxnSpPr>
          <p:nvPr/>
        </p:nvCxnSpPr>
        <p:spPr bwMode="auto">
          <a:xfrm>
            <a:off x="7077077" y="5199329"/>
            <a:ext cx="536575" cy="3175"/>
          </a:xfrm>
          <a:prstGeom prst="straightConnector1">
            <a:avLst/>
          </a:prstGeom>
          <a:ln>
            <a:headEnd/>
            <a:tailEnd type="triangle" w="lg" len="lg"/>
          </a:ln>
        </p:spPr>
        <p:style>
          <a:lnRef idx="1">
            <a:schemeClr val="accent5"/>
          </a:lnRef>
          <a:fillRef idx="0">
            <a:schemeClr val="accent5"/>
          </a:fillRef>
          <a:effectRef idx="0">
            <a:schemeClr val="accent5"/>
          </a:effectRef>
          <a:fontRef idx="minor">
            <a:schemeClr val="tx1"/>
          </a:fontRef>
        </p:style>
      </p:cxnSp>
      <p:sp>
        <p:nvSpPr>
          <p:cNvPr id="26731" name="Text Box 107"/>
          <p:cNvSpPr txBox="1">
            <a:spLocks noChangeArrowheads="1"/>
          </p:cNvSpPr>
          <p:nvPr/>
        </p:nvSpPr>
        <p:spPr bwMode="auto">
          <a:xfrm>
            <a:off x="7610475" y="4962289"/>
            <a:ext cx="1020763" cy="531812"/>
          </a:xfrm>
          <a:prstGeom prst="rect">
            <a:avLst/>
          </a:prstGeom>
          <a:noFill/>
          <a:ln w="9525">
            <a:noFill/>
            <a:miter lim="800000"/>
            <a:headEnd/>
            <a:tailEnd/>
          </a:ln>
        </p:spPr>
        <p:txBody>
          <a:bodyPr vert="horz" wrap="square" lIns="91428" tIns="45715" rIns="91428" bIns="45715" numCol="1" anchor="t" anchorCtr="0" compatLnSpc="1">
            <a:prstTxWarp prst="textNoShape">
              <a:avLst/>
            </a:prstTxWarp>
          </a:bodyPr>
          <a:lstStyle/>
          <a:p>
            <a:pPr algn="ctr"/>
            <a:r>
              <a:rPr lang="sk-SK" sz="1200" dirty="0" smtClean="0"/>
              <a:t>Vytvorenie faktúry</a:t>
            </a:r>
            <a:endParaRPr lang="en-US" sz="1200" dirty="0"/>
          </a:p>
        </p:txBody>
      </p:sp>
      <p:cxnSp>
        <p:nvCxnSpPr>
          <p:cNvPr id="26732" name="Straight Arrow Connector 48155"/>
          <p:cNvCxnSpPr>
            <a:cxnSpLocks noChangeShapeType="1"/>
          </p:cNvCxnSpPr>
          <p:nvPr/>
        </p:nvCxnSpPr>
        <p:spPr bwMode="auto">
          <a:xfrm rot="16200000" flipH="1">
            <a:off x="1868362" y="5708539"/>
            <a:ext cx="252413" cy="0"/>
          </a:xfrm>
          <a:prstGeom prst="straightConnector1">
            <a:avLst/>
          </a:prstGeom>
          <a:ln>
            <a:headEnd/>
            <a:tailEnd type="triangle" w="lg" len="lg"/>
          </a:ln>
        </p:spPr>
        <p:style>
          <a:lnRef idx="1">
            <a:schemeClr val="accent5"/>
          </a:lnRef>
          <a:fillRef idx="0">
            <a:schemeClr val="accent5"/>
          </a:fillRef>
          <a:effectRef idx="0">
            <a:schemeClr val="accent5"/>
          </a:effectRef>
          <a:fontRef idx="minor">
            <a:schemeClr val="tx1"/>
          </a:fontRef>
        </p:style>
      </p:cxnSp>
      <p:sp>
        <p:nvSpPr>
          <p:cNvPr id="26733" name="TextBox 24"/>
          <p:cNvSpPr txBox="1">
            <a:spLocks noChangeArrowheads="1"/>
          </p:cNvSpPr>
          <p:nvPr/>
        </p:nvSpPr>
        <p:spPr bwMode="auto">
          <a:xfrm>
            <a:off x="3352802" y="6012796"/>
            <a:ext cx="1228725" cy="276989"/>
          </a:xfrm>
          <a:prstGeom prst="rect">
            <a:avLst/>
          </a:prstGeom>
          <a:noFill/>
          <a:ln w="9525">
            <a:noFill/>
            <a:miter lim="800000"/>
            <a:headEnd/>
            <a:tailEnd/>
          </a:ln>
        </p:spPr>
        <p:txBody>
          <a:bodyPr vert="horz" wrap="square" lIns="91428" tIns="45715" rIns="91428" bIns="45715" numCol="1" anchor="t" anchorCtr="0" compatLnSpc="1">
            <a:prstTxWarp prst="textNoShape">
              <a:avLst/>
            </a:prstTxWarp>
            <a:spAutoFit/>
          </a:bodyPr>
          <a:lstStyle/>
          <a:p>
            <a:r>
              <a:rPr lang="en-US" sz="1200" dirty="0"/>
              <a:t>CRM</a:t>
            </a:r>
          </a:p>
        </p:txBody>
      </p:sp>
      <p:sp>
        <p:nvSpPr>
          <p:cNvPr id="26734" name="TextBox 27"/>
          <p:cNvSpPr txBox="1">
            <a:spLocks noChangeArrowheads="1"/>
          </p:cNvSpPr>
          <p:nvPr/>
        </p:nvSpPr>
        <p:spPr bwMode="auto">
          <a:xfrm>
            <a:off x="7581902" y="6031846"/>
            <a:ext cx="1228725" cy="276989"/>
          </a:xfrm>
          <a:prstGeom prst="rect">
            <a:avLst/>
          </a:prstGeom>
          <a:noFill/>
          <a:ln w="9525">
            <a:noFill/>
            <a:miter lim="800000"/>
            <a:headEnd/>
            <a:tailEnd/>
          </a:ln>
        </p:spPr>
        <p:txBody>
          <a:bodyPr vert="horz" wrap="square" lIns="91428" tIns="45715" rIns="91428" bIns="45715" numCol="1" anchor="t" anchorCtr="0" compatLnSpc="1">
            <a:prstTxWarp prst="textNoShape">
              <a:avLst/>
            </a:prstTxWarp>
            <a:spAutoFit/>
          </a:bodyPr>
          <a:lstStyle/>
          <a:p>
            <a:r>
              <a:rPr lang="en-US" sz="1200" dirty="0"/>
              <a:t>ERP</a:t>
            </a:r>
          </a:p>
        </p:txBody>
      </p:sp>
      <p:grpSp>
        <p:nvGrpSpPr>
          <p:cNvPr id="2" name="Group 77"/>
          <p:cNvGrpSpPr/>
          <p:nvPr/>
        </p:nvGrpSpPr>
        <p:grpSpPr>
          <a:xfrm>
            <a:off x="173790" y="1483576"/>
            <a:ext cx="8769683" cy="3397333"/>
            <a:chOff x="208548" y="1331496"/>
            <a:chExt cx="10523620" cy="4076800"/>
          </a:xfrm>
        </p:grpSpPr>
        <p:grpSp>
          <p:nvGrpSpPr>
            <p:cNvPr id="3" name="Group 73"/>
            <p:cNvGrpSpPr/>
            <p:nvPr/>
          </p:nvGrpSpPr>
          <p:grpSpPr>
            <a:xfrm>
              <a:off x="208548" y="1331496"/>
              <a:ext cx="10523620" cy="4076800"/>
              <a:chOff x="208548" y="1331496"/>
              <a:chExt cx="10523620" cy="4076800"/>
            </a:xfrm>
          </p:grpSpPr>
          <p:sp>
            <p:nvSpPr>
              <p:cNvPr id="73" name="Rounded Rectangle 72"/>
              <p:cNvSpPr/>
              <p:nvPr/>
            </p:nvSpPr>
            <p:spPr bwMode="auto">
              <a:xfrm>
                <a:off x="208548" y="1331496"/>
                <a:ext cx="10523620" cy="3657600"/>
              </a:xfrm>
              <a:prstGeom prst="roundRect">
                <a:avLst/>
              </a:prstGeom>
              <a:gradFill flip="none" rotWithShape="1">
                <a:gsLst>
                  <a:gs pos="0">
                    <a:schemeClr val="tx2">
                      <a:lumMod val="50000"/>
                      <a:alpha val="50000"/>
                    </a:schemeClr>
                  </a:gs>
                  <a:gs pos="90000">
                    <a:schemeClr val="tx2">
                      <a:lumMod val="75000"/>
                      <a:alpha val="50000"/>
                    </a:schemeClr>
                  </a:gs>
                  <a:gs pos="50000">
                    <a:schemeClr val="tx2">
                      <a:alpha val="50000"/>
                    </a:schemeClr>
                  </a:gs>
                  <a:gs pos="35000">
                    <a:schemeClr val="tx2">
                      <a:lumMod val="75000"/>
                      <a:alpha val="50000"/>
                    </a:schemeClr>
                  </a:gs>
                  <a:gs pos="100000">
                    <a:schemeClr val="tx2">
                      <a:lumMod val="50000"/>
                      <a:alpha val="50000"/>
                    </a:schemeClr>
                  </a:gs>
                </a:gsLst>
                <a:lin ang="18900000" scaled="1"/>
                <a:tileRect/>
              </a:gra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1200" dirty="0" smtClean="0">
                  <a:solidFill>
                    <a:schemeClr val="bg2"/>
                  </a:solidFill>
                </a:endParaRPr>
              </a:p>
            </p:txBody>
          </p:sp>
          <p:grpSp>
            <p:nvGrpSpPr>
              <p:cNvPr id="4" name="Group 71"/>
              <p:cNvGrpSpPr/>
              <p:nvPr/>
            </p:nvGrpSpPr>
            <p:grpSpPr>
              <a:xfrm>
                <a:off x="324268" y="1508761"/>
                <a:ext cx="10212186" cy="3899535"/>
                <a:chOff x="324268" y="1508761"/>
                <a:chExt cx="10212186" cy="3899535"/>
              </a:xfrm>
            </p:grpSpPr>
            <p:cxnSp>
              <p:nvCxnSpPr>
                <p:cNvPr id="10265" name="Elbow Connector 10264"/>
                <p:cNvCxnSpPr>
                  <a:cxnSpLocks noChangeShapeType="1"/>
                </p:cNvCxnSpPr>
                <p:nvPr/>
              </p:nvCxnSpPr>
              <p:spPr bwMode="auto">
                <a:xfrm rot="16200000" flipV="1">
                  <a:off x="1943100" y="3236596"/>
                  <a:ext cx="1737360" cy="2606040"/>
                </a:xfrm>
                <a:prstGeom prst="bentConnector3">
                  <a:avLst>
                    <a:gd name="adj1" fmla="val 39931"/>
                  </a:avLst>
                </a:prstGeom>
                <a:noFill/>
                <a:ln w="25400" algn="ctr">
                  <a:solidFill>
                    <a:schemeClr val="bg2"/>
                  </a:solidFill>
                  <a:miter lim="800000"/>
                  <a:headEnd/>
                  <a:tailEnd type="triangle" w="lg" len="lg"/>
                </a:ln>
                <a:effectLst>
                  <a:outerShdw dist="20000" dir="5400000" rotWithShape="0">
                    <a:srgbClr val="000000">
                      <a:alpha val="37999"/>
                    </a:srgbClr>
                  </a:outerShdw>
                </a:effectLst>
              </p:spPr>
            </p:cxnSp>
            <p:cxnSp>
              <p:nvCxnSpPr>
                <p:cNvPr id="26657" name="Shape 10266"/>
                <p:cNvCxnSpPr>
                  <a:cxnSpLocks noChangeShapeType="1"/>
                </p:cNvCxnSpPr>
                <p:nvPr/>
              </p:nvCxnSpPr>
              <p:spPr bwMode="auto">
                <a:xfrm rot="16200000">
                  <a:off x="3047198" y="2070736"/>
                  <a:ext cx="594360" cy="594360"/>
                </a:xfrm>
                <a:prstGeom prst="bentConnector2">
                  <a:avLst/>
                </a:prstGeom>
                <a:noFill/>
                <a:ln w="19050" algn="ctr">
                  <a:solidFill>
                    <a:schemeClr val="bg2"/>
                  </a:solidFill>
                  <a:miter lim="800000"/>
                  <a:headEnd/>
                  <a:tailEnd type="triangle" w="lg" len="lg"/>
                </a:ln>
              </p:spPr>
            </p:cxnSp>
            <p:cxnSp>
              <p:nvCxnSpPr>
                <p:cNvPr id="26658" name="Elbow Connector 10267"/>
                <p:cNvCxnSpPr>
                  <a:cxnSpLocks noChangeShapeType="1"/>
                </p:cNvCxnSpPr>
                <p:nvPr/>
              </p:nvCxnSpPr>
              <p:spPr bwMode="auto">
                <a:xfrm rot="5400000">
                  <a:off x="3976688" y="2921920"/>
                  <a:ext cx="822960" cy="1904"/>
                </a:xfrm>
                <a:prstGeom prst="bentConnector3">
                  <a:avLst>
                    <a:gd name="adj1" fmla="val 50000"/>
                  </a:avLst>
                </a:prstGeom>
                <a:noFill/>
                <a:ln w="19050" algn="ctr">
                  <a:solidFill>
                    <a:schemeClr val="bg2"/>
                  </a:solidFill>
                  <a:miter lim="800000"/>
                  <a:headEnd/>
                  <a:tailEnd type="triangle" w="lg" len="lg"/>
                </a:ln>
              </p:spPr>
            </p:cxnSp>
            <p:cxnSp>
              <p:nvCxnSpPr>
                <p:cNvPr id="26662" name="Elbow Connector 10271"/>
                <p:cNvCxnSpPr>
                  <a:cxnSpLocks noChangeShapeType="1"/>
                </p:cNvCxnSpPr>
                <p:nvPr/>
              </p:nvCxnSpPr>
              <p:spPr bwMode="auto">
                <a:xfrm rot="5400000">
                  <a:off x="7956233" y="1594135"/>
                  <a:ext cx="1906" cy="3474720"/>
                </a:xfrm>
                <a:prstGeom prst="bentConnector3">
                  <a:avLst>
                    <a:gd name="adj1" fmla="val -14395468"/>
                  </a:avLst>
                </a:prstGeom>
                <a:noFill/>
                <a:ln w="19050" algn="ctr">
                  <a:solidFill>
                    <a:schemeClr val="bg2"/>
                  </a:solidFill>
                  <a:miter lim="800000"/>
                  <a:headEnd/>
                  <a:tailEnd type="triangle" w="lg" len="lg"/>
                </a:ln>
              </p:spPr>
            </p:cxnSp>
            <p:cxnSp>
              <p:nvCxnSpPr>
                <p:cNvPr id="10273" name="Elbow Connector 10272"/>
                <p:cNvCxnSpPr>
                  <a:cxnSpLocks noChangeShapeType="1"/>
                </p:cNvCxnSpPr>
                <p:nvPr/>
              </p:nvCxnSpPr>
              <p:spPr bwMode="auto">
                <a:xfrm rot="-5400000">
                  <a:off x="6697980" y="2596516"/>
                  <a:ext cx="1005840" cy="4617720"/>
                </a:xfrm>
                <a:prstGeom prst="bentConnector3">
                  <a:avLst>
                    <a:gd name="adj1" fmla="val 68185"/>
                  </a:avLst>
                </a:prstGeom>
                <a:noFill/>
                <a:ln w="25400" algn="ctr">
                  <a:solidFill>
                    <a:schemeClr val="bg2"/>
                  </a:solidFill>
                  <a:miter lim="800000"/>
                  <a:headEnd type="triangle" w="lg" len="lg"/>
                  <a:tailEnd type="none" w="lg" len="lg"/>
                </a:ln>
                <a:effectLst>
                  <a:outerShdw dist="20000" dir="5400000" rotWithShape="0">
                    <a:srgbClr val="000000">
                      <a:alpha val="37999"/>
                    </a:srgbClr>
                  </a:outerShdw>
                </a:effectLst>
              </p:spPr>
            </p:cxnSp>
            <p:cxnSp>
              <p:nvCxnSpPr>
                <p:cNvPr id="26664" name="Shape 10273"/>
                <p:cNvCxnSpPr>
                  <a:cxnSpLocks noChangeShapeType="1"/>
                </p:cNvCxnSpPr>
                <p:nvPr/>
              </p:nvCxnSpPr>
              <p:spPr bwMode="auto">
                <a:xfrm rot="5400000" flipV="1">
                  <a:off x="3197994" y="3504098"/>
                  <a:ext cx="228600" cy="594360"/>
                </a:xfrm>
                <a:prstGeom prst="bentConnector2">
                  <a:avLst/>
                </a:prstGeom>
                <a:noFill/>
                <a:ln w="19050" algn="ctr">
                  <a:solidFill>
                    <a:schemeClr val="bg2"/>
                  </a:solidFill>
                  <a:miter lim="800000"/>
                  <a:headEnd/>
                  <a:tailEnd type="triangle" w="lg" len="lg"/>
                </a:ln>
              </p:spPr>
            </p:cxnSp>
            <p:pic>
              <p:nvPicPr>
                <p:cNvPr id="26737" name="Picture 113" descr="circle-fancy-orange"/>
                <p:cNvPicPr>
                  <a:picLocks noChangeAspect="1" noChangeArrowheads="1"/>
                </p:cNvPicPr>
                <p:nvPr/>
              </p:nvPicPr>
              <p:blipFill>
                <a:blip r:embed="rId5"/>
                <a:srcRect/>
                <a:stretch>
                  <a:fillRect/>
                </a:stretch>
              </p:blipFill>
              <p:spPr bwMode="auto">
                <a:xfrm>
                  <a:off x="379096" y="2604136"/>
                  <a:ext cx="1680210" cy="1139190"/>
                </a:xfrm>
                <a:prstGeom prst="rect">
                  <a:avLst/>
                </a:prstGeom>
                <a:noFill/>
              </p:spPr>
            </p:pic>
            <p:pic>
              <p:nvPicPr>
                <p:cNvPr id="26738" name="Picture 114" descr="circle-fancy-orange"/>
                <p:cNvPicPr>
                  <a:picLocks noChangeAspect="1" noChangeArrowheads="1"/>
                </p:cNvPicPr>
                <p:nvPr/>
              </p:nvPicPr>
              <p:blipFill>
                <a:blip r:embed="rId5"/>
                <a:srcRect/>
                <a:stretch>
                  <a:fillRect/>
                </a:stretch>
              </p:blipFill>
              <p:spPr bwMode="auto">
                <a:xfrm>
                  <a:off x="2249806" y="2613661"/>
                  <a:ext cx="1680210" cy="1139190"/>
                </a:xfrm>
                <a:prstGeom prst="rect">
                  <a:avLst/>
                </a:prstGeom>
                <a:noFill/>
              </p:spPr>
            </p:pic>
            <p:pic>
              <p:nvPicPr>
                <p:cNvPr id="26739" name="Picture 115" descr="circle-fancy-orange"/>
                <p:cNvPicPr>
                  <a:picLocks noChangeAspect="1" noChangeArrowheads="1"/>
                </p:cNvPicPr>
                <p:nvPr/>
              </p:nvPicPr>
              <p:blipFill>
                <a:blip r:embed="rId5"/>
                <a:srcRect/>
                <a:stretch>
                  <a:fillRect/>
                </a:stretch>
              </p:blipFill>
              <p:spPr bwMode="auto">
                <a:xfrm>
                  <a:off x="3581401" y="1508761"/>
                  <a:ext cx="1680210" cy="1139190"/>
                </a:xfrm>
                <a:prstGeom prst="rect">
                  <a:avLst/>
                </a:prstGeom>
                <a:noFill/>
              </p:spPr>
            </p:pic>
            <p:pic>
              <p:nvPicPr>
                <p:cNvPr id="26740" name="Picture 116" descr="circle-fancy-orange"/>
                <p:cNvPicPr>
                  <a:picLocks noChangeAspect="1" noChangeArrowheads="1"/>
                </p:cNvPicPr>
                <p:nvPr/>
              </p:nvPicPr>
              <p:blipFill>
                <a:blip r:embed="rId5"/>
                <a:srcRect/>
                <a:stretch>
                  <a:fillRect/>
                </a:stretch>
              </p:blipFill>
              <p:spPr bwMode="auto">
                <a:xfrm>
                  <a:off x="3571876" y="3308986"/>
                  <a:ext cx="1680210" cy="1139190"/>
                </a:xfrm>
                <a:prstGeom prst="rect">
                  <a:avLst/>
                </a:prstGeom>
                <a:noFill/>
              </p:spPr>
            </p:pic>
            <p:pic>
              <p:nvPicPr>
                <p:cNvPr id="26741" name="Picture 117" descr="circle-fancy-orange"/>
                <p:cNvPicPr>
                  <a:picLocks noChangeAspect="1" noChangeArrowheads="1"/>
                </p:cNvPicPr>
                <p:nvPr/>
              </p:nvPicPr>
              <p:blipFill>
                <a:blip r:embed="rId5"/>
                <a:srcRect/>
                <a:stretch>
                  <a:fillRect/>
                </a:stretch>
              </p:blipFill>
              <p:spPr bwMode="auto">
                <a:xfrm>
                  <a:off x="5434966" y="3308986"/>
                  <a:ext cx="1680210" cy="1139190"/>
                </a:xfrm>
                <a:prstGeom prst="rect">
                  <a:avLst/>
                </a:prstGeom>
                <a:noFill/>
              </p:spPr>
            </p:pic>
            <p:pic>
              <p:nvPicPr>
                <p:cNvPr id="26742" name="Picture 118" descr="circle-fancy-orange"/>
                <p:cNvPicPr>
                  <a:picLocks noChangeAspect="1" noChangeArrowheads="1"/>
                </p:cNvPicPr>
                <p:nvPr/>
              </p:nvPicPr>
              <p:blipFill>
                <a:blip r:embed="rId5"/>
                <a:srcRect/>
                <a:stretch>
                  <a:fillRect/>
                </a:stretch>
              </p:blipFill>
              <p:spPr bwMode="auto">
                <a:xfrm>
                  <a:off x="7126606" y="3308986"/>
                  <a:ext cx="1680210" cy="1139190"/>
                </a:xfrm>
                <a:prstGeom prst="rect">
                  <a:avLst/>
                </a:prstGeom>
                <a:noFill/>
              </p:spPr>
            </p:pic>
            <p:pic>
              <p:nvPicPr>
                <p:cNvPr id="26743" name="Picture 119" descr="circle-fancy-orange"/>
                <p:cNvPicPr>
                  <a:picLocks noChangeAspect="1" noChangeArrowheads="1"/>
                </p:cNvPicPr>
                <p:nvPr/>
              </p:nvPicPr>
              <p:blipFill>
                <a:blip r:embed="rId5"/>
                <a:srcRect/>
                <a:stretch>
                  <a:fillRect/>
                </a:stretch>
              </p:blipFill>
              <p:spPr bwMode="auto">
                <a:xfrm>
                  <a:off x="8801101" y="3308986"/>
                  <a:ext cx="1680210" cy="1139190"/>
                </a:xfrm>
                <a:prstGeom prst="rect">
                  <a:avLst/>
                </a:prstGeom>
                <a:noFill/>
              </p:spPr>
            </p:pic>
            <p:sp>
              <p:nvSpPr>
                <p:cNvPr id="26635" name="Text Box 11"/>
                <p:cNvSpPr txBox="1">
                  <a:spLocks noChangeArrowheads="1"/>
                </p:cNvSpPr>
                <p:nvPr/>
              </p:nvSpPr>
              <p:spPr bwMode="auto">
                <a:xfrm>
                  <a:off x="635807" y="2792276"/>
                  <a:ext cx="1311041" cy="708660"/>
                </a:xfrm>
                <a:prstGeom prst="rect">
                  <a:avLst/>
                </a:prstGeom>
                <a:noFill/>
                <a:ln w="9525">
                  <a:noFill/>
                  <a:miter lim="800000"/>
                  <a:headEnd/>
                  <a:tailEnd/>
                </a:ln>
              </p:spPr>
              <p:txBody>
                <a:bodyPr vert="horz" wrap="square" lIns="109728" tIns="54864" rIns="109728" bIns="54864" numCol="1" anchor="t" anchorCtr="0" compatLnSpc="1">
                  <a:prstTxWarp prst="textNoShape">
                    <a:avLst/>
                  </a:prstTxWarp>
                </a:bodyPr>
                <a:lstStyle/>
                <a:p>
                  <a:pPr algn="ctr"/>
                  <a:r>
                    <a:rPr lang="sk-SK" sz="1200" dirty="0" smtClean="0"/>
                    <a:t>Špecifikácia od zadávateľa</a:t>
                  </a:r>
                  <a:endParaRPr lang="en-US" sz="1200" dirty="0">
                    <a:solidFill>
                      <a:schemeClr val="bg2"/>
                    </a:solidFill>
                  </a:endParaRPr>
                </a:p>
              </p:txBody>
            </p:sp>
            <p:sp>
              <p:nvSpPr>
                <p:cNvPr id="26638" name="Text Box 14"/>
                <p:cNvSpPr txBox="1">
                  <a:spLocks noChangeArrowheads="1"/>
                </p:cNvSpPr>
                <p:nvPr/>
              </p:nvSpPr>
              <p:spPr bwMode="auto">
                <a:xfrm>
                  <a:off x="2450648" y="2767464"/>
                  <a:ext cx="1228724" cy="708660"/>
                </a:xfrm>
                <a:prstGeom prst="rect">
                  <a:avLst/>
                </a:prstGeom>
                <a:noFill/>
                <a:ln w="9525">
                  <a:noFill/>
                  <a:miter lim="800000"/>
                  <a:headEnd/>
                  <a:tailEnd/>
                </a:ln>
              </p:spPr>
              <p:txBody>
                <a:bodyPr vert="horz" wrap="square" lIns="109728" tIns="54864" rIns="109728" bIns="54864" numCol="1" anchor="t" anchorCtr="0" compatLnSpc="1">
                  <a:prstTxWarp prst="textNoShape">
                    <a:avLst/>
                  </a:prstTxWarp>
                </a:bodyPr>
                <a:lstStyle/>
                <a:p>
                  <a:pPr algn="ctr"/>
                  <a:r>
                    <a:rPr lang="en-US" sz="1200" dirty="0" smtClean="0">
                      <a:solidFill>
                        <a:schemeClr val="bg2"/>
                      </a:solidFill>
                    </a:rPr>
                    <a:t>Valid</a:t>
                  </a:r>
                  <a:r>
                    <a:rPr lang="sk-SK" sz="1200" dirty="0" smtClean="0">
                      <a:solidFill>
                        <a:schemeClr val="bg2"/>
                      </a:solidFill>
                    </a:rPr>
                    <a:t>ácia</a:t>
                  </a:r>
                  <a:r>
                    <a:rPr lang="en-US" sz="1200" dirty="0" smtClean="0">
                      <a:solidFill>
                        <a:schemeClr val="bg2"/>
                      </a:solidFill>
                    </a:rPr>
                    <a:t> </a:t>
                  </a:r>
                  <a:r>
                    <a:rPr lang="sk-SK" sz="1200" dirty="0" smtClean="0">
                      <a:solidFill>
                        <a:schemeClr val="bg2"/>
                      </a:solidFill>
                    </a:rPr>
                    <a:t>š</a:t>
                  </a:r>
                  <a:r>
                    <a:rPr lang="en-US" sz="1200" dirty="0" err="1" smtClean="0">
                      <a:solidFill>
                        <a:schemeClr val="bg2"/>
                      </a:solidFill>
                    </a:rPr>
                    <a:t>pec</a:t>
                  </a:r>
                  <a:r>
                    <a:rPr lang="sk-SK" sz="1200" dirty="0" smtClean="0">
                      <a:solidFill>
                        <a:schemeClr val="bg2"/>
                      </a:solidFill>
                    </a:rPr>
                    <a:t>if. IT ľudmi</a:t>
                  </a:r>
                  <a:endParaRPr lang="en-US" sz="1200" dirty="0">
                    <a:solidFill>
                      <a:schemeClr val="bg2"/>
                    </a:solidFill>
                  </a:endParaRPr>
                </a:p>
              </p:txBody>
            </p:sp>
            <p:sp>
              <p:nvSpPr>
                <p:cNvPr id="26641" name="Text Box 17"/>
                <p:cNvSpPr txBox="1">
                  <a:spLocks noChangeArrowheads="1"/>
                </p:cNvSpPr>
                <p:nvPr/>
              </p:nvSpPr>
              <p:spPr bwMode="auto">
                <a:xfrm>
                  <a:off x="3734678" y="1659896"/>
                  <a:ext cx="1221996" cy="708660"/>
                </a:xfrm>
                <a:prstGeom prst="rect">
                  <a:avLst/>
                </a:prstGeom>
                <a:noFill/>
                <a:ln w="9525">
                  <a:noFill/>
                  <a:miter lim="800000"/>
                  <a:headEnd/>
                  <a:tailEnd/>
                </a:ln>
              </p:spPr>
              <p:txBody>
                <a:bodyPr vert="horz" wrap="square" lIns="109728" tIns="54864" rIns="109728" bIns="54864" numCol="1" anchor="t" anchorCtr="0" compatLnSpc="1">
                  <a:prstTxWarp prst="textNoShape">
                    <a:avLst/>
                  </a:prstTxWarp>
                </a:bodyPr>
                <a:lstStyle/>
                <a:p>
                  <a:pPr algn="ctr"/>
                  <a:r>
                    <a:rPr lang="sk-SK" sz="1200" dirty="0" smtClean="0">
                      <a:solidFill>
                        <a:schemeClr val="bg2"/>
                      </a:solidFill>
                    </a:rPr>
                    <a:t>Návrh architektúry</a:t>
                  </a:r>
                  <a:endParaRPr lang="en-US" sz="1200" dirty="0">
                    <a:solidFill>
                      <a:schemeClr val="bg2"/>
                    </a:solidFill>
                  </a:endParaRPr>
                </a:p>
              </p:txBody>
            </p:sp>
            <p:sp>
              <p:nvSpPr>
                <p:cNvPr id="26644" name="Text Box 20"/>
                <p:cNvSpPr txBox="1">
                  <a:spLocks noChangeArrowheads="1"/>
                </p:cNvSpPr>
                <p:nvPr/>
              </p:nvSpPr>
              <p:spPr bwMode="auto">
                <a:xfrm>
                  <a:off x="3872866" y="3402732"/>
                  <a:ext cx="1032510" cy="708660"/>
                </a:xfrm>
                <a:prstGeom prst="rect">
                  <a:avLst/>
                </a:prstGeom>
                <a:noFill/>
                <a:ln w="9525">
                  <a:noFill/>
                  <a:miter lim="800000"/>
                  <a:headEnd/>
                  <a:tailEnd/>
                </a:ln>
              </p:spPr>
              <p:txBody>
                <a:bodyPr vert="horz" wrap="square" lIns="109728" tIns="54864" rIns="109728" bIns="54864" numCol="1" anchor="t" anchorCtr="0" compatLnSpc="1">
                  <a:prstTxWarp prst="textNoShape">
                    <a:avLst/>
                  </a:prstTxWarp>
                </a:bodyPr>
                <a:lstStyle/>
                <a:p>
                  <a:pPr algn="ctr"/>
                  <a:r>
                    <a:rPr lang="sk-SK" sz="1200" dirty="0" smtClean="0">
                      <a:solidFill>
                        <a:schemeClr val="bg2"/>
                      </a:solidFill>
                    </a:rPr>
                    <a:t>Náklady na riešenie</a:t>
                  </a:r>
                  <a:endParaRPr lang="en-US" sz="1200" dirty="0">
                    <a:solidFill>
                      <a:schemeClr val="bg2"/>
                    </a:solidFill>
                  </a:endParaRPr>
                </a:p>
              </p:txBody>
            </p:sp>
            <p:sp>
              <p:nvSpPr>
                <p:cNvPr id="26647" name="Text Box 23"/>
                <p:cNvSpPr txBox="1">
                  <a:spLocks noChangeArrowheads="1"/>
                </p:cNvSpPr>
                <p:nvPr/>
              </p:nvSpPr>
              <p:spPr bwMode="auto">
                <a:xfrm>
                  <a:off x="5736627" y="3642928"/>
                  <a:ext cx="1032510" cy="708660"/>
                </a:xfrm>
                <a:prstGeom prst="rect">
                  <a:avLst/>
                </a:prstGeom>
                <a:noFill/>
                <a:ln w="9525">
                  <a:noFill/>
                  <a:miter lim="800000"/>
                  <a:headEnd/>
                  <a:tailEnd/>
                </a:ln>
              </p:spPr>
              <p:txBody>
                <a:bodyPr vert="horz" wrap="square" lIns="109728" tIns="54864" rIns="109728" bIns="54864" numCol="1" anchor="t" anchorCtr="0" compatLnSpc="1">
                  <a:prstTxWarp prst="textNoShape">
                    <a:avLst/>
                  </a:prstTxWarp>
                </a:bodyPr>
                <a:lstStyle/>
                <a:p>
                  <a:pPr algn="ctr"/>
                  <a:r>
                    <a:rPr lang="sk-SK" sz="1200" dirty="0" smtClean="0">
                      <a:solidFill>
                        <a:schemeClr val="bg2"/>
                      </a:solidFill>
                    </a:rPr>
                    <a:t>Stratégia zliav</a:t>
                  </a:r>
                  <a:endParaRPr lang="en-US" sz="1200" dirty="0">
                    <a:solidFill>
                      <a:schemeClr val="bg2"/>
                    </a:solidFill>
                  </a:endParaRPr>
                </a:p>
              </p:txBody>
            </p:sp>
            <p:sp>
              <p:nvSpPr>
                <p:cNvPr id="26650" name="Text Box 26"/>
                <p:cNvSpPr txBox="1">
                  <a:spLocks noChangeArrowheads="1"/>
                </p:cNvSpPr>
                <p:nvPr/>
              </p:nvSpPr>
              <p:spPr bwMode="auto">
                <a:xfrm>
                  <a:off x="7378264" y="3570127"/>
                  <a:ext cx="1133015" cy="708660"/>
                </a:xfrm>
                <a:prstGeom prst="rect">
                  <a:avLst/>
                </a:prstGeom>
                <a:noFill/>
                <a:ln w="9525">
                  <a:noFill/>
                  <a:miter lim="800000"/>
                  <a:headEnd/>
                  <a:tailEnd/>
                </a:ln>
              </p:spPr>
              <p:txBody>
                <a:bodyPr vert="horz" wrap="square" lIns="109728" tIns="54864" rIns="109728" bIns="54864" numCol="1" anchor="t" anchorCtr="0" compatLnSpc="1">
                  <a:prstTxWarp prst="textNoShape">
                    <a:avLst/>
                  </a:prstTxWarp>
                </a:bodyPr>
                <a:lstStyle/>
                <a:p>
                  <a:pPr algn="ctr"/>
                  <a:r>
                    <a:rPr lang="sk-SK" sz="1100" dirty="0" smtClean="0">
                      <a:solidFill>
                        <a:schemeClr val="bg2"/>
                      </a:solidFill>
                    </a:rPr>
                    <a:t>Príprava ponuky</a:t>
                  </a:r>
                  <a:endParaRPr lang="en-US" sz="1100" dirty="0">
                    <a:solidFill>
                      <a:schemeClr val="bg2"/>
                    </a:solidFill>
                  </a:endParaRPr>
                </a:p>
              </p:txBody>
            </p:sp>
            <p:sp>
              <p:nvSpPr>
                <p:cNvPr id="26653" name="Text Box 29"/>
                <p:cNvSpPr txBox="1">
                  <a:spLocks noChangeArrowheads="1"/>
                </p:cNvSpPr>
                <p:nvPr/>
              </p:nvSpPr>
              <p:spPr bwMode="auto">
                <a:xfrm>
                  <a:off x="9005266" y="3589047"/>
                  <a:ext cx="1241470" cy="708660"/>
                </a:xfrm>
                <a:prstGeom prst="rect">
                  <a:avLst/>
                </a:prstGeom>
                <a:noFill/>
                <a:ln w="9525">
                  <a:noFill/>
                  <a:miter lim="800000"/>
                  <a:headEnd/>
                  <a:tailEnd/>
                </a:ln>
              </p:spPr>
              <p:txBody>
                <a:bodyPr vert="horz" wrap="square" lIns="109728" tIns="54864" rIns="109728" bIns="54864" numCol="1" anchor="t" anchorCtr="0" compatLnSpc="1">
                  <a:prstTxWarp prst="textNoShape">
                    <a:avLst/>
                  </a:prstTxWarp>
                </a:bodyPr>
                <a:lstStyle/>
                <a:p>
                  <a:pPr algn="ctr"/>
                  <a:r>
                    <a:rPr lang="sk-SK" sz="1200" dirty="0" smtClean="0">
                      <a:solidFill>
                        <a:schemeClr val="bg2"/>
                      </a:solidFill>
                    </a:rPr>
                    <a:t>Schválenie ponuky</a:t>
                  </a:r>
                  <a:endParaRPr lang="en-US" sz="1200" dirty="0">
                    <a:solidFill>
                      <a:schemeClr val="bg2"/>
                    </a:solidFill>
                  </a:endParaRPr>
                </a:p>
              </p:txBody>
            </p:sp>
            <p:cxnSp>
              <p:nvCxnSpPr>
                <p:cNvPr id="26656" name="Elbow Connector 10265"/>
                <p:cNvCxnSpPr>
                  <a:cxnSpLocks noChangeShapeType="1"/>
                </p:cNvCxnSpPr>
                <p:nvPr/>
              </p:nvCxnSpPr>
              <p:spPr bwMode="auto">
                <a:xfrm>
                  <a:off x="1920240" y="3168016"/>
                  <a:ext cx="365760" cy="1904"/>
                </a:xfrm>
                <a:prstGeom prst="bentConnector3">
                  <a:avLst>
                    <a:gd name="adj1" fmla="val 50000"/>
                  </a:avLst>
                </a:prstGeom>
                <a:noFill/>
                <a:ln w="19050" algn="ctr">
                  <a:solidFill>
                    <a:schemeClr val="bg2"/>
                  </a:solidFill>
                  <a:miter lim="800000"/>
                  <a:headEnd/>
                  <a:tailEnd type="triangle" w="lg" len="lg"/>
                </a:ln>
              </p:spPr>
            </p:cxnSp>
            <p:cxnSp>
              <p:nvCxnSpPr>
                <p:cNvPr id="26659" name="Elbow Connector 10268"/>
                <p:cNvCxnSpPr>
                  <a:cxnSpLocks noChangeShapeType="1"/>
                </p:cNvCxnSpPr>
                <p:nvPr/>
              </p:nvCxnSpPr>
              <p:spPr bwMode="auto">
                <a:xfrm>
                  <a:off x="5120640" y="3899536"/>
                  <a:ext cx="365760" cy="1904"/>
                </a:xfrm>
                <a:prstGeom prst="bentConnector3">
                  <a:avLst>
                    <a:gd name="adj1" fmla="val 50000"/>
                  </a:avLst>
                </a:prstGeom>
                <a:noFill/>
                <a:ln w="19050" algn="ctr">
                  <a:solidFill>
                    <a:schemeClr val="bg2"/>
                  </a:solidFill>
                  <a:miter lim="800000"/>
                  <a:headEnd/>
                  <a:tailEnd type="triangle" w="lg" len="lg"/>
                </a:ln>
              </p:spPr>
            </p:cxnSp>
            <p:cxnSp>
              <p:nvCxnSpPr>
                <p:cNvPr id="26660" name="Elbow Connector 10269"/>
                <p:cNvCxnSpPr>
                  <a:cxnSpLocks noChangeShapeType="1"/>
                </p:cNvCxnSpPr>
                <p:nvPr/>
              </p:nvCxnSpPr>
              <p:spPr bwMode="auto">
                <a:xfrm>
                  <a:off x="6949440" y="3899536"/>
                  <a:ext cx="274320" cy="1904"/>
                </a:xfrm>
                <a:prstGeom prst="bentConnector3">
                  <a:avLst>
                    <a:gd name="adj1" fmla="val 50000"/>
                  </a:avLst>
                </a:prstGeom>
                <a:noFill/>
                <a:ln w="19050" algn="ctr">
                  <a:solidFill>
                    <a:schemeClr val="bg2"/>
                  </a:solidFill>
                  <a:miter lim="800000"/>
                  <a:headEnd/>
                  <a:tailEnd type="triangle" w="lg" len="lg"/>
                </a:ln>
              </p:spPr>
            </p:cxnSp>
            <p:cxnSp>
              <p:nvCxnSpPr>
                <p:cNvPr id="26661" name="Elbow Connector 10270"/>
                <p:cNvCxnSpPr>
                  <a:cxnSpLocks noChangeShapeType="1"/>
                </p:cNvCxnSpPr>
                <p:nvPr/>
              </p:nvCxnSpPr>
              <p:spPr bwMode="auto">
                <a:xfrm>
                  <a:off x="8686800" y="3899536"/>
                  <a:ext cx="274320" cy="1904"/>
                </a:xfrm>
                <a:prstGeom prst="bentConnector3">
                  <a:avLst>
                    <a:gd name="adj1" fmla="val 50000"/>
                  </a:avLst>
                </a:prstGeom>
                <a:noFill/>
                <a:ln w="19050" algn="ctr">
                  <a:solidFill>
                    <a:schemeClr val="bg2"/>
                  </a:solidFill>
                  <a:miter lim="800000"/>
                  <a:headEnd/>
                  <a:tailEnd type="triangle" w="lg" len="lg"/>
                </a:ln>
              </p:spPr>
            </p:cxnSp>
            <p:pic>
              <p:nvPicPr>
                <p:cNvPr id="26665" name="Rectangle 10274"/>
                <p:cNvPicPr>
                  <a:picLocks noChangeAspect="1" noChangeArrowheads="1"/>
                </p:cNvPicPr>
                <p:nvPr/>
              </p:nvPicPr>
              <p:blipFill>
                <a:blip r:embed="rId6"/>
                <a:srcRect/>
                <a:stretch>
                  <a:fillRect/>
                </a:stretch>
              </p:blipFill>
              <p:spPr bwMode="auto">
                <a:xfrm>
                  <a:off x="2651761" y="2278482"/>
                  <a:ext cx="224790" cy="531494"/>
                </a:xfrm>
                <a:prstGeom prst="rect">
                  <a:avLst/>
                </a:prstGeom>
                <a:noFill/>
                <a:ln w="9525">
                  <a:noFill/>
                  <a:miter lim="800000"/>
                  <a:headEnd/>
                  <a:tailEnd/>
                </a:ln>
              </p:spPr>
            </p:pic>
            <p:pic>
              <p:nvPicPr>
                <p:cNvPr id="26666" name="Rectangle 10275"/>
                <p:cNvPicPr>
                  <a:picLocks noChangeAspect="1" noChangeArrowheads="1"/>
                </p:cNvPicPr>
                <p:nvPr/>
              </p:nvPicPr>
              <p:blipFill>
                <a:blip r:embed="rId7"/>
                <a:srcRect/>
                <a:stretch>
                  <a:fillRect/>
                </a:stretch>
              </p:blipFill>
              <p:spPr bwMode="auto">
                <a:xfrm>
                  <a:off x="2164080" y="2558416"/>
                  <a:ext cx="489586" cy="381000"/>
                </a:xfrm>
                <a:prstGeom prst="rect">
                  <a:avLst/>
                </a:prstGeom>
                <a:noFill/>
                <a:ln w="9525">
                  <a:noFill/>
                  <a:miter lim="800000"/>
                  <a:headEnd/>
                  <a:tailEnd/>
                </a:ln>
              </p:spPr>
            </p:pic>
            <p:pic>
              <p:nvPicPr>
                <p:cNvPr id="26667" name="Rectangle 10276"/>
                <p:cNvPicPr>
                  <a:picLocks noChangeAspect="1" noChangeArrowheads="1"/>
                </p:cNvPicPr>
                <p:nvPr/>
              </p:nvPicPr>
              <p:blipFill>
                <a:blip r:embed="rId7"/>
                <a:srcRect/>
                <a:stretch>
                  <a:fillRect/>
                </a:stretch>
              </p:blipFill>
              <p:spPr bwMode="auto">
                <a:xfrm>
                  <a:off x="324268" y="2588796"/>
                  <a:ext cx="489586" cy="381000"/>
                </a:xfrm>
                <a:prstGeom prst="rect">
                  <a:avLst/>
                </a:prstGeom>
                <a:noFill/>
                <a:ln w="9525">
                  <a:noFill/>
                  <a:miter lim="800000"/>
                  <a:headEnd/>
                  <a:tailEnd/>
                </a:ln>
              </p:spPr>
            </p:pic>
            <p:pic>
              <p:nvPicPr>
                <p:cNvPr id="26668" name="Rectangle 10277"/>
                <p:cNvPicPr>
                  <a:picLocks noChangeAspect="1" noChangeArrowheads="1"/>
                </p:cNvPicPr>
                <p:nvPr/>
              </p:nvPicPr>
              <p:blipFill>
                <a:blip r:embed="rId7"/>
                <a:srcRect/>
                <a:stretch>
                  <a:fillRect/>
                </a:stretch>
              </p:blipFill>
              <p:spPr bwMode="auto">
                <a:xfrm>
                  <a:off x="3474720" y="1567816"/>
                  <a:ext cx="489586" cy="381000"/>
                </a:xfrm>
                <a:prstGeom prst="rect">
                  <a:avLst/>
                </a:prstGeom>
                <a:noFill/>
                <a:ln w="9525">
                  <a:noFill/>
                  <a:miter lim="800000"/>
                  <a:headEnd/>
                  <a:tailEnd/>
                </a:ln>
              </p:spPr>
            </p:pic>
            <p:pic>
              <p:nvPicPr>
                <p:cNvPr id="26669" name="Rectangle 10278"/>
                <p:cNvPicPr>
                  <a:picLocks noChangeAspect="1" noChangeArrowheads="1"/>
                </p:cNvPicPr>
                <p:nvPr/>
              </p:nvPicPr>
              <p:blipFill>
                <a:blip r:embed="rId7"/>
                <a:srcRect/>
                <a:stretch>
                  <a:fillRect/>
                </a:stretch>
              </p:blipFill>
              <p:spPr bwMode="auto">
                <a:xfrm>
                  <a:off x="10046870" y="3289936"/>
                  <a:ext cx="489584" cy="381000"/>
                </a:xfrm>
                <a:prstGeom prst="rect">
                  <a:avLst/>
                </a:prstGeom>
                <a:noFill/>
                <a:ln w="9525">
                  <a:noFill/>
                  <a:miter lim="800000"/>
                  <a:headEnd/>
                  <a:tailEnd/>
                </a:ln>
              </p:spPr>
            </p:pic>
            <p:pic>
              <p:nvPicPr>
                <p:cNvPr id="26670" name="Rectangle 10279"/>
                <p:cNvPicPr>
                  <a:picLocks noChangeAspect="1" noChangeArrowheads="1"/>
                </p:cNvPicPr>
                <p:nvPr/>
              </p:nvPicPr>
              <p:blipFill>
                <a:blip r:embed="rId6"/>
                <a:srcRect/>
                <a:stretch>
                  <a:fillRect/>
                </a:stretch>
              </p:blipFill>
              <p:spPr bwMode="auto">
                <a:xfrm>
                  <a:off x="6583681" y="3241008"/>
                  <a:ext cx="224790" cy="531494"/>
                </a:xfrm>
                <a:prstGeom prst="rect">
                  <a:avLst/>
                </a:prstGeom>
                <a:noFill/>
                <a:ln w="9525">
                  <a:noFill/>
                  <a:miter lim="800000"/>
                  <a:headEnd/>
                  <a:tailEnd/>
                </a:ln>
              </p:spPr>
            </p:pic>
            <p:pic>
              <p:nvPicPr>
                <p:cNvPr id="26671" name="Rectangle 10280"/>
                <p:cNvPicPr>
                  <a:picLocks noChangeAspect="1" noChangeArrowheads="1"/>
                </p:cNvPicPr>
                <p:nvPr/>
              </p:nvPicPr>
              <p:blipFill>
                <a:blip r:embed="rId8"/>
                <a:srcRect/>
                <a:stretch>
                  <a:fillRect/>
                </a:stretch>
              </p:blipFill>
              <p:spPr bwMode="auto">
                <a:xfrm>
                  <a:off x="4718686" y="3215640"/>
                  <a:ext cx="493394" cy="493396"/>
                </a:xfrm>
                <a:prstGeom prst="rect">
                  <a:avLst/>
                </a:prstGeom>
                <a:noFill/>
                <a:ln w="9525">
                  <a:noFill/>
                  <a:miter lim="800000"/>
                  <a:headEnd/>
                  <a:tailEnd/>
                </a:ln>
              </p:spPr>
            </p:pic>
            <p:grpSp>
              <p:nvGrpSpPr>
                <p:cNvPr id="5" name="Group 168"/>
                <p:cNvGrpSpPr>
                  <a:grpSpLocks/>
                </p:cNvGrpSpPr>
                <p:nvPr/>
              </p:nvGrpSpPr>
              <p:grpSpPr bwMode="auto">
                <a:xfrm>
                  <a:off x="8357249" y="3320416"/>
                  <a:ext cx="457202" cy="508634"/>
                  <a:chOff x="3895" y="163"/>
                  <a:chExt cx="613" cy="629"/>
                </a:xfrm>
              </p:grpSpPr>
              <p:sp>
                <p:nvSpPr>
                  <p:cNvPr id="26675" name="Rectangle 10284"/>
                  <p:cNvSpPr>
                    <a:spLocks noChangeAspect="1" noChangeArrowheads="1"/>
                  </p:cNvSpPr>
                  <p:nvPr/>
                </p:nvSpPr>
                <p:spPr bwMode="auto">
                  <a:xfrm>
                    <a:off x="4032" y="240"/>
                    <a:ext cx="476" cy="5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hangingPunct="0"/>
                    <a:endParaRPr lang="en-US" sz="1200" dirty="0">
                      <a:solidFill>
                        <a:schemeClr val="bg2"/>
                      </a:solidFill>
                    </a:endParaRPr>
                  </a:p>
                </p:txBody>
              </p:sp>
              <p:pic>
                <p:nvPicPr>
                  <p:cNvPr id="26676" name="Rectangle 10285"/>
                  <p:cNvPicPr>
                    <a:picLocks noChangeAspect="1" noChangeArrowheads="1"/>
                  </p:cNvPicPr>
                  <p:nvPr/>
                </p:nvPicPr>
                <p:blipFill>
                  <a:blip r:embed="rId9"/>
                  <a:srcRect/>
                  <a:stretch>
                    <a:fillRect/>
                  </a:stretch>
                </p:blipFill>
                <p:spPr bwMode="auto">
                  <a:xfrm rot="21029089">
                    <a:off x="3895" y="163"/>
                    <a:ext cx="476" cy="552"/>
                  </a:xfrm>
                  <a:prstGeom prst="rect">
                    <a:avLst/>
                  </a:prstGeom>
                  <a:noFill/>
                  <a:ln w="9525">
                    <a:noFill/>
                    <a:miter lim="800000"/>
                    <a:headEnd/>
                    <a:tailEnd/>
                  </a:ln>
                </p:spPr>
              </p:pic>
            </p:grpSp>
            <p:pic>
              <p:nvPicPr>
                <p:cNvPr id="26673" name="Rectangle 10282"/>
                <p:cNvPicPr>
                  <a:picLocks noChangeAspect="1" noChangeArrowheads="1"/>
                </p:cNvPicPr>
                <p:nvPr/>
              </p:nvPicPr>
              <p:blipFill>
                <a:blip r:embed="rId10"/>
                <a:srcRect/>
                <a:stretch>
                  <a:fillRect/>
                </a:stretch>
              </p:blipFill>
              <p:spPr bwMode="auto">
                <a:xfrm>
                  <a:off x="3474720" y="2665096"/>
                  <a:ext cx="548640" cy="449580"/>
                </a:xfrm>
                <a:prstGeom prst="rect">
                  <a:avLst/>
                </a:prstGeom>
                <a:noFill/>
                <a:ln w="9525">
                  <a:noFill/>
                  <a:miter lim="800000"/>
                  <a:headEnd/>
                  <a:tailEnd/>
                </a:ln>
              </p:spPr>
            </p:pic>
            <p:pic>
              <p:nvPicPr>
                <p:cNvPr id="26674" name="Rectangle 10283"/>
                <p:cNvPicPr>
                  <a:picLocks noChangeAspect="1" noChangeArrowheads="1"/>
                </p:cNvPicPr>
                <p:nvPr/>
              </p:nvPicPr>
              <p:blipFill>
                <a:blip r:embed="rId10"/>
                <a:srcRect/>
                <a:stretch>
                  <a:fillRect/>
                </a:stretch>
              </p:blipFill>
              <p:spPr bwMode="auto">
                <a:xfrm>
                  <a:off x="5341822" y="3357010"/>
                  <a:ext cx="548640" cy="449580"/>
                </a:xfrm>
                <a:prstGeom prst="rect">
                  <a:avLst/>
                </a:prstGeom>
                <a:noFill/>
                <a:ln w="9525">
                  <a:noFill/>
                  <a:miter lim="800000"/>
                  <a:headEnd/>
                  <a:tailEnd/>
                </a:ln>
              </p:spPr>
            </p:pic>
            <p:pic>
              <p:nvPicPr>
                <p:cNvPr id="26632" name="Rectangle 10255"/>
                <p:cNvPicPr>
                  <a:picLocks noChangeAspect="1" noChangeArrowheads="1"/>
                </p:cNvPicPr>
                <p:nvPr/>
              </p:nvPicPr>
              <p:blipFill>
                <a:blip r:embed="rId11"/>
                <a:srcRect/>
                <a:stretch>
                  <a:fillRect/>
                </a:stretch>
              </p:blipFill>
              <p:spPr bwMode="auto">
                <a:xfrm>
                  <a:off x="9062086" y="1567816"/>
                  <a:ext cx="1188720" cy="1188720"/>
                </a:xfrm>
                <a:prstGeom prst="rect">
                  <a:avLst/>
                </a:prstGeom>
                <a:noFill/>
                <a:ln w="9525">
                  <a:noFill/>
                  <a:miter lim="800000"/>
                  <a:headEnd/>
                  <a:tailEnd/>
                </a:ln>
              </p:spPr>
            </p:pic>
            <p:pic>
              <p:nvPicPr>
                <p:cNvPr id="26630" name="Rectangle 10252"/>
                <p:cNvPicPr>
                  <a:picLocks noChangeAspect="1" noChangeArrowheads="1"/>
                </p:cNvPicPr>
                <p:nvPr/>
              </p:nvPicPr>
              <p:blipFill>
                <a:blip r:embed="rId8"/>
                <a:srcRect/>
                <a:stretch>
                  <a:fillRect/>
                </a:stretch>
              </p:blipFill>
              <p:spPr bwMode="auto">
                <a:xfrm>
                  <a:off x="4739640" y="2116456"/>
                  <a:ext cx="493396" cy="493394"/>
                </a:xfrm>
                <a:prstGeom prst="rect">
                  <a:avLst/>
                </a:prstGeom>
                <a:noFill/>
                <a:ln w="9525">
                  <a:noFill/>
                  <a:miter lim="800000"/>
                  <a:headEnd/>
                  <a:tailEnd/>
                </a:ln>
              </p:spPr>
            </p:pic>
          </p:grpSp>
        </p:grpSp>
        <p:sp>
          <p:nvSpPr>
            <p:cNvPr id="77" name="TextBox 83009"/>
            <p:cNvSpPr txBox="1">
              <a:spLocks noChangeArrowheads="1"/>
            </p:cNvSpPr>
            <p:nvPr/>
          </p:nvSpPr>
          <p:spPr bwMode="auto">
            <a:xfrm>
              <a:off x="6747547" y="2000924"/>
              <a:ext cx="2504969" cy="502282"/>
            </a:xfrm>
            <a:prstGeom prst="rect">
              <a:avLst/>
            </a:prstGeom>
            <a:noFill/>
            <a:ln w="9525" algn="ctr">
              <a:noFill/>
              <a:miter lim="800000"/>
              <a:headEnd/>
              <a:tailEnd/>
            </a:ln>
          </p:spPr>
          <p:txBody>
            <a:bodyPr vert="horz" wrap="none" lIns="109718" tIns="54860" rIns="109718" bIns="54860" numCol="1" anchor="t" anchorCtr="0" compatLnSpc="1">
              <a:prstTxWarp prst="textNoShape">
                <a:avLst/>
              </a:prstTxWarp>
              <a:spAutoFit/>
            </a:bodyPr>
            <a:lstStyle/>
            <a:p>
              <a:r>
                <a:rPr lang="sk-SK" b="0" dirty="0" smtClean="0">
                  <a:solidFill>
                    <a:schemeClr val="bg2"/>
                  </a:solidFill>
                </a:rPr>
                <a:t>Neštruktúrovaný</a:t>
              </a:r>
              <a:endParaRPr lang="en-US" b="0" dirty="0">
                <a:solidFill>
                  <a:schemeClr val="bg2"/>
                </a:solidFill>
              </a:endParaRPr>
            </a:p>
          </p:txBody>
        </p:sp>
      </p:grpSp>
      <p:sp>
        <p:nvSpPr>
          <p:cNvPr id="74" name="Title 73"/>
          <p:cNvSpPr>
            <a:spLocks noGrp="1"/>
          </p:cNvSpPr>
          <p:nvPr>
            <p:ph type="title"/>
          </p:nvPr>
        </p:nvSpPr>
        <p:spPr>
          <a:xfrm>
            <a:off x="359833" y="401952"/>
            <a:ext cx="8382000" cy="512448"/>
          </a:xfrm>
        </p:spPr>
        <p:txBody>
          <a:bodyPr>
            <a:normAutofit fontScale="90000"/>
          </a:bodyPr>
          <a:lstStyle/>
          <a:p>
            <a:pPr defTabSz="912740">
              <a:defRPr/>
            </a:pPr>
            <a:r>
              <a:rPr smtClean="0"/>
              <a:t>Re</a:t>
            </a:r>
            <a:r>
              <a:rPr lang="sk-SK" dirty="0" smtClean="0"/>
              <a:t>álny svet „informatizácie“</a:t>
            </a:r>
            <a:endParaRPr sz="4400"/>
          </a:p>
        </p:txBody>
      </p:sp>
      <p:grpSp>
        <p:nvGrpSpPr>
          <p:cNvPr id="6" name="Group 83"/>
          <p:cNvGrpSpPr/>
          <p:nvPr/>
        </p:nvGrpSpPr>
        <p:grpSpPr>
          <a:xfrm>
            <a:off x="0" y="1366184"/>
            <a:ext cx="9144000" cy="3313112"/>
            <a:chOff x="0" y="992188"/>
            <a:chExt cx="9144000" cy="3313112"/>
          </a:xfrm>
        </p:grpSpPr>
        <p:pic>
          <p:nvPicPr>
            <p:cNvPr id="78" name="Picture 56" descr="column-clear-cool"/>
            <p:cNvPicPr>
              <a:picLocks noChangeAspect="1" noChangeArrowheads="1"/>
            </p:cNvPicPr>
            <p:nvPr/>
          </p:nvPicPr>
          <p:blipFill>
            <a:blip r:embed="rId12"/>
            <a:srcRect/>
            <a:stretch>
              <a:fillRect/>
            </a:stretch>
          </p:blipFill>
          <p:spPr bwMode="auto">
            <a:xfrm>
              <a:off x="0" y="992188"/>
              <a:ext cx="9144000" cy="3313112"/>
            </a:xfrm>
            <a:prstGeom prst="rect">
              <a:avLst/>
            </a:prstGeom>
            <a:noFill/>
            <a:ln w="9525">
              <a:noFill/>
              <a:miter lim="800000"/>
              <a:headEnd/>
              <a:tailEnd/>
            </a:ln>
          </p:spPr>
        </p:pic>
        <p:sp>
          <p:nvSpPr>
            <p:cNvPr id="83" name="Rectangle 82"/>
            <p:cNvSpPr/>
            <p:nvPr/>
          </p:nvSpPr>
          <p:spPr>
            <a:xfrm>
              <a:off x="789717" y="1589281"/>
              <a:ext cx="7912552" cy="830997"/>
            </a:xfrm>
            <a:prstGeom prst="rect">
              <a:avLst/>
            </a:prstGeom>
          </p:spPr>
          <p:txBody>
            <a:bodyPr wrap="none">
              <a:spAutoFit/>
            </a:bodyPr>
            <a:lstStyle/>
            <a:p>
              <a:pPr algn="ctr" defTabSz="912813"/>
              <a:r>
                <a:rPr lang="en-US" sz="4800" dirty="0" smtClean="0"/>
                <a:t>Office Business Applications</a:t>
              </a:r>
              <a:endParaRPr lang="en-US" sz="4800" dirty="0"/>
            </a:p>
          </p:txBody>
        </p:sp>
      </p:grpSp>
      <p:grpSp>
        <p:nvGrpSpPr>
          <p:cNvPr id="7" name="Group 96"/>
          <p:cNvGrpSpPr/>
          <p:nvPr/>
        </p:nvGrpSpPr>
        <p:grpSpPr>
          <a:xfrm>
            <a:off x="2435116" y="1566209"/>
            <a:ext cx="4072737" cy="601056"/>
            <a:chOff x="2435116" y="1192213"/>
            <a:chExt cx="4072737" cy="601056"/>
          </a:xfrm>
        </p:grpSpPr>
        <p:pic>
          <p:nvPicPr>
            <p:cNvPr id="89" name="Picture 37" descr="rectangle-sm-blue-dk"/>
            <p:cNvPicPr>
              <a:picLocks noChangeAspect="1" noChangeArrowheads="1"/>
            </p:cNvPicPr>
            <p:nvPr/>
          </p:nvPicPr>
          <p:blipFill>
            <a:blip r:embed="rId13"/>
            <a:srcRect/>
            <a:stretch>
              <a:fillRect/>
            </a:stretch>
          </p:blipFill>
          <p:spPr bwMode="auto">
            <a:xfrm>
              <a:off x="2435116" y="1192213"/>
              <a:ext cx="1050925" cy="590550"/>
            </a:xfrm>
            <a:prstGeom prst="rect">
              <a:avLst/>
            </a:prstGeom>
            <a:noFill/>
            <a:ln w="9525">
              <a:noFill/>
              <a:miter lim="800000"/>
              <a:headEnd/>
              <a:tailEnd/>
            </a:ln>
          </p:spPr>
        </p:pic>
        <p:sp>
          <p:nvSpPr>
            <p:cNvPr id="90" name="TextBox 89"/>
            <p:cNvSpPr txBox="1"/>
            <p:nvPr/>
          </p:nvSpPr>
          <p:spPr>
            <a:xfrm>
              <a:off x="2538246" y="1292765"/>
              <a:ext cx="731932" cy="369332"/>
            </a:xfrm>
            <a:prstGeom prst="rect">
              <a:avLst/>
            </a:prstGeom>
            <a:noFill/>
          </p:spPr>
          <p:txBody>
            <a:bodyPr wrap="none" rtlCol="0">
              <a:spAutoFit/>
            </a:bodyPr>
            <a:lstStyle/>
            <a:p>
              <a:r>
                <a:rPr lang="sk-SK" sz="1800" dirty="0" smtClean="0">
                  <a:solidFill>
                    <a:schemeClr val="tx1"/>
                  </a:solidFill>
                </a:rPr>
                <a:t>Word</a:t>
              </a:r>
              <a:endParaRPr lang="en-US" sz="1800" dirty="0">
                <a:solidFill>
                  <a:schemeClr val="tx1"/>
                </a:solidFill>
              </a:endParaRPr>
            </a:p>
          </p:txBody>
        </p:sp>
        <p:pic>
          <p:nvPicPr>
            <p:cNvPr id="91" name="Picture 37" descr="rectangle-sm-blue-dk"/>
            <p:cNvPicPr>
              <a:picLocks noChangeAspect="1" noChangeArrowheads="1"/>
            </p:cNvPicPr>
            <p:nvPr/>
          </p:nvPicPr>
          <p:blipFill>
            <a:blip r:embed="rId13"/>
            <a:srcRect/>
            <a:stretch>
              <a:fillRect/>
            </a:stretch>
          </p:blipFill>
          <p:spPr bwMode="auto">
            <a:xfrm>
              <a:off x="3438880" y="1202719"/>
              <a:ext cx="1050925" cy="590550"/>
            </a:xfrm>
            <a:prstGeom prst="rect">
              <a:avLst/>
            </a:prstGeom>
            <a:noFill/>
            <a:ln w="9525">
              <a:noFill/>
              <a:miter lim="800000"/>
              <a:headEnd/>
              <a:tailEnd/>
            </a:ln>
          </p:spPr>
        </p:pic>
        <p:sp>
          <p:nvSpPr>
            <p:cNvPr id="92" name="TextBox 91"/>
            <p:cNvSpPr txBox="1"/>
            <p:nvPr/>
          </p:nvSpPr>
          <p:spPr>
            <a:xfrm>
              <a:off x="3542010" y="1303271"/>
              <a:ext cx="748923" cy="369332"/>
            </a:xfrm>
            <a:prstGeom prst="rect">
              <a:avLst/>
            </a:prstGeom>
            <a:noFill/>
          </p:spPr>
          <p:txBody>
            <a:bodyPr wrap="none" rtlCol="0">
              <a:spAutoFit/>
            </a:bodyPr>
            <a:lstStyle/>
            <a:p>
              <a:r>
                <a:rPr lang="sk-SK" sz="1800" dirty="0" smtClean="0">
                  <a:solidFill>
                    <a:schemeClr val="tx1"/>
                  </a:solidFill>
                </a:rPr>
                <a:t>Excel</a:t>
              </a:r>
              <a:endParaRPr lang="en-US" sz="1800" dirty="0">
                <a:solidFill>
                  <a:schemeClr val="tx1"/>
                </a:solidFill>
              </a:endParaRPr>
            </a:p>
          </p:txBody>
        </p:sp>
        <p:pic>
          <p:nvPicPr>
            <p:cNvPr id="93" name="Picture 37" descr="rectangle-sm-blue-dk"/>
            <p:cNvPicPr>
              <a:picLocks noChangeAspect="1" noChangeArrowheads="1"/>
            </p:cNvPicPr>
            <p:nvPr/>
          </p:nvPicPr>
          <p:blipFill>
            <a:blip r:embed="rId13"/>
            <a:srcRect/>
            <a:stretch>
              <a:fillRect/>
            </a:stretch>
          </p:blipFill>
          <p:spPr bwMode="auto">
            <a:xfrm>
              <a:off x="4447904" y="1202719"/>
              <a:ext cx="1050925" cy="590550"/>
            </a:xfrm>
            <a:prstGeom prst="rect">
              <a:avLst/>
            </a:prstGeom>
            <a:noFill/>
            <a:ln w="9525">
              <a:noFill/>
              <a:miter lim="800000"/>
              <a:headEnd/>
              <a:tailEnd/>
            </a:ln>
          </p:spPr>
        </p:pic>
        <p:sp>
          <p:nvSpPr>
            <p:cNvPr id="94" name="TextBox 93"/>
            <p:cNvSpPr txBox="1"/>
            <p:nvPr/>
          </p:nvSpPr>
          <p:spPr>
            <a:xfrm>
              <a:off x="4456438" y="1303271"/>
              <a:ext cx="979755" cy="369332"/>
            </a:xfrm>
            <a:prstGeom prst="rect">
              <a:avLst/>
            </a:prstGeom>
            <a:noFill/>
          </p:spPr>
          <p:txBody>
            <a:bodyPr wrap="none" rtlCol="0">
              <a:spAutoFit/>
            </a:bodyPr>
            <a:lstStyle/>
            <a:p>
              <a:r>
                <a:rPr lang="sk-SK" sz="1800" dirty="0" smtClean="0">
                  <a:solidFill>
                    <a:schemeClr val="tx1"/>
                  </a:solidFill>
                </a:rPr>
                <a:t>Outlook</a:t>
              </a:r>
              <a:endParaRPr lang="en-US" sz="1800" dirty="0">
                <a:solidFill>
                  <a:schemeClr val="tx1"/>
                </a:solidFill>
              </a:endParaRPr>
            </a:p>
          </p:txBody>
        </p:sp>
        <p:pic>
          <p:nvPicPr>
            <p:cNvPr id="95" name="Picture 37" descr="rectangle-sm-blue-dk"/>
            <p:cNvPicPr>
              <a:picLocks noChangeAspect="1" noChangeArrowheads="1"/>
            </p:cNvPicPr>
            <p:nvPr/>
          </p:nvPicPr>
          <p:blipFill>
            <a:blip r:embed="rId13"/>
            <a:srcRect/>
            <a:stretch>
              <a:fillRect/>
            </a:stretch>
          </p:blipFill>
          <p:spPr bwMode="auto">
            <a:xfrm>
              <a:off x="5456928" y="1202719"/>
              <a:ext cx="1050925" cy="590550"/>
            </a:xfrm>
            <a:prstGeom prst="rect">
              <a:avLst/>
            </a:prstGeom>
            <a:noFill/>
            <a:ln w="9525">
              <a:noFill/>
              <a:miter lim="800000"/>
              <a:headEnd/>
              <a:tailEnd/>
            </a:ln>
          </p:spPr>
        </p:pic>
        <p:sp>
          <p:nvSpPr>
            <p:cNvPr id="96" name="TextBox 95"/>
            <p:cNvSpPr txBox="1"/>
            <p:nvPr/>
          </p:nvSpPr>
          <p:spPr>
            <a:xfrm>
              <a:off x="5433930" y="1303271"/>
              <a:ext cx="1043876" cy="369332"/>
            </a:xfrm>
            <a:prstGeom prst="rect">
              <a:avLst/>
            </a:prstGeom>
            <a:noFill/>
          </p:spPr>
          <p:txBody>
            <a:bodyPr wrap="none" rtlCol="0">
              <a:spAutoFit/>
            </a:bodyPr>
            <a:lstStyle/>
            <a:p>
              <a:r>
                <a:rPr lang="sk-SK" sz="1800" dirty="0" smtClean="0">
                  <a:solidFill>
                    <a:schemeClr val="tx1"/>
                  </a:solidFill>
                </a:rPr>
                <a:t>InfoPath</a:t>
              </a:r>
              <a:endParaRPr lang="en-US" sz="1800" dirty="0">
                <a:solidFill>
                  <a:schemeClr val="tx1"/>
                </a:solidFill>
              </a:endParaRPr>
            </a:p>
          </p:txBody>
        </p:sp>
      </p:grpSp>
      <p:grpSp>
        <p:nvGrpSpPr>
          <p:cNvPr id="8" name="Group 99"/>
          <p:cNvGrpSpPr>
            <a:grpSpLocks/>
          </p:cNvGrpSpPr>
          <p:nvPr/>
        </p:nvGrpSpPr>
        <p:grpSpPr bwMode="auto">
          <a:xfrm>
            <a:off x="633413" y="3371196"/>
            <a:ext cx="7827962" cy="1085850"/>
            <a:chOff x="894896" y="1211264"/>
            <a:chExt cx="7828190" cy="1085849"/>
          </a:xfrm>
        </p:grpSpPr>
        <p:pic>
          <p:nvPicPr>
            <p:cNvPr id="99" name="Picture 59" descr="circle-fancy-orange"/>
            <p:cNvPicPr>
              <a:picLocks noChangeAspect="1" noChangeArrowheads="1"/>
            </p:cNvPicPr>
            <p:nvPr/>
          </p:nvPicPr>
          <p:blipFill>
            <a:blip r:embed="rId5"/>
            <a:srcRect/>
            <a:stretch>
              <a:fillRect/>
            </a:stretch>
          </p:blipFill>
          <p:spPr bwMode="auto">
            <a:xfrm>
              <a:off x="2984500" y="1257300"/>
              <a:ext cx="1400175" cy="949325"/>
            </a:xfrm>
            <a:prstGeom prst="rect">
              <a:avLst/>
            </a:prstGeom>
            <a:noFill/>
            <a:ln w="9525">
              <a:noFill/>
              <a:miter lim="800000"/>
              <a:headEnd/>
              <a:tailEnd/>
            </a:ln>
          </p:spPr>
        </p:pic>
        <p:sp>
          <p:nvSpPr>
            <p:cNvPr id="100" name="Text Box 94"/>
            <p:cNvSpPr txBox="1">
              <a:spLocks noChangeArrowheads="1"/>
            </p:cNvSpPr>
            <p:nvPr/>
          </p:nvSpPr>
          <p:spPr bwMode="auto">
            <a:xfrm>
              <a:off x="3227388" y="1431925"/>
              <a:ext cx="860425" cy="590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1200"/>
                <a:t>Estimate custom design</a:t>
              </a:r>
              <a:endParaRPr lang="en-US"/>
            </a:p>
          </p:txBody>
        </p:sp>
        <p:cxnSp>
          <p:nvCxnSpPr>
            <p:cNvPr id="101" name="Shape 10266"/>
            <p:cNvCxnSpPr>
              <a:cxnSpLocks noChangeShapeType="1"/>
            </p:cNvCxnSpPr>
            <p:nvPr/>
          </p:nvCxnSpPr>
          <p:spPr bwMode="auto">
            <a:xfrm rot="-5400000">
              <a:off x="2552700" y="1725613"/>
              <a:ext cx="495300" cy="495300"/>
            </a:xfrm>
            <a:prstGeom prst="bentConnector2">
              <a:avLst/>
            </a:prstGeom>
            <a:noFill/>
            <a:ln w="19050" algn="ctr">
              <a:solidFill>
                <a:schemeClr val="folHlink"/>
              </a:solidFill>
              <a:miter lim="800000"/>
              <a:headEnd/>
              <a:tailEnd type="triangle" w="lg" len="lg"/>
            </a:ln>
          </p:spPr>
        </p:cxnSp>
        <p:pic>
          <p:nvPicPr>
            <p:cNvPr id="102" name="Rectangle 10277"/>
            <p:cNvPicPr>
              <a:picLocks noChangeAspect="1" noChangeArrowheads="1"/>
            </p:cNvPicPr>
            <p:nvPr/>
          </p:nvPicPr>
          <p:blipFill>
            <a:blip r:embed="rId7"/>
            <a:srcRect/>
            <a:stretch>
              <a:fillRect/>
            </a:stretch>
          </p:blipFill>
          <p:spPr bwMode="auto">
            <a:xfrm>
              <a:off x="2895600" y="1306513"/>
              <a:ext cx="407988" cy="317500"/>
            </a:xfrm>
            <a:prstGeom prst="rect">
              <a:avLst/>
            </a:prstGeom>
            <a:noFill/>
            <a:ln w="9525">
              <a:noFill/>
              <a:miter lim="800000"/>
              <a:headEnd/>
              <a:tailEnd/>
            </a:ln>
          </p:spPr>
        </p:pic>
        <p:pic>
          <p:nvPicPr>
            <p:cNvPr id="103" name="Rectangle 10255"/>
            <p:cNvPicPr>
              <a:picLocks noChangeAspect="1" noChangeArrowheads="1"/>
            </p:cNvPicPr>
            <p:nvPr/>
          </p:nvPicPr>
          <p:blipFill>
            <a:blip r:embed="rId11"/>
            <a:srcRect/>
            <a:stretch>
              <a:fillRect/>
            </a:stretch>
          </p:blipFill>
          <p:spPr bwMode="auto">
            <a:xfrm>
              <a:off x="7551738" y="1306513"/>
              <a:ext cx="990600" cy="990600"/>
            </a:xfrm>
            <a:prstGeom prst="rect">
              <a:avLst/>
            </a:prstGeom>
            <a:noFill/>
            <a:ln w="9525">
              <a:noFill/>
              <a:miter lim="800000"/>
              <a:headEnd/>
              <a:tailEnd/>
            </a:ln>
          </p:spPr>
        </p:pic>
        <p:sp>
          <p:nvSpPr>
            <p:cNvPr id="104" name="TextBox 83009"/>
            <p:cNvSpPr txBox="1">
              <a:spLocks noChangeArrowheads="1"/>
            </p:cNvSpPr>
            <p:nvPr/>
          </p:nvSpPr>
          <p:spPr bwMode="auto">
            <a:xfrm>
              <a:off x="6115050" y="1611313"/>
              <a:ext cx="1601788" cy="396875"/>
            </a:xfrm>
            <a:prstGeom prst="rect">
              <a:avLst/>
            </a:prstGeom>
            <a:noFill/>
            <a:ln w="9525" algn="ctr">
              <a:noFill/>
              <a:miter lim="800000"/>
              <a:headEnd/>
              <a:tailEnd/>
            </a:ln>
          </p:spPr>
          <p:txBody>
            <a:bodyPr vert="horz" wrap="none" lIns="91440" tIns="45720" rIns="91440" bIns="45720" numCol="1" anchor="t" anchorCtr="0" compatLnSpc="1">
              <a:prstTxWarp prst="textNoShape">
                <a:avLst/>
              </a:prstTxWarp>
              <a:spAutoFit/>
            </a:bodyPr>
            <a:lstStyle/>
            <a:p>
              <a:r>
                <a:rPr lang="en-US" i="1">
                  <a:solidFill>
                    <a:schemeClr val="tx2"/>
                  </a:solidFill>
                </a:rPr>
                <a:t>Unstructured</a:t>
              </a:r>
              <a:endParaRPr lang="en-US">
                <a:solidFill>
                  <a:schemeClr val="tx2"/>
                </a:solidFill>
              </a:endParaRPr>
            </a:p>
          </p:txBody>
        </p:sp>
        <p:pic>
          <p:nvPicPr>
            <p:cNvPr id="105" name="Rectangle 10252"/>
            <p:cNvPicPr>
              <a:picLocks noChangeAspect="1" noChangeArrowheads="1"/>
            </p:cNvPicPr>
            <p:nvPr/>
          </p:nvPicPr>
          <p:blipFill>
            <a:blip r:embed="rId8"/>
            <a:srcRect/>
            <a:stretch>
              <a:fillRect/>
            </a:stretch>
          </p:blipFill>
          <p:spPr bwMode="auto">
            <a:xfrm>
              <a:off x="3962400" y="1839913"/>
              <a:ext cx="411163" cy="411162"/>
            </a:xfrm>
            <a:prstGeom prst="rect">
              <a:avLst/>
            </a:prstGeom>
            <a:noFill/>
            <a:ln w="9525">
              <a:noFill/>
              <a:miter lim="800000"/>
              <a:headEnd/>
              <a:tailEnd/>
            </a:ln>
          </p:spPr>
        </p:pic>
        <p:grpSp>
          <p:nvGrpSpPr>
            <p:cNvPr id="9" name="Group 36"/>
            <p:cNvGrpSpPr>
              <a:grpSpLocks/>
            </p:cNvGrpSpPr>
            <p:nvPr/>
          </p:nvGrpSpPr>
          <p:grpSpPr bwMode="auto">
            <a:xfrm>
              <a:off x="894896" y="1211264"/>
              <a:ext cx="7828190" cy="1067480"/>
              <a:chOff x="441" y="2702"/>
              <a:chExt cx="4782" cy="1071"/>
            </a:xfrm>
          </p:grpSpPr>
          <p:pic>
            <p:nvPicPr>
              <p:cNvPr id="126" name="Rectangle 9256"/>
              <p:cNvPicPr>
                <a:picLocks noChangeAspect="1" noChangeArrowheads="1"/>
              </p:cNvPicPr>
              <p:nvPr/>
            </p:nvPicPr>
            <p:blipFill>
              <a:blip r:embed="rId14"/>
              <a:srcRect/>
              <a:stretch>
                <a:fillRect/>
              </a:stretch>
            </p:blipFill>
            <p:spPr bwMode="auto">
              <a:xfrm>
                <a:off x="441" y="2702"/>
                <a:ext cx="4782" cy="1071"/>
              </a:xfrm>
              <a:prstGeom prst="rect">
                <a:avLst/>
              </a:prstGeom>
              <a:noFill/>
              <a:ln w="9525" algn="ctr">
                <a:noFill/>
                <a:miter lim="800000"/>
                <a:headEnd/>
                <a:tailEnd/>
              </a:ln>
            </p:spPr>
          </p:pic>
          <p:pic>
            <p:nvPicPr>
              <p:cNvPr id="127" name="Rectangle 9257"/>
              <p:cNvPicPr>
                <a:picLocks noChangeAspect="1" noChangeArrowheads="1"/>
              </p:cNvPicPr>
              <p:nvPr/>
            </p:nvPicPr>
            <p:blipFill>
              <a:blip r:embed="rId14"/>
              <a:srcRect/>
              <a:stretch>
                <a:fillRect/>
              </a:stretch>
            </p:blipFill>
            <p:spPr bwMode="auto">
              <a:xfrm>
                <a:off x="441" y="2702"/>
                <a:ext cx="4782" cy="1071"/>
              </a:xfrm>
              <a:prstGeom prst="rect">
                <a:avLst/>
              </a:prstGeom>
              <a:noFill/>
              <a:ln w="9525" algn="ctr">
                <a:noFill/>
                <a:miter lim="800000"/>
                <a:headEnd/>
                <a:tailEnd/>
              </a:ln>
            </p:spPr>
          </p:pic>
        </p:grpSp>
        <p:pic>
          <p:nvPicPr>
            <p:cNvPr id="107" name="Rectangle 9228"/>
            <p:cNvPicPr>
              <a:picLocks noChangeAspect="1" noChangeArrowheads="1"/>
            </p:cNvPicPr>
            <p:nvPr/>
          </p:nvPicPr>
          <p:blipFill>
            <a:blip r:embed="rId15" cstate="print"/>
            <a:srcRect/>
            <a:stretch>
              <a:fillRect/>
            </a:stretch>
          </p:blipFill>
          <p:spPr bwMode="invGray">
            <a:xfrm>
              <a:off x="1220335" y="1675272"/>
              <a:ext cx="847616" cy="199355"/>
            </a:xfrm>
            <a:prstGeom prst="rect">
              <a:avLst/>
            </a:prstGeom>
            <a:noFill/>
            <a:ln w="9525" algn="ctr">
              <a:noFill/>
              <a:miter lim="800000"/>
              <a:headEnd/>
              <a:tailEnd/>
            </a:ln>
          </p:spPr>
        </p:pic>
        <p:pic>
          <p:nvPicPr>
            <p:cNvPr id="108" name="Rectangle 9229"/>
            <p:cNvPicPr>
              <a:picLocks noChangeAspect="1" noChangeArrowheads="1"/>
            </p:cNvPicPr>
            <p:nvPr/>
          </p:nvPicPr>
          <p:blipFill>
            <a:blip r:embed="rId16"/>
            <a:srcRect/>
            <a:stretch>
              <a:fillRect/>
            </a:stretch>
          </p:blipFill>
          <p:spPr bwMode="invGray">
            <a:xfrm>
              <a:off x="2628446" y="1675272"/>
              <a:ext cx="572249" cy="199355"/>
            </a:xfrm>
            <a:prstGeom prst="rect">
              <a:avLst/>
            </a:prstGeom>
            <a:noFill/>
            <a:ln w="9525" algn="ctr">
              <a:noFill/>
              <a:miter lim="800000"/>
              <a:headEnd/>
              <a:tailEnd/>
            </a:ln>
          </p:spPr>
        </p:pic>
        <p:pic>
          <p:nvPicPr>
            <p:cNvPr id="109" name="Rectangle 9230"/>
            <p:cNvPicPr>
              <a:picLocks noChangeAspect="1" noChangeArrowheads="1"/>
            </p:cNvPicPr>
            <p:nvPr/>
          </p:nvPicPr>
          <p:blipFill>
            <a:blip r:embed="rId17"/>
            <a:srcRect b="-20898"/>
            <a:stretch>
              <a:fillRect/>
            </a:stretch>
          </p:blipFill>
          <p:spPr bwMode="invGray">
            <a:xfrm>
              <a:off x="4895396" y="1522413"/>
              <a:ext cx="866260" cy="240946"/>
            </a:xfrm>
            <a:prstGeom prst="rect">
              <a:avLst/>
            </a:prstGeom>
            <a:noFill/>
            <a:ln w="9525" algn="ctr">
              <a:noFill/>
              <a:miter lim="800000"/>
              <a:headEnd/>
              <a:tailEnd/>
            </a:ln>
          </p:spPr>
        </p:pic>
        <p:pic>
          <p:nvPicPr>
            <p:cNvPr id="110" name="Rectangle 9231"/>
            <p:cNvPicPr>
              <a:picLocks noChangeAspect="1" noChangeArrowheads="1"/>
            </p:cNvPicPr>
            <p:nvPr/>
          </p:nvPicPr>
          <p:blipFill>
            <a:blip r:embed="rId18"/>
            <a:srcRect/>
            <a:stretch>
              <a:fillRect/>
            </a:stretch>
          </p:blipFill>
          <p:spPr bwMode="invGray">
            <a:xfrm>
              <a:off x="6294211" y="1316946"/>
              <a:ext cx="524919" cy="242381"/>
            </a:xfrm>
            <a:prstGeom prst="rect">
              <a:avLst/>
            </a:prstGeom>
            <a:noFill/>
            <a:ln w="9525" algn="ctr">
              <a:noFill/>
              <a:miter lim="800000"/>
              <a:headEnd/>
              <a:tailEnd/>
            </a:ln>
          </p:spPr>
        </p:pic>
        <p:pic>
          <p:nvPicPr>
            <p:cNvPr id="111" name="Rectangle 9232"/>
            <p:cNvPicPr>
              <a:picLocks noChangeAspect="1" noChangeArrowheads="1"/>
            </p:cNvPicPr>
            <p:nvPr/>
          </p:nvPicPr>
          <p:blipFill>
            <a:blip r:embed="rId19"/>
            <a:srcRect/>
            <a:stretch>
              <a:fillRect/>
            </a:stretch>
          </p:blipFill>
          <p:spPr bwMode="invGray">
            <a:xfrm>
              <a:off x="6202136" y="1890033"/>
              <a:ext cx="691287" cy="190750"/>
            </a:xfrm>
            <a:prstGeom prst="rect">
              <a:avLst/>
            </a:prstGeom>
            <a:noFill/>
            <a:ln w="9525" algn="ctr">
              <a:noFill/>
              <a:miter lim="800000"/>
              <a:headEnd/>
              <a:tailEnd/>
            </a:ln>
          </p:spPr>
        </p:pic>
        <p:pic>
          <p:nvPicPr>
            <p:cNvPr id="112" name="Rectangle 9233"/>
            <p:cNvPicPr>
              <a:picLocks noChangeAspect="1" noChangeArrowheads="1"/>
            </p:cNvPicPr>
            <p:nvPr/>
          </p:nvPicPr>
          <p:blipFill>
            <a:blip r:embed="rId20"/>
            <a:srcRect r="-4063" b="-14413"/>
            <a:stretch>
              <a:fillRect/>
            </a:stretch>
          </p:blipFill>
          <p:spPr bwMode="invGray">
            <a:xfrm>
              <a:off x="7222898" y="1375002"/>
              <a:ext cx="1102905" cy="226605"/>
            </a:xfrm>
            <a:prstGeom prst="rect">
              <a:avLst/>
            </a:prstGeom>
            <a:noFill/>
            <a:ln w="9525" algn="ctr">
              <a:noFill/>
              <a:miter lim="800000"/>
              <a:headEnd/>
              <a:tailEnd/>
            </a:ln>
          </p:spPr>
        </p:pic>
        <p:pic>
          <p:nvPicPr>
            <p:cNvPr id="113" name="Rectangle 9234"/>
            <p:cNvPicPr>
              <a:picLocks noChangeAspect="1" noChangeArrowheads="1"/>
            </p:cNvPicPr>
            <p:nvPr/>
          </p:nvPicPr>
          <p:blipFill>
            <a:blip r:embed="rId21"/>
            <a:srcRect/>
            <a:stretch>
              <a:fillRect/>
            </a:stretch>
          </p:blipFill>
          <p:spPr bwMode="invGray">
            <a:xfrm>
              <a:off x="7446736" y="1651228"/>
              <a:ext cx="697024" cy="245250"/>
            </a:xfrm>
            <a:prstGeom prst="rect">
              <a:avLst/>
            </a:prstGeom>
            <a:noFill/>
            <a:ln w="9525" algn="ctr">
              <a:noFill/>
              <a:miter lim="800000"/>
              <a:headEnd/>
              <a:tailEnd/>
            </a:ln>
          </p:spPr>
        </p:pic>
        <p:pic>
          <p:nvPicPr>
            <p:cNvPr id="114" name="Rectangle 9235"/>
            <p:cNvPicPr>
              <a:picLocks noChangeAspect="1" noChangeArrowheads="1"/>
            </p:cNvPicPr>
            <p:nvPr/>
          </p:nvPicPr>
          <p:blipFill>
            <a:blip r:embed="rId22"/>
            <a:srcRect t="-20898" r="-26598" b="-20898"/>
            <a:stretch>
              <a:fillRect/>
            </a:stretch>
          </p:blipFill>
          <p:spPr bwMode="invGray">
            <a:xfrm>
              <a:off x="5227184" y="1737632"/>
              <a:ext cx="265329" cy="282540"/>
            </a:xfrm>
            <a:prstGeom prst="rect">
              <a:avLst/>
            </a:prstGeom>
            <a:noFill/>
            <a:ln w="9525" algn="ctr">
              <a:noFill/>
              <a:miter lim="800000"/>
              <a:headEnd/>
              <a:tailEnd/>
            </a:ln>
          </p:spPr>
        </p:pic>
        <p:pic>
          <p:nvPicPr>
            <p:cNvPr id="115" name="Rectangle 9236"/>
            <p:cNvPicPr>
              <a:picLocks noChangeAspect="1" noChangeArrowheads="1"/>
            </p:cNvPicPr>
            <p:nvPr/>
          </p:nvPicPr>
          <p:blipFill>
            <a:blip r:embed="rId23"/>
            <a:srcRect t="-17041" r="-1920"/>
            <a:stretch>
              <a:fillRect/>
            </a:stretch>
          </p:blipFill>
          <p:spPr bwMode="invGray">
            <a:xfrm>
              <a:off x="6162449" y="1556658"/>
              <a:ext cx="762998" cy="283973"/>
            </a:xfrm>
            <a:prstGeom prst="rect">
              <a:avLst/>
            </a:prstGeom>
            <a:noFill/>
            <a:ln w="9525" algn="ctr">
              <a:noFill/>
              <a:miter lim="800000"/>
              <a:headEnd/>
              <a:tailEnd/>
            </a:ln>
          </p:spPr>
        </p:pic>
        <p:pic>
          <p:nvPicPr>
            <p:cNvPr id="116" name="Rectangle 9237"/>
            <p:cNvPicPr>
              <a:picLocks noChangeAspect="1" noChangeArrowheads="1"/>
            </p:cNvPicPr>
            <p:nvPr/>
          </p:nvPicPr>
          <p:blipFill>
            <a:blip r:embed="rId24"/>
            <a:srcRect t="-28792" r="-569" b="-587"/>
            <a:stretch>
              <a:fillRect/>
            </a:stretch>
          </p:blipFill>
          <p:spPr bwMode="invGray">
            <a:xfrm>
              <a:off x="7273698" y="1878239"/>
              <a:ext cx="1009681" cy="316960"/>
            </a:xfrm>
            <a:prstGeom prst="rect">
              <a:avLst/>
            </a:prstGeom>
            <a:noFill/>
            <a:ln w="9525" algn="ctr">
              <a:noFill/>
              <a:miter lim="800000"/>
              <a:headEnd/>
              <a:tailEnd/>
            </a:ln>
          </p:spPr>
        </p:pic>
        <p:pic>
          <p:nvPicPr>
            <p:cNvPr id="117" name="Rectangle 9238"/>
            <p:cNvPicPr>
              <a:picLocks noChangeArrowheads="1"/>
            </p:cNvPicPr>
            <p:nvPr/>
          </p:nvPicPr>
          <p:blipFill>
            <a:blip r:embed="rId25"/>
            <a:srcRect/>
            <a:stretch>
              <a:fillRect/>
            </a:stretch>
          </p:blipFill>
          <p:spPr bwMode="auto">
            <a:xfrm>
              <a:off x="2123621" y="1302205"/>
              <a:ext cx="206526" cy="861160"/>
            </a:xfrm>
            <a:prstGeom prst="rect">
              <a:avLst/>
            </a:prstGeom>
            <a:noFill/>
            <a:ln w="9525" algn="ctr">
              <a:noFill/>
              <a:miter lim="800000"/>
              <a:headEnd/>
              <a:tailEnd/>
            </a:ln>
          </p:spPr>
        </p:pic>
        <p:pic>
          <p:nvPicPr>
            <p:cNvPr id="118" name="Rectangle 9239"/>
            <p:cNvPicPr>
              <a:picLocks noChangeArrowheads="1"/>
            </p:cNvPicPr>
            <p:nvPr/>
          </p:nvPicPr>
          <p:blipFill>
            <a:blip r:embed="rId25"/>
            <a:srcRect/>
            <a:stretch>
              <a:fillRect/>
            </a:stretch>
          </p:blipFill>
          <p:spPr bwMode="auto">
            <a:xfrm>
              <a:off x="3326946" y="1302205"/>
              <a:ext cx="206526" cy="861160"/>
            </a:xfrm>
            <a:prstGeom prst="rect">
              <a:avLst/>
            </a:prstGeom>
            <a:noFill/>
            <a:ln w="9525" algn="ctr">
              <a:noFill/>
              <a:miter lim="800000"/>
              <a:headEnd/>
              <a:tailEnd/>
            </a:ln>
          </p:spPr>
        </p:pic>
        <p:pic>
          <p:nvPicPr>
            <p:cNvPr id="119" name="Rectangle 9240"/>
            <p:cNvPicPr>
              <a:picLocks noChangeArrowheads="1"/>
            </p:cNvPicPr>
            <p:nvPr/>
          </p:nvPicPr>
          <p:blipFill>
            <a:blip r:embed="rId25"/>
            <a:srcRect/>
            <a:stretch>
              <a:fillRect/>
            </a:stretch>
          </p:blipFill>
          <p:spPr bwMode="auto">
            <a:xfrm>
              <a:off x="4531859" y="1316719"/>
              <a:ext cx="206526" cy="861160"/>
            </a:xfrm>
            <a:prstGeom prst="rect">
              <a:avLst/>
            </a:prstGeom>
            <a:noFill/>
            <a:ln w="9525" algn="ctr">
              <a:noFill/>
              <a:miter lim="800000"/>
              <a:headEnd/>
              <a:tailEnd/>
            </a:ln>
          </p:spPr>
        </p:pic>
        <p:pic>
          <p:nvPicPr>
            <p:cNvPr id="120" name="Rectangle 9241"/>
            <p:cNvPicPr>
              <a:picLocks noChangeArrowheads="1"/>
            </p:cNvPicPr>
            <p:nvPr/>
          </p:nvPicPr>
          <p:blipFill>
            <a:blip r:embed="rId25"/>
            <a:srcRect/>
            <a:stretch>
              <a:fillRect/>
            </a:stretch>
          </p:blipFill>
          <p:spPr bwMode="auto">
            <a:xfrm>
              <a:off x="5735184" y="1331233"/>
              <a:ext cx="206526" cy="861160"/>
            </a:xfrm>
            <a:prstGeom prst="rect">
              <a:avLst/>
            </a:prstGeom>
            <a:noFill/>
            <a:ln w="9525" algn="ctr">
              <a:noFill/>
              <a:miter lim="800000"/>
              <a:headEnd/>
              <a:tailEnd/>
            </a:ln>
          </p:spPr>
        </p:pic>
        <p:pic>
          <p:nvPicPr>
            <p:cNvPr id="121" name="Rectangle 9242"/>
            <p:cNvPicPr>
              <a:picLocks noChangeArrowheads="1"/>
            </p:cNvPicPr>
            <p:nvPr/>
          </p:nvPicPr>
          <p:blipFill>
            <a:blip r:embed="rId25"/>
            <a:srcRect/>
            <a:stretch>
              <a:fillRect/>
            </a:stretch>
          </p:blipFill>
          <p:spPr bwMode="auto">
            <a:xfrm>
              <a:off x="6940096" y="1316719"/>
              <a:ext cx="206526" cy="861160"/>
            </a:xfrm>
            <a:prstGeom prst="rect">
              <a:avLst/>
            </a:prstGeom>
            <a:noFill/>
            <a:ln w="9525" algn="ctr">
              <a:noFill/>
              <a:miter lim="800000"/>
              <a:headEnd/>
              <a:tailEnd/>
            </a:ln>
          </p:spPr>
        </p:pic>
        <p:grpSp>
          <p:nvGrpSpPr>
            <p:cNvPr id="10" name="Group 85"/>
            <p:cNvGrpSpPr>
              <a:grpSpLocks/>
            </p:cNvGrpSpPr>
            <p:nvPr/>
          </p:nvGrpSpPr>
          <p:grpSpPr bwMode="auto">
            <a:xfrm>
              <a:off x="3757159" y="1333048"/>
              <a:ext cx="771298" cy="829580"/>
              <a:chOff x="2195" y="2741"/>
              <a:chExt cx="510" cy="543"/>
            </a:xfrm>
          </p:grpSpPr>
          <p:pic>
            <p:nvPicPr>
              <p:cNvPr id="123" name="Rectangle 9223"/>
              <p:cNvPicPr>
                <a:picLocks noChangeAspect="1" noChangeArrowheads="1"/>
              </p:cNvPicPr>
              <p:nvPr/>
            </p:nvPicPr>
            <p:blipFill>
              <a:blip r:embed="rId26"/>
              <a:srcRect b="-35255"/>
              <a:stretch>
                <a:fillRect/>
              </a:stretch>
            </p:blipFill>
            <p:spPr bwMode="invGray">
              <a:xfrm>
                <a:off x="2195" y="2741"/>
                <a:ext cx="510" cy="184"/>
              </a:xfrm>
              <a:prstGeom prst="rect">
                <a:avLst/>
              </a:prstGeom>
              <a:noFill/>
              <a:ln w="9525" algn="ctr">
                <a:noFill/>
                <a:miter lim="800000"/>
                <a:headEnd/>
                <a:tailEnd/>
              </a:ln>
            </p:spPr>
          </p:pic>
          <p:pic>
            <p:nvPicPr>
              <p:cNvPr id="124" name="Rectangle 9224"/>
              <p:cNvPicPr>
                <a:picLocks noChangeAspect="1" noChangeArrowheads="1"/>
              </p:cNvPicPr>
              <p:nvPr/>
            </p:nvPicPr>
            <p:blipFill>
              <a:blip r:embed="rId27"/>
              <a:srcRect/>
              <a:stretch>
                <a:fillRect/>
              </a:stretch>
            </p:blipFill>
            <p:spPr bwMode="invGray">
              <a:xfrm>
                <a:off x="2224" y="3113"/>
                <a:ext cx="452" cy="171"/>
              </a:xfrm>
              <a:prstGeom prst="rect">
                <a:avLst/>
              </a:prstGeom>
              <a:noFill/>
              <a:ln w="9525" algn="ctr">
                <a:noFill/>
                <a:miter lim="800000"/>
                <a:headEnd/>
                <a:tailEnd/>
              </a:ln>
            </p:spPr>
          </p:pic>
          <p:pic>
            <p:nvPicPr>
              <p:cNvPr id="125" name="Rectangle 9225"/>
              <p:cNvPicPr>
                <a:picLocks noChangeAspect="1" noChangeArrowheads="1"/>
              </p:cNvPicPr>
              <p:nvPr/>
            </p:nvPicPr>
            <p:blipFill>
              <a:blip r:embed="rId28"/>
              <a:srcRect t="-21301" r="-16136" b="-20567"/>
              <a:stretch>
                <a:fillRect/>
              </a:stretch>
            </p:blipFill>
            <p:spPr bwMode="invGray">
              <a:xfrm>
                <a:off x="2273" y="2897"/>
                <a:ext cx="354" cy="193"/>
              </a:xfrm>
              <a:prstGeom prst="rect">
                <a:avLst/>
              </a:prstGeom>
              <a:noFill/>
              <a:ln w="9525" algn="ctr">
                <a:noFill/>
                <a:miter lim="800000"/>
                <a:headEnd/>
                <a:tailEnd/>
              </a:ln>
            </p:spPr>
          </p:pic>
        </p:grpSp>
      </p:grpSp>
      <p:pic>
        <p:nvPicPr>
          <p:cNvPr id="128" name="Picture 46" descr="row-blue"/>
          <p:cNvPicPr>
            <a:picLocks noChangeAspect="1" noChangeArrowheads="1"/>
          </p:cNvPicPr>
          <p:nvPr/>
        </p:nvPicPr>
        <p:blipFill>
          <a:blip r:embed="rId29"/>
          <a:srcRect/>
          <a:stretch>
            <a:fillRect/>
          </a:stretch>
        </p:blipFill>
        <p:spPr bwMode="auto">
          <a:xfrm>
            <a:off x="647700" y="2812396"/>
            <a:ext cx="7858125" cy="538163"/>
          </a:xfrm>
          <a:prstGeom prst="rect">
            <a:avLst/>
          </a:prstGeom>
          <a:noFill/>
          <a:ln w="9525">
            <a:noFill/>
            <a:miter lim="800000"/>
            <a:headEnd/>
            <a:tailEnd/>
          </a:ln>
        </p:spPr>
      </p:pic>
      <p:sp>
        <p:nvSpPr>
          <p:cNvPr id="129" name="TextBox 128"/>
          <p:cNvSpPr txBox="1">
            <a:spLocks noChangeArrowheads="1"/>
          </p:cNvSpPr>
          <p:nvPr/>
        </p:nvSpPr>
        <p:spPr bwMode="auto">
          <a:xfrm>
            <a:off x="2757488" y="2899709"/>
            <a:ext cx="3125787" cy="400050"/>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r>
              <a:rPr lang="en-US" b="1" dirty="0"/>
              <a:t>Office SharePoint Server</a:t>
            </a:r>
          </a:p>
        </p:txBody>
      </p:sp>
      <p:grpSp>
        <p:nvGrpSpPr>
          <p:cNvPr id="11" name="Group 132"/>
          <p:cNvGrpSpPr/>
          <p:nvPr/>
        </p:nvGrpSpPr>
        <p:grpSpPr>
          <a:xfrm>
            <a:off x="0" y="4581525"/>
            <a:ext cx="9144000" cy="2200275"/>
            <a:chOff x="0" y="4207529"/>
            <a:chExt cx="9144000" cy="2200275"/>
          </a:xfrm>
        </p:grpSpPr>
        <p:pic>
          <p:nvPicPr>
            <p:cNvPr id="80" name="Picture 65" descr="column-clear-warm"/>
            <p:cNvPicPr>
              <a:picLocks noChangeAspect="1" noChangeArrowheads="1"/>
            </p:cNvPicPr>
            <p:nvPr/>
          </p:nvPicPr>
          <p:blipFill>
            <a:blip r:embed="rId30"/>
            <a:srcRect l="80313"/>
            <a:stretch>
              <a:fillRect/>
            </a:stretch>
          </p:blipFill>
          <p:spPr bwMode="auto">
            <a:xfrm>
              <a:off x="7343775" y="4207529"/>
              <a:ext cx="1800225" cy="2200275"/>
            </a:xfrm>
            <a:prstGeom prst="rect">
              <a:avLst/>
            </a:prstGeom>
            <a:noFill/>
            <a:ln w="9525">
              <a:noFill/>
              <a:miter lim="800000"/>
              <a:headEnd/>
              <a:tailEnd/>
            </a:ln>
          </p:spPr>
        </p:pic>
        <p:grpSp>
          <p:nvGrpSpPr>
            <p:cNvPr id="12" name="Group 131"/>
            <p:cNvGrpSpPr/>
            <p:nvPr/>
          </p:nvGrpSpPr>
          <p:grpSpPr>
            <a:xfrm>
              <a:off x="0" y="4207529"/>
              <a:ext cx="8767971" cy="2200275"/>
              <a:chOff x="0" y="4207529"/>
              <a:chExt cx="8767971" cy="2200275"/>
            </a:xfrm>
          </p:grpSpPr>
          <p:pic>
            <p:nvPicPr>
              <p:cNvPr id="79" name="Picture 64" descr="column-clear-warm"/>
              <p:cNvPicPr>
                <a:picLocks noChangeAspect="1" noChangeArrowheads="1"/>
              </p:cNvPicPr>
              <p:nvPr/>
            </p:nvPicPr>
            <p:blipFill>
              <a:blip r:embed="rId30"/>
              <a:srcRect r="20642"/>
              <a:stretch>
                <a:fillRect/>
              </a:stretch>
            </p:blipFill>
            <p:spPr bwMode="auto">
              <a:xfrm>
                <a:off x="0" y="4207529"/>
                <a:ext cx="7256463" cy="2200275"/>
              </a:xfrm>
              <a:prstGeom prst="rect">
                <a:avLst/>
              </a:prstGeom>
              <a:noFill/>
              <a:ln w="9525">
                <a:noFill/>
                <a:miter lim="800000"/>
                <a:headEnd/>
                <a:tailEnd/>
              </a:ln>
            </p:spPr>
          </p:pic>
          <p:sp>
            <p:nvSpPr>
              <p:cNvPr id="131" name="TextBox 130"/>
              <p:cNvSpPr txBox="1"/>
              <p:nvPr/>
            </p:nvSpPr>
            <p:spPr>
              <a:xfrm>
                <a:off x="331046" y="4776940"/>
                <a:ext cx="8436925" cy="830997"/>
              </a:xfrm>
              <a:prstGeom prst="rect">
                <a:avLst/>
              </a:prstGeom>
              <a:noFill/>
            </p:spPr>
            <p:txBody>
              <a:bodyPr wrap="none" rtlCol="0">
                <a:spAutoFit/>
              </a:bodyPr>
              <a:lstStyle/>
              <a:p>
                <a:r>
                  <a:rPr lang="sk-SK" sz="4800" dirty="0" smtClean="0"/>
                  <a:t>„Klasické“ podnikové aplikácie</a:t>
                </a:r>
                <a:endParaRPr lang="en-US" sz="4800" dirty="0"/>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nodeType="withEffect">
                                  <p:stCondLst>
                                    <p:cond delay="0"/>
                                  </p:stCondLst>
                                  <p:childTnLst>
                                    <p:set>
                                      <p:cBhvr>
                                        <p:cTn id="25" dur="1" fill="hold">
                                          <p:stCondLst>
                                            <p:cond delay="0"/>
                                          </p:stCondLst>
                                        </p:cTn>
                                        <p:tgtEl>
                                          <p:spTgt spid="128"/>
                                        </p:tgtEl>
                                        <p:attrNameLst>
                                          <p:attrName>style.visibility</p:attrName>
                                        </p:attrNameLst>
                                      </p:cBhvr>
                                      <p:to>
                                        <p:strVal val="visible"/>
                                      </p:to>
                                    </p:set>
                                    <p:animEffect transition="in" filter="wipe(down)">
                                      <p:cBhvr>
                                        <p:cTn id="26" dur="500"/>
                                        <p:tgtEl>
                                          <p:spTgt spid="12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29"/>
                                        </p:tgtEl>
                                        <p:attrNameLst>
                                          <p:attrName>style.visibility</p:attrName>
                                        </p:attrNameLst>
                                      </p:cBhvr>
                                      <p:to>
                                        <p:strVal val="visible"/>
                                      </p:to>
                                    </p:set>
                                    <p:animEffect transition="in" filter="wipe(down)">
                                      <p:cBhvr>
                                        <p:cTn id="29" dur="500"/>
                                        <p:tgtEl>
                                          <p:spTgt spid="12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17"/>
          <p:cNvSpPr>
            <a:spLocks noChangeArrowheads="1"/>
          </p:cNvSpPr>
          <p:nvPr/>
        </p:nvSpPr>
        <p:spPr bwMode="auto">
          <a:xfrm>
            <a:off x="505918" y="2017362"/>
            <a:ext cx="1741100" cy="1716402"/>
          </a:xfrm>
          <a:prstGeom prst="roundRect">
            <a:avLst>
              <a:gd name="adj" fmla="val 12509"/>
            </a:avLst>
          </a:prstGeom>
          <a:gradFill rotWithShape="1">
            <a:gsLst>
              <a:gs pos="0">
                <a:schemeClr val="bg1"/>
              </a:gs>
              <a:gs pos="100000">
                <a:schemeClr val="hlink"/>
              </a:gs>
            </a:gsLst>
            <a:lin ang="2700000" scaled="1"/>
          </a:gradFill>
          <a:ln w="12700" algn="ctr">
            <a:solidFill>
              <a:srgbClr val="003300"/>
            </a:solidFill>
            <a:round/>
            <a:headEnd/>
            <a:tailEnd/>
          </a:ln>
          <a:effectLst>
            <a:glow rad="228600">
              <a:schemeClr val="accent4">
                <a:satMod val="175000"/>
                <a:alpha val="40000"/>
              </a:schemeClr>
            </a:glow>
          </a:effectLst>
        </p:spPr>
        <p:txBody>
          <a:bodyPr wrap="none" anchor="ctr"/>
          <a:lstStyle/>
          <a:p>
            <a:endParaRPr lang="en-US" sz="1400" dirty="0">
              <a:solidFill>
                <a:schemeClr val="bg1"/>
              </a:solidFill>
            </a:endParaRPr>
          </a:p>
        </p:txBody>
      </p:sp>
      <p:sp>
        <p:nvSpPr>
          <p:cNvPr id="58" name="Rounded Rectangle 25"/>
          <p:cNvSpPr>
            <a:spLocks noChangeArrowheads="1"/>
          </p:cNvSpPr>
          <p:nvPr/>
        </p:nvSpPr>
        <p:spPr bwMode="auto">
          <a:xfrm>
            <a:off x="486976" y="2006026"/>
            <a:ext cx="1741100" cy="1716402"/>
          </a:xfrm>
          <a:prstGeom prst="roundRect">
            <a:avLst>
              <a:gd name="adj" fmla="val 12509"/>
            </a:avLst>
          </a:prstGeom>
          <a:gradFill rotWithShape="1">
            <a:gsLst>
              <a:gs pos="0">
                <a:schemeClr val="bg1"/>
              </a:gs>
              <a:gs pos="100000">
                <a:schemeClr val="hlink"/>
              </a:gs>
            </a:gsLst>
            <a:lin ang="2700000" scaled="1"/>
          </a:gradFill>
          <a:ln w="12700" algn="ctr">
            <a:solidFill>
              <a:srgbClr val="003300"/>
            </a:solidFill>
            <a:round/>
            <a:headEnd/>
            <a:tailEnd/>
          </a:ln>
        </p:spPr>
        <p:txBody>
          <a:bodyPr wrap="none" anchor="ctr"/>
          <a:lstStyle/>
          <a:p>
            <a:endParaRPr lang="en-US" sz="1400" dirty="0">
              <a:solidFill>
                <a:schemeClr val="bg1"/>
              </a:solidFill>
            </a:endParaRPr>
          </a:p>
        </p:txBody>
      </p:sp>
      <p:sp>
        <p:nvSpPr>
          <p:cNvPr id="120" name="Rounded Rectangle 119"/>
          <p:cNvSpPr>
            <a:spLocks noChangeArrowheads="1"/>
          </p:cNvSpPr>
          <p:nvPr/>
        </p:nvSpPr>
        <p:spPr bwMode="auto">
          <a:xfrm>
            <a:off x="452390" y="3706450"/>
            <a:ext cx="1651043" cy="1613983"/>
          </a:xfrm>
          <a:prstGeom prst="roundRect">
            <a:avLst>
              <a:gd name="adj" fmla="val 11630"/>
            </a:avLst>
          </a:prstGeom>
          <a:gradFill rotWithShape="1">
            <a:gsLst>
              <a:gs pos="0">
                <a:schemeClr val="bg1">
                  <a:alpha val="50000"/>
                </a:schemeClr>
              </a:gs>
              <a:gs pos="100000">
                <a:schemeClr val="bg1">
                  <a:gamma/>
                  <a:shade val="46275"/>
                  <a:invGamma/>
                  <a:alpha val="0"/>
                </a:schemeClr>
              </a:gs>
            </a:gsLst>
            <a:path path="rect">
              <a:fillToRect r="100000" b="100000"/>
            </a:path>
          </a:gradFill>
          <a:ln w="12700" cap="flat" cmpd="sng" algn="ctr">
            <a:noFill/>
            <a:prstDash val="solid"/>
            <a:round/>
            <a:headEnd type="none" w="med" len="med"/>
            <a:tailEnd type="none" w="med" len="med"/>
          </a:ln>
          <a:effectLst/>
        </p:spPr>
        <p:txBody>
          <a:bodyPr wrap="none" anchor="ctr"/>
          <a:lstStyle/>
          <a:p>
            <a:endParaRPr lang="en-US" sz="1400" dirty="0">
              <a:solidFill>
                <a:schemeClr val="bg1"/>
              </a:solidFill>
            </a:endParaRPr>
          </a:p>
        </p:txBody>
      </p:sp>
      <p:sp>
        <p:nvSpPr>
          <p:cNvPr id="113" name="Rounded Rectangle 17"/>
          <p:cNvSpPr>
            <a:spLocks noChangeArrowheads="1"/>
          </p:cNvSpPr>
          <p:nvPr/>
        </p:nvSpPr>
        <p:spPr bwMode="auto">
          <a:xfrm>
            <a:off x="2274088" y="4398022"/>
            <a:ext cx="1741100" cy="1716402"/>
          </a:xfrm>
          <a:prstGeom prst="roundRect">
            <a:avLst>
              <a:gd name="adj" fmla="val 12509"/>
            </a:avLst>
          </a:prstGeom>
          <a:gradFill rotWithShape="1">
            <a:gsLst>
              <a:gs pos="0">
                <a:schemeClr val="bg1"/>
              </a:gs>
              <a:gs pos="100000">
                <a:schemeClr val="hlink"/>
              </a:gs>
            </a:gsLst>
            <a:lin ang="2700000" scaled="1"/>
          </a:gradFill>
          <a:ln w="12700" algn="ctr">
            <a:solidFill>
              <a:srgbClr val="003300"/>
            </a:solidFill>
            <a:round/>
            <a:headEnd/>
            <a:tailEnd/>
          </a:ln>
          <a:effectLst>
            <a:glow rad="228600">
              <a:schemeClr val="accent4">
                <a:satMod val="175000"/>
                <a:alpha val="40000"/>
              </a:schemeClr>
            </a:glow>
          </a:effectLst>
        </p:spPr>
        <p:txBody>
          <a:bodyPr wrap="none" anchor="ctr"/>
          <a:lstStyle/>
          <a:p>
            <a:endParaRPr lang="en-US" sz="1400" dirty="0">
              <a:solidFill>
                <a:schemeClr val="bg1"/>
              </a:solidFill>
            </a:endParaRPr>
          </a:p>
        </p:txBody>
      </p:sp>
      <p:sp>
        <p:nvSpPr>
          <p:cNvPr id="14343" name="Rectangle 19"/>
          <p:cNvSpPr>
            <a:spLocks noGrp="1" noChangeArrowheads="1"/>
          </p:cNvSpPr>
          <p:nvPr>
            <p:ph type="title"/>
            <p:custDataLst>
              <p:tags r:id="rId2"/>
            </p:custDataLst>
          </p:nvPr>
        </p:nvSpPr>
        <p:spPr>
          <a:xfrm>
            <a:off x="152399" y="268022"/>
            <a:ext cx="8991601" cy="498598"/>
          </a:xfrm>
        </p:spPr>
        <p:txBody>
          <a:bodyPr>
            <a:normAutofit fontScale="90000"/>
          </a:bodyPr>
          <a:lstStyle/>
          <a:p>
            <a:pPr eaLnBrk="1" hangingPunct="1"/>
            <a:r>
              <a:rPr lang="sk-SK" sz="3600" dirty="0" smtClean="0"/>
              <a:t>Schvaľovanie obchodného plánu („old“)</a:t>
            </a:r>
            <a:endParaRPr lang="en-US" sz="3600" dirty="0" smtClean="0"/>
          </a:p>
        </p:txBody>
      </p:sp>
      <p:pic>
        <p:nvPicPr>
          <p:cNvPr id="14364" name="Picture 57" descr="Database 4 blue"/>
          <p:cNvPicPr>
            <a:picLocks noChangeAspect="1" noChangeArrowheads="1"/>
          </p:cNvPicPr>
          <p:nvPr/>
        </p:nvPicPr>
        <p:blipFill>
          <a:blip r:embed="rId5"/>
          <a:srcRect/>
          <a:stretch>
            <a:fillRect/>
          </a:stretch>
        </p:blipFill>
        <p:spPr bwMode="auto">
          <a:xfrm>
            <a:off x="3375286" y="1326697"/>
            <a:ext cx="990600" cy="804863"/>
          </a:xfrm>
          <a:prstGeom prst="rect">
            <a:avLst/>
          </a:prstGeom>
          <a:noFill/>
          <a:ln w="9525">
            <a:noFill/>
            <a:miter lim="800000"/>
            <a:headEnd/>
            <a:tailEnd/>
          </a:ln>
        </p:spPr>
      </p:pic>
      <p:pic>
        <p:nvPicPr>
          <p:cNvPr id="14370" name="Picture 62" descr="phone"/>
          <p:cNvPicPr>
            <a:picLocks noChangeAspect="1" noChangeArrowheads="1"/>
          </p:cNvPicPr>
          <p:nvPr/>
        </p:nvPicPr>
        <p:blipFill>
          <a:blip r:embed="rId6"/>
          <a:srcRect/>
          <a:stretch>
            <a:fillRect/>
          </a:stretch>
        </p:blipFill>
        <p:spPr bwMode="auto">
          <a:xfrm>
            <a:off x="5087700" y="3640243"/>
            <a:ext cx="536575" cy="458788"/>
          </a:xfrm>
          <a:prstGeom prst="rect">
            <a:avLst/>
          </a:prstGeom>
          <a:noFill/>
          <a:ln w="9525">
            <a:noFill/>
            <a:miter lim="800000"/>
            <a:headEnd/>
            <a:tailEnd/>
          </a:ln>
        </p:spPr>
      </p:pic>
      <p:sp>
        <p:nvSpPr>
          <p:cNvPr id="14372" name="Text Box 18"/>
          <p:cNvSpPr txBox="1">
            <a:spLocks noChangeArrowheads="1"/>
          </p:cNvSpPr>
          <p:nvPr/>
        </p:nvSpPr>
        <p:spPr bwMode="auto">
          <a:xfrm>
            <a:off x="3053804" y="2060912"/>
            <a:ext cx="1533186" cy="286222"/>
          </a:xfrm>
          <a:prstGeom prst="rect">
            <a:avLst/>
          </a:prstGeom>
          <a:noFill/>
          <a:ln w="9525">
            <a:noFill/>
            <a:miter lim="800000"/>
            <a:headEnd/>
            <a:tailEnd/>
          </a:ln>
        </p:spPr>
        <p:txBody>
          <a:bodyPr wrap="square" lIns="91428" tIns="45715" rIns="91428" bIns="45715">
            <a:spAutoFit/>
          </a:bodyPr>
          <a:lstStyle/>
          <a:p>
            <a:pPr algn="ctr">
              <a:lnSpc>
                <a:spcPct val="90000"/>
              </a:lnSpc>
              <a:spcBef>
                <a:spcPct val="30000"/>
              </a:spcBef>
            </a:pPr>
            <a:r>
              <a:rPr lang="en-GB" sz="1400" b="1" dirty="0" err="1" smtClean="0">
                <a:solidFill>
                  <a:schemeClr val="bg1"/>
                </a:solidFill>
              </a:rPr>
              <a:t>Datab</a:t>
            </a:r>
            <a:r>
              <a:rPr lang="sk-SK" sz="1400" b="1" dirty="0" smtClean="0">
                <a:solidFill>
                  <a:schemeClr val="bg1"/>
                </a:solidFill>
              </a:rPr>
              <a:t>áza</a:t>
            </a:r>
            <a:endParaRPr lang="en-US" sz="1400" b="1" dirty="0">
              <a:solidFill>
                <a:schemeClr val="bg1"/>
              </a:solidFill>
            </a:endParaRPr>
          </a:p>
        </p:txBody>
      </p:sp>
      <p:pic>
        <p:nvPicPr>
          <p:cNvPr id="14379" name="Picture 63" descr="Folders"/>
          <p:cNvPicPr>
            <a:picLocks noChangeAspect="1" noChangeArrowheads="1"/>
          </p:cNvPicPr>
          <p:nvPr/>
        </p:nvPicPr>
        <p:blipFill>
          <a:blip r:embed="rId7"/>
          <a:srcRect/>
          <a:stretch>
            <a:fillRect/>
          </a:stretch>
        </p:blipFill>
        <p:spPr bwMode="auto">
          <a:xfrm>
            <a:off x="8153400" y="3184634"/>
            <a:ext cx="635000" cy="654050"/>
          </a:xfrm>
          <a:prstGeom prst="rect">
            <a:avLst/>
          </a:prstGeom>
          <a:noFill/>
          <a:ln w="9525">
            <a:noFill/>
            <a:miter lim="800000"/>
            <a:headEnd/>
            <a:tailEnd/>
          </a:ln>
        </p:spPr>
      </p:pic>
      <p:sp>
        <p:nvSpPr>
          <p:cNvPr id="14380" name="Text Box 18"/>
          <p:cNvSpPr txBox="1">
            <a:spLocks noChangeArrowheads="1"/>
          </p:cNvSpPr>
          <p:nvPr/>
        </p:nvSpPr>
        <p:spPr bwMode="auto">
          <a:xfrm>
            <a:off x="7772400" y="3807370"/>
            <a:ext cx="1219200" cy="480121"/>
          </a:xfrm>
          <a:prstGeom prst="rect">
            <a:avLst/>
          </a:prstGeom>
          <a:noFill/>
          <a:ln w="9525">
            <a:noFill/>
            <a:miter lim="800000"/>
            <a:headEnd/>
            <a:tailEnd/>
          </a:ln>
        </p:spPr>
        <p:txBody>
          <a:bodyPr wrap="square" lIns="91428" tIns="45715" rIns="91428" bIns="45715">
            <a:spAutoFit/>
          </a:bodyPr>
          <a:lstStyle/>
          <a:p>
            <a:pPr algn="ctr">
              <a:lnSpc>
                <a:spcPct val="90000"/>
              </a:lnSpc>
              <a:spcBef>
                <a:spcPct val="30000"/>
              </a:spcBef>
            </a:pPr>
            <a:r>
              <a:rPr lang="en-GB" sz="1400" b="1" dirty="0" smtClean="0">
                <a:solidFill>
                  <a:schemeClr val="bg1"/>
                </a:solidFill>
              </a:rPr>
              <a:t>Pap</a:t>
            </a:r>
            <a:r>
              <a:rPr lang="sk-SK" sz="1400" b="1" dirty="0" smtClean="0">
                <a:solidFill>
                  <a:schemeClr val="bg1"/>
                </a:solidFill>
              </a:rPr>
              <a:t>i</a:t>
            </a:r>
            <a:r>
              <a:rPr lang="en-GB" sz="1400" b="1" dirty="0" err="1" smtClean="0">
                <a:solidFill>
                  <a:schemeClr val="bg1"/>
                </a:solidFill>
              </a:rPr>
              <a:t>er</a:t>
            </a:r>
            <a:r>
              <a:rPr lang="sk-SK" sz="1400" b="1" dirty="0" smtClean="0">
                <a:solidFill>
                  <a:schemeClr val="bg1"/>
                </a:solidFill>
              </a:rPr>
              <a:t>ové</a:t>
            </a:r>
            <a:r>
              <a:rPr lang="en-GB" sz="1400" b="1" dirty="0" smtClean="0">
                <a:solidFill>
                  <a:schemeClr val="bg1"/>
                </a:solidFill>
              </a:rPr>
              <a:t> </a:t>
            </a:r>
            <a:r>
              <a:rPr lang="sk-SK" sz="1400" b="1" dirty="0" smtClean="0">
                <a:solidFill>
                  <a:schemeClr val="bg1"/>
                </a:solidFill>
              </a:rPr>
              <a:t>dokumenty</a:t>
            </a:r>
            <a:endParaRPr lang="en-US" sz="1400" b="1" dirty="0">
              <a:solidFill>
                <a:schemeClr val="bg1"/>
              </a:solidFill>
            </a:endParaRPr>
          </a:p>
        </p:txBody>
      </p:sp>
      <p:cxnSp>
        <p:nvCxnSpPr>
          <p:cNvPr id="75" name="Curved Connector 74"/>
          <p:cNvCxnSpPr>
            <a:stCxn id="98" idx="1"/>
            <a:endCxn id="14364" idx="3"/>
          </p:cNvCxnSpPr>
          <p:nvPr/>
        </p:nvCxnSpPr>
        <p:spPr>
          <a:xfrm rot="10800000" flipV="1">
            <a:off x="4365886" y="1513103"/>
            <a:ext cx="3177914" cy="216025"/>
          </a:xfrm>
          <a:prstGeom prst="curvedConnector3">
            <a:avLst>
              <a:gd name="adj1" fmla="val 50000"/>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7" name="Rounded Rectangle 7"/>
          <p:cNvSpPr>
            <a:spLocks noChangeArrowheads="1"/>
          </p:cNvSpPr>
          <p:nvPr/>
        </p:nvSpPr>
        <p:spPr bwMode="auto">
          <a:xfrm>
            <a:off x="7315200" y="995860"/>
            <a:ext cx="1418711" cy="1323441"/>
          </a:xfrm>
          <a:prstGeom prst="roundRect">
            <a:avLst>
              <a:gd name="adj" fmla="val 12509"/>
            </a:avLst>
          </a:prstGeom>
          <a:gradFill rotWithShape="1">
            <a:gsLst>
              <a:gs pos="0">
                <a:schemeClr val="bg1"/>
              </a:gs>
              <a:gs pos="100000">
                <a:schemeClr val="hlink"/>
              </a:gs>
            </a:gsLst>
            <a:lin ang="2700000" scaled="1"/>
          </a:gradFill>
          <a:ln w="12700" algn="ctr">
            <a:solidFill>
              <a:srgbClr val="003300"/>
            </a:solidFill>
            <a:round/>
            <a:headEnd/>
            <a:tailEnd/>
          </a:ln>
          <a:effectLst>
            <a:glow rad="228600">
              <a:schemeClr val="accent4">
                <a:satMod val="175000"/>
                <a:alpha val="40000"/>
              </a:schemeClr>
            </a:glow>
          </a:effectLst>
        </p:spPr>
        <p:txBody>
          <a:bodyPr wrap="none" anchor="ctr"/>
          <a:lstStyle/>
          <a:p>
            <a:endParaRPr lang="en-US" sz="1600" dirty="0">
              <a:solidFill>
                <a:schemeClr val="bg1"/>
              </a:solidFill>
              <a:effectLst>
                <a:outerShdw blurRad="38100" dist="38100" dir="2700000" algn="tl">
                  <a:srgbClr val="FFFFFF"/>
                </a:outerShdw>
              </a:effectLst>
            </a:endParaRPr>
          </a:p>
        </p:txBody>
      </p:sp>
      <p:pic>
        <p:nvPicPr>
          <p:cNvPr id="98" name="Rectangle 14359"/>
          <p:cNvPicPr>
            <a:picLocks noChangeAspect="1" noChangeArrowheads="1"/>
          </p:cNvPicPr>
          <p:nvPr/>
        </p:nvPicPr>
        <p:blipFill>
          <a:blip r:embed="rId8"/>
          <a:srcRect/>
          <a:stretch>
            <a:fillRect/>
          </a:stretch>
        </p:blipFill>
        <p:spPr bwMode="auto">
          <a:xfrm>
            <a:off x="7543800" y="1148260"/>
            <a:ext cx="910458" cy="729687"/>
          </a:xfrm>
          <a:prstGeom prst="rect">
            <a:avLst/>
          </a:prstGeom>
          <a:noFill/>
          <a:ln w="9525">
            <a:noFill/>
            <a:miter lim="800000"/>
            <a:headEnd/>
            <a:tailEnd/>
          </a:ln>
        </p:spPr>
      </p:pic>
      <p:sp>
        <p:nvSpPr>
          <p:cNvPr id="99" name="Rectangle 98"/>
          <p:cNvSpPr>
            <a:spLocks noChangeArrowheads="1"/>
          </p:cNvSpPr>
          <p:nvPr/>
        </p:nvSpPr>
        <p:spPr bwMode="auto">
          <a:xfrm>
            <a:off x="7326605" y="1905458"/>
            <a:ext cx="1458912" cy="327782"/>
          </a:xfrm>
          <a:prstGeom prst="rect">
            <a:avLst/>
          </a:prstGeom>
          <a:noFill/>
          <a:ln w="9525" cap="flat" cmpd="sng" algn="ctr">
            <a:noFill/>
            <a:prstDash val="solid"/>
            <a:miter lim="800000"/>
            <a:headEnd type="none" w="med" len="med"/>
            <a:tailEnd type="none" w="med" len="med"/>
          </a:ln>
          <a:effectLst/>
        </p:spPr>
        <p:txBody>
          <a:bodyPr>
            <a:spAutoFit/>
          </a:bodyPr>
          <a:lstStyle/>
          <a:p>
            <a:pPr algn="ctr" eaLnBrk="0" hangingPunct="0">
              <a:lnSpc>
                <a:spcPct val="85000"/>
              </a:lnSpc>
              <a:spcAft>
                <a:spcPct val="25000"/>
              </a:spcAft>
            </a:pPr>
            <a:r>
              <a:rPr lang="sk-SK" sz="1800" dirty="0" smtClean="0">
                <a:solidFill>
                  <a:schemeClr val="bg1"/>
                </a:solidFill>
                <a:cs typeface="Arial" charset="0"/>
              </a:rPr>
              <a:t>Obchodník</a:t>
            </a:r>
            <a:endParaRPr lang="en-US" sz="1800" dirty="0">
              <a:solidFill>
                <a:schemeClr val="bg1"/>
              </a:solidFill>
            </a:endParaRPr>
          </a:p>
        </p:txBody>
      </p:sp>
      <p:cxnSp>
        <p:nvCxnSpPr>
          <p:cNvPr id="107" name="Straight Arrow Connector 106"/>
          <p:cNvCxnSpPr>
            <a:endCxn id="14379" idx="0"/>
          </p:cNvCxnSpPr>
          <p:nvPr/>
        </p:nvCxnSpPr>
        <p:spPr>
          <a:xfrm rot="16200000" flipH="1">
            <a:off x="7816850" y="2530584"/>
            <a:ext cx="1066800" cy="241300"/>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9" name="Rectangle 108"/>
          <p:cNvSpPr>
            <a:spLocks noChangeArrowheads="1"/>
          </p:cNvSpPr>
          <p:nvPr/>
        </p:nvSpPr>
        <p:spPr bwMode="auto">
          <a:xfrm>
            <a:off x="2556384" y="5559248"/>
            <a:ext cx="1133644" cy="327782"/>
          </a:xfrm>
          <a:prstGeom prst="rect">
            <a:avLst/>
          </a:prstGeom>
          <a:noFill/>
          <a:ln w="9525" cap="flat" cmpd="sng" algn="ctr">
            <a:noFill/>
            <a:prstDash val="solid"/>
            <a:miter lim="800000"/>
            <a:headEnd type="none" w="med" len="med"/>
            <a:tailEnd type="none" w="med" len="med"/>
          </a:ln>
          <a:effectLst/>
        </p:spPr>
        <p:txBody>
          <a:bodyPr wrap="none">
            <a:spAutoFit/>
          </a:bodyPr>
          <a:lstStyle/>
          <a:p>
            <a:pPr eaLnBrk="0" hangingPunct="0">
              <a:lnSpc>
                <a:spcPct val="85000"/>
              </a:lnSpc>
              <a:spcAft>
                <a:spcPct val="25000"/>
              </a:spcAft>
            </a:pPr>
            <a:r>
              <a:rPr lang="en-US" sz="1800" b="1" dirty="0" smtClean="0">
                <a:solidFill>
                  <a:schemeClr val="bg1"/>
                </a:solidFill>
                <a:latin typeface="Segoe Semibold" pitchFamily="34" charset="0"/>
                <a:cs typeface="Arial" charset="0"/>
              </a:rPr>
              <a:t>Manager</a:t>
            </a:r>
            <a:endParaRPr lang="en-US" sz="1400" b="1" dirty="0">
              <a:solidFill>
                <a:schemeClr val="bg1"/>
              </a:solidFill>
            </a:endParaRPr>
          </a:p>
        </p:txBody>
      </p:sp>
      <p:pic>
        <p:nvPicPr>
          <p:cNvPr id="110" name="Rectangle 14375"/>
          <p:cNvPicPr>
            <a:picLocks noChangeAspect="1" noChangeArrowheads="1"/>
          </p:cNvPicPr>
          <p:nvPr/>
        </p:nvPicPr>
        <p:blipFill>
          <a:blip r:embed="rId9"/>
          <a:srcRect/>
          <a:stretch>
            <a:fillRect/>
          </a:stretch>
        </p:blipFill>
        <p:spPr bwMode="auto">
          <a:xfrm>
            <a:off x="698010" y="2123746"/>
            <a:ext cx="1139825" cy="854075"/>
          </a:xfrm>
          <a:prstGeom prst="rect">
            <a:avLst/>
          </a:prstGeom>
          <a:noFill/>
          <a:ln w="9525">
            <a:noFill/>
            <a:miter lim="800000"/>
            <a:headEnd/>
            <a:tailEnd/>
          </a:ln>
        </p:spPr>
      </p:pic>
      <p:cxnSp>
        <p:nvCxnSpPr>
          <p:cNvPr id="115" name="Straight Arrow Connector 114"/>
          <p:cNvCxnSpPr/>
          <p:nvPr/>
        </p:nvCxnSpPr>
        <p:spPr>
          <a:xfrm rot="10800000" flipV="1">
            <a:off x="3604622" y="1479370"/>
            <a:ext cx="3702570" cy="3492707"/>
          </a:xfrm>
          <a:prstGeom prst="straightConnector1">
            <a:avLst/>
          </a:prstGeom>
          <a:ln>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42" name="Picture 2"/>
          <p:cNvPicPr>
            <a:picLocks noChangeAspect="1" noChangeArrowheads="1"/>
          </p:cNvPicPr>
          <p:nvPr/>
        </p:nvPicPr>
        <p:blipFill>
          <a:blip r:embed="rId10"/>
          <a:srcRect/>
          <a:stretch>
            <a:fillRect/>
          </a:stretch>
        </p:blipFill>
        <p:spPr bwMode="auto">
          <a:xfrm>
            <a:off x="4663190" y="3000532"/>
            <a:ext cx="374650" cy="361950"/>
          </a:xfrm>
          <a:prstGeom prst="rect">
            <a:avLst/>
          </a:prstGeom>
          <a:noFill/>
          <a:ln w="12700" cap="flat" cmpd="sng" algn="ctr">
            <a:noFill/>
            <a:prstDash val="solid"/>
            <a:miter lim="800000"/>
            <a:headEnd/>
            <a:tailEnd/>
          </a:ln>
          <a:effectLst>
            <a:prstShdw prst="shdw17" dist="17961" dir="2700000">
              <a:schemeClr val="accent2">
                <a:gamma/>
                <a:shade val="60000"/>
                <a:invGamma/>
              </a:schemeClr>
            </a:prstShdw>
          </a:effectLst>
        </p:spPr>
      </p:pic>
      <p:sp>
        <p:nvSpPr>
          <p:cNvPr id="47" name="Rectangle 46"/>
          <p:cNvSpPr>
            <a:spLocks noChangeArrowheads="1"/>
          </p:cNvSpPr>
          <p:nvPr/>
        </p:nvSpPr>
        <p:spPr bwMode="auto">
          <a:xfrm>
            <a:off x="6763409" y="2362201"/>
            <a:ext cx="2459421" cy="720197"/>
          </a:xfrm>
          <a:prstGeom prst="rect">
            <a:avLst/>
          </a:prstGeom>
          <a:noFill/>
          <a:ln w="9525" cap="flat" cmpd="sng" algn="ctr">
            <a:noFill/>
            <a:prstDash val="solid"/>
            <a:miter lim="800000"/>
            <a:headEnd type="none" w="med" len="med"/>
            <a:tailEnd type="none" w="med" len="med"/>
          </a:ln>
          <a:effectLst/>
        </p:spPr>
        <p:txBody>
          <a:bodyPr wrap="square">
            <a:spAutoFit/>
          </a:bodyPr>
          <a:lstStyle/>
          <a:p>
            <a:pPr marL="234921" indent="-234921">
              <a:lnSpc>
                <a:spcPct val="85000"/>
              </a:lnSpc>
              <a:spcBef>
                <a:spcPct val="25000"/>
              </a:spcBef>
              <a:buClr>
                <a:schemeClr val="tx2"/>
              </a:buClr>
              <a:buBlip>
                <a:blip r:embed="rId11"/>
              </a:buBlip>
            </a:pPr>
            <a:r>
              <a:rPr lang="en-US" sz="1600" b="1" dirty="0" smtClean="0">
                <a:solidFill>
                  <a:schemeClr val="bg1"/>
                </a:solidFill>
                <a:cs typeface="Arial" charset="0"/>
              </a:rPr>
              <a:t>“</a:t>
            </a:r>
            <a:r>
              <a:rPr lang="sk-SK" sz="1600" b="1" dirty="0" smtClean="0">
                <a:solidFill>
                  <a:schemeClr val="bg1"/>
                </a:solidFill>
                <a:cs typeface="Arial" charset="0"/>
              </a:rPr>
              <a:t>Žije</a:t>
            </a:r>
            <a:r>
              <a:rPr lang="en-US" sz="1600" b="1" dirty="0" smtClean="0">
                <a:solidFill>
                  <a:schemeClr val="bg1"/>
                </a:solidFill>
                <a:cs typeface="Arial" charset="0"/>
              </a:rPr>
              <a:t>” </a:t>
            </a:r>
            <a:r>
              <a:rPr lang="sk-SK" sz="1600" b="1" dirty="0" smtClean="0">
                <a:solidFill>
                  <a:schemeClr val="bg1"/>
                </a:solidFill>
                <a:cs typeface="Arial" charset="0"/>
              </a:rPr>
              <a:t>v</a:t>
            </a:r>
            <a:r>
              <a:rPr lang="en-US" sz="1600" b="1" dirty="0" smtClean="0">
                <a:solidFill>
                  <a:schemeClr val="bg1"/>
                </a:solidFill>
                <a:cs typeface="Arial" charset="0"/>
              </a:rPr>
              <a:t> </a:t>
            </a:r>
            <a:r>
              <a:rPr lang="sk-SK" sz="1600" b="1" dirty="0" smtClean="0">
                <a:solidFill>
                  <a:schemeClr val="bg1"/>
                </a:solidFill>
                <a:cs typeface="Arial" charset="0"/>
              </a:rPr>
              <a:t>prostrediach </a:t>
            </a:r>
            <a:r>
              <a:rPr lang="en-US" sz="1600" b="1" dirty="0" smtClean="0">
                <a:solidFill>
                  <a:schemeClr val="bg1"/>
                </a:solidFill>
                <a:cs typeface="Arial" charset="0"/>
              </a:rPr>
              <a:t>Outlook, Excel, Word</a:t>
            </a:r>
            <a:endParaRPr lang="en-US" sz="1200" b="1" dirty="0">
              <a:solidFill>
                <a:schemeClr val="bg1"/>
              </a:solidFill>
            </a:endParaRPr>
          </a:p>
        </p:txBody>
      </p:sp>
      <p:sp>
        <p:nvSpPr>
          <p:cNvPr id="48" name="Rectangle 47"/>
          <p:cNvSpPr>
            <a:spLocks noChangeArrowheads="1"/>
          </p:cNvSpPr>
          <p:nvPr/>
        </p:nvSpPr>
        <p:spPr bwMode="auto">
          <a:xfrm>
            <a:off x="1695450" y="6146440"/>
            <a:ext cx="3105150" cy="458587"/>
          </a:xfrm>
          <a:prstGeom prst="rect">
            <a:avLst/>
          </a:prstGeom>
          <a:noFill/>
          <a:ln w="9525" cap="flat" cmpd="sng" algn="ctr">
            <a:noFill/>
            <a:prstDash val="solid"/>
            <a:miter lim="800000"/>
            <a:headEnd type="none" w="med" len="med"/>
            <a:tailEnd type="none" w="med" len="med"/>
          </a:ln>
          <a:effectLst/>
        </p:spPr>
        <p:txBody>
          <a:bodyPr>
            <a:spAutoFit/>
          </a:bodyPr>
          <a:lstStyle/>
          <a:p>
            <a:pPr marL="234921" indent="-234921">
              <a:lnSpc>
                <a:spcPct val="85000"/>
              </a:lnSpc>
              <a:spcBef>
                <a:spcPct val="25000"/>
              </a:spcBef>
              <a:buClr>
                <a:schemeClr val="tx2"/>
              </a:buClr>
              <a:buBlip>
                <a:blip r:embed="rId11"/>
              </a:buBlip>
            </a:pPr>
            <a:r>
              <a:rPr lang="sk-SK" sz="1400" b="1" dirty="0" smtClean="0">
                <a:solidFill>
                  <a:schemeClr val="bg1"/>
                </a:solidFill>
                <a:cs typeface="Arial" charset="0"/>
              </a:rPr>
              <a:t>Schvaľuje, zamieta alebo upravuje obchodný plán</a:t>
            </a:r>
            <a:endParaRPr lang="en-US" sz="1100" b="1" dirty="0">
              <a:solidFill>
                <a:schemeClr val="bg1"/>
              </a:solidFill>
            </a:endParaRPr>
          </a:p>
        </p:txBody>
      </p:sp>
      <p:pic>
        <p:nvPicPr>
          <p:cNvPr id="56" name="Rectangle 14384"/>
          <p:cNvPicPr>
            <a:picLocks noChangeAspect="1" noChangeArrowheads="1"/>
          </p:cNvPicPr>
          <p:nvPr/>
        </p:nvPicPr>
        <p:blipFill>
          <a:blip r:embed="rId12"/>
          <a:srcRect/>
          <a:stretch>
            <a:fillRect/>
          </a:stretch>
        </p:blipFill>
        <p:spPr bwMode="auto">
          <a:xfrm>
            <a:off x="2546671" y="4535172"/>
            <a:ext cx="1117600" cy="850900"/>
          </a:xfrm>
          <a:prstGeom prst="rect">
            <a:avLst/>
          </a:prstGeom>
          <a:noFill/>
          <a:ln w="9525">
            <a:noFill/>
            <a:miter lim="800000"/>
            <a:headEnd/>
            <a:tailEnd/>
          </a:ln>
        </p:spPr>
      </p:pic>
      <p:sp>
        <p:nvSpPr>
          <p:cNvPr id="57" name="Rectangle 56"/>
          <p:cNvSpPr>
            <a:spLocks noChangeArrowheads="1"/>
          </p:cNvSpPr>
          <p:nvPr/>
        </p:nvSpPr>
        <p:spPr bwMode="auto">
          <a:xfrm>
            <a:off x="412051" y="3785078"/>
            <a:ext cx="2725285" cy="877163"/>
          </a:xfrm>
          <a:prstGeom prst="rect">
            <a:avLst/>
          </a:prstGeom>
          <a:noFill/>
          <a:ln w="9525" cap="flat" cmpd="sng" algn="ctr">
            <a:noFill/>
            <a:prstDash val="solid"/>
            <a:miter lim="800000"/>
            <a:headEnd type="none" w="med" len="med"/>
            <a:tailEnd type="none" w="med" len="med"/>
          </a:ln>
          <a:effectLst/>
        </p:spPr>
        <p:txBody>
          <a:bodyPr wrap="square">
            <a:spAutoFit/>
          </a:bodyPr>
          <a:lstStyle/>
          <a:p>
            <a:pPr marL="234921" indent="-234921">
              <a:lnSpc>
                <a:spcPct val="85000"/>
              </a:lnSpc>
              <a:spcBef>
                <a:spcPct val="25000"/>
              </a:spcBef>
              <a:buClr>
                <a:schemeClr val="tx2"/>
              </a:buClr>
              <a:buBlip>
                <a:blip r:embed="rId11"/>
              </a:buBlip>
            </a:pPr>
            <a:r>
              <a:rPr lang="sk-SK" b="1" dirty="0" smtClean="0">
                <a:solidFill>
                  <a:schemeClr val="bg1"/>
                </a:solidFill>
                <a:cs typeface="Arial" charset="0"/>
              </a:rPr>
              <a:t>Pripomienkovanie na rôznych úrovniach</a:t>
            </a:r>
            <a:endParaRPr lang="en-US" sz="1400" b="1" dirty="0">
              <a:solidFill>
                <a:schemeClr val="bg1"/>
              </a:solidFill>
            </a:endParaRPr>
          </a:p>
        </p:txBody>
      </p:sp>
      <p:sp>
        <p:nvSpPr>
          <p:cNvPr id="60" name="Rectangle 59"/>
          <p:cNvSpPr>
            <a:spLocks noChangeArrowheads="1"/>
          </p:cNvSpPr>
          <p:nvPr/>
        </p:nvSpPr>
        <p:spPr bwMode="auto">
          <a:xfrm>
            <a:off x="747899" y="3262322"/>
            <a:ext cx="1261884" cy="327782"/>
          </a:xfrm>
          <a:prstGeom prst="rect">
            <a:avLst/>
          </a:prstGeom>
          <a:noFill/>
          <a:ln w="9525" cap="flat" cmpd="sng" algn="ctr">
            <a:noFill/>
            <a:prstDash val="solid"/>
            <a:miter lim="800000"/>
            <a:headEnd type="none" w="med" len="med"/>
            <a:tailEnd type="none" w="med" len="med"/>
          </a:ln>
          <a:effectLst/>
        </p:spPr>
        <p:txBody>
          <a:bodyPr wrap="none">
            <a:spAutoFit/>
          </a:bodyPr>
          <a:lstStyle/>
          <a:p>
            <a:pPr eaLnBrk="0" hangingPunct="0">
              <a:lnSpc>
                <a:spcPct val="85000"/>
              </a:lnSpc>
              <a:spcAft>
                <a:spcPct val="25000"/>
              </a:spcAft>
            </a:pPr>
            <a:r>
              <a:rPr lang="en-US" sz="1800" b="1" dirty="0" smtClean="0">
                <a:solidFill>
                  <a:schemeClr val="bg1"/>
                </a:solidFill>
                <a:latin typeface="Segoe Semibold" pitchFamily="34" charset="0"/>
                <a:cs typeface="Arial" charset="0"/>
              </a:rPr>
              <a:t>Exe</a:t>
            </a:r>
            <a:r>
              <a:rPr lang="sk-SK" sz="1800" b="1" dirty="0" smtClean="0">
                <a:solidFill>
                  <a:schemeClr val="bg1"/>
                </a:solidFill>
                <a:latin typeface="Segoe Semibold" pitchFamily="34" charset="0"/>
                <a:cs typeface="Arial" charset="0"/>
              </a:rPr>
              <a:t>kutíva</a:t>
            </a:r>
            <a:endParaRPr lang="en-US" sz="1400" b="1" dirty="0">
              <a:solidFill>
                <a:schemeClr val="bg1"/>
              </a:solidFill>
            </a:endParaRPr>
          </a:p>
        </p:txBody>
      </p:sp>
      <p:cxnSp>
        <p:nvCxnSpPr>
          <p:cNvPr id="62" name="Straight Arrow Connector 61"/>
          <p:cNvCxnSpPr>
            <a:stCxn id="97" idx="1"/>
            <a:endCxn id="59" idx="3"/>
          </p:cNvCxnSpPr>
          <p:nvPr/>
        </p:nvCxnSpPr>
        <p:spPr>
          <a:xfrm rot="10800000" flipV="1">
            <a:off x="2247018" y="1657581"/>
            <a:ext cx="5068182" cy="1217982"/>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65" name="Picture 3"/>
          <p:cNvPicPr>
            <a:picLocks noChangeAspect="1" noChangeArrowheads="1"/>
          </p:cNvPicPr>
          <p:nvPr/>
        </p:nvPicPr>
        <p:blipFill>
          <a:blip r:embed="rId13"/>
          <a:srcRect/>
          <a:stretch>
            <a:fillRect/>
          </a:stretch>
        </p:blipFill>
        <p:spPr bwMode="auto">
          <a:xfrm>
            <a:off x="4093898" y="2577995"/>
            <a:ext cx="363537" cy="374650"/>
          </a:xfrm>
          <a:prstGeom prst="rect">
            <a:avLst/>
          </a:prstGeom>
          <a:noFill/>
          <a:ln w="12700" cap="flat" cmpd="sng" algn="ctr">
            <a:noFill/>
            <a:prstDash val="solid"/>
            <a:miter lim="800000"/>
            <a:headEnd/>
            <a:tailEnd/>
          </a:ln>
          <a:effectLst>
            <a:prstShdw prst="shdw17" dist="17961" dir="2700000">
              <a:schemeClr val="accent2">
                <a:gamma/>
                <a:shade val="60000"/>
                <a:invGamma/>
              </a:schemeClr>
            </a:prstShdw>
          </a:effectLst>
        </p:spPr>
      </p:pic>
      <p:sp>
        <p:nvSpPr>
          <p:cNvPr id="66" name="TextBox 65"/>
          <p:cNvSpPr txBox="1"/>
          <p:nvPr/>
        </p:nvSpPr>
        <p:spPr>
          <a:xfrm>
            <a:off x="4527028" y="4209633"/>
            <a:ext cx="4751882" cy="2800767"/>
          </a:xfrm>
          <a:prstGeom prst="rect">
            <a:avLst/>
          </a:prstGeom>
          <a:noFill/>
        </p:spPr>
        <p:txBody>
          <a:bodyPr wrap="square" rtlCol="0">
            <a:spAutoFit/>
          </a:bodyPr>
          <a:lstStyle/>
          <a:p>
            <a:pPr marL="342900" indent="-342900">
              <a:buFont typeface="+mj-lt"/>
              <a:buAutoNum type="arabicPeriod"/>
            </a:pPr>
            <a:r>
              <a:rPr lang="sk-SK" sz="1600" b="1" dirty="0" smtClean="0">
                <a:solidFill>
                  <a:schemeClr val="bg1"/>
                </a:solidFill>
              </a:rPr>
              <a:t>Vyhľadáva dáta v emailoch</a:t>
            </a:r>
            <a:r>
              <a:rPr lang="en-US" sz="1600" b="1" dirty="0" smtClean="0">
                <a:solidFill>
                  <a:schemeClr val="bg1"/>
                </a:solidFill>
              </a:rPr>
              <a:t>, </a:t>
            </a:r>
            <a:r>
              <a:rPr lang="sk-SK" sz="1600" b="1" dirty="0" smtClean="0">
                <a:solidFill>
                  <a:schemeClr val="bg1"/>
                </a:solidFill>
              </a:rPr>
              <a:t>vyberá ich z „</a:t>
            </a:r>
            <a:r>
              <a:rPr lang="en-US" sz="1600" b="1" dirty="0" smtClean="0">
                <a:solidFill>
                  <a:schemeClr val="bg1"/>
                </a:solidFill>
              </a:rPr>
              <a:t>back-end</a:t>
            </a:r>
            <a:r>
              <a:rPr lang="sk-SK" sz="1600" b="1" dirty="0" smtClean="0">
                <a:solidFill>
                  <a:schemeClr val="bg1"/>
                </a:solidFill>
              </a:rPr>
              <a:t>“</a:t>
            </a:r>
            <a:r>
              <a:rPr lang="en-US" sz="1600" b="1" dirty="0" smtClean="0">
                <a:solidFill>
                  <a:schemeClr val="bg1"/>
                </a:solidFill>
              </a:rPr>
              <a:t> </a:t>
            </a:r>
            <a:r>
              <a:rPr lang="en-US" sz="1600" b="1" dirty="0" err="1" smtClean="0">
                <a:solidFill>
                  <a:schemeClr val="bg1"/>
                </a:solidFill>
              </a:rPr>
              <a:t>datab</a:t>
            </a:r>
            <a:r>
              <a:rPr lang="sk-SK" sz="1600" b="1" dirty="0" smtClean="0">
                <a:solidFill>
                  <a:schemeClr val="bg1"/>
                </a:solidFill>
              </a:rPr>
              <a:t>áz,</a:t>
            </a:r>
            <a:r>
              <a:rPr lang="en-US" sz="1600" b="1" dirty="0" smtClean="0">
                <a:solidFill>
                  <a:schemeClr val="bg1"/>
                </a:solidFill>
              </a:rPr>
              <a:t> </a:t>
            </a:r>
            <a:r>
              <a:rPr lang="sk-SK" sz="1600" b="1" dirty="0" smtClean="0">
                <a:solidFill>
                  <a:schemeClr val="bg1"/>
                </a:solidFill>
              </a:rPr>
              <a:t>súborov</a:t>
            </a:r>
            <a:endParaRPr lang="en-US" sz="1600" b="1" dirty="0" smtClean="0">
              <a:solidFill>
                <a:schemeClr val="bg1"/>
              </a:solidFill>
            </a:endParaRPr>
          </a:p>
          <a:p>
            <a:pPr marL="342900" indent="-342900">
              <a:buFont typeface="+mj-lt"/>
              <a:buAutoNum type="arabicPeriod"/>
            </a:pPr>
            <a:r>
              <a:rPr lang="sk-SK" sz="1600" b="1" dirty="0" smtClean="0">
                <a:solidFill>
                  <a:schemeClr val="bg1"/>
                </a:solidFill>
              </a:rPr>
              <a:t>Vytvára obchodný plán  - Excel</a:t>
            </a:r>
            <a:endParaRPr lang="en-US" sz="1600" b="1" dirty="0" smtClean="0">
              <a:solidFill>
                <a:schemeClr val="bg1"/>
              </a:solidFill>
            </a:endParaRPr>
          </a:p>
          <a:p>
            <a:pPr marL="342900" indent="-342900">
              <a:buFont typeface="+mj-lt"/>
              <a:buAutoNum type="arabicPeriod"/>
            </a:pPr>
            <a:r>
              <a:rPr lang="sk-SK" sz="1600" b="1" dirty="0" smtClean="0">
                <a:solidFill>
                  <a:schemeClr val="bg1"/>
                </a:solidFill>
              </a:rPr>
              <a:t>Prikláda ho k </a:t>
            </a:r>
            <a:r>
              <a:rPr lang="en-US" sz="1600" b="1" dirty="0" smtClean="0">
                <a:solidFill>
                  <a:schemeClr val="bg1"/>
                </a:solidFill>
              </a:rPr>
              <a:t>email</a:t>
            </a:r>
            <a:r>
              <a:rPr lang="sk-SK" sz="1600" b="1" dirty="0" smtClean="0">
                <a:solidFill>
                  <a:schemeClr val="bg1"/>
                </a:solidFill>
              </a:rPr>
              <a:t>u</a:t>
            </a:r>
            <a:r>
              <a:rPr lang="en-US" sz="1600" b="1" dirty="0" smtClean="0">
                <a:solidFill>
                  <a:schemeClr val="bg1"/>
                </a:solidFill>
              </a:rPr>
              <a:t> a </a:t>
            </a:r>
            <a:r>
              <a:rPr lang="sk-SK" sz="1600" b="1" dirty="0" smtClean="0">
                <a:solidFill>
                  <a:schemeClr val="bg1"/>
                </a:solidFill>
              </a:rPr>
              <a:t>posiela manažérovi</a:t>
            </a:r>
            <a:endParaRPr lang="en-US" sz="1600" b="1" dirty="0" smtClean="0">
              <a:solidFill>
                <a:schemeClr val="bg1"/>
              </a:solidFill>
            </a:endParaRPr>
          </a:p>
          <a:p>
            <a:pPr marL="342900" indent="-342900">
              <a:buFont typeface="+mj-lt"/>
              <a:buAutoNum type="arabicPeriod"/>
            </a:pPr>
            <a:r>
              <a:rPr lang="sk-SK" sz="1600" b="1" dirty="0" smtClean="0">
                <a:solidFill>
                  <a:schemeClr val="bg1"/>
                </a:solidFill>
              </a:rPr>
              <a:t>„Otravuje“ manažéra, aby plán prezrel a schválil ho</a:t>
            </a:r>
            <a:endParaRPr lang="en-US" sz="1600" b="1" dirty="0" smtClean="0">
              <a:solidFill>
                <a:schemeClr val="bg1"/>
              </a:solidFill>
            </a:endParaRPr>
          </a:p>
          <a:p>
            <a:pPr marL="342900" indent="-342900">
              <a:buFont typeface="+mj-lt"/>
              <a:buAutoNum type="arabicPeriod"/>
            </a:pPr>
            <a:r>
              <a:rPr lang="sk-SK" sz="1600" b="1" dirty="0" smtClean="0">
                <a:solidFill>
                  <a:schemeClr val="bg1"/>
                </a:solidFill>
              </a:rPr>
              <a:t>Skladuje schválenú verziu na svojom disku</a:t>
            </a:r>
            <a:endParaRPr lang="en-US" sz="1600" b="1" dirty="0" smtClean="0">
              <a:solidFill>
                <a:schemeClr val="bg1"/>
              </a:solidFill>
            </a:endParaRPr>
          </a:p>
          <a:p>
            <a:pPr marL="342900" indent="-342900">
              <a:buFont typeface="+mj-lt"/>
              <a:buAutoNum type="arabicPeriod"/>
            </a:pPr>
            <a:r>
              <a:rPr lang="sk-SK" sz="1600" b="1" dirty="0" smtClean="0">
                <a:solidFill>
                  <a:schemeClr val="bg1"/>
                </a:solidFill>
              </a:rPr>
              <a:t>Vyberá relevantné dáta a vytvára reporty</a:t>
            </a:r>
            <a:endParaRPr lang="en-US" sz="1600" b="1" dirty="0" smtClean="0">
              <a:solidFill>
                <a:schemeClr val="bg1"/>
              </a:solidFill>
            </a:endParaRPr>
          </a:p>
          <a:p>
            <a:pPr marL="342900" indent="-342900">
              <a:buFont typeface="+mj-lt"/>
              <a:buAutoNum type="arabicPeriod"/>
            </a:pPr>
            <a:r>
              <a:rPr lang="sk-SK" sz="1600" b="1" dirty="0" smtClean="0">
                <a:solidFill>
                  <a:schemeClr val="bg1"/>
                </a:solidFill>
              </a:rPr>
              <a:t>Keď „horí“, posiela dáta exekutíve</a:t>
            </a:r>
            <a:endParaRPr lang="en-US" sz="1600" b="1" dirty="0" smtClean="0">
              <a:solidFill>
                <a:schemeClr val="bg1"/>
              </a:solidFill>
            </a:endParaRPr>
          </a:p>
          <a:p>
            <a:pPr>
              <a:buFont typeface="Arial" pitchFamily="34" charset="0"/>
              <a:buChar char="•"/>
            </a:pPr>
            <a:endParaRPr lang="en-US" sz="1600" b="1" dirty="0" smtClean="0">
              <a:solidFill>
                <a:schemeClr val="bg1"/>
              </a:solidFill>
            </a:endParaRPr>
          </a:p>
          <a:p>
            <a:pPr>
              <a:buFont typeface="Arial" pitchFamily="34" charset="0"/>
              <a:buChar char="•"/>
            </a:pPr>
            <a:endParaRPr lang="en-US" sz="1600" b="1" dirty="0">
              <a:solidFill>
                <a:schemeClr val="bg1"/>
              </a:solidFill>
            </a:endParaRPr>
          </a:p>
        </p:txBody>
      </p:sp>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9" name="Rectangle 49"/>
          <p:cNvSpPr>
            <a:spLocks noGrp="1" noChangeArrowheads="1"/>
          </p:cNvSpPr>
          <p:nvPr>
            <p:ph type="title" idx="4294967295"/>
          </p:nvPr>
        </p:nvSpPr>
        <p:spPr>
          <a:xfrm>
            <a:off x="380999" y="34802"/>
            <a:ext cx="9314793" cy="498598"/>
          </a:xfrm>
        </p:spPr>
        <p:txBody>
          <a:bodyPr>
            <a:normAutofit fontScale="90000"/>
          </a:bodyPr>
          <a:lstStyle/>
          <a:p>
            <a:pPr>
              <a:defRPr/>
            </a:pPr>
            <a:r>
              <a:rPr lang="sk-SK" sz="3600" dirty="0" smtClean="0"/>
              <a:t>Schvaľovanie obchodného plánu („new“)</a:t>
            </a:r>
            <a:endParaRPr lang="en-US" sz="3600" dirty="0" smtClean="0"/>
          </a:p>
        </p:txBody>
      </p:sp>
      <p:pic>
        <p:nvPicPr>
          <p:cNvPr id="20483" name="Rectangle 14344"/>
          <p:cNvPicPr>
            <a:picLocks noChangeAspect="1" noChangeArrowheads="1"/>
          </p:cNvPicPr>
          <p:nvPr/>
        </p:nvPicPr>
        <p:blipFill>
          <a:blip r:embed="rId3"/>
          <a:srcRect/>
          <a:stretch>
            <a:fillRect/>
          </a:stretch>
        </p:blipFill>
        <p:spPr bwMode="auto">
          <a:xfrm>
            <a:off x="3810000" y="2230812"/>
            <a:ext cx="958850" cy="1192212"/>
          </a:xfrm>
          <a:prstGeom prst="rect">
            <a:avLst/>
          </a:prstGeom>
          <a:noFill/>
          <a:ln w="9525">
            <a:noFill/>
            <a:miter lim="800000"/>
            <a:headEnd/>
            <a:tailEnd/>
          </a:ln>
        </p:spPr>
      </p:pic>
      <p:sp>
        <p:nvSpPr>
          <p:cNvPr id="14" name="Rectangle 13"/>
          <p:cNvSpPr>
            <a:spLocks noChangeArrowheads="1"/>
          </p:cNvSpPr>
          <p:nvPr/>
        </p:nvSpPr>
        <p:spPr bwMode="auto">
          <a:xfrm>
            <a:off x="3654425" y="3410325"/>
            <a:ext cx="1097684" cy="353933"/>
          </a:xfrm>
          <a:prstGeom prst="rect">
            <a:avLst/>
          </a:prstGeom>
          <a:noFill/>
          <a:ln w="38100" cap="flat" cmpd="sng" algn="ctr">
            <a:noFill/>
            <a:prstDash val="solid"/>
            <a:miter lim="800000"/>
            <a:headEnd type="none" w="med" len="med"/>
            <a:tailEnd type="none" w="med" len="med"/>
          </a:ln>
          <a:effectLst/>
        </p:spPr>
        <p:txBody>
          <a:bodyPr wrap="square" lIns="91428" tIns="45715" rIns="91428" bIns="45715">
            <a:spAutoFit/>
          </a:bodyPr>
          <a:lstStyle/>
          <a:p>
            <a:pPr eaLnBrk="0" hangingPunct="0">
              <a:lnSpc>
                <a:spcPct val="85000"/>
              </a:lnSpc>
              <a:spcAft>
                <a:spcPct val="25000"/>
              </a:spcAft>
            </a:pPr>
            <a:r>
              <a:rPr lang="en-US" sz="2000" dirty="0" smtClean="0">
                <a:solidFill>
                  <a:schemeClr val="bg1"/>
                </a:solidFill>
                <a:cs typeface="Arial" charset="0"/>
              </a:rPr>
              <a:t>MOSS</a:t>
            </a:r>
            <a:endParaRPr lang="en-US" sz="2000" dirty="0">
              <a:solidFill>
                <a:schemeClr val="bg1"/>
              </a:solidFill>
            </a:endParaRPr>
          </a:p>
        </p:txBody>
      </p:sp>
      <p:grpSp>
        <p:nvGrpSpPr>
          <p:cNvPr id="2" name="Group 23"/>
          <p:cNvGrpSpPr>
            <a:grpSpLocks/>
          </p:cNvGrpSpPr>
          <p:nvPr/>
        </p:nvGrpSpPr>
        <p:grpSpPr bwMode="auto">
          <a:xfrm>
            <a:off x="0" y="4202632"/>
            <a:ext cx="2052638" cy="1935163"/>
            <a:chOff x="156901" y="796523"/>
            <a:chExt cx="2053864" cy="1935102"/>
          </a:xfrm>
        </p:grpSpPr>
        <p:grpSp>
          <p:nvGrpSpPr>
            <p:cNvPr id="3" name="Group 14"/>
            <p:cNvGrpSpPr>
              <a:grpSpLocks/>
            </p:cNvGrpSpPr>
            <p:nvPr/>
          </p:nvGrpSpPr>
          <p:grpSpPr bwMode="auto">
            <a:xfrm>
              <a:off x="156901" y="796523"/>
              <a:ext cx="2053864" cy="1935102"/>
              <a:chOff x="-1249" y="1393"/>
              <a:chExt cx="1460" cy="1442"/>
            </a:xfrm>
          </p:grpSpPr>
          <p:pic>
            <p:nvPicPr>
              <p:cNvPr id="20514" name="Rectangle 14376"/>
              <p:cNvPicPr>
                <a:picLocks noChangeArrowheads="1"/>
              </p:cNvPicPr>
              <p:nvPr/>
            </p:nvPicPr>
            <p:blipFill>
              <a:blip r:embed="rId4"/>
              <a:srcRect l="63542"/>
              <a:stretch>
                <a:fillRect/>
              </a:stretch>
            </p:blipFill>
            <p:spPr bwMode="auto">
              <a:xfrm>
                <a:off x="-530" y="1393"/>
                <a:ext cx="741" cy="1442"/>
              </a:xfrm>
              <a:prstGeom prst="rect">
                <a:avLst/>
              </a:prstGeom>
              <a:noFill/>
              <a:ln w="9525">
                <a:noFill/>
                <a:miter lim="800000"/>
                <a:headEnd/>
                <a:tailEnd/>
              </a:ln>
            </p:spPr>
          </p:pic>
          <p:pic>
            <p:nvPicPr>
              <p:cNvPr id="20515" name="Rectangle 14377"/>
              <p:cNvPicPr>
                <a:picLocks noChangeArrowheads="1"/>
              </p:cNvPicPr>
              <p:nvPr/>
            </p:nvPicPr>
            <p:blipFill>
              <a:blip r:embed="rId4"/>
              <a:srcRect r="64662"/>
              <a:stretch>
                <a:fillRect/>
              </a:stretch>
            </p:blipFill>
            <p:spPr bwMode="auto">
              <a:xfrm>
                <a:off x="-1249" y="1393"/>
                <a:ext cx="719" cy="1442"/>
              </a:xfrm>
              <a:prstGeom prst="rect">
                <a:avLst/>
              </a:prstGeom>
              <a:noFill/>
              <a:ln w="9525">
                <a:noFill/>
                <a:miter lim="800000"/>
                <a:headEnd/>
                <a:tailEnd/>
              </a:ln>
            </p:spPr>
          </p:pic>
          <p:sp>
            <p:nvSpPr>
              <p:cNvPr id="20517" name="Rounded Rectangle 17"/>
              <p:cNvSpPr>
                <a:spLocks noChangeArrowheads="1"/>
              </p:cNvSpPr>
              <p:nvPr/>
            </p:nvSpPr>
            <p:spPr bwMode="auto">
              <a:xfrm>
                <a:off x="-1027" y="1608"/>
                <a:ext cx="986" cy="971"/>
              </a:xfrm>
              <a:prstGeom prst="roundRect">
                <a:avLst>
                  <a:gd name="adj" fmla="val 12509"/>
                </a:avLst>
              </a:prstGeom>
              <a:gradFill rotWithShape="1">
                <a:gsLst>
                  <a:gs pos="0">
                    <a:schemeClr val="bg1"/>
                  </a:gs>
                  <a:gs pos="100000">
                    <a:schemeClr val="hlink"/>
                  </a:gs>
                </a:gsLst>
                <a:lin ang="2700000" scaled="1"/>
              </a:gradFill>
              <a:ln w="12700" algn="ctr">
                <a:solidFill>
                  <a:srgbClr val="003300"/>
                </a:solidFill>
                <a:round/>
                <a:headEnd/>
                <a:tailEnd/>
              </a:ln>
            </p:spPr>
            <p:txBody>
              <a:bodyPr wrap="none" anchor="ctr"/>
              <a:lstStyle/>
              <a:p>
                <a:endParaRPr lang="en-US" sz="1600" dirty="0">
                  <a:solidFill>
                    <a:schemeClr val="bg1"/>
                  </a:solidFill>
                  <a:effectLst>
                    <a:outerShdw blurRad="38100" dist="38100" dir="2700000" algn="tl">
                      <a:srgbClr val="FFFFFF"/>
                    </a:outerShdw>
                  </a:effectLst>
                </a:endParaRPr>
              </a:p>
            </p:txBody>
          </p:sp>
          <p:sp>
            <p:nvSpPr>
              <p:cNvPr id="20518" name="Rounded Rectangle 18"/>
              <p:cNvSpPr>
                <a:spLocks noChangeArrowheads="1"/>
              </p:cNvSpPr>
              <p:nvPr/>
            </p:nvSpPr>
            <p:spPr bwMode="auto">
              <a:xfrm>
                <a:off x="-1002" y="1634"/>
                <a:ext cx="935" cy="919"/>
              </a:xfrm>
              <a:prstGeom prst="roundRect">
                <a:avLst>
                  <a:gd name="adj" fmla="val 11630"/>
                </a:avLst>
              </a:prstGeom>
              <a:gradFill rotWithShape="1">
                <a:gsLst>
                  <a:gs pos="0">
                    <a:schemeClr val="hlink"/>
                  </a:gs>
                  <a:gs pos="100000">
                    <a:schemeClr val="bg1"/>
                  </a:gs>
                </a:gsLst>
                <a:lin ang="2700000" scaled="1"/>
              </a:gradFill>
              <a:ln w="12700" algn="ctr">
                <a:solidFill>
                  <a:schemeClr val="tx1"/>
                </a:solidFill>
                <a:round/>
                <a:headEnd/>
                <a:tailEnd/>
              </a:ln>
            </p:spPr>
            <p:txBody>
              <a:bodyPr wrap="none" anchor="ctr"/>
              <a:lstStyle/>
              <a:p>
                <a:endParaRPr lang="en-US" sz="1600" dirty="0">
                  <a:solidFill>
                    <a:schemeClr val="bg1"/>
                  </a:solidFill>
                  <a:effectLst>
                    <a:outerShdw blurRad="38100" dist="38100" dir="2700000" algn="tl">
                      <a:srgbClr val="FFFFFF"/>
                    </a:outerShdw>
                  </a:effectLst>
                </a:endParaRPr>
              </a:p>
            </p:txBody>
          </p:sp>
          <p:sp>
            <p:nvSpPr>
              <p:cNvPr id="20" name="Rounded Rectangle 19"/>
              <p:cNvSpPr>
                <a:spLocks noChangeArrowheads="1"/>
              </p:cNvSpPr>
              <p:nvPr/>
            </p:nvSpPr>
            <p:spPr bwMode="auto">
              <a:xfrm>
                <a:off x="-999" y="1641"/>
                <a:ext cx="935" cy="912"/>
              </a:xfrm>
              <a:prstGeom prst="roundRect">
                <a:avLst>
                  <a:gd name="adj" fmla="val 11630"/>
                </a:avLst>
              </a:prstGeom>
              <a:gradFill rotWithShape="1">
                <a:gsLst>
                  <a:gs pos="0">
                    <a:schemeClr val="bg1">
                      <a:alpha val="50000"/>
                    </a:schemeClr>
                  </a:gs>
                  <a:gs pos="100000">
                    <a:schemeClr val="bg1">
                      <a:gamma/>
                      <a:shade val="46275"/>
                      <a:invGamma/>
                      <a:alpha val="0"/>
                    </a:schemeClr>
                  </a:gs>
                </a:gsLst>
                <a:path path="rect">
                  <a:fillToRect r="100000" b="100000"/>
                </a:path>
              </a:gradFill>
              <a:ln w="12700" cap="flat" cmpd="sng" algn="ctr">
                <a:noFill/>
                <a:prstDash val="solid"/>
                <a:round/>
                <a:headEnd type="none" w="med" len="med"/>
                <a:tailEnd type="none" w="med" len="med"/>
              </a:ln>
              <a:effectLst/>
            </p:spPr>
            <p:txBody>
              <a:bodyPr wrap="none" anchor="ctr"/>
              <a:lstStyle/>
              <a:p>
                <a:endParaRPr lang="en-US" sz="1600" dirty="0">
                  <a:solidFill>
                    <a:schemeClr val="bg1"/>
                  </a:solidFill>
                  <a:effectLst>
                    <a:outerShdw blurRad="38100" dist="38100" dir="2700000" algn="tl">
                      <a:srgbClr val="FFFFFF"/>
                    </a:outerShdw>
                  </a:effectLst>
                </a:endParaRPr>
              </a:p>
            </p:txBody>
          </p:sp>
        </p:grpSp>
        <p:sp>
          <p:nvSpPr>
            <p:cNvPr id="21" name="Rectangle 20"/>
            <p:cNvSpPr>
              <a:spLocks noChangeArrowheads="1"/>
            </p:cNvSpPr>
            <p:nvPr/>
          </p:nvSpPr>
          <p:spPr bwMode="auto">
            <a:xfrm>
              <a:off x="557770" y="1995195"/>
              <a:ext cx="1585271" cy="327772"/>
            </a:xfrm>
            <a:prstGeom prst="rect">
              <a:avLst/>
            </a:prstGeom>
            <a:noFill/>
            <a:ln w="9525" cap="flat" cmpd="sng" algn="ctr">
              <a:noFill/>
              <a:prstDash val="solid"/>
              <a:miter lim="800000"/>
              <a:headEnd type="none" w="med" len="med"/>
              <a:tailEnd type="none" w="med" len="med"/>
            </a:ln>
            <a:effectLst/>
          </p:spPr>
          <p:txBody>
            <a:bodyPr>
              <a:spAutoFit/>
            </a:bodyPr>
            <a:lstStyle/>
            <a:p>
              <a:pPr eaLnBrk="0" hangingPunct="0">
                <a:lnSpc>
                  <a:spcPct val="85000"/>
                </a:lnSpc>
                <a:spcAft>
                  <a:spcPct val="25000"/>
                </a:spcAft>
              </a:pPr>
              <a:r>
                <a:rPr lang="en-US" sz="1800" dirty="0" smtClean="0">
                  <a:solidFill>
                    <a:schemeClr val="bg1"/>
                  </a:solidFill>
                  <a:effectLst>
                    <a:outerShdw blurRad="38100" dist="38100" dir="2700000" algn="tl">
                      <a:srgbClr val="000000"/>
                    </a:outerShdw>
                  </a:effectLst>
                  <a:cs typeface="Arial" charset="0"/>
                </a:rPr>
                <a:t>Manager</a:t>
              </a:r>
              <a:endParaRPr lang="en-US" sz="1800" dirty="0">
                <a:solidFill>
                  <a:schemeClr val="bg1"/>
                </a:solidFill>
                <a:effectLst>
                  <a:outerShdw blurRad="38100" dist="38100" dir="2700000" algn="tl">
                    <a:srgbClr val="000000"/>
                  </a:outerShdw>
                </a:effectLst>
              </a:endParaRPr>
            </a:p>
          </p:txBody>
        </p:sp>
      </p:grpSp>
      <p:grpSp>
        <p:nvGrpSpPr>
          <p:cNvPr id="4" name="Group 38"/>
          <p:cNvGrpSpPr>
            <a:grpSpLocks/>
          </p:cNvGrpSpPr>
          <p:nvPr/>
        </p:nvGrpSpPr>
        <p:grpSpPr bwMode="auto">
          <a:xfrm>
            <a:off x="236478" y="449324"/>
            <a:ext cx="2035176" cy="2011362"/>
            <a:chOff x="3750" y="1537"/>
            <a:chExt cx="1624" cy="1604"/>
          </a:xfrm>
        </p:grpSpPr>
        <p:pic>
          <p:nvPicPr>
            <p:cNvPr id="54" name="Rectangle 14353"/>
            <p:cNvPicPr>
              <a:picLocks noChangeArrowheads="1"/>
            </p:cNvPicPr>
            <p:nvPr/>
          </p:nvPicPr>
          <p:blipFill>
            <a:blip r:embed="rId4"/>
            <a:srcRect l="63542"/>
            <a:stretch>
              <a:fillRect/>
            </a:stretch>
          </p:blipFill>
          <p:spPr bwMode="auto">
            <a:xfrm>
              <a:off x="4550" y="1537"/>
              <a:ext cx="824" cy="1604"/>
            </a:xfrm>
            <a:prstGeom prst="rect">
              <a:avLst/>
            </a:prstGeom>
            <a:noFill/>
            <a:ln w="9525">
              <a:noFill/>
              <a:miter lim="800000"/>
              <a:headEnd/>
              <a:tailEnd/>
            </a:ln>
          </p:spPr>
        </p:pic>
        <p:pic>
          <p:nvPicPr>
            <p:cNvPr id="55" name="Rectangle 14354"/>
            <p:cNvPicPr>
              <a:picLocks noChangeArrowheads="1"/>
            </p:cNvPicPr>
            <p:nvPr/>
          </p:nvPicPr>
          <p:blipFill>
            <a:blip r:embed="rId4"/>
            <a:srcRect r="64662"/>
            <a:stretch>
              <a:fillRect/>
            </a:stretch>
          </p:blipFill>
          <p:spPr bwMode="auto">
            <a:xfrm>
              <a:off x="3750" y="1537"/>
              <a:ext cx="800" cy="1604"/>
            </a:xfrm>
            <a:prstGeom prst="rect">
              <a:avLst/>
            </a:prstGeom>
            <a:noFill/>
            <a:ln w="9525">
              <a:noFill/>
              <a:miter lim="800000"/>
              <a:headEnd/>
              <a:tailEnd/>
            </a:ln>
          </p:spPr>
        </p:pic>
        <p:sp>
          <p:nvSpPr>
            <p:cNvPr id="56" name="Rounded Rectangle 14355"/>
            <p:cNvSpPr>
              <a:spLocks noChangeArrowheads="1"/>
            </p:cNvSpPr>
            <p:nvPr/>
          </p:nvSpPr>
          <p:spPr bwMode="auto">
            <a:xfrm>
              <a:off x="3997" y="1776"/>
              <a:ext cx="1097" cy="1081"/>
            </a:xfrm>
            <a:prstGeom prst="roundRect">
              <a:avLst>
                <a:gd name="adj" fmla="val 12509"/>
              </a:avLst>
            </a:prstGeom>
            <a:gradFill rotWithShape="1">
              <a:gsLst>
                <a:gs pos="0">
                  <a:schemeClr val="bg1"/>
                </a:gs>
                <a:gs pos="100000">
                  <a:schemeClr val="hlink"/>
                </a:gs>
              </a:gsLst>
              <a:lin ang="2700000" scaled="1"/>
            </a:gradFill>
            <a:ln w="12700" algn="ctr">
              <a:solidFill>
                <a:srgbClr val="003300"/>
              </a:solidFill>
              <a:round/>
              <a:headEnd/>
              <a:tailEnd/>
            </a:ln>
          </p:spPr>
          <p:txBody>
            <a:bodyPr wrap="none" anchor="ctr"/>
            <a:lstStyle/>
            <a:p>
              <a:endParaRPr lang="en-US">
                <a:solidFill>
                  <a:srgbClr val="000000"/>
                </a:solidFill>
              </a:endParaRPr>
            </a:p>
          </p:txBody>
        </p:sp>
        <p:sp>
          <p:nvSpPr>
            <p:cNvPr id="57" name="Rounded Rectangle 14356"/>
            <p:cNvSpPr>
              <a:spLocks noChangeArrowheads="1"/>
            </p:cNvSpPr>
            <p:nvPr/>
          </p:nvSpPr>
          <p:spPr bwMode="auto">
            <a:xfrm>
              <a:off x="4025" y="1805"/>
              <a:ext cx="1040" cy="1025"/>
            </a:xfrm>
            <a:prstGeom prst="roundRect">
              <a:avLst>
                <a:gd name="adj" fmla="val 11630"/>
              </a:avLst>
            </a:prstGeom>
            <a:gradFill rotWithShape="1">
              <a:gsLst>
                <a:gs pos="0">
                  <a:schemeClr val="hlink"/>
                </a:gs>
                <a:gs pos="100000">
                  <a:schemeClr val="bg1"/>
                </a:gs>
              </a:gsLst>
              <a:lin ang="2700000" scaled="1"/>
            </a:gradFill>
            <a:ln w="12700" algn="ctr">
              <a:solidFill>
                <a:schemeClr val="tx1"/>
              </a:solidFill>
              <a:round/>
              <a:headEnd/>
              <a:tailEnd/>
            </a:ln>
          </p:spPr>
          <p:txBody>
            <a:bodyPr wrap="none" anchor="ctr"/>
            <a:lstStyle/>
            <a:p>
              <a:endParaRPr lang="en-US">
                <a:solidFill>
                  <a:srgbClr val="000000"/>
                </a:solidFill>
              </a:endParaRPr>
            </a:p>
          </p:txBody>
        </p:sp>
        <p:sp>
          <p:nvSpPr>
            <p:cNvPr id="58" name="Rounded Rectangle 57"/>
            <p:cNvSpPr>
              <a:spLocks noChangeArrowheads="1"/>
            </p:cNvSpPr>
            <p:nvPr/>
          </p:nvSpPr>
          <p:spPr bwMode="auto">
            <a:xfrm>
              <a:off x="4027" y="1813"/>
              <a:ext cx="1040" cy="1017"/>
            </a:xfrm>
            <a:prstGeom prst="roundRect">
              <a:avLst>
                <a:gd name="adj" fmla="val 11630"/>
              </a:avLst>
            </a:prstGeom>
            <a:gradFill rotWithShape="1">
              <a:gsLst>
                <a:gs pos="0">
                  <a:schemeClr val="bg1">
                    <a:alpha val="50000"/>
                  </a:schemeClr>
                </a:gs>
                <a:gs pos="100000">
                  <a:schemeClr val="bg1">
                    <a:gamma/>
                    <a:shade val="46275"/>
                    <a:invGamma/>
                    <a:alpha val="0"/>
                  </a:schemeClr>
                </a:gs>
              </a:gsLst>
              <a:path path="rect">
                <a:fillToRect r="100000" b="100000"/>
              </a:path>
            </a:gradFill>
            <a:ln w="12700" cap="flat" cmpd="sng" algn="ctr">
              <a:noFill/>
              <a:prstDash val="solid"/>
              <a:round/>
              <a:headEnd type="none" w="med" len="med"/>
              <a:tailEnd type="none" w="med" len="med"/>
            </a:ln>
            <a:effectLst/>
          </p:spPr>
          <p:txBody>
            <a:bodyPr wrap="none" anchor="ctr"/>
            <a:lstStyle/>
            <a:p>
              <a:endParaRPr lang="en-US">
                <a:solidFill>
                  <a:srgbClr val="000000"/>
                </a:solidFill>
              </a:endParaRPr>
            </a:p>
          </p:txBody>
        </p:sp>
      </p:grpSp>
      <p:sp>
        <p:nvSpPr>
          <p:cNvPr id="52" name="Rectangle 51"/>
          <p:cNvSpPr>
            <a:spLocks noChangeArrowheads="1"/>
          </p:cNvSpPr>
          <p:nvPr/>
        </p:nvSpPr>
        <p:spPr bwMode="auto">
          <a:xfrm>
            <a:off x="661346" y="1744729"/>
            <a:ext cx="1260475" cy="340863"/>
          </a:xfrm>
          <a:prstGeom prst="rect">
            <a:avLst/>
          </a:prstGeom>
          <a:noFill/>
          <a:ln w="9525" cap="flat" cmpd="sng" algn="ctr">
            <a:noFill/>
            <a:prstDash val="solid"/>
            <a:miter lim="800000"/>
            <a:headEnd type="none" w="med" len="med"/>
            <a:tailEnd type="none" w="med" len="med"/>
          </a:ln>
          <a:effectLst/>
        </p:spPr>
        <p:txBody>
          <a:bodyPr>
            <a:spAutoFit/>
          </a:bodyPr>
          <a:lstStyle/>
          <a:p>
            <a:pPr eaLnBrk="0" hangingPunct="0">
              <a:lnSpc>
                <a:spcPct val="85000"/>
              </a:lnSpc>
              <a:spcAft>
                <a:spcPct val="25000"/>
              </a:spcAft>
            </a:pPr>
            <a:r>
              <a:rPr lang="en-US" sz="1900" dirty="0" smtClean="0">
                <a:solidFill>
                  <a:schemeClr val="tx2"/>
                </a:solidFill>
                <a:effectLst>
                  <a:outerShdw blurRad="38100" dist="38100" dir="2700000" algn="tl">
                    <a:srgbClr val="000000"/>
                  </a:outerShdw>
                </a:effectLst>
                <a:cs typeface="Arial" charset="0"/>
              </a:rPr>
              <a:t>Exe</a:t>
            </a:r>
            <a:r>
              <a:rPr lang="sk-SK" sz="1900" dirty="0" smtClean="0">
                <a:solidFill>
                  <a:schemeClr val="tx2"/>
                </a:solidFill>
                <a:effectLst>
                  <a:outerShdw blurRad="38100" dist="38100" dir="2700000" algn="tl">
                    <a:srgbClr val="000000"/>
                  </a:outerShdw>
                </a:effectLst>
                <a:cs typeface="Arial" charset="0"/>
              </a:rPr>
              <a:t>kutíva</a:t>
            </a:r>
            <a:endParaRPr lang="en-US" sz="1900" dirty="0"/>
          </a:p>
        </p:txBody>
      </p:sp>
      <p:pic>
        <p:nvPicPr>
          <p:cNvPr id="53" name="Rectangle 14350"/>
          <p:cNvPicPr>
            <a:picLocks noChangeAspect="1" noChangeArrowheads="1"/>
          </p:cNvPicPr>
          <p:nvPr/>
        </p:nvPicPr>
        <p:blipFill>
          <a:blip r:embed="rId5"/>
          <a:srcRect/>
          <a:stretch>
            <a:fillRect/>
          </a:stretch>
        </p:blipFill>
        <p:spPr bwMode="auto">
          <a:xfrm>
            <a:off x="554826" y="4564330"/>
            <a:ext cx="952422" cy="729809"/>
          </a:xfrm>
          <a:prstGeom prst="rect">
            <a:avLst/>
          </a:prstGeom>
          <a:noFill/>
          <a:ln w="9525">
            <a:noFill/>
            <a:miter lim="800000"/>
            <a:headEnd/>
            <a:tailEnd/>
          </a:ln>
        </p:spPr>
      </p:pic>
      <p:pic>
        <p:nvPicPr>
          <p:cNvPr id="59" name="Rectangle 14375"/>
          <p:cNvPicPr>
            <a:picLocks noChangeAspect="1" noChangeArrowheads="1"/>
          </p:cNvPicPr>
          <p:nvPr/>
        </p:nvPicPr>
        <p:blipFill>
          <a:blip r:embed="rId6"/>
          <a:srcRect/>
          <a:stretch>
            <a:fillRect/>
          </a:stretch>
        </p:blipFill>
        <p:spPr bwMode="auto">
          <a:xfrm>
            <a:off x="629686" y="890677"/>
            <a:ext cx="1139825" cy="854075"/>
          </a:xfrm>
          <a:prstGeom prst="rect">
            <a:avLst/>
          </a:prstGeom>
          <a:noFill/>
          <a:ln w="9525">
            <a:noFill/>
            <a:miter lim="800000"/>
            <a:headEnd/>
            <a:tailEnd/>
          </a:ln>
        </p:spPr>
      </p:pic>
      <p:grpSp>
        <p:nvGrpSpPr>
          <p:cNvPr id="5" name="Group 74"/>
          <p:cNvGrpSpPr/>
          <p:nvPr/>
        </p:nvGrpSpPr>
        <p:grpSpPr>
          <a:xfrm>
            <a:off x="1974823" y="911021"/>
            <a:ext cx="3721150" cy="715779"/>
            <a:chOff x="1974823" y="1347209"/>
            <a:chExt cx="3721150" cy="715779"/>
          </a:xfrm>
        </p:grpSpPr>
        <p:sp>
          <p:nvSpPr>
            <p:cNvPr id="20492" name="TextBox 35"/>
            <p:cNvSpPr txBox="1">
              <a:spLocks noChangeArrowheads="1"/>
            </p:cNvSpPr>
            <p:nvPr/>
          </p:nvSpPr>
          <p:spPr bwMode="auto">
            <a:xfrm>
              <a:off x="3605360" y="1347209"/>
              <a:ext cx="2090613" cy="338544"/>
            </a:xfrm>
            <a:prstGeom prst="rect">
              <a:avLst/>
            </a:prstGeom>
            <a:noFill/>
            <a:ln w="9525">
              <a:noFill/>
              <a:miter lim="800000"/>
              <a:headEnd/>
              <a:tailEnd/>
            </a:ln>
          </p:spPr>
          <p:txBody>
            <a:bodyPr wrap="none" lIns="91428" tIns="45715" rIns="91428" bIns="45715">
              <a:spAutoFit/>
            </a:bodyPr>
            <a:lstStyle/>
            <a:p>
              <a:pPr>
                <a:defRPr/>
              </a:pPr>
              <a:r>
                <a:rPr lang="sk-SK" sz="1600" dirty="0" smtClean="0">
                  <a:solidFill>
                    <a:schemeClr val="bg1"/>
                  </a:solidFill>
                </a:rPr>
                <a:t>Report pre exekutívu</a:t>
              </a:r>
              <a:endParaRPr lang="en-US" sz="1600" dirty="0">
                <a:solidFill>
                  <a:schemeClr val="bg1"/>
                </a:solidFill>
              </a:endParaRPr>
            </a:p>
          </p:txBody>
        </p:sp>
        <p:pic>
          <p:nvPicPr>
            <p:cNvPr id="49" name="Rectangle 14351"/>
            <p:cNvPicPr>
              <a:picLocks noChangeAspect="1" noChangeArrowheads="1"/>
            </p:cNvPicPr>
            <p:nvPr/>
          </p:nvPicPr>
          <p:blipFill>
            <a:blip r:embed="rId7"/>
            <a:srcRect/>
            <a:stretch>
              <a:fillRect/>
            </a:stretch>
          </p:blipFill>
          <p:spPr bwMode="auto">
            <a:xfrm rot="1973813">
              <a:off x="1974823" y="1686751"/>
              <a:ext cx="1855788" cy="376237"/>
            </a:xfrm>
            <a:prstGeom prst="rect">
              <a:avLst/>
            </a:prstGeom>
            <a:noFill/>
            <a:ln w="9525">
              <a:noFill/>
              <a:miter lim="800000"/>
              <a:headEnd/>
              <a:tailEnd/>
            </a:ln>
          </p:spPr>
        </p:pic>
        <p:pic>
          <p:nvPicPr>
            <p:cNvPr id="60" name="Picture 3"/>
            <p:cNvPicPr>
              <a:picLocks noChangeAspect="1" noChangeArrowheads="1"/>
            </p:cNvPicPr>
            <p:nvPr/>
          </p:nvPicPr>
          <p:blipFill>
            <a:blip r:embed="rId8"/>
            <a:srcRect/>
            <a:stretch>
              <a:fillRect/>
            </a:stretch>
          </p:blipFill>
          <p:spPr bwMode="auto">
            <a:xfrm>
              <a:off x="3213245" y="1420957"/>
              <a:ext cx="363537" cy="374650"/>
            </a:xfrm>
            <a:prstGeom prst="rect">
              <a:avLst/>
            </a:prstGeom>
            <a:noFill/>
            <a:ln w="12700" cap="flat" cmpd="sng" algn="ctr">
              <a:noFill/>
              <a:prstDash val="solid"/>
              <a:miter lim="800000"/>
              <a:headEnd/>
              <a:tailEnd/>
            </a:ln>
            <a:effectLst>
              <a:prstShdw prst="shdw17" dist="17961" dir="2700000">
                <a:schemeClr val="accent2">
                  <a:gamma/>
                  <a:shade val="60000"/>
                  <a:invGamma/>
                </a:schemeClr>
              </a:prstShdw>
            </a:effectLst>
          </p:spPr>
        </p:pic>
      </p:grpSp>
      <p:pic>
        <p:nvPicPr>
          <p:cNvPr id="61" name="Picture 57" descr="Database 4 blue"/>
          <p:cNvPicPr>
            <a:picLocks noChangeAspect="1" noChangeArrowheads="1"/>
          </p:cNvPicPr>
          <p:nvPr/>
        </p:nvPicPr>
        <p:blipFill>
          <a:blip r:embed="rId9"/>
          <a:srcRect/>
          <a:stretch>
            <a:fillRect/>
          </a:stretch>
        </p:blipFill>
        <p:spPr bwMode="auto">
          <a:xfrm>
            <a:off x="756777" y="2405887"/>
            <a:ext cx="990600" cy="804863"/>
          </a:xfrm>
          <a:prstGeom prst="rect">
            <a:avLst/>
          </a:prstGeom>
          <a:noFill/>
          <a:ln w="9525">
            <a:noFill/>
            <a:miter lim="800000"/>
            <a:headEnd/>
            <a:tailEnd/>
          </a:ln>
        </p:spPr>
      </p:pic>
      <p:sp>
        <p:nvSpPr>
          <p:cNvPr id="62" name="Text Box 18"/>
          <p:cNvSpPr txBox="1">
            <a:spLocks noChangeArrowheads="1"/>
          </p:cNvSpPr>
          <p:nvPr/>
        </p:nvSpPr>
        <p:spPr bwMode="auto">
          <a:xfrm>
            <a:off x="435295" y="3187400"/>
            <a:ext cx="1533186" cy="286222"/>
          </a:xfrm>
          <a:prstGeom prst="rect">
            <a:avLst/>
          </a:prstGeom>
          <a:noFill/>
          <a:ln w="9525">
            <a:noFill/>
            <a:miter lim="800000"/>
            <a:headEnd/>
            <a:tailEnd/>
          </a:ln>
        </p:spPr>
        <p:txBody>
          <a:bodyPr wrap="square" lIns="91428" tIns="45715" rIns="91428" bIns="45715">
            <a:spAutoFit/>
          </a:bodyPr>
          <a:lstStyle/>
          <a:p>
            <a:pPr algn="ctr">
              <a:lnSpc>
                <a:spcPct val="90000"/>
              </a:lnSpc>
              <a:spcBef>
                <a:spcPct val="30000"/>
              </a:spcBef>
            </a:pPr>
            <a:r>
              <a:rPr lang="en-GB" sz="1400" b="1" dirty="0" err="1" smtClean="0">
                <a:solidFill>
                  <a:schemeClr val="bg1"/>
                </a:solidFill>
              </a:rPr>
              <a:t>Datab</a:t>
            </a:r>
            <a:r>
              <a:rPr lang="sk-SK" sz="1400" b="1" dirty="0" smtClean="0">
                <a:solidFill>
                  <a:schemeClr val="bg1"/>
                </a:solidFill>
              </a:rPr>
              <a:t>áza</a:t>
            </a:r>
            <a:endParaRPr lang="en-US" sz="1400" b="1" dirty="0">
              <a:solidFill>
                <a:schemeClr val="bg1"/>
              </a:solidFill>
            </a:endParaRPr>
          </a:p>
        </p:txBody>
      </p:sp>
      <p:grpSp>
        <p:nvGrpSpPr>
          <p:cNvPr id="6" name="Group 22"/>
          <p:cNvGrpSpPr>
            <a:grpSpLocks/>
          </p:cNvGrpSpPr>
          <p:nvPr/>
        </p:nvGrpSpPr>
        <p:grpSpPr bwMode="auto">
          <a:xfrm>
            <a:off x="6154738" y="4530002"/>
            <a:ext cx="2100262" cy="1963733"/>
            <a:chOff x="5284506" y="1269011"/>
            <a:chExt cx="2100142" cy="1962853"/>
          </a:xfrm>
        </p:grpSpPr>
        <p:grpSp>
          <p:nvGrpSpPr>
            <p:cNvPr id="7" name="Group 26"/>
            <p:cNvGrpSpPr>
              <a:grpSpLocks/>
            </p:cNvGrpSpPr>
            <p:nvPr/>
          </p:nvGrpSpPr>
          <p:grpSpPr bwMode="auto">
            <a:xfrm>
              <a:off x="5284506" y="1269011"/>
              <a:ext cx="2100142" cy="1962853"/>
              <a:chOff x="3750" y="2012"/>
              <a:chExt cx="1624" cy="1604"/>
            </a:xfrm>
          </p:grpSpPr>
          <p:pic>
            <p:nvPicPr>
              <p:cNvPr id="20522" name="Rectangle 14364"/>
              <p:cNvPicPr>
                <a:picLocks noChangeArrowheads="1"/>
              </p:cNvPicPr>
              <p:nvPr/>
            </p:nvPicPr>
            <p:blipFill>
              <a:blip r:embed="rId4"/>
              <a:srcRect l="63542"/>
              <a:stretch>
                <a:fillRect/>
              </a:stretch>
            </p:blipFill>
            <p:spPr bwMode="auto">
              <a:xfrm>
                <a:off x="4550" y="2012"/>
                <a:ext cx="824" cy="1604"/>
              </a:xfrm>
              <a:prstGeom prst="rect">
                <a:avLst/>
              </a:prstGeom>
              <a:noFill/>
              <a:ln w="9525">
                <a:noFill/>
                <a:miter lim="800000"/>
                <a:headEnd/>
                <a:tailEnd/>
              </a:ln>
            </p:spPr>
          </p:pic>
          <p:pic>
            <p:nvPicPr>
              <p:cNvPr id="20523" name="Rectangle 14365"/>
              <p:cNvPicPr>
                <a:picLocks noChangeArrowheads="1"/>
              </p:cNvPicPr>
              <p:nvPr/>
            </p:nvPicPr>
            <p:blipFill>
              <a:blip r:embed="rId4"/>
              <a:srcRect r="64662"/>
              <a:stretch>
                <a:fillRect/>
              </a:stretch>
            </p:blipFill>
            <p:spPr bwMode="auto">
              <a:xfrm>
                <a:off x="3750" y="2012"/>
                <a:ext cx="800" cy="1604"/>
              </a:xfrm>
              <a:prstGeom prst="rect">
                <a:avLst/>
              </a:prstGeom>
              <a:noFill/>
              <a:ln w="9525">
                <a:noFill/>
                <a:miter lim="800000"/>
                <a:headEnd/>
                <a:tailEnd/>
              </a:ln>
            </p:spPr>
          </p:pic>
          <p:sp>
            <p:nvSpPr>
              <p:cNvPr id="20525" name="Rounded Rectangle 7"/>
              <p:cNvSpPr>
                <a:spLocks noChangeArrowheads="1"/>
              </p:cNvSpPr>
              <p:nvPr/>
            </p:nvSpPr>
            <p:spPr bwMode="auto">
              <a:xfrm>
                <a:off x="3997" y="2251"/>
                <a:ext cx="1097" cy="1081"/>
              </a:xfrm>
              <a:prstGeom prst="roundRect">
                <a:avLst>
                  <a:gd name="adj" fmla="val 12509"/>
                </a:avLst>
              </a:prstGeom>
              <a:gradFill rotWithShape="1">
                <a:gsLst>
                  <a:gs pos="0">
                    <a:schemeClr val="bg1"/>
                  </a:gs>
                  <a:gs pos="100000">
                    <a:schemeClr val="hlink"/>
                  </a:gs>
                </a:gsLst>
                <a:lin ang="2700000" scaled="1"/>
              </a:gradFill>
              <a:ln w="12700" algn="ctr">
                <a:solidFill>
                  <a:srgbClr val="003300"/>
                </a:solidFill>
                <a:round/>
                <a:headEnd/>
                <a:tailEnd/>
              </a:ln>
            </p:spPr>
            <p:txBody>
              <a:bodyPr wrap="none" anchor="ctr"/>
              <a:lstStyle/>
              <a:p>
                <a:endParaRPr lang="en-US" sz="1600" dirty="0">
                  <a:solidFill>
                    <a:schemeClr val="bg1"/>
                  </a:solidFill>
                  <a:effectLst>
                    <a:outerShdw blurRad="38100" dist="38100" dir="2700000" algn="tl">
                      <a:srgbClr val="FFFFFF"/>
                    </a:outerShdw>
                  </a:effectLst>
                </a:endParaRPr>
              </a:p>
            </p:txBody>
          </p:sp>
          <p:sp>
            <p:nvSpPr>
              <p:cNvPr id="20526" name="Rounded Rectangle 8"/>
              <p:cNvSpPr>
                <a:spLocks noChangeArrowheads="1"/>
              </p:cNvSpPr>
              <p:nvPr/>
            </p:nvSpPr>
            <p:spPr bwMode="auto">
              <a:xfrm>
                <a:off x="4025" y="2258"/>
                <a:ext cx="1040" cy="1023"/>
              </a:xfrm>
              <a:prstGeom prst="roundRect">
                <a:avLst>
                  <a:gd name="adj" fmla="val 11630"/>
                </a:avLst>
              </a:prstGeom>
              <a:gradFill rotWithShape="1">
                <a:gsLst>
                  <a:gs pos="0">
                    <a:schemeClr val="hlink"/>
                  </a:gs>
                  <a:gs pos="100000">
                    <a:schemeClr val="bg1"/>
                  </a:gs>
                </a:gsLst>
                <a:lin ang="2700000" scaled="1"/>
              </a:gradFill>
              <a:ln w="12700" algn="ctr">
                <a:solidFill>
                  <a:schemeClr val="tx1"/>
                </a:solidFill>
                <a:round/>
                <a:headEnd/>
                <a:tailEnd/>
              </a:ln>
            </p:spPr>
            <p:txBody>
              <a:bodyPr wrap="none" anchor="ctr"/>
              <a:lstStyle/>
              <a:p>
                <a:endParaRPr lang="en-US" sz="1600" dirty="0">
                  <a:solidFill>
                    <a:schemeClr val="bg1"/>
                  </a:solidFill>
                  <a:effectLst>
                    <a:outerShdw blurRad="38100" dist="38100" dir="2700000" algn="tl">
                      <a:srgbClr val="FFFFFF"/>
                    </a:outerShdw>
                  </a:effectLst>
                </a:endParaRPr>
              </a:p>
            </p:txBody>
          </p:sp>
          <p:sp>
            <p:nvSpPr>
              <p:cNvPr id="10" name="Rounded Rectangle 9"/>
              <p:cNvSpPr>
                <a:spLocks noChangeArrowheads="1"/>
              </p:cNvSpPr>
              <p:nvPr/>
            </p:nvSpPr>
            <p:spPr bwMode="auto">
              <a:xfrm>
                <a:off x="4027" y="2266"/>
                <a:ext cx="1040" cy="1017"/>
              </a:xfrm>
              <a:prstGeom prst="roundRect">
                <a:avLst>
                  <a:gd name="adj" fmla="val 11630"/>
                </a:avLst>
              </a:prstGeom>
              <a:gradFill rotWithShape="1">
                <a:gsLst>
                  <a:gs pos="0">
                    <a:schemeClr val="bg1">
                      <a:alpha val="50000"/>
                    </a:schemeClr>
                  </a:gs>
                  <a:gs pos="100000">
                    <a:schemeClr val="bg1">
                      <a:gamma/>
                      <a:shade val="46275"/>
                      <a:invGamma/>
                      <a:alpha val="0"/>
                    </a:schemeClr>
                  </a:gs>
                </a:gsLst>
                <a:path path="rect">
                  <a:fillToRect r="100000" b="100000"/>
                </a:path>
              </a:gradFill>
              <a:ln w="12700" cap="flat" cmpd="sng" algn="ctr">
                <a:noFill/>
                <a:prstDash val="solid"/>
                <a:round/>
                <a:headEnd type="none" w="med" len="med"/>
                <a:tailEnd type="none" w="med" len="med"/>
              </a:ln>
              <a:effectLst/>
            </p:spPr>
            <p:txBody>
              <a:bodyPr wrap="none" anchor="ctr"/>
              <a:lstStyle/>
              <a:p>
                <a:endParaRPr lang="en-US" sz="1600" dirty="0">
                  <a:solidFill>
                    <a:schemeClr val="bg1"/>
                  </a:solidFill>
                  <a:effectLst>
                    <a:outerShdw blurRad="38100" dist="38100" dir="2700000" algn="tl">
                      <a:srgbClr val="FFFFFF"/>
                    </a:outerShdw>
                  </a:effectLst>
                </a:endParaRPr>
              </a:p>
            </p:txBody>
          </p:sp>
        </p:grpSp>
        <p:pic>
          <p:nvPicPr>
            <p:cNvPr id="20520" name="Rectangle 14359"/>
            <p:cNvPicPr>
              <a:picLocks noChangeAspect="1" noChangeArrowheads="1"/>
            </p:cNvPicPr>
            <p:nvPr/>
          </p:nvPicPr>
          <p:blipFill>
            <a:blip r:embed="rId10"/>
            <a:srcRect/>
            <a:stretch>
              <a:fillRect/>
            </a:stretch>
          </p:blipFill>
          <p:spPr bwMode="auto">
            <a:xfrm>
              <a:off x="5812531" y="1497498"/>
              <a:ext cx="910406" cy="729360"/>
            </a:xfrm>
            <a:prstGeom prst="rect">
              <a:avLst/>
            </a:prstGeom>
            <a:noFill/>
            <a:ln w="9525">
              <a:noFill/>
              <a:miter lim="800000"/>
              <a:headEnd/>
              <a:tailEnd/>
            </a:ln>
          </p:spPr>
        </p:pic>
        <p:sp>
          <p:nvSpPr>
            <p:cNvPr id="12" name="Rectangle 11"/>
            <p:cNvSpPr>
              <a:spLocks noChangeArrowheads="1"/>
            </p:cNvSpPr>
            <p:nvPr/>
          </p:nvSpPr>
          <p:spPr bwMode="auto">
            <a:xfrm>
              <a:off x="5595348" y="2254357"/>
              <a:ext cx="1458829" cy="327635"/>
            </a:xfrm>
            <a:prstGeom prst="rect">
              <a:avLst/>
            </a:prstGeom>
            <a:noFill/>
            <a:ln w="9525" cap="flat" cmpd="sng" algn="ctr">
              <a:noFill/>
              <a:prstDash val="solid"/>
              <a:miter lim="800000"/>
              <a:headEnd type="none" w="med" len="med"/>
              <a:tailEnd type="none" w="med" len="med"/>
            </a:ln>
            <a:effectLst/>
          </p:spPr>
          <p:txBody>
            <a:bodyPr>
              <a:spAutoFit/>
            </a:bodyPr>
            <a:lstStyle/>
            <a:p>
              <a:pPr algn="ctr" eaLnBrk="0" hangingPunct="0">
                <a:lnSpc>
                  <a:spcPct val="85000"/>
                </a:lnSpc>
                <a:spcAft>
                  <a:spcPct val="25000"/>
                </a:spcAft>
              </a:pPr>
              <a:r>
                <a:rPr lang="en-US" sz="1800" dirty="0" smtClean="0">
                  <a:solidFill>
                    <a:schemeClr val="bg1"/>
                  </a:solidFill>
                  <a:effectLst>
                    <a:outerShdw blurRad="38100" dist="38100" dir="2700000" algn="tl">
                      <a:srgbClr val="000000"/>
                    </a:outerShdw>
                  </a:effectLst>
                  <a:cs typeface="Arial" charset="0"/>
                </a:rPr>
                <a:t> </a:t>
              </a:r>
              <a:r>
                <a:rPr lang="sk-SK" sz="1800" dirty="0" smtClean="0">
                  <a:solidFill>
                    <a:schemeClr val="bg1"/>
                  </a:solidFill>
                  <a:effectLst>
                    <a:outerShdw blurRad="38100" dist="38100" dir="2700000" algn="tl">
                      <a:srgbClr val="000000"/>
                    </a:outerShdw>
                  </a:effectLst>
                  <a:cs typeface="Arial" charset="0"/>
                </a:rPr>
                <a:t>Obchodník</a:t>
              </a:r>
              <a:endParaRPr lang="en-US" sz="1800" dirty="0">
                <a:solidFill>
                  <a:schemeClr val="bg1"/>
                </a:solidFill>
                <a:effectLst>
                  <a:outerShdw blurRad="38100" dist="38100" dir="2700000" algn="tl">
                    <a:srgbClr val="000000"/>
                  </a:outerShdw>
                </a:effectLst>
              </a:endParaRPr>
            </a:p>
          </p:txBody>
        </p:sp>
      </p:grpSp>
      <p:grpSp>
        <p:nvGrpSpPr>
          <p:cNvPr id="8" name="Group 69"/>
          <p:cNvGrpSpPr/>
          <p:nvPr/>
        </p:nvGrpSpPr>
        <p:grpSpPr>
          <a:xfrm>
            <a:off x="5037263" y="3054571"/>
            <a:ext cx="2349251" cy="2228373"/>
            <a:chOff x="5037263" y="3490759"/>
            <a:chExt cx="2349251" cy="2228373"/>
          </a:xfrm>
        </p:grpSpPr>
        <p:pic>
          <p:nvPicPr>
            <p:cNvPr id="20498" name="Rectangle 14351"/>
            <p:cNvPicPr>
              <a:picLocks noChangeAspect="1" noChangeArrowheads="1"/>
            </p:cNvPicPr>
            <p:nvPr/>
          </p:nvPicPr>
          <p:blipFill>
            <a:blip r:embed="rId11"/>
            <a:srcRect/>
            <a:stretch>
              <a:fillRect/>
            </a:stretch>
          </p:blipFill>
          <p:spPr bwMode="auto">
            <a:xfrm rot="19086348">
              <a:off x="5426150" y="3490759"/>
              <a:ext cx="371475" cy="2228373"/>
            </a:xfrm>
            <a:prstGeom prst="rect">
              <a:avLst/>
            </a:prstGeom>
            <a:noFill/>
            <a:ln w="9525">
              <a:noFill/>
              <a:miter lim="800000"/>
              <a:headEnd/>
              <a:tailEnd/>
            </a:ln>
          </p:spPr>
        </p:pic>
        <p:sp>
          <p:nvSpPr>
            <p:cNvPr id="20499" name="TextBox 44"/>
            <p:cNvSpPr txBox="1">
              <a:spLocks noChangeArrowheads="1"/>
            </p:cNvSpPr>
            <p:nvPr/>
          </p:nvSpPr>
          <p:spPr bwMode="auto">
            <a:xfrm>
              <a:off x="5625735" y="3827450"/>
              <a:ext cx="1760779" cy="584765"/>
            </a:xfrm>
            <a:prstGeom prst="rect">
              <a:avLst/>
            </a:prstGeom>
            <a:noFill/>
            <a:ln w="9525">
              <a:noFill/>
              <a:miter lim="800000"/>
              <a:headEnd/>
              <a:tailEnd/>
            </a:ln>
          </p:spPr>
          <p:txBody>
            <a:bodyPr wrap="none" lIns="91428" tIns="45715" rIns="91428" bIns="45715">
              <a:spAutoFit/>
            </a:bodyPr>
            <a:lstStyle/>
            <a:p>
              <a:pPr>
                <a:defRPr/>
              </a:pPr>
              <a:r>
                <a:rPr lang="sk-SK" sz="1600" dirty="0" smtClean="0">
                  <a:solidFill>
                    <a:schemeClr val="bg1"/>
                  </a:solidFill>
                </a:rPr>
                <a:t>Vytvorenie plánu </a:t>
              </a:r>
            </a:p>
            <a:p>
              <a:pPr>
                <a:defRPr/>
              </a:pPr>
              <a:r>
                <a:rPr lang="sk-SK" sz="1600" dirty="0" smtClean="0">
                  <a:solidFill>
                    <a:schemeClr val="bg1"/>
                  </a:solidFill>
                </a:rPr>
                <a:t>podľa šablóny</a:t>
              </a:r>
              <a:endParaRPr lang="en-US" sz="1600" dirty="0">
                <a:solidFill>
                  <a:schemeClr val="bg1"/>
                </a:solidFill>
              </a:endParaRPr>
            </a:p>
          </p:txBody>
        </p:sp>
        <p:pic>
          <p:nvPicPr>
            <p:cNvPr id="63" name="Picture 2"/>
            <p:cNvPicPr>
              <a:picLocks noChangeAspect="1" noChangeArrowheads="1"/>
            </p:cNvPicPr>
            <p:nvPr/>
          </p:nvPicPr>
          <p:blipFill>
            <a:blip r:embed="rId12"/>
            <a:srcRect/>
            <a:stretch>
              <a:fillRect/>
            </a:stretch>
          </p:blipFill>
          <p:spPr bwMode="auto">
            <a:xfrm>
              <a:off x="5037263" y="4593804"/>
              <a:ext cx="374650" cy="361950"/>
            </a:xfrm>
            <a:prstGeom prst="rect">
              <a:avLst/>
            </a:prstGeom>
            <a:noFill/>
            <a:ln w="12700" cap="flat" cmpd="sng" algn="ctr">
              <a:noFill/>
              <a:prstDash val="solid"/>
              <a:miter lim="800000"/>
              <a:headEnd/>
              <a:tailEnd/>
            </a:ln>
            <a:effectLst>
              <a:prstShdw prst="shdw17" dist="17961" dir="2700000">
                <a:schemeClr val="accent2">
                  <a:gamma/>
                  <a:shade val="60000"/>
                  <a:invGamma/>
                </a:schemeClr>
              </a:prstShdw>
            </a:effectLst>
          </p:spPr>
        </p:pic>
      </p:grpSp>
      <p:grpSp>
        <p:nvGrpSpPr>
          <p:cNvPr id="9" name="Group 71"/>
          <p:cNvGrpSpPr/>
          <p:nvPr/>
        </p:nvGrpSpPr>
        <p:grpSpPr>
          <a:xfrm>
            <a:off x="1396453" y="3661028"/>
            <a:ext cx="3091864" cy="2371138"/>
            <a:chOff x="1396453" y="4097216"/>
            <a:chExt cx="3091864" cy="2371138"/>
          </a:xfrm>
        </p:grpSpPr>
        <p:pic>
          <p:nvPicPr>
            <p:cNvPr id="20494" name="Rectangle 14351"/>
            <p:cNvPicPr>
              <a:picLocks noChangeAspect="1" noChangeArrowheads="1"/>
            </p:cNvPicPr>
            <p:nvPr/>
          </p:nvPicPr>
          <p:blipFill>
            <a:blip r:embed="rId7"/>
            <a:srcRect/>
            <a:stretch>
              <a:fillRect/>
            </a:stretch>
          </p:blipFill>
          <p:spPr bwMode="auto">
            <a:xfrm rot="19246386">
              <a:off x="1396453" y="4218053"/>
              <a:ext cx="3091864" cy="546100"/>
            </a:xfrm>
            <a:prstGeom prst="rect">
              <a:avLst/>
            </a:prstGeom>
            <a:noFill/>
            <a:ln w="9525">
              <a:noFill/>
              <a:miter lim="800000"/>
              <a:headEnd/>
              <a:tailEnd/>
            </a:ln>
          </p:spPr>
        </p:pic>
        <p:sp>
          <p:nvSpPr>
            <p:cNvPr id="20500" name="TextBox 45"/>
            <p:cNvSpPr txBox="1">
              <a:spLocks noChangeArrowheads="1"/>
            </p:cNvSpPr>
            <p:nvPr/>
          </p:nvSpPr>
          <p:spPr bwMode="auto">
            <a:xfrm rot="18797619">
              <a:off x="2331473" y="4990402"/>
              <a:ext cx="2371138" cy="584765"/>
            </a:xfrm>
            <a:prstGeom prst="rect">
              <a:avLst/>
            </a:prstGeom>
            <a:noFill/>
            <a:ln w="9525">
              <a:noFill/>
              <a:miter lim="800000"/>
              <a:headEnd/>
              <a:tailEnd/>
            </a:ln>
          </p:spPr>
          <p:txBody>
            <a:bodyPr wrap="none" lIns="91428" tIns="45715" rIns="91428" bIns="45715">
              <a:spAutoFit/>
            </a:bodyPr>
            <a:lstStyle/>
            <a:p>
              <a:pPr>
                <a:defRPr/>
              </a:pPr>
              <a:r>
                <a:rPr lang="sk-SK" sz="1600" dirty="0" smtClean="0">
                  <a:solidFill>
                    <a:schemeClr val="bg1"/>
                  </a:solidFill>
                </a:rPr>
                <a:t>Schválenie</a:t>
              </a:r>
              <a:r>
                <a:rPr lang="en-US" sz="1600" dirty="0" smtClean="0">
                  <a:solidFill>
                    <a:schemeClr val="bg1"/>
                  </a:solidFill>
                </a:rPr>
                <a:t>/</a:t>
              </a:r>
              <a:r>
                <a:rPr lang="sk-SK" sz="1600" dirty="0" smtClean="0">
                  <a:solidFill>
                    <a:schemeClr val="bg1"/>
                  </a:solidFill>
                </a:rPr>
                <a:t>Zamietnutie</a:t>
              </a:r>
              <a:r>
                <a:rPr lang="en-US" sz="1600" dirty="0" smtClean="0">
                  <a:solidFill>
                    <a:schemeClr val="bg1"/>
                  </a:solidFill>
                </a:rPr>
                <a:t>/</a:t>
              </a:r>
            </a:p>
            <a:p>
              <a:pPr>
                <a:defRPr/>
              </a:pPr>
              <a:r>
                <a:rPr lang="sk-SK" sz="1600" dirty="0" smtClean="0">
                  <a:solidFill>
                    <a:schemeClr val="bg1"/>
                  </a:solidFill>
                </a:rPr>
                <a:t>Úprava -</a:t>
              </a:r>
              <a:r>
                <a:rPr lang="en-US" sz="1600" dirty="0" smtClean="0">
                  <a:solidFill>
                    <a:schemeClr val="bg1"/>
                  </a:solidFill>
                </a:rPr>
                <a:t> Workflow</a:t>
              </a:r>
              <a:endParaRPr lang="en-US" sz="1600" dirty="0">
                <a:solidFill>
                  <a:schemeClr val="bg1"/>
                </a:solidFill>
              </a:endParaRPr>
            </a:p>
          </p:txBody>
        </p:sp>
        <p:pic>
          <p:nvPicPr>
            <p:cNvPr id="64" name="Picture 1" descr="C:\Users\khawara.REDMOND\Pictures\OBA screenshots\greenscreen-2.JPG"/>
            <p:cNvPicPr>
              <a:picLocks noChangeAspect="1" noChangeArrowheads="1"/>
            </p:cNvPicPr>
            <p:nvPr/>
          </p:nvPicPr>
          <p:blipFill>
            <a:blip r:embed="rId13" cstate="print"/>
            <a:srcRect/>
            <a:stretch>
              <a:fillRect/>
            </a:stretch>
          </p:blipFill>
          <p:spPr bwMode="auto">
            <a:xfrm flipH="1">
              <a:off x="2812473" y="4675909"/>
              <a:ext cx="474179" cy="381000"/>
            </a:xfrm>
            <a:prstGeom prst="rect">
              <a:avLst/>
            </a:prstGeom>
            <a:noFill/>
            <a:scene3d>
              <a:camera prst="perspectiveContrastingRightFacing"/>
              <a:lightRig rig="threePt" dir="t"/>
            </a:scene3d>
          </p:spPr>
        </p:pic>
      </p:grpSp>
      <p:grpSp>
        <p:nvGrpSpPr>
          <p:cNvPr id="11" name="Group 75"/>
          <p:cNvGrpSpPr/>
          <p:nvPr/>
        </p:nvGrpSpPr>
        <p:grpSpPr>
          <a:xfrm>
            <a:off x="1424276" y="5501642"/>
            <a:ext cx="4907251" cy="910910"/>
            <a:chOff x="1424276" y="5937830"/>
            <a:chExt cx="4907251" cy="910910"/>
          </a:xfrm>
        </p:grpSpPr>
        <p:pic>
          <p:nvPicPr>
            <p:cNvPr id="65" name="Rectangle 14351"/>
            <p:cNvPicPr>
              <a:picLocks noChangeAspect="1" noChangeArrowheads="1"/>
            </p:cNvPicPr>
            <p:nvPr/>
          </p:nvPicPr>
          <p:blipFill>
            <a:blip r:embed="rId14"/>
            <a:srcRect/>
            <a:stretch>
              <a:fillRect/>
            </a:stretch>
          </p:blipFill>
          <p:spPr bwMode="auto">
            <a:xfrm>
              <a:off x="1424276" y="5937830"/>
              <a:ext cx="4907251" cy="376237"/>
            </a:xfrm>
            <a:prstGeom prst="rect">
              <a:avLst/>
            </a:prstGeom>
            <a:noFill/>
            <a:ln w="9525">
              <a:noFill/>
              <a:miter lim="800000"/>
              <a:headEnd/>
              <a:tailEnd/>
            </a:ln>
          </p:spPr>
        </p:pic>
        <p:sp>
          <p:nvSpPr>
            <p:cNvPr id="66" name="TextBox 45"/>
            <p:cNvSpPr txBox="1">
              <a:spLocks noChangeArrowheads="1"/>
            </p:cNvSpPr>
            <p:nvPr/>
          </p:nvSpPr>
          <p:spPr bwMode="auto">
            <a:xfrm>
              <a:off x="2096815" y="6448641"/>
              <a:ext cx="3862552" cy="400099"/>
            </a:xfrm>
            <a:prstGeom prst="rect">
              <a:avLst/>
            </a:prstGeom>
            <a:solidFill>
              <a:schemeClr val="bg1"/>
            </a:solidFill>
            <a:ln w="9525">
              <a:noFill/>
              <a:miter lim="800000"/>
              <a:headEnd/>
              <a:tailEnd/>
            </a:ln>
          </p:spPr>
          <p:txBody>
            <a:bodyPr wrap="square" lIns="91428" tIns="45715" rIns="91428" bIns="45715">
              <a:spAutoFit/>
            </a:bodyPr>
            <a:lstStyle/>
            <a:p>
              <a:pPr>
                <a:defRPr/>
              </a:pPr>
              <a:r>
                <a:rPr lang="sk-SK" sz="2000" dirty="0" smtClean="0"/>
                <a:t>Schválenie</a:t>
              </a:r>
              <a:r>
                <a:rPr lang="en-US" sz="2000" dirty="0" smtClean="0"/>
                <a:t>/</a:t>
              </a:r>
              <a:r>
                <a:rPr lang="sk-SK" sz="2000" dirty="0" smtClean="0"/>
                <a:t>Zamietnutie</a:t>
              </a:r>
              <a:r>
                <a:rPr lang="en-US" sz="2000" dirty="0" smtClean="0"/>
                <a:t>/</a:t>
              </a:r>
              <a:r>
                <a:rPr lang="sk-SK" sz="2000" dirty="0" smtClean="0"/>
                <a:t>Úprava</a:t>
              </a:r>
              <a:endParaRPr lang="en-US" sz="2000" dirty="0"/>
            </a:p>
          </p:txBody>
        </p:sp>
        <p:pic>
          <p:nvPicPr>
            <p:cNvPr id="67" name="Picture 1" descr="C:\Users\khawara.REDMOND\Pictures\OBA screenshots\greenscreen-2.JPG"/>
            <p:cNvPicPr>
              <a:picLocks noChangeAspect="1" noChangeArrowheads="1"/>
            </p:cNvPicPr>
            <p:nvPr/>
          </p:nvPicPr>
          <p:blipFill>
            <a:blip r:embed="rId13" cstate="print"/>
            <a:srcRect/>
            <a:stretch>
              <a:fillRect/>
            </a:stretch>
          </p:blipFill>
          <p:spPr bwMode="auto">
            <a:xfrm rot="274874" flipH="1">
              <a:off x="3449784" y="6135515"/>
              <a:ext cx="474179" cy="381000"/>
            </a:xfrm>
            <a:prstGeom prst="rect">
              <a:avLst/>
            </a:prstGeom>
            <a:noFill/>
            <a:scene3d>
              <a:camera prst="perspectiveContrastingRightFacing"/>
              <a:lightRig rig="threePt" dir="t"/>
            </a:scene3d>
          </p:spPr>
        </p:pic>
      </p:grpSp>
      <p:grpSp>
        <p:nvGrpSpPr>
          <p:cNvPr id="13" name="Group 70"/>
          <p:cNvGrpSpPr/>
          <p:nvPr/>
        </p:nvGrpSpPr>
        <p:grpSpPr>
          <a:xfrm>
            <a:off x="1596018" y="2291438"/>
            <a:ext cx="2101270" cy="1559766"/>
            <a:chOff x="1596018" y="2727626"/>
            <a:chExt cx="2101270" cy="1559766"/>
          </a:xfrm>
        </p:grpSpPr>
        <p:pic>
          <p:nvPicPr>
            <p:cNvPr id="20495" name="Rectangle 14351"/>
            <p:cNvPicPr>
              <a:picLocks noChangeAspect="1" noChangeArrowheads="1"/>
            </p:cNvPicPr>
            <p:nvPr/>
          </p:nvPicPr>
          <p:blipFill>
            <a:blip r:embed="rId7"/>
            <a:srcRect/>
            <a:stretch>
              <a:fillRect/>
            </a:stretch>
          </p:blipFill>
          <p:spPr bwMode="auto">
            <a:xfrm>
              <a:off x="1827213" y="3303587"/>
              <a:ext cx="1855787" cy="376238"/>
            </a:xfrm>
            <a:prstGeom prst="rect">
              <a:avLst/>
            </a:prstGeom>
            <a:noFill/>
            <a:ln w="9525">
              <a:noFill/>
              <a:miter lim="800000"/>
              <a:headEnd/>
              <a:tailEnd/>
            </a:ln>
          </p:spPr>
        </p:pic>
        <p:pic>
          <p:nvPicPr>
            <p:cNvPr id="20496" name="Rectangle 14351"/>
            <p:cNvPicPr>
              <a:picLocks noChangeAspect="1" noChangeArrowheads="1"/>
            </p:cNvPicPr>
            <p:nvPr/>
          </p:nvPicPr>
          <p:blipFill>
            <a:blip r:embed="rId14"/>
            <a:srcRect/>
            <a:stretch>
              <a:fillRect/>
            </a:stretch>
          </p:blipFill>
          <p:spPr bwMode="auto">
            <a:xfrm>
              <a:off x="1839913" y="2959102"/>
              <a:ext cx="1857375" cy="376237"/>
            </a:xfrm>
            <a:prstGeom prst="rect">
              <a:avLst/>
            </a:prstGeom>
            <a:noFill/>
            <a:ln w="9525">
              <a:noFill/>
              <a:miter lim="800000"/>
              <a:headEnd/>
              <a:tailEnd/>
            </a:ln>
          </p:spPr>
        </p:pic>
        <p:sp>
          <p:nvSpPr>
            <p:cNvPr id="20497" name="TextBox 42"/>
            <p:cNvSpPr txBox="1">
              <a:spLocks noChangeArrowheads="1"/>
            </p:cNvSpPr>
            <p:nvPr/>
          </p:nvSpPr>
          <p:spPr bwMode="auto">
            <a:xfrm>
              <a:off x="1596018" y="3702627"/>
              <a:ext cx="1846956" cy="584765"/>
            </a:xfrm>
            <a:prstGeom prst="rect">
              <a:avLst/>
            </a:prstGeom>
            <a:noFill/>
            <a:ln w="9525">
              <a:noFill/>
              <a:miter lim="800000"/>
              <a:headEnd/>
              <a:tailEnd/>
            </a:ln>
          </p:spPr>
          <p:txBody>
            <a:bodyPr wrap="none" lIns="91428" tIns="45715" rIns="91428" bIns="45715">
              <a:spAutoFit/>
            </a:bodyPr>
            <a:lstStyle/>
            <a:p>
              <a:pPr>
                <a:defRPr/>
              </a:pPr>
              <a:r>
                <a:rPr lang="sk-SK" sz="1600" dirty="0" smtClean="0">
                  <a:solidFill>
                    <a:schemeClr val="bg1"/>
                  </a:solidFill>
                </a:rPr>
                <a:t>Výber</a:t>
              </a:r>
              <a:r>
                <a:rPr lang="en-US" sz="1600" dirty="0" smtClean="0">
                  <a:solidFill>
                    <a:schemeClr val="bg1"/>
                  </a:solidFill>
                </a:rPr>
                <a:t>/</a:t>
              </a:r>
              <a:r>
                <a:rPr lang="sk-SK" sz="1600" dirty="0" smtClean="0">
                  <a:solidFill>
                    <a:schemeClr val="bg1"/>
                  </a:solidFill>
                </a:rPr>
                <a:t>aktualizácia</a:t>
              </a:r>
            </a:p>
            <a:p>
              <a:pPr>
                <a:defRPr/>
              </a:pPr>
              <a:r>
                <a:rPr lang="sk-SK" sz="1600" dirty="0" smtClean="0">
                  <a:solidFill>
                    <a:schemeClr val="bg1"/>
                  </a:solidFill>
                </a:rPr>
                <a:t>dát</a:t>
              </a:r>
              <a:endParaRPr lang="en-US" sz="1600" dirty="0">
                <a:solidFill>
                  <a:schemeClr val="bg1"/>
                </a:solidFill>
              </a:endParaRPr>
            </a:p>
          </p:txBody>
        </p:sp>
        <p:sp>
          <p:nvSpPr>
            <p:cNvPr id="69" name="Rectangle 68"/>
            <p:cNvSpPr>
              <a:spLocks noChangeArrowheads="1"/>
            </p:cNvSpPr>
            <p:nvPr/>
          </p:nvSpPr>
          <p:spPr bwMode="auto">
            <a:xfrm>
              <a:off x="2859628" y="2727626"/>
              <a:ext cx="728523" cy="275450"/>
            </a:xfrm>
            <a:prstGeom prst="rect">
              <a:avLst/>
            </a:prstGeom>
            <a:noFill/>
            <a:ln w="38100" cap="flat" cmpd="sng" algn="ctr">
              <a:noFill/>
              <a:prstDash val="solid"/>
              <a:miter lim="800000"/>
              <a:headEnd type="none" w="med" len="med"/>
              <a:tailEnd type="none" w="med" len="med"/>
            </a:ln>
            <a:effectLst/>
          </p:spPr>
          <p:txBody>
            <a:bodyPr wrap="square" lIns="91428" tIns="45715" rIns="91428" bIns="45715">
              <a:spAutoFit/>
            </a:bodyPr>
            <a:lstStyle/>
            <a:p>
              <a:pPr eaLnBrk="0" hangingPunct="0">
                <a:lnSpc>
                  <a:spcPct val="85000"/>
                </a:lnSpc>
                <a:spcAft>
                  <a:spcPct val="25000"/>
                </a:spcAft>
              </a:pPr>
              <a:r>
                <a:rPr lang="en-US" sz="1400" dirty="0" smtClean="0">
                  <a:solidFill>
                    <a:schemeClr val="bg1"/>
                  </a:solidFill>
                  <a:cs typeface="Arial" charset="0"/>
                </a:rPr>
                <a:t>BDC</a:t>
              </a:r>
              <a:endParaRPr lang="en-US" sz="1400" dirty="0">
                <a:solidFill>
                  <a:schemeClr val="bg1"/>
                </a:solidFill>
              </a:endParaRPr>
            </a:p>
          </p:txBody>
        </p:sp>
      </p:grpSp>
      <p:grpSp>
        <p:nvGrpSpPr>
          <p:cNvPr id="15" name="Group 73"/>
          <p:cNvGrpSpPr/>
          <p:nvPr/>
        </p:nvGrpSpPr>
        <p:grpSpPr>
          <a:xfrm>
            <a:off x="4468701" y="2147843"/>
            <a:ext cx="1443759" cy="827296"/>
            <a:chOff x="4468701" y="2584031"/>
            <a:chExt cx="1443759" cy="827296"/>
          </a:xfrm>
        </p:grpSpPr>
        <p:sp>
          <p:nvSpPr>
            <p:cNvPr id="68" name="Rectangle 67"/>
            <p:cNvSpPr>
              <a:spLocks noChangeArrowheads="1"/>
            </p:cNvSpPr>
            <p:nvPr/>
          </p:nvSpPr>
          <p:spPr bwMode="auto">
            <a:xfrm>
              <a:off x="4904215" y="2698001"/>
              <a:ext cx="1008245" cy="458577"/>
            </a:xfrm>
            <a:prstGeom prst="rect">
              <a:avLst/>
            </a:prstGeom>
            <a:noFill/>
            <a:ln w="38100" cap="flat" cmpd="sng" algn="ctr">
              <a:noFill/>
              <a:prstDash val="solid"/>
              <a:miter lim="800000"/>
              <a:headEnd type="none" w="med" len="med"/>
              <a:tailEnd type="none" w="med" len="med"/>
            </a:ln>
            <a:effectLst/>
          </p:spPr>
          <p:txBody>
            <a:bodyPr wrap="square" lIns="91428" tIns="45715" rIns="91428" bIns="45715">
              <a:spAutoFit/>
            </a:bodyPr>
            <a:lstStyle/>
            <a:p>
              <a:pPr eaLnBrk="0" hangingPunct="0">
                <a:lnSpc>
                  <a:spcPct val="85000"/>
                </a:lnSpc>
                <a:spcAft>
                  <a:spcPct val="25000"/>
                </a:spcAft>
              </a:pPr>
              <a:r>
                <a:rPr lang="en-US" sz="1400" dirty="0" smtClean="0">
                  <a:solidFill>
                    <a:schemeClr val="bg1"/>
                  </a:solidFill>
                  <a:cs typeface="Arial" charset="0"/>
                </a:rPr>
                <a:t>Excel Services</a:t>
              </a:r>
              <a:endParaRPr lang="en-US" sz="1400" dirty="0">
                <a:solidFill>
                  <a:schemeClr val="bg1"/>
                </a:solidFill>
              </a:endParaRPr>
            </a:p>
          </p:txBody>
        </p:sp>
        <p:sp>
          <p:nvSpPr>
            <p:cNvPr id="73" name="Curved Right Arrow 72"/>
            <p:cNvSpPr/>
            <p:nvPr/>
          </p:nvSpPr>
          <p:spPr bwMode="blackGray">
            <a:xfrm rot="9184212">
              <a:off x="4468701" y="2584031"/>
              <a:ext cx="369810" cy="827296"/>
            </a:xfrm>
            <a:prstGeom prst="curvedRightArrow">
              <a:avLst/>
            </a:prstGeom>
            <a:solidFill>
              <a:srgbClr val="FFFFCC"/>
            </a:solidFill>
            <a:ln>
              <a:solidFill>
                <a:schemeClr val="tx1"/>
              </a:solid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bg1"/>
                </a:solidFill>
                <a:effectLst>
                  <a:outerShdw blurRad="38100" dist="38100" dir="2700000" algn="tl">
                    <a:srgbClr val="000000">
                      <a:alpha val="43137"/>
                    </a:srgbClr>
                  </a:outerShdw>
                </a:effectLs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000132"/>
          </a:xfrm>
        </p:spPr>
        <p:txBody>
          <a:bodyPr/>
          <a:lstStyle/>
          <a:p>
            <a:r>
              <a:rPr lang="sk-SK" dirty="0" smtClean="0"/>
              <a:t>Čo zákazník požaduje...</a:t>
            </a:r>
            <a:endParaRPr lang="cs-CZ" dirty="0"/>
          </a:p>
        </p:txBody>
      </p:sp>
      <p:sp>
        <p:nvSpPr>
          <p:cNvPr id="3" name="Content Placeholder 2"/>
          <p:cNvSpPr>
            <a:spLocks noGrp="1"/>
          </p:cNvSpPr>
          <p:nvPr>
            <p:ph idx="1"/>
          </p:nvPr>
        </p:nvSpPr>
        <p:spPr>
          <a:xfrm>
            <a:off x="457200" y="1857364"/>
            <a:ext cx="8229600" cy="4268799"/>
          </a:xfrm>
        </p:spPr>
        <p:txBody>
          <a:bodyPr/>
          <a:lstStyle/>
          <a:p>
            <a:r>
              <a:rPr lang="en-US" dirty="0" smtClean="0"/>
              <a:t>U</a:t>
            </a:r>
            <a:r>
              <a:rPr lang="sk-SK" dirty="0" smtClean="0"/>
              <a:t>žívateľsky </a:t>
            </a:r>
            <a:r>
              <a:rPr lang="cs-CZ" dirty="0" smtClean="0"/>
              <a:t>ľahko prístupné riešenia</a:t>
            </a:r>
          </a:p>
          <a:p>
            <a:r>
              <a:rPr lang="cs-CZ" u="sng" dirty="0" smtClean="0"/>
              <a:t>Aplikácie s „puncom“ jedinečnosti</a:t>
            </a:r>
          </a:p>
          <a:p>
            <a:r>
              <a:rPr lang="cs-CZ" dirty="0" smtClean="0"/>
              <a:t>Riešenia na kontrolu svojho „businessu“</a:t>
            </a:r>
          </a:p>
          <a:p>
            <a:r>
              <a:rPr lang="cs-CZ" dirty="0" smtClean="0"/>
              <a:t>Dodať riešenie načas </a:t>
            </a:r>
            <a:endParaRPr lang="cs-CZ"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dirty="0" smtClean="0"/>
              <a:t>Aplikácie s „puncom“ jedinečnosti</a:t>
            </a:r>
            <a:endParaRPr lang="en-US" dirty="0"/>
          </a:p>
        </p:txBody>
      </p:sp>
      <p:sp>
        <p:nvSpPr>
          <p:cNvPr id="3" name="Content Placeholder 2"/>
          <p:cNvSpPr>
            <a:spLocks noGrp="1"/>
          </p:cNvSpPr>
          <p:nvPr>
            <p:ph idx="1"/>
          </p:nvPr>
        </p:nvSpPr>
        <p:spPr/>
        <p:txBody>
          <a:bodyPr>
            <a:normAutofit/>
          </a:bodyPr>
          <a:lstStyle/>
          <a:p>
            <a:pPr>
              <a:buNone/>
            </a:pPr>
            <a:r>
              <a:rPr lang="sk-SK" sz="3600" dirty="0" smtClean="0"/>
              <a:t>Podobá sa vizuál Vašej aplikácie na tento ?</a:t>
            </a:r>
          </a:p>
          <a:p>
            <a:pPr>
              <a:buNone/>
            </a:pPr>
            <a:endParaRPr lang="sk-SK" sz="3600" dirty="0" smtClean="0"/>
          </a:p>
          <a:p>
            <a:pPr>
              <a:buNone/>
            </a:pPr>
            <a:endParaRPr lang="sk-SK" sz="3600" dirty="0" smtClean="0"/>
          </a:p>
        </p:txBody>
      </p:sp>
      <p:pic>
        <p:nvPicPr>
          <p:cNvPr id="4" name="Picture 3" descr="C:\Users\gblock\Documents\Window Clippings\My Extremely Simple App.png"/>
          <p:cNvPicPr>
            <a:picLocks noChangeAspect="1" noChangeArrowheads="1"/>
          </p:cNvPicPr>
          <p:nvPr/>
        </p:nvPicPr>
        <p:blipFill>
          <a:blip r:embed="rId2"/>
          <a:srcRect/>
          <a:stretch>
            <a:fillRect/>
          </a:stretch>
        </p:blipFill>
        <p:spPr bwMode="auto">
          <a:xfrm>
            <a:off x="2098369" y="2266950"/>
            <a:ext cx="5191125" cy="42100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dirty="0" smtClean="0"/>
              <a:t>Aplikácie s „puncom“ jedinečnosti</a:t>
            </a:r>
            <a:endParaRPr lang="en-US" dirty="0"/>
          </a:p>
        </p:txBody>
      </p:sp>
      <p:sp>
        <p:nvSpPr>
          <p:cNvPr id="3" name="Content Placeholder 2"/>
          <p:cNvSpPr>
            <a:spLocks noGrp="1"/>
          </p:cNvSpPr>
          <p:nvPr>
            <p:ph idx="1"/>
          </p:nvPr>
        </p:nvSpPr>
        <p:spPr/>
        <p:txBody>
          <a:bodyPr>
            <a:normAutofit/>
          </a:bodyPr>
          <a:lstStyle/>
          <a:p>
            <a:pPr>
              <a:buNone/>
            </a:pPr>
            <a:r>
              <a:rPr lang="sk-SK" sz="3600" dirty="0" smtClean="0"/>
              <a:t>    Alebo skôr na tento ?</a:t>
            </a:r>
          </a:p>
          <a:p>
            <a:pPr>
              <a:buNone/>
            </a:pPr>
            <a:endParaRPr lang="sk-SK" sz="3600" dirty="0" smtClean="0"/>
          </a:p>
          <a:p>
            <a:pPr>
              <a:buNone/>
            </a:pPr>
            <a:endParaRPr lang="sk-SK" sz="3600" dirty="0" smtClean="0"/>
          </a:p>
        </p:txBody>
      </p:sp>
      <p:pic>
        <p:nvPicPr>
          <p:cNvPr id="5" name="Picture 3"/>
          <p:cNvPicPr>
            <a:picLocks noChangeAspect="1" noChangeArrowheads="1"/>
          </p:cNvPicPr>
          <p:nvPr/>
        </p:nvPicPr>
        <p:blipFill>
          <a:blip r:embed="rId2"/>
          <a:srcRect/>
          <a:stretch>
            <a:fillRect/>
          </a:stretch>
        </p:blipFill>
        <p:spPr bwMode="auto">
          <a:xfrm>
            <a:off x="914401" y="2247220"/>
            <a:ext cx="6422576" cy="3842918"/>
          </a:xfrm>
          <a:prstGeom prst="rect">
            <a:avLst/>
          </a:prstGeom>
          <a:noFill/>
          <a:ln w="9525">
            <a:noFill/>
            <a:miter lim="800000"/>
            <a:headEnd/>
            <a:tailEnd/>
          </a:ln>
          <a:effectLst/>
        </p:spPr>
      </p:pic>
      <p:pic>
        <p:nvPicPr>
          <p:cNvPr id="6" name="Picture 4"/>
          <p:cNvPicPr>
            <a:picLocks noChangeAspect="1" noChangeArrowheads="1"/>
          </p:cNvPicPr>
          <p:nvPr/>
        </p:nvPicPr>
        <p:blipFill>
          <a:blip r:embed="rId3"/>
          <a:srcRect/>
          <a:stretch>
            <a:fillRect/>
          </a:stretch>
        </p:blipFill>
        <p:spPr bwMode="auto">
          <a:xfrm>
            <a:off x="1601393" y="2952625"/>
            <a:ext cx="6399607" cy="38291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534400" cy="830997"/>
          </a:xfrm>
        </p:spPr>
        <p:txBody>
          <a:bodyPr>
            <a:normAutofit fontScale="90000"/>
          </a:bodyPr>
          <a:lstStyle/>
          <a:p>
            <a:pPr fontAlgn="auto">
              <a:spcAft>
                <a:spcPts val="0"/>
              </a:spcAft>
              <a:defRPr/>
            </a:pPr>
            <a:r>
              <a:rPr lang="sk-SK" sz="6000" b="1" dirty="0" smtClean="0">
                <a:solidFill>
                  <a:schemeClr val="accent1"/>
                </a:solidFill>
              </a:rPr>
              <a:t>www.innovateon.com</a:t>
            </a:r>
            <a:endParaRPr lang="en-US" sz="6000" b="1" dirty="0">
              <a:solidFill>
                <a:schemeClr val="accent1"/>
              </a:solidFill>
            </a:endParaRPr>
          </a:p>
        </p:txBody>
      </p:sp>
      <p:sp>
        <p:nvSpPr>
          <p:cNvPr id="4" name="Content Placeholder 3"/>
          <p:cNvSpPr>
            <a:spLocks noGrp="1"/>
          </p:cNvSpPr>
          <p:nvPr>
            <p:ph idx="1"/>
          </p:nvPr>
        </p:nvSpPr>
        <p:spPr>
          <a:xfrm>
            <a:off x="381000" y="2452938"/>
            <a:ext cx="8610600" cy="5219891"/>
          </a:xfrm>
        </p:spPr>
        <p:txBody>
          <a:bodyPr/>
          <a:lstStyle/>
          <a:p>
            <a:r>
              <a:rPr lang="sk-SK" dirty="0" smtClean="0"/>
              <a:t>Centrála pre akceleráciu tvorby aplikácií </a:t>
            </a:r>
          </a:p>
          <a:p>
            <a:pPr>
              <a:buNone/>
            </a:pPr>
            <a:r>
              <a:rPr lang="sk-SK" dirty="0" smtClean="0"/>
              <a:t>    pre vašich zákazníkov</a:t>
            </a:r>
          </a:p>
          <a:p>
            <a:pPr lvl="1"/>
            <a:r>
              <a:rPr lang="sk-SK" dirty="0" smtClean="0"/>
              <a:t>Vnútorné členenie podľa technológií</a:t>
            </a:r>
          </a:p>
          <a:p>
            <a:pPr lvl="2"/>
            <a:r>
              <a:rPr lang="sk-SK" dirty="0" smtClean="0"/>
              <a:t>SQL Server, Office, Windows Server, Vista, Windows Mobile, Microsoft Dynamics, Web atď.</a:t>
            </a:r>
          </a:p>
          <a:p>
            <a:pPr lvl="2"/>
            <a:r>
              <a:rPr lang="sk-SK" dirty="0" smtClean="0"/>
              <a:t>Pravidelné dopĺňanie nových technológií/produktov</a:t>
            </a:r>
          </a:p>
          <a:p>
            <a:pPr lvl="1"/>
            <a:r>
              <a:rPr lang="sk-SK" dirty="0" smtClean="0"/>
              <a:t>Zdroje pre vývoj, štúdie trhu atď. </a:t>
            </a:r>
          </a:p>
          <a:p>
            <a:pPr lvl="2"/>
            <a:r>
              <a:rPr lang="en-US" dirty="0" smtClean="0"/>
              <a:t>Link</a:t>
            </a:r>
            <a:r>
              <a:rPr lang="sk-SK" dirty="0" smtClean="0"/>
              <a:t>y na testovacie nástroje</a:t>
            </a:r>
            <a:r>
              <a:rPr lang="en-US" dirty="0" smtClean="0"/>
              <a:t>, </a:t>
            </a:r>
            <a:r>
              <a:rPr lang="sk-SK" dirty="0" smtClean="0"/>
              <a:t>vývojárske</a:t>
            </a:r>
            <a:r>
              <a:rPr lang="en-US" dirty="0" smtClean="0"/>
              <a:t> SDK, </a:t>
            </a:r>
            <a:r>
              <a:rPr lang="en-US" dirty="0" err="1" smtClean="0"/>
              <a:t>technic</a:t>
            </a:r>
            <a:r>
              <a:rPr lang="sk-SK" dirty="0" smtClean="0"/>
              <a:t>ké</a:t>
            </a:r>
            <a:r>
              <a:rPr lang="en-US" dirty="0" smtClean="0"/>
              <a:t> f</a:t>
            </a:r>
            <a:r>
              <a:rPr lang="sk-SK" dirty="0" smtClean="0"/>
              <a:t>ó</a:t>
            </a:r>
            <a:r>
              <a:rPr lang="en-US" dirty="0" smtClean="0"/>
              <a:t>r</a:t>
            </a:r>
            <a:r>
              <a:rPr lang="sk-SK" dirty="0" smtClean="0"/>
              <a:t>a atď.</a:t>
            </a:r>
          </a:p>
          <a:p>
            <a:pPr lvl="1">
              <a:buNone/>
            </a:pPr>
            <a:r>
              <a:rPr lang="en-US" dirty="0" smtClean="0"/>
              <a:t/>
            </a:r>
            <a:br>
              <a:rPr lang="en-US" dirty="0" smtClean="0"/>
            </a:br>
            <a:r>
              <a:rPr lang="sk-SK" dirty="0" smtClean="0"/>
              <a:t> </a:t>
            </a:r>
          </a:p>
          <a:p>
            <a:endParaRPr lang="en-US" dirty="0"/>
          </a:p>
        </p:txBody>
      </p:sp>
      <p:pic>
        <p:nvPicPr>
          <p:cNvPr id="5" name="Picture 4" descr="io_header_background.jpg"/>
          <p:cNvPicPr>
            <a:picLocks noChangeAspect="1"/>
          </p:cNvPicPr>
          <p:nvPr/>
        </p:nvPicPr>
        <p:blipFill>
          <a:blip r:embed="rId3"/>
          <a:stretch>
            <a:fillRect/>
          </a:stretch>
        </p:blipFill>
        <p:spPr>
          <a:xfrm>
            <a:off x="0" y="0"/>
            <a:ext cx="9144000" cy="1284537"/>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76"/>
          <p:cNvGrpSpPr>
            <a:grpSpLocks/>
          </p:cNvGrpSpPr>
          <p:nvPr/>
        </p:nvGrpSpPr>
        <p:grpSpPr bwMode="auto">
          <a:xfrm>
            <a:off x="566738" y="4048125"/>
            <a:ext cx="8021637" cy="2343150"/>
            <a:chOff x="566057" y="3633216"/>
            <a:chExt cx="8022773" cy="2344139"/>
          </a:xfrm>
        </p:grpSpPr>
        <p:grpSp>
          <p:nvGrpSpPr>
            <p:cNvPr id="6" name="Group 51"/>
            <p:cNvGrpSpPr>
              <a:grpSpLocks/>
            </p:cNvGrpSpPr>
            <p:nvPr/>
          </p:nvGrpSpPr>
          <p:grpSpPr bwMode="auto">
            <a:xfrm>
              <a:off x="566057" y="3638691"/>
              <a:ext cx="2195760" cy="2332313"/>
              <a:chOff x="566057" y="2321519"/>
              <a:chExt cx="2195760" cy="2332313"/>
            </a:xfrm>
          </p:grpSpPr>
          <p:pic>
            <p:nvPicPr>
              <p:cNvPr id="5178" name="Picture 2"/>
              <p:cNvPicPr>
                <a:picLocks noChangeAspect="1" noChangeArrowheads="1"/>
              </p:cNvPicPr>
              <p:nvPr/>
            </p:nvPicPr>
            <p:blipFill>
              <a:blip r:embed="rId3"/>
              <a:srcRect/>
              <a:stretch>
                <a:fillRect/>
              </a:stretch>
            </p:blipFill>
            <p:spPr bwMode="auto">
              <a:xfrm>
                <a:off x="568035" y="2321519"/>
                <a:ext cx="2193782" cy="1700253"/>
              </a:xfrm>
              <a:prstGeom prst="rect">
                <a:avLst/>
              </a:prstGeom>
              <a:noFill/>
              <a:ln w="9525">
                <a:noFill/>
                <a:miter lim="800000"/>
                <a:headEnd/>
                <a:tailEnd/>
              </a:ln>
            </p:spPr>
          </p:pic>
          <p:sp>
            <p:nvSpPr>
              <p:cNvPr id="5179" name="Rectangle 53"/>
              <p:cNvSpPr>
                <a:spLocks noChangeArrowheads="1"/>
              </p:cNvSpPr>
              <p:nvPr/>
            </p:nvSpPr>
            <p:spPr bwMode="auto">
              <a:xfrm>
                <a:off x="566057" y="4136246"/>
                <a:ext cx="2187822" cy="517586"/>
              </a:xfrm>
              <a:prstGeom prst="rect">
                <a:avLst/>
              </a:prstGeom>
              <a:noFill/>
              <a:ln w="9525">
                <a:noFill/>
                <a:miter lim="800000"/>
                <a:headEnd/>
                <a:tailEnd/>
              </a:ln>
            </p:spPr>
            <p:txBody>
              <a:bodyPr>
                <a:spAutoFit/>
              </a:bodyPr>
              <a:lstStyle/>
              <a:p>
                <a:pPr algn="ctr"/>
                <a:r>
                  <a:rPr lang="en-US" sz="1400" b="0">
                    <a:latin typeface="Arial" charset="0"/>
                  </a:rPr>
                  <a:t>Live Search</a:t>
                </a:r>
              </a:p>
              <a:p>
                <a:pPr algn="ctr"/>
                <a:r>
                  <a:rPr lang="en-US" sz="1400" b="0">
                    <a:latin typeface="Arial" charset="0"/>
                  </a:rPr>
                  <a:t>www.live.com</a:t>
                </a:r>
              </a:p>
            </p:txBody>
          </p:sp>
        </p:grpSp>
        <p:grpSp>
          <p:nvGrpSpPr>
            <p:cNvPr id="7" name="Group 57"/>
            <p:cNvGrpSpPr>
              <a:grpSpLocks/>
            </p:cNvGrpSpPr>
            <p:nvPr/>
          </p:nvGrpSpPr>
          <p:grpSpPr bwMode="auto">
            <a:xfrm>
              <a:off x="6354854" y="3638691"/>
              <a:ext cx="2233976" cy="2338664"/>
              <a:chOff x="6354854" y="2321519"/>
              <a:chExt cx="2233976" cy="2338664"/>
            </a:xfrm>
          </p:grpSpPr>
          <p:pic>
            <p:nvPicPr>
              <p:cNvPr id="5176" name="Picture 2"/>
              <p:cNvPicPr>
                <a:picLocks noChangeAspect="1" noChangeArrowheads="1"/>
              </p:cNvPicPr>
              <p:nvPr/>
            </p:nvPicPr>
            <p:blipFill>
              <a:blip r:embed="rId4"/>
              <a:srcRect/>
              <a:stretch>
                <a:fillRect/>
              </a:stretch>
            </p:blipFill>
            <p:spPr bwMode="auto">
              <a:xfrm>
                <a:off x="6354854" y="2321519"/>
                <a:ext cx="2233976" cy="1771855"/>
              </a:xfrm>
              <a:prstGeom prst="rect">
                <a:avLst/>
              </a:prstGeom>
              <a:noFill/>
              <a:ln w="9525">
                <a:noFill/>
                <a:miter lim="800000"/>
                <a:headEnd/>
                <a:tailEnd/>
              </a:ln>
            </p:spPr>
          </p:pic>
          <p:sp>
            <p:nvSpPr>
              <p:cNvPr id="5177" name="Rectangle 59"/>
              <p:cNvSpPr>
                <a:spLocks noChangeArrowheads="1"/>
              </p:cNvSpPr>
              <p:nvPr/>
            </p:nvSpPr>
            <p:spPr bwMode="auto">
              <a:xfrm>
                <a:off x="6368144" y="4136963"/>
                <a:ext cx="2188030" cy="523220"/>
              </a:xfrm>
              <a:prstGeom prst="rect">
                <a:avLst/>
              </a:prstGeom>
              <a:noFill/>
              <a:ln w="9525">
                <a:noFill/>
                <a:miter lim="800000"/>
                <a:headEnd/>
                <a:tailEnd/>
              </a:ln>
            </p:spPr>
            <p:txBody>
              <a:bodyPr>
                <a:spAutoFit/>
              </a:bodyPr>
              <a:lstStyle/>
              <a:p>
                <a:pPr algn="ctr"/>
                <a:r>
                  <a:rPr lang="en-US" sz="1400" b="0">
                    <a:latin typeface="Arial" charset="0"/>
                  </a:rPr>
                  <a:t>New York Times Reader</a:t>
                </a:r>
              </a:p>
              <a:p>
                <a:pPr algn="ctr"/>
                <a:r>
                  <a:rPr lang="en-US" sz="1400" b="0">
                    <a:latin typeface="Arial" charset="0"/>
                  </a:rPr>
                  <a:t>www.nytimes.com</a:t>
                </a:r>
                <a:endParaRPr lang="en-US" sz="1600" b="0">
                  <a:latin typeface="Arial" charset="0"/>
                </a:endParaRPr>
              </a:p>
            </p:txBody>
          </p:sp>
        </p:grpSp>
        <p:grpSp>
          <p:nvGrpSpPr>
            <p:cNvPr id="8" name="Group 65"/>
            <p:cNvGrpSpPr>
              <a:grpSpLocks/>
            </p:cNvGrpSpPr>
            <p:nvPr/>
          </p:nvGrpSpPr>
          <p:grpSpPr bwMode="auto">
            <a:xfrm>
              <a:off x="3450772" y="3633216"/>
              <a:ext cx="2188030" cy="2339374"/>
              <a:chOff x="3450772" y="3633216"/>
              <a:chExt cx="2188030" cy="2339374"/>
            </a:xfrm>
          </p:grpSpPr>
          <p:sp>
            <p:nvSpPr>
              <p:cNvPr id="5174" name="Rectangle 56"/>
              <p:cNvSpPr>
                <a:spLocks noChangeArrowheads="1"/>
              </p:cNvSpPr>
              <p:nvPr/>
            </p:nvSpPr>
            <p:spPr bwMode="auto">
              <a:xfrm>
                <a:off x="3450772" y="5454847"/>
                <a:ext cx="2188030" cy="517743"/>
              </a:xfrm>
              <a:prstGeom prst="rect">
                <a:avLst/>
              </a:prstGeom>
              <a:noFill/>
              <a:ln w="9525">
                <a:noFill/>
                <a:miter lim="800000"/>
                <a:headEnd/>
                <a:tailEnd/>
              </a:ln>
            </p:spPr>
            <p:txBody>
              <a:bodyPr>
                <a:spAutoFit/>
              </a:bodyPr>
              <a:lstStyle/>
              <a:p>
                <a:pPr algn="ctr"/>
                <a:r>
                  <a:rPr lang="sk-SK" sz="1400" b="0">
                    <a:latin typeface="Arial" charset="0"/>
                  </a:rPr>
                  <a:t>Bohatá grafika</a:t>
                </a:r>
                <a:r>
                  <a:rPr lang="en-US" sz="1400" b="0">
                    <a:latin typeface="Arial" charset="0"/>
                  </a:rPr>
                  <a:t> / Anim</a:t>
                </a:r>
                <a:r>
                  <a:rPr lang="sk-SK" sz="1400" b="0">
                    <a:latin typeface="Arial" charset="0"/>
                  </a:rPr>
                  <a:t>ácie</a:t>
                </a:r>
                <a:r>
                  <a:rPr lang="en-US" sz="1400" b="0">
                    <a:latin typeface="Arial" charset="0"/>
                  </a:rPr>
                  <a:t> / M</a:t>
                </a:r>
                <a:r>
                  <a:rPr lang="sk-SK" sz="1400" b="0">
                    <a:latin typeface="Arial" charset="0"/>
                  </a:rPr>
                  <a:t>é</a:t>
                </a:r>
                <a:r>
                  <a:rPr lang="en-US" sz="1400" b="0">
                    <a:latin typeface="Arial" charset="0"/>
                  </a:rPr>
                  <a:t>dia</a:t>
                </a:r>
              </a:p>
            </p:txBody>
          </p:sp>
          <p:pic>
            <p:nvPicPr>
              <p:cNvPr id="5175" name="Picture 1"/>
              <p:cNvPicPr>
                <a:picLocks noChangeAspect="1" noChangeArrowheads="1"/>
              </p:cNvPicPr>
              <p:nvPr/>
            </p:nvPicPr>
            <p:blipFill>
              <a:blip r:embed="rId5"/>
              <a:srcRect/>
              <a:stretch>
                <a:fillRect/>
              </a:stretch>
            </p:blipFill>
            <p:spPr bwMode="auto">
              <a:xfrm>
                <a:off x="3515360" y="3633216"/>
                <a:ext cx="2053335" cy="1739721"/>
              </a:xfrm>
              <a:prstGeom prst="rect">
                <a:avLst/>
              </a:prstGeom>
              <a:noFill/>
              <a:ln w="9525">
                <a:noFill/>
                <a:miter lim="800000"/>
                <a:headEnd/>
                <a:tailEnd/>
              </a:ln>
            </p:spPr>
          </p:pic>
        </p:grpSp>
      </p:grpSp>
      <p:sp>
        <p:nvSpPr>
          <p:cNvPr id="51" name="Rounded Rectangle 50"/>
          <p:cNvSpPr/>
          <p:nvPr/>
        </p:nvSpPr>
        <p:spPr bwMode="auto">
          <a:xfrm>
            <a:off x="232229" y="1198108"/>
            <a:ext cx="8715828" cy="1600200"/>
          </a:xfrm>
          <a:prstGeom prst="roundRect">
            <a:avLst/>
          </a:prstGeom>
          <a:solidFill>
            <a:schemeClr val="accent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nSpc>
                <a:spcPct val="90000"/>
              </a:lnSpc>
              <a:spcBef>
                <a:spcPct val="30000"/>
              </a:spcBef>
              <a:defRPr/>
            </a:pPr>
            <a:r>
              <a:rPr lang="en-US" sz="3200">
                <a:solidFill>
                  <a:srgbClr val="FFFFFF"/>
                </a:solidFill>
              </a:rPr>
              <a:t>U</a:t>
            </a:r>
            <a:r>
              <a:rPr lang="sk-SK" sz="3200">
                <a:solidFill>
                  <a:srgbClr val="FFFFFF"/>
                </a:solidFill>
              </a:rPr>
              <a:t>žívateľ</a:t>
            </a:r>
            <a:endParaRPr lang="en-US" sz="3200">
              <a:solidFill>
                <a:srgbClr val="FFFFFF"/>
              </a:solidFill>
            </a:endParaRPr>
          </a:p>
          <a:p>
            <a:pPr>
              <a:lnSpc>
                <a:spcPct val="90000"/>
              </a:lnSpc>
              <a:spcBef>
                <a:spcPct val="30000"/>
              </a:spcBef>
              <a:defRPr/>
            </a:pPr>
            <a:r>
              <a:rPr lang="sk-SK">
                <a:solidFill>
                  <a:srgbClr val="FFFFFF"/>
                </a:solidFill>
              </a:rPr>
              <a:t>Miesta vstupu</a:t>
            </a:r>
            <a:endParaRPr lang="en-US">
              <a:solidFill>
                <a:schemeClr val="bg1"/>
              </a:solidFill>
              <a:latin typeface="Arial" pitchFamily="34" charset="0"/>
            </a:endParaRPr>
          </a:p>
        </p:txBody>
      </p:sp>
      <p:grpSp>
        <p:nvGrpSpPr>
          <p:cNvPr id="9" name="Group 64"/>
          <p:cNvGrpSpPr>
            <a:grpSpLocks/>
          </p:cNvGrpSpPr>
          <p:nvPr/>
        </p:nvGrpSpPr>
        <p:grpSpPr bwMode="auto">
          <a:xfrm>
            <a:off x="228600" y="2982913"/>
            <a:ext cx="8723313" cy="793750"/>
            <a:chOff x="229181" y="2569028"/>
            <a:chExt cx="8722795" cy="793498"/>
          </a:xfrm>
        </p:grpSpPr>
        <p:sp>
          <p:nvSpPr>
            <p:cNvPr id="55" name="Rounded Rectangle 54"/>
            <p:cNvSpPr/>
            <p:nvPr/>
          </p:nvSpPr>
          <p:spPr bwMode="auto">
            <a:xfrm>
              <a:off x="229181" y="2575124"/>
              <a:ext cx="8722795" cy="78740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a:lnSpc>
                  <a:spcPct val="90000"/>
                </a:lnSpc>
                <a:spcBef>
                  <a:spcPct val="30000"/>
                </a:spcBef>
                <a:defRPr/>
              </a:pPr>
              <a:endParaRPr lang="en-US" sz="1400" dirty="0">
                <a:solidFill>
                  <a:schemeClr val="tx1"/>
                </a:solidFill>
                <a:latin typeface="Arial" charset="0"/>
              </a:endParaRPr>
            </a:p>
          </p:txBody>
        </p:sp>
        <p:grpSp>
          <p:nvGrpSpPr>
            <p:cNvPr id="10" name="Group 74"/>
            <p:cNvGrpSpPr>
              <a:grpSpLocks/>
            </p:cNvGrpSpPr>
            <p:nvPr/>
          </p:nvGrpSpPr>
          <p:grpSpPr bwMode="auto">
            <a:xfrm>
              <a:off x="232229" y="2569028"/>
              <a:ext cx="8709381" cy="787402"/>
              <a:chOff x="232229" y="2569028"/>
              <a:chExt cx="8709381" cy="787402"/>
            </a:xfrm>
          </p:grpSpPr>
          <p:sp>
            <p:nvSpPr>
              <p:cNvPr id="2" name="Rounded Rectangle 1"/>
              <p:cNvSpPr/>
              <p:nvPr/>
            </p:nvSpPr>
            <p:spPr bwMode="auto">
              <a:xfrm>
                <a:off x="6143171" y="2569028"/>
                <a:ext cx="2798439" cy="787402"/>
              </a:xfrm>
              <a:prstGeom prst="roundRect">
                <a:avLst/>
              </a:prstGeom>
              <a:no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none" anchor="ctr"/>
              <a:lstStyle/>
              <a:p>
                <a:pPr algn="ctr">
                  <a:lnSpc>
                    <a:spcPct val="90000"/>
                  </a:lnSpc>
                  <a:spcBef>
                    <a:spcPct val="30000"/>
                  </a:spcBef>
                  <a:defRPr/>
                </a:pPr>
                <a:r>
                  <a:rPr lang="sk-SK" sz="1400" dirty="0">
                    <a:solidFill>
                      <a:schemeClr val="tx1"/>
                    </a:solidFill>
                  </a:rPr>
                  <a:t>Najlepší dojem</a:t>
                </a:r>
                <a:endParaRPr lang="en-US" sz="1400" dirty="0">
                  <a:solidFill>
                    <a:schemeClr val="tx1"/>
                  </a:solidFill>
                </a:endParaRPr>
              </a:p>
              <a:p>
                <a:pPr algn="ctr">
                  <a:lnSpc>
                    <a:spcPct val="90000"/>
                  </a:lnSpc>
                  <a:spcBef>
                    <a:spcPct val="30000"/>
                  </a:spcBef>
                  <a:defRPr/>
                </a:pPr>
                <a:r>
                  <a:rPr lang="sk-SK" sz="1200" b="0" dirty="0">
                    <a:solidFill>
                      <a:schemeClr val="tx1"/>
                    </a:solidFill>
                    <a:latin typeface="Arial" pitchFamily="34" charset="0"/>
                  </a:rPr>
                  <a:t>WPF v </a:t>
                </a:r>
                <a:r>
                  <a:rPr lang="en-US" sz="1200" b="0" dirty="0">
                    <a:solidFill>
                      <a:schemeClr val="tx1"/>
                    </a:solidFill>
                    <a:latin typeface="Arial" pitchFamily="34" charset="0"/>
                  </a:rPr>
                  <a:t>.NET Framework </a:t>
                </a:r>
              </a:p>
              <a:p>
                <a:pPr algn="ctr">
                  <a:lnSpc>
                    <a:spcPct val="90000"/>
                  </a:lnSpc>
                  <a:spcBef>
                    <a:spcPct val="30000"/>
                  </a:spcBef>
                  <a:defRPr/>
                </a:pPr>
                <a:r>
                  <a:rPr lang="en-US" sz="1600" b="0" dirty="0">
                    <a:solidFill>
                      <a:schemeClr val="tx1"/>
                    </a:solidFill>
                    <a:latin typeface="Arial" pitchFamily="34" charset="0"/>
                  </a:rPr>
                  <a:t>Windows</a:t>
                </a:r>
              </a:p>
            </p:txBody>
          </p:sp>
          <p:sp>
            <p:nvSpPr>
              <p:cNvPr id="3" name="Rounded Rectangle 2"/>
              <p:cNvSpPr/>
              <p:nvPr/>
            </p:nvSpPr>
            <p:spPr bwMode="auto">
              <a:xfrm>
                <a:off x="3187700" y="2569028"/>
                <a:ext cx="2798439" cy="787402"/>
              </a:xfrm>
              <a:prstGeom prst="roundRect">
                <a:avLst/>
              </a:prstGeom>
              <a:no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none" anchor="ctr"/>
              <a:lstStyle/>
              <a:p>
                <a:pPr algn="ctr">
                  <a:lnSpc>
                    <a:spcPct val="90000"/>
                  </a:lnSpc>
                  <a:spcBef>
                    <a:spcPct val="30000"/>
                  </a:spcBef>
                  <a:defRPr/>
                </a:pPr>
                <a:r>
                  <a:rPr lang="sk-SK" sz="1400" dirty="0">
                    <a:solidFill>
                      <a:schemeClr val="tx1"/>
                    </a:solidFill>
                    <a:latin typeface="Arial" pitchFamily="34" charset="0"/>
                  </a:rPr>
                  <a:t>Veľké</a:t>
                </a:r>
                <a:r>
                  <a:rPr lang="en-US" sz="1400" dirty="0">
                    <a:solidFill>
                      <a:schemeClr val="tx1"/>
                    </a:solidFill>
                    <a:latin typeface="Arial" pitchFamily="34" charset="0"/>
                  </a:rPr>
                  <a:t>: </a:t>
                </a:r>
                <a:r>
                  <a:rPr lang="sk-SK" sz="1400" dirty="0">
                    <a:solidFill>
                      <a:schemeClr val="tx1"/>
                    </a:solidFill>
                    <a:latin typeface="Arial" pitchFamily="34" charset="0"/>
                  </a:rPr>
                  <a:t>Inteligentnejší w</a:t>
                </a:r>
                <a:r>
                  <a:rPr lang="en-US" sz="1400" dirty="0" err="1">
                    <a:solidFill>
                      <a:schemeClr val="tx1"/>
                    </a:solidFill>
                    <a:latin typeface="Arial" pitchFamily="34" charset="0"/>
                  </a:rPr>
                  <a:t>eb</a:t>
                </a:r>
                <a:endParaRPr lang="en-US" sz="1400" dirty="0">
                  <a:solidFill>
                    <a:schemeClr val="tx1"/>
                  </a:solidFill>
                  <a:latin typeface="Arial" pitchFamily="34" charset="0"/>
                </a:endParaRPr>
              </a:p>
              <a:p>
                <a:pPr algn="ctr">
                  <a:lnSpc>
                    <a:spcPct val="90000"/>
                  </a:lnSpc>
                  <a:spcBef>
                    <a:spcPct val="30000"/>
                  </a:spcBef>
                  <a:defRPr/>
                </a:pPr>
                <a:r>
                  <a:rPr lang="sk-SK" sz="1200" b="0" dirty="0" smtClean="0">
                    <a:solidFill>
                      <a:schemeClr val="tx1"/>
                    </a:solidFill>
                    <a:latin typeface="Arial" pitchFamily="34" charset="0"/>
                  </a:rPr>
                  <a:t>Silverlight</a:t>
                </a:r>
                <a:r>
                  <a:rPr lang="en-US" sz="1200" b="0" dirty="0">
                    <a:solidFill>
                      <a:schemeClr val="tx1"/>
                    </a:solidFill>
                    <a:latin typeface="Arial" pitchFamily="34" charset="0"/>
                  </a:rPr>
                  <a:t>		</a:t>
                </a:r>
                <a:r>
                  <a:rPr lang="sk-SK" sz="1200" b="0" dirty="0" smtClean="0">
                    <a:solidFill>
                      <a:schemeClr val="tx1"/>
                    </a:solidFill>
                    <a:latin typeface="Arial" pitchFamily="34" charset="0"/>
                  </a:rPr>
                  <a:t>Silverlight</a:t>
                </a:r>
                <a:endParaRPr lang="en-US" sz="1200" b="0" dirty="0">
                  <a:solidFill>
                    <a:schemeClr val="tx1"/>
                  </a:solidFill>
                  <a:latin typeface="Arial" pitchFamily="34" charset="0"/>
                </a:endParaRPr>
              </a:p>
              <a:p>
                <a:pPr algn="ctr">
                  <a:lnSpc>
                    <a:spcPct val="90000"/>
                  </a:lnSpc>
                  <a:spcBef>
                    <a:spcPct val="30000"/>
                  </a:spcBef>
                  <a:defRPr/>
                </a:pPr>
                <a:r>
                  <a:rPr lang="sk-SK" sz="1200" b="0" dirty="0">
                    <a:solidFill>
                      <a:schemeClr val="tx1"/>
                    </a:solidFill>
                    <a:latin typeface="Arial" pitchFamily="34" charset="0"/>
                  </a:rPr>
                  <a:t>Š</a:t>
                </a:r>
                <a:r>
                  <a:rPr lang="en-US" sz="1200" b="0" dirty="0" err="1">
                    <a:solidFill>
                      <a:schemeClr val="tx1"/>
                    </a:solidFill>
                    <a:latin typeface="Arial" pitchFamily="34" charset="0"/>
                  </a:rPr>
                  <a:t>tandard</a:t>
                </a:r>
                <a:r>
                  <a:rPr lang="sk-SK" sz="1200" b="0" dirty="0">
                    <a:solidFill>
                      <a:schemeClr val="tx1"/>
                    </a:solidFill>
                    <a:latin typeface="Arial" pitchFamily="34" charset="0"/>
                  </a:rPr>
                  <a:t>né aplikácie</a:t>
                </a:r>
                <a:r>
                  <a:rPr lang="en-US" sz="1200" b="0" dirty="0">
                    <a:solidFill>
                      <a:schemeClr val="tx1"/>
                    </a:solidFill>
                    <a:latin typeface="Arial" pitchFamily="34" charset="0"/>
                  </a:rPr>
                  <a:t>	      </a:t>
                </a:r>
                <a:r>
                  <a:rPr lang="sk-SK" sz="1200" b="0" dirty="0">
                    <a:solidFill>
                      <a:schemeClr val="tx1"/>
                    </a:solidFill>
                    <a:latin typeface="Arial" pitchFamily="34" charset="0"/>
                  </a:rPr>
                  <a:t>Pokročilé aplikácie</a:t>
                </a:r>
                <a:endParaRPr lang="en-US" sz="1200" b="0" dirty="0">
                  <a:solidFill>
                    <a:schemeClr val="tx1"/>
                  </a:solidFill>
                  <a:latin typeface="Arial" pitchFamily="34" charset="0"/>
                </a:endParaRPr>
              </a:p>
            </p:txBody>
          </p:sp>
          <p:sp>
            <p:nvSpPr>
              <p:cNvPr id="4" name="Rounded Rectangle 3"/>
              <p:cNvSpPr/>
              <p:nvPr/>
            </p:nvSpPr>
            <p:spPr bwMode="auto">
              <a:xfrm>
                <a:off x="232229" y="2569028"/>
                <a:ext cx="2798439" cy="787402"/>
              </a:xfrm>
              <a:prstGeom prst="roundRect">
                <a:avLst/>
              </a:prstGeom>
              <a:no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none" anchor="ctr"/>
              <a:lstStyle/>
              <a:p>
                <a:pPr algn="ctr">
                  <a:lnSpc>
                    <a:spcPct val="90000"/>
                  </a:lnSpc>
                  <a:spcBef>
                    <a:spcPct val="30000"/>
                  </a:spcBef>
                  <a:defRPr/>
                </a:pPr>
                <a:r>
                  <a:rPr lang="sk-SK" sz="1400">
                    <a:solidFill>
                      <a:schemeClr val="tx1"/>
                    </a:solidFill>
                  </a:rPr>
                  <a:t>Dobré</a:t>
                </a:r>
                <a:r>
                  <a:rPr lang="en-US" sz="1400">
                    <a:solidFill>
                      <a:schemeClr val="tx1"/>
                    </a:solidFill>
                  </a:rPr>
                  <a:t>: Web</a:t>
                </a:r>
                <a:r>
                  <a:rPr lang="sk-SK" sz="1400">
                    <a:solidFill>
                      <a:schemeClr val="tx1"/>
                    </a:solidFill>
                  </a:rPr>
                  <a:t>.štandardy</a:t>
                </a:r>
                <a:endParaRPr lang="en-US" sz="1400">
                  <a:solidFill>
                    <a:schemeClr val="tx1"/>
                  </a:solidFill>
                </a:endParaRPr>
              </a:p>
              <a:p>
                <a:pPr algn="ctr">
                  <a:lnSpc>
                    <a:spcPct val="90000"/>
                  </a:lnSpc>
                  <a:spcBef>
                    <a:spcPct val="30000"/>
                  </a:spcBef>
                  <a:defRPr/>
                </a:pPr>
                <a:r>
                  <a:rPr lang="en-US" sz="1200" b="0">
                    <a:solidFill>
                      <a:schemeClr val="tx1"/>
                    </a:solidFill>
                  </a:rPr>
                  <a:t>ASP.NET AJAX</a:t>
                </a:r>
              </a:p>
              <a:p>
                <a:pPr algn="ctr">
                  <a:lnSpc>
                    <a:spcPct val="90000"/>
                  </a:lnSpc>
                  <a:spcBef>
                    <a:spcPct val="30000"/>
                  </a:spcBef>
                  <a:defRPr/>
                </a:pPr>
                <a:endParaRPr lang="en-US" sz="1600">
                  <a:solidFill>
                    <a:schemeClr val="tx1"/>
                  </a:solidFill>
                  <a:latin typeface="Arial" pitchFamily="34" charset="0"/>
                </a:endParaRPr>
              </a:p>
            </p:txBody>
          </p:sp>
        </p:grpSp>
      </p:grpSp>
      <p:sp>
        <p:nvSpPr>
          <p:cNvPr id="50183" name="Title 34"/>
          <p:cNvSpPr>
            <a:spLocks noGrp="1"/>
          </p:cNvSpPr>
          <p:nvPr>
            <p:ph type="title" idx="4294967295"/>
          </p:nvPr>
        </p:nvSpPr>
        <p:spPr>
          <a:xfrm>
            <a:off x="249238" y="142875"/>
            <a:ext cx="8691562" cy="641350"/>
          </a:xfrm>
        </p:spPr>
        <p:txBody>
          <a:bodyPr anchor="ctr">
            <a:normAutofit fontScale="90000"/>
          </a:bodyPr>
          <a:lstStyle/>
          <a:p>
            <a:pPr algn="ctr" eaLnBrk="1" hangingPunct="1">
              <a:defRPr/>
            </a:pPr>
            <a:r>
              <a:rPr lang="sk-SK" sz="4000" b="1" smtClean="0"/>
              <a:t>Prezentačné platformy </a:t>
            </a:r>
            <a:r>
              <a:rPr lang="en-US" sz="4000" b="1" smtClean="0"/>
              <a:t>Microsoft</a:t>
            </a:r>
            <a:r>
              <a:rPr lang="sk-SK" sz="4000" b="1" smtClean="0"/>
              <a:t>-u</a:t>
            </a:r>
            <a:endParaRPr lang="en-US" sz="4000" b="1" smtClean="0"/>
          </a:p>
        </p:txBody>
      </p:sp>
      <p:grpSp>
        <p:nvGrpSpPr>
          <p:cNvPr id="11" name="Group 61"/>
          <p:cNvGrpSpPr>
            <a:grpSpLocks/>
          </p:cNvGrpSpPr>
          <p:nvPr/>
        </p:nvGrpSpPr>
        <p:grpSpPr bwMode="auto">
          <a:xfrm>
            <a:off x="2408238" y="1160463"/>
            <a:ext cx="6521450" cy="1604962"/>
            <a:chOff x="1517" y="731"/>
            <a:chExt cx="4108" cy="1011"/>
          </a:xfrm>
        </p:grpSpPr>
        <p:grpSp>
          <p:nvGrpSpPr>
            <p:cNvPr id="12" name="Group 60"/>
            <p:cNvGrpSpPr>
              <a:grpSpLocks/>
            </p:cNvGrpSpPr>
            <p:nvPr/>
          </p:nvGrpSpPr>
          <p:grpSpPr bwMode="auto">
            <a:xfrm>
              <a:off x="4659" y="731"/>
              <a:ext cx="966" cy="1010"/>
              <a:chOff x="4659" y="731"/>
              <a:chExt cx="966" cy="1010"/>
            </a:xfrm>
          </p:grpSpPr>
          <p:pic>
            <p:nvPicPr>
              <p:cNvPr id="5156" name="Picture 27" descr="Age-of-UX__27e"/>
              <p:cNvPicPr>
                <a:picLocks noChangeAspect="1" noChangeArrowheads="1"/>
              </p:cNvPicPr>
              <p:nvPr/>
            </p:nvPicPr>
            <p:blipFill>
              <a:blip r:embed="rId6"/>
              <a:srcRect/>
              <a:stretch>
                <a:fillRect/>
              </a:stretch>
            </p:blipFill>
            <p:spPr bwMode="auto">
              <a:xfrm>
                <a:off x="4659" y="731"/>
                <a:ext cx="944" cy="943"/>
              </a:xfrm>
              <a:prstGeom prst="rect">
                <a:avLst/>
              </a:prstGeom>
              <a:noFill/>
              <a:ln w="9525">
                <a:noFill/>
                <a:miter lim="800000"/>
                <a:headEnd/>
                <a:tailEnd/>
              </a:ln>
            </p:spPr>
          </p:pic>
          <p:sp>
            <p:nvSpPr>
              <p:cNvPr id="5157" name="Text Box 8"/>
              <p:cNvSpPr txBox="1">
                <a:spLocks noChangeArrowheads="1"/>
              </p:cNvSpPr>
              <p:nvPr/>
            </p:nvSpPr>
            <p:spPr bwMode="auto">
              <a:xfrm>
                <a:off x="4714" y="1577"/>
                <a:ext cx="911" cy="164"/>
              </a:xfrm>
              <a:prstGeom prst="rect">
                <a:avLst/>
              </a:prstGeom>
              <a:noFill/>
              <a:ln w="9525">
                <a:noFill/>
                <a:miter lim="800000"/>
                <a:headEnd/>
                <a:tailEnd/>
              </a:ln>
            </p:spPr>
            <p:txBody>
              <a:bodyPr>
                <a:spAutoFit/>
              </a:bodyPr>
              <a:lstStyle/>
              <a:p>
                <a:pPr algn="ctr"/>
                <a:r>
                  <a:rPr lang="en-US" sz="1100">
                    <a:solidFill>
                      <a:schemeClr val="bg1"/>
                    </a:solidFill>
                    <a:latin typeface="Segoe" pitchFamily="34" charset="0"/>
                  </a:rPr>
                  <a:t>  digit</a:t>
                </a:r>
                <a:r>
                  <a:rPr lang="sk-SK" sz="1100">
                    <a:solidFill>
                      <a:schemeClr val="bg1"/>
                    </a:solidFill>
                    <a:latin typeface="Segoe" pitchFamily="34" charset="0"/>
                  </a:rPr>
                  <a:t>.</a:t>
                </a:r>
                <a:r>
                  <a:rPr lang="en-US" sz="1100">
                    <a:solidFill>
                      <a:schemeClr val="bg1"/>
                    </a:solidFill>
                    <a:latin typeface="Segoe" pitchFamily="34" charset="0"/>
                  </a:rPr>
                  <a:t> </a:t>
                </a:r>
                <a:r>
                  <a:rPr lang="sk-SK" sz="1100">
                    <a:solidFill>
                      <a:schemeClr val="bg1"/>
                    </a:solidFill>
                    <a:latin typeface="Segoe" pitchFamily="34" charset="0"/>
                  </a:rPr>
                  <a:t>domácnosť</a:t>
                </a:r>
                <a:endParaRPr lang="en-US" sz="1100">
                  <a:solidFill>
                    <a:schemeClr val="bg1"/>
                  </a:solidFill>
                  <a:latin typeface="Segoe" pitchFamily="34" charset="0"/>
                </a:endParaRPr>
              </a:p>
            </p:txBody>
          </p:sp>
        </p:grpSp>
        <p:grpSp>
          <p:nvGrpSpPr>
            <p:cNvPr id="13" name="Group 38"/>
            <p:cNvGrpSpPr>
              <a:grpSpLocks/>
            </p:cNvGrpSpPr>
            <p:nvPr/>
          </p:nvGrpSpPr>
          <p:grpSpPr bwMode="auto">
            <a:xfrm>
              <a:off x="3868" y="731"/>
              <a:ext cx="944" cy="1010"/>
              <a:chOff x="8934230" y="3976162"/>
              <a:chExt cx="1498600" cy="1604310"/>
            </a:xfrm>
          </p:grpSpPr>
          <p:pic>
            <p:nvPicPr>
              <p:cNvPr id="5154" name="Picture 26" descr="Age-of-UX__27d"/>
              <p:cNvPicPr>
                <a:picLocks noChangeAspect="1" noChangeArrowheads="1"/>
              </p:cNvPicPr>
              <p:nvPr/>
            </p:nvPicPr>
            <p:blipFill>
              <a:blip r:embed="rId7"/>
              <a:srcRect/>
              <a:stretch>
                <a:fillRect/>
              </a:stretch>
            </p:blipFill>
            <p:spPr bwMode="auto">
              <a:xfrm>
                <a:off x="8934230" y="3976162"/>
                <a:ext cx="1498600" cy="1498600"/>
              </a:xfrm>
              <a:prstGeom prst="rect">
                <a:avLst/>
              </a:prstGeom>
              <a:noFill/>
              <a:ln w="9525">
                <a:noFill/>
                <a:miter lim="800000"/>
                <a:headEnd/>
                <a:tailEnd/>
              </a:ln>
            </p:spPr>
          </p:pic>
          <p:sp>
            <p:nvSpPr>
              <p:cNvPr id="5155" name="Text Box 9"/>
              <p:cNvSpPr txBox="1">
                <a:spLocks noChangeArrowheads="1"/>
              </p:cNvSpPr>
              <p:nvPr/>
            </p:nvSpPr>
            <p:spPr bwMode="auto">
              <a:xfrm>
                <a:off x="9127905" y="5319970"/>
                <a:ext cx="1023938" cy="260502"/>
              </a:xfrm>
              <a:prstGeom prst="rect">
                <a:avLst/>
              </a:prstGeom>
              <a:noFill/>
              <a:ln w="9525">
                <a:noFill/>
                <a:miter lim="800000"/>
                <a:headEnd/>
                <a:tailEnd/>
              </a:ln>
            </p:spPr>
            <p:txBody>
              <a:bodyPr>
                <a:spAutoFit/>
              </a:bodyPr>
              <a:lstStyle/>
              <a:p>
                <a:pPr algn="ctr"/>
                <a:r>
                  <a:rPr lang="sk-SK" sz="1100">
                    <a:solidFill>
                      <a:schemeClr val="bg1"/>
                    </a:solidFill>
                    <a:latin typeface="Segoe" pitchFamily="34" charset="0"/>
                  </a:rPr>
                  <a:t>zariadenia</a:t>
                </a:r>
                <a:endParaRPr lang="en-US" sz="1100">
                  <a:solidFill>
                    <a:schemeClr val="bg1"/>
                  </a:solidFill>
                  <a:latin typeface="Segoe" pitchFamily="34" charset="0"/>
                </a:endParaRPr>
              </a:p>
            </p:txBody>
          </p:sp>
        </p:grpSp>
        <p:grpSp>
          <p:nvGrpSpPr>
            <p:cNvPr id="14" name="Group 41"/>
            <p:cNvGrpSpPr>
              <a:grpSpLocks/>
            </p:cNvGrpSpPr>
            <p:nvPr/>
          </p:nvGrpSpPr>
          <p:grpSpPr bwMode="auto">
            <a:xfrm>
              <a:off x="3078" y="731"/>
              <a:ext cx="944" cy="1011"/>
              <a:chOff x="4581248" y="3967284"/>
              <a:chExt cx="1498600" cy="1605898"/>
            </a:xfrm>
          </p:grpSpPr>
          <p:pic>
            <p:nvPicPr>
              <p:cNvPr id="5152" name="Picture 25" descr="Age-of-UX__27c"/>
              <p:cNvPicPr>
                <a:picLocks noChangeAspect="1" noChangeArrowheads="1"/>
              </p:cNvPicPr>
              <p:nvPr/>
            </p:nvPicPr>
            <p:blipFill>
              <a:blip r:embed="rId8"/>
              <a:srcRect/>
              <a:stretch>
                <a:fillRect/>
              </a:stretch>
            </p:blipFill>
            <p:spPr bwMode="auto">
              <a:xfrm>
                <a:off x="4581248" y="3967284"/>
                <a:ext cx="1498600" cy="1498600"/>
              </a:xfrm>
              <a:prstGeom prst="rect">
                <a:avLst/>
              </a:prstGeom>
              <a:noFill/>
              <a:ln w="9525">
                <a:noFill/>
                <a:miter lim="800000"/>
                <a:headEnd/>
                <a:tailEnd/>
              </a:ln>
            </p:spPr>
          </p:pic>
          <p:sp>
            <p:nvSpPr>
              <p:cNvPr id="5153" name="Text Box 10"/>
              <p:cNvSpPr txBox="1">
                <a:spLocks noChangeArrowheads="1"/>
              </p:cNvSpPr>
              <p:nvPr/>
            </p:nvSpPr>
            <p:spPr bwMode="auto">
              <a:xfrm>
                <a:off x="4748856" y="5311572"/>
                <a:ext cx="1141543" cy="261610"/>
              </a:xfrm>
              <a:prstGeom prst="rect">
                <a:avLst/>
              </a:prstGeom>
              <a:noFill/>
              <a:ln w="9525">
                <a:noFill/>
                <a:miter lim="800000"/>
                <a:headEnd/>
                <a:tailEnd/>
              </a:ln>
            </p:spPr>
            <p:txBody>
              <a:bodyPr>
                <a:spAutoFit/>
              </a:bodyPr>
              <a:lstStyle/>
              <a:p>
                <a:pPr algn="ctr"/>
                <a:r>
                  <a:rPr lang="en-US" sz="1100">
                    <a:solidFill>
                      <a:schemeClr val="bg1"/>
                    </a:solidFill>
                    <a:latin typeface="Segoe" pitchFamily="34" charset="0"/>
                  </a:rPr>
                  <a:t>  web </a:t>
                </a:r>
              </a:p>
            </p:txBody>
          </p:sp>
        </p:grpSp>
        <p:grpSp>
          <p:nvGrpSpPr>
            <p:cNvPr id="15" name="Group 44"/>
            <p:cNvGrpSpPr>
              <a:grpSpLocks/>
            </p:cNvGrpSpPr>
            <p:nvPr/>
          </p:nvGrpSpPr>
          <p:grpSpPr bwMode="auto">
            <a:xfrm>
              <a:off x="1517" y="731"/>
              <a:ext cx="944" cy="995"/>
              <a:chOff x="3568222" y="1241839"/>
              <a:chExt cx="1498600" cy="1580507"/>
            </a:xfrm>
          </p:grpSpPr>
          <p:pic>
            <p:nvPicPr>
              <p:cNvPr id="5150" name="Picture 23" descr="Age-of-UX__27a"/>
              <p:cNvPicPr>
                <a:picLocks noChangeAspect="1" noChangeArrowheads="1"/>
              </p:cNvPicPr>
              <p:nvPr/>
            </p:nvPicPr>
            <p:blipFill>
              <a:blip r:embed="rId9"/>
              <a:srcRect/>
              <a:stretch>
                <a:fillRect/>
              </a:stretch>
            </p:blipFill>
            <p:spPr bwMode="auto">
              <a:xfrm>
                <a:off x="3568222" y="1241839"/>
                <a:ext cx="1498600" cy="1498600"/>
              </a:xfrm>
              <a:prstGeom prst="rect">
                <a:avLst/>
              </a:prstGeom>
              <a:noFill/>
              <a:ln w="9525">
                <a:noFill/>
                <a:miter lim="800000"/>
                <a:headEnd/>
                <a:tailEnd/>
              </a:ln>
            </p:spPr>
          </p:pic>
          <p:sp>
            <p:nvSpPr>
              <p:cNvPr id="5151" name="Text Box 20"/>
              <p:cNvSpPr txBox="1">
                <a:spLocks noChangeArrowheads="1"/>
              </p:cNvSpPr>
              <p:nvPr/>
            </p:nvSpPr>
            <p:spPr bwMode="auto">
              <a:xfrm>
                <a:off x="3731952" y="2586127"/>
                <a:ext cx="1145219" cy="236219"/>
              </a:xfrm>
              <a:prstGeom prst="rect">
                <a:avLst/>
              </a:prstGeom>
              <a:noFill/>
              <a:ln w="9525">
                <a:noFill/>
                <a:miter lim="800000"/>
                <a:headEnd/>
                <a:tailEnd/>
              </a:ln>
            </p:spPr>
            <p:txBody>
              <a:bodyPr>
                <a:spAutoFit/>
              </a:bodyPr>
              <a:lstStyle/>
              <a:p>
                <a:pPr algn="ctr">
                  <a:lnSpc>
                    <a:spcPct val="85000"/>
                  </a:lnSpc>
                  <a:spcBef>
                    <a:spcPct val="15000"/>
                  </a:spcBef>
                </a:pPr>
                <a:r>
                  <a:rPr lang="en-US" sz="1100">
                    <a:solidFill>
                      <a:schemeClr val="bg1"/>
                    </a:solidFill>
                    <a:latin typeface="Segoe" pitchFamily="34" charset="0"/>
                  </a:rPr>
                  <a:t>  windows</a:t>
                </a:r>
              </a:p>
            </p:txBody>
          </p:sp>
        </p:grpSp>
        <p:grpSp>
          <p:nvGrpSpPr>
            <p:cNvPr id="16" name="Group 47"/>
            <p:cNvGrpSpPr>
              <a:grpSpLocks/>
            </p:cNvGrpSpPr>
            <p:nvPr/>
          </p:nvGrpSpPr>
          <p:grpSpPr bwMode="auto">
            <a:xfrm>
              <a:off x="2297" y="731"/>
              <a:ext cx="944" cy="1011"/>
              <a:chOff x="5233270" y="2182873"/>
              <a:chExt cx="1498600" cy="1605898"/>
            </a:xfrm>
          </p:grpSpPr>
          <p:pic>
            <p:nvPicPr>
              <p:cNvPr id="5148" name="Picture 24" descr="Age-of-UX__27b"/>
              <p:cNvPicPr>
                <a:picLocks noChangeAspect="1" noChangeArrowheads="1"/>
              </p:cNvPicPr>
              <p:nvPr/>
            </p:nvPicPr>
            <p:blipFill>
              <a:blip r:embed="rId10"/>
              <a:srcRect/>
              <a:stretch>
                <a:fillRect/>
              </a:stretch>
            </p:blipFill>
            <p:spPr bwMode="auto">
              <a:xfrm>
                <a:off x="5233270" y="2182873"/>
                <a:ext cx="1498600" cy="1498600"/>
              </a:xfrm>
              <a:prstGeom prst="rect">
                <a:avLst/>
              </a:prstGeom>
              <a:noFill/>
              <a:ln w="9525">
                <a:noFill/>
                <a:miter lim="800000"/>
                <a:headEnd/>
                <a:tailEnd/>
              </a:ln>
            </p:spPr>
          </p:pic>
          <p:sp>
            <p:nvSpPr>
              <p:cNvPr id="5149" name="Text Box 19"/>
              <p:cNvSpPr txBox="1">
                <a:spLocks noChangeArrowheads="1"/>
              </p:cNvSpPr>
              <p:nvPr/>
            </p:nvSpPr>
            <p:spPr bwMode="auto">
              <a:xfrm>
                <a:off x="5413273" y="3527161"/>
                <a:ext cx="1116552" cy="261610"/>
              </a:xfrm>
              <a:prstGeom prst="rect">
                <a:avLst/>
              </a:prstGeom>
              <a:noFill/>
              <a:ln w="9525">
                <a:noFill/>
                <a:miter lim="800000"/>
                <a:headEnd/>
                <a:tailEnd/>
              </a:ln>
            </p:spPr>
            <p:txBody>
              <a:bodyPr>
                <a:spAutoFit/>
              </a:bodyPr>
              <a:lstStyle/>
              <a:p>
                <a:pPr algn="ctr"/>
                <a:r>
                  <a:rPr lang="en-US" sz="1100">
                    <a:solidFill>
                      <a:schemeClr val="bg1"/>
                    </a:solidFill>
                    <a:latin typeface="Segoe" pitchFamily="34" charset="0"/>
                  </a:rPr>
                  <a:t>office</a:t>
                </a:r>
              </a:p>
            </p:txBody>
          </p:sp>
        </p:grpSp>
      </p:grpSp>
      <p:sp>
        <p:nvSpPr>
          <p:cNvPr id="56" name="Right Arrow 55"/>
          <p:cNvSpPr/>
          <p:nvPr/>
        </p:nvSpPr>
        <p:spPr>
          <a:xfrm>
            <a:off x="2798763" y="3282950"/>
            <a:ext cx="401637" cy="239713"/>
          </a:xfrm>
          <a:prstGeom prst="rightArrow">
            <a:avLst/>
          </a:prstGeom>
          <a:solidFill>
            <a:schemeClr val="bg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0"/>
          </a:p>
        </p:txBody>
      </p:sp>
      <p:sp>
        <p:nvSpPr>
          <p:cNvPr id="5130" name="Rectangle 77"/>
          <p:cNvSpPr>
            <a:spLocks noChangeArrowheads="1"/>
          </p:cNvSpPr>
          <p:nvPr/>
        </p:nvSpPr>
        <p:spPr bwMode="auto">
          <a:xfrm rot="-5400000">
            <a:off x="26195" y="3250406"/>
            <a:ext cx="735012" cy="244475"/>
          </a:xfrm>
          <a:prstGeom prst="rect">
            <a:avLst/>
          </a:prstGeom>
          <a:noFill/>
          <a:ln w="9525">
            <a:noFill/>
            <a:miter lim="800000"/>
            <a:headEnd/>
            <a:tailEnd/>
          </a:ln>
        </p:spPr>
        <p:txBody>
          <a:bodyPr wrap="none">
            <a:spAutoFit/>
          </a:bodyPr>
          <a:lstStyle/>
          <a:p>
            <a:pPr algn="ctr"/>
            <a:r>
              <a:rPr lang="sk-SK" sz="1000">
                <a:solidFill>
                  <a:schemeClr val="bg1"/>
                </a:solidFill>
                <a:latin typeface="Arial" charset="0"/>
              </a:rPr>
              <a:t>Možnosti</a:t>
            </a:r>
            <a:endParaRPr lang="en-US" sz="1000" b="0">
              <a:solidFill>
                <a:schemeClr val="bg1"/>
              </a:solidFill>
              <a:latin typeface="Arial" charset="0"/>
            </a:endParaRPr>
          </a:p>
        </p:txBody>
      </p:sp>
      <p:sp>
        <p:nvSpPr>
          <p:cNvPr id="52" name="Right Arrow 51"/>
          <p:cNvSpPr/>
          <p:nvPr/>
        </p:nvSpPr>
        <p:spPr>
          <a:xfrm>
            <a:off x="5915025" y="3278188"/>
            <a:ext cx="401638" cy="239712"/>
          </a:xfrm>
          <a:prstGeom prst="rightArrow">
            <a:avLst/>
          </a:prstGeom>
          <a:solidFill>
            <a:schemeClr val="bg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0"/>
          </a:p>
        </p:txBody>
      </p:sp>
      <p:sp>
        <p:nvSpPr>
          <p:cNvPr id="53" name="Right Arrow 52"/>
          <p:cNvSpPr/>
          <p:nvPr/>
        </p:nvSpPr>
        <p:spPr>
          <a:xfrm>
            <a:off x="4370388" y="3294063"/>
            <a:ext cx="401637" cy="239712"/>
          </a:xfrm>
          <a:prstGeom prst="rightArrow">
            <a:avLst/>
          </a:prstGeom>
          <a:solidFill>
            <a:schemeClr val="bg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0"/>
          </a:p>
        </p:txBody>
      </p:sp>
      <p:grpSp>
        <p:nvGrpSpPr>
          <p:cNvPr id="17" name="Group 73"/>
          <p:cNvGrpSpPr>
            <a:grpSpLocks/>
          </p:cNvGrpSpPr>
          <p:nvPr/>
        </p:nvGrpSpPr>
        <p:grpSpPr bwMode="auto">
          <a:xfrm>
            <a:off x="228600" y="3962400"/>
            <a:ext cx="8763000" cy="2667000"/>
            <a:chOff x="228600" y="3548741"/>
            <a:chExt cx="8763000" cy="2667000"/>
          </a:xfrm>
        </p:grpSpPr>
        <p:grpSp>
          <p:nvGrpSpPr>
            <p:cNvPr id="18" name="Group 71"/>
            <p:cNvGrpSpPr>
              <a:grpSpLocks/>
            </p:cNvGrpSpPr>
            <p:nvPr/>
          </p:nvGrpSpPr>
          <p:grpSpPr bwMode="auto">
            <a:xfrm>
              <a:off x="228600" y="3548741"/>
              <a:ext cx="8763000" cy="1393374"/>
              <a:chOff x="228600" y="4931227"/>
              <a:chExt cx="8763000" cy="1393374"/>
            </a:xfrm>
          </p:grpSpPr>
          <p:sp>
            <p:nvSpPr>
              <p:cNvPr id="5139" name="AutoShape 26"/>
              <p:cNvSpPr>
                <a:spLocks noChangeArrowheads="1"/>
              </p:cNvSpPr>
              <p:nvPr/>
            </p:nvSpPr>
            <p:spPr bwMode="auto">
              <a:xfrm>
                <a:off x="228600" y="5344887"/>
                <a:ext cx="8763000" cy="979714"/>
              </a:xfrm>
              <a:prstGeom prst="roundRect">
                <a:avLst>
                  <a:gd name="adj" fmla="val 6056"/>
                </a:avLst>
              </a:prstGeom>
              <a:noFill/>
              <a:ln w="25400">
                <a:noFill/>
                <a:round/>
                <a:headEnd/>
                <a:tailEnd/>
              </a:ln>
            </p:spPr>
            <p:txBody>
              <a:bodyPr anchor="b"/>
              <a:lstStyle/>
              <a:p>
                <a:pPr algn="ctr"/>
                <a:endParaRPr lang="en-GB" sz="1600" b="0">
                  <a:latin typeface="Segoe" pitchFamily="34" charset="0"/>
                </a:endParaRPr>
              </a:p>
            </p:txBody>
          </p:sp>
          <p:sp>
            <p:nvSpPr>
              <p:cNvPr id="69" name="AutoShape 36"/>
              <p:cNvSpPr>
                <a:spLocks noChangeArrowheads="1"/>
              </p:cNvSpPr>
              <p:nvPr/>
            </p:nvSpPr>
            <p:spPr bwMode="auto">
              <a:xfrm>
                <a:off x="239713" y="4931227"/>
                <a:ext cx="8675687" cy="1263650"/>
              </a:xfrm>
              <a:prstGeom prst="roundRect">
                <a:avLst>
                  <a:gd name="adj" fmla="val 15517"/>
                </a:avLst>
              </a:prstGeom>
              <a:solidFill>
                <a:schemeClr val="bg1">
                  <a:lumMod val="75000"/>
                </a:schemeClr>
              </a:solidFill>
              <a:ln w="9525">
                <a:solidFill>
                  <a:srgbClr val="808080"/>
                </a:solidFill>
                <a:round/>
                <a:headEnd/>
                <a:tailEnd/>
              </a:ln>
              <a:effectLst/>
            </p:spPr>
            <p:txBody>
              <a:bodyPr anchor="b"/>
              <a:lstStyle/>
              <a:p>
                <a:pPr>
                  <a:defRPr/>
                </a:pPr>
                <a:r>
                  <a:rPr lang="en-US" sz="2000">
                    <a:solidFill>
                      <a:srgbClr val="0070C0"/>
                    </a:solidFill>
                    <a:latin typeface="Segoe"/>
                  </a:rPr>
                  <a:t>Pre</a:t>
                </a:r>
                <a:r>
                  <a:rPr lang="sk-SK" sz="2000">
                    <a:solidFill>
                      <a:srgbClr val="0070C0"/>
                    </a:solidFill>
                    <a:latin typeface="Segoe"/>
                  </a:rPr>
                  <a:t>zentačný model</a:t>
                </a:r>
                <a:endParaRPr lang="en-US" sz="1600">
                  <a:latin typeface="Segoe"/>
                </a:endParaRPr>
              </a:p>
            </p:txBody>
          </p:sp>
          <p:sp>
            <p:nvSpPr>
              <p:cNvPr id="70" name="AutoShape 36"/>
              <p:cNvSpPr>
                <a:spLocks noChangeArrowheads="1"/>
              </p:cNvSpPr>
              <p:nvPr/>
            </p:nvSpPr>
            <p:spPr bwMode="auto">
              <a:xfrm>
                <a:off x="511175" y="5061402"/>
                <a:ext cx="5422900" cy="457200"/>
              </a:xfrm>
              <a:prstGeom prst="roundRect">
                <a:avLst>
                  <a:gd name="adj" fmla="val 50000"/>
                </a:avLst>
              </a:prstGeom>
              <a:solidFill>
                <a:schemeClr val="accent2">
                  <a:lumMod val="40000"/>
                  <a:lumOff val="60000"/>
                </a:schemeClr>
              </a:solidFill>
              <a:ln w="9525">
                <a:solidFill>
                  <a:srgbClr val="808080"/>
                </a:solidFill>
                <a:round/>
                <a:headEnd/>
                <a:tailEnd/>
              </a:ln>
              <a:effectLst/>
            </p:spPr>
            <p:txBody>
              <a:bodyPr anchor="ctr"/>
              <a:lstStyle/>
              <a:p>
                <a:pPr algn="ctr">
                  <a:defRPr/>
                </a:pPr>
                <a:r>
                  <a:rPr lang="en-US" sz="1600" b="0">
                    <a:solidFill>
                      <a:schemeClr val="bg1"/>
                    </a:solidFill>
                    <a:latin typeface="Segoe"/>
                  </a:rPr>
                  <a:t>CSS / XHTML</a:t>
                </a:r>
              </a:p>
            </p:txBody>
          </p:sp>
          <p:sp>
            <p:nvSpPr>
              <p:cNvPr id="71" name="AutoShape 36"/>
              <p:cNvSpPr>
                <a:spLocks noChangeArrowheads="1"/>
              </p:cNvSpPr>
              <p:nvPr/>
            </p:nvSpPr>
            <p:spPr bwMode="auto">
              <a:xfrm>
                <a:off x="3146425" y="5594802"/>
                <a:ext cx="5529263" cy="458788"/>
              </a:xfrm>
              <a:prstGeom prst="roundRect">
                <a:avLst>
                  <a:gd name="adj" fmla="val 50000"/>
                </a:avLst>
              </a:prstGeom>
              <a:solidFill>
                <a:schemeClr val="accent2">
                  <a:lumMod val="40000"/>
                  <a:lumOff val="60000"/>
                </a:schemeClr>
              </a:solidFill>
              <a:ln w="9525">
                <a:solidFill>
                  <a:srgbClr val="808080"/>
                </a:solidFill>
                <a:round/>
                <a:headEnd/>
                <a:tailEnd/>
              </a:ln>
              <a:effectLst/>
            </p:spPr>
            <p:txBody>
              <a:bodyPr anchor="ctr"/>
              <a:lstStyle/>
              <a:p>
                <a:pPr algn="ctr">
                  <a:defRPr/>
                </a:pPr>
                <a:r>
                  <a:rPr lang="en-US" sz="1600" b="0">
                    <a:solidFill>
                      <a:schemeClr val="bg1"/>
                    </a:solidFill>
                    <a:latin typeface="Segoe"/>
                  </a:rPr>
                  <a:t>XAML</a:t>
                </a:r>
              </a:p>
            </p:txBody>
          </p:sp>
        </p:grpSp>
        <p:grpSp>
          <p:nvGrpSpPr>
            <p:cNvPr id="19" name="Group 72"/>
            <p:cNvGrpSpPr>
              <a:grpSpLocks/>
            </p:cNvGrpSpPr>
            <p:nvPr/>
          </p:nvGrpSpPr>
          <p:grpSpPr bwMode="auto">
            <a:xfrm>
              <a:off x="239486" y="4952998"/>
              <a:ext cx="8675914" cy="1262743"/>
              <a:chOff x="239486" y="3548741"/>
              <a:chExt cx="8675914" cy="1262743"/>
            </a:xfrm>
          </p:grpSpPr>
          <p:sp>
            <p:nvSpPr>
              <p:cNvPr id="68" name="AutoShape 36"/>
              <p:cNvSpPr>
                <a:spLocks noChangeArrowheads="1"/>
              </p:cNvSpPr>
              <p:nvPr/>
            </p:nvSpPr>
            <p:spPr bwMode="auto">
              <a:xfrm>
                <a:off x="239713" y="3549422"/>
                <a:ext cx="8675687" cy="1262062"/>
              </a:xfrm>
              <a:prstGeom prst="roundRect">
                <a:avLst>
                  <a:gd name="adj" fmla="val 15517"/>
                </a:avLst>
              </a:prstGeom>
              <a:solidFill>
                <a:schemeClr val="bg1">
                  <a:lumMod val="75000"/>
                </a:schemeClr>
              </a:solidFill>
              <a:ln w="9525">
                <a:solidFill>
                  <a:srgbClr val="808080"/>
                </a:solidFill>
                <a:round/>
                <a:headEnd/>
                <a:tailEnd/>
              </a:ln>
              <a:effectLst/>
            </p:spPr>
            <p:txBody>
              <a:bodyPr anchor="b"/>
              <a:lstStyle/>
              <a:p>
                <a:pPr>
                  <a:defRPr/>
                </a:pPr>
                <a:r>
                  <a:rPr lang="en-US" sz="2000">
                    <a:solidFill>
                      <a:srgbClr val="267326"/>
                    </a:solidFill>
                    <a:latin typeface="Segoe"/>
                  </a:rPr>
                  <a:t>Program</a:t>
                </a:r>
                <a:r>
                  <a:rPr lang="sk-SK" sz="2000">
                    <a:solidFill>
                      <a:srgbClr val="267326"/>
                    </a:solidFill>
                    <a:latin typeface="Segoe"/>
                  </a:rPr>
                  <a:t>ovací model</a:t>
                </a:r>
                <a:endParaRPr lang="en-US" sz="1600">
                  <a:latin typeface="Segoe"/>
                </a:endParaRPr>
              </a:p>
            </p:txBody>
          </p:sp>
          <p:sp>
            <p:nvSpPr>
              <p:cNvPr id="64" name="AutoShape 36"/>
              <p:cNvSpPr>
                <a:spLocks noChangeArrowheads="1"/>
              </p:cNvSpPr>
              <p:nvPr/>
            </p:nvSpPr>
            <p:spPr bwMode="auto">
              <a:xfrm>
                <a:off x="511175" y="3679597"/>
                <a:ext cx="5422900" cy="457200"/>
              </a:xfrm>
              <a:prstGeom prst="roundRect">
                <a:avLst>
                  <a:gd name="adj" fmla="val 50000"/>
                </a:avLst>
              </a:prstGeom>
              <a:solidFill>
                <a:schemeClr val="accent2">
                  <a:lumMod val="40000"/>
                  <a:lumOff val="60000"/>
                </a:schemeClr>
              </a:solidFill>
              <a:ln w="9525">
                <a:solidFill>
                  <a:srgbClr val="808080"/>
                </a:solidFill>
                <a:round/>
                <a:headEnd/>
                <a:tailEnd/>
              </a:ln>
              <a:effectLst/>
            </p:spPr>
            <p:txBody>
              <a:bodyPr anchor="ctr"/>
              <a:lstStyle/>
              <a:p>
                <a:pPr algn="ctr">
                  <a:defRPr/>
                </a:pPr>
                <a:r>
                  <a:rPr lang="en-US" sz="1600" b="0">
                    <a:solidFill>
                      <a:schemeClr val="bg1"/>
                    </a:solidFill>
                    <a:latin typeface="Segoe"/>
                  </a:rPr>
                  <a:t>DHTML + ASP.NET + AJAX</a:t>
                </a:r>
              </a:p>
            </p:txBody>
          </p:sp>
          <p:sp>
            <p:nvSpPr>
              <p:cNvPr id="67" name="AutoShape 36"/>
              <p:cNvSpPr>
                <a:spLocks noChangeArrowheads="1"/>
              </p:cNvSpPr>
              <p:nvPr/>
            </p:nvSpPr>
            <p:spPr bwMode="auto">
              <a:xfrm>
                <a:off x="3146425" y="4212997"/>
                <a:ext cx="5529263" cy="457200"/>
              </a:xfrm>
              <a:prstGeom prst="roundRect">
                <a:avLst>
                  <a:gd name="adj" fmla="val 50000"/>
                </a:avLst>
              </a:prstGeom>
              <a:solidFill>
                <a:schemeClr val="accent2">
                  <a:lumMod val="40000"/>
                  <a:lumOff val="60000"/>
                </a:schemeClr>
              </a:solidFill>
              <a:ln w="9525">
                <a:solidFill>
                  <a:srgbClr val="808080"/>
                </a:solidFill>
                <a:round/>
                <a:headEnd/>
                <a:tailEnd/>
              </a:ln>
              <a:effectLst/>
            </p:spPr>
            <p:txBody>
              <a:bodyPr anchor="ctr"/>
              <a:lstStyle/>
              <a:p>
                <a:pPr algn="ctr">
                  <a:defRPr/>
                </a:pPr>
                <a:r>
                  <a:rPr lang="en-US" sz="1600" b="0">
                    <a:solidFill>
                      <a:schemeClr val="bg1"/>
                    </a:solidFill>
                    <a:latin typeface="Segoe"/>
                  </a:rPr>
                  <a:t>Managed Code</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000132"/>
          </a:xfrm>
        </p:spPr>
        <p:txBody>
          <a:bodyPr/>
          <a:lstStyle/>
          <a:p>
            <a:r>
              <a:rPr lang="sk-SK" dirty="0" smtClean="0"/>
              <a:t>Čo zákazník požaduje...</a:t>
            </a:r>
            <a:endParaRPr lang="cs-CZ" dirty="0"/>
          </a:p>
        </p:txBody>
      </p:sp>
      <p:sp>
        <p:nvSpPr>
          <p:cNvPr id="3" name="Content Placeholder 2"/>
          <p:cNvSpPr>
            <a:spLocks noGrp="1"/>
          </p:cNvSpPr>
          <p:nvPr>
            <p:ph idx="1"/>
          </p:nvPr>
        </p:nvSpPr>
        <p:spPr>
          <a:xfrm>
            <a:off x="457200" y="1857364"/>
            <a:ext cx="8229600" cy="4268799"/>
          </a:xfrm>
        </p:spPr>
        <p:txBody>
          <a:bodyPr/>
          <a:lstStyle/>
          <a:p>
            <a:r>
              <a:rPr lang="en-US" dirty="0" smtClean="0"/>
              <a:t>U</a:t>
            </a:r>
            <a:r>
              <a:rPr lang="sk-SK" dirty="0" smtClean="0"/>
              <a:t>žívateľsky </a:t>
            </a:r>
            <a:r>
              <a:rPr lang="cs-CZ" dirty="0" smtClean="0"/>
              <a:t>ľahko prístupné riešenia</a:t>
            </a:r>
          </a:p>
          <a:p>
            <a:r>
              <a:rPr lang="cs-CZ" dirty="0" smtClean="0"/>
              <a:t>Aplikácie s „puncom“ jedinečnosti</a:t>
            </a:r>
          </a:p>
          <a:p>
            <a:r>
              <a:rPr lang="cs-CZ" u="sng" dirty="0" smtClean="0"/>
              <a:t>Riešenia na kontrolu svojho „businessu“</a:t>
            </a:r>
          </a:p>
          <a:p>
            <a:r>
              <a:rPr lang="cs-CZ" dirty="0" smtClean="0"/>
              <a:t>Dodať riešenie načas </a:t>
            </a:r>
            <a:endParaRPr lang="cs-CZ"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dirty="0" smtClean="0"/>
              <a:t>Analytická aplikačná vrstva</a:t>
            </a:r>
            <a:endParaRPr lang="en-US" dirty="0"/>
          </a:p>
        </p:txBody>
      </p:sp>
      <p:sp>
        <p:nvSpPr>
          <p:cNvPr id="3" name="Content Placeholder 2"/>
          <p:cNvSpPr>
            <a:spLocks noGrp="1"/>
          </p:cNvSpPr>
          <p:nvPr>
            <p:ph idx="1"/>
          </p:nvPr>
        </p:nvSpPr>
        <p:spPr/>
        <p:txBody>
          <a:bodyPr>
            <a:normAutofit lnSpcReduction="10000"/>
          </a:bodyPr>
          <a:lstStyle/>
          <a:p>
            <a:r>
              <a:rPr lang="sk-SK" sz="3600" dirty="0" smtClean="0"/>
              <a:t>Zohľadnenie podnikovej štruktúry</a:t>
            </a:r>
          </a:p>
          <a:p>
            <a:pPr lvl="1"/>
            <a:r>
              <a:rPr lang="sk-SK" dirty="0" smtClean="0"/>
              <a:t>Podrobnosťou informácií</a:t>
            </a:r>
          </a:p>
          <a:p>
            <a:pPr lvl="1"/>
            <a:r>
              <a:rPr lang="sk-SK" dirty="0" smtClean="0"/>
              <a:t>Zabezpečením výstupov</a:t>
            </a:r>
          </a:p>
          <a:p>
            <a:r>
              <a:rPr lang="sk-SK" sz="3600" dirty="0" smtClean="0"/>
              <a:t>Forma zodpovedajúca hierarchii</a:t>
            </a:r>
          </a:p>
          <a:p>
            <a:pPr lvl="1"/>
            <a:r>
              <a:rPr lang="sk-SK" sz="3200" dirty="0" smtClean="0"/>
              <a:t>Reporty</a:t>
            </a:r>
          </a:p>
          <a:p>
            <a:pPr lvl="1"/>
            <a:r>
              <a:rPr lang="sk-SK" sz="3200" dirty="0" smtClean="0"/>
              <a:t>Analýzy</a:t>
            </a:r>
          </a:p>
          <a:p>
            <a:pPr lvl="1"/>
            <a:r>
              <a:rPr lang="sk-SK" sz="3200" dirty="0" smtClean="0"/>
              <a:t>Indikátory</a:t>
            </a:r>
          </a:p>
          <a:p>
            <a:pPr lvl="1"/>
            <a:r>
              <a:rPr lang="sk-SK" sz="3200" dirty="0" smtClean="0"/>
              <a:t>Predikcie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Microsoft platforma pr</a:t>
            </a:r>
            <a:r>
              <a:rPr lang="sk-SK" dirty="0" smtClean="0"/>
              <a:t>e</a:t>
            </a:r>
            <a:r>
              <a:rPr smtClean="0"/>
              <a:t> BI</a:t>
            </a:r>
            <a:endParaRPr lang="cs-CZ" dirty="0"/>
          </a:p>
        </p:txBody>
      </p:sp>
      <p:pic>
        <p:nvPicPr>
          <p:cNvPr id="1026" name="Picture 2"/>
          <p:cNvPicPr>
            <a:picLocks noChangeAspect="1" noChangeArrowheads="1"/>
          </p:cNvPicPr>
          <p:nvPr/>
        </p:nvPicPr>
        <p:blipFill>
          <a:blip r:embed="rId3"/>
          <a:srcRect/>
          <a:stretch>
            <a:fillRect/>
          </a:stretch>
        </p:blipFill>
        <p:spPr bwMode="auto">
          <a:xfrm>
            <a:off x="498764" y="1341911"/>
            <a:ext cx="7457436" cy="516372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Nové možnost</a:t>
            </a:r>
            <a:r>
              <a:rPr lang="en-US" dirty="0" err="1" smtClean="0"/>
              <a:t>i</a:t>
            </a:r>
            <a:r>
              <a:rPr lang="cs-CZ" dirty="0" smtClean="0"/>
              <a:t> vizualizácie SQL 2008</a:t>
            </a:r>
            <a:endParaRPr lang="cs-CZ" dirty="0"/>
          </a:p>
        </p:txBody>
      </p:sp>
      <p:grpSp>
        <p:nvGrpSpPr>
          <p:cNvPr id="3" name="Group 11"/>
          <p:cNvGrpSpPr/>
          <p:nvPr/>
        </p:nvGrpSpPr>
        <p:grpSpPr>
          <a:xfrm>
            <a:off x="416626" y="1564574"/>
            <a:ext cx="8169234" cy="4456216"/>
            <a:chOff x="416626" y="1564574"/>
            <a:chExt cx="7467600" cy="3657600"/>
          </a:xfrm>
        </p:grpSpPr>
        <p:pic>
          <p:nvPicPr>
            <p:cNvPr id="4" name="Picture 3" descr="scalebreaks-column-after-ragged"/>
            <p:cNvPicPr>
              <a:picLocks noChangeAspect="1" noChangeArrowheads="1"/>
            </p:cNvPicPr>
            <p:nvPr/>
          </p:nvPicPr>
          <p:blipFill>
            <a:blip r:embed="rId3"/>
            <a:srcRect/>
            <a:stretch>
              <a:fillRect/>
            </a:stretch>
          </p:blipFill>
          <p:spPr bwMode="auto">
            <a:xfrm>
              <a:off x="416626" y="1564574"/>
              <a:ext cx="2133600" cy="14859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descr="radar1"/>
            <p:cNvPicPr>
              <a:picLocks noChangeAspect="1" noChangeArrowheads="1"/>
            </p:cNvPicPr>
            <p:nvPr/>
          </p:nvPicPr>
          <p:blipFill>
            <a:blip r:embed="rId4"/>
            <a:srcRect/>
            <a:stretch>
              <a:fillRect/>
            </a:stretch>
          </p:blipFill>
          <p:spPr bwMode="auto">
            <a:xfrm>
              <a:off x="416626" y="3545774"/>
              <a:ext cx="2133600" cy="14859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5" descr="pyramid1"/>
            <p:cNvPicPr>
              <a:picLocks noChangeAspect="1" noChangeArrowheads="1"/>
            </p:cNvPicPr>
            <p:nvPr/>
          </p:nvPicPr>
          <p:blipFill>
            <a:blip r:embed="rId5"/>
            <a:srcRect/>
            <a:stretch>
              <a:fillRect/>
            </a:stretch>
          </p:blipFill>
          <p:spPr bwMode="auto">
            <a:xfrm>
              <a:off x="1712026" y="1793174"/>
              <a:ext cx="2133600" cy="14859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descr="forcasting2"/>
            <p:cNvPicPr>
              <a:picLocks noChangeAspect="1" noChangeArrowheads="1"/>
            </p:cNvPicPr>
            <p:nvPr/>
          </p:nvPicPr>
          <p:blipFill>
            <a:blip r:embed="rId6"/>
            <a:srcRect/>
            <a:stretch>
              <a:fillRect/>
            </a:stretch>
          </p:blipFill>
          <p:spPr bwMode="auto">
            <a:xfrm>
              <a:off x="1712026" y="3736274"/>
              <a:ext cx="2133600" cy="14859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5" descr="secondaryy4"/>
            <p:cNvPicPr>
              <a:picLocks noChangeAspect="1" noChangeArrowheads="1"/>
            </p:cNvPicPr>
            <p:nvPr/>
          </p:nvPicPr>
          <p:blipFill>
            <a:blip r:embed="rId7"/>
            <a:srcRect/>
            <a:stretch>
              <a:fillRect/>
            </a:stretch>
          </p:blipFill>
          <p:spPr bwMode="auto">
            <a:xfrm>
              <a:off x="4075140" y="3393374"/>
              <a:ext cx="2285086" cy="154329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6" descr="multipie"/>
            <p:cNvPicPr>
              <a:picLocks noChangeAspect="1" noChangeArrowheads="1"/>
            </p:cNvPicPr>
            <p:nvPr/>
          </p:nvPicPr>
          <p:blipFill>
            <a:blip r:embed="rId8"/>
            <a:srcRect/>
            <a:stretch>
              <a:fillRect/>
            </a:stretch>
          </p:blipFill>
          <p:spPr bwMode="auto">
            <a:xfrm>
              <a:off x="4075140" y="1564574"/>
              <a:ext cx="2285086" cy="154329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Picture 3" descr="combination9"/>
            <p:cNvPicPr>
              <a:picLocks noChangeAspect="1" noChangeArrowheads="1"/>
            </p:cNvPicPr>
            <p:nvPr/>
          </p:nvPicPr>
          <p:blipFill>
            <a:blip r:embed="rId9"/>
            <a:srcRect/>
            <a:stretch>
              <a:fillRect/>
            </a:stretch>
          </p:blipFill>
          <p:spPr bwMode="auto">
            <a:xfrm>
              <a:off x="5599140" y="3621974"/>
              <a:ext cx="2209800" cy="1524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Picture 4" descr="adstockchart"/>
            <p:cNvPicPr>
              <a:picLocks noChangeAspect="1" noChangeArrowheads="1"/>
            </p:cNvPicPr>
            <p:nvPr/>
          </p:nvPicPr>
          <p:blipFill>
            <a:blip r:embed="rId10"/>
            <a:srcRect/>
            <a:stretch>
              <a:fillRect/>
            </a:stretch>
          </p:blipFill>
          <p:spPr bwMode="auto">
            <a:xfrm>
              <a:off x="5599140" y="1716974"/>
              <a:ext cx="2285086" cy="154329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SQL Server 2008 v skratke </a:t>
            </a:r>
            <a:endParaRPr lang="cs-CZ" dirty="0"/>
          </a:p>
        </p:txBody>
      </p:sp>
      <p:sp>
        <p:nvSpPr>
          <p:cNvPr id="3" name="Text Placeholder 2"/>
          <p:cNvSpPr>
            <a:spLocks noGrp="1"/>
          </p:cNvSpPr>
          <p:nvPr>
            <p:ph type="body" idx="1"/>
          </p:nvPr>
        </p:nvSpPr>
        <p:spPr>
          <a:xfrm>
            <a:off x="359833" y="1676400"/>
            <a:ext cx="8382000" cy="3662541"/>
          </a:xfrm>
        </p:spPr>
        <p:txBody>
          <a:bodyPr>
            <a:normAutofit fontScale="92500" lnSpcReduction="10000"/>
          </a:bodyPr>
          <a:lstStyle/>
          <a:p>
            <a:r>
              <a:rPr lang="sk-SK" dirty="0" smtClean="0"/>
              <a:t>Bezpečná a </a:t>
            </a:r>
            <a:r>
              <a:rPr lang="cs-CZ" dirty="0" smtClean="0"/>
              <a:t>dôveryhodná platforma</a:t>
            </a:r>
          </a:p>
          <a:p>
            <a:pPr lvl="1"/>
            <a:r>
              <a:rPr lang="cs-CZ" dirty="0" smtClean="0"/>
              <a:t>transparentné šifrovanie dát, auditovanie</a:t>
            </a:r>
          </a:p>
          <a:p>
            <a:r>
              <a:rPr lang="cs-CZ" dirty="0" smtClean="0"/>
              <a:t>Významné vylepšenia v oblasti zvýšenia výkonu a jeho predvídateľnosti</a:t>
            </a:r>
          </a:p>
          <a:p>
            <a:pPr lvl="1"/>
            <a:r>
              <a:rPr lang="cs-CZ" dirty="0" smtClean="0"/>
              <a:t>Resource Governor,  Performance Studio</a:t>
            </a:r>
          </a:p>
          <a:p>
            <a:r>
              <a:rPr lang="cs-CZ" dirty="0" smtClean="0"/>
              <a:t>Zníženie pracnosti správy</a:t>
            </a:r>
          </a:p>
          <a:p>
            <a:pPr lvl="1"/>
            <a:r>
              <a:rPr lang="cs-CZ" dirty="0" smtClean="0"/>
              <a:t>správa pomocou politík</a:t>
            </a:r>
          </a:p>
          <a:p>
            <a:r>
              <a:rPr lang="cs-CZ" dirty="0" smtClean="0"/>
              <a:t>Nové aplikačné scenáre</a:t>
            </a:r>
          </a:p>
          <a:p>
            <a:pPr lvl="1"/>
            <a:r>
              <a:rPr lang="cs-CZ" dirty="0" smtClean="0"/>
              <a:t>GIS dátové typy, FileStream, hierarchické dáta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000132"/>
          </a:xfrm>
        </p:spPr>
        <p:txBody>
          <a:bodyPr/>
          <a:lstStyle/>
          <a:p>
            <a:r>
              <a:rPr lang="sk-SK" dirty="0" smtClean="0"/>
              <a:t>Čo zákazník požaduje...</a:t>
            </a:r>
            <a:endParaRPr lang="cs-CZ" dirty="0"/>
          </a:p>
        </p:txBody>
      </p:sp>
      <p:sp>
        <p:nvSpPr>
          <p:cNvPr id="3" name="Content Placeholder 2"/>
          <p:cNvSpPr>
            <a:spLocks noGrp="1"/>
          </p:cNvSpPr>
          <p:nvPr>
            <p:ph idx="1"/>
          </p:nvPr>
        </p:nvSpPr>
        <p:spPr>
          <a:xfrm>
            <a:off x="457200" y="1857364"/>
            <a:ext cx="8229600" cy="4268799"/>
          </a:xfrm>
        </p:spPr>
        <p:txBody>
          <a:bodyPr/>
          <a:lstStyle/>
          <a:p>
            <a:r>
              <a:rPr lang="en-US" dirty="0" smtClean="0"/>
              <a:t>U</a:t>
            </a:r>
            <a:r>
              <a:rPr lang="sk-SK" dirty="0" smtClean="0"/>
              <a:t>žívateľsky </a:t>
            </a:r>
            <a:r>
              <a:rPr lang="cs-CZ" dirty="0" smtClean="0"/>
              <a:t>ľahko prístupné riešenia</a:t>
            </a:r>
          </a:p>
          <a:p>
            <a:r>
              <a:rPr lang="cs-CZ" dirty="0" smtClean="0"/>
              <a:t>Aplikácie s „puncom“ jedinečnosti</a:t>
            </a:r>
          </a:p>
          <a:p>
            <a:r>
              <a:rPr lang="cs-CZ" dirty="0" smtClean="0"/>
              <a:t>Riešenia na kontrolu svojho „businessu“</a:t>
            </a:r>
          </a:p>
          <a:p>
            <a:r>
              <a:rPr lang="cs-CZ" u="sng" dirty="0" smtClean="0"/>
              <a:t>Dodať riešenie načas </a:t>
            </a:r>
            <a:endParaRPr lang="cs-CZ" u="sng"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230188"/>
            <a:ext cx="8382000" cy="664797"/>
          </a:xfrm>
        </p:spPr>
        <p:txBody>
          <a:bodyPr>
            <a:normAutofit fontScale="90000"/>
          </a:bodyPr>
          <a:lstStyle/>
          <a:p>
            <a:r>
              <a:rPr lang="cs-CZ" dirty="0" smtClean="0"/>
              <a:t>Vývoj SW za 10 rokov</a:t>
            </a:r>
            <a:endParaRPr lang="en-US" dirty="0" smtClean="0"/>
          </a:p>
        </p:txBody>
      </p:sp>
      <p:sp>
        <p:nvSpPr>
          <p:cNvPr id="7172" name="Rectangle 8"/>
          <p:cNvSpPr>
            <a:spLocks noGrp="1" noChangeArrowheads="1"/>
          </p:cNvSpPr>
          <p:nvPr>
            <p:ph idx="1"/>
          </p:nvPr>
        </p:nvSpPr>
        <p:spPr>
          <a:xfrm>
            <a:off x="990600" y="1066800"/>
            <a:ext cx="6934200" cy="498598"/>
          </a:xfrm>
        </p:spPr>
        <p:txBody>
          <a:bodyPr>
            <a:normAutofit fontScale="92500" lnSpcReduction="20000"/>
          </a:bodyPr>
          <a:lstStyle/>
          <a:p>
            <a:pPr marL="406400" indent="-406400" defTabSz="114300" eaLnBrk="1" hangingPunct="1">
              <a:buFont typeface="Wingdings 2" pitchFamily="18" charset="2"/>
              <a:buNone/>
            </a:pPr>
            <a:r>
              <a:rPr lang="cs-CZ" sz="3600" dirty="0" smtClean="0"/>
              <a:t>Zlepšujeme sa?</a:t>
            </a:r>
            <a:endParaRPr lang="en-US" sz="3600" dirty="0" smtClean="0"/>
          </a:p>
        </p:txBody>
      </p:sp>
      <p:sp>
        <p:nvSpPr>
          <p:cNvPr id="5" name="Rectangle 6"/>
          <p:cNvSpPr>
            <a:spLocks noChangeArrowheads="1"/>
          </p:cNvSpPr>
          <p:nvPr/>
        </p:nvSpPr>
        <p:spPr bwMode="auto">
          <a:xfrm>
            <a:off x="457200" y="4343400"/>
            <a:ext cx="3663950" cy="187325"/>
          </a:xfrm>
          <a:prstGeom prst="rect">
            <a:avLst/>
          </a:prstGeom>
          <a:noFill/>
          <a:ln w="9525">
            <a:noFill/>
            <a:miter lim="800000"/>
            <a:headEnd/>
            <a:tailEnd/>
          </a:ln>
        </p:spPr>
        <p:txBody>
          <a:bodyPr wrap="none">
            <a:spAutoFit/>
          </a:bodyPr>
          <a:lstStyle/>
          <a:p>
            <a:pPr fontAlgn="auto">
              <a:lnSpc>
                <a:spcPct val="90000"/>
              </a:lnSpc>
              <a:spcBef>
                <a:spcPct val="30000"/>
              </a:spcBef>
              <a:spcAft>
                <a:spcPts val="0"/>
              </a:spcAft>
              <a:defRPr/>
            </a:pPr>
            <a:r>
              <a:rPr lang="en-US" sz="700" dirty="0">
                <a:effectLst>
                  <a:outerShdw blurRad="38100" dist="38100" dir="2700000" algn="tl">
                    <a:srgbClr val="000000"/>
                  </a:outerShdw>
                </a:effectLst>
                <a:latin typeface="+mn-lt"/>
                <a:cs typeface="+mn-cs"/>
              </a:rPr>
              <a:t>Source:  Standish Group, 2004 Third Quarter Research Report, CHAOS Research Results</a:t>
            </a:r>
          </a:p>
        </p:txBody>
      </p:sp>
      <p:grpSp>
        <p:nvGrpSpPr>
          <p:cNvPr id="2" name="Group 154"/>
          <p:cNvGrpSpPr>
            <a:grpSpLocks/>
          </p:cNvGrpSpPr>
          <p:nvPr/>
        </p:nvGrpSpPr>
        <p:grpSpPr bwMode="auto">
          <a:xfrm>
            <a:off x="611188" y="1676400"/>
            <a:ext cx="3579812" cy="2711450"/>
            <a:chOff x="136270" y="3390474"/>
            <a:chExt cx="4281637" cy="3164440"/>
          </a:xfrm>
        </p:grpSpPr>
        <p:pic>
          <p:nvPicPr>
            <p:cNvPr id="7184" name="Picture 54" descr="cooltools-shape"/>
            <p:cNvPicPr>
              <a:picLocks noChangeAspect="1" noChangeArrowheads="1"/>
            </p:cNvPicPr>
            <p:nvPr/>
          </p:nvPicPr>
          <p:blipFill>
            <a:blip r:embed="rId3"/>
            <a:srcRect/>
            <a:stretch>
              <a:fillRect/>
            </a:stretch>
          </p:blipFill>
          <p:spPr bwMode="auto">
            <a:xfrm>
              <a:off x="136270" y="3390474"/>
              <a:ext cx="4281637" cy="3164440"/>
            </a:xfrm>
            <a:prstGeom prst="rect">
              <a:avLst/>
            </a:prstGeom>
            <a:noFill/>
            <a:ln w="9525">
              <a:noFill/>
              <a:miter lim="800000"/>
              <a:headEnd/>
              <a:tailEnd/>
            </a:ln>
          </p:spPr>
        </p:pic>
        <p:sp>
          <p:nvSpPr>
            <p:cNvPr id="9" name="Text Box 47"/>
            <p:cNvSpPr txBox="1">
              <a:spLocks noChangeArrowheads="1"/>
            </p:cNvSpPr>
            <p:nvPr/>
          </p:nvSpPr>
          <p:spPr bwMode="auto">
            <a:xfrm>
              <a:off x="278674" y="3479404"/>
              <a:ext cx="3996829" cy="561374"/>
            </a:xfrm>
            <a:prstGeom prst="rect">
              <a:avLst/>
            </a:prstGeom>
            <a:gradFill rotWithShape="1">
              <a:gsLst>
                <a:gs pos="0">
                  <a:schemeClr val="hlink">
                    <a:gamma/>
                    <a:shade val="50980"/>
                    <a:invGamma/>
                    <a:alpha val="52000"/>
                  </a:schemeClr>
                </a:gs>
                <a:gs pos="100000">
                  <a:schemeClr val="hlink">
                    <a:alpha val="0"/>
                  </a:schemeClr>
                </a:gs>
              </a:gsLst>
              <a:lin ang="5400000" scaled="1"/>
            </a:gradFill>
            <a:ln w="9525">
              <a:noFill/>
              <a:miter lim="800000"/>
              <a:headEnd/>
              <a:tailEnd/>
            </a:ln>
            <a:effectLst/>
          </p:spPr>
          <p:txBody>
            <a:bodyPr/>
            <a:lstStyle/>
            <a:p>
              <a:pPr fontAlgn="auto">
                <a:spcBef>
                  <a:spcPts val="0"/>
                </a:spcBef>
                <a:spcAft>
                  <a:spcPts val="0"/>
                </a:spcAft>
                <a:defRPr/>
              </a:pPr>
              <a:r>
                <a:rPr lang="cs-CZ" sz="2000" dirty="0" smtClean="0">
                  <a:effectLst>
                    <a:outerShdw blurRad="38100" dist="38100" dir="2700000" algn="tl">
                      <a:srgbClr val="000000"/>
                    </a:outerShdw>
                  </a:effectLst>
                  <a:latin typeface="+mn-lt"/>
                  <a:cs typeface="+mn-cs"/>
                </a:rPr>
                <a:t>Prekročenie rozpočtu klesá</a:t>
              </a:r>
              <a:endParaRPr lang="en-US" sz="2000" dirty="0">
                <a:effectLst>
                  <a:outerShdw blurRad="38100" dist="38100" dir="2700000" algn="tl">
                    <a:srgbClr val="000000"/>
                  </a:outerShdw>
                </a:effectLst>
                <a:latin typeface="+mn-lt"/>
                <a:cs typeface="+mn-cs"/>
              </a:endParaRPr>
            </a:p>
          </p:txBody>
        </p:sp>
        <p:grpSp>
          <p:nvGrpSpPr>
            <p:cNvPr id="3" name="Group 61"/>
            <p:cNvGrpSpPr>
              <a:grpSpLocks/>
            </p:cNvGrpSpPr>
            <p:nvPr/>
          </p:nvGrpSpPr>
          <p:grpSpPr bwMode="auto">
            <a:xfrm>
              <a:off x="317332" y="3922725"/>
              <a:ext cx="3991020" cy="2159590"/>
              <a:chOff x="2921" y="2386"/>
              <a:chExt cx="2623" cy="1412"/>
            </a:xfrm>
          </p:grpSpPr>
          <p:sp>
            <p:nvSpPr>
              <p:cNvPr id="13" name="Rectangle 51"/>
              <p:cNvSpPr>
                <a:spLocks noChangeArrowheads="1"/>
              </p:cNvSpPr>
              <p:nvPr/>
            </p:nvSpPr>
            <p:spPr bwMode="auto">
              <a:xfrm>
                <a:off x="3361" y="2446"/>
                <a:ext cx="1919" cy="1106"/>
              </a:xfrm>
              <a:prstGeom prst="rect">
                <a:avLst/>
              </a:prstGeom>
              <a:gradFill rotWithShape="1">
                <a:gsLst>
                  <a:gs pos="0">
                    <a:schemeClr val="bg2">
                      <a:alpha val="0"/>
                    </a:schemeClr>
                  </a:gs>
                  <a:gs pos="100000">
                    <a:schemeClr val="bg2">
                      <a:gamma/>
                      <a:shade val="46275"/>
                      <a:invGamma/>
                      <a:alpha val="49001"/>
                    </a:schemeClr>
                  </a:gs>
                </a:gsLst>
                <a:lin ang="5400000" scaled="1"/>
              </a:gradFill>
              <a:ln w="9525">
                <a:noFill/>
                <a:miter lim="800000"/>
                <a:headEnd/>
                <a:tailEnd/>
              </a:ln>
              <a:effectLst/>
            </p:spPr>
            <p:txBody>
              <a:bodyPr wrap="none" anchor="ctr"/>
              <a:lstStyle/>
              <a:p>
                <a:pPr fontAlgn="auto">
                  <a:spcBef>
                    <a:spcPts val="0"/>
                  </a:spcBef>
                  <a:spcAft>
                    <a:spcPts val="0"/>
                  </a:spcAft>
                  <a:defRPr/>
                </a:pPr>
                <a:endParaRPr lang="en-US" dirty="0">
                  <a:latin typeface="+mn-lt"/>
                  <a:cs typeface="+mn-cs"/>
                </a:endParaRPr>
              </a:p>
            </p:txBody>
          </p:sp>
          <p:grpSp>
            <p:nvGrpSpPr>
              <p:cNvPr id="4" name="Group 46"/>
              <p:cNvGrpSpPr>
                <a:grpSpLocks/>
              </p:cNvGrpSpPr>
              <p:nvPr/>
            </p:nvGrpSpPr>
            <p:grpSpPr bwMode="auto">
              <a:xfrm>
                <a:off x="3360" y="2454"/>
                <a:ext cx="1968" cy="1109"/>
                <a:chOff x="3360" y="2454"/>
                <a:chExt cx="1968" cy="1109"/>
              </a:xfrm>
            </p:grpSpPr>
            <p:pic>
              <p:nvPicPr>
                <p:cNvPr id="7205" name="Picture 44"/>
                <p:cNvPicPr>
                  <a:picLocks noChangeAspect="1" noChangeArrowheads="1"/>
                </p:cNvPicPr>
                <p:nvPr/>
              </p:nvPicPr>
              <p:blipFill>
                <a:blip r:embed="rId4"/>
                <a:srcRect/>
                <a:stretch>
                  <a:fillRect/>
                </a:stretch>
              </p:blipFill>
              <p:spPr bwMode="auto">
                <a:xfrm>
                  <a:off x="3360" y="2454"/>
                  <a:ext cx="1968" cy="1109"/>
                </a:xfrm>
                <a:prstGeom prst="rect">
                  <a:avLst/>
                </a:prstGeom>
                <a:noFill/>
                <a:ln w="9525">
                  <a:noFill/>
                  <a:miter lim="800000"/>
                  <a:headEnd/>
                  <a:tailEnd/>
                </a:ln>
              </p:spPr>
            </p:pic>
            <p:pic>
              <p:nvPicPr>
                <p:cNvPr id="7206" name="Picture 45"/>
                <p:cNvPicPr>
                  <a:picLocks noChangeAspect="1" noChangeArrowheads="1"/>
                </p:cNvPicPr>
                <p:nvPr/>
              </p:nvPicPr>
              <p:blipFill>
                <a:blip r:embed="rId4"/>
                <a:srcRect b="47610"/>
                <a:stretch>
                  <a:fillRect/>
                </a:stretch>
              </p:blipFill>
              <p:spPr bwMode="auto">
                <a:xfrm>
                  <a:off x="3360" y="2731"/>
                  <a:ext cx="1968" cy="581"/>
                </a:xfrm>
                <a:prstGeom prst="rect">
                  <a:avLst/>
                </a:prstGeom>
                <a:noFill/>
                <a:ln w="9525">
                  <a:noFill/>
                  <a:miter lim="800000"/>
                  <a:headEnd/>
                  <a:tailEnd/>
                </a:ln>
              </p:spPr>
            </p:pic>
          </p:grpSp>
          <p:pic>
            <p:nvPicPr>
              <p:cNvPr id="7191" name="Picture 36" descr="cooltools-shape"/>
              <p:cNvPicPr>
                <a:picLocks noChangeAspect="1" noChangeArrowheads="1"/>
              </p:cNvPicPr>
              <p:nvPr/>
            </p:nvPicPr>
            <p:blipFill>
              <a:blip r:embed="rId5"/>
              <a:srcRect/>
              <a:stretch>
                <a:fillRect/>
              </a:stretch>
            </p:blipFill>
            <p:spPr bwMode="auto">
              <a:xfrm>
                <a:off x="3456" y="2508"/>
                <a:ext cx="1824" cy="948"/>
              </a:xfrm>
              <a:prstGeom prst="rect">
                <a:avLst/>
              </a:prstGeom>
              <a:noFill/>
              <a:ln w="9525">
                <a:noFill/>
                <a:miter lim="800000"/>
                <a:headEnd/>
                <a:tailEnd/>
              </a:ln>
            </p:spPr>
          </p:pic>
          <p:pic>
            <p:nvPicPr>
              <p:cNvPr id="7192" name="Picture 38" descr="cooltools-shape"/>
              <p:cNvPicPr>
                <a:picLocks noChangeAspect="1" noChangeArrowheads="1"/>
              </p:cNvPicPr>
              <p:nvPr/>
            </p:nvPicPr>
            <p:blipFill>
              <a:blip r:embed="rId6"/>
              <a:srcRect/>
              <a:stretch>
                <a:fillRect/>
              </a:stretch>
            </p:blipFill>
            <p:spPr bwMode="auto">
              <a:xfrm>
                <a:off x="3483" y="2509"/>
                <a:ext cx="96" cy="96"/>
              </a:xfrm>
              <a:prstGeom prst="rect">
                <a:avLst/>
              </a:prstGeom>
              <a:noFill/>
              <a:ln w="9525">
                <a:noFill/>
                <a:miter lim="800000"/>
                <a:headEnd/>
                <a:tailEnd/>
              </a:ln>
            </p:spPr>
          </p:pic>
          <p:pic>
            <p:nvPicPr>
              <p:cNvPr id="7193" name="Picture 39" descr="cooltools-shape"/>
              <p:cNvPicPr>
                <a:picLocks noChangeAspect="1" noChangeArrowheads="1"/>
              </p:cNvPicPr>
              <p:nvPr/>
            </p:nvPicPr>
            <p:blipFill>
              <a:blip r:embed="rId6"/>
              <a:srcRect/>
              <a:stretch>
                <a:fillRect/>
              </a:stretch>
            </p:blipFill>
            <p:spPr bwMode="auto">
              <a:xfrm>
                <a:off x="3807" y="2727"/>
                <a:ext cx="96" cy="96"/>
              </a:xfrm>
              <a:prstGeom prst="rect">
                <a:avLst/>
              </a:prstGeom>
              <a:noFill/>
              <a:ln w="9525">
                <a:noFill/>
                <a:miter lim="800000"/>
                <a:headEnd/>
                <a:tailEnd/>
              </a:ln>
            </p:spPr>
          </p:pic>
          <p:pic>
            <p:nvPicPr>
              <p:cNvPr id="7194" name="Picture 40" descr="cooltools-shape"/>
              <p:cNvPicPr>
                <a:picLocks noChangeAspect="1" noChangeArrowheads="1"/>
              </p:cNvPicPr>
              <p:nvPr/>
            </p:nvPicPr>
            <p:blipFill>
              <a:blip r:embed="rId6"/>
              <a:srcRect/>
              <a:stretch>
                <a:fillRect/>
              </a:stretch>
            </p:blipFill>
            <p:spPr bwMode="auto">
              <a:xfrm>
                <a:off x="4128" y="3120"/>
                <a:ext cx="96" cy="96"/>
              </a:xfrm>
              <a:prstGeom prst="rect">
                <a:avLst/>
              </a:prstGeom>
              <a:noFill/>
              <a:ln w="9525">
                <a:noFill/>
                <a:miter lim="800000"/>
                <a:headEnd/>
                <a:tailEnd/>
              </a:ln>
            </p:spPr>
          </p:pic>
          <p:pic>
            <p:nvPicPr>
              <p:cNvPr id="7195" name="Picture 41" descr="cooltools-shape"/>
              <p:cNvPicPr>
                <a:picLocks noChangeAspect="1" noChangeArrowheads="1"/>
              </p:cNvPicPr>
              <p:nvPr/>
            </p:nvPicPr>
            <p:blipFill>
              <a:blip r:embed="rId6"/>
              <a:srcRect/>
              <a:stretch>
                <a:fillRect/>
              </a:stretch>
            </p:blipFill>
            <p:spPr bwMode="auto">
              <a:xfrm>
                <a:off x="4443" y="3252"/>
                <a:ext cx="96" cy="96"/>
              </a:xfrm>
              <a:prstGeom prst="rect">
                <a:avLst/>
              </a:prstGeom>
              <a:noFill/>
              <a:ln w="9525">
                <a:noFill/>
                <a:miter lim="800000"/>
                <a:headEnd/>
                <a:tailEnd/>
              </a:ln>
            </p:spPr>
          </p:pic>
          <p:pic>
            <p:nvPicPr>
              <p:cNvPr id="7196" name="Picture 42" descr="cooltools-shape"/>
              <p:cNvPicPr>
                <a:picLocks noChangeAspect="1" noChangeArrowheads="1"/>
              </p:cNvPicPr>
              <p:nvPr/>
            </p:nvPicPr>
            <p:blipFill>
              <a:blip r:embed="rId6"/>
              <a:srcRect/>
              <a:stretch>
                <a:fillRect/>
              </a:stretch>
            </p:blipFill>
            <p:spPr bwMode="auto">
              <a:xfrm>
                <a:off x="4773" y="3264"/>
                <a:ext cx="96" cy="96"/>
              </a:xfrm>
              <a:prstGeom prst="rect">
                <a:avLst/>
              </a:prstGeom>
              <a:noFill/>
              <a:ln w="9525">
                <a:noFill/>
                <a:miter lim="800000"/>
                <a:headEnd/>
                <a:tailEnd/>
              </a:ln>
            </p:spPr>
          </p:pic>
          <p:pic>
            <p:nvPicPr>
              <p:cNvPr id="7197" name="Picture 43" descr="cooltools-shape"/>
              <p:cNvPicPr>
                <a:picLocks noChangeAspect="1" noChangeArrowheads="1"/>
              </p:cNvPicPr>
              <p:nvPr/>
            </p:nvPicPr>
            <p:blipFill>
              <a:blip r:embed="rId6"/>
              <a:srcRect/>
              <a:stretch>
                <a:fillRect/>
              </a:stretch>
            </p:blipFill>
            <p:spPr bwMode="auto">
              <a:xfrm>
                <a:off x="5100" y="3192"/>
                <a:ext cx="96" cy="96"/>
              </a:xfrm>
              <a:prstGeom prst="rect">
                <a:avLst/>
              </a:prstGeom>
              <a:noFill/>
              <a:ln w="9525">
                <a:noFill/>
                <a:miter lim="800000"/>
                <a:headEnd/>
                <a:tailEnd/>
              </a:ln>
            </p:spPr>
          </p:pic>
          <p:grpSp>
            <p:nvGrpSpPr>
              <p:cNvPr id="6" name="Group 33"/>
              <p:cNvGrpSpPr>
                <a:grpSpLocks/>
              </p:cNvGrpSpPr>
              <p:nvPr/>
            </p:nvGrpSpPr>
            <p:grpSpPr bwMode="auto">
              <a:xfrm>
                <a:off x="2921" y="2386"/>
                <a:ext cx="610" cy="1270"/>
                <a:chOff x="2781" y="2374"/>
                <a:chExt cx="610" cy="1234"/>
              </a:xfrm>
            </p:grpSpPr>
            <p:sp>
              <p:nvSpPr>
                <p:cNvPr id="24" name="Text Box 26"/>
                <p:cNvSpPr txBox="1">
                  <a:spLocks noChangeArrowheads="1"/>
                </p:cNvSpPr>
                <p:nvPr/>
              </p:nvSpPr>
              <p:spPr bwMode="auto">
                <a:xfrm>
                  <a:off x="2781" y="2374"/>
                  <a:ext cx="610" cy="205"/>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200" dirty="0">
                      <a:effectLst>
                        <a:outerShdw blurRad="38100" dist="38100" dir="2700000" algn="tl">
                          <a:srgbClr val="000000"/>
                        </a:outerShdw>
                      </a:effectLst>
                      <a:latin typeface="+mn-lt"/>
                      <a:cs typeface="+mn-cs"/>
                    </a:rPr>
                    <a:t>200%</a:t>
                  </a:r>
                </a:p>
              </p:txBody>
            </p:sp>
            <p:sp>
              <p:nvSpPr>
                <p:cNvPr id="25" name="Text Box 27"/>
                <p:cNvSpPr txBox="1">
                  <a:spLocks noChangeArrowheads="1"/>
                </p:cNvSpPr>
                <p:nvPr/>
              </p:nvSpPr>
              <p:spPr bwMode="auto">
                <a:xfrm>
                  <a:off x="2788" y="2610"/>
                  <a:ext cx="407" cy="20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200" dirty="0">
                      <a:effectLst>
                        <a:outerShdw blurRad="38100" dist="38100" dir="2700000" algn="tl">
                          <a:srgbClr val="000000"/>
                        </a:outerShdw>
                      </a:effectLst>
                      <a:latin typeface="+mn-lt"/>
                      <a:cs typeface="+mn-cs"/>
                    </a:rPr>
                    <a:t>150%</a:t>
                  </a:r>
                </a:p>
              </p:txBody>
            </p:sp>
            <p:sp>
              <p:nvSpPr>
                <p:cNvPr id="26" name="Text Box 28"/>
                <p:cNvSpPr txBox="1">
                  <a:spLocks noChangeArrowheads="1"/>
                </p:cNvSpPr>
                <p:nvPr/>
              </p:nvSpPr>
              <p:spPr bwMode="auto">
                <a:xfrm>
                  <a:off x="2788" y="2910"/>
                  <a:ext cx="407" cy="20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200" dirty="0">
                      <a:effectLst>
                        <a:outerShdw blurRad="38100" dist="38100" dir="2700000" algn="tl">
                          <a:srgbClr val="000000"/>
                        </a:outerShdw>
                      </a:effectLst>
                      <a:latin typeface="+mn-lt"/>
                      <a:cs typeface="+mn-cs"/>
                    </a:rPr>
                    <a:t>100%</a:t>
                  </a:r>
                </a:p>
              </p:txBody>
            </p:sp>
            <p:sp>
              <p:nvSpPr>
                <p:cNvPr id="27" name="Text Box 29"/>
                <p:cNvSpPr txBox="1">
                  <a:spLocks noChangeArrowheads="1"/>
                </p:cNvSpPr>
                <p:nvPr/>
              </p:nvSpPr>
              <p:spPr bwMode="auto">
                <a:xfrm>
                  <a:off x="2864" y="3156"/>
                  <a:ext cx="344" cy="20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200" dirty="0">
                      <a:effectLst>
                        <a:outerShdw blurRad="38100" dist="38100" dir="2700000" algn="tl">
                          <a:srgbClr val="000000"/>
                        </a:outerShdw>
                      </a:effectLst>
                      <a:latin typeface="+mn-lt"/>
                      <a:cs typeface="+mn-cs"/>
                    </a:rPr>
                    <a:t>50%</a:t>
                  </a:r>
                </a:p>
              </p:txBody>
            </p:sp>
            <p:sp>
              <p:nvSpPr>
                <p:cNvPr id="28" name="Text Box 30"/>
                <p:cNvSpPr txBox="1">
                  <a:spLocks noChangeArrowheads="1"/>
                </p:cNvSpPr>
                <p:nvPr/>
              </p:nvSpPr>
              <p:spPr bwMode="auto">
                <a:xfrm>
                  <a:off x="2945" y="3403"/>
                  <a:ext cx="281" cy="20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200" dirty="0">
                      <a:effectLst>
                        <a:outerShdw blurRad="38100" dist="38100" dir="2700000" algn="tl">
                          <a:srgbClr val="000000"/>
                        </a:outerShdw>
                      </a:effectLst>
                      <a:latin typeface="+mn-lt"/>
                      <a:cs typeface="+mn-cs"/>
                    </a:rPr>
                    <a:t>0%</a:t>
                  </a:r>
                </a:p>
              </p:txBody>
            </p:sp>
          </p:grpSp>
          <p:sp>
            <p:nvSpPr>
              <p:cNvPr id="23" name="Text Box 34"/>
              <p:cNvSpPr txBox="1">
                <a:spLocks noChangeArrowheads="1"/>
              </p:cNvSpPr>
              <p:nvPr/>
            </p:nvSpPr>
            <p:spPr bwMode="auto">
              <a:xfrm>
                <a:off x="3316" y="3598"/>
                <a:ext cx="2228" cy="20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100" b="1" dirty="0">
                    <a:effectLst>
                      <a:outerShdw blurRad="38100" dist="38100" dir="2700000" algn="tl">
                        <a:srgbClr val="000000"/>
                      </a:outerShdw>
                    </a:effectLst>
                    <a:latin typeface="+mn-lt"/>
                    <a:cs typeface="+mn-cs"/>
                  </a:rPr>
                  <a:t>1994   1996   1998   2000   2002   2004</a:t>
                </a:r>
              </a:p>
            </p:txBody>
          </p:sp>
        </p:grpSp>
        <p:pic>
          <p:nvPicPr>
            <p:cNvPr id="7187" name="Picture 49" descr="cooltools-shape"/>
            <p:cNvPicPr>
              <a:picLocks noChangeAspect="1" noChangeArrowheads="1"/>
            </p:cNvPicPr>
            <p:nvPr/>
          </p:nvPicPr>
          <p:blipFill>
            <a:blip r:embed="rId7"/>
            <a:srcRect/>
            <a:stretch>
              <a:fillRect/>
            </a:stretch>
          </p:blipFill>
          <p:spPr bwMode="auto">
            <a:xfrm>
              <a:off x="1715637" y="6195492"/>
              <a:ext cx="365172" cy="165181"/>
            </a:xfrm>
            <a:prstGeom prst="rect">
              <a:avLst/>
            </a:prstGeom>
            <a:noFill/>
            <a:ln w="9525">
              <a:noFill/>
              <a:miter lim="800000"/>
              <a:headEnd/>
              <a:tailEnd/>
            </a:ln>
          </p:spPr>
        </p:pic>
        <p:sp>
          <p:nvSpPr>
            <p:cNvPr id="12" name="Text Box 50"/>
            <p:cNvSpPr txBox="1">
              <a:spLocks noChangeArrowheads="1"/>
            </p:cNvSpPr>
            <p:nvPr/>
          </p:nvSpPr>
          <p:spPr bwMode="auto">
            <a:xfrm>
              <a:off x="1930570" y="6099146"/>
              <a:ext cx="1931998" cy="323276"/>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cs-CZ" sz="1200" dirty="0" smtClean="0">
                  <a:effectLst>
                    <a:outerShdw blurRad="38100" dist="38100" dir="2700000" algn="tl">
                      <a:srgbClr val="000000"/>
                    </a:outerShdw>
                  </a:effectLst>
                  <a:latin typeface="+mn-lt"/>
                  <a:cs typeface="+mn-cs"/>
                </a:rPr>
                <a:t>Percent prekročenia</a:t>
              </a:r>
              <a:endParaRPr lang="en-US" sz="1200" dirty="0">
                <a:effectLst>
                  <a:outerShdw blurRad="38100" dist="38100" dir="2700000" algn="tl">
                    <a:srgbClr val="000000"/>
                  </a:outerShdw>
                </a:effectLst>
                <a:latin typeface="+mn-lt"/>
                <a:cs typeface="+mn-cs"/>
              </a:endParaRPr>
            </a:p>
          </p:txBody>
        </p:sp>
      </p:grpSp>
      <p:sp>
        <p:nvSpPr>
          <p:cNvPr id="145" name="Rectangle 8"/>
          <p:cNvSpPr txBox="1">
            <a:spLocks noChangeArrowheads="1"/>
          </p:cNvSpPr>
          <p:nvPr/>
        </p:nvSpPr>
        <p:spPr bwMode="black">
          <a:xfrm>
            <a:off x="990600" y="5105400"/>
            <a:ext cx="6705600" cy="1181862"/>
          </a:xfrm>
          <a:prstGeom prst="rect">
            <a:avLst/>
          </a:prstGeom>
          <a:noFill/>
          <a:ln w="9525">
            <a:noFill/>
            <a:miter lim="800000"/>
            <a:headEnd/>
            <a:tailEnd/>
          </a:ln>
          <a:effectLst/>
        </p:spPr>
        <p:txBody>
          <a:bodyPr>
            <a:spAutoFit/>
          </a:bodyPr>
          <a:lstStyle/>
          <a:p>
            <a:pPr marL="406400" indent="-406400" defTabSz="114300">
              <a:lnSpc>
                <a:spcPct val="90000"/>
              </a:lnSpc>
              <a:spcBef>
                <a:spcPct val="30000"/>
              </a:spcBef>
              <a:buClr>
                <a:schemeClr val="tx2"/>
              </a:buClr>
              <a:buSzPct val="85000"/>
              <a:defRPr/>
            </a:pPr>
            <a:r>
              <a:rPr lang="cs-CZ" sz="3600" dirty="0" smtClean="0">
                <a:effectLst>
                  <a:outerShdw blurRad="38100" dist="38100" dir="2700000" algn="tl">
                    <a:srgbClr val="C0C0C0"/>
                  </a:outerShdw>
                </a:effectLst>
                <a:latin typeface="Arial Narrow" pitchFamily="34" charset="0"/>
                <a:cs typeface="Arial" pitchFamily="34" charset="0"/>
              </a:rPr>
              <a:t>Dobrá správa</a:t>
            </a:r>
            <a:endParaRPr lang="en-US" sz="3600" dirty="0" smtClean="0">
              <a:effectLst>
                <a:outerShdw blurRad="38100" dist="38100" dir="2700000" algn="tl">
                  <a:srgbClr val="C0C0C0"/>
                </a:outerShdw>
              </a:effectLst>
              <a:latin typeface="Arial Narrow" pitchFamily="34" charset="0"/>
              <a:cs typeface="Arial" pitchFamily="34" charset="0"/>
            </a:endParaRPr>
          </a:p>
          <a:p>
            <a:pPr marL="863600" lvl="1" indent="-406400" defTabSz="114300">
              <a:lnSpc>
                <a:spcPct val="90000"/>
              </a:lnSpc>
              <a:spcBef>
                <a:spcPct val="30000"/>
              </a:spcBef>
              <a:buClr>
                <a:schemeClr val="tx2"/>
              </a:buClr>
              <a:buSzPct val="85000"/>
              <a:defRPr/>
            </a:pPr>
            <a:r>
              <a:rPr lang="cs-CZ" sz="3200" i="1" dirty="0" smtClean="0">
                <a:effectLst>
                  <a:outerShdw blurRad="38100" dist="38100" dir="2700000" algn="tl">
                    <a:srgbClr val="C0C0C0"/>
                  </a:outerShdw>
                </a:effectLst>
                <a:latin typeface="Arial Narrow" pitchFamily="34" charset="0"/>
                <a:cs typeface="Arial" pitchFamily="34" charset="0"/>
              </a:rPr>
              <a:t>Za neúspech platíme menej</a:t>
            </a:r>
            <a:endParaRPr lang="en-US" sz="3200" i="1" dirty="0">
              <a:effectLst>
                <a:outerShdw blurRad="38100" dist="38100" dir="2700000" algn="tl">
                  <a:srgbClr val="C0C0C0"/>
                </a:outerShdw>
              </a:effectLst>
              <a:latin typeface="Arial Narrow" pitchFamily="34" charset="0"/>
              <a:cs typeface="Arial" pitchFamily="34" charset="0"/>
            </a:endParaRPr>
          </a:p>
        </p:txBody>
      </p:sp>
      <p:pic>
        <p:nvPicPr>
          <p:cNvPr id="7175" name="Picture 2" descr="C:\Users\Ron Grant\Desktop\1612\Picture1.jpg"/>
          <p:cNvPicPr>
            <a:picLocks noChangeAspect="1" noChangeArrowheads="1"/>
          </p:cNvPicPr>
          <p:nvPr/>
        </p:nvPicPr>
        <p:blipFill>
          <a:blip r:embed="rId8"/>
          <a:srcRect/>
          <a:stretch>
            <a:fillRect/>
          </a:stretch>
        </p:blipFill>
        <p:spPr bwMode="auto">
          <a:xfrm>
            <a:off x="4876800" y="2590800"/>
            <a:ext cx="3989388" cy="2895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6200"/>
            <a:ext cx="8229600" cy="1143000"/>
          </a:xfrm>
        </p:spPr>
        <p:txBody>
          <a:bodyPr>
            <a:normAutofit/>
          </a:bodyPr>
          <a:lstStyle/>
          <a:p>
            <a:r>
              <a:rPr lang="cs-CZ" dirty="0" smtClean="0"/>
              <a:t>Životný cyklus aplikácií a VSTS</a:t>
            </a:r>
            <a:endParaRPr lang="en-US" dirty="0" smtClean="0"/>
          </a:p>
        </p:txBody>
      </p:sp>
      <p:pic>
        <p:nvPicPr>
          <p:cNvPr id="14339" name="Picture 3" descr="alm image 3.jpg"/>
          <p:cNvPicPr>
            <a:picLocks noChangeAspect="1"/>
          </p:cNvPicPr>
          <p:nvPr/>
        </p:nvPicPr>
        <p:blipFill>
          <a:blip r:embed="rId3"/>
          <a:srcRect/>
          <a:stretch>
            <a:fillRect/>
          </a:stretch>
        </p:blipFill>
        <p:spPr bwMode="auto">
          <a:xfrm>
            <a:off x="381000" y="914400"/>
            <a:ext cx="8477250" cy="5810250"/>
          </a:xfrm>
          <a:prstGeom prst="rect">
            <a:avLst/>
          </a:prstGeom>
          <a:noFill/>
          <a:ln w="9525">
            <a:noFill/>
            <a:miter lim="800000"/>
            <a:headEnd/>
            <a:tailEnd/>
          </a:ln>
        </p:spPr>
      </p:pic>
      <p:pic>
        <p:nvPicPr>
          <p:cNvPr id="13" name="Picture 45"/>
          <p:cNvPicPr>
            <a:picLocks noChangeAspect="1" noChangeArrowheads="1"/>
          </p:cNvPicPr>
          <p:nvPr/>
        </p:nvPicPr>
        <p:blipFill>
          <a:blip r:embed="rId4"/>
          <a:srcRect/>
          <a:stretch>
            <a:fillRect/>
          </a:stretch>
        </p:blipFill>
        <p:spPr bwMode="auto">
          <a:xfrm>
            <a:off x="3352800" y="2362200"/>
            <a:ext cx="2554288" cy="1712913"/>
          </a:xfrm>
          <a:prstGeom prst="rect">
            <a:avLst/>
          </a:prstGeom>
          <a:noFill/>
          <a:ln w="9525">
            <a:noFill/>
            <a:miter lim="800000"/>
            <a:headEnd/>
            <a:tailEnd/>
          </a:ln>
        </p:spPr>
      </p:pic>
      <p:grpSp>
        <p:nvGrpSpPr>
          <p:cNvPr id="2" name="Group 27"/>
          <p:cNvGrpSpPr>
            <a:grpSpLocks/>
          </p:cNvGrpSpPr>
          <p:nvPr/>
        </p:nvGrpSpPr>
        <p:grpSpPr bwMode="auto">
          <a:xfrm>
            <a:off x="846138" y="2849562"/>
            <a:ext cx="1828800" cy="1582738"/>
            <a:chOff x="821267" y="2581275"/>
            <a:chExt cx="1828800" cy="1582615"/>
          </a:xfrm>
        </p:grpSpPr>
        <p:grpSp>
          <p:nvGrpSpPr>
            <p:cNvPr id="3" name="Group 42"/>
            <p:cNvGrpSpPr>
              <a:grpSpLocks/>
            </p:cNvGrpSpPr>
            <p:nvPr/>
          </p:nvGrpSpPr>
          <p:grpSpPr bwMode="auto">
            <a:xfrm>
              <a:off x="821267" y="2581275"/>
              <a:ext cx="1828800" cy="1228725"/>
              <a:chOff x="432" y="1770"/>
              <a:chExt cx="1152" cy="774"/>
            </a:xfrm>
          </p:grpSpPr>
          <p:sp>
            <p:nvSpPr>
              <p:cNvPr id="6" name="Rectangle 5"/>
              <p:cNvSpPr>
                <a:spLocks noChangeArrowheads="1"/>
              </p:cNvSpPr>
              <p:nvPr/>
            </p:nvSpPr>
            <p:spPr bwMode="auto">
              <a:xfrm>
                <a:off x="432" y="1770"/>
                <a:ext cx="1152" cy="294"/>
              </a:xfrm>
              <a:prstGeom prst="rect">
                <a:avLst/>
              </a:prstGeom>
              <a:solidFill>
                <a:schemeClr val="bg1"/>
              </a:solidFill>
              <a:ln w="25400" algn="ctr">
                <a:solidFill>
                  <a:schemeClr val="bg2"/>
                </a:solidFill>
                <a:miter lim="800000"/>
                <a:headEnd/>
                <a:tailEnd/>
              </a:ln>
            </p:spPr>
            <p:txBody>
              <a:bodyPr anchor="ctr"/>
              <a:lstStyle/>
              <a:p>
                <a:pPr algn="ctr" fontAlgn="auto">
                  <a:spcBef>
                    <a:spcPts val="0"/>
                  </a:spcBef>
                  <a:spcAft>
                    <a:spcPts val="0"/>
                  </a:spcAft>
                  <a:defRPr/>
                </a:pPr>
                <a:r>
                  <a:rPr lang="cs-CZ" sz="1400" dirty="0" err="1" smtClean="0">
                    <a:latin typeface="+mn-lt"/>
                    <a:cs typeface="+mn-cs"/>
                  </a:rPr>
                  <a:t>Governance</a:t>
                </a:r>
                <a:endParaRPr lang="en-US" sz="1400" dirty="0">
                  <a:latin typeface="+mn-lt"/>
                  <a:cs typeface="+mn-cs"/>
                </a:endParaRPr>
              </a:p>
            </p:txBody>
          </p:sp>
          <p:sp>
            <p:nvSpPr>
              <p:cNvPr id="7" name="Rectangle 6"/>
              <p:cNvSpPr>
                <a:spLocks noChangeArrowheads="1"/>
              </p:cNvSpPr>
              <p:nvPr/>
            </p:nvSpPr>
            <p:spPr bwMode="auto">
              <a:xfrm>
                <a:off x="432" y="2112"/>
                <a:ext cx="1152" cy="192"/>
              </a:xfrm>
              <a:prstGeom prst="rect">
                <a:avLst/>
              </a:prstGeom>
              <a:solidFill>
                <a:schemeClr val="bg1"/>
              </a:solidFill>
              <a:ln w="25400" algn="ctr">
                <a:solidFill>
                  <a:schemeClr val="bg2"/>
                </a:solidFill>
                <a:miter lim="800000"/>
                <a:headEnd/>
                <a:tailEnd/>
              </a:ln>
            </p:spPr>
            <p:txBody>
              <a:bodyPr anchor="ctr"/>
              <a:lstStyle/>
              <a:p>
                <a:pPr algn="ctr" fontAlgn="auto">
                  <a:spcBef>
                    <a:spcPts val="0"/>
                  </a:spcBef>
                  <a:spcAft>
                    <a:spcPts val="0"/>
                  </a:spcAft>
                  <a:defRPr/>
                </a:pPr>
                <a:r>
                  <a:rPr lang="cs-CZ" sz="1400" dirty="0" smtClean="0">
                    <a:latin typeface="+mn-lt"/>
                    <a:cs typeface="+mn-cs"/>
                  </a:rPr>
                  <a:t>Štandardy</a:t>
                </a:r>
                <a:endParaRPr lang="en-US" sz="1400" dirty="0">
                  <a:latin typeface="+mn-lt"/>
                  <a:cs typeface="+mn-cs"/>
                </a:endParaRPr>
              </a:p>
            </p:txBody>
          </p:sp>
          <p:sp>
            <p:nvSpPr>
              <p:cNvPr id="8" name="Rectangle 7"/>
              <p:cNvSpPr>
                <a:spLocks noChangeArrowheads="1"/>
              </p:cNvSpPr>
              <p:nvPr/>
            </p:nvSpPr>
            <p:spPr bwMode="auto">
              <a:xfrm>
                <a:off x="432" y="2352"/>
                <a:ext cx="1152" cy="192"/>
              </a:xfrm>
              <a:prstGeom prst="rect">
                <a:avLst/>
              </a:prstGeom>
              <a:solidFill>
                <a:schemeClr val="bg1"/>
              </a:solidFill>
              <a:ln w="25400" algn="ctr">
                <a:solidFill>
                  <a:schemeClr val="bg2"/>
                </a:solidFill>
                <a:miter lim="800000"/>
                <a:headEnd/>
                <a:tailEnd/>
              </a:ln>
            </p:spPr>
            <p:txBody>
              <a:bodyPr anchor="ctr"/>
              <a:lstStyle/>
              <a:p>
                <a:pPr algn="ctr" fontAlgn="auto">
                  <a:spcBef>
                    <a:spcPts val="0"/>
                  </a:spcBef>
                  <a:spcAft>
                    <a:spcPts val="0"/>
                  </a:spcAft>
                  <a:defRPr/>
                </a:pPr>
                <a:r>
                  <a:rPr lang="cs-CZ" sz="1400" dirty="0" smtClean="0">
                    <a:latin typeface="+mn-lt"/>
                    <a:cs typeface="+mn-cs"/>
                  </a:rPr>
                  <a:t>Legislatíva</a:t>
                </a:r>
                <a:endParaRPr lang="en-US" sz="1400" dirty="0">
                  <a:latin typeface="+mn-lt"/>
                  <a:cs typeface="+mn-cs"/>
                </a:endParaRPr>
              </a:p>
            </p:txBody>
          </p:sp>
        </p:grpSp>
        <p:sp>
          <p:nvSpPr>
            <p:cNvPr id="14351" name="TextBox 25"/>
            <p:cNvSpPr txBox="1">
              <a:spLocks noChangeArrowheads="1"/>
            </p:cNvSpPr>
            <p:nvPr/>
          </p:nvSpPr>
          <p:spPr bwMode="auto">
            <a:xfrm>
              <a:off x="1219200" y="3640670"/>
              <a:ext cx="990600" cy="523220"/>
            </a:xfrm>
            <a:prstGeom prst="rect">
              <a:avLst/>
            </a:prstGeom>
            <a:noFill/>
            <a:ln w="9525">
              <a:noFill/>
              <a:miter lim="800000"/>
              <a:headEnd/>
              <a:tailEnd/>
            </a:ln>
          </p:spPr>
          <p:txBody>
            <a:bodyPr>
              <a:spAutoFit/>
            </a:bodyPr>
            <a:lstStyle/>
            <a:p>
              <a:pPr algn="ctr"/>
              <a:r>
                <a:rPr lang="en-GB" sz="2800" b="1"/>
                <a:t>…</a:t>
              </a:r>
              <a:endParaRPr lang="en-US" sz="2800" b="1"/>
            </a:p>
          </p:txBody>
        </p:sp>
      </p:grpSp>
      <p:grpSp>
        <p:nvGrpSpPr>
          <p:cNvPr id="4" name="Group 28"/>
          <p:cNvGrpSpPr>
            <a:grpSpLocks/>
          </p:cNvGrpSpPr>
          <p:nvPr/>
        </p:nvGrpSpPr>
        <p:grpSpPr bwMode="auto">
          <a:xfrm>
            <a:off x="6553200" y="2819400"/>
            <a:ext cx="1828800" cy="1436687"/>
            <a:chOff x="6527799" y="2551112"/>
            <a:chExt cx="1828800" cy="1436689"/>
          </a:xfrm>
        </p:grpSpPr>
        <p:grpSp>
          <p:nvGrpSpPr>
            <p:cNvPr id="5" name="Group 44"/>
            <p:cNvGrpSpPr>
              <a:grpSpLocks/>
            </p:cNvGrpSpPr>
            <p:nvPr/>
          </p:nvGrpSpPr>
          <p:grpSpPr bwMode="auto">
            <a:xfrm>
              <a:off x="6527799" y="2551112"/>
              <a:ext cx="1828800" cy="1066800"/>
              <a:chOff x="4032" y="1728"/>
              <a:chExt cx="1152" cy="672"/>
            </a:xfrm>
          </p:grpSpPr>
          <p:sp>
            <p:nvSpPr>
              <p:cNvPr id="10" name="Rectangle 9"/>
              <p:cNvSpPr>
                <a:spLocks noChangeArrowheads="1"/>
              </p:cNvSpPr>
              <p:nvPr/>
            </p:nvSpPr>
            <p:spPr bwMode="auto">
              <a:xfrm>
                <a:off x="4032" y="1728"/>
                <a:ext cx="1152" cy="192"/>
              </a:xfrm>
              <a:prstGeom prst="rect">
                <a:avLst/>
              </a:prstGeom>
              <a:solidFill>
                <a:schemeClr val="bg1"/>
              </a:solidFill>
              <a:ln w="25400" algn="ctr">
                <a:solidFill>
                  <a:schemeClr val="bg2"/>
                </a:solidFill>
                <a:miter lim="800000"/>
                <a:headEnd/>
                <a:tailEnd/>
              </a:ln>
            </p:spPr>
            <p:txBody>
              <a:bodyPr anchor="ctr"/>
              <a:lstStyle/>
              <a:p>
                <a:pPr algn="ctr" fontAlgn="auto">
                  <a:spcBef>
                    <a:spcPts val="0"/>
                  </a:spcBef>
                  <a:spcAft>
                    <a:spcPts val="0"/>
                  </a:spcAft>
                  <a:defRPr/>
                </a:pPr>
                <a:r>
                  <a:rPr lang="en-US" sz="1400" dirty="0">
                    <a:latin typeface="+mn-lt"/>
                    <a:cs typeface="+mn-cs"/>
                  </a:rPr>
                  <a:t>SLA</a:t>
                </a:r>
              </a:p>
            </p:txBody>
          </p:sp>
          <p:sp>
            <p:nvSpPr>
              <p:cNvPr id="11" name="Rectangle 10"/>
              <p:cNvSpPr>
                <a:spLocks noChangeArrowheads="1"/>
              </p:cNvSpPr>
              <p:nvPr/>
            </p:nvSpPr>
            <p:spPr bwMode="auto">
              <a:xfrm>
                <a:off x="4032" y="1968"/>
                <a:ext cx="1152" cy="192"/>
              </a:xfrm>
              <a:prstGeom prst="rect">
                <a:avLst/>
              </a:prstGeom>
              <a:solidFill>
                <a:schemeClr val="bg1"/>
              </a:solidFill>
              <a:ln w="25400" algn="ctr">
                <a:solidFill>
                  <a:schemeClr val="bg2"/>
                </a:solidFill>
                <a:miter lim="800000"/>
                <a:headEnd/>
                <a:tailEnd/>
              </a:ln>
            </p:spPr>
            <p:txBody>
              <a:bodyPr anchor="ctr"/>
              <a:lstStyle/>
              <a:p>
                <a:pPr algn="ctr" fontAlgn="auto">
                  <a:spcBef>
                    <a:spcPts val="0"/>
                  </a:spcBef>
                  <a:spcAft>
                    <a:spcPts val="0"/>
                  </a:spcAft>
                  <a:defRPr/>
                </a:pPr>
                <a:r>
                  <a:rPr lang="cs-CZ" sz="1400" dirty="0" smtClean="0">
                    <a:latin typeface="+mn-lt"/>
                    <a:cs typeface="+mn-cs"/>
                  </a:rPr>
                  <a:t>Nasadenie</a:t>
                </a:r>
                <a:endParaRPr lang="en-US" sz="1400" dirty="0">
                  <a:latin typeface="+mn-lt"/>
                  <a:cs typeface="+mn-cs"/>
                </a:endParaRPr>
              </a:p>
            </p:txBody>
          </p:sp>
          <p:sp>
            <p:nvSpPr>
              <p:cNvPr id="12" name="Rectangle 11"/>
              <p:cNvSpPr>
                <a:spLocks noChangeArrowheads="1"/>
              </p:cNvSpPr>
              <p:nvPr/>
            </p:nvSpPr>
            <p:spPr bwMode="auto">
              <a:xfrm>
                <a:off x="4032" y="2208"/>
                <a:ext cx="1152" cy="192"/>
              </a:xfrm>
              <a:prstGeom prst="rect">
                <a:avLst/>
              </a:prstGeom>
              <a:solidFill>
                <a:schemeClr val="bg1"/>
              </a:solidFill>
              <a:ln w="25400" algn="ctr">
                <a:solidFill>
                  <a:schemeClr val="bg2"/>
                </a:solidFill>
                <a:miter lim="800000"/>
                <a:headEnd/>
                <a:tailEnd/>
              </a:ln>
            </p:spPr>
            <p:txBody>
              <a:bodyPr anchor="ctr"/>
              <a:lstStyle/>
              <a:p>
                <a:pPr algn="ctr" fontAlgn="auto">
                  <a:spcBef>
                    <a:spcPts val="0"/>
                  </a:spcBef>
                  <a:spcAft>
                    <a:spcPts val="0"/>
                  </a:spcAft>
                  <a:defRPr/>
                </a:pPr>
                <a:r>
                  <a:rPr lang="cs-CZ" sz="1400" dirty="0" smtClean="0">
                    <a:latin typeface="+mn-lt"/>
                    <a:cs typeface="+mn-cs"/>
                  </a:rPr>
                  <a:t>Obnova pri havárii</a:t>
                </a:r>
                <a:endParaRPr lang="en-US" sz="1400" dirty="0">
                  <a:latin typeface="+mn-lt"/>
                  <a:cs typeface="+mn-cs"/>
                </a:endParaRPr>
              </a:p>
            </p:txBody>
          </p:sp>
        </p:grpSp>
        <p:sp>
          <p:nvSpPr>
            <p:cNvPr id="14346" name="TextBox 26"/>
            <p:cNvSpPr txBox="1">
              <a:spLocks noChangeArrowheads="1"/>
            </p:cNvSpPr>
            <p:nvPr/>
          </p:nvSpPr>
          <p:spPr bwMode="auto">
            <a:xfrm>
              <a:off x="6934200" y="3464581"/>
              <a:ext cx="990600" cy="523220"/>
            </a:xfrm>
            <a:prstGeom prst="rect">
              <a:avLst/>
            </a:prstGeom>
            <a:noFill/>
            <a:ln w="9525">
              <a:noFill/>
              <a:miter lim="800000"/>
              <a:headEnd/>
              <a:tailEnd/>
            </a:ln>
          </p:spPr>
          <p:txBody>
            <a:bodyPr>
              <a:spAutoFit/>
            </a:bodyPr>
            <a:lstStyle/>
            <a:p>
              <a:pPr algn="ctr"/>
              <a:r>
                <a:rPr lang="en-GB" sz="2800" b="1"/>
                <a:t>…</a:t>
              </a:r>
              <a:endParaRPr lang="en-US" sz="2800" b="1"/>
            </a:p>
          </p:txBody>
        </p:sp>
      </p:grpSp>
      <p:grpSp>
        <p:nvGrpSpPr>
          <p:cNvPr id="9" name="Group 48"/>
          <p:cNvGrpSpPr>
            <a:grpSpLocks/>
          </p:cNvGrpSpPr>
          <p:nvPr/>
        </p:nvGrpSpPr>
        <p:grpSpPr bwMode="auto">
          <a:xfrm>
            <a:off x="2557463" y="4114800"/>
            <a:ext cx="4114800" cy="646113"/>
            <a:chOff x="1488" y="2713"/>
            <a:chExt cx="2592" cy="407"/>
          </a:xfrm>
        </p:grpSpPr>
        <p:pic>
          <p:nvPicPr>
            <p:cNvPr id="18" name="Picture 46"/>
            <p:cNvPicPr>
              <a:picLocks noChangeAspect="1" noChangeArrowheads="1"/>
            </p:cNvPicPr>
            <p:nvPr/>
          </p:nvPicPr>
          <p:blipFill>
            <a:blip r:embed="rId5"/>
            <a:srcRect/>
            <a:stretch>
              <a:fillRect/>
            </a:stretch>
          </p:blipFill>
          <p:spPr bwMode="auto">
            <a:xfrm>
              <a:off x="1488" y="2713"/>
              <a:ext cx="2592" cy="407"/>
            </a:xfrm>
            <a:prstGeom prst="rect">
              <a:avLst/>
            </a:prstGeom>
            <a:noFill/>
            <a:ln w="9525">
              <a:noFill/>
              <a:miter lim="800000"/>
              <a:headEnd/>
              <a:tailEnd/>
            </a:ln>
          </p:spPr>
        </p:pic>
        <p:pic>
          <p:nvPicPr>
            <p:cNvPr id="19" name="Picture 47"/>
            <p:cNvPicPr>
              <a:picLocks noChangeAspect="1" noChangeArrowheads="1"/>
            </p:cNvPicPr>
            <p:nvPr/>
          </p:nvPicPr>
          <p:blipFill>
            <a:blip r:embed="rId6"/>
            <a:srcRect/>
            <a:stretch>
              <a:fillRect/>
            </a:stretch>
          </p:blipFill>
          <p:spPr bwMode="auto">
            <a:xfrm>
              <a:off x="1576" y="2763"/>
              <a:ext cx="488" cy="307"/>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1143000"/>
          </a:xfrm>
        </p:spPr>
        <p:txBody>
          <a:bodyPr/>
          <a:lstStyle/>
          <a:p>
            <a:r>
              <a:rPr lang="en-US" dirty="0" err="1" smtClean="0"/>
              <a:t>Trasovatelnos</a:t>
            </a:r>
            <a:r>
              <a:rPr lang="sk-SK" dirty="0" smtClean="0"/>
              <a:t>ť</a:t>
            </a:r>
            <a:r>
              <a:rPr lang="en-US" dirty="0" smtClean="0"/>
              <a:t> s VSTS</a:t>
            </a:r>
          </a:p>
        </p:txBody>
      </p:sp>
      <p:pic>
        <p:nvPicPr>
          <p:cNvPr id="4" name="Picture 2" descr="15"/>
          <p:cNvPicPr>
            <a:picLocks noChangeAspect="1" noChangeArrowheads="1"/>
          </p:cNvPicPr>
          <p:nvPr/>
        </p:nvPicPr>
        <p:blipFill>
          <a:blip r:embed="rId2"/>
          <a:srcRect/>
          <a:stretch>
            <a:fillRect/>
          </a:stretch>
        </p:blipFill>
        <p:spPr bwMode="auto">
          <a:xfrm>
            <a:off x="457200" y="1020762"/>
            <a:ext cx="4114800" cy="3086100"/>
          </a:xfrm>
          <a:prstGeom prst="rect">
            <a:avLst/>
          </a:prstGeom>
          <a:noFill/>
          <a:ln w="9525">
            <a:noFill/>
            <a:miter lim="800000"/>
            <a:headEnd/>
            <a:tailEnd/>
          </a:ln>
        </p:spPr>
      </p:pic>
      <p:pic>
        <p:nvPicPr>
          <p:cNvPr id="5" name="Picture 3" descr="21"/>
          <p:cNvPicPr>
            <a:picLocks noChangeAspect="1" noChangeArrowheads="1"/>
          </p:cNvPicPr>
          <p:nvPr/>
        </p:nvPicPr>
        <p:blipFill>
          <a:blip r:embed="rId3"/>
          <a:srcRect/>
          <a:stretch>
            <a:fillRect/>
          </a:stretch>
        </p:blipFill>
        <p:spPr bwMode="auto">
          <a:xfrm>
            <a:off x="3276600" y="1706562"/>
            <a:ext cx="4114800" cy="3086100"/>
          </a:xfrm>
          <a:prstGeom prst="rect">
            <a:avLst/>
          </a:prstGeom>
          <a:noFill/>
          <a:ln w="9525">
            <a:noFill/>
            <a:miter lim="800000"/>
            <a:headEnd/>
            <a:tailEnd/>
          </a:ln>
        </p:spPr>
      </p:pic>
      <p:pic>
        <p:nvPicPr>
          <p:cNvPr id="6" name="Picture 5" descr="18"/>
          <p:cNvPicPr>
            <a:picLocks noChangeAspect="1" noChangeArrowheads="1"/>
          </p:cNvPicPr>
          <p:nvPr/>
        </p:nvPicPr>
        <p:blipFill>
          <a:blip r:embed="rId4"/>
          <a:srcRect/>
          <a:stretch>
            <a:fillRect/>
          </a:stretch>
        </p:blipFill>
        <p:spPr bwMode="auto">
          <a:xfrm>
            <a:off x="838200" y="3306762"/>
            <a:ext cx="4114800" cy="3086100"/>
          </a:xfrm>
          <a:prstGeom prst="rect">
            <a:avLst/>
          </a:prstGeom>
          <a:noFill/>
          <a:ln w="9525">
            <a:noFill/>
            <a:miter lim="800000"/>
            <a:headEnd/>
            <a:tailEnd/>
          </a:ln>
        </p:spPr>
      </p:pic>
      <p:pic>
        <p:nvPicPr>
          <p:cNvPr id="10" name="Picture 9" descr="2-PhaseView"/>
          <p:cNvPicPr>
            <a:picLocks noChangeAspect="1" noChangeArrowheads="1"/>
          </p:cNvPicPr>
          <p:nvPr/>
        </p:nvPicPr>
        <p:blipFill>
          <a:blip r:embed="rId5"/>
          <a:srcRect/>
          <a:stretch>
            <a:fillRect/>
          </a:stretch>
        </p:blipFill>
        <p:spPr bwMode="auto">
          <a:xfrm>
            <a:off x="4343400" y="3078162"/>
            <a:ext cx="4114800" cy="3086100"/>
          </a:xfrm>
          <a:prstGeom prst="rect">
            <a:avLst/>
          </a:prstGeom>
          <a:noFill/>
          <a:ln w="9525">
            <a:noFill/>
            <a:miter lim="800000"/>
            <a:headEnd/>
            <a:tailEnd/>
          </a:ln>
        </p:spPr>
      </p:pic>
      <p:sp>
        <p:nvSpPr>
          <p:cNvPr id="12" name="AutoShape 8"/>
          <p:cNvSpPr>
            <a:spLocks noChangeArrowheads="1"/>
          </p:cNvSpPr>
          <p:nvPr/>
        </p:nvSpPr>
        <p:spPr bwMode="auto">
          <a:xfrm>
            <a:off x="3733800" y="1096962"/>
            <a:ext cx="2438400" cy="408623"/>
          </a:xfrm>
          <a:prstGeom prst="roundRect">
            <a:avLst>
              <a:gd name="adj" fmla="val 16667"/>
            </a:avLst>
          </a:prstGeom>
          <a:gradFill rotWithShape="1">
            <a:gsLst>
              <a:gs pos="0">
                <a:srgbClr val="8DACD0"/>
              </a:gs>
              <a:gs pos="100000">
                <a:srgbClr val="DEE7F1"/>
              </a:gs>
            </a:gsLst>
            <a:lin ang="2700000" scaled="1"/>
          </a:gradFill>
          <a:ln w="9525" algn="ctr">
            <a:solidFill>
              <a:srgbClr val="4D4D4D"/>
            </a:solidFill>
            <a:round/>
            <a:headEnd/>
            <a:tailEnd/>
          </a:ln>
          <a:effectLst>
            <a:outerShdw dist="35921" dir="2700000" algn="ctr" rotWithShape="0">
              <a:srgbClr val="5F5F5F">
                <a:alpha val="50000"/>
              </a:srgbClr>
            </a:outerShdw>
          </a:effectLst>
        </p:spPr>
        <p:txBody>
          <a:bodyPr anchor="ctr">
            <a:spAutoFit/>
          </a:bodyPr>
          <a:lstStyle/>
          <a:p>
            <a:pPr algn="ctr" eaLnBrk="0" hangingPunct="0">
              <a:lnSpc>
                <a:spcPct val="90000"/>
              </a:lnSpc>
              <a:spcBef>
                <a:spcPct val="40000"/>
              </a:spcBef>
              <a:defRPr/>
            </a:pPr>
            <a:r>
              <a:rPr lang="sk-SK" sz="2000" b="1" dirty="0" smtClean="0">
                <a:solidFill>
                  <a:schemeClr val="bg1"/>
                </a:solidFill>
                <a:latin typeface="Arial Narrow" pitchFamily="34" charset="0"/>
                <a:cs typeface="Arial" pitchFamily="34" charset="0"/>
              </a:rPr>
              <a:t>Tvorba </a:t>
            </a:r>
            <a:r>
              <a:rPr lang="cs-CZ" sz="2000" b="1" dirty="0" smtClean="0">
                <a:solidFill>
                  <a:schemeClr val="bg1"/>
                </a:solidFill>
                <a:latin typeface="Arial Narrow" pitchFamily="34" charset="0"/>
                <a:cs typeface="Arial" pitchFamily="34" charset="0"/>
              </a:rPr>
              <a:t>požiadaviek</a:t>
            </a:r>
            <a:endParaRPr lang="en-US" sz="2000" b="1" dirty="0">
              <a:solidFill>
                <a:schemeClr val="bg1"/>
              </a:solidFill>
              <a:latin typeface="Arial Narrow" pitchFamily="34" charset="0"/>
              <a:cs typeface="Arial" pitchFamily="34" charset="0"/>
            </a:endParaRPr>
          </a:p>
        </p:txBody>
      </p:sp>
      <p:sp>
        <p:nvSpPr>
          <p:cNvPr id="13" name="AutoShape 8"/>
          <p:cNvSpPr>
            <a:spLocks noChangeArrowheads="1"/>
          </p:cNvSpPr>
          <p:nvPr/>
        </p:nvSpPr>
        <p:spPr bwMode="auto">
          <a:xfrm>
            <a:off x="1828800" y="2392362"/>
            <a:ext cx="3429000" cy="715089"/>
          </a:xfrm>
          <a:prstGeom prst="roundRect">
            <a:avLst>
              <a:gd name="adj" fmla="val 16667"/>
            </a:avLst>
          </a:prstGeom>
          <a:gradFill rotWithShape="1">
            <a:gsLst>
              <a:gs pos="0">
                <a:srgbClr val="8DACD0"/>
              </a:gs>
              <a:gs pos="100000">
                <a:srgbClr val="DEE7F1"/>
              </a:gs>
            </a:gsLst>
            <a:lin ang="2700000" scaled="1"/>
          </a:gradFill>
          <a:ln w="9525" algn="ctr">
            <a:solidFill>
              <a:srgbClr val="4D4D4D"/>
            </a:solidFill>
            <a:round/>
            <a:headEnd/>
            <a:tailEnd/>
          </a:ln>
          <a:effectLst>
            <a:outerShdw dist="35921" dir="2700000" algn="ctr" rotWithShape="0">
              <a:srgbClr val="5F5F5F">
                <a:alpha val="50000"/>
              </a:srgbClr>
            </a:outerShdw>
          </a:effectLst>
        </p:spPr>
        <p:txBody>
          <a:bodyPr anchor="ctr">
            <a:spAutoFit/>
          </a:bodyPr>
          <a:lstStyle/>
          <a:p>
            <a:pPr algn="ctr" eaLnBrk="0" hangingPunct="0">
              <a:lnSpc>
                <a:spcPct val="90000"/>
              </a:lnSpc>
              <a:spcBef>
                <a:spcPct val="40000"/>
              </a:spcBef>
              <a:defRPr/>
            </a:pPr>
            <a:r>
              <a:rPr lang="cs-CZ" sz="2000" b="1" dirty="0" smtClean="0">
                <a:solidFill>
                  <a:schemeClr val="bg1"/>
                </a:solidFill>
                <a:latin typeface="Arial Narrow" pitchFamily="34" charset="0"/>
                <a:cs typeface="Arial" pitchFamily="34" charset="0"/>
              </a:rPr>
              <a:t>Priradenie a správa pracovných položiek</a:t>
            </a:r>
            <a:endParaRPr lang="en-US" sz="2000" b="1" dirty="0">
              <a:solidFill>
                <a:schemeClr val="bg1"/>
              </a:solidFill>
              <a:latin typeface="Arial Narrow" pitchFamily="34" charset="0"/>
              <a:cs typeface="Arial" pitchFamily="34" charset="0"/>
            </a:endParaRPr>
          </a:p>
        </p:txBody>
      </p:sp>
      <p:sp>
        <p:nvSpPr>
          <p:cNvPr id="15" name="AutoShape 8"/>
          <p:cNvSpPr>
            <a:spLocks noChangeArrowheads="1"/>
          </p:cNvSpPr>
          <p:nvPr/>
        </p:nvSpPr>
        <p:spPr bwMode="auto">
          <a:xfrm>
            <a:off x="228600" y="4449762"/>
            <a:ext cx="3048000" cy="1021556"/>
          </a:xfrm>
          <a:prstGeom prst="roundRect">
            <a:avLst>
              <a:gd name="adj" fmla="val 16667"/>
            </a:avLst>
          </a:prstGeom>
          <a:gradFill rotWithShape="1">
            <a:gsLst>
              <a:gs pos="0">
                <a:srgbClr val="8DACD0"/>
              </a:gs>
              <a:gs pos="100000">
                <a:srgbClr val="DEE7F1"/>
              </a:gs>
            </a:gsLst>
            <a:lin ang="2700000" scaled="1"/>
          </a:gradFill>
          <a:ln w="9525" algn="ctr">
            <a:solidFill>
              <a:srgbClr val="4D4D4D"/>
            </a:solidFill>
            <a:round/>
            <a:headEnd/>
            <a:tailEnd/>
          </a:ln>
          <a:effectLst>
            <a:outerShdw dist="35921" dir="2700000" algn="ctr" rotWithShape="0">
              <a:srgbClr val="5F5F5F">
                <a:alpha val="50000"/>
              </a:srgbClr>
            </a:outerShdw>
          </a:effectLst>
        </p:spPr>
        <p:txBody>
          <a:bodyPr wrap="square" anchor="ctr">
            <a:spAutoFit/>
          </a:bodyPr>
          <a:lstStyle/>
          <a:p>
            <a:pPr algn="ctr" eaLnBrk="0" hangingPunct="0">
              <a:lnSpc>
                <a:spcPct val="90000"/>
              </a:lnSpc>
              <a:spcBef>
                <a:spcPct val="40000"/>
              </a:spcBef>
              <a:defRPr/>
            </a:pPr>
            <a:r>
              <a:rPr lang="cs-CZ" sz="2000" b="1" dirty="0" smtClean="0">
                <a:solidFill>
                  <a:schemeClr val="bg1"/>
                </a:solidFill>
                <a:latin typeface="Arial Narrow" pitchFamily="34" charset="0"/>
                <a:cs typeface="Arial" pitchFamily="34" charset="0"/>
              </a:rPr>
              <a:t>Kontinuálna integrácia splnených pracovných položiek</a:t>
            </a:r>
            <a:endParaRPr lang="en-US" sz="2000" b="1" dirty="0">
              <a:solidFill>
                <a:schemeClr val="bg1"/>
              </a:solidFill>
              <a:latin typeface="Arial Narrow" pitchFamily="34" charset="0"/>
              <a:cs typeface="Arial" pitchFamily="34" charset="0"/>
            </a:endParaRPr>
          </a:p>
        </p:txBody>
      </p:sp>
      <p:sp>
        <p:nvSpPr>
          <p:cNvPr id="16" name="AutoShape 8"/>
          <p:cNvSpPr>
            <a:spLocks noChangeArrowheads="1"/>
          </p:cNvSpPr>
          <p:nvPr/>
        </p:nvSpPr>
        <p:spPr bwMode="auto">
          <a:xfrm>
            <a:off x="5638800" y="3840162"/>
            <a:ext cx="3124200" cy="408623"/>
          </a:xfrm>
          <a:prstGeom prst="roundRect">
            <a:avLst>
              <a:gd name="adj" fmla="val 16667"/>
            </a:avLst>
          </a:prstGeom>
          <a:gradFill rotWithShape="1">
            <a:gsLst>
              <a:gs pos="0">
                <a:srgbClr val="8DACD0"/>
              </a:gs>
              <a:gs pos="100000">
                <a:srgbClr val="DEE7F1"/>
              </a:gs>
            </a:gsLst>
            <a:lin ang="2700000" scaled="1"/>
          </a:gradFill>
          <a:ln w="9525" algn="ctr">
            <a:solidFill>
              <a:srgbClr val="4D4D4D"/>
            </a:solidFill>
            <a:round/>
            <a:headEnd/>
            <a:tailEnd/>
          </a:ln>
          <a:effectLst>
            <a:outerShdw dist="35921" dir="2700000" algn="ctr" rotWithShape="0">
              <a:srgbClr val="5F5F5F">
                <a:alpha val="50000"/>
              </a:srgbClr>
            </a:outerShdw>
          </a:effectLst>
        </p:spPr>
        <p:txBody>
          <a:bodyPr anchor="ctr">
            <a:spAutoFit/>
          </a:bodyPr>
          <a:lstStyle/>
          <a:p>
            <a:pPr algn="ctr" eaLnBrk="0" hangingPunct="0">
              <a:lnSpc>
                <a:spcPct val="90000"/>
              </a:lnSpc>
              <a:spcBef>
                <a:spcPct val="40000"/>
              </a:spcBef>
              <a:defRPr/>
            </a:pPr>
            <a:r>
              <a:rPr lang="cs-CZ" sz="2000" b="1" dirty="0" smtClean="0">
                <a:solidFill>
                  <a:schemeClr val="bg1"/>
                </a:solidFill>
                <a:latin typeface="Arial Narrow" pitchFamily="34" charset="0"/>
                <a:cs typeface="Arial" pitchFamily="34" charset="0"/>
              </a:rPr>
              <a:t>Reportovanie stavu projektu</a:t>
            </a:r>
            <a:endParaRPr lang="en-US" sz="2000" b="1" dirty="0">
              <a:solidFill>
                <a:schemeClr val="bg1"/>
              </a:solidFill>
              <a:latin typeface="Arial Narrow"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1447800"/>
            <a:ext cx="8610600" cy="6758773"/>
          </a:xfrm>
        </p:spPr>
        <p:txBody>
          <a:bodyPr>
            <a:normAutofit/>
          </a:bodyPr>
          <a:lstStyle/>
          <a:p>
            <a:r>
              <a:rPr lang="sk-SK" dirty="0" smtClean="0"/>
              <a:t>Za „minútovú“ registráciu a stručnú profiláciu aplikácie získate:</a:t>
            </a:r>
          </a:p>
          <a:p>
            <a:pPr lvl="1"/>
            <a:r>
              <a:rPr lang="sk-SK" dirty="0" smtClean="0"/>
              <a:t>Umiestnenie odkazu na aplikáciu  v Microsoft adresároch</a:t>
            </a:r>
          </a:p>
          <a:p>
            <a:pPr lvl="1"/>
            <a:r>
              <a:rPr lang="sk-SK" dirty="0" smtClean="0"/>
              <a:t>Zľavy na vyhľadávaciu reklamu</a:t>
            </a:r>
          </a:p>
          <a:p>
            <a:pPr lvl="1"/>
            <a:r>
              <a:rPr lang="sk-SK" dirty="0" smtClean="0"/>
              <a:t>Body do partnerského programu pre vybrané technológie</a:t>
            </a:r>
          </a:p>
          <a:p>
            <a:pPr lvl="1"/>
            <a:r>
              <a:rPr lang="sk-SK" dirty="0" smtClean="0"/>
              <a:t>E-mailovú technickú podporu </a:t>
            </a:r>
          </a:p>
          <a:p>
            <a:r>
              <a:rPr lang="sk-SK" dirty="0" smtClean="0"/>
              <a:t>Pri skorej profilácii aplikácie môžete získať</a:t>
            </a:r>
          </a:p>
          <a:p>
            <a:pPr lvl="1"/>
            <a:r>
              <a:rPr lang="sk-SK" dirty="0" smtClean="0"/>
              <a:t>Poukážky na testovanie pre „logo“ programy</a:t>
            </a:r>
          </a:p>
          <a:p>
            <a:pPr lvl="1"/>
            <a:endParaRPr lang="sk-SK" dirty="0" smtClean="0"/>
          </a:p>
          <a:p>
            <a:endParaRPr lang="sk-SK" dirty="0" smtClean="0"/>
          </a:p>
          <a:p>
            <a:r>
              <a:rPr lang="sk-SK" dirty="0" smtClean="0"/>
              <a:t> </a:t>
            </a:r>
          </a:p>
          <a:p>
            <a:endParaRPr lang="en-US" dirty="0"/>
          </a:p>
        </p:txBody>
      </p:sp>
      <p:pic>
        <p:nvPicPr>
          <p:cNvPr id="5" name="Picture 4" descr="io_header_background.jpg"/>
          <p:cNvPicPr>
            <a:picLocks noChangeAspect="1"/>
          </p:cNvPicPr>
          <p:nvPr/>
        </p:nvPicPr>
        <p:blipFill>
          <a:blip r:embed="rId3"/>
          <a:stretch>
            <a:fillRect/>
          </a:stretch>
        </p:blipFill>
        <p:spPr>
          <a:xfrm>
            <a:off x="0" y="0"/>
            <a:ext cx="9144000" cy="1284537"/>
          </a:xfrm>
          <a:prstGeom prst="rect">
            <a:avLst/>
          </a:prstGeom>
        </p:spPr>
      </p:pic>
      <p:sp>
        <p:nvSpPr>
          <p:cNvPr id="6" name="Title 5"/>
          <p:cNvSpPr>
            <a:spLocks noGrp="1"/>
          </p:cNvSpPr>
          <p:nvPr>
            <p:ph type="title"/>
          </p:nvPr>
        </p:nvSpPr>
        <p:spPr/>
        <p:txBody>
          <a:bodyPr/>
          <a:lstStyle/>
          <a:p>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
            </a:r>
            <a:r>
              <a:rPr lang="sk-SK" dirty="0" smtClean="0"/>
              <a:t>ová vlna technológií .NET</a:t>
            </a:r>
            <a:br>
              <a:rPr lang="sk-SK" dirty="0" smtClean="0"/>
            </a:br>
            <a:r>
              <a:rPr lang="sk-SK" sz="3100" dirty="0" smtClean="0"/>
              <a:t>Súčasť .NET Framework 3.5 SP 1/VS2008 SP 1</a:t>
            </a:r>
            <a:endParaRPr lang="en-US" dirty="0"/>
          </a:p>
        </p:txBody>
      </p:sp>
      <p:sp>
        <p:nvSpPr>
          <p:cNvPr id="3" name="Content Placeholder 2"/>
          <p:cNvSpPr>
            <a:spLocks noGrp="1"/>
          </p:cNvSpPr>
          <p:nvPr>
            <p:ph idx="1"/>
          </p:nvPr>
        </p:nvSpPr>
        <p:spPr/>
        <p:txBody>
          <a:bodyPr>
            <a:normAutofit lnSpcReduction="10000"/>
          </a:bodyPr>
          <a:lstStyle/>
          <a:p>
            <a:r>
              <a:rPr lang="sk-SK" dirty="0" smtClean="0"/>
              <a:t>Pre podporu nasadenia .NET aplikácií</a:t>
            </a:r>
          </a:p>
          <a:p>
            <a:pPr lvl="1"/>
            <a:r>
              <a:rPr lang="en-US" dirty="0" smtClean="0"/>
              <a:t>.NET Framework 3.5 Client Profile</a:t>
            </a:r>
            <a:endParaRPr lang="sk-SK" dirty="0" smtClean="0"/>
          </a:p>
          <a:p>
            <a:pPr lvl="1"/>
            <a:r>
              <a:rPr lang="sk-SK" dirty="0" smtClean="0"/>
              <a:t>Výkon WPF 3.5</a:t>
            </a:r>
          </a:p>
          <a:p>
            <a:r>
              <a:rPr lang="sk-SK" dirty="0" smtClean="0"/>
              <a:t>Pre produktivitu vývoja</a:t>
            </a:r>
          </a:p>
          <a:p>
            <a:pPr lvl="1"/>
            <a:r>
              <a:rPr lang="sk-SK" dirty="0" smtClean="0"/>
              <a:t>Podpora </a:t>
            </a:r>
            <a:r>
              <a:rPr lang="en-US" dirty="0" smtClean="0"/>
              <a:t>SQL Server 2008</a:t>
            </a:r>
          </a:p>
          <a:p>
            <a:pPr lvl="1"/>
            <a:r>
              <a:rPr lang="en-US" dirty="0" smtClean="0"/>
              <a:t>ADO.NET Entity Framework</a:t>
            </a:r>
          </a:p>
          <a:p>
            <a:pPr lvl="1"/>
            <a:r>
              <a:rPr lang="en-US" dirty="0" smtClean="0"/>
              <a:t>ADO.NET Data Services</a:t>
            </a:r>
          </a:p>
          <a:p>
            <a:pPr lvl="1"/>
            <a:r>
              <a:rPr lang="en-US" dirty="0" smtClean="0"/>
              <a:t>ASP.NET Dynamic Data</a:t>
            </a:r>
          </a:p>
          <a:p>
            <a:pPr lvl="1"/>
            <a:r>
              <a:rPr lang="en-US" dirty="0" smtClean="0"/>
              <a:t>ASP.NET Routing Engine</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mtClean="0"/>
              <a:t>Silverlight 2</a:t>
            </a:r>
            <a:r>
              <a:rPr lang="sk-SK" dirty="0" smtClean="0"/>
              <a:t> je aplikačná platforma</a:t>
            </a:r>
            <a:endParaRPr lang="en-US" dirty="0"/>
          </a:p>
        </p:txBody>
      </p:sp>
      <p:sp>
        <p:nvSpPr>
          <p:cNvPr id="7" name="Rectangle 6"/>
          <p:cNvSpPr/>
          <p:nvPr/>
        </p:nvSpPr>
        <p:spPr>
          <a:xfrm>
            <a:off x="1600200" y="3531275"/>
            <a:ext cx="6858000" cy="2031325"/>
          </a:xfrm>
          <a:prstGeom prst="rect">
            <a:avLst/>
          </a:prstGeom>
        </p:spPr>
        <p:txBody>
          <a:bodyPr wrap="square">
            <a:spAutoFit/>
          </a:bodyPr>
          <a:lstStyle/>
          <a:p>
            <a:endParaRPr lang="sk-SK" dirty="0" smtClean="0">
              <a:hlinkClick r:id="rId3"/>
            </a:endParaRPr>
          </a:p>
          <a:p>
            <a:r>
              <a:rPr lang="en-US" dirty="0" smtClean="0">
                <a:hlinkClick r:id="rId3"/>
              </a:rPr>
              <a:t>http://silverlight.net/Samples/2b2/SilverlightControls/run/default.html</a:t>
            </a:r>
            <a:r>
              <a:rPr lang="sk-SK" dirty="0" smtClean="0"/>
              <a:t> </a:t>
            </a:r>
          </a:p>
          <a:p>
            <a:endParaRPr lang="sk-SK" dirty="0" smtClean="0"/>
          </a:p>
          <a:p>
            <a:r>
              <a:rPr lang="sk-SK" dirty="0" smtClean="0">
                <a:hlinkClick r:id="rId4"/>
              </a:rPr>
              <a:t>http://www.microsoft.com/beta/downloads/</a:t>
            </a:r>
            <a:r>
              <a:rPr lang="sk-SK" dirty="0" smtClean="0"/>
              <a:t> </a:t>
            </a:r>
          </a:p>
          <a:p>
            <a:endParaRPr lang="sk-SK" dirty="0" smtClean="0"/>
          </a:p>
          <a:p>
            <a:endParaRPr lang="sk-SK" dirty="0" smtClean="0"/>
          </a:p>
          <a:p>
            <a:endParaRPr lang="en-US" dirty="0"/>
          </a:p>
        </p:txBody>
      </p:sp>
      <p:pic>
        <p:nvPicPr>
          <p:cNvPr id="6146" name="Picture 2" descr="http://silverlight.net/Themes/silverlight/images/logo.jpg">
            <a:hlinkClick r:id="rId5"/>
          </p:cNvPr>
          <p:cNvPicPr>
            <a:picLocks noChangeAspect="1" noChangeArrowheads="1"/>
          </p:cNvPicPr>
          <p:nvPr/>
        </p:nvPicPr>
        <p:blipFill>
          <a:blip r:embed="rId6"/>
          <a:srcRect/>
          <a:stretch>
            <a:fillRect/>
          </a:stretch>
        </p:blipFill>
        <p:spPr bwMode="auto">
          <a:xfrm>
            <a:off x="1676400" y="1828800"/>
            <a:ext cx="4162425" cy="1828800"/>
          </a:xfrm>
          <a:prstGeom prst="rect">
            <a:avLst/>
          </a:prstGeom>
          <a:noFill/>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normAutofit fontScale="90000"/>
          </a:bodyPr>
          <a:lstStyle/>
          <a:p>
            <a:pPr fontAlgn="auto">
              <a:spcAft>
                <a:spcPts val="0"/>
              </a:spcAft>
              <a:defRPr/>
            </a:pPr>
            <a:r>
              <a:rPr lang="sk-SK" dirty="0" smtClean="0"/>
              <a:t>Ponuka technológií v programe </a:t>
            </a:r>
            <a:r>
              <a:rPr lang="en-US" dirty="0" smtClean="0"/>
              <a:t>Metro</a:t>
            </a:r>
            <a:endParaRPr lang="en-US" dirty="0"/>
          </a:p>
        </p:txBody>
      </p:sp>
      <p:graphicFrame>
        <p:nvGraphicFramePr>
          <p:cNvPr id="4" name="Content Placeholder 3"/>
          <p:cNvGraphicFramePr>
            <a:graphicFrameLocks noGrp="1"/>
          </p:cNvGraphicFramePr>
          <p:nvPr>
            <p:ph idx="1"/>
          </p:nvPr>
        </p:nvGraphicFramePr>
        <p:xfrm>
          <a:off x="152400" y="1295400"/>
          <a:ext cx="8991600" cy="467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bwMode="auto">
          <a:xfrm>
            <a:off x="0" y="15240"/>
            <a:ext cx="9144000" cy="3413760"/>
          </a:xfrm>
          <a:prstGeom prst="roundRect">
            <a:avLst>
              <a:gd name="adj" fmla="val 0"/>
            </a:avLst>
          </a:prstGeom>
          <a:gradFill flip="none" rotWithShape="1">
            <a:gsLst>
              <a:gs pos="13000">
                <a:srgbClr val="0099FF">
                  <a:alpha val="0"/>
                </a:srgbClr>
              </a:gs>
              <a:gs pos="39000">
                <a:srgbClr val="3FB1FF">
                  <a:alpha val="86667"/>
                </a:srgbClr>
              </a:gs>
              <a:gs pos="58000">
                <a:srgbClr val="047AFC">
                  <a:alpha val="44706"/>
                </a:srgbClr>
              </a:gs>
              <a:gs pos="91000">
                <a:srgbClr val="0A86F6">
                  <a:alpha val="0"/>
                </a:srgbClr>
              </a:gs>
            </a:gsLst>
            <a:lin ang="14400000" scaled="0"/>
            <a:tileRect/>
          </a:gradFill>
          <a:ln w="66675">
            <a:noFill/>
            <a:round/>
            <a:headEnd/>
            <a:tailEnd/>
          </a:ln>
        </p:spPr>
        <p:txBody>
          <a:bodyPr vert="horz" wrap="square" lIns="91440" tIns="45720" rIns="91440" bIns="45720" numCol="1" anchor="t" anchorCtr="0" compatLnSpc="1">
            <a:prstTxWarp prst="textNoShape">
              <a:avLst/>
            </a:prstTxWarp>
          </a:bodyPr>
          <a:lstStyle/>
          <a:p>
            <a:pPr algn="l" defTabSz="912813" rtl="0" fontAlgn="base">
              <a:lnSpc>
                <a:spcPct val="80000"/>
              </a:lnSpc>
              <a:spcBef>
                <a:spcPct val="0"/>
              </a:spcBef>
              <a:spcAft>
                <a:spcPct val="0"/>
              </a:spcAft>
              <a:buClr>
                <a:srgbClr val="FFFF99"/>
              </a:buClr>
              <a:buSzPct val="120000"/>
              <a:defRPr/>
            </a:pPr>
            <a:endParaRPr lang="sk-SK" altLang="zh-CN" sz="6000" dirty="0" smtClean="0">
              <a:solidFill>
                <a:srgbClr val="FFFFFF"/>
              </a:solidFill>
              <a:latin typeface="Arial" charset="0"/>
            </a:endParaRPr>
          </a:p>
          <a:p>
            <a:pPr algn="l" defTabSz="912813" rtl="0" fontAlgn="base">
              <a:lnSpc>
                <a:spcPct val="80000"/>
              </a:lnSpc>
              <a:spcBef>
                <a:spcPct val="0"/>
              </a:spcBef>
              <a:spcAft>
                <a:spcPct val="0"/>
              </a:spcAft>
              <a:buClr>
                <a:srgbClr val="FFFF99"/>
              </a:buClr>
              <a:buSzPct val="120000"/>
              <a:defRPr/>
            </a:pPr>
            <a:r>
              <a:rPr lang="sk-SK" altLang="zh-CN" sz="6000" dirty="0" smtClean="0">
                <a:solidFill>
                  <a:srgbClr val="FFFFFF"/>
                </a:solidFill>
                <a:latin typeface="Arial" charset="0"/>
              </a:rPr>
              <a:t>   Na záver...</a:t>
            </a:r>
            <a:endParaRPr lang="en-US" altLang="zh-CN" sz="6000" kern="1200" dirty="0">
              <a:solidFill>
                <a:srgbClr val="FFFFFF"/>
              </a:solidFill>
              <a:latin typeface="Arial" charset="0"/>
              <a:ea typeface="+mn-ea"/>
              <a:cs typeface="+mn-cs"/>
            </a:endParaRPr>
          </a:p>
        </p:txBody>
      </p:sp>
      <p:pic>
        <p:nvPicPr>
          <p:cNvPr id="1030" name="Picture 6" descr="\\eventsql\dvd\Online_ART\DVD_ART34\Artwork_Imagery\Icons - Illustrations\_XML ICONS\Internet cloud web.png"/>
          <p:cNvPicPr>
            <a:picLocks noChangeAspect="1" noChangeArrowheads="1"/>
          </p:cNvPicPr>
          <p:nvPr/>
        </p:nvPicPr>
        <p:blipFill>
          <a:blip r:embed="rId3"/>
          <a:stretch>
            <a:fillRect/>
          </a:stretch>
        </p:blipFill>
        <p:spPr bwMode="blackGray">
          <a:xfrm>
            <a:off x="3078253" y="1600200"/>
            <a:ext cx="3469721" cy="1417320"/>
          </a:xfrm>
          <a:prstGeom prst="rect">
            <a:avLst/>
          </a:prstGeom>
          <a:noFill/>
        </p:spPr>
      </p:pic>
      <p:sp>
        <p:nvSpPr>
          <p:cNvPr id="37" name="Rounded Rectangle 36"/>
          <p:cNvSpPr/>
          <p:nvPr/>
        </p:nvSpPr>
        <p:spPr bwMode="auto">
          <a:xfrm>
            <a:off x="0" y="3429000"/>
            <a:ext cx="9144000" cy="3429000"/>
          </a:xfrm>
          <a:prstGeom prst="roundRect">
            <a:avLst>
              <a:gd name="adj" fmla="val 0"/>
            </a:avLst>
          </a:prstGeom>
          <a:gradFill flip="none" rotWithShape="1">
            <a:gsLst>
              <a:gs pos="26000">
                <a:srgbClr val="C94A11">
                  <a:alpha val="0"/>
                </a:srgbClr>
              </a:gs>
              <a:gs pos="39000">
                <a:srgbClr val="DE772A">
                  <a:alpha val="87000"/>
                </a:srgbClr>
              </a:gs>
              <a:gs pos="58000">
                <a:srgbClr val="ED5113">
                  <a:alpha val="45000"/>
                </a:srgbClr>
              </a:gs>
              <a:gs pos="91000">
                <a:srgbClr val="C94A11">
                  <a:alpha val="0"/>
                </a:srgbClr>
              </a:gs>
            </a:gsLst>
            <a:lin ang="16800000" scaled="0"/>
            <a:tileRect/>
          </a:gradFill>
          <a:ln w="66675">
            <a:noFill/>
            <a:round/>
            <a:headEnd/>
            <a:tailEnd/>
          </a:ln>
        </p:spPr>
        <p:txBody>
          <a:bodyPr vert="horz" wrap="square" lIns="91440" tIns="45720" rIns="91440" bIns="45720" numCol="1" anchor="t" anchorCtr="0" compatLnSpc="1">
            <a:prstTxWarp prst="textNoShape">
              <a:avLst/>
            </a:prstTxWarp>
          </a:bodyPr>
          <a:lstStyle/>
          <a:p>
            <a:pPr algn="l" defTabSz="912813" rtl="0" fontAlgn="base">
              <a:lnSpc>
                <a:spcPct val="80000"/>
              </a:lnSpc>
              <a:spcBef>
                <a:spcPct val="0"/>
              </a:spcBef>
              <a:spcAft>
                <a:spcPct val="0"/>
              </a:spcAft>
              <a:buClr>
                <a:srgbClr val="FFFF99"/>
              </a:buClr>
              <a:buSzPct val="120000"/>
              <a:defRPr/>
            </a:pPr>
            <a:endParaRPr lang="en-US" altLang="zh-CN" kern="1200" dirty="0">
              <a:solidFill>
                <a:srgbClr val="FFFFFF"/>
              </a:solidFill>
              <a:latin typeface="Arial" charset="0"/>
              <a:ea typeface="+mn-ea"/>
              <a:cs typeface="+mn-cs"/>
            </a:endParaRPr>
          </a:p>
        </p:txBody>
      </p:sp>
      <p:sp>
        <p:nvSpPr>
          <p:cNvPr id="47" name="Round Same Side Corner Rectangle 46"/>
          <p:cNvSpPr/>
          <p:nvPr/>
        </p:nvSpPr>
        <p:spPr bwMode="ltGray">
          <a:xfrm>
            <a:off x="398963" y="3429000"/>
            <a:ext cx="4230202" cy="2194560"/>
          </a:xfrm>
          <a:prstGeom prst="round2SameRect">
            <a:avLst>
              <a:gd name="adj1" fmla="val 0"/>
              <a:gd name="adj2" fmla="val 18391"/>
            </a:avLst>
          </a:prstGeom>
          <a:gradFill flip="none" rotWithShape="1">
            <a:gsLst>
              <a:gs pos="26000">
                <a:srgbClr val="3A1300"/>
              </a:gs>
              <a:gs pos="50000">
                <a:srgbClr val="A23A00">
                  <a:alpha val="38000"/>
                </a:srgbClr>
              </a:gs>
              <a:gs pos="100000">
                <a:srgbClr val="F06A06">
                  <a:alpha val="61961"/>
                </a:srgbClr>
              </a:gs>
            </a:gsLst>
            <a:lin ang="16200000" scaled="1"/>
            <a:tileRect/>
          </a:gradFill>
          <a:ln>
            <a:noFill/>
            <a:headEnd type="none" w="med" len="med"/>
            <a:tailEnd type="none" w="med" len="med"/>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rtl="0" fontAlgn="base">
              <a:spcBef>
                <a:spcPct val="0"/>
              </a:spcBef>
              <a:spcAft>
                <a:spcPct val="0"/>
              </a:spcAft>
            </a:pPr>
            <a:endParaRPr lang="en-US" sz="2800" kern="1200" dirty="0">
              <a:solidFill>
                <a:srgbClr val="FFFFFF"/>
              </a:solidFill>
              <a:effectLst>
                <a:outerShdw blurRad="38100" dist="38100" dir="2700000" algn="tl">
                  <a:srgbClr val="000000">
                    <a:alpha val="43137"/>
                  </a:srgbClr>
                </a:outerShdw>
              </a:effectLst>
              <a:latin typeface="Trebuchet MS" pitchFamily="34" charset="0"/>
              <a:ea typeface="+mn-ea"/>
              <a:cs typeface="+mn-cs"/>
            </a:endParaRPr>
          </a:p>
        </p:txBody>
      </p:sp>
      <p:pic>
        <p:nvPicPr>
          <p:cNvPr id="16" name="Picture 15" descr="database.png"/>
          <p:cNvPicPr>
            <a:picLocks noChangeAspect="1"/>
          </p:cNvPicPr>
          <p:nvPr/>
        </p:nvPicPr>
        <p:blipFill>
          <a:blip r:embed="rId4"/>
          <a:stretch>
            <a:fillRect/>
          </a:stretch>
        </p:blipFill>
        <p:spPr>
          <a:xfrm>
            <a:off x="3371537" y="3657602"/>
            <a:ext cx="857473" cy="990598"/>
          </a:xfrm>
          <a:prstGeom prst="rect">
            <a:avLst/>
          </a:prstGeom>
          <a:effectLst/>
        </p:spPr>
      </p:pic>
      <p:sp>
        <p:nvSpPr>
          <p:cNvPr id="59" name="Round Same Side Corner Rectangle 58"/>
          <p:cNvSpPr/>
          <p:nvPr/>
        </p:nvSpPr>
        <p:spPr bwMode="ltGray">
          <a:xfrm>
            <a:off x="6843351" y="1905000"/>
            <a:ext cx="2000771" cy="2880360"/>
          </a:xfrm>
          <a:prstGeom prst="round2SameRect">
            <a:avLst>
              <a:gd name="adj1" fmla="val 417"/>
              <a:gd name="adj2" fmla="val 15417"/>
            </a:avLst>
          </a:prstGeom>
          <a:gradFill flip="none" rotWithShape="1">
            <a:gsLst>
              <a:gs pos="0">
                <a:srgbClr val="03031B">
                  <a:alpha val="60000"/>
                </a:srgbClr>
              </a:gs>
              <a:gs pos="50000">
                <a:srgbClr val="121292">
                  <a:alpha val="65000"/>
                </a:srgbClr>
              </a:gs>
              <a:gs pos="100000">
                <a:srgbClr val="3333FF">
                  <a:shade val="100000"/>
                  <a:satMod val="115000"/>
                  <a:alpha val="1000"/>
                </a:srgbClr>
              </a:gs>
            </a:gsLst>
            <a:lin ang="16200000" scaled="1"/>
            <a:tileRect/>
          </a:gradFill>
          <a:ln>
            <a:noFill/>
            <a:headEnd type="none" w="med" len="med"/>
            <a:tailEnd type="none" w="med" len="me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effectLst>
                <a:outerShdw blurRad="38100" dist="38100" dir="2700000" algn="tl">
                  <a:srgbClr val="000000">
                    <a:alpha val="43137"/>
                  </a:srgbClr>
                </a:outerShdw>
              </a:effectLst>
              <a:latin typeface="Trebuchet MS" pitchFamily="34" charset="0"/>
              <a:ea typeface="+mn-ea"/>
              <a:cs typeface="+mn-cs"/>
            </a:endParaRPr>
          </a:p>
        </p:txBody>
      </p:sp>
      <p:pic>
        <p:nvPicPr>
          <p:cNvPr id="1028" name="Picture 4" descr="F:\DVD\Online_ART\DVD_ART34\Logos\Silverlight\Silverlight h c reverse.png"/>
          <p:cNvPicPr>
            <a:picLocks noChangeAspect="1" noChangeArrowheads="1"/>
          </p:cNvPicPr>
          <p:nvPr/>
        </p:nvPicPr>
        <p:blipFill>
          <a:blip r:embed="rId5" cstate="print"/>
          <a:srcRect/>
          <a:stretch>
            <a:fillRect/>
          </a:stretch>
        </p:blipFill>
        <p:spPr bwMode="invGray">
          <a:xfrm>
            <a:off x="7131795" y="3529580"/>
            <a:ext cx="1397206" cy="462222"/>
          </a:xfrm>
          <a:prstGeom prst="rect">
            <a:avLst/>
          </a:prstGeom>
          <a:noFill/>
        </p:spPr>
      </p:pic>
      <p:sp>
        <p:nvSpPr>
          <p:cNvPr id="62" name="Round Same Side Corner Rectangle 61"/>
          <p:cNvSpPr/>
          <p:nvPr/>
        </p:nvSpPr>
        <p:spPr bwMode="ltGray">
          <a:xfrm>
            <a:off x="4686329" y="3429000"/>
            <a:ext cx="2057936" cy="2194560"/>
          </a:xfrm>
          <a:prstGeom prst="round2SameRect">
            <a:avLst>
              <a:gd name="adj1" fmla="val 0"/>
              <a:gd name="adj2" fmla="val 18982"/>
            </a:avLst>
          </a:prstGeom>
          <a:gradFill flip="none" rotWithShape="1">
            <a:gsLst>
              <a:gs pos="0">
                <a:srgbClr val="031505">
                  <a:alpha val="90000"/>
                </a:srgbClr>
              </a:gs>
              <a:gs pos="50000">
                <a:srgbClr val="1AAA28">
                  <a:alpha val="48000"/>
                </a:srgbClr>
              </a:gs>
              <a:gs pos="100000">
                <a:srgbClr val="32DA42">
                  <a:shade val="100000"/>
                  <a:satMod val="115000"/>
                  <a:alpha val="64000"/>
                </a:srgbClr>
              </a:gs>
            </a:gsLst>
            <a:lin ang="16200000" scaled="1"/>
            <a:tileRect/>
          </a:gradFill>
          <a:ln>
            <a:noFill/>
            <a:headEnd type="none" w="med" len="med"/>
            <a:tailEnd type="none" w="med" len="med"/>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rtl="0" fontAlgn="base">
              <a:spcBef>
                <a:spcPct val="0"/>
              </a:spcBef>
              <a:spcAft>
                <a:spcPct val="0"/>
              </a:spcAft>
            </a:pPr>
            <a:endParaRPr lang="en-US" sz="2800" kern="1200" dirty="0">
              <a:solidFill>
                <a:srgbClr val="FFFFFF"/>
              </a:solidFill>
              <a:effectLst>
                <a:outerShdw blurRad="38100" dist="38100" dir="2700000" algn="tl">
                  <a:srgbClr val="000000">
                    <a:alpha val="43137"/>
                  </a:srgbClr>
                </a:outerShdw>
              </a:effectLst>
              <a:latin typeface="Trebuchet MS" pitchFamily="34" charset="0"/>
              <a:ea typeface="+mn-ea"/>
              <a:cs typeface="+mn-cs"/>
            </a:endParaRPr>
          </a:p>
        </p:txBody>
      </p:sp>
      <p:pic>
        <p:nvPicPr>
          <p:cNvPr id="2062" name="Picture 14" descr="\\eventsql\dvd\Online_ART\DVD_ART34\Artwork_Imagery\Icons - Illustrations\_WINDOWS VISTA ICONS\Pocket PC PDA mobile PocketPC device.png"/>
          <p:cNvPicPr>
            <a:picLocks noChangeAspect="1" noChangeArrowheads="1"/>
          </p:cNvPicPr>
          <p:nvPr/>
        </p:nvPicPr>
        <p:blipFill>
          <a:blip r:embed="rId6" cstate="print"/>
          <a:stretch>
            <a:fillRect/>
          </a:stretch>
        </p:blipFill>
        <p:spPr bwMode="auto">
          <a:xfrm>
            <a:off x="5715298" y="3652524"/>
            <a:ext cx="525963" cy="664083"/>
          </a:xfrm>
          <a:prstGeom prst="rect">
            <a:avLst/>
          </a:prstGeom>
          <a:noFill/>
          <a:ln>
            <a:noFill/>
          </a:ln>
          <a:effectLst/>
        </p:spPr>
        <p:style>
          <a:lnRef idx="0">
            <a:schemeClr val="accent6"/>
          </a:lnRef>
          <a:fillRef idx="3">
            <a:schemeClr val="accent6"/>
          </a:fillRef>
          <a:effectRef idx="3">
            <a:schemeClr val="accent6"/>
          </a:effectRef>
          <a:fontRef idx="minor">
            <a:schemeClr val="lt1"/>
          </a:fontRef>
        </p:style>
      </p:pic>
      <p:pic>
        <p:nvPicPr>
          <p:cNvPr id="2060" name="Picture 12" descr="\\eventsql\dvd\Online_ART\DVD_ART34\Artwork_Imagery\Icons - Illustrations\_WINDOWS VISTA ICONS\Cell mobile smart phone smartphone.png"/>
          <p:cNvPicPr>
            <a:picLocks noChangeAspect="1" noChangeArrowheads="1"/>
          </p:cNvPicPr>
          <p:nvPr/>
        </p:nvPicPr>
        <p:blipFill>
          <a:blip r:embed="rId7" cstate="print"/>
          <a:stretch>
            <a:fillRect/>
          </a:stretch>
        </p:blipFill>
        <p:spPr bwMode="auto">
          <a:xfrm>
            <a:off x="5200813" y="3652520"/>
            <a:ext cx="631156" cy="633984"/>
          </a:xfrm>
          <a:prstGeom prst="rect">
            <a:avLst/>
          </a:prstGeom>
          <a:noFill/>
          <a:ln>
            <a:noFill/>
          </a:ln>
          <a:effectLst/>
          <a:scene3d>
            <a:camera prst="orthographicFront" fov="0">
              <a:rot lat="0" lon="0" rev="0"/>
            </a:camera>
            <a:lightRig rig="glow" dir="t">
              <a:rot lat="0" lon="0" rev="6360000"/>
            </a:lightRig>
          </a:scene3d>
          <a:sp3d contourW="1000" prstMaterial="flat">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pic>
      <p:pic>
        <p:nvPicPr>
          <p:cNvPr id="2052" name="Picture 4" descr="C:\Users\acarrab\Desktop\SQL 2008\logos\SQL08_h_rgb_white.png"/>
          <p:cNvPicPr>
            <a:picLocks noChangeAspect="1" noChangeArrowheads="1"/>
          </p:cNvPicPr>
          <p:nvPr/>
        </p:nvPicPr>
        <p:blipFill>
          <a:blip r:embed="rId8"/>
          <a:srcRect/>
          <a:stretch>
            <a:fillRect/>
          </a:stretch>
        </p:blipFill>
        <p:spPr bwMode="invGray">
          <a:xfrm>
            <a:off x="2399734" y="4867538"/>
            <a:ext cx="2100900" cy="433564"/>
          </a:xfrm>
          <a:prstGeom prst="rect">
            <a:avLst/>
          </a:prstGeom>
          <a:noFill/>
          <a:effectLst>
            <a:outerShdw blurRad="12700" dist="25400" dir="2700000" algn="tl" rotWithShape="0">
              <a:prstClr val="black">
                <a:alpha val="40000"/>
              </a:prstClr>
            </a:outerShdw>
          </a:effectLst>
        </p:spPr>
      </p:pic>
      <p:sp>
        <p:nvSpPr>
          <p:cNvPr id="42" name="TextBox 41"/>
          <p:cNvSpPr txBox="1"/>
          <p:nvPr/>
        </p:nvSpPr>
        <p:spPr>
          <a:xfrm>
            <a:off x="627622" y="5765800"/>
            <a:ext cx="3772883" cy="348750"/>
          </a:xfrm>
          <a:prstGeom prst="rect">
            <a:avLst/>
          </a:prstGeom>
          <a:noFill/>
        </p:spPr>
        <p:txBody>
          <a:bodyPr wrap="square" lIns="0" tIns="0" rIns="0" bIns="0" rtlCol="0">
            <a:spAutoFit/>
          </a:bodyPr>
          <a:lstStyle/>
          <a:p>
            <a:pPr algn="ctr" defTabSz="912813" rtl="0" fontAlgn="base">
              <a:lnSpc>
                <a:spcPct val="80000"/>
              </a:lnSpc>
              <a:spcBef>
                <a:spcPct val="0"/>
              </a:spcBef>
              <a:spcAft>
                <a:spcPct val="0"/>
              </a:spcAft>
            </a:pPr>
            <a:r>
              <a:rPr lang="en-US" sz="2800" i="1" kern="1200" spc="-50" dirty="0">
                <a:solidFill>
                  <a:srgbClr val="FFFFFF"/>
                </a:solidFill>
                <a:latin typeface="Segoe Light" pitchFamily="34" charset="0"/>
                <a:ea typeface="+mn-ea"/>
                <a:cs typeface="+mn-cs"/>
              </a:rPr>
              <a:t>WPF </a:t>
            </a:r>
            <a:r>
              <a:rPr lang="en-US" sz="2800" i="1" kern="1200" spc="-50" dirty="0" err="1" smtClean="0">
                <a:solidFill>
                  <a:srgbClr val="FFFFFF"/>
                </a:solidFill>
                <a:latin typeface="Segoe Light" pitchFamily="34" charset="0"/>
                <a:ea typeface="+mn-ea"/>
                <a:cs typeface="+mn-cs"/>
              </a:rPr>
              <a:t>Ap</a:t>
            </a:r>
            <a:r>
              <a:rPr lang="sk-SK" sz="2800" i="1" kern="1200" spc="-50" dirty="0" smtClean="0">
                <a:solidFill>
                  <a:srgbClr val="FFFFFF"/>
                </a:solidFill>
                <a:latin typeface="Segoe Light" pitchFamily="34" charset="0"/>
                <a:ea typeface="+mn-ea"/>
                <a:cs typeface="+mn-cs"/>
              </a:rPr>
              <a:t>likácie</a:t>
            </a:r>
            <a:endParaRPr lang="en-US" sz="2800" i="1" kern="1200" spc="-50" dirty="0">
              <a:solidFill>
                <a:srgbClr val="FFFFFF"/>
              </a:solidFill>
              <a:latin typeface="Segoe Light" pitchFamily="34" charset="0"/>
              <a:ea typeface="+mn-ea"/>
              <a:cs typeface="+mn-cs"/>
            </a:endParaRPr>
          </a:p>
        </p:txBody>
      </p:sp>
      <p:sp>
        <p:nvSpPr>
          <p:cNvPr id="43" name="TextBox 42"/>
          <p:cNvSpPr txBox="1"/>
          <p:nvPr/>
        </p:nvSpPr>
        <p:spPr>
          <a:xfrm>
            <a:off x="4800658" y="5715000"/>
            <a:ext cx="2133541" cy="689420"/>
          </a:xfrm>
          <a:prstGeom prst="rect">
            <a:avLst/>
          </a:prstGeom>
          <a:noFill/>
        </p:spPr>
        <p:txBody>
          <a:bodyPr wrap="square" lIns="0" tIns="0" rIns="0" bIns="0" rtlCol="0">
            <a:spAutoFit/>
          </a:bodyPr>
          <a:lstStyle/>
          <a:p>
            <a:pPr algn="ctr" defTabSz="912813" rtl="0" fontAlgn="base">
              <a:lnSpc>
                <a:spcPct val="80000"/>
              </a:lnSpc>
              <a:spcBef>
                <a:spcPct val="0"/>
              </a:spcBef>
              <a:spcAft>
                <a:spcPct val="0"/>
              </a:spcAft>
            </a:pPr>
            <a:r>
              <a:rPr lang="en-US" sz="2800" i="1" kern="1200" spc="-50" dirty="0" smtClean="0">
                <a:solidFill>
                  <a:srgbClr val="FFFFFF"/>
                </a:solidFill>
                <a:latin typeface="Segoe Light" pitchFamily="34" charset="0"/>
                <a:ea typeface="+mn-ea"/>
                <a:cs typeface="+mn-cs"/>
              </a:rPr>
              <a:t>Mobil</a:t>
            </a:r>
            <a:r>
              <a:rPr lang="sk-SK" sz="2800" i="1" kern="1200" spc="-50" dirty="0" smtClean="0">
                <a:solidFill>
                  <a:srgbClr val="FFFFFF"/>
                </a:solidFill>
                <a:latin typeface="Segoe Light" pitchFamily="34" charset="0"/>
                <a:ea typeface="+mn-ea"/>
                <a:cs typeface="+mn-cs"/>
              </a:rPr>
              <a:t>né</a:t>
            </a:r>
            <a:r>
              <a:rPr lang="en-US" sz="2800" i="1" kern="1200" spc="-50" dirty="0" smtClean="0">
                <a:solidFill>
                  <a:srgbClr val="FFFFFF"/>
                </a:solidFill>
                <a:latin typeface="Segoe Light" pitchFamily="34" charset="0"/>
                <a:ea typeface="+mn-ea"/>
                <a:cs typeface="+mn-cs"/>
              </a:rPr>
              <a:t> </a:t>
            </a:r>
            <a:r>
              <a:rPr lang="sk-SK" sz="2800" i="1" kern="1200" spc="-50" dirty="0" smtClean="0">
                <a:solidFill>
                  <a:srgbClr val="FFFFFF"/>
                </a:solidFill>
                <a:latin typeface="Segoe Light" pitchFamily="34" charset="0"/>
                <a:ea typeface="+mn-ea"/>
                <a:cs typeface="+mn-cs"/>
              </a:rPr>
              <a:t>aplikácie</a:t>
            </a:r>
            <a:endParaRPr lang="en-US" sz="2800" i="1" kern="1200" spc="-50" dirty="0">
              <a:solidFill>
                <a:srgbClr val="FFFFFF"/>
              </a:solidFill>
              <a:latin typeface="Segoe Light" pitchFamily="34" charset="0"/>
              <a:ea typeface="+mn-ea"/>
              <a:cs typeface="+mn-cs"/>
            </a:endParaRPr>
          </a:p>
        </p:txBody>
      </p:sp>
      <p:sp>
        <p:nvSpPr>
          <p:cNvPr id="44" name="TextBox 43"/>
          <p:cNvSpPr txBox="1"/>
          <p:nvPr/>
        </p:nvSpPr>
        <p:spPr>
          <a:xfrm>
            <a:off x="6957681" y="762000"/>
            <a:ext cx="1943606" cy="689420"/>
          </a:xfrm>
          <a:prstGeom prst="rect">
            <a:avLst/>
          </a:prstGeom>
          <a:noFill/>
        </p:spPr>
        <p:txBody>
          <a:bodyPr wrap="square" lIns="0" tIns="0" rIns="0" bIns="0" rtlCol="0">
            <a:spAutoFit/>
          </a:bodyPr>
          <a:lstStyle/>
          <a:p>
            <a:pPr algn="ctr" defTabSz="912813" rtl="0" fontAlgn="base">
              <a:lnSpc>
                <a:spcPct val="80000"/>
              </a:lnSpc>
              <a:spcBef>
                <a:spcPct val="0"/>
              </a:spcBef>
              <a:spcAft>
                <a:spcPct val="0"/>
              </a:spcAft>
            </a:pPr>
            <a:r>
              <a:rPr lang="en-US" sz="2800" i="1" kern="1200" spc="-50" dirty="0" smtClean="0">
                <a:solidFill>
                  <a:srgbClr val="FFFFFF"/>
                </a:solidFill>
                <a:latin typeface="Segoe Light" pitchFamily="34" charset="0"/>
                <a:ea typeface="+mn-ea"/>
                <a:cs typeface="+mn-cs"/>
              </a:rPr>
              <a:t>Web</a:t>
            </a:r>
            <a:r>
              <a:rPr lang="sk-SK" sz="2800" i="1" kern="1200" spc="-50" dirty="0" smtClean="0">
                <a:solidFill>
                  <a:srgbClr val="FFFFFF"/>
                </a:solidFill>
                <a:latin typeface="Segoe Light" pitchFamily="34" charset="0"/>
                <a:ea typeface="+mn-ea"/>
                <a:cs typeface="+mn-cs"/>
              </a:rPr>
              <a:t>ové aplikácie</a:t>
            </a:r>
            <a:endParaRPr lang="en-US" sz="2800" i="1" kern="1200" spc="-50" dirty="0">
              <a:solidFill>
                <a:srgbClr val="FFFFFF"/>
              </a:solidFill>
              <a:latin typeface="Segoe Light" pitchFamily="34" charset="0"/>
              <a:ea typeface="+mn-ea"/>
              <a:cs typeface="+mn-cs"/>
            </a:endParaRPr>
          </a:p>
        </p:txBody>
      </p:sp>
      <p:sp>
        <p:nvSpPr>
          <p:cNvPr id="34" name="TextBox 33"/>
          <p:cNvSpPr txBox="1"/>
          <p:nvPr/>
        </p:nvSpPr>
        <p:spPr>
          <a:xfrm>
            <a:off x="3200400" y="2209800"/>
            <a:ext cx="3315563" cy="541687"/>
          </a:xfrm>
          <a:prstGeom prst="rect">
            <a:avLst/>
          </a:prstGeom>
          <a:noFill/>
        </p:spPr>
        <p:txBody>
          <a:bodyPr wrap="square" lIns="0" tIns="0" rIns="0" bIns="0" rtlCol="0">
            <a:spAutoFit/>
          </a:bodyPr>
          <a:lstStyle/>
          <a:p>
            <a:pPr algn="ctr" defTabSz="912813" rtl="0" fontAlgn="base">
              <a:lnSpc>
                <a:spcPct val="80000"/>
              </a:lnSpc>
              <a:spcBef>
                <a:spcPct val="0"/>
              </a:spcBef>
              <a:spcAft>
                <a:spcPct val="0"/>
              </a:spcAft>
            </a:pPr>
            <a:r>
              <a:rPr lang="sk-SK" sz="2800" i="1" kern="1200" spc="-50" dirty="0" smtClean="0">
                <a:solidFill>
                  <a:schemeClr val="bg2">
                    <a:lumMod val="50000"/>
                  </a:schemeClr>
                </a:solidFill>
                <a:latin typeface="Segoe Light" pitchFamily="34" charset="0"/>
                <a:ea typeface="+mn-ea"/>
                <a:cs typeface="+mn-cs"/>
              </a:rPr>
              <a:t>Dátové služby</a:t>
            </a:r>
          </a:p>
          <a:p>
            <a:pPr algn="ctr" defTabSz="912813" rtl="0" fontAlgn="base">
              <a:lnSpc>
                <a:spcPct val="80000"/>
              </a:lnSpc>
              <a:spcBef>
                <a:spcPct val="0"/>
              </a:spcBef>
              <a:spcAft>
                <a:spcPct val="0"/>
              </a:spcAft>
            </a:pPr>
            <a:r>
              <a:rPr lang="sk-SK" sz="1600" spc="-50" dirty="0" smtClean="0">
                <a:solidFill>
                  <a:schemeClr val="bg2">
                    <a:lumMod val="50000"/>
                  </a:schemeClr>
                </a:solidFill>
                <a:latin typeface="Segoe Light" pitchFamily="34" charset="0"/>
              </a:rPr>
              <a:t>Windows Server 2008</a:t>
            </a:r>
            <a:endParaRPr lang="en-US" sz="2800" kern="1200" spc="-50" dirty="0">
              <a:solidFill>
                <a:schemeClr val="bg2">
                  <a:lumMod val="50000"/>
                </a:schemeClr>
              </a:solidFill>
              <a:latin typeface="Segoe Light" pitchFamily="34" charset="0"/>
              <a:ea typeface="+mn-ea"/>
              <a:cs typeface="+mn-cs"/>
            </a:endParaRPr>
          </a:p>
        </p:txBody>
      </p:sp>
      <p:pic>
        <p:nvPicPr>
          <p:cNvPr id="2" name="Picture 4" descr="C:\Users\maryfj\Desktop\DVD_ART34\Logos\Visual Studio\Visual Studio 2008 (Generic)\Visual Studio 2008 Generic logo v c r.png"/>
          <p:cNvPicPr>
            <a:picLocks noChangeAspect="1" noChangeArrowheads="1"/>
          </p:cNvPicPr>
          <p:nvPr/>
        </p:nvPicPr>
        <p:blipFill>
          <a:blip r:embed="rId9" cstate="print"/>
          <a:srcRect/>
          <a:stretch>
            <a:fillRect/>
          </a:stretch>
        </p:blipFill>
        <p:spPr bwMode="invGray">
          <a:xfrm>
            <a:off x="574269" y="4759871"/>
            <a:ext cx="1678206" cy="517589"/>
          </a:xfrm>
          <a:prstGeom prst="rect">
            <a:avLst/>
          </a:prstGeom>
          <a:noFill/>
        </p:spPr>
      </p:pic>
      <p:grpSp>
        <p:nvGrpSpPr>
          <p:cNvPr id="3" name="Group 58"/>
          <p:cNvGrpSpPr/>
          <p:nvPr/>
        </p:nvGrpSpPr>
        <p:grpSpPr>
          <a:xfrm>
            <a:off x="5348728" y="2817314"/>
            <a:ext cx="743144" cy="762000"/>
            <a:chOff x="7271071" y="2167260"/>
            <a:chExt cx="2351652" cy="2351652"/>
          </a:xfrm>
        </p:grpSpPr>
        <p:pic>
          <p:nvPicPr>
            <p:cNvPr id="40" name="Picture 2" descr="\\eventsql\dvd\Online_ART\DVD_ART34\Artwork_Imagery\Icons - Illustrations\_WINDOWS VISTA ICONS\Sync center syncronize.png"/>
            <p:cNvPicPr>
              <a:picLocks noChangeAspect="1" noChangeArrowheads="1"/>
            </p:cNvPicPr>
            <p:nvPr/>
          </p:nvPicPr>
          <p:blipFill>
            <a:blip r:embed="rId10" cstate="print">
              <a:alphaModFix amt="75000"/>
            </a:blip>
            <a:srcRect/>
            <a:stretch>
              <a:fillRect/>
            </a:stretch>
          </p:blipFill>
          <p:spPr bwMode="auto">
            <a:xfrm rot="19918043">
              <a:off x="7271071" y="2167260"/>
              <a:ext cx="2351652" cy="2351652"/>
            </a:xfrm>
            <a:prstGeom prst="rect">
              <a:avLst/>
            </a:prstGeom>
            <a:blipFill dpi="0" rotWithShape="1">
              <a:blip r:embed="rId11" cstate="print">
                <a:alphaModFix amt="75000"/>
              </a:blip>
              <a:srcRect/>
              <a:stretch>
                <a:fillRect/>
              </a:stretch>
            </a:blipFill>
            <a:ln w="55000" cap="flat" cmpd="thickThin" algn="ctr">
              <a:noFill/>
              <a:prstDash val="solid"/>
              <a:headEnd type="none" w="med" len="med"/>
              <a:tailEnd type="none" w="med" len="med"/>
            </a:ln>
            <a:effectLst/>
          </p:spPr>
        </p:pic>
        <p:sp>
          <p:nvSpPr>
            <p:cNvPr id="41" name="TextBox 40"/>
            <p:cNvSpPr txBox="1"/>
            <p:nvPr/>
          </p:nvSpPr>
          <p:spPr>
            <a:xfrm>
              <a:off x="7516812" y="3111501"/>
              <a:ext cx="1774799" cy="876782"/>
            </a:xfrm>
            <a:prstGeom prst="rect">
              <a:avLst/>
            </a:prstGeom>
            <a:noFill/>
          </p:spPr>
          <p:txBody>
            <a:bodyPr wrap="square" rtlCol="0">
              <a:spAutoFit/>
            </a:bodyPr>
            <a:lstStyle/>
            <a:p>
              <a:pPr algn="ctr" defTabSz="912813" rtl="0" fontAlgn="base">
                <a:spcBef>
                  <a:spcPct val="0"/>
                </a:spcBef>
                <a:spcAft>
                  <a:spcPct val="0"/>
                </a:spcAft>
              </a:pPr>
              <a:endParaRPr lang="en-US" kern="1200" dirty="0">
                <a:solidFill>
                  <a:srgbClr val="FFFFFF"/>
                </a:solidFill>
                <a:latin typeface="Segoe Semibold" pitchFamily="34" charset="0"/>
                <a:ea typeface="+mn-ea"/>
                <a:cs typeface="+mn-cs"/>
              </a:endParaRPr>
            </a:p>
          </p:txBody>
        </p:sp>
      </p:grpSp>
      <p:pic>
        <p:nvPicPr>
          <p:cNvPr id="2061" name="Picture 13" descr="\\eventsql\dvd\Online_ART\DVD_ART34\Artwork_Imagery\Icons - Illustrations\_WINDOWS VISTA ICONS\Laptop notebook mobility pc.png"/>
          <p:cNvPicPr>
            <a:picLocks noChangeAspect="1" noChangeArrowheads="1"/>
          </p:cNvPicPr>
          <p:nvPr/>
        </p:nvPicPr>
        <p:blipFill>
          <a:blip r:embed="rId12"/>
          <a:srcRect/>
          <a:stretch>
            <a:fillRect/>
          </a:stretch>
        </p:blipFill>
        <p:spPr bwMode="auto">
          <a:xfrm>
            <a:off x="7586495" y="2438400"/>
            <a:ext cx="971803" cy="975360"/>
          </a:xfrm>
          <a:prstGeom prst="rect">
            <a:avLst/>
          </a:prstGeom>
          <a:noFill/>
          <a:scene3d>
            <a:camera prst="perspectiveLeft"/>
            <a:lightRig rig="threePt" dir="t"/>
          </a:scene3d>
        </p:spPr>
      </p:pic>
      <p:sp>
        <p:nvSpPr>
          <p:cNvPr id="46" name="Freeform 5"/>
          <p:cNvSpPr>
            <a:spLocks noEditPoints="1"/>
          </p:cNvSpPr>
          <p:nvPr/>
        </p:nvSpPr>
        <p:spPr bwMode="auto">
          <a:xfrm rot="6744401">
            <a:off x="6625569" y="2204268"/>
            <a:ext cx="914400" cy="1121436"/>
          </a:xfrm>
          <a:custGeom>
            <a:avLst/>
            <a:gdLst/>
            <a:ahLst/>
            <a:cxnLst>
              <a:cxn ang="0">
                <a:pos x="287" y="635"/>
              </a:cxn>
              <a:cxn ang="0">
                <a:pos x="217" y="770"/>
              </a:cxn>
              <a:cxn ang="0">
                <a:pos x="57" y="618"/>
              </a:cxn>
              <a:cxn ang="0">
                <a:pos x="0" y="403"/>
              </a:cxn>
              <a:cxn ang="0">
                <a:pos x="37" y="235"/>
              </a:cxn>
              <a:cxn ang="0">
                <a:pos x="145" y="102"/>
              </a:cxn>
              <a:cxn ang="0">
                <a:pos x="84" y="53"/>
              </a:cxn>
              <a:cxn ang="0">
                <a:pos x="281" y="0"/>
              </a:cxn>
              <a:cxn ang="0">
                <a:pos x="263" y="197"/>
              </a:cxn>
              <a:cxn ang="0">
                <a:pos x="208" y="153"/>
              </a:cxn>
              <a:cxn ang="0">
                <a:pos x="122" y="364"/>
              </a:cxn>
              <a:cxn ang="0">
                <a:pos x="287" y="635"/>
              </a:cxn>
              <a:cxn ang="0">
                <a:pos x="709" y="367"/>
              </a:cxn>
              <a:cxn ang="0">
                <a:pos x="673" y="536"/>
              </a:cxn>
              <a:cxn ang="0">
                <a:pos x="564" y="669"/>
              </a:cxn>
              <a:cxn ang="0">
                <a:pos x="626" y="717"/>
              </a:cxn>
              <a:cxn ang="0">
                <a:pos x="428" y="770"/>
              </a:cxn>
              <a:cxn ang="0">
                <a:pos x="447" y="574"/>
              </a:cxn>
              <a:cxn ang="0">
                <a:pos x="502" y="618"/>
              </a:cxn>
              <a:cxn ang="0">
                <a:pos x="588" y="407"/>
              </a:cxn>
              <a:cxn ang="0">
                <a:pos x="423" y="136"/>
              </a:cxn>
              <a:cxn ang="0">
                <a:pos x="493" y="0"/>
              </a:cxn>
              <a:cxn ang="0">
                <a:pos x="653" y="153"/>
              </a:cxn>
              <a:cxn ang="0">
                <a:pos x="709" y="367"/>
              </a:cxn>
            </a:cxnLst>
            <a:rect l="0" t="0" r="r" b="b"/>
            <a:pathLst>
              <a:path w="709" h="770">
                <a:moveTo>
                  <a:pt x="287" y="635"/>
                </a:moveTo>
                <a:cubicBezTo>
                  <a:pt x="217" y="770"/>
                  <a:pt x="217" y="770"/>
                  <a:pt x="217" y="770"/>
                </a:cubicBezTo>
                <a:cubicBezTo>
                  <a:pt x="149" y="737"/>
                  <a:pt x="96" y="687"/>
                  <a:pt x="57" y="618"/>
                </a:cubicBezTo>
                <a:cubicBezTo>
                  <a:pt x="19" y="552"/>
                  <a:pt x="0" y="481"/>
                  <a:pt x="0" y="403"/>
                </a:cubicBezTo>
                <a:cubicBezTo>
                  <a:pt x="0" y="344"/>
                  <a:pt x="12" y="288"/>
                  <a:pt x="37" y="235"/>
                </a:cubicBezTo>
                <a:cubicBezTo>
                  <a:pt x="63" y="180"/>
                  <a:pt x="99" y="136"/>
                  <a:pt x="145" y="102"/>
                </a:cubicBezTo>
                <a:cubicBezTo>
                  <a:pt x="84" y="53"/>
                  <a:pt x="84" y="53"/>
                  <a:pt x="84" y="53"/>
                </a:cubicBezTo>
                <a:cubicBezTo>
                  <a:pt x="281" y="0"/>
                  <a:pt x="281" y="0"/>
                  <a:pt x="281" y="0"/>
                </a:cubicBezTo>
                <a:cubicBezTo>
                  <a:pt x="263" y="197"/>
                  <a:pt x="263" y="197"/>
                  <a:pt x="263" y="197"/>
                </a:cubicBezTo>
                <a:cubicBezTo>
                  <a:pt x="208" y="153"/>
                  <a:pt x="208" y="153"/>
                  <a:pt x="208" y="153"/>
                </a:cubicBezTo>
                <a:cubicBezTo>
                  <a:pt x="150" y="204"/>
                  <a:pt x="122" y="274"/>
                  <a:pt x="122" y="364"/>
                </a:cubicBezTo>
                <a:cubicBezTo>
                  <a:pt x="122" y="480"/>
                  <a:pt x="177" y="570"/>
                  <a:pt x="287" y="635"/>
                </a:cubicBezTo>
                <a:close/>
                <a:moveTo>
                  <a:pt x="709" y="367"/>
                </a:moveTo>
                <a:cubicBezTo>
                  <a:pt x="709" y="427"/>
                  <a:pt x="697" y="483"/>
                  <a:pt x="673" y="536"/>
                </a:cubicBezTo>
                <a:cubicBezTo>
                  <a:pt x="647" y="591"/>
                  <a:pt x="611" y="635"/>
                  <a:pt x="564" y="669"/>
                </a:cubicBezTo>
                <a:cubicBezTo>
                  <a:pt x="626" y="717"/>
                  <a:pt x="626" y="717"/>
                  <a:pt x="626" y="717"/>
                </a:cubicBezTo>
                <a:cubicBezTo>
                  <a:pt x="428" y="770"/>
                  <a:pt x="428" y="770"/>
                  <a:pt x="428" y="770"/>
                </a:cubicBezTo>
                <a:cubicBezTo>
                  <a:pt x="447" y="574"/>
                  <a:pt x="447" y="574"/>
                  <a:pt x="447" y="574"/>
                </a:cubicBezTo>
                <a:cubicBezTo>
                  <a:pt x="502" y="618"/>
                  <a:pt x="502" y="618"/>
                  <a:pt x="502" y="618"/>
                </a:cubicBezTo>
                <a:cubicBezTo>
                  <a:pt x="559" y="567"/>
                  <a:pt x="588" y="497"/>
                  <a:pt x="588" y="407"/>
                </a:cubicBezTo>
                <a:cubicBezTo>
                  <a:pt x="588" y="291"/>
                  <a:pt x="533" y="201"/>
                  <a:pt x="423" y="136"/>
                </a:cubicBezTo>
                <a:cubicBezTo>
                  <a:pt x="493" y="0"/>
                  <a:pt x="493" y="0"/>
                  <a:pt x="493" y="0"/>
                </a:cubicBezTo>
                <a:cubicBezTo>
                  <a:pt x="560" y="33"/>
                  <a:pt x="614" y="84"/>
                  <a:pt x="653" y="153"/>
                </a:cubicBezTo>
                <a:cubicBezTo>
                  <a:pt x="691" y="218"/>
                  <a:pt x="709" y="290"/>
                  <a:pt x="709" y="367"/>
                </a:cubicBezTo>
                <a:close/>
              </a:path>
            </a:pathLst>
          </a:custGeom>
          <a:solidFill>
            <a:srgbClr val="5795C9">
              <a:alpha val="54902"/>
            </a:srgbClr>
          </a:solidFill>
          <a:ln w="9525">
            <a:noFill/>
            <a:round/>
            <a:headEnd/>
            <a:tailEnd/>
          </a:ln>
        </p:spPr>
        <p:txBody>
          <a:bodyPr vert="horz" wrap="square" lIns="91440" tIns="45720" rIns="91440" bIns="45720" numCol="1" anchor="t" anchorCtr="0" compatLnSpc="1">
            <a:prstTxWarp prst="textNoShape">
              <a:avLst/>
            </a:prstTxWarp>
          </a:bodyPr>
          <a:lstStyle/>
          <a:p>
            <a:pPr algn="l" defTabSz="912813" rtl="0" fontAlgn="base">
              <a:spcBef>
                <a:spcPct val="0"/>
              </a:spcBef>
              <a:spcAft>
                <a:spcPct val="0"/>
              </a:spcAft>
            </a:pPr>
            <a:endParaRPr lang="en-US" kern="1200">
              <a:solidFill>
                <a:srgbClr val="FFFFFF"/>
              </a:solidFill>
              <a:latin typeface="Arial" charset="0"/>
              <a:ea typeface="+mn-ea"/>
              <a:cs typeface="+mn-cs"/>
            </a:endParaRPr>
          </a:p>
        </p:txBody>
      </p:sp>
      <p:pic>
        <p:nvPicPr>
          <p:cNvPr id="45" name="Picture 44" descr="mom and child.png"/>
          <p:cNvPicPr>
            <a:picLocks noChangeAspect="1"/>
          </p:cNvPicPr>
          <p:nvPr/>
        </p:nvPicPr>
        <p:blipFill>
          <a:blip r:embed="rId13"/>
          <a:stretch>
            <a:fillRect/>
          </a:stretch>
        </p:blipFill>
        <p:spPr>
          <a:xfrm>
            <a:off x="684787" y="1905002"/>
            <a:ext cx="2259009" cy="2239994"/>
          </a:xfrm>
          <a:prstGeom prst="rect">
            <a:avLst/>
          </a:prstGeom>
          <a:noFill/>
          <a:ln>
            <a:noFill/>
          </a:ln>
        </p:spPr>
      </p:pic>
      <p:pic>
        <p:nvPicPr>
          <p:cNvPr id="1027" name="Picture 3" descr="C:\Users\maryfj\Documents\Projects\2008\06-03 TechEd\Artwork\Speaker_Art\Gates\SQL-Cmpct35_bL_r.png"/>
          <p:cNvPicPr>
            <a:picLocks noChangeAspect="1" noChangeArrowheads="1"/>
          </p:cNvPicPr>
          <p:nvPr/>
        </p:nvPicPr>
        <p:blipFill>
          <a:blip r:embed="rId14"/>
          <a:srcRect/>
          <a:stretch>
            <a:fillRect/>
          </a:stretch>
        </p:blipFill>
        <p:spPr bwMode="invGray">
          <a:xfrm>
            <a:off x="5661944" y="4876804"/>
            <a:ext cx="985395" cy="435864"/>
          </a:xfrm>
          <a:prstGeom prst="rect">
            <a:avLst/>
          </a:prstGeom>
          <a:noFill/>
        </p:spPr>
      </p:pic>
      <p:pic>
        <p:nvPicPr>
          <p:cNvPr id="4" name="Picture 4" descr="C:\Users\maryfj\Desktop\DVD_ART34\Logos\Windows Mobile\Windows Mobile logo v r.png"/>
          <p:cNvPicPr>
            <a:picLocks noChangeAspect="1" noChangeArrowheads="1"/>
          </p:cNvPicPr>
          <p:nvPr/>
        </p:nvPicPr>
        <p:blipFill>
          <a:blip r:embed="rId15" cstate="print"/>
          <a:srcRect/>
          <a:stretch>
            <a:fillRect/>
          </a:stretch>
        </p:blipFill>
        <p:spPr bwMode="invGray">
          <a:xfrm>
            <a:off x="4857824" y="4613053"/>
            <a:ext cx="685979" cy="604266"/>
          </a:xfrm>
          <a:prstGeom prst="rect">
            <a:avLst/>
          </a:prstGeom>
          <a:noFill/>
        </p:spPr>
      </p:pic>
      <p:grpSp>
        <p:nvGrpSpPr>
          <p:cNvPr id="5" name="Group 35"/>
          <p:cNvGrpSpPr/>
          <p:nvPr/>
        </p:nvGrpSpPr>
        <p:grpSpPr>
          <a:xfrm>
            <a:off x="4194712" y="2971800"/>
            <a:ext cx="1143298" cy="383086"/>
            <a:chOff x="2365692" y="-652463"/>
            <a:chExt cx="4700587" cy="1338263"/>
          </a:xfrm>
        </p:grpSpPr>
        <p:pic>
          <p:nvPicPr>
            <p:cNvPr id="1026" name="Picture 2" descr="C:\Users\maryfj\Documents\Projects\2008\06-03 TechEd\Artwork\Speaker_Art\Gates\sync-framework_r.png"/>
            <p:cNvPicPr>
              <a:picLocks noChangeAspect="1" noChangeArrowheads="1"/>
            </p:cNvPicPr>
            <p:nvPr/>
          </p:nvPicPr>
          <p:blipFill>
            <a:blip r:embed="rId16"/>
            <a:srcRect r="62075"/>
            <a:stretch>
              <a:fillRect/>
            </a:stretch>
          </p:blipFill>
          <p:spPr bwMode="auto">
            <a:xfrm>
              <a:off x="2384424" y="-652463"/>
              <a:ext cx="2871788" cy="685800"/>
            </a:xfrm>
            <a:prstGeom prst="rect">
              <a:avLst/>
            </a:prstGeom>
            <a:noFill/>
          </p:spPr>
        </p:pic>
        <p:pic>
          <p:nvPicPr>
            <p:cNvPr id="35" name="Picture 2" descr="C:\Users\maryfj\Documents\Projects\2008\06-03 TechEd\Artwork\Speaker_Art\Gates\sync-framework_r.png"/>
            <p:cNvPicPr>
              <a:picLocks noChangeAspect="1" noChangeArrowheads="1"/>
            </p:cNvPicPr>
            <p:nvPr/>
          </p:nvPicPr>
          <p:blipFill>
            <a:blip r:embed="rId16"/>
            <a:srcRect l="37925"/>
            <a:stretch>
              <a:fillRect/>
            </a:stretch>
          </p:blipFill>
          <p:spPr bwMode="auto">
            <a:xfrm>
              <a:off x="2365692" y="0"/>
              <a:ext cx="4700587" cy="685800"/>
            </a:xfrm>
            <a:prstGeom prst="rect">
              <a:avLst/>
            </a:prstGeom>
            <a:noFill/>
          </p:spPr>
        </p:pic>
      </p:grpSp>
      <p:grpSp>
        <p:nvGrpSpPr>
          <p:cNvPr id="6" name="Group 58"/>
          <p:cNvGrpSpPr/>
          <p:nvPr/>
        </p:nvGrpSpPr>
        <p:grpSpPr>
          <a:xfrm>
            <a:off x="3352800" y="2817314"/>
            <a:ext cx="743144" cy="762000"/>
            <a:chOff x="7271071" y="2167260"/>
            <a:chExt cx="2351652" cy="2351652"/>
          </a:xfrm>
        </p:grpSpPr>
        <p:pic>
          <p:nvPicPr>
            <p:cNvPr id="38" name="Picture 2" descr="\\eventsql\dvd\Online_ART\DVD_ART34\Artwork_Imagery\Icons - Illustrations\_WINDOWS VISTA ICONS\Sync center syncronize.png"/>
            <p:cNvPicPr>
              <a:picLocks noChangeAspect="1" noChangeArrowheads="1"/>
            </p:cNvPicPr>
            <p:nvPr/>
          </p:nvPicPr>
          <p:blipFill>
            <a:blip r:embed="rId10" cstate="print">
              <a:alphaModFix amt="75000"/>
            </a:blip>
            <a:srcRect/>
            <a:stretch>
              <a:fillRect/>
            </a:stretch>
          </p:blipFill>
          <p:spPr bwMode="auto">
            <a:xfrm rot="19918043">
              <a:off x="7271071" y="2167260"/>
              <a:ext cx="2351652" cy="2351652"/>
            </a:xfrm>
            <a:prstGeom prst="rect">
              <a:avLst/>
            </a:prstGeom>
            <a:blipFill dpi="0" rotWithShape="1">
              <a:blip r:embed="rId11" cstate="print">
                <a:alphaModFix amt="75000"/>
              </a:blip>
              <a:srcRect/>
              <a:stretch>
                <a:fillRect/>
              </a:stretch>
            </a:blipFill>
            <a:ln w="55000" cap="flat" cmpd="thickThin" algn="ctr">
              <a:noFill/>
              <a:prstDash val="solid"/>
              <a:headEnd type="none" w="med" len="med"/>
              <a:tailEnd type="none" w="med" len="med"/>
            </a:ln>
            <a:effectLst/>
          </p:spPr>
        </p:pic>
        <p:sp>
          <p:nvSpPr>
            <p:cNvPr id="48" name="TextBox 47"/>
            <p:cNvSpPr txBox="1"/>
            <p:nvPr/>
          </p:nvSpPr>
          <p:spPr>
            <a:xfrm>
              <a:off x="7516812" y="3111501"/>
              <a:ext cx="1774799" cy="876782"/>
            </a:xfrm>
            <a:prstGeom prst="rect">
              <a:avLst/>
            </a:prstGeom>
            <a:noFill/>
          </p:spPr>
          <p:txBody>
            <a:bodyPr wrap="square" rtlCol="0">
              <a:spAutoFit/>
            </a:bodyPr>
            <a:lstStyle/>
            <a:p>
              <a:pPr algn="ctr" defTabSz="912813" rtl="0" fontAlgn="base">
                <a:spcBef>
                  <a:spcPct val="0"/>
                </a:spcBef>
                <a:spcAft>
                  <a:spcPct val="0"/>
                </a:spcAft>
              </a:pPr>
              <a:endParaRPr lang="en-US" kern="1200" dirty="0">
                <a:solidFill>
                  <a:srgbClr val="FFFFFF"/>
                </a:solidFill>
                <a:latin typeface="Segoe Semibold" pitchFamily="34" charset="0"/>
                <a:ea typeface="+mn-ea"/>
                <a:cs typeface="+mn-cs"/>
              </a:endParaRPr>
            </a:p>
          </p:txBody>
        </p:sp>
      </p:grpSp>
      <p:sp>
        <p:nvSpPr>
          <p:cNvPr id="36" name="TextBox 35"/>
          <p:cNvSpPr txBox="1"/>
          <p:nvPr/>
        </p:nvSpPr>
        <p:spPr>
          <a:xfrm>
            <a:off x="6895594" y="4178046"/>
            <a:ext cx="1943606" cy="393954"/>
          </a:xfrm>
          <a:prstGeom prst="rect">
            <a:avLst/>
          </a:prstGeom>
          <a:noFill/>
        </p:spPr>
        <p:txBody>
          <a:bodyPr wrap="square" lIns="0" tIns="0" rIns="0" bIns="0" rtlCol="0">
            <a:spAutoFit/>
          </a:bodyPr>
          <a:lstStyle/>
          <a:p>
            <a:pPr algn="ctr" defTabSz="912813" rtl="0" fontAlgn="base">
              <a:lnSpc>
                <a:spcPct val="80000"/>
              </a:lnSpc>
              <a:spcBef>
                <a:spcPct val="0"/>
              </a:spcBef>
              <a:spcAft>
                <a:spcPct val="0"/>
              </a:spcAft>
            </a:pPr>
            <a:r>
              <a:rPr lang="sk-SK" sz="1600" kern="1200" spc="-50" dirty="0" smtClean="0">
                <a:solidFill>
                  <a:srgbClr val="FFFFFF"/>
                </a:solidFill>
                <a:latin typeface="Segoe Light" pitchFamily="34" charset="0"/>
                <a:ea typeface="+mn-ea"/>
                <a:cs typeface="+mn-cs"/>
              </a:rPr>
              <a:t>SharePoint</a:t>
            </a:r>
          </a:p>
          <a:p>
            <a:pPr algn="ctr" defTabSz="912813" rtl="0" fontAlgn="base">
              <a:lnSpc>
                <a:spcPct val="80000"/>
              </a:lnSpc>
              <a:spcBef>
                <a:spcPct val="0"/>
              </a:spcBef>
              <a:spcAft>
                <a:spcPct val="0"/>
              </a:spcAft>
            </a:pPr>
            <a:r>
              <a:rPr lang="sk-SK" sz="1600" spc="-50" dirty="0" smtClean="0">
                <a:solidFill>
                  <a:srgbClr val="FFFFFF"/>
                </a:solidFill>
                <a:latin typeface="Segoe Light" pitchFamily="34" charset="0"/>
              </a:rPr>
              <a:t>ASP.NET</a:t>
            </a:r>
            <a:endParaRPr lang="en-US" sz="1600" kern="1200" spc="-50" dirty="0">
              <a:solidFill>
                <a:srgbClr val="FFFFFF"/>
              </a:solidFill>
              <a:latin typeface="Segoe Light" pitchFamily="34" charset="0"/>
              <a:ea typeface="+mn-ea"/>
              <a:cs typeface="+mn-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762000" y="1295400"/>
          <a:ext cx="7467600" cy="5029201"/>
        </p:xfrm>
        <a:graphic>
          <a:graphicData uri="http://schemas.openxmlformats.org/drawingml/2006/table">
            <a:tbl>
              <a:tblPr bandRow="1">
                <a:tableStyleId>{5940675A-B579-460E-94D1-54222C63F5DA}</a:tableStyleId>
              </a:tblPr>
              <a:tblGrid>
                <a:gridCol w="1175455"/>
                <a:gridCol w="1452033"/>
                <a:gridCol w="1586010"/>
                <a:gridCol w="1662528"/>
                <a:gridCol w="1591574"/>
              </a:tblGrid>
              <a:tr h="928900">
                <a:tc>
                  <a:txBody>
                    <a:bodyPr/>
                    <a:lstStyle/>
                    <a:p>
                      <a:pPr marL="0" marR="0" algn="ctr">
                        <a:lnSpc>
                          <a:spcPct val="115000"/>
                        </a:lnSpc>
                        <a:spcBef>
                          <a:spcPts val="0"/>
                        </a:spcBef>
                        <a:spcAft>
                          <a:spcPts val="1000"/>
                        </a:spcAft>
                      </a:pPr>
                      <a:r>
                        <a:rPr lang="en-US" sz="1600" b="1" cap="all" spc="0" baseline="0" dirty="0" err="1" smtClean="0">
                          <a:ln>
                            <a:noFill/>
                          </a:ln>
                          <a:solidFill>
                            <a:schemeClr val="bg1"/>
                          </a:solidFill>
                          <a:effectLst/>
                          <a:latin typeface="+mj-lt"/>
                        </a:rPr>
                        <a:t>Obch</a:t>
                      </a:r>
                      <a:r>
                        <a:rPr lang="en-US" sz="1600" b="1" cap="all" spc="0" baseline="0" dirty="0" smtClean="0">
                          <a:ln>
                            <a:noFill/>
                          </a:ln>
                          <a:solidFill>
                            <a:schemeClr val="bg1"/>
                          </a:solidFill>
                          <a:effectLst/>
                          <a:latin typeface="+mj-lt"/>
                        </a:rPr>
                        <a:t>.</a:t>
                      </a:r>
                      <a:endParaRPr lang="sk-SK" sz="1600" b="1" cap="all" spc="0" baseline="0" dirty="0" smtClean="0">
                        <a:ln>
                          <a:noFill/>
                        </a:ln>
                        <a:solidFill>
                          <a:schemeClr val="bg1"/>
                        </a:solidFill>
                        <a:effectLst/>
                        <a:latin typeface="+mj-lt"/>
                      </a:endParaRPr>
                    </a:p>
                    <a:p>
                      <a:pPr marL="0" marR="0" algn="ctr">
                        <a:lnSpc>
                          <a:spcPct val="115000"/>
                        </a:lnSpc>
                        <a:spcBef>
                          <a:spcPts val="0"/>
                        </a:spcBef>
                        <a:spcAft>
                          <a:spcPts val="1000"/>
                        </a:spcAft>
                      </a:pPr>
                      <a:r>
                        <a:rPr lang="en-US" sz="1600" b="1" cap="all" spc="0" baseline="0" dirty="0" err="1" smtClean="0">
                          <a:ln>
                            <a:noFill/>
                          </a:ln>
                          <a:solidFill>
                            <a:schemeClr val="bg1"/>
                          </a:solidFill>
                          <a:effectLst/>
                          <a:latin typeface="+mj-lt"/>
                        </a:rPr>
                        <a:t>znA</a:t>
                      </a:r>
                      <a:r>
                        <a:rPr lang="sk-SK" sz="1600" b="1" cap="all" spc="0" baseline="0" dirty="0" smtClean="0">
                          <a:ln>
                            <a:noFill/>
                          </a:ln>
                          <a:solidFill>
                            <a:schemeClr val="bg1"/>
                          </a:solidFill>
                          <a:effectLst/>
                          <a:latin typeface="+mj-lt"/>
                        </a:rPr>
                        <a:t>ČKA</a:t>
                      </a:r>
                      <a:endParaRPr lang="en-US" sz="1600" b="1" cap="all" spc="0" baseline="0" dirty="0">
                        <a:ln>
                          <a:noFill/>
                        </a:ln>
                        <a:solidFill>
                          <a:schemeClr val="bg1"/>
                        </a:solidFill>
                        <a:effectLst/>
                        <a:latin typeface="+mj-lt"/>
                        <a:ea typeface="Calibri"/>
                        <a:cs typeface="Times New Roman"/>
                      </a:endParaRPr>
                    </a:p>
                  </a:txBody>
                  <a:tcPr marL="46620" marR="46620" marT="0" marB="0" anchor="ctr">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cell3D prstMaterial="dkEdge">
                      <a:bevel/>
                      <a:lightRig rig="flood" dir="t"/>
                    </a:cell3D>
                    <a:solidFill>
                      <a:schemeClr val="tx2">
                        <a:lumMod val="60000"/>
                        <a:lumOff val="40000"/>
                      </a:schemeClr>
                    </a:solidFill>
                  </a:tcPr>
                </a:tc>
                <a:tc gridSpan="4">
                  <a:txBody>
                    <a:bodyPr/>
                    <a:lstStyle/>
                    <a:p>
                      <a:pPr marL="0" marR="0" algn="ctr">
                        <a:lnSpc>
                          <a:spcPct val="115000"/>
                        </a:lnSpc>
                        <a:spcBef>
                          <a:spcPts val="0"/>
                        </a:spcBef>
                        <a:spcAft>
                          <a:spcPts val="0"/>
                        </a:spcAft>
                      </a:pPr>
                      <a:r>
                        <a:rPr lang="en-US" sz="2000" b="0" cap="none" spc="0" dirty="0" smtClean="0">
                          <a:ln>
                            <a:noFill/>
                          </a:ln>
                          <a:solidFill>
                            <a:schemeClr val="bg1"/>
                          </a:solidFill>
                          <a:effectLst/>
                          <a:latin typeface="+mj-lt"/>
                        </a:rPr>
                        <a:t>Microsoft®</a:t>
                      </a:r>
                      <a:r>
                        <a:rPr lang="en-US" sz="3200" b="0" cap="none" spc="0" dirty="0" smtClean="0">
                          <a:ln>
                            <a:noFill/>
                          </a:ln>
                          <a:solidFill>
                            <a:schemeClr val="bg1"/>
                          </a:solidFill>
                          <a:effectLst/>
                          <a:latin typeface="+mj-lt"/>
                        </a:rPr>
                        <a:t> Metro</a:t>
                      </a:r>
                      <a:endParaRPr lang="en-US" sz="3200" b="0" i="1" kern="1200" cap="none" spc="0" dirty="0" smtClean="0">
                        <a:ln>
                          <a:noFill/>
                        </a:ln>
                        <a:solidFill>
                          <a:schemeClr val="bg1"/>
                        </a:solidFill>
                        <a:effectLst/>
                        <a:latin typeface="+mj-lt"/>
                        <a:ea typeface="Calibri"/>
                        <a:cs typeface="Times New Roman"/>
                      </a:endParaRPr>
                    </a:p>
                  </a:txBody>
                  <a:tcPr marL="46620" marR="46620" marT="0" marB="0" anchor="ctr">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cell3D prstMaterial="dkEdge">
                      <a:bevel/>
                      <a:lightRig rig="flood" dir="t"/>
                    </a:cell3D>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16797">
                <a:tc>
                  <a:txBody>
                    <a:bodyPr/>
                    <a:lstStyle/>
                    <a:p>
                      <a:pPr marL="0" marR="0" algn="ctr">
                        <a:lnSpc>
                          <a:spcPct val="115000"/>
                        </a:lnSpc>
                        <a:spcBef>
                          <a:spcPts val="0"/>
                        </a:spcBef>
                        <a:spcAft>
                          <a:spcPts val="1000"/>
                        </a:spcAft>
                      </a:pPr>
                      <a:r>
                        <a:rPr lang="sk-SK" sz="1600" b="1" cap="all" spc="0" baseline="0" dirty="0" smtClean="0">
                          <a:ln>
                            <a:noFill/>
                          </a:ln>
                          <a:solidFill>
                            <a:schemeClr val="bg1"/>
                          </a:solidFill>
                          <a:effectLst/>
                          <a:latin typeface="+mj-lt"/>
                        </a:rPr>
                        <a:t>Cieľ</a:t>
                      </a:r>
                      <a:endParaRPr lang="en-US" sz="1600" b="1" cap="all" spc="0" baseline="0" dirty="0">
                        <a:ln>
                          <a:noFill/>
                        </a:ln>
                        <a:solidFill>
                          <a:schemeClr val="bg1"/>
                        </a:solidFill>
                        <a:effectLst/>
                        <a:latin typeface="+mj-lt"/>
                        <a:ea typeface="Calibri"/>
                        <a:cs typeface="Times New Roman"/>
                      </a:endParaRPr>
                    </a:p>
                  </a:txBody>
                  <a:tcPr marL="46620" marR="46620" marT="0" marB="0" anchor="ctr">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cell3D prstMaterial="dkEdge">
                      <a:bevel/>
                      <a:lightRig rig="flood" dir="t"/>
                    </a:cell3D>
                    <a:solidFill>
                      <a:schemeClr val="tx2">
                        <a:lumMod val="60000"/>
                        <a:lumOff val="40000"/>
                      </a:schemeClr>
                    </a:solidFill>
                  </a:tcPr>
                </a:tc>
                <a:tc gridSpan="4">
                  <a:txBody>
                    <a:bodyPr/>
                    <a:lstStyle/>
                    <a:p>
                      <a:pPr marL="0" marR="0" algn="ctr">
                        <a:lnSpc>
                          <a:spcPct val="115000"/>
                        </a:lnSpc>
                        <a:spcBef>
                          <a:spcPts val="0"/>
                        </a:spcBef>
                        <a:spcAft>
                          <a:spcPts val="1000"/>
                        </a:spcAft>
                      </a:pPr>
                      <a:r>
                        <a:rPr lang="sk-SK" sz="1600" b="0" cap="none" spc="0" baseline="0" dirty="0" smtClean="0">
                          <a:ln>
                            <a:noFill/>
                          </a:ln>
                          <a:solidFill>
                            <a:schemeClr val="bg1"/>
                          </a:solidFill>
                          <a:effectLst/>
                          <a:latin typeface="+mj-lt"/>
                        </a:rPr>
                        <a:t>Vytvoriť možnosti a výhody pre early adopter partnerov Minimalizovať „treciu“ plochu pri adopcii nových technológií</a:t>
                      </a:r>
                      <a:endParaRPr lang="en-US" sz="1600" b="0" cap="none" spc="0" dirty="0">
                        <a:ln>
                          <a:noFill/>
                        </a:ln>
                        <a:solidFill>
                          <a:schemeClr val="bg1"/>
                        </a:solidFill>
                        <a:effectLst/>
                        <a:latin typeface="+mj-lt"/>
                        <a:ea typeface="Calibri"/>
                        <a:cs typeface="Times New Roman"/>
                      </a:endParaRPr>
                    </a:p>
                  </a:txBody>
                  <a:tcPr marL="46620" marR="46620" marT="0" marB="0" anchor="ctr">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cell3D prstMaterial="dkEdge">
                      <a:bevel/>
                      <a:lightRig rig="flood" dir="t"/>
                    </a:cell3D>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440703">
                <a:tc>
                  <a:txBody>
                    <a:bodyPr/>
                    <a:lstStyle/>
                    <a:p>
                      <a:pPr marL="0" marR="0" algn="ctr">
                        <a:lnSpc>
                          <a:spcPct val="115000"/>
                        </a:lnSpc>
                        <a:spcBef>
                          <a:spcPts val="0"/>
                        </a:spcBef>
                        <a:spcAft>
                          <a:spcPts val="1000"/>
                        </a:spcAft>
                      </a:pPr>
                      <a:r>
                        <a:rPr lang="sk-SK" sz="1600" b="1" cap="all" spc="0" baseline="0" dirty="0" smtClean="0">
                          <a:ln>
                            <a:noFill/>
                          </a:ln>
                          <a:solidFill>
                            <a:schemeClr val="bg1"/>
                          </a:solidFill>
                          <a:effectLst/>
                          <a:latin typeface="+mj-lt"/>
                        </a:rPr>
                        <a:t>Fázy</a:t>
                      </a:r>
                      <a:endParaRPr lang="en-US" sz="1600" b="1" cap="all" spc="0" baseline="0" dirty="0">
                        <a:ln>
                          <a:noFill/>
                        </a:ln>
                        <a:solidFill>
                          <a:schemeClr val="bg1"/>
                        </a:solidFill>
                        <a:effectLst/>
                        <a:latin typeface="+mj-lt"/>
                        <a:ea typeface="Calibri"/>
                        <a:cs typeface="Times New Roman"/>
                      </a:endParaRPr>
                    </a:p>
                  </a:txBody>
                  <a:tcPr marL="46620" marR="46620" marT="0" marB="0" anchor="ctr">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cell3D prstMaterial="dkEdge">
                      <a:bevel/>
                      <a:lightRig rig="flood" dir="t"/>
                    </a:cell3D>
                    <a:solidFill>
                      <a:schemeClr val="tx2">
                        <a:lumMod val="60000"/>
                        <a:lumOff val="40000"/>
                      </a:schemeClr>
                    </a:solidFill>
                  </a:tcPr>
                </a:tc>
                <a:tc>
                  <a:txBody>
                    <a:bodyPr/>
                    <a:lstStyle/>
                    <a:p>
                      <a:pPr marL="0" marR="0" algn="ctr">
                        <a:lnSpc>
                          <a:spcPct val="115000"/>
                        </a:lnSpc>
                        <a:spcBef>
                          <a:spcPts val="0"/>
                        </a:spcBef>
                        <a:spcAft>
                          <a:spcPts val="1000"/>
                        </a:spcAft>
                      </a:pPr>
                      <a:r>
                        <a:rPr lang="en-US" sz="2800" b="0" cap="none" spc="0" dirty="0" smtClean="0">
                          <a:ln>
                            <a:noFill/>
                          </a:ln>
                          <a:solidFill>
                            <a:schemeClr val="bg1"/>
                          </a:solidFill>
                          <a:effectLst/>
                          <a:latin typeface="+mj-lt"/>
                        </a:rPr>
                        <a:t>Discover</a:t>
                      </a:r>
                    </a:p>
                    <a:p>
                      <a:pPr marL="0" marR="0" algn="ctr">
                        <a:lnSpc>
                          <a:spcPct val="115000"/>
                        </a:lnSpc>
                        <a:spcBef>
                          <a:spcPts val="0"/>
                        </a:spcBef>
                        <a:spcAft>
                          <a:spcPts val="1000"/>
                        </a:spcAft>
                      </a:pPr>
                      <a:r>
                        <a:rPr lang="sk-SK" sz="1400" b="0" cap="none" spc="0" dirty="0" smtClean="0">
                          <a:ln>
                            <a:noFill/>
                          </a:ln>
                          <a:solidFill>
                            <a:schemeClr val="bg1"/>
                          </a:solidFill>
                          <a:effectLst/>
                          <a:latin typeface="+mj-lt"/>
                        </a:rPr>
                        <a:t>Uvedenie programu Metro </a:t>
                      </a:r>
                      <a:r>
                        <a:rPr lang="en-US" sz="1400" b="0" cap="none" spc="0" dirty="0" smtClean="0">
                          <a:ln>
                            <a:noFill/>
                          </a:ln>
                          <a:solidFill>
                            <a:schemeClr val="bg1"/>
                          </a:solidFill>
                          <a:effectLst/>
                          <a:latin typeface="+mj-lt"/>
                        </a:rPr>
                        <a:t> </a:t>
                      </a:r>
                      <a:endParaRPr lang="en-US" sz="1400" b="0" i="1" cap="none" spc="0" dirty="0">
                        <a:ln>
                          <a:noFill/>
                        </a:ln>
                        <a:solidFill>
                          <a:schemeClr val="bg1"/>
                        </a:solidFill>
                        <a:effectLst/>
                        <a:latin typeface="+mj-lt"/>
                        <a:ea typeface="Calibri"/>
                        <a:cs typeface="Times New Roman"/>
                      </a:endParaRPr>
                    </a:p>
                  </a:txBody>
                  <a:tcPr marL="46620" marR="46620" marT="0" marB="0" anchor="ctr">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cell3D prstMaterial="dkEdge">
                      <a:bevel/>
                      <a:lightRig rig="flood" dir="t"/>
                    </a:cell3D>
                    <a:solidFill>
                      <a:schemeClr val="accent2"/>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2800" b="0" cap="none" spc="0" dirty="0" smtClean="0">
                          <a:ln>
                            <a:noFill/>
                          </a:ln>
                          <a:solidFill>
                            <a:schemeClr val="bg1"/>
                          </a:solidFill>
                          <a:effectLst/>
                          <a:latin typeface="+mj-lt"/>
                        </a:rPr>
                        <a:t>Learn</a:t>
                      </a:r>
                      <a:endParaRPr lang="en-US" sz="2400" b="0" cap="none" spc="0" dirty="0" smtClean="0">
                        <a:ln>
                          <a:noFill/>
                        </a:ln>
                        <a:solidFill>
                          <a:schemeClr val="bg1"/>
                        </a:solidFill>
                        <a:effectLst/>
                        <a:latin typeface="+mj-lt"/>
                      </a:endParaRPr>
                    </a:p>
                    <a:p>
                      <a:pPr marL="0" marR="0" algn="ctr">
                        <a:lnSpc>
                          <a:spcPct val="115000"/>
                        </a:lnSpc>
                        <a:spcBef>
                          <a:spcPts val="0"/>
                        </a:spcBef>
                        <a:spcAft>
                          <a:spcPts val="1000"/>
                        </a:spcAft>
                      </a:pPr>
                      <a:r>
                        <a:rPr lang="sk-SK" sz="1400" b="0" cap="none" spc="0" dirty="0" smtClean="0">
                          <a:ln>
                            <a:noFill/>
                          </a:ln>
                          <a:solidFill>
                            <a:schemeClr val="bg1"/>
                          </a:solidFill>
                          <a:effectLst/>
                          <a:latin typeface="+mj-lt"/>
                        </a:rPr>
                        <a:t>Nominovanie</a:t>
                      </a:r>
                      <a:r>
                        <a:rPr lang="en-US" sz="1400" b="0" cap="none" spc="0" dirty="0" smtClean="0">
                          <a:ln>
                            <a:noFill/>
                          </a:ln>
                          <a:solidFill>
                            <a:schemeClr val="bg1"/>
                          </a:solidFill>
                          <a:effectLst/>
                          <a:latin typeface="+mj-lt"/>
                        </a:rPr>
                        <a:t> + </a:t>
                      </a:r>
                      <a:r>
                        <a:rPr lang="sk-SK" sz="1400" b="0" cap="none" spc="0" dirty="0" smtClean="0">
                          <a:ln>
                            <a:noFill/>
                          </a:ln>
                          <a:solidFill>
                            <a:schemeClr val="bg1"/>
                          </a:solidFill>
                          <a:effectLst/>
                          <a:latin typeface="+mj-lt"/>
                        </a:rPr>
                        <a:t>školenie</a:t>
                      </a:r>
                      <a:endParaRPr lang="en-US" sz="1400" b="0" i="1" cap="none" spc="0" dirty="0">
                        <a:ln>
                          <a:noFill/>
                        </a:ln>
                        <a:solidFill>
                          <a:schemeClr val="bg1"/>
                        </a:solidFill>
                        <a:effectLst/>
                        <a:latin typeface="+mj-lt"/>
                        <a:ea typeface="Calibri"/>
                        <a:cs typeface="Times New Roman"/>
                      </a:endParaRPr>
                    </a:p>
                  </a:txBody>
                  <a:tcPr marL="46620" marR="46620" marT="0" marB="0" anchor="ctr">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cell3D prstMaterial="dkEdge">
                      <a:bevel/>
                      <a:lightRig rig="flood" dir="t"/>
                    </a:cell3D>
                    <a:solidFill>
                      <a:schemeClr val="accent3"/>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2800" b="0" cap="none" spc="0" dirty="0" smtClean="0">
                          <a:ln>
                            <a:noFill/>
                          </a:ln>
                          <a:solidFill>
                            <a:schemeClr val="bg1"/>
                          </a:solidFill>
                          <a:effectLst/>
                          <a:latin typeface="+mj-lt"/>
                        </a:rPr>
                        <a:t>Develop</a:t>
                      </a:r>
                      <a:endParaRPr lang="en-US" sz="2400" b="0" cap="none" spc="0" dirty="0" smtClean="0">
                        <a:ln>
                          <a:noFill/>
                        </a:ln>
                        <a:solidFill>
                          <a:schemeClr val="bg1"/>
                        </a:solidFill>
                        <a:effectLst/>
                        <a:latin typeface="+mj-lt"/>
                      </a:endParaRPr>
                    </a:p>
                    <a:p>
                      <a:pPr marL="0" marR="0" indent="0" algn="ctr" defTabSz="914400" rtl="0" eaLnBrk="1" fontAlgn="auto" latinLnBrk="0" hangingPunct="1">
                        <a:lnSpc>
                          <a:spcPct val="115000"/>
                        </a:lnSpc>
                        <a:spcBef>
                          <a:spcPts val="0"/>
                        </a:spcBef>
                        <a:spcAft>
                          <a:spcPts val="1000"/>
                        </a:spcAft>
                        <a:buClrTx/>
                        <a:buSzTx/>
                        <a:buFontTx/>
                        <a:buNone/>
                        <a:tabLst/>
                        <a:defRPr/>
                      </a:pPr>
                      <a:r>
                        <a:rPr lang="sk-SK" sz="1400" b="0" cap="none" spc="0" dirty="0" smtClean="0">
                          <a:ln>
                            <a:noFill/>
                          </a:ln>
                          <a:solidFill>
                            <a:schemeClr val="bg1"/>
                          </a:solidFill>
                          <a:effectLst/>
                          <a:latin typeface="+mj-lt"/>
                        </a:rPr>
                        <a:t>Vývoj</a:t>
                      </a:r>
                      <a:r>
                        <a:rPr lang="en-US" sz="1400" b="0" cap="none" spc="0" dirty="0" smtClean="0">
                          <a:ln>
                            <a:noFill/>
                          </a:ln>
                          <a:solidFill>
                            <a:schemeClr val="bg1"/>
                          </a:solidFill>
                          <a:effectLst/>
                          <a:latin typeface="+mj-lt"/>
                        </a:rPr>
                        <a:t> + Test</a:t>
                      </a:r>
                      <a:r>
                        <a:rPr lang="sk-SK" sz="1400" b="0" cap="none" spc="0" dirty="0" smtClean="0">
                          <a:ln>
                            <a:noFill/>
                          </a:ln>
                          <a:solidFill>
                            <a:schemeClr val="bg1"/>
                          </a:solidFill>
                          <a:effectLst/>
                          <a:latin typeface="+mj-lt"/>
                        </a:rPr>
                        <a:t>ovanie</a:t>
                      </a:r>
                      <a:endParaRPr lang="en-US" sz="1400" b="0" i="1" cap="none" spc="0" dirty="0" smtClean="0">
                        <a:ln>
                          <a:noFill/>
                        </a:ln>
                        <a:solidFill>
                          <a:schemeClr val="bg1"/>
                        </a:solidFill>
                        <a:effectLst/>
                        <a:latin typeface="+mj-lt"/>
                        <a:ea typeface="Calibri"/>
                        <a:cs typeface="Times New Roman"/>
                      </a:endParaRPr>
                    </a:p>
                  </a:txBody>
                  <a:tcPr marL="46620" marR="46620" marT="0" marB="0" anchor="ctr">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cell3D prstMaterial="dkEdge">
                      <a:bevel/>
                      <a:lightRig rig="flood" dir="t"/>
                    </a:cell3D>
                    <a:solidFill>
                      <a:schemeClr val="accent4"/>
                    </a:solidFill>
                  </a:tcPr>
                </a:tc>
                <a:tc>
                  <a:txBody>
                    <a:bodyPr/>
                    <a:lstStyle/>
                    <a:p>
                      <a:pPr marL="0" marR="0" algn="ctr">
                        <a:lnSpc>
                          <a:spcPct val="115000"/>
                        </a:lnSpc>
                        <a:spcBef>
                          <a:spcPts val="0"/>
                        </a:spcBef>
                        <a:spcAft>
                          <a:spcPts val="1000"/>
                        </a:spcAft>
                      </a:pPr>
                      <a:r>
                        <a:rPr lang="en-US" sz="2800" b="0" cap="none" spc="0" dirty="0" smtClean="0">
                          <a:ln>
                            <a:noFill/>
                          </a:ln>
                          <a:solidFill>
                            <a:schemeClr val="bg1"/>
                          </a:solidFill>
                          <a:effectLst/>
                          <a:latin typeface="+mj-lt"/>
                        </a:rPr>
                        <a:t>Release</a:t>
                      </a:r>
                      <a:endParaRPr lang="en-US" sz="2800" b="0" cap="none" spc="0" dirty="0">
                        <a:ln>
                          <a:noFill/>
                        </a:ln>
                        <a:solidFill>
                          <a:schemeClr val="bg1"/>
                        </a:solidFill>
                        <a:effectLst/>
                        <a:latin typeface="+mj-lt"/>
                      </a:endParaRPr>
                    </a:p>
                    <a:p>
                      <a:pPr marL="0" marR="0" algn="ctr">
                        <a:lnSpc>
                          <a:spcPct val="115000"/>
                        </a:lnSpc>
                        <a:spcBef>
                          <a:spcPts val="0"/>
                        </a:spcBef>
                        <a:spcAft>
                          <a:spcPts val="1000"/>
                        </a:spcAft>
                      </a:pPr>
                      <a:r>
                        <a:rPr lang="sk-SK" sz="1400" b="0" cap="none" spc="0" dirty="0" smtClean="0">
                          <a:ln>
                            <a:noFill/>
                          </a:ln>
                          <a:solidFill>
                            <a:schemeClr val="bg1"/>
                          </a:solidFill>
                          <a:effectLst/>
                          <a:latin typeface="+mj-lt"/>
                        </a:rPr>
                        <a:t>Nasadenie </a:t>
                      </a:r>
                      <a:r>
                        <a:rPr lang="en-US" sz="1400" b="0" cap="none" spc="0" dirty="0" smtClean="0">
                          <a:ln>
                            <a:noFill/>
                          </a:ln>
                          <a:solidFill>
                            <a:schemeClr val="bg1"/>
                          </a:solidFill>
                          <a:effectLst/>
                          <a:latin typeface="+mj-lt"/>
                        </a:rPr>
                        <a:t>+ </a:t>
                      </a:r>
                      <a:r>
                        <a:rPr lang="sk-SK" sz="1400" b="0" cap="none" spc="0" dirty="0" smtClean="0">
                          <a:ln>
                            <a:noFill/>
                          </a:ln>
                          <a:solidFill>
                            <a:schemeClr val="bg1"/>
                          </a:solidFill>
                          <a:effectLst/>
                          <a:latin typeface="+mj-lt"/>
                        </a:rPr>
                        <a:t>Marketing </a:t>
                      </a:r>
                      <a:endParaRPr lang="en-US" sz="1400" b="0" i="1" cap="none" spc="0" dirty="0">
                        <a:ln>
                          <a:noFill/>
                        </a:ln>
                        <a:solidFill>
                          <a:schemeClr val="bg1"/>
                        </a:solidFill>
                        <a:effectLst/>
                        <a:latin typeface="+mj-lt"/>
                        <a:ea typeface="Calibri"/>
                        <a:cs typeface="Times New Roman"/>
                      </a:endParaRPr>
                    </a:p>
                  </a:txBody>
                  <a:tcPr marL="46620" marR="46620" marT="0" marB="0" anchor="ctr">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cell3D prstMaterial="dkEdge">
                      <a:bevel/>
                      <a:lightRig rig="flood" dir="t"/>
                    </a:cell3D>
                    <a:solidFill>
                      <a:schemeClr val="accent5"/>
                    </a:solidFill>
                  </a:tcPr>
                </a:tc>
              </a:tr>
              <a:tr h="716797">
                <a:tc>
                  <a:txBody>
                    <a:bodyPr/>
                    <a:lstStyle/>
                    <a:p>
                      <a:pPr marL="0" marR="0" algn="ctr">
                        <a:lnSpc>
                          <a:spcPct val="115000"/>
                        </a:lnSpc>
                        <a:spcBef>
                          <a:spcPts val="0"/>
                        </a:spcBef>
                        <a:spcAft>
                          <a:spcPts val="1000"/>
                        </a:spcAft>
                      </a:pPr>
                      <a:r>
                        <a:rPr lang="en-US" sz="1600" b="1" cap="all" spc="0" baseline="0" dirty="0" err="1" smtClean="0">
                          <a:ln>
                            <a:noFill/>
                          </a:ln>
                          <a:solidFill>
                            <a:schemeClr val="bg1"/>
                          </a:solidFill>
                          <a:effectLst/>
                          <a:latin typeface="+mj-lt"/>
                        </a:rPr>
                        <a:t>Princ</a:t>
                      </a:r>
                      <a:r>
                        <a:rPr lang="sk-SK" sz="1600" b="1" cap="all" spc="0" baseline="0" dirty="0" smtClean="0">
                          <a:ln>
                            <a:noFill/>
                          </a:ln>
                          <a:solidFill>
                            <a:schemeClr val="bg1"/>
                          </a:solidFill>
                          <a:effectLst/>
                          <a:latin typeface="+mj-lt"/>
                        </a:rPr>
                        <a:t>ÍPY</a:t>
                      </a:r>
                      <a:endParaRPr lang="en-US" sz="1600" b="1" cap="all" spc="0" baseline="0" dirty="0">
                        <a:ln>
                          <a:noFill/>
                        </a:ln>
                        <a:solidFill>
                          <a:schemeClr val="bg1"/>
                        </a:solidFill>
                        <a:effectLst/>
                        <a:latin typeface="+mj-lt"/>
                        <a:ea typeface="Calibri"/>
                        <a:cs typeface="Times New Roman"/>
                      </a:endParaRPr>
                    </a:p>
                  </a:txBody>
                  <a:tcPr marL="46620" marR="46620" marT="0" marB="0" anchor="ctr">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cell3D prstMaterial="dkEdge">
                      <a:bevel/>
                      <a:lightRig rig="flood" dir="t"/>
                    </a:cell3D>
                    <a:solidFill>
                      <a:schemeClr val="tx2">
                        <a:lumMod val="60000"/>
                        <a:lumOff val="40000"/>
                      </a:schemeClr>
                    </a:solidFill>
                  </a:tcPr>
                </a:tc>
                <a:tc gridSpan="4">
                  <a:txBody>
                    <a:bodyPr/>
                    <a:lstStyle/>
                    <a:p>
                      <a:pPr marL="0" marR="0" algn="ctr">
                        <a:lnSpc>
                          <a:spcPct val="115000"/>
                        </a:lnSpc>
                        <a:spcBef>
                          <a:spcPts val="0"/>
                        </a:spcBef>
                        <a:spcAft>
                          <a:spcPts val="1000"/>
                        </a:spcAft>
                      </a:pPr>
                      <a:r>
                        <a:rPr lang="sk-SK" sz="1600" b="0" cap="none" spc="0" baseline="0" dirty="0" smtClean="0">
                          <a:ln>
                            <a:noFill/>
                          </a:ln>
                          <a:solidFill>
                            <a:schemeClr val="bg1"/>
                          </a:solidFill>
                          <a:effectLst/>
                          <a:latin typeface="+mj-lt"/>
                        </a:rPr>
                        <a:t>Vzájomné prospešná spolupráca vedúca k budovaniu skupiny technologických lídrov a moderných riešení</a:t>
                      </a:r>
                      <a:endParaRPr lang="en-US" sz="1600" b="0" cap="none" spc="0" dirty="0" smtClean="0">
                        <a:ln>
                          <a:noFill/>
                        </a:ln>
                        <a:solidFill>
                          <a:schemeClr val="bg1"/>
                        </a:solidFill>
                        <a:effectLst/>
                        <a:latin typeface="+mj-lt"/>
                        <a:ea typeface="Calibri"/>
                        <a:cs typeface="Times New Roman"/>
                      </a:endParaRPr>
                    </a:p>
                  </a:txBody>
                  <a:tcPr marL="46620" marR="46620" marT="0" marB="0" anchor="ctr">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cell3D prstMaterial="dkEdge">
                      <a:bevel/>
                      <a:lightRig rig="flood" dir="t"/>
                    </a:cell3D>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226004">
                <a:tc>
                  <a:txBody>
                    <a:bodyPr/>
                    <a:lstStyle/>
                    <a:p>
                      <a:pPr marL="0" marR="0" algn="ctr">
                        <a:lnSpc>
                          <a:spcPct val="115000"/>
                        </a:lnSpc>
                        <a:spcBef>
                          <a:spcPts val="0"/>
                        </a:spcBef>
                        <a:spcAft>
                          <a:spcPts val="1000"/>
                        </a:spcAft>
                      </a:pPr>
                      <a:r>
                        <a:rPr lang="sk-SK" sz="1600" b="1" cap="all" spc="0" baseline="0" dirty="0" smtClean="0">
                          <a:ln>
                            <a:noFill/>
                          </a:ln>
                          <a:solidFill>
                            <a:schemeClr val="bg1"/>
                          </a:solidFill>
                          <a:effectLst/>
                          <a:latin typeface="+mj-lt"/>
                        </a:rPr>
                        <a:t>BENEFITY</a:t>
                      </a:r>
                      <a:endParaRPr lang="en-US" sz="1600" b="1" cap="all" spc="0" baseline="0" dirty="0">
                        <a:ln>
                          <a:noFill/>
                        </a:ln>
                        <a:solidFill>
                          <a:schemeClr val="bg1"/>
                        </a:solidFill>
                        <a:effectLst/>
                        <a:latin typeface="+mj-lt"/>
                        <a:ea typeface="Calibri"/>
                        <a:cs typeface="Times New Roman"/>
                      </a:endParaRPr>
                    </a:p>
                  </a:txBody>
                  <a:tcPr marL="46620" marR="46620" marT="0" marB="0" anchor="ctr">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cell3D prstMaterial="dkEdge">
                      <a:bevel/>
                      <a:lightRig rig="flood" dir="t"/>
                    </a:cell3D>
                    <a:solidFill>
                      <a:schemeClr val="tx2">
                        <a:lumMod val="60000"/>
                        <a:lumOff val="40000"/>
                      </a:schemeClr>
                    </a:solidFill>
                  </a:tcPr>
                </a:tc>
                <a:tc gridSpan="4">
                  <a:txBody>
                    <a:bodyPr/>
                    <a:lstStyle/>
                    <a:p>
                      <a:pPr marL="0" marR="0" algn="ctr">
                        <a:lnSpc>
                          <a:spcPct val="115000"/>
                        </a:lnSpc>
                        <a:spcBef>
                          <a:spcPts val="0"/>
                        </a:spcBef>
                        <a:spcAft>
                          <a:spcPts val="0"/>
                        </a:spcAft>
                      </a:pPr>
                      <a:r>
                        <a:rPr lang="sk-SK" sz="1600" b="0" cap="none" spc="0" dirty="0" smtClean="0">
                          <a:ln>
                            <a:noFill/>
                          </a:ln>
                          <a:solidFill>
                            <a:schemeClr val="bg1"/>
                          </a:solidFill>
                          <a:effectLst/>
                          <a:latin typeface="+mj-lt"/>
                        </a:rPr>
                        <a:t>Skorý prístup k technickému obsahu a zdrojom</a:t>
                      </a:r>
                      <a:r>
                        <a:rPr lang="en-US" sz="1600" b="0" cap="none" spc="0" dirty="0" smtClean="0">
                          <a:ln>
                            <a:noFill/>
                          </a:ln>
                          <a:solidFill>
                            <a:schemeClr val="bg1"/>
                          </a:solidFill>
                          <a:effectLst/>
                          <a:latin typeface="+mj-lt"/>
                        </a:rPr>
                        <a:t> </a:t>
                      </a:r>
                      <a:br>
                        <a:rPr lang="en-US" sz="1600" b="0" cap="none" spc="0" dirty="0" smtClean="0">
                          <a:ln>
                            <a:noFill/>
                          </a:ln>
                          <a:solidFill>
                            <a:schemeClr val="bg1"/>
                          </a:solidFill>
                          <a:effectLst/>
                          <a:latin typeface="+mj-lt"/>
                        </a:rPr>
                      </a:br>
                      <a:r>
                        <a:rPr lang="sk-SK" sz="1600" b="0" cap="none" spc="0" dirty="0" smtClean="0">
                          <a:ln>
                            <a:noFill/>
                          </a:ln>
                          <a:solidFill>
                            <a:schemeClr val="bg1"/>
                          </a:solidFill>
                          <a:effectLst/>
                          <a:latin typeface="+mj-lt"/>
                        </a:rPr>
                        <a:t>Návrh aplikácií použitím rád</a:t>
                      </a:r>
                      <a:r>
                        <a:rPr lang="sk-SK" sz="1600" b="0" cap="none" spc="0" baseline="0" dirty="0" smtClean="0">
                          <a:ln>
                            <a:noFill/>
                          </a:ln>
                          <a:solidFill>
                            <a:schemeClr val="bg1"/>
                          </a:solidFill>
                          <a:effectLst/>
                          <a:latin typeface="+mj-lt"/>
                        </a:rPr>
                        <a:t> expertov</a:t>
                      </a:r>
                      <a:r>
                        <a:rPr lang="en-US" sz="1600" b="0" cap="none" spc="0" dirty="0" smtClean="0">
                          <a:ln>
                            <a:noFill/>
                          </a:ln>
                          <a:solidFill>
                            <a:schemeClr val="bg1"/>
                          </a:solidFill>
                          <a:effectLst/>
                          <a:latin typeface="+mj-lt"/>
                        </a:rPr>
                        <a:t/>
                      </a:r>
                      <a:br>
                        <a:rPr lang="en-US" sz="1600" b="0" cap="none" spc="0" dirty="0" smtClean="0">
                          <a:ln>
                            <a:noFill/>
                          </a:ln>
                          <a:solidFill>
                            <a:schemeClr val="bg1"/>
                          </a:solidFill>
                          <a:effectLst/>
                          <a:latin typeface="+mj-lt"/>
                        </a:rPr>
                      </a:br>
                      <a:r>
                        <a:rPr lang="sk-SK" sz="1600" b="0" cap="none" spc="0" dirty="0" smtClean="0">
                          <a:ln>
                            <a:noFill/>
                          </a:ln>
                          <a:solidFill>
                            <a:schemeClr val="bg1"/>
                          </a:solidFill>
                          <a:effectLst/>
                          <a:latin typeface="+mj-lt"/>
                        </a:rPr>
                        <a:t>Kvalitná</a:t>
                      </a:r>
                      <a:r>
                        <a:rPr lang="sk-SK" sz="1600" b="0" cap="none" spc="0" baseline="0" dirty="0" smtClean="0">
                          <a:ln>
                            <a:noFill/>
                          </a:ln>
                          <a:solidFill>
                            <a:schemeClr val="bg1"/>
                          </a:solidFill>
                          <a:effectLst/>
                          <a:latin typeface="+mj-lt"/>
                        </a:rPr>
                        <a:t> podpora a služby</a:t>
                      </a:r>
                    </a:p>
                    <a:p>
                      <a:pPr marL="0" marR="0" algn="ctr">
                        <a:lnSpc>
                          <a:spcPct val="115000"/>
                        </a:lnSpc>
                        <a:spcBef>
                          <a:spcPts val="0"/>
                        </a:spcBef>
                        <a:spcAft>
                          <a:spcPts val="0"/>
                        </a:spcAft>
                      </a:pPr>
                      <a:r>
                        <a:rPr lang="sk-SK" sz="1600" b="0" cap="none" spc="0" baseline="0" dirty="0" smtClean="0">
                          <a:ln>
                            <a:noFill/>
                          </a:ln>
                          <a:solidFill>
                            <a:schemeClr val="bg1"/>
                          </a:solidFill>
                          <a:effectLst/>
                          <a:latin typeface="+mj-lt"/>
                          <a:ea typeface="Calibri"/>
                          <a:cs typeface="Times New Roman"/>
                        </a:rPr>
                        <a:t>Marketingová podpora zo strany spoločnosti Microsoft</a:t>
                      </a:r>
                      <a:endParaRPr lang="en-US" sz="1600" b="0" cap="none" spc="0" dirty="0">
                        <a:ln>
                          <a:noFill/>
                        </a:ln>
                        <a:solidFill>
                          <a:schemeClr val="bg1"/>
                        </a:solidFill>
                        <a:effectLst/>
                        <a:latin typeface="+mj-lt"/>
                        <a:ea typeface="Calibri"/>
                        <a:cs typeface="Times New Roman"/>
                      </a:endParaRPr>
                    </a:p>
                  </a:txBody>
                  <a:tcPr marL="46620" marR="46620" marT="0" marB="0" anchor="ctr">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cell3D prstMaterial="dkEdge">
                      <a:bevel/>
                      <a:lightRig rig="flood" dir="t"/>
                    </a:cell3D>
                    <a:solidFill>
                      <a:schemeClr val="accent5"/>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r>
            </a:tbl>
          </a:graphicData>
        </a:graphic>
      </p:graphicFrame>
      <p:sp>
        <p:nvSpPr>
          <p:cNvPr id="4" name="Title 1"/>
          <p:cNvSpPr txBox="1">
            <a:spLocks/>
          </p:cNvSpPr>
          <p:nvPr/>
        </p:nvSpPr>
        <p:spPr>
          <a:xfrm>
            <a:off x="685800" y="35004"/>
            <a:ext cx="7772400" cy="1107996"/>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60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uLnTx/>
                <a:uFillTx/>
                <a:latin typeface="Broadway" pitchFamily="82" charset="0"/>
                <a:ea typeface="+mn-ea"/>
                <a:cs typeface="Arial" charset="0"/>
              </a:rPr>
              <a:t>Program</a:t>
            </a:r>
            <a:r>
              <a:rPr kumimoji="0" lang="en-US" sz="8000" b="0" i="0" u="none" strike="noStrike" kern="1200" cap="none" spc="60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uLnTx/>
                <a:uFillTx/>
                <a:latin typeface="Broadway" pitchFamily="82" charset="0"/>
                <a:ea typeface="+mn-ea"/>
                <a:cs typeface="Arial" charset="0"/>
              </a:rPr>
              <a:t> METRO </a:t>
            </a:r>
            <a:endParaRPr kumimoji="0" lang="en-US" sz="8000" b="0" i="0" u="none" strike="noStrike" kern="1200" cap="none" spc="60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uLnTx/>
              <a:uFillTx/>
              <a:latin typeface="Broadway" pitchFamily="82" charset="0"/>
              <a:ea typeface="+mn-ea"/>
              <a:cs typeface="Arial"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664797"/>
          </a:xfrm>
        </p:spPr>
        <p:txBody>
          <a:bodyPr>
            <a:normAutofit fontScale="90000"/>
          </a:bodyPr>
          <a:lstStyle/>
          <a:p>
            <a:pPr fontAlgn="auto">
              <a:spcAft>
                <a:spcPts val="0"/>
              </a:spcAft>
              <a:defRPr/>
            </a:pPr>
            <a:r>
              <a:rPr lang="sk-SK" dirty="0" smtClean="0"/>
              <a:t>METRO podpora pri vývoji</a:t>
            </a:r>
            <a:endParaRPr lang="en-US" dirty="0"/>
          </a:p>
        </p:txBody>
      </p:sp>
      <p:sp>
        <p:nvSpPr>
          <p:cNvPr id="7" name="Content Placeholder 6"/>
          <p:cNvSpPr>
            <a:spLocks noGrp="1"/>
          </p:cNvSpPr>
          <p:nvPr>
            <p:ph sz="half" idx="2"/>
          </p:nvPr>
        </p:nvSpPr>
        <p:spPr>
          <a:xfrm>
            <a:off x="5105400" y="2057400"/>
            <a:ext cx="4038600" cy="4525963"/>
          </a:xfrm>
        </p:spPr>
        <p:txBody>
          <a:bodyPr rtlCol="0">
            <a:normAutofit/>
          </a:bodyPr>
          <a:lstStyle/>
          <a:p>
            <a:pPr fontAlgn="auto">
              <a:spcAft>
                <a:spcPts val="0"/>
              </a:spcAft>
              <a:buFont typeface="Arial" pitchFamily="34" charset="0"/>
              <a:buChar char="•"/>
              <a:defRPr/>
            </a:pPr>
            <a:r>
              <a:rPr lang="sk-SK" dirty="0" smtClean="0"/>
              <a:t>Všetky požiadavky sú sledované</a:t>
            </a:r>
            <a:endParaRPr lang="en-US" dirty="0" smtClean="0"/>
          </a:p>
          <a:p>
            <a:pPr fontAlgn="auto">
              <a:spcAft>
                <a:spcPts val="0"/>
              </a:spcAft>
              <a:buFont typeface="Arial" pitchFamily="34" charset="0"/>
              <a:buChar char="•"/>
              <a:defRPr/>
            </a:pPr>
            <a:r>
              <a:rPr lang="en-US" dirty="0" smtClean="0"/>
              <a:t>Detail</a:t>
            </a:r>
            <a:r>
              <a:rPr lang="sk-SK" dirty="0" smtClean="0"/>
              <a:t>ný mesačný „r</a:t>
            </a:r>
            <a:r>
              <a:rPr lang="en-US" dirty="0" err="1" smtClean="0"/>
              <a:t>eporting</a:t>
            </a:r>
            <a:r>
              <a:rPr lang="sk-SK" dirty="0" smtClean="0"/>
              <a:t>“</a:t>
            </a:r>
            <a:endParaRPr lang="en-US" dirty="0" smtClean="0"/>
          </a:p>
          <a:p>
            <a:pPr fontAlgn="auto">
              <a:spcAft>
                <a:spcPts val="0"/>
              </a:spcAft>
              <a:buFont typeface="Arial" pitchFamily="34" charset="0"/>
              <a:buChar char="•"/>
              <a:defRPr/>
            </a:pPr>
            <a:r>
              <a:rPr lang="sk-SK" dirty="0" smtClean="0"/>
              <a:t>„</a:t>
            </a:r>
            <a:r>
              <a:rPr lang="en-US" dirty="0" smtClean="0"/>
              <a:t>Bug</a:t>
            </a:r>
            <a:r>
              <a:rPr lang="sk-SK" dirty="0" smtClean="0"/>
              <a:t>-y“ sú odosielané produktovým tímom</a:t>
            </a:r>
            <a:endParaRPr lang="en-US" dirty="0" smtClean="0"/>
          </a:p>
          <a:p>
            <a:pPr fontAlgn="auto">
              <a:spcAft>
                <a:spcPts val="0"/>
              </a:spcAft>
              <a:buFont typeface="Arial" pitchFamily="34" charset="0"/>
              <a:buChar char="•"/>
              <a:defRPr/>
            </a:pPr>
            <a:r>
              <a:rPr lang="en-US" dirty="0" smtClean="0"/>
              <a:t>G</a:t>
            </a:r>
            <a:r>
              <a:rPr lang="sk-SK" dirty="0" smtClean="0"/>
              <a:t>arantovaná doba odozvy</a:t>
            </a:r>
            <a:endParaRPr lang="en-US" dirty="0"/>
          </a:p>
        </p:txBody>
      </p:sp>
      <p:graphicFrame>
        <p:nvGraphicFramePr>
          <p:cNvPr id="6" name="Diagram 5"/>
          <p:cNvGraphicFramePr/>
          <p:nvPr/>
        </p:nvGraphicFramePr>
        <p:xfrm>
          <a:off x="457200" y="1447800"/>
          <a:ext cx="4495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dirty="0" smtClean="0"/>
              <a:t>DEMO</a:t>
            </a:r>
            <a:endParaRPr lang="en-US" dirty="0"/>
          </a:p>
        </p:txBody>
      </p:sp>
      <p:sp>
        <p:nvSpPr>
          <p:cNvPr id="41986" name="AutoShape 2" descr="Return Home">
            <a:hlinkClick r:id="rId3"/>
          </p:cNvPr>
          <p:cNvSpPr>
            <a:spLocks noChangeAspect="1" noChangeArrowheads="1"/>
          </p:cNvSpPr>
          <p:nvPr/>
        </p:nvSpPr>
        <p:spPr bwMode="auto">
          <a:xfrm>
            <a:off x="73025" y="-590550"/>
            <a:ext cx="2390775" cy="14097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blank.png"/>
          <p:cNvPicPr>
            <a:picLocks noChangeAspect="1"/>
          </p:cNvPicPr>
          <p:nvPr/>
        </p:nvPicPr>
        <p:blipFill>
          <a:blip r:embed="rId4"/>
          <a:stretch>
            <a:fillRect/>
          </a:stretch>
        </p:blipFill>
        <p:spPr>
          <a:xfrm>
            <a:off x="4567237" y="3424237"/>
            <a:ext cx="9525" cy="9525"/>
          </a:xfrm>
          <a:prstGeom prst="rect">
            <a:avLst/>
          </a:prstGeom>
        </p:spPr>
      </p:pic>
      <p:pic>
        <p:nvPicPr>
          <p:cNvPr id="6" name="Picture 5" descr="metro.jpg"/>
          <p:cNvPicPr>
            <a:picLocks noChangeAspect="1"/>
          </p:cNvPicPr>
          <p:nvPr/>
        </p:nvPicPr>
        <p:blipFill>
          <a:blip r:embed="rId5"/>
          <a:stretch>
            <a:fillRect/>
          </a:stretch>
        </p:blipFill>
        <p:spPr>
          <a:xfrm>
            <a:off x="2362200" y="1447800"/>
            <a:ext cx="4495800" cy="1905000"/>
          </a:xfrm>
          <a:prstGeom prst="rect">
            <a:avLst/>
          </a:prstGeom>
        </p:spPr>
      </p:pic>
      <p:pic>
        <p:nvPicPr>
          <p:cNvPr id="9" name="Picture 8" descr="innovateon.jpg"/>
          <p:cNvPicPr>
            <a:picLocks noChangeAspect="1"/>
          </p:cNvPicPr>
          <p:nvPr/>
        </p:nvPicPr>
        <p:blipFill>
          <a:blip r:embed="rId6"/>
          <a:stretch>
            <a:fillRect/>
          </a:stretch>
        </p:blipFill>
        <p:spPr>
          <a:xfrm>
            <a:off x="2362200" y="3505200"/>
            <a:ext cx="4495800" cy="1905000"/>
          </a:xfrm>
          <a:prstGeom prst="rect">
            <a:avLst/>
          </a:prstGeom>
        </p:spPr>
      </p:pic>
      <p:sp>
        <p:nvSpPr>
          <p:cNvPr id="7" name="TextBox 6"/>
          <p:cNvSpPr txBox="1"/>
          <p:nvPr/>
        </p:nvSpPr>
        <p:spPr>
          <a:xfrm>
            <a:off x="212759" y="5715000"/>
            <a:ext cx="9083641" cy="446276"/>
          </a:xfrm>
          <a:prstGeom prst="rect">
            <a:avLst/>
          </a:prstGeom>
          <a:noFill/>
        </p:spPr>
        <p:txBody>
          <a:bodyPr wrap="none" rtlCol="0">
            <a:spAutoFit/>
          </a:bodyPr>
          <a:lstStyle/>
          <a:p>
            <a:r>
              <a:rPr lang="en-US" sz="2300" dirty="0" smtClean="0">
                <a:hlinkClick r:id="rId7"/>
              </a:rPr>
              <a:t>www.microsoft.com/slovakia/partner/program/innovateon/default.mspx</a:t>
            </a:r>
            <a:r>
              <a:rPr lang="en-US" sz="2300" dirty="0" smtClean="0"/>
              <a:t>  </a:t>
            </a:r>
            <a:endParaRPr lang="en-US" sz="23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k-SK" dirty="0" err="1" smtClean="0"/>
              <a:t>Empower</a:t>
            </a:r>
            <a:r>
              <a:rPr lang="sk-SK" dirty="0" smtClean="0"/>
              <a:t> </a:t>
            </a:r>
            <a:r>
              <a:rPr lang="sk-SK" dirty="0" err="1" smtClean="0"/>
              <a:t>for</a:t>
            </a:r>
            <a:r>
              <a:rPr lang="sk-SK" dirty="0" smtClean="0"/>
              <a:t> ISV</a:t>
            </a:r>
            <a:endParaRPr lang="en-US" dirty="0" smtClean="0"/>
          </a:p>
        </p:txBody>
      </p:sp>
      <p:sp>
        <p:nvSpPr>
          <p:cNvPr id="5" name="Content Placeholder 4"/>
          <p:cNvSpPr>
            <a:spLocks noGrp="1"/>
          </p:cNvSpPr>
          <p:nvPr>
            <p:ph idx="1"/>
          </p:nvPr>
        </p:nvSpPr>
        <p:spPr/>
        <p:txBody>
          <a:bodyPr>
            <a:normAutofit lnSpcReduction="10000"/>
          </a:bodyPr>
          <a:lstStyle/>
          <a:p>
            <a:r>
              <a:rPr lang="en-US" dirty="0" smtClean="0"/>
              <a:t>Registered Member</a:t>
            </a:r>
          </a:p>
          <a:p>
            <a:r>
              <a:rPr lang="en-US" dirty="0" smtClean="0"/>
              <a:t>Pre t</a:t>
            </a:r>
            <a:r>
              <a:rPr lang="sk-SK" dirty="0" err="1" smtClean="0"/>
              <a:t>ých</a:t>
            </a:r>
            <a:r>
              <a:rPr lang="sk-SK" dirty="0" smtClean="0"/>
              <a:t>, čo chcú vyvíjať aplikácie s využitím technológií Microsoft </a:t>
            </a:r>
          </a:p>
          <a:p>
            <a:r>
              <a:rPr lang="sk-SK" dirty="0" smtClean="0"/>
              <a:t>Jednoročný program s možnosťou obnovy na ďalší rok </a:t>
            </a:r>
          </a:p>
          <a:p>
            <a:r>
              <a:rPr lang="sk-SK" dirty="0" smtClean="0"/>
              <a:t>320 EUR</a:t>
            </a:r>
          </a:p>
          <a:p>
            <a:r>
              <a:rPr lang="sk-SK" dirty="0" smtClean="0"/>
              <a:t>Kompletné softvérové zabezpečenie pre 5 vývojárov, vrátane desktopov, serverov a podpory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k-SK" dirty="0" err="1" smtClean="0"/>
              <a:t>Empower</a:t>
            </a:r>
            <a:r>
              <a:rPr lang="sk-SK" dirty="0" smtClean="0"/>
              <a:t> </a:t>
            </a:r>
            <a:r>
              <a:rPr lang="sk-SK" dirty="0" err="1" smtClean="0"/>
              <a:t>for</a:t>
            </a:r>
            <a:r>
              <a:rPr lang="sk-SK" dirty="0" smtClean="0"/>
              <a:t> ISV -  výhody</a:t>
            </a:r>
            <a:endParaRPr lang="en-US" dirty="0" smtClean="0"/>
          </a:p>
        </p:txBody>
      </p:sp>
      <p:sp>
        <p:nvSpPr>
          <p:cNvPr id="5" name="Content Placeholder 4"/>
          <p:cNvSpPr>
            <a:spLocks noGrp="1"/>
          </p:cNvSpPr>
          <p:nvPr>
            <p:ph idx="1"/>
          </p:nvPr>
        </p:nvSpPr>
        <p:spPr/>
        <p:txBody>
          <a:bodyPr>
            <a:normAutofit/>
          </a:bodyPr>
          <a:lstStyle/>
          <a:p>
            <a:r>
              <a:rPr lang="sk-SK" dirty="0" smtClean="0"/>
              <a:t>Softvér pre interné využitie: </a:t>
            </a:r>
          </a:p>
          <a:p>
            <a:pPr>
              <a:buFontTx/>
              <a:buChar char="-"/>
            </a:pPr>
            <a:r>
              <a:rPr lang="sk-SK" dirty="0" smtClean="0"/>
              <a:t>5 licencií OS MS Windows Vista alebo XP</a:t>
            </a:r>
          </a:p>
          <a:p>
            <a:pPr>
              <a:buFontTx/>
              <a:buChar char="-"/>
            </a:pPr>
            <a:r>
              <a:rPr lang="sk-SK" dirty="0" smtClean="0"/>
              <a:t>5 licencií systému MS Office 2007</a:t>
            </a:r>
          </a:p>
          <a:p>
            <a:r>
              <a:rPr lang="cs-CZ" dirty="0" smtClean="0"/>
              <a:t>1 serverová + 5 prístupových licencií (CAL)</a:t>
            </a:r>
          </a:p>
          <a:p>
            <a:pPr lvl="1"/>
            <a:r>
              <a:rPr lang="cs-CZ" dirty="0" smtClean="0"/>
              <a:t>Microsoft Windows Server™ 2008</a:t>
            </a:r>
          </a:p>
          <a:p>
            <a:pPr lvl="1"/>
            <a:r>
              <a:rPr lang="cs-CZ" dirty="0" smtClean="0"/>
              <a:t>Microsoft Exchange 2007 Server</a:t>
            </a:r>
          </a:p>
          <a:p>
            <a:pPr lvl="1"/>
            <a:r>
              <a:rPr lang="cs-CZ" dirty="0" smtClean="0"/>
              <a:t>Microsoft SQL Server™ 2005</a:t>
            </a:r>
          </a:p>
          <a:p>
            <a:pPr lvl="1"/>
            <a:r>
              <a:rPr lang="cs-CZ" dirty="0" smtClean="0"/>
              <a:t>Microsoft SharePoint™ Portal Server</a:t>
            </a:r>
          </a:p>
          <a:p>
            <a:pPr>
              <a:buFontTx/>
              <a:buChar char="-"/>
            </a:pPr>
            <a:endParaRPr lang="sk-SK" dirty="0" smtClean="0"/>
          </a:p>
          <a:p>
            <a:pPr>
              <a:buNone/>
            </a:pP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Blue"/>
</p:tagLst>
</file>

<file path=ppt/tags/tag2.xml><?xml version="1.0" encoding="utf-8"?>
<p:tagLst xmlns:a="http://schemas.openxmlformats.org/drawingml/2006/main" xmlns:r="http://schemas.openxmlformats.org/officeDocument/2006/relationships" xmlns:p="http://schemas.openxmlformats.org/presentationml/2006/main">
  <p:tag name="SLIDE_TYPE" val="BODY"/>
</p:tagLst>
</file>

<file path=ppt/tags/tag3.xml><?xml version="1.0" encoding="utf-8"?>
<p:tagLst xmlns:a="http://schemas.openxmlformats.org/drawingml/2006/main" xmlns:r="http://schemas.openxmlformats.org/officeDocument/2006/relationships" xmlns:p="http://schemas.openxmlformats.org/presentationml/2006/main">
  <p:tag name="TEXT_TYPE" val="PAGE HEADING"/>
</p:tagLst>
</file>

<file path=ppt/theme/theme1.xml><?xml version="1.0" encoding="utf-8"?>
<a:theme xmlns:a="http://schemas.openxmlformats.org/drawingml/2006/main" name="Ready_to_Se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Ready_to_Sell</Template>
  <TotalTime>546</TotalTime>
  <Words>2727</Words>
  <Application>Microsoft Office PowerPoint</Application>
  <PresentationFormat>On-screen Show (4:3)</PresentationFormat>
  <Paragraphs>494</Paragraphs>
  <Slides>43</Slides>
  <Notes>23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Ready_to_Sell</vt:lpstr>
      <vt:lpstr>ISV  BLOK</vt:lpstr>
      <vt:lpstr>ISV  BLOK</vt:lpstr>
      <vt:lpstr>www.innovateon.com</vt:lpstr>
      <vt:lpstr>Slide 4</vt:lpstr>
      <vt:lpstr>Slide 5</vt:lpstr>
      <vt:lpstr>METRO podpora pri vývoji</vt:lpstr>
      <vt:lpstr>DEMO</vt:lpstr>
      <vt:lpstr>Empower for ISV</vt:lpstr>
      <vt:lpstr>Empower for ISV -  výhody</vt:lpstr>
      <vt:lpstr>Empower for ISV -  výhody</vt:lpstr>
      <vt:lpstr>Empower for ISV -  požiadavky</vt:lpstr>
      <vt:lpstr>Podpora Empower for ISVs</vt:lpstr>
      <vt:lpstr>Microsoft  ISV Royalty Licensing Program</vt:lpstr>
      <vt:lpstr>Kvalifikačné predpoklady</vt:lpstr>
      <vt:lpstr>Informácie Microsoft ISV Royalty Licensing Program</vt:lpstr>
      <vt:lpstr>MSPP – kompetencia Independent Software Vendor  (ISV)</vt:lpstr>
      <vt:lpstr>Slide 17</vt:lpstr>
      <vt:lpstr>MSPP – kompetencia Independent Software Vendor  (ISV)</vt:lpstr>
      <vt:lpstr>Bulletin pre vývojárske spoločnosti</vt:lpstr>
      <vt:lpstr>Nové technológie + Nové typy riešení =  Nové ponuky pre zákazníkov</vt:lpstr>
      <vt:lpstr>Čo zákazník požaduje...</vt:lpstr>
      <vt:lpstr>Užívateľsky ľahko prístupné riešenia</vt:lpstr>
      <vt:lpstr>Ucelená webová platforma </vt:lpstr>
      <vt:lpstr>Reálny svet „informatizácie“</vt:lpstr>
      <vt:lpstr>Schvaľovanie obchodného plánu („old“)</vt:lpstr>
      <vt:lpstr>Schvaľovanie obchodného plánu („new“)</vt:lpstr>
      <vt:lpstr>Čo zákazník požaduje...</vt:lpstr>
      <vt:lpstr>Aplikácie s „puncom“ jedinečnosti</vt:lpstr>
      <vt:lpstr>Aplikácie s „puncom“ jedinečnosti</vt:lpstr>
      <vt:lpstr>Prezentačné platformy Microsoft-u</vt:lpstr>
      <vt:lpstr>Čo zákazník požaduje...</vt:lpstr>
      <vt:lpstr>Analytická aplikačná vrstva</vt:lpstr>
      <vt:lpstr>Microsoft platforma pre BI</vt:lpstr>
      <vt:lpstr>Nové možnosti vizualizácie SQL 2008</vt:lpstr>
      <vt:lpstr>SQL Server 2008 v skratke </vt:lpstr>
      <vt:lpstr>Čo zákazník požaduje...</vt:lpstr>
      <vt:lpstr>Vývoj SW za 10 rokov</vt:lpstr>
      <vt:lpstr>Životný cyklus aplikácií a VSTS</vt:lpstr>
      <vt:lpstr>Trasovatelnosť s VSTS</vt:lpstr>
      <vt:lpstr>Nová vlna technológií .NET Súčasť .NET Framework 3.5 SP 1/VS2008 SP 1</vt:lpstr>
      <vt:lpstr>Silverlight 2 je aplikačná platforma</vt:lpstr>
      <vt:lpstr>Ponuka technológií v programe Metro</vt:lpstr>
      <vt:lpstr>Slide 43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mirkub</dc:creator>
  <cp:lastModifiedBy>mirkub</cp:lastModifiedBy>
  <cp:revision>51</cp:revision>
  <dcterms:created xsi:type="dcterms:W3CDTF">2008-09-26T06:23:09Z</dcterms:created>
  <dcterms:modified xsi:type="dcterms:W3CDTF">2008-10-01T12:45:35Z</dcterms:modified>
</cp:coreProperties>
</file>