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65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333" autoAdjust="0"/>
  </p:normalViewPr>
  <p:slideViewPr>
    <p:cSldViewPr>
      <p:cViewPr varScale="1">
        <p:scale>
          <a:sx n="53" d="100"/>
          <a:sy n="53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38CC4-8A7C-43D4-9D12-51A48EF6FB71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CD1B1-FD5D-4E20-A4E9-00C4C5032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D1B1-FD5D-4E20-A4E9-00C4C5032A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hdc/system/vista/Vista_Services.m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echnet.microsoft.com/en-us/appcompat/aa906020.aspx" TargetMode="External"/><Relationship Id="rId5" Type="http://schemas.openxmlformats.org/officeDocument/2006/relationships/hyperlink" Target="http://msdn.microsoft.com/en-us/library/aa383614.aspx" TargetMode="External"/><Relationship Id="rId4" Type="http://schemas.openxmlformats.org/officeDocument/2006/relationships/hyperlink" Target="http://www.microsoft.com/downloads/details.aspx?FamilyID=a70b06cb-b0f2-4800-997b-2a27ce8fcdc2&amp;displaylang=e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Service Startup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Auto start directly impacts Time-to-Desktop </a:t>
            </a:r>
          </a:p>
          <a:p>
            <a:pPr lvl="1"/>
            <a:r>
              <a:rPr lang="en-US" dirty="0" smtClean="0"/>
              <a:t>Enter SERVICE_RUNNING state very quickly</a:t>
            </a:r>
          </a:p>
          <a:p>
            <a:pPr lvl="2"/>
            <a:r>
              <a:rPr lang="en-US" dirty="0" smtClean="0"/>
              <a:t>Recommendations given for Windows services</a:t>
            </a:r>
          </a:p>
          <a:p>
            <a:pPr lvl="3"/>
            <a:r>
              <a:rPr lang="en-US" dirty="0" smtClean="0"/>
              <a:t>Image Load &lt; 300ms, enter running &lt; 200ms</a:t>
            </a:r>
          </a:p>
          <a:p>
            <a:pPr lvl="2"/>
            <a:r>
              <a:rPr lang="en-US" dirty="0" smtClean="0"/>
              <a:t>Postpone heavy duty initialization after running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checkpointing</a:t>
            </a:r>
            <a:r>
              <a:rPr lang="en-US" dirty="0" smtClean="0"/>
              <a:t> unless progress is really being made</a:t>
            </a:r>
          </a:p>
          <a:p>
            <a:pPr lvl="3"/>
            <a:r>
              <a:rPr lang="en-US" dirty="0" smtClean="0"/>
              <a:t>Disables Service Control Manager (SCM) hang detection logic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Dedicated thread </a:t>
            </a:r>
            <a:r>
              <a:rPr lang="en-US" dirty="0" err="1" smtClean="0">
                <a:solidFill>
                  <a:srgbClr val="FF0000"/>
                </a:solidFill>
              </a:rPr>
              <a:t>checkpointing</a:t>
            </a:r>
            <a:r>
              <a:rPr lang="en-US" dirty="0" smtClean="0">
                <a:solidFill>
                  <a:srgbClr val="FF0000"/>
                </a:solidFill>
              </a:rPr>
              <a:t> top cause of boot hangs</a:t>
            </a:r>
          </a:p>
          <a:p>
            <a:pPr lvl="1"/>
            <a:r>
              <a:rPr lang="en-US" dirty="0" smtClean="0"/>
              <a:t>Start accepting external requests only when actually ready</a:t>
            </a:r>
          </a:p>
          <a:p>
            <a:pPr lvl="2"/>
            <a:r>
              <a:rPr lang="en-US" dirty="0" smtClean="0"/>
              <a:t>Setting SERVICE_ACCEPT_STOP, etc.</a:t>
            </a:r>
          </a:p>
          <a:p>
            <a:pPr lvl="2"/>
            <a:r>
              <a:rPr lang="en-US" dirty="0" smtClean="0"/>
              <a:t>Registering RPC interfaces</a:t>
            </a:r>
          </a:p>
          <a:p>
            <a:pPr lvl="1"/>
            <a:r>
              <a:rPr lang="en-US" dirty="0" smtClean="0"/>
              <a:t>Manual or delayed auto instead of auto start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StartServiceCtrlDispatcher</a:t>
            </a:r>
            <a:r>
              <a:rPr lang="en-US" dirty="0" smtClean="0"/>
              <a:t> API very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SCM Trigger Support (Next Windows Release)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Allows moving from always running to infrequently running</a:t>
            </a:r>
          </a:p>
          <a:p>
            <a:r>
              <a:rPr lang="en-US" dirty="0" smtClean="0"/>
              <a:t>Trigger types</a:t>
            </a:r>
          </a:p>
          <a:p>
            <a:pPr lvl="1"/>
            <a:r>
              <a:rPr lang="en-US" dirty="0" smtClean="0"/>
              <a:t>Dropped when event arrives &amp; at boot (if applicable)</a:t>
            </a:r>
          </a:p>
          <a:p>
            <a:pPr lvl="1"/>
            <a:r>
              <a:rPr lang="en-US" dirty="0" smtClean="0"/>
              <a:t>Device interface class arrival</a:t>
            </a:r>
          </a:p>
          <a:p>
            <a:pPr lvl="2"/>
            <a:r>
              <a:rPr lang="en-US" dirty="0" smtClean="0"/>
              <a:t>Can trigger on hardware IDs and compatible IDs</a:t>
            </a:r>
          </a:p>
          <a:p>
            <a:pPr lvl="1"/>
            <a:r>
              <a:rPr lang="en-US" dirty="0" smtClean="0"/>
              <a:t>Domain join and leave</a:t>
            </a:r>
          </a:p>
          <a:p>
            <a:pPr lvl="1"/>
            <a:r>
              <a:rPr lang="en-US" dirty="0" smtClean="0"/>
              <a:t>Group policy</a:t>
            </a:r>
          </a:p>
          <a:p>
            <a:pPr lvl="2"/>
            <a:r>
              <a:rPr lang="en-US" dirty="0" smtClean="0"/>
              <a:t>Machine policy and User policy changes</a:t>
            </a:r>
          </a:p>
          <a:p>
            <a:pPr lvl="1"/>
            <a:r>
              <a:rPr lang="en-US" dirty="0" smtClean="0"/>
              <a:t>First IP address arrival/last IP address leave</a:t>
            </a:r>
          </a:p>
          <a:p>
            <a:pPr lvl="1"/>
            <a:r>
              <a:rPr lang="en-US" dirty="0" smtClean="0"/>
              <a:t>Custom event tracing for Windows (ETW) events 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Kernel mode </a:t>
            </a:r>
            <a:r>
              <a:rPr lang="en-US" dirty="0" smtClean="0"/>
              <a:t>and user mode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EventWrite</a:t>
            </a:r>
            <a:r>
              <a:rPr lang="en-US" dirty="0" smtClean="0"/>
              <a:t>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Trigger-Based Startup and Shutdown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7200" y="23622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device arrival trigger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57200" y="31242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trigger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57200" y="54102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 trigger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57200" y="38862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trigger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7200" y="46482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Policy (GP) trigger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657600" y="2362200"/>
            <a:ext cx="1981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Control Manager (SCM)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705600" y="2362200"/>
            <a:ext cx="1981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1</a:t>
            </a:r>
          </a:p>
          <a:p>
            <a:pPr algn="ctr"/>
            <a:r>
              <a:rPr lang="en-US" sz="1600" dirty="0" smtClean="0"/>
              <a:t>(Subscribed to start on Device Arrival trigger)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05600" y="4267200"/>
            <a:ext cx="1981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2</a:t>
            </a:r>
          </a:p>
          <a:p>
            <a:pPr algn="ctr"/>
            <a:r>
              <a:rPr lang="en-US" sz="1600" dirty="0" smtClean="0"/>
              <a:t>(Subscribed to start on Doman Join, Stop on Domain Un-join and Start on GP trigger)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590800" y="2590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514600" y="3352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514600" y="4114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514600" y="4876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514600" y="5638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7150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715000" y="4876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Portable Device Service Triggers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447800"/>
          <a:ext cx="723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/>
              </a:tblGrid>
              <a:tr h="4084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C:&gt;sc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qtriggerinfo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[SC] QueryServiceConfig2 SUCCESS</a:t>
                      </a:r>
                    </a:p>
                    <a:p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SERVICE_NAME: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</a:t>
                      </a:r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START SERVICE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DEVICE INTERFACE ARRIVAL     : 53f56307-b6bf-11d0-94f2-00a0c91efb8b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  [INTERFACE CLASS GUID – DISK CLASS]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DATA                                           : USBSTOR\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GenDisk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[REMOVABLE VOLUME Hardware ID]</a:t>
                      </a:r>
                    </a:p>
                    <a:p>
                      <a:endParaRPr lang="en-US" sz="1200" dirty="0" smtClean="0">
                        <a:solidFill>
                          <a:srgbClr val="00B05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</a:t>
                      </a:r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START SERVICE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DEVICE INTERFACE ARRIVAL     : c1e9bc6d-1dae-421a-9369-cc7ff0d6e359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[INTERFACE CLASS GUID – BTH MTP CLASS]</a:t>
                      </a:r>
                    </a:p>
                    <a:p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START SERVICE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CUSTOM                                     : bd2f4252-5e1e-49fc-9a30-f3978ad89ee2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[GROUP POLICY PROVIDER UUID]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DATA                                         : e6 ca 9f 65 db 5b a9 4d b1 ff ca 2a 17 8d 46 e0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[MACHINE POLICY]</a:t>
                      </a:r>
                    </a:p>
                    <a:p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START SERVICE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CUSTOM                                     : bd2f4252-5e1e-49fc-9a30-f3978ad89ee2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[GROUP POLICY PROVIDER UUID]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DATA                                         : c8 46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fb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54 89 f0 4c 46 b1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fd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59 d1 b6 2c 3b 50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[USER POLICY]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41117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Run in low privilege</a:t>
            </a:r>
          </a:p>
          <a:p>
            <a:pPr lvl="1"/>
            <a:r>
              <a:rPr lang="en-US" dirty="0" err="1" smtClean="0"/>
              <a:t>LocalService</a:t>
            </a:r>
            <a:r>
              <a:rPr lang="en-US" dirty="0" smtClean="0"/>
              <a:t>/</a:t>
            </a:r>
            <a:r>
              <a:rPr lang="en-US" dirty="0" err="1" smtClean="0"/>
              <a:t>NetworkService</a:t>
            </a:r>
            <a:r>
              <a:rPr lang="en-US" dirty="0" smtClean="0"/>
              <a:t> instead of </a:t>
            </a:r>
            <a:r>
              <a:rPr lang="en-US" dirty="0" err="1" smtClean="0"/>
              <a:t>LocalSystem</a:t>
            </a:r>
            <a:endParaRPr lang="en-US" dirty="0" smtClean="0"/>
          </a:p>
          <a:p>
            <a:r>
              <a:rPr lang="en-US" dirty="0" smtClean="0"/>
              <a:t>Permanently remove dangerous privileges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SeImpersonatePrivilege</a:t>
            </a:r>
            <a:endParaRPr lang="en-US" dirty="0" smtClean="0"/>
          </a:p>
          <a:p>
            <a:pPr lvl="1"/>
            <a:r>
              <a:rPr lang="en-US" dirty="0" smtClean="0"/>
              <a:t>Express service required privileges</a:t>
            </a:r>
          </a:p>
          <a:p>
            <a:pPr lvl="2"/>
            <a:r>
              <a:rPr lang="en-US" dirty="0" smtClean="0"/>
              <a:t>SCM strips unused ones</a:t>
            </a:r>
          </a:p>
          <a:p>
            <a:pPr lvl="2"/>
            <a:r>
              <a:rPr lang="en-US" dirty="0" smtClean="0"/>
              <a:t>Sc </a:t>
            </a:r>
            <a:r>
              <a:rPr lang="en-US" dirty="0" err="1" smtClean="0"/>
              <a:t>qprivs</a:t>
            </a:r>
            <a:r>
              <a:rPr lang="en-US" dirty="0" smtClean="0"/>
              <a:t> &lt;service name&gt;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00600" y="2133600"/>
          <a:ext cx="3962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40386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C:\&gt;sc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qprivs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[SC] QueryServiceConfig2 SUCCESS</a:t>
                      </a:r>
                    </a:p>
                    <a:p>
                      <a:pPr lvl="0">
                        <a:buNone/>
                      </a:pP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SERVICE_NAME: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PRIVILEGES       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SeAuditPrivilege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SeChangeNotifyPrivilege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SeCreateGlobalPrivilege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SeCreatePermanentPrivilege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SeImpersonatePrivilege</a:t>
                      </a:r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More on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41879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Use service-specific SIDs</a:t>
            </a:r>
          </a:p>
          <a:p>
            <a:pPr lvl="1"/>
            <a:r>
              <a:rPr lang="en-US" dirty="0" smtClean="0"/>
              <a:t>Hash of unique service name</a:t>
            </a:r>
          </a:p>
          <a:p>
            <a:pPr lvl="1"/>
            <a:r>
              <a:rPr lang="en-US" dirty="0" smtClean="0"/>
              <a:t>ACL objects using service SID</a:t>
            </a:r>
          </a:p>
          <a:p>
            <a:pPr lvl="1"/>
            <a:r>
              <a:rPr lang="en-US" dirty="0" smtClean="0"/>
              <a:t>Driver authenticates user mode service using service SID in caller token</a:t>
            </a:r>
          </a:p>
          <a:p>
            <a:r>
              <a:rPr lang="en-US" dirty="0" smtClean="0"/>
              <a:t>Low privilege/high privilege split</a:t>
            </a:r>
          </a:p>
          <a:p>
            <a:pPr lvl="1"/>
            <a:r>
              <a:rPr lang="en-US" dirty="0" smtClean="0"/>
              <a:t>If applicable, run high privilege code in different service or task not exposed to network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2133600"/>
          <a:ext cx="3962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40386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 smtClean="0">
                          <a:latin typeface="Segoe UI" pitchFamily="34" charset="0"/>
                          <a:cs typeface="Segoe UI" pitchFamily="34" charset="0"/>
                        </a:rPr>
                        <a:t>C:\&gt;sc </a:t>
                      </a:r>
                      <a:r>
                        <a:rPr lang="en-US" sz="1600" dirty="0" err="1" smtClean="0">
                          <a:latin typeface="Segoe UI" pitchFamily="34" charset="0"/>
                          <a:cs typeface="Segoe UI" pitchFamily="34" charset="0"/>
                        </a:rPr>
                        <a:t>showsid</a:t>
                      </a:r>
                      <a:r>
                        <a:rPr lang="en-US" sz="160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6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endParaRPr lang="en-US" sz="16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 smtClean="0">
                          <a:latin typeface="Segoe UI" pitchFamily="34" charset="0"/>
                          <a:cs typeface="Segoe UI" pitchFamily="34" charset="0"/>
                        </a:rPr>
                        <a:t>NAME: </a:t>
                      </a:r>
                      <a:r>
                        <a:rPr lang="en-US" sz="16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6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 smtClean="0">
                          <a:latin typeface="Segoe UI" pitchFamily="34" charset="0"/>
                          <a:cs typeface="Segoe UI" pitchFamily="34" charset="0"/>
                        </a:rPr>
                        <a:t>SERVICE SID: 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S-1-5-80-113310567-2163499630-2787090463-221477905-209227094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Resource Usage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Delay load DLLs or dynamically load/unload DLLs</a:t>
            </a:r>
          </a:p>
          <a:p>
            <a:r>
              <a:rPr lang="en-US" dirty="0" smtClean="0"/>
              <a:t>Use NT thread pool instead of parking threads</a:t>
            </a:r>
          </a:p>
          <a:p>
            <a:r>
              <a:rPr lang="en-US" dirty="0" smtClean="0"/>
              <a:t>Use NT handles for short stints unless frequently used</a:t>
            </a:r>
          </a:p>
          <a:p>
            <a:pPr lvl="1"/>
            <a:r>
              <a:rPr lang="en-US" dirty="0" smtClean="0"/>
              <a:t>E.g., Close thread handle from </a:t>
            </a:r>
            <a:r>
              <a:rPr lang="en-US" dirty="0" err="1" smtClean="0"/>
              <a:t>CreateThread</a:t>
            </a:r>
            <a:r>
              <a:rPr lang="en-US" dirty="0" smtClean="0"/>
              <a:t> after API returns</a:t>
            </a:r>
          </a:p>
          <a:p>
            <a:r>
              <a:rPr lang="en-US" dirty="0" smtClean="0"/>
              <a:t>Optimize API calls</a:t>
            </a:r>
          </a:p>
          <a:p>
            <a:pPr lvl="1"/>
            <a:r>
              <a:rPr lang="en-US" dirty="0" smtClean="0"/>
              <a:t>E.g., open root registry key once instead of repeated opens/closes</a:t>
            </a:r>
          </a:p>
          <a:p>
            <a:r>
              <a:rPr lang="en-US" dirty="0" smtClean="0"/>
              <a:t>Don’t have large </a:t>
            </a:r>
            <a:r>
              <a:rPr lang="en-US" dirty="0" err="1" smtClean="0"/>
              <a:t>globals</a:t>
            </a:r>
            <a:r>
              <a:rPr lang="en-US" dirty="0" smtClean="0"/>
              <a:t> in DLLs to reduce COW pages</a:t>
            </a:r>
          </a:p>
          <a:p>
            <a:r>
              <a:rPr lang="en-US" dirty="0" smtClean="0"/>
              <a:t>Use share process for multiple services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Periodic Activity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Even once in 20 minutes is impactful</a:t>
            </a:r>
          </a:p>
          <a:p>
            <a:pPr lvl="1"/>
            <a:r>
              <a:rPr lang="en-US" dirty="0" smtClean="0"/>
              <a:t>Significant effect on battery life</a:t>
            </a:r>
          </a:p>
          <a:p>
            <a:pPr lvl="1"/>
            <a:r>
              <a:rPr lang="en-US" dirty="0" smtClean="0"/>
              <a:t>Keeps pages tied up in memory</a:t>
            </a:r>
          </a:p>
          <a:p>
            <a:pPr lvl="1"/>
            <a:r>
              <a:rPr lang="en-US" dirty="0" smtClean="0"/>
              <a:t>Reduces Terminal Server (TS) scalability</a:t>
            </a:r>
          </a:p>
          <a:p>
            <a:pPr lvl="1"/>
            <a:r>
              <a:rPr lang="en-US" dirty="0" smtClean="0"/>
              <a:t>Interferes with user activity</a:t>
            </a:r>
          </a:p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Event driven design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NotifyServiceStatusChange</a:t>
            </a:r>
            <a:r>
              <a:rPr lang="en-US" dirty="0" smtClean="0"/>
              <a:t> instead of polling</a:t>
            </a:r>
          </a:p>
          <a:p>
            <a:pPr lvl="1"/>
            <a:r>
              <a:rPr lang="en-US" dirty="0" smtClean="0"/>
              <a:t>Scheduled tasks to offload periodic activity </a:t>
            </a:r>
          </a:p>
          <a:p>
            <a:pPr lvl="2"/>
            <a:r>
              <a:rPr lang="en-US" dirty="0" smtClean="0"/>
              <a:t>With run only on idle settings (discussed later)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Shutdown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Service shutdown</a:t>
            </a:r>
          </a:p>
          <a:p>
            <a:pPr lvl="1"/>
            <a:r>
              <a:rPr lang="en-US" dirty="0" smtClean="0"/>
              <a:t>Directly impacts machine shutdown</a:t>
            </a:r>
          </a:p>
          <a:p>
            <a:pPr lvl="2"/>
            <a:r>
              <a:rPr lang="en-US" dirty="0" smtClean="0"/>
              <a:t>Don’t set SERVICE_ACCEPT_SHUTDOWN</a:t>
            </a:r>
          </a:p>
          <a:p>
            <a:pPr lvl="1"/>
            <a:r>
              <a:rPr lang="en-US" dirty="0" smtClean="0"/>
              <a:t>For own process services</a:t>
            </a:r>
          </a:p>
          <a:p>
            <a:pPr lvl="2"/>
            <a:r>
              <a:rPr lang="en-US" dirty="0" smtClean="0"/>
              <a:t>Eliminate actions like freeing memory</a:t>
            </a:r>
          </a:p>
          <a:p>
            <a:pPr lvl="1"/>
            <a:r>
              <a:rPr lang="en-US" dirty="0" smtClean="0"/>
              <a:t>200 ms stop time recommended  maximum</a:t>
            </a:r>
          </a:p>
          <a:p>
            <a:pPr>
              <a:spcBef>
                <a:spcPts val="408"/>
              </a:spcBef>
            </a:pPr>
            <a:r>
              <a:rPr lang="en-US" dirty="0" smtClean="0"/>
              <a:t>Self-stop after couple of minutes of no activity</a:t>
            </a:r>
          </a:p>
          <a:p>
            <a:pPr lvl="1">
              <a:spcBef>
                <a:spcPts val="408"/>
              </a:spcBef>
              <a:spcAft>
                <a:spcPts val="600"/>
              </a:spcAft>
            </a:pPr>
            <a:r>
              <a:rPr lang="en-US" dirty="0" smtClean="0"/>
              <a:t> An example of “activity” – RPC requests</a:t>
            </a:r>
          </a:p>
          <a:p>
            <a:pPr lvl="1">
              <a:spcBef>
                <a:spcPts val="24"/>
              </a:spcBef>
            </a:pPr>
            <a:r>
              <a:rPr lang="en-US" dirty="0" smtClean="0"/>
              <a:t>Clients not be aware of service stop</a:t>
            </a:r>
          </a:p>
          <a:p>
            <a:pPr marL="685800" lvl="1" indent="-228600"/>
            <a:r>
              <a:rPr lang="en-US" dirty="0" smtClean="0"/>
              <a:t> Handle race conditions unique to service design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Control Handler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No blocking calls inside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WaitForSingleObject</a:t>
            </a:r>
            <a:r>
              <a:rPr lang="en-US" dirty="0" smtClean="0"/>
              <a:t>, </a:t>
            </a:r>
            <a:r>
              <a:rPr lang="en-US" dirty="0" err="1" smtClean="0"/>
              <a:t>CreateFile</a:t>
            </a:r>
            <a:r>
              <a:rPr lang="en-US" dirty="0" smtClean="0"/>
              <a:t>, RPCs</a:t>
            </a:r>
          </a:p>
          <a:p>
            <a:pPr lvl="1"/>
            <a:r>
              <a:rPr lang="en-US" dirty="0" smtClean="0"/>
              <a:t>Impacts core scenarios </a:t>
            </a:r>
          </a:p>
          <a:p>
            <a:pPr lvl="2"/>
            <a:r>
              <a:rPr lang="en-US" dirty="0" smtClean="0"/>
              <a:t>Logon, device installs, machine shutdown, etc.</a:t>
            </a:r>
          </a:p>
          <a:p>
            <a:pPr lvl="1"/>
            <a:r>
              <a:rPr lang="en-US" dirty="0" smtClean="0"/>
              <a:t>Make code lock free if possible</a:t>
            </a:r>
          </a:p>
          <a:p>
            <a:r>
              <a:rPr lang="en-US" dirty="0" smtClean="0"/>
              <a:t>Run work items in thread pool</a:t>
            </a:r>
          </a:p>
          <a:p>
            <a:r>
              <a:rPr lang="en-US" dirty="0" smtClean="0"/>
              <a:t>Follow MSDN guidelines for Control Handler specific return codes</a:t>
            </a:r>
          </a:p>
          <a:p>
            <a:r>
              <a:rPr lang="en-US" dirty="0" smtClean="0"/>
              <a:t>SERVICE_CONTROL_STOP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SetServiceStatus</a:t>
            </a:r>
            <a:r>
              <a:rPr lang="en-US" dirty="0" smtClean="0"/>
              <a:t> (SERVICE_STOP_PENDING)</a:t>
            </a:r>
          </a:p>
          <a:p>
            <a:pPr lvl="1"/>
            <a:r>
              <a:rPr lang="en-US" dirty="0" smtClean="0"/>
              <a:t>Post stop work to thread pool</a:t>
            </a:r>
          </a:p>
          <a:p>
            <a:pPr lvl="1"/>
            <a:r>
              <a:rPr lang="en-US" dirty="0" smtClean="0"/>
              <a:t>Order is important!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Efficient Device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Chittur Subbaraman</a:t>
            </a:r>
          </a:p>
          <a:p>
            <a:r>
              <a:rPr lang="en-US" dirty="0" smtClean="0"/>
              <a:t>Principal Software Design Engineer</a:t>
            </a:r>
          </a:p>
          <a:p>
            <a:r>
              <a:rPr lang="en-US" dirty="0" smtClean="0"/>
              <a:t>Windows Kernel</a:t>
            </a:r>
          </a:p>
          <a:p>
            <a:r>
              <a:rPr lang="en-US" dirty="0" smtClean="0"/>
              <a:t>chitturs@microsoft.com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536825"/>
          </a:xfrm>
        </p:spPr>
        <p:txBody>
          <a:bodyPr/>
          <a:lstStyle/>
          <a:p>
            <a:r>
              <a:rPr lang="en-US" dirty="0" smtClean="0"/>
              <a:t>Optimization Opportunities Using Scheduled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Windows Task Scheduler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use</a:t>
            </a:r>
          </a:p>
          <a:p>
            <a:pPr lvl="1"/>
            <a:r>
              <a:rPr lang="en-US" dirty="0" smtClean="0"/>
              <a:t>Typically for short-lived scenarios</a:t>
            </a:r>
          </a:p>
          <a:p>
            <a:pPr lvl="1"/>
            <a:r>
              <a:rPr lang="en-US" dirty="0" smtClean="0"/>
              <a:t>Not much OS services needed</a:t>
            </a:r>
          </a:p>
          <a:p>
            <a:pPr lvl="1"/>
            <a:r>
              <a:rPr lang="en-US" dirty="0" smtClean="0"/>
              <a:t>Typically used in less complex scenarios</a:t>
            </a:r>
          </a:p>
          <a:p>
            <a:pPr lvl="2"/>
            <a:r>
              <a:rPr lang="en-US" dirty="0" smtClean="0"/>
              <a:t>Lower development, testing and maintenance costs</a:t>
            </a:r>
          </a:p>
          <a:p>
            <a:r>
              <a:rPr lang="en-US" dirty="0" smtClean="0"/>
              <a:t>“Free form” programming model</a:t>
            </a:r>
          </a:p>
          <a:p>
            <a:pPr lvl="1"/>
            <a:r>
              <a:rPr lang="en-US" dirty="0" smtClean="0"/>
              <a:t>Can be a plain EXE or COM server</a:t>
            </a:r>
          </a:p>
          <a:p>
            <a:r>
              <a:rPr lang="en-US" dirty="0" smtClean="0"/>
              <a:t>Supported triggers</a:t>
            </a:r>
          </a:p>
          <a:p>
            <a:pPr lvl="1"/>
            <a:r>
              <a:rPr lang="en-US" dirty="0" smtClean="0"/>
              <a:t> Boot, Logon, Clock based, Crimson event, Idle</a:t>
            </a:r>
          </a:p>
          <a:p>
            <a:r>
              <a:rPr lang="en-US" dirty="0" smtClean="0"/>
              <a:t>Managed by Task Scheduler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Scheduled Task Attributes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35021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Accounts</a:t>
            </a:r>
          </a:p>
          <a:p>
            <a:pPr lvl="1"/>
            <a:r>
              <a:rPr lang="en-US" dirty="0" err="1" smtClean="0"/>
              <a:t>LocalService</a:t>
            </a:r>
            <a:r>
              <a:rPr lang="en-US" dirty="0" smtClean="0"/>
              <a:t>, </a:t>
            </a:r>
            <a:r>
              <a:rPr lang="en-US" dirty="0" err="1" smtClean="0"/>
              <a:t>NetworkService</a:t>
            </a:r>
            <a:r>
              <a:rPr lang="en-US" dirty="0" smtClean="0"/>
              <a:t>, </a:t>
            </a:r>
            <a:r>
              <a:rPr lang="en-US" dirty="0" err="1" smtClean="0"/>
              <a:t>LocalSystem</a:t>
            </a:r>
            <a:endParaRPr lang="en-US" dirty="0" smtClean="0"/>
          </a:p>
          <a:p>
            <a:pPr lvl="1"/>
            <a:r>
              <a:rPr lang="en-US" dirty="0" smtClean="0"/>
              <a:t>Interactive user (elevated or non-elevated)</a:t>
            </a:r>
          </a:p>
          <a:p>
            <a:pPr lvl="1"/>
            <a:r>
              <a:rPr lang="en-US" dirty="0" smtClean="0"/>
              <a:t>Any user account allowing batch logons</a:t>
            </a:r>
          </a:p>
          <a:p>
            <a:r>
              <a:rPr lang="en-US" dirty="0" smtClean="0"/>
              <a:t>Supports useful settings</a:t>
            </a:r>
          </a:p>
          <a:p>
            <a:pPr lvl="1"/>
            <a:r>
              <a:rPr lang="en-US" dirty="0" smtClean="0"/>
              <a:t>Do not run on battery power</a:t>
            </a:r>
          </a:p>
          <a:p>
            <a:pPr lvl="1"/>
            <a:r>
              <a:rPr lang="en-US" dirty="0" smtClean="0"/>
              <a:t>Run only when the machine is idle</a:t>
            </a:r>
          </a:p>
          <a:p>
            <a:pPr lvl="1"/>
            <a:r>
              <a:rPr lang="en-US" dirty="0" smtClean="0"/>
              <a:t>Run only if network is available</a:t>
            </a:r>
          </a:p>
          <a:p>
            <a:pPr lvl="1"/>
            <a:r>
              <a:rPr lang="en-US" dirty="0" smtClean="0"/>
              <a:t>Single instance or multi-instance</a:t>
            </a:r>
          </a:p>
          <a:p>
            <a:pPr lvl="1"/>
            <a:r>
              <a:rPr lang="en-US" dirty="0" smtClean="0"/>
              <a:t>Priority – process, page, IO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421" y="2323922"/>
            <a:ext cx="4833779" cy="361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Example from Windows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\Microsoft\Windows\Bluetooth\</a:t>
            </a:r>
            <a:r>
              <a:rPr lang="en-US" dirty="0" err="1" smtClean="0"/>
              <a:t>UninstallDeviceTask</a:t>
            </a:r>
            <a:endParaRPr lang="en-US" dirty="0" smtClean="0"/>
          </a:p>
          <a:p>
            <a:pPr lvl="1"/>
            <a:r>
              <a:rPr lang="en-US" dirty="0" smtClean="0"/>
              <a:t>Invoked by Bluetooth Support Service (</a:t>
            </a:r>
            <a:r>
              <a:rPr lang="en-US" dirty="0" err="1" smtClean="0"/>
              <a:t>bthserv</a:t>
            </a:r>
            <a:r>
              <a:rPr lang="en-US" dirty="0" smtClean="0"/>
              <a:t>) when user wants to uninstall device using CPL applet</a:t>
            </a:r>
          </a:p>
          <a:p>
            <a:pPr lvl="2"/>
            <a:r>
              <a:rPr lang="en-US" dirty="0" smtClean="0"/>
              <a:t>Allows non-administrator users to </a:t>
            </a:r>
            <a:r>
              <a:rPr lang="en-US" dirty="0" err="1" smtClean="0"/>
              <a:t>unpair</a:t>
            </a:r>
            <a:r>
              <a:rPr lang="en-US" dirty="0" smtClean="0"/>
              <a:t> Bluetooth devices</a:t>
            </a:r>
          </a:p>
          <a:p>
            <a:pPr lvl="2"/>
            <a:r>
              <a:rPr lang="en-US" dirty="0" smtClean="0"/>
              <a:t>Bluetooth Support Service runs as </a:t>
            </a:r>
            <a:r>
              <a:rPr lang="en-US" dirty="0" err="1" smtClean="0"/>
              <a:t>LocalService</a:t>
            </a:r>
            <a:endParaRPr lang="en-US" dirty="0" smtClean="0"/>
          </a:p>
          <a:p>
            <a:pPr lvl="2"/>
            <a:r>
              <a:rPr lang="en-US" dirty="0" smtClean="0"/>
              <a:t>Small amount of high privileged code isolated inside task</a:t>
            </a:r>
          </a:p>
          <a:p>
            <a:pPr lvl="3"/>
            <a:r>
              <a:rPr lang="en-US" dirty="0" smtClean="0"/>
              <a:t>As opposed to running the </a:t>
            </a:r>
            <a:r>
              <a:rPr lang="en-US" dirty="0" err="1" smtClean="0"/>
              <a:t>bthserv</a:t>
            </a:r>
            <a:r>
              <a:rPr lang="en-US" dirty="0" smtClean="0"/>
              <a:t> as </a:t>
            </a:r>
            <a:r>
              <a:rPr lang="en-US" dirty="0" err="1" smtClean="0"/>
              <a:t>LocalSystem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services on user experience is significant</a:t>
            </a:r>
          </a:p>
          <a:p>
            <a:pPr lvl="1"/>
            <a:r>
              <a:rPr lang="en-US" dirty="0" smtClean="0"/>
              <a:t>Performance, security, energy efficiency, reliability</a:t>
            </a:r>
          </a:p>
          <a:p>
            <a:r>
              <a:rPr lang="en-US" dirty="0" smtClean="0"/>
              <a:t>Use suggested optimizing techniques</a:t>
            </a:r>
          </a:p>
          <a:p>
            <a:pPr lvl="1"/>
            <a:r>
              <a:rPr lang="en-US" dirty="0" smtClean="0"/>
              <a:t>Quick startup, shutdown, control processing</a:t>
            </a:r>
          </a:p>
          <a:p>
            <a:pPr lvl="1"/>
            <a:r>
              <a:rPr lang="en-US" dirty="0" smtClean="0"/>
              <a:t>Resource usage conservation</a:t>
            </a:r>
          </a:p>
          <a:p>
            <a:pPr lvl="1"/>
            <a:r>
              <a:rPr lang="en-US" dirty="0" smtClean="0"/>
              <a:t>Trigger start services</a:t>
            </a:r>
          </a:p>
          <a:p>
            <a:pPr lvl="1"/>
            <a:r>
              <a:rPr lang="en-US" dirty="0" smtClean="0"/>
              <a:t>Stop on idle</a:t>
            </a:r>
          </a:p>
          <a:p>
            <a:r>
              <a:rPr lang="en-US" dirty="0" smtClean="0"/>
              <a:t>Run in low privilege</a:t>
            </a:r>
          </a:p>
          <a:p>
            <a:r>
              <a:rPr lang="en-US" dirty="0" smtClean="0"/>
              <a:t>Choose tasks for applicable scenarios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Services in Windows Vista</a:t>
            </a:r>
          </a:p>
          <a:p>
            <a:pPr lvl="1"/>
            <a:r>
              <a:rPr lang="en-US" dirty="0" smtClean="0">
                <a:hlinkClick r:id="rId3"/>
              </a:rPr>
              <a:t>http://www.microsoft.com/whdc/system/vista/Vista_Services.mspx</a:t>
            </a:r>
            <a:endParaRPr lang="en-US" dirty="0" smtClean="0"/>
          </a:p>
          <a:p>
            <a:r>
              <a:rPr lang="en-US" dirty="0" smtClean="0"/>
              <a:t>Diagnosing service failures</a:t>
            </a:r>
          </a:p>
          <a:p>
            <a:pPr lvl="1"/>
            <a:r>
              <a:rPr lang="en-US" dirty="0" smtClean="0"/>
              <a:t>Windows Server 2003 Managing System Services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http://www.microsoft.com/downloads/details.aspx?FamilyID=a70b06cb-b0f2-4800-997b-2a27ce8fcdc2&amp;displaylang=en</a:t>
            </a:r>
            <a:endParaRPr lang="en-US" u="sng" dirty="0" smtClean="0"/>
          </a:p>
          <a:p>
            <a:r>
              <a:rPr lang="en-US" dirty="0" smtClean="0"/>
              <a:t>Scheduled tasks </a:t>
            </a:r>
          </a:p>
          <a:p>
            <a:pPr lvl="1"/>
            <a:r>
              <a:rPr lang="en-US" dirty="0" smtClean="0"/>
              <a:t>Task Scheduler documentation on MSDN</a:t>
            </a:r>
            <a:br>
              <a:rPr lang="en-US" dirty="0" smtClean="0"/>
            </a:br>
            <a:r>
              <a:rPr lang="en-US" u="sng" dirty="0" smtClean="0">
                <a:hlinkClick r:id="rId5"/>
              </a:rPr>
              <a:t>http://msdn.microsoft.com/en-us/library/aa383614.aspx</a:t>
            </a:r>
            <a:endParaRPr lang="en-US" u="sng" dirty="0" smtClean="0"/>
          </a:p>
          <a:p>
            <a:pPr lvl="1"/>
            <a:r>
              <a:rPr lang="en-US" dirty="0" smtClean="0"/>
              <a:t>Windows Vista Task Scheduler on Microsoft TechNet</a:t>
            </a:r>
            <a:br>
              <a:rPr lang="en-US" dirty="0" smtClean="0"/>
            </a:br>
            <a:r>
              <a:rPr lang="en-US" u="sng" dirty="0" smtClean="0">
                <a:hlinkClick r:id="rId6"/>
              </a:rPr>
              <a:t>http://technet.microsoft.com/en-us/appcompat/aa906020.aspx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536825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Service Control Manager (SCM) &amp; Services</a:t>
            </a:r>
            <a:endParaRPr lang="en-US" kern="0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56352" y="2057400"/>
            <a:ext cx="6901848" cy="4572000"/>
            <a:chOff x="1248" y="1344"/>
            <a:chExt cx="3935" cy="257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48" y="1344"/>
              <a:ext cx="288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Verdana" pitchFamily="34" charset="0"/>
                </a:rPr>
                <a:t>SCM API clients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880" cy="67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Verdana" pitchFamily="34" charset="0"/>
                </a:rPr>
                <a:t>Service Control </a:t>
              </a:r>
              <a:r>
                <a:rPr lang="en-US" sz="1600" b="1" dirty="0" smtClean="0">
                  <a:latin typeface="Verdana" pitchFamily="34" charset="0"/>
                </a:rPr>
                <a:t>Manager (services.exe)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48" y="3264"/>
              <a:ext cx="720" cy="38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12" y="3264"/>
              <a:ext cx="816" cy="38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16" y="2492"/>
              <a:ext cx="288" cy="143"/>
              <a:chOff x="4704" y="2256"/>
              <a:chExt cx="528" cy="528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4704" y="2256"/>
                <a:ext cx="528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704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4704" y="2784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5232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128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320" y="2640"/>
              <a:ext cx="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34" charset="0"/>
                </a:rPr>
                <a:t>HKLM\System\</a:t>
              </a:r>
            </a:p>
            <a:p>
              <a:r>
                <a:rPr lang="en-US" sz="1200">
                  <a:latin typeface="Verdana" pitchFamily="34" charset="0"/>
                </a:rPr>
                <a:t>CCC\Services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229" y="3456"/>
              <a:ext cx="217" cy="48"/>
              <a:chOff x="1893" y="3264"/>
              <a:chExt cx="217" cy="48"/>
            </a:xfrm>
          </p:grpSpPr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1893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auto">
              <a:xfrm>
                <a:off x="1975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>
                <a:off x="2062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248" y="3312"/>
              <a:ext cx="7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Svchost –k</a:t>
              </a:r>
            </a:p>
            <a:p>
              <a:r>
                <a:rPr lang="en-US" sz="1200" b="1">
                  <a:latin typeface="Verdana" pitchFamily="34" charset="0"/>
                </a:rPr>
                <a:t>netsvcs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321" y="3317"/>
              <a:ext cx="8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</a:rPr>
                <a:t>spoolsv.exe</a:t>
              </a:r>
            </a:p>
            <a:p>
              <a:r>
                <a:rPr lang="en-US" sz="1200" b="1" dirty="0" smtClean="0">
                  <a:latin typeface="Verdana" pitchFamily="34" charset="0"/>
                </a:rPr>
                <a:t>(Print spooler)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1824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814" y="1748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34" charset="0"/>
                </a:rPr>
                <a:t>LRPC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2640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630" y="1748"/>
              <a:ext cx="9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34" charset="0"/>
                </a:rPr>
                <a:t>RPC/TCP (Vista+)</a:t>
              </a: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3648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3648" y="1747"/>
              <a:ext cx="9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34" charset="0"/>
                </a:rPr>
                <a:t>RPC/NP (legacy)</a:t>
              </a: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1536" y="27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3696" y="27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3696" y="3120"/>
              <a:ext cx="96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464" y="3264"/>
              <a:ext cx="71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Verdana" pitchFamily="34" charset="0"/>
                </a:rPr>
                <a:t>Start, stop</a:t>
              </a:r>
              <a:r>
                <a:rPr lang="en-US" sz="1200" dirty="0" smtClean="0">
                  <a:latin typeface="Verdana" pitchFamily="34" charset="0"/>
                </a:rPr>
                <a:t>,</a:t>
              </a:r>
            </a:p>
            <a:p>
              <a:r>
                <a:rPr lang="en-US" sz="1200" dirty="0" smtClean="0">
                  <a:latin typeface="Verdana" pitchFamily="34" charset="0"/>
                </a:rPr>
                <a:t>device event,</a:t>
              </a:r>
              <a:endParaRPr lang="en-US" sz="1200" dirty="0">
                <a:latin typeface="Verdana" pitchFamily="34" charset="0"/>
              </a:endParaRPr>
            </a:p>
            <a:p>
              <a:r>
                <a:rPr lang="en-US" sz="1200" dirty="0" smtClean="0">
                  <a:latin typeface="Verdana" pitchFamily="34" charset="0"/>
                </a:rPr>
                <a:t>other controls</a:t>
              </a:r>
              <a:endParaRPr lang="en-US" sz="1200" dirty="0">
                <a:latin typeface="Verdana" pitchFamily="34" charset="0"/>
              </a:endParaRP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968" y="360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2256" y="3744"/>
              <a:ext cx="10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Verdana" pitchFamily="34" charset="0"/>
                </a:rPr>
                <a:t>Hosts 20+ services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2533" y="3276"/>
              <a:ext cx="720" cy="38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533" y="3296"/>
              <a:ext cx="745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</a:rPr>
                <a:t>InoRt.exe</a:t>
              </a:r>
            </a:p>
            <a:p>
              <a:r>
                <a:rPr lang="en-US" sz="1200" b="1" dirty="0" smtClean="0">
                  <a:latin typeface="Verdana" pitchFamily="34" charset="0"/>
                </a:rPr>
                <a:t>(</a:t>
              </a:r>
              <a:r>
                <a:rPr lang="en-US" sz="1200" b="1" dirty="0" err="1" smtClean="0">
                  <a:latin typeface="Verdana" pitchFamily="34" charset="0"/>
                </a:rPr>
                <a:t>Inoculan</a:t>
              </a:r>
              <a:r>
                <a:rPr lang="en-US" sz="1200" b="1" dirty="0" smtClean="0">
                  <a:latin typeface="Verdana" pitchFamily="34" charset="0"/>
                </a:rPr>
                <a:t> RT</a:t>
              </a:r>
            </a:p>
            <a:p>
              <a:r>
                <a:rPr lang="en-US" sz="1200" b="1" dirty="0" smtClean="0">
                  <a:latin typeface="Verdana" pitchFamily="34" charset="0"/>
                </a:rPr>
                <a:t>monitoring)</a:t>
              </a:r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2880" y="274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1296" y="2928"/>
              <a:ext cx="283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Verdana" pitchFamily="34" charset="0"/>
                </a:rPr>
                <a:t>Per service process </a:t>
              </a:r>
              <a:r>
                <a:rPr lang="en-US" sz="1200" b="1" dirty="0" smtClean="0">
                  <a:latin typeface="Verdana" pitchFamily="34" charset="0"/>
                </a:rPr>
                <a:t>channel</a:t>
              </a:r>
              <a:endParaRPr lang="en-US" sz="1200" b="1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Boot &amp; Shutdown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Service boot sequence</a:t>
            </a:r>
          </a:p>
          <a:p>
            <a:pPr lvl="1"/>
            <a:r>
              <a:rPr lang="en-US" dirty="0" smtClean="0"/>
              <a:t>Follows load order</a:t>
            </a:r>
          </a:p>
          <a:p>
            <a:pPr lvl="2"/>
            <a:r>
              <a:rPr lang="en-US" dirty="0" smtClean="0"/>
              <a:t>Each group must be running or stopped before moving on</a:t>
            </a:r>
          </a:p>
          <a:p>
            <a:pPr lvl="2"/>
            <a:r>
              <a:rPr lang="en-US" dirty="0" smtClean="0"/>
              <a:t>Services not in load order are started last</a:t>
            </a:r>
          </a:p>
          <a:p>
            <a:pPr lvl="2"/>
            <a:r>
              <a:rPr lang="en-US" dirty="0" smtClean="0"/>
              <a:t>Service dependencies honored during startup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Manual start allowed only after auto start completes</a:t>
            </a:r>
          </a:p>
          <a:p>
            <a:r>
              <a:rPr lang="en-US" dirty="0" smtClean="0"/>
              <a:t>Service shutdown sequence</a:t>
            </a:r>
          </a:p>
          <a:p>
            <a:pPr lvl="1"/>
            <a:r>
              <a:rPr lang="en-US" dirty="0" smtClean="0"/>
              <a:t>Bounded by 20 sec (default)</a:t>
            </a:r>
          </a:p>
          <a:p>
            <a:pPr lvl="1"/>
            <a:r>
              <a:rPr lang="en-US" dirty="0" smtClean="0"/>
              <a:t>Service dependencies not honored</a:t>
            </a:r>
          </a:p>
          <a:p>
            <a:pPr lvl="1"/>
            <a:r>
              <a:rPr lang="en-US" dirty="0" smtClean="0"/>
              <a:t>SERVICE_CONTROL_SHUTDOWN delivered </a:t>
            </a:r>
          </a:p>
          <a:p>
            <a:pPr lvl="2"/>
            <a:r>
              <a:rPr lang="en-US" dirty="0" smtClean="0"/>
              <a:t>Only if SERVICE_ACCEPT_SHUTDOWN is set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Notifications &amp; Commands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3654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Service notifications to interested subscribers</a:t>
            </a:r>
          </a:p>
          <a:p>
            <a:pPr lvl="1"/>
            <a:r>
              <a:rPr lang="en-US" dirty="0" smtClean="0"/>
              <a:t>Device arrival &amp; removal</a:t>
            </a:r>
          </a:p>
          <a:p>
            <a:pPr lvl="1"/>
            <a:r>
              <a:rPr lang="en-US" dirty="0" smtClean="0"/>
              <a:t>Power events</a:t>
            </a:r>
          </a:p>
          <a:p>
            <a:pPr lvl="1"/>
            <a:r>
              <a:rPr lang="en-US" dirty="0" smtClean="0"/>
              <a:t>Session state change events</a:t>
            </a:r>
          </a:p>
          <a:p>
            <a:pPr lvl="1"/>
            <a:r>
              <a:rPr lang="en-US" dirty="0" smtClean="0"/>
              <a:t>System time change (next release of Windows)</a:t>
            </a:r>
          </a:p>
          <a:p>
            <a:pPr lvl="1"/>
            <a:r>
              <a:rPr lang="en-US" dirty="0" smtClean="0"/>
              <a:t>Trigger event (next release of Windows)</a:t>
            </a:r>
          </a:p>
          <a:p>
            <a:r>
              <a:rPr lang="en-US" dirty="0" smtClean="0"/>
              <a:t>Service commands to interested subscribers</a:t>
            </a:r>
          </a:p>
          <a:p>
            <a:pPr lvl="1"/>
            <a:r>
              <a:rPr lang="en-US" dirty="0" smtClean="0"/>
              <a:t>Stop, shutdown, pause, continue, </a:t>
            </a:r>
            <a:r>
              <a:rPr lang="en-US" dirty="0" err="1" smtClean="0"/>
              <a:t>preshutdown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2133600"/>
          <a:ext cx="3962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403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//  Registering for stop, power  and session events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SERVICE_STATUS</a:t>
                      </a:r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Segoe UI" pitchFamily="34" charset="0"/>
                          <a:cs typeface="Segoe UI" pitchFamily="34" charset="0"/>
                        </a:rPr>
                        <a:t>ServiceStatus</a:t>
                      </a:r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 = { 0 };</a:t>
                      </a:r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//  Set the service type, controls accepted</a:t>
                      </a:r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 and</a:t>
                      </a:r>
                    </a:p>
                    <a:p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//  state</a:t>
                      </a:r>
                    </a:p>
                    <a:p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ServiceStatus.dwServiceType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=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SERVICE_WIN32_OWN_PROCESS;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</a:t>
                      </a:r>
                    </a:p>
                    <a:p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ServiceStatus.dwControlsAccepted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= 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SERVICE_ACCEPT_STOP |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SERVICE_ACCEPT_POWEREVENT |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SERVICE_ACCEPT_SESSIONCHANGE;</a:t>
                      </a:r>
                    </a:p>
                    <a:p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ServiceStatus.dwCurrentState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= </a:t>
                      </a: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                    SERVICE_RUNNING;</a:t>
                      </a:r>
                    </a:p>
                    <a:p>
                      <a:endParaRPr lang="en-US" sz="12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//  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RegisterServiceCtrlHandlerEx</a:t>
                      </a:r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 API returns the </a:t>
                      </a:r>
                    </a:p>
                    <a:p>
                      <a:r>
                        <a:rPr lang="en-US" sz="1200" baseline="0" dirty="0" smtClean="0">
                          <a:latin typeface="Segoe UI" pitchFamily="34" charset="0"/>
                          <a:cs typeface="Segoe UI" pitchFamily="34" charset="0"/>
                        </a:rPr>
                        <a:t>//  </a:t>
                      </a:r>
                      <a:r>
                        <a:rPr lang="en-US" sz="1200" baseline="0" dirty="0" err="1" smtClean="0">
                          <a:latin typeface="Segoe UI" pitchFamily="34" charset="0"/>
                          <a:cs typeface="Segoe UI" pitchFamily="34" charset="0"/>
                        </a:rPr>
                        <a:t>StatusHandle</a:t>
                      </a:r>
                      <a:endParaRPr lang="en-US" sz="120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SetServiceStatus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StatusHandle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, &amp;</a:t>
                      </a:r>
                      <a:r>
                        <a:rPr lang="en-US" sz="1200" dirty="0" err="1" smtClean="0">
                          <a:latin typeface="Segoe UI" pitchFamily="34" charset="0"/>
                          <a:cs typeface="Segoe UI" pitchFamily="34" charset="0"/>
                        </a:rPr>
                        <a:t>ServiceStatus</a:t>
                      </a:r>
                      <a:r>
                        <a:rPr lang="en-US" sz="1200" dirty="0" smtClean="0">
                          <a:latin typeface="Segoe UI" pitchFamily="34" charset="0"/>
                          <a:cs typeface="Segoe UI" pitchFamily="34" charset="0"/>
                        </a:rPr>
                        <a:t>);</a:t>
                      </a:r>
                    </a:p>
                    <a:p>
                      <a:endParaRPr lang="en-US" sz="1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Agenda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3733800"/>
          </a:xfrm>
        </p:spPr>
        <p:txBody>
          <a:bodyPr/>
          <a:lstStyle/>
          <a:p>
            <a:r>
              <a:rPr lang="en-US" dirty="0" smtClean="0"/>
              <a:t>NT Service Definition &amp; Example</a:t>
            </a:r>
          </a:p>
          <a:p>
            <a:r>
              <a:rPr lang="en-US" dirty="0" smtClean="0"/>
              <a:t>Optimization Opportunities for Services</a:t>
            </a:r>
          </a:p>
          <a:p>
            <a:r>
              <a:rPr lang="en-US" dirty="0" smtClean="0"/>
              <a:t>Optimization Techniques</a:t>
            </a:r>
          </a:p>
          <a:p>
            <a:r>
              <a:rPr lang="en-US" dirty="0" smtClean="0"/>
              <a:t>Optimization Opportunities Using Windows Task Scheduler 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Key Service Settings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impactful</a:t>
            </a:r>
          </a:p>
          <a:p>
            <a:pPr lvl="1"/>
            <a:r>
              <a:rPr lang="en-US" dirty="0" smtClean="0"/>
              <a:t>Start type</a:t>
            </a:r>
          </a:p>
          <a:p>
            <a:pPr lvl="1"/>
            <a:r>
              <a:rPr lang="en-US" dirty="0" smtClean="0"/>
              <a:t>Service type</a:t>
            </a:r>
          </a:p>
          <a:p>
            <a:pPr lvl="1"/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Delayed auto start flag</a:t>
            </a:r>
          </a:p>
          <a:p>
            <a:pPr lvl="1"/>
            <a:r>
              <a:rPr lang="en-US" dirty="0" smtClean="0"/>
              <a:t>Load order group</a:t>
            </a:r>
          </a:p>
          <a:p>
            <a:r>
              <a:rPr lang="en-US" dirty="0" smtClean="0"/>
              <a:t>Security impactful</a:t>
            </a:r>
          </a:p>
          <a:p>
            <a:pPr lvl="1"/>
            <a:r>
              <a:rPr lang="en-US" dirty="0" smtClean="0"/>
              <a:t>Service account</a:t>
            </a:r>
          </a:p>
          <a:p>
            <a:pPr lvl="1"/>
            <a:r>
              <a:rPr lang="en-US" dirty="0" smtClean="0"/>
              <a:t>Required privileges</a:t>
            </a:r>
          </a:p>
          <a:p>
            <a:pPr lvl="1"/>
            <a:r>
              <a:rPr lang="en-US" dirty="0" smtClean="0"/>
              <a:t>Service </a:t>
            </a:r>
            <a:r>
              <a:rPr lang="en-US" dirty="0" err="1" smtClean="0"/>
              <a:t>sid</a:t>
            </a:r>
            <a:r>
              <a:rPr lang="en-US" dirty="0" smtClean="0"/>
              <a:t> type</a:t>
            </a:r>
          </a:p>
          <a:p>
            <a:pPr lvl="1"/>
            <a:r>
              <a:rPr lang="en-US" dirty="0" smtClean="0"/>
              <a:t>Security descriptor</a:t>
            </a:r>
          </a:p>
          <a:p>
            <a:r>
              <a:rPr lang="en-US" dirty="0" smtClean="0"/>
              <a:t>Reliability impactful</a:t>
            </a:r>
          </a:p>
          <a:p>
            <a:pPr lvl="1"/>
            <a:r>
              <a:rPr lang="en-US" dirty="0" smtClean="0"/>
              <a:t>Failure actions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Use only SCM APIs, sc.exe or services </a:t>
            </a:r>
            <a:r>
              <a:rPr lang="en-US" dirty="0" err="1" smtClean="0">
                <a:solidFill>
                  <a:srgbClr val="0070C0"/>
                </a:solidFill>
              </a:rPr>
              <a:t>snapin</a:t>
            </a:r>
            <a:r>
              <a:rPr lang="en-US" dirty="0" smtClean="0">
                <a:solidFill>
                  <a:srgbClr val="0070C0"/>
                </a:solidFill>
              </a:rPr>
              <a:t> to edit settings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752600"/>
          <a:ext cx="396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411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C:\&gt;sc qc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SERVICE_NAME: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wpdbusenum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TYPE               : WIN32_SHARE_PROCESS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START_TYPE  :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DEMAND_START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ERROR_CONTROL </a:t>
                      </a:r>
                      <a:r>
                        <a:rPr lang="en-US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: NORMAL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BINARY_PATH_NAME </a:t>
                      </a:r>
                      <a:r>
                        <a:rPr lang="en-US" sz="1400" baseline="0" dirty="0" smtClean="0">
                          <a:latin typeface="Segoe UI" pitchFamily="34" charset="0"/>
                          <a:cs typeface="Segoe UI" pitchFamily="34" charset="0"/>
                        </a:rPr>
                        <a:t>  </a:t>
                      </a:r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: 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D:\Windows\system32\svchost.exe –k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LocalSystemNetworkRestricted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LOAD_ORDER_GROUP   :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TAG                : 0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DISPLAY_NAME      : Portable Device 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                                   Enumerator Service</a:t>
                      </a: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DEPENDENCIES       : </a:t>
                      </a:r>
                      <a:r>
                        <a:rPr lang="en-US" sz="1400" dirty="0" err="1" smtClean="0">
                          <a:latin typeface="Segoe UI" pitchFamily="34" charset="0"/>
                          <a:cs typeface="Segoe UI" pitchFamily="34" charset="0"/>
                        </a:rPr>
                        <a:t>RpcSs</a:t>
                      </a:r>
                      <a:endParaRPr lang="en-US" sz="140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n-US" sz="1400" dirty="0" smtClean="0">
                          <a:latin typeface="Segoe UI" pitchFamily="34" charset="0"/>
                          <a:cs typeface="Segoe UI" pitchFamily="34" charset="0"/>
                        </a:rPr>
                        <a:t>        SERVICE_START_NAME : </a:t>
                      </a:r>
                      <a:r>
                        <a:rPr lang="en-US" sz="1400" dirty="0" err="1" smtClean="0">
                          <a:solidFill>
                            <a:srgbClr val="FFFF00"/>
                          </a:solidFill>
                          <a:latin typeface="Segoe UI" pitchFamily="34" charset="0"/>
                          <a:cs typeface="Segoe UI" pitchFamily="34" charset="0"/>
                        </a:rPr>
                        <a:t>LocalSystem</a:t>
                      </a:r>
                      <a:endParaRPr lang="en-US" sz="1400" dirty="0" smtClean="0">
                        <a:solidFill>
                          <a:srgbClr val="FFFF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n-US" sz="1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 Service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Runs independent of a user interactively logging on</a:t>
            </a:r>
          </a:p>
          <a:p>
            <a:r>
              <a:rPr lang="en-US" dirty="0" smtClean="0"/>
              <a:t>Two basic types</a:t>
            </a:r>
          </a:p>
          <a:p>
            <a:pPr lvl="1"/>
            <a:r>
              <a:rPr lang="en-US" dirty="0" smtClean="0"/>
              <a:t>User-mode Win32 service</a:t>
            </a:r>
          </a:p>
          <a:p>
            <a:pPr lvl="2"/>
            <a:r>
              <a:rPr lang="en-US" dirty="0" smtClean="0"/>
              <a:t>Conforms to Win32 service programming model</a:t>
            </a:r>
          </a:p>
          <a:p>
            <a:pPr lvl="2"/>
            <a:r>
              <a:rPr lang="en-US" dirty="0" smtClean="0"/>
              <a:t>Often works with device driver counterpart</a:t>
            </a:r>
          </a:p>
          <a:p>
            <a:pPr lvl="1"/>
            <a:r>
              <a:rPr lang="en-US" dirty="0" smtClean="0"/>
              <a:t>Kernel driver service</a:t>
            </a:r>
          </a:p>
          <a:p>
            <a:pPr lvl="2"/>
            <a:r>
              <a:rPr lang="en-US" dirty="0" smtClean="0"/>
              <a:t>Loaded and unloaded by I/O manager or PnP manager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Poor design significantly impacts user experience</a:t>
            </a:r>
          </a:p>
          <a:p>
            <a:pPr lvl="1"/>
            <a:r>
              <a:rPr lang="en-US" dirty="0" smtClean="0"/>
              <a:t>Blaster virus exploited RPCSS service costing billions worldwide</a:t>
            </a:r>
          </a:p>
          <a:p>
            <a:pPr lvl="1"/>
            <a:r>
              <a:rPr lang="en-US" dirty="0" smtClean="0"/>
              <a:t>Common causes of performance and reliability problems</a:t>
            </a:r>
          </a:p>
          <a:p>
            <a:pPr lvl="2"/>
            <a:r>
              <a:rPr lang="en-US" dirty="0" smtClean="0"/>
              <a:t>Hangs in boot, logon, device install, shutdown, etc.</a:t>
            </a:r>
          </a:p>
          <a:p>
            <a:r>
              <a:rPr lang="en-US" dirty="0" smtClean="0"/>
              <a:t>Focus of talk – Win32 service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Windows Service: Portable Device Enumerator Service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Enables applications to transfer and synchronize content on removable mass storage devices</a:t>
            </a:r>
          </a:p>
          <a:p>
            <a:pPr lvl="1"/>
            <a:r>
              <a:rPr lang="en-US" dirty="0" smtClean="0"/>
              <a:t>Monitors volume device arrivals and removals</a:t>
            </a:r>
          </a:p>
          <a:p>
            <a:pPr lvl="2"/>
            <a:r>
              <a:rPr lang="en-US" dirty="0" smtClean="0"/>
              <a:t>SERVICE_CONTROL_DEVICEEVENT</a:t>
            </a:r>
          </a:p>
          <a:p>
            <a:pPr lvl="2"/>
            <a:r>
              <a:rPr lang="en-US" dirty="0" smtClean="0"/>
              <a:t>FILE_DEVICE_DISK  and FILE_REMOVABLE_MEDIA </a:t>
            </a:r>
          </a:p>
          <a:p>
            <a:pPr lvl="2"/>
            <a:r>
              <a:rPr lang="en-US" dirty="0" smtClean="0"/>
              <a:t>Installs/uninstalls UMDF driver</a:t>
            </a:r>
          </a:p>
          <a:p>
            <a:pPr lvl="1"/>
            <a:r>
              <a:rPr lang="en-US" dirty="0" smtClean="0"/>
              <a:t>Enforces Group Policy on removable storage devices</a:t>
            </a:r>
          </a:p>
          <a:p>
            <a:pPr lvl="2"/>
            <a:r>
              <a:rPr lang="en-US" dirty="0" smtClean="0"/>
              <a:t>Security settings</a:t>
            </a:r>
          </a:p>
          <a:p>
            <a:r>
              <a:rPr lang="en-US" dirty="0" smtClean="0"/>
              <a:t>Refreshes connections to Bluetooth media transfer protocol (MTP) devices</a:t>
            </a:r>
          </a:p>
          <a:p>
            <a:pPr lvl="1"/>
            <a:r>
              <a:rPr lang="en-US" dirty="0" smtClean="0"/>
              <a:t>Load/unload driver stack on device availability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Impact on 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study conducted for next release of Windows</a:t>
            </a:r>
          </a:p>
          <a:p>
            <a:pPr lvl="1"/>
            <a:r>
              <a:rPr lang="en-US" dirty="0" smtClean="0"/>
              <a:t>Contributions of 49 non-critical services</a:t>
            </a:r>
          </a:p>
          <a:p>
            <a:pPr lvl="2"/>
            <a:r>
              <a:rPr lang="en-US" dirty="0" smtClean="0"/>
              <a:t>File I/O = 47,286</a:t>
            </a:r>
          </a:p>
          <a:p>
            <a:pPr lvl="2"/>
            <a:r>
              <a:rPr lang="en-US" dirty="0" smtClean="0"/>
              <a:t>Copy on Write (COW) pages = 4,656</a:t>
            </a:r>
          </a:p>
          <a:p>
            <a:pPr lvl="2"/>
            <a:r>
              <a:rPr lang="en-US" dirty="0" smtClean="0"/>
              <a:t>Pages = 15,967</a:t>
            </a:r>
          </a:p>
          <a:p>
            <a:pPr lvl="2"/>
            <a:r>
              <a:rPr lang="en-US" dirty="0" smtClean="0"/>
              <a:t>Registry operations = 38,508</a:t>
            </a:r>
          </a:p>
          <a:p>
            <a:pPr lvl="2"/>
            <a:r>
              <a:rPr lang="en-US" dirty="0" smtClean="0"/>
              <a:t>Threads = 367</a:t>
            </a:r>
          </a:p>
          <a:p>
            <a:r>
              <a:rPr lang="en-US" dirty="0" smtClean="0"/>
              <a:t>Significant performance impact in several core scenarios</a:t>
            </a:r>
          </a:p>
          <a:p>
            <a:pPr lvl="1"/>
            <a:r>
              <a:rPr lang="en-US" dirty="0" smtClean="0"/>
              <a:t>Logon/logoff</a:t>
            </a:r>
          </a:p>
          <a:p>
            <a:pPr lvl="1"/>
            <a:r>
              <a:rPr lang="en-US" dirty="0" smtClean="0"/>
              <a:t>Device install/removal</a:t>
            </a:r>
          </a:p>
          <a:p>
            <a:pPr lvl="1"/>
            <a:r>
              <a:rPr lang="en-US" dirty="0" smtClean="0"/>
              <a:t>Hibernate/resume</a:t>
            </a:r>
          </a:p>
          <a:p>
            <a:pPr lvl="1"/>
            <a:r>
              <a:rPr lang="en-US" dirty="0" smtClean="0"/>
              <a:t>Boot/shutdown</a:t>
            </a:r>
          </a:p>
          <a:p>
            <a:pPr lvl="1"/>
            <a:r>
              <a:rPr lang="en-US" dirty="0" smtClean="0"/>
              <a:t>Battery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Impact on Security &amp; Reliability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Common increased attack surface causes</a:t>
            </a:r>
          </a:p>
          <a:p>
            <a:pPr lvl="2"/>
            <a:r>
              <a:rPr lang="en-US" dirty="0" smtClean="0"/>
              <a:t>Run in high privilege (like </a:t>
            </a:r>
            <a:r>
              <a:rPr lang="en-US" dirty="0" err="1" smtClean="0"/>
              <a:t>LocalSystem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Exposed to network</a:t>
            </a:r>
          </a:p>
          <a:p>
            <a:pPr lvl="1"/>
            <a:r>
              <a:rPr lang="en-US" dirty="0" smtClean="0"/>
              <a:t>Common elevation of privilege causes</a:t>
            </a:r>
          </a:p>
          <a:p>
            <a:pPr lvl="2"/>
            <a:r>
              <a:rPr lang="en-US" dirty="0" smtClean="0"/>
              <a:t>Impersonation of high privilege users (like administrators)</a:t>
            </a:r>
          </a:p>
          <a:p>
            <a:pPr lvl="2"/>
            <a:r>
              <a:rPr lang="en-US" dirty="0" smtClean="0"/>
              <a:t>Weak authentication and object ACLs</a:t>
            </a:r>
          </a:p>
          <a:p>
            <a:pPr lvl="3"/>
            <a:r>
              <a:rPr lang="en-US" dirty="0" smtClean="0"/>
              <a:t>Blaster virus exploited this in RPCSS service in Windows XP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Bit rot (memory leaks)</a:t>
            </a:r>
          </a:p>
          <a:p>
            <a:pPr lvl="1"/>
            <a:r>
              <a:rPr lang="en-US" dirty="0" smtClean="0"/>
              <a:t>Crashes and hangs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Optimization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1611</Words>
  <Application>Microsoft Office PowerPoint</Application>
  <PresentationFormat>On-screen Show (4:3)</PresentationFormat>
  <Paragraphs>369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Building Efficient Device Services</vt:lpstr>
      <vt:lpstr>Agenda </vt:lpstr>
      <vt:lpstr>NT Service </vt:lpstr>
      <vt:lpstr>A Windows Service: Portable Device Enumerator Service </vt:lpstr>
      <vt:lpstr>Optimization Opportunities</vt:lpstr>
      <vt:lpstr>Impact on Performance </vt:lpstr>
      <vt:lpstr>Impact on Security &amp; Reliability </vt:lpstr>
      <vt:lpstr>Optimization Techniques</vt:lpstr>
      <vt:lpstr>Service Startup</vt:lpstr>
      <vt:lpstr>SCM Trigger Support (Next Windows Release)</vt:lpstr>
      <vt:lpstr>Trigger-Based Startup and Shutdown </vt:lpstr>
      <vt:lpstr>Portable Device Service Triggers </vt:lpstr>
      <vt:lpstr>Security</vt:lpstr>
      <vt:lpstr>More on Security</vt:lpstr>
      <vt:lpstr>Resource Usage</vt:lpstr>
      <vt:lpstr>Periodic Activity</vt:lpstr>
      <vt:lpstr>Shutdown</vt:lpstr>
      <vt:lpstr>Control Handler</vt:lpstr>
      <vt:lpstr>Optimization Opportunities Using Scheduled Tasks</vt:lpstr>
      <vt:lpstr>Windows Task Scheduler Tasks</vt:lpstr>
      <vt:lpstr>Scheduled Task Attributes</vt:lpstr>
      <vt:lpstr>Example from Windows</vt:lpstr>
      <vt:lpstr>Summary</vt:lpstr>
      <vt:lpstr>Resources</vt:lpstr>
      <vt:lpstr>Appendix</vt:lpstr>
      <vt:lpstr>Service Control Manager (SCM) &amp; Services</vt:lpstr>
      <vt:lpstr>Boot &amp; Shutdown </vt:lpstr>
      <vt:lpstr>Notifications &amp; Commands </vt:lpstr>
      <vt:lpstr>Key Service Settings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2009-06-11T22:35:20Z</dcterms:created>
  <dcterms:modified xsi:type="dcterms:W3CDTF">2009-06-11T22:35:27Z</dcterms:modified>
</cp:coreProperties>
</file>