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65" r:id="rId2"/>
    <p:sldId id="262" r:id="rId3"/>
    <p:sldId id="286" r:id="rId4"/>
    <p:sldId id="287" r:id="rId5"/>
    <p:sldId id="288" r:id="rId6"/>
    <p:sldId id="323" r:id="rId7"/>
    <p:sldId id="297" r:id="rId8"/>
    <p:sldId id="289" r:id="rId9"/>
    <p:sldId id="298" r:id="rId10"/>
    <p:sldId id="311" r:id="rId11"/>
    <p:sldId id="315" r:id="rId12"/>
    <p:sldId id="316" r:id="rId13"/>
    <p:sldId id="310" r:id="rId14"/>
    <p:sldId id="313" r:id="rId15"/>
    <p:sldId id="290" r:id="rId16"/>
    <p:sldId id="319" r:id="rId17"/>
    <p:sldId id="320" r:id="rId18"/>
    <p:sldId id="317" r:id="rId19"/>
    <p:sldId id="300" r:id="rId20"/>
    <p:sldId id="304" r:id="rId21"/>
    <p:sldId id="305" r:id="rId22"/>
    <p:sldId id="306" r:id="rId23"/>
    <p:sldId id="307" r:id="rId24"/>
    <p:sldId id="291" r:id="rId25"/>
    <p:sldId id="301" r:id="rId26"/>
    <p:sldId id="308" r:id="rId27"/>
    <p:sldId id="292" r:id="rId28"/>
    <p:sldId id="302" r:id="rId29"/>
    <p:sldId id="303" r:id="rId30"/>
    <p:sldId id="294" r:id="rId31"/>
    <p:sldId id="32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2" autoAdjust="0"/>
    <p:restoredTop sz="68216" autoAdjust="0"/>
  </p:normalViewPr>
  <p:slideViewPr>
    <p:cSldViewPr>
      <p:cViewPr varScale="1">
        <p:scale>
          <a:sx n="46" d="100"/>
          <a:sy n="46" d="100"/>
        </p:scale>
        <p:origin x="-10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16E-9E63-479D-B215-30DBF99A17F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1A839-F088-4FE0-A7A4-F456249A7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A839-F088-4FE0-A7A4-F456249A7B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hdc/system/sysperf/perftools.msp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icrosoft.com/whdc/device/network/NDIS_RSS.mspx" TargetMode="External"/><Relationship Id="rId4" Type="http://schemas.openxmlformats.org/officeDocument/2006/relationships/hyperlink" Target="http://download.microsoft.com/download/a/f/d/afdfd50d-6eb9-425e-84e1-b4085a80e34e/SVR-T332_WH07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NUMA I/O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Process requests vertically on the processor initiating the request</a:t>
            </a:r>
          </a:p>
          <a:p>
            <a:r>
              <a:rPr lang="en-US" dirty="0" smtClean="0"/>
              <a:t>ISR/DPC happen on the initiating processor</a:t>
            </a:r>
          </a:p>
          <a:p>
            <a:r>
              <a:rPr lang="en-US" dirty="0" smtClean="0"/>
              <a:t>Optimizes for:</a:t>
            </a:r>
          </a:p>
          <a:p>
            <a:pPr lvl="1"/>
            <a:r>
              <a:rPr lang="en-US" dirty="0" smtClean="0"/>
              <a:t>Buffers and control structures allocated on the local node</a:t>
            </a:r>
          </a:p>
          <a:p>
            <a:pPr lvl="1"/>
            <a:r>
              <a:rPr lang="en-US" dirty="0" smtClean="0"/>
              <a:t>Control structures accessed both at initiate and complete time</a:t>
            </a:r>
          </a:p>
          <a:p>
            <a:r>
              <a:rPr lang="en-US" dirty="0" smtClean="0"/>
              <a:t>Tries to avoid:</a:t>
            </a:r>
          </a:p>
          <a:p>
            <a:pPr lvl="1"/>
            <a:r>
              <a:rPr lang="en-US" dirty="0" smtClean="0"/>
              <a:t>Saturating links by pulling data across boundaries</a:t>
            </a:r>
          </a:p>
          <a:p>
            <a:pPr lvl="1"/>
            <a:r>
              <a:rPr lang="en-US" dirty="0" smtClean="0"/>
              <a:t>Interrupting processing that occurs in parallel to this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0" y="-127212"/>
            <a:ext cx="9144001" cy="4623012"/>
            <a:chOff x="0" y="287902"/>
            <a:chExt cx="9144001" cy="4707185"/>
          </a:xfrm>
        </p:grpSpPr>
        <p:sp>
          <p:nvSpPr>
            <p:cNvPr id="95" name="Freeform 89"/>
            <p:cNvSpPr>
              <a:spLocks/>
            </p:cNvSpPr>
            <p:nvPr/>
          </p:nvSpPr>
          <p:spPr bwMode="invGray">
            <a:xfrm>
              <a:off x="0" y="287902"/>
              <a:ext cx="9144001" cy="44644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0" y="54"/>
                </a:cxn>
                <a:cxn ang="0">
                  <a:pos x="310" y="138"/>
                </a:cxn>
                <a:cxn ang="0">
                  <a:pos x="578" y="242"/>
                </a:cxn>
                <a:cxn ang="0">
                  <a:pos x="824" y="326"/>
                </a:cxn>
                <a:cxn ang="0">
                  <a:pos x="1006" y="380"/>
                </a:cxn>
                <a:cxn ang="0">
                  <a:pos x="1202" y="432"/>
                </a:cxn>
                <a:cxn ang="0">
                  <a:pos x="1408" y="480"/>
                </a:cxn>
                <a:cxn ang="0">
                  <a:pos x="1626" y="522"/>
                </a:cxn>
                <a:cxn ang="0">
                  <a:pos x="1852" y="556"/>
                </a:cxn>
                <a:cxn ang="0">
                  <a:pos x="2084" y="580"/>
                </a:cxn>
                <a:cxn ang="0">
                  <a:pos x="2324" y="594"/>
                </a:cxn>
                <a:cxn ang="0">
                  <a:pos x="2444" y="596"/>
                </a:cxn>
                <a:cxn ang="0">
                  <a:pos x="2686" y="588"/>
                </a:cxn>
                <a:cxn ang="0">
                  <a:pos x="2922" y="570"/>
                </a:cxn>
                <a:cxn ang="0">
                  <a:pos x="3152" y="540"/>
                </a:cxn>
                <a:cxn ang="0">
                  <a:pos x="3374" y="502"/>
                </a:cxn>
                <a:cxn ang="0">
                  <a:pos x="3586" y="458"/>
                </a:cxn>
                <a:cxn ang="0">
                  <a:pos x="3788" y="408"/>
                </a:cxn>
                <a:cxn ang="0">
                  <a:pos x="3978" y="354"/>
                </a:cxn>
                <a:cxn ang="0">
                  <a:pos x="4154" y="298"/>
                </a:cxn>
                <a:cxn ang="0">
                  <a:pos x="4460" y="188"/>
                </a:cxn>
                <a:cxn ang="0">
                  <a:pos x="4692" y="94"/>
                </a:cxn>
                <a:cxn ang="0">
                  <a:pos x="4840" y="26"/>
                </a:cxn>
                <a:cxn ang="0">
                  <a:pos x="4912" y="2884"/>
                </a:cxn>
                <a:cxn ang="0">
                  <a:pos x="4858" y="2858"/>
                </a:cxn>
                <a:cxn ang="0">
                  <a:pos x="4708" y="2794"/>
                </a:cxn>
                <a:cxn ang="0">
                  <a:pos x="4472" y="2702"/>
                </a:cxn>
                <a:cxn ang="0">
                  <a:pos x="4164" y="2596"/>
                </a:cxn>
                <a:cxn ang="0">
                  <a:pos x="3986" y="2542"/>
                </a:cxn>
                <a:cxn ang="0">
                  <a:pos x="3794" y="2490"/>
                </a:cxn>
                <a:cxn ang="0">
                  <a:pos x="3590" y="2440"/>
                </a:cxn>
                <a:cxn ang="0">
                  <a:pos x="3376" y="2398"/>
                </a:cxn>
                <a:cxn ang="0">
                  <a:pos x="3154" y="2360"/>
                </a:cxn>
                <a:cxn ang="0">
                  <a:pos x="2922" y="2332"/>
                </a:cxn>
                <a:cxn ang="0">
                  <a:pos x="2686" y="2314"/>
                </a:cxn>
                <a:cxn ang="0">
                  <a:pos x="2444" y="2308"/>
                </a:cxn>
                <a:cxn ang="0">
                  <a:pos x="2322" y="2308"/>
                </a:cxn>
                <a:cxn ang="0">
                  <a:pos x="2084" y="2322"/>
                </a:cxn>
                <a:cxn ang="0">
                  <a:pos x="1852" y="2344"/>
                </a:cxn>
                <a:cxn ang="0">
                  <a:pos x="1626" y="2378"/>
                </a:cxn>
                <a:cxn ang="0">
                  <a:pos x="1408" y="2418"/>
                </a:cxn>
                <a:cxn ang="0">
                  <a:pos x="1200" y="2464"/>
                </a:cxn>
                <a:cxn ang="0">
                  <a:pos x="1004" y="2516"/>
                </a:cxn>
                <a:cxn ang="0">
                  <a:pos x="822" y="2568"/>
                </a:cxn>
                <a:cxn ang="0">
                  <a:pos x="576" y="2650"/>
                </a:cxn>
                <a:cxn ang="0">
                  <a:pos x="306" y="2750"/>
                </a:cxn>
                <a:cxn ang="0">
                  <a:pos x="114" y="2830"/>
                </a:cxn>
                <a:cxn ang="0">
                  <a:pos x="0" y="2884"/>
                </a:cxn>
              </a:cxnLst>
              <a:rect l="0" t="0" r="r" b="b"/>
              <a:pathLst>
                <a:path w="4912" h="2884">
                  <a:moveTo>
                    <a:pt x="6" y="0"/>
                  </a:moveTo>
                  <a:lnTo>
                    <a:pt x="6" y="0"/>
                  </a:lnTo>
                  <a:lnTo>
                    <a:pt x="58" y="26"/>
                  </a:lnTo>
                  <a:lnTo>
                    <a:pt x="120" y="54"/>
                  </a:lnTo>
                  <a:lnTo>
                    <a:pt x="204" y="94"/>
                  </a:lnTo>
                  <a:lnTo>
                    <a:pt x="310" y="138"/>
                  </a:lnTo>
                  <a:lnTo>
                    <a:pt x="436" y="188"/>
                  </a:lnTo>
                  <a:lnTo>
                    <a:pt x="578" y="242"/>
                  </a:lnTo>
                  <a:lnTo>
                    <a:pt x="738" y="298"/>
                  </a:lnTo>
                  <a:lnTo>
                    <a:pt x="824" y="326"/>
                  </a:lnTo>
                  <a:lnTo>
                    <a:pt x="914" y="354"/>
                  </a:lnTo>
                  <a:lnTo>
                    <a:pt x="1006" y="380"/>
                  </a:lnTo>
                  <a:lnTo>
                    <a:pt x="1102" y="408"/>
                  </a:lnTo>
                  <a:lnTo>
                    <a:pt x="1202" y="432"/>
                  </a:lnTo>
                  <a:lnTo>
                    <a:pt x="1304" y="458"/>
                  </a:lnTo>
                  <a:lnTo>
                    <a:pt x="1408" y="480"/>
                  </a:lnTo>
                  <a:lnTo>
                    <a:pt x="1516" y="502"/>
                  </a:lnTo>
                  <a:lnTo>
                    <a:pt x="1626" y="522"/>
                  </a:lnTo>
                  <a:lnTo>
                    <a:pt x="1738" y="540"/>
                  </a:lnTo>
                  <a:lnTo>
                    <a:pt x="1852" y="556"/>
                  </a:lnTo>
                  <a:lnTo>
                    <a:pt x="1968" y="570"/>
                  </a:lnTo>
                  <a:lnTo>
                    <a:pt x="2084" y="580"/>
                  </a:lnTo>
                  <a:lnTo>
                    <a:pt x="2204" y="588"/>
                  </a:lnTo>
                  <a:lnTo>
                    <a:pt x="2324" y="594"/>
                  </a:lnTo>
                  <a:lnTo>
                    <a:pt x="2444" y="596"/>
                  </a:lnTo>
                  <a:lnTo>
                    <a:pt x="2444" y="596"/>
                  </a:lnTo>
                  <a:lnTo>
                    <a:pt x="2566" y="594"/>
                  </a:lnTo>
                  <a:lnTo>
                    <a:pt x="2686" y="588"/>
                  </a:lnTo>
                  <a:lnTo>
                    <a:pt x="2804" y="580"/>
                  </a:lnTo>
                  <a:lnTo>
                    <a:pt x="2922" y="570"/>
                  </a:lnTo>
                  <a:lnTo>
                    <a:pt x="3038" y="556"/>
                  </a:lnTo>
                  <a:lnTo>
                    <a:pt x="3152" y="540"/>
                  </a:lnTo>
                  <a:lnTo>
                    <a:pt x="3264" y="522"/>
                  </a:lnTo>
                  <a:lnTo>
                    <a:pt x="3374" y="502"/>
                  </a:lnTo>
                  <a:lnTo>
                    <a:pt x="3482" y="480"/>
                  </a:lnTo>
                  <a:lnTo>
                    <a:pt x="3586" y="458"/>
                  </a:lnTo>
                  <a:lnTo>
                    <a:pt x="3688" y="432"/>
                  </a:lnTo>
                  <a:lnTo>
                    <a:pt x="3788" y="408"/>
                  </a:lnTo>
                  <a:lnTo>
                    <a:pt x="3884" y="380"/>
                  </a:lnTo>
                  <a:lnTo>
                    <a:pt x="3978" y="354"/>
                  </a:lnTo>
                  <a:lnTo>
                    <a:pt x="4068" y="326"/>
                  </a:lnTo>
                  <a:lnTo>
                    <a:pt x="4154" y="298"/>
                  </a:lnTo>
                  <a:lnTo>
                    <a:pt x="4316" y="242"/>
                  </a:lnTo>
                  <a:lnTo>
                    <a:pt x="4460" y="188"/>
                  </a:lnTo>
                  <a:lnTo>
                    <a:pt x="4586" y="138"/>
                  </a:lnTo>
                  <a:lnTo>
                    <a:pt x="4692" y="94"/>
                  </a:lnTo>
                  <a:lnTo>
                    <a:pt x="4778" y="54"/>
                  </a:lnTo>
                  <a:lnTo>
                    <a:pt x="4840" y="26"/>
                  </a:lnTo>
                  <a:lnTo>
                    <a:pt x="4892" y="0"/>
                  </a:lnTo>
                  <a:lnTo>
                    <a:pt x="4912" y="2884"/>
                  </a:lnTo>
                  <a:lnTo>
                    <a:pt x="4912" y="2884"/>
                  </a:lnTo>
                  <a:lnTo>
                    <a:pt x="4858" y="2858"/>
                  </a:lnTo>
                  <a:lnTo>
                    <a:pt x="4794" y="2830"/>
                  </a:lnTo>
                  <a:lnTo>
                    <a:pt x="4708" y="2794"/>
                  </a:lnTo>
                  <a:lnTo>
                    <a:pt x="4600" y="2750"/>
                  </a:lnTo>
                  <a:lnTo>
                    <a:pt x="4472" y="2702"/>
                  </a:lnTo>
                  <a:lnTo>
                    <a:pt x="4326" y="2650"/>
                  </a:lnTo>
                  <a:lnTo>
                    <a:pt x="4164" y="2596"/>
                  </a:lnTo>
                  <a:lnTo>
                    <a:pt x="4076" y="2568"/>
                  </a:lnTo>
                  <a:lnTo>
                    <a:pt x="3986" y="2542"/>
                  </a:lnTo>
                  <a:lnTo>
                    <a:pt x="3892" y="2516"/>
                  </a:lnTo>
                  <a:lnTo>
                    <a:pt x="3794" y="2490"/>
                  </a:lnTo>
                  <a:lnTo>
                    <a:pt x="3694" y="2464"/>
                  </a:lnTo>
                  <a:lnTo>
                    <a:pt x="3590" y="2440"/>
                  </a:lnTo>
                  <a:lnTo>
                    <a:pt x="3484" y="2418"/>
                  </a:lnTo>
                  <a:lnTo>
                    <a:pt x="3376" y="2398"/>
                  </a:lnTo>
                  <a:lnTo>
                    <a:pt x="3266" y="2378"/>
                  </a:lnTo>
                  <a:lnTo>
                    <a:pt x="3154" y="2360"/>
                  </a:lnTo>
                  <a:lnTo>
                    <a:pt x="3038" y="2344"/>
                  </a:lnTo>
                  <a:lnTo>
                    <a:pt x="2922" y="2332"/>
                  </a:lnTo>
                  <a:lnTo>
                    <a:pt x="2804" y="2322"/>
                  </a:lnTo>
                  <a:lnTo>
                    <a:pt x="2686" y="2314"/>
                  </a:lnTo>
                  <a:lnTo>
                    <a:pt x="2566" y="2308"/>
                  </a:lnTo>
                  <a:lnTo>
                    <a:pt x="2444" y="2308"/>
                  </a:lnTo>
                  <a:lnTo>
                    <a:pt x="2444" y="2308"/>
                  </a:lnTo>
                  <a:lnTo>
                    <a:pt x="2322" y="2308"/>
                  </a:lnTo>
                  <a:lnTo>
                    <a:pt x="2204" y="2314"/>
                  </a:lnTo>
                  <a:lnTo>
                    <a:pt x="2084" y="2322"/>
                  </a:lnTo>
                  <a:lnTo>
                    <a:pt x="1966" y="2332"/>
                  </a:lnTo>
                  <a:lnTo>
                    <a:pt x="1852" y="2344"/>
                  </a:lnTo>
                  <a:lnTo>
                    <a:pt x="1738" y="2360"/>
                  </a:lnTo>
                  <a:lnTo>
                    <a:pt x="1626" y="2378"/>
                  </a:lnTo>
                  <a:lnTo>
                    <a:pt x="1516" y="2398"/>
                  </a:lnTo>
                  <a:lnTo>
                    <a:pt x="1408" y="2418"/>
                  </a:lnTo>
                  <a:lnTo>
                    <a:pt x="1302" y="2440"/>
                  </a:lnTo>
                  <a:lnTo>
                    <a:pt x="1200" y="2464"/>
                  </a:lnTo>
                  <a:lnTo>
                    <a:pt x="1102" y="2490"/>
                  </a:lnTo>
                  <a:lnTo>
                    <a:pt x="1004" y="2516"/>
                  </a:lnTo>
                  <a:lnTo>
                    <a:pt x="912" y="2542"/>
                  </a:lnTo>
                  <a:lnTo>
                    <a:pt x="822" y="2568"/>
                  </a:lnTo>
                  <a:lnTo>
                    <a:pt x="736" y="2596"/>
                  </a:lnTo>
                  <a:lnTo>
                    <a:pt x="576" y="2650"/>
                  </a:lnTo>
                  <a:lnTo>
                    <a:pt x="432" y="2702"/>
                  </a:lnTo>
                  <a:lnTo>
                    <a:pt x="306" y="2750"/>
                  </a:lnTo>
                  <a:lnTo>
                    <a:pt x="200" y="2794"/>
                  </a:lnTo>
                  <a:lnTo>
                    <a:pt x="114" y="2830"/>
                  </a:lnTo>
                  <a:lnTo>
                    <a:pt x="52" y="2858"/>
                  </a:lnTo>
                  <a:lnTo>
                    <a:pt x="0" y="2884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50000">
                  <a:srgbClr val="000000">
                    <a:alpha val="60000"/>
                  </a:srgbClr>
                </a:gs>
                <a:gs pos="100000">
                  <a:srgbClr val="01011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sz="4000" dirty="0">
                <a:solidFill>
                  <a:srgbClr val="000000"/>
                </a:solidFill>
                <a:latin typeface="Segoe" pitchFamily="34" charset="0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invGray">
            <a:xfrm>
              <a:off x="0" y="530663"/>
              <a:ext cx="9144001" cy="44644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0" y="54"/>
                </a:cxn>
                <a:cxn ang="0">
                  <a:pos x="310" y="138"/>
                </a:cxn>
                <a:cxn ang="0">
                  <a:pos x="578" y="242"/>
                </a:cxn>
                <a:cxn ang="0">
                  <a:pos x="824" y="326"/>
                </a:cxn>
                <a:cxn ang="0">
                  <a:pos x="1006" y="380"/>
                </a:cxn>
                <a:cxn ang="0">
                  <a:pos x="1202" y="432"/>
                </a:cxn>
                <a:cxn ang="0">
                  <a:pos x="1408" y="480"/>
                </a:cxn>
                <a:cxn ang="0">
                  <a:pos x="1626" y="522"/>
                </a:cxn>
                <a:cxn ang="0">
                  <a:pos x="1852" y="556"/>
                </a:cxn>
                <a:cxn ang="0">
                  <a:pos x="2084" y="580"/>
                </a:cxn>
                <a:cxn ang="0">
                  <a:pos x="2324" y="594"/>
                </a:cxn>
                <a:cxn ang="0">
                  <a:pos x="2444" y="596"/>
                </a:cxn>
                <a:cxn ang="0">
                  <a:pos x="2686" y="588"/>
                </a:cxn>
                <a:cxn ang="0">
                  <a:pos x="2922" y="570"/>
                </a:cxn>
                <a:cxn ang="0">
                  <a:pos x="3152" y="540"/>
                </a:cxn>
                <a:cxn ang="0">
                  <a:pos x="3374" y="502"/>
                </a:cxn>
                <a:cxn ang="0">
                  <a:pos x="3586" y="458"/>
                </a:cxn>
                <a:cxn ang="0">
                  <a:pos x="3788" y="408"/>
                </a:cxn>
                <a:cxn ang="0">
                  <a:pos x="3978" y="354"/>
                </a:cxn>
                <a:cxn ang="0">
                  <a:pos x="4154" y="298"/>
                </a:cxn>
                <a:cxn ang="0">
                  <a:pos x="4460" y="188"/>
                </a:cxn>
                <a:cxn ang="0">
                  <a:pos x="4692" y="94"/>
                </a:cxn>
                <a:cxn ang="0">
                  <a:pos x="4840" y="26"/>
                </a:cxn>
                <a:cxn ang="0">
                  <a:pos x="4912" y="2884"/>
                </a:cxn>
                <a:cxn ang="0">
                  <a:pos x="4858" y="2858"/>
                </a:cxn>
                <a:cxn ang="0">
                  <a:pos x="4708" y="2794"/>
                </a:cxn>
                <a:cxn ang="0">
                  <a:pos x="4472" y="2702"/>
                </a:cxn>
                <a:cxn ang="0">
                  <a:pos x="4164" y="2596"/>
                </a:cxn>
                <a:cxn ang="0">
                  <a:pos x="3986" y="2542"/>
                </a:cxn>
                <a:cxn ang="0">
                  <a:pos x="3794" y="2490"/>
                </a:cxn>
                <a:cxn ang="0">
                  <a:pos x="3590" y="2440"/>
                </a:cxn>
                <a:cxn ang="0">
                  <a:pos x="3376" y="2398"/>
                </a:cxn>
                <a:cxn ang="0">
                  <a:pos x="3154" y="2360"/>
                </a:cxn>
                <a:cxn ang="0">
                  <a:pos x="2922" y="2332"/>
                </a:cxn>
                <a:cxn ang="0">
                  <a:pos x="2686" y="2314"/>
                </a:cxn>
                <a:cxn ang="0">
                  <a:pos x="2444" y="2308"/>
                </a:cxn>
                <a:cxn ang="0">
                  <a:pos x="2322" y="2308"/>
                </a:cxn>
                <a:cxn ang="0">
                  <a:pos x="2084" y="2322"/>
                </a:cxn>
                <a:cxn ang="0">
                  <a:pos x="1852" y="2344"/>
                </a:cxn>
                <a:cxn ang="0">
                  <a:pos x="1626" y="2378"/>
                </a:cxn>
                <a:cxn ang="0">
                  <a:pos x="1408" y="2418"/>
                </a:cxn>
                <a:cxn ang="0">
                  <a:pos x="1200" y="2464"/>
                </a:cxn>
                <a:cxn ang="0">
                  <a:pos x="1004" y="2516"/>
                </a:cxn>
                <a:cxn ang="0">
                  <a:pos x="822" y="2568"/>
                </a:cxn>
                <a:cxn ang="0">
                  <a:pos x="576" y="2650"/>
                </a:cxn>
                <a:cxn ang="0">
                  <a:pos x="306" y="2750"/>
                </a:cxn>
                <a:cxn ang="0">
                  <a:pos x="114" y="2830"/>
                </a:cxn>
                <a:cxn ang="0">
                  <a:pos x="0" y="2884"/>
                </a:cxn>
              </a:cxnLst>
              <a:rect l="0" t="0" r="r" b="b"/>
              <a:pathLst>
                <a:path w="4912" h="2884">
                  <a:moveTo>
                    <a:pt x="6" y="0"/>
                  </a:moveTo>
                  <a:lnTo>
                    <a:pt x="6" y="0"/>
                  </a:lnTo>
                  <a:lnTo>
                    <a:pt x="58" y="26"/>
                  </a:lnTo>
                  <a:lnTo>
                    <a:pt x="120" y="54"/>
                  </a:lnTo>
                  <a:lnTo>
                    <a:pt x="204" y="94"/>
                  </a:lnTo>
                  <a:lnTo>
                    <a:pt x="310" y="138"/>
                  </a:lnTo>
                  <a:lnTo>
                    <a:pt x="436" y="188"/>
                  </a:lnTo>
                  <a:lnTo>
                    <a:pt x="578" y="242"/>
                  </a:lnTo>
                  <a:lnTo>
                    <a:pt x="738" y="298"/>
                  </a:lnTo>
                  <a:lnTo>
                    <a:pt x="824" y="326"/>
                  </a:lnTo>
                  <a:lnTo>
                    <a:pt x="914" y="354"/>
                  </a:lnTo>
                  <a:lnTo>
                    <a:pt x="1006" y="380"/>
                  </a:lnTo>
                  <a:lnTo>
                    <a:pt x="1102" y="408"/>
                  </a:lnTo>
                  <a:lnTo>
                    <a:pt x="1202" y="432"/>
                  </a:lnTo>
                  <a:lnTo>
                    <a:pt x="1304" y="458"/>
                  </a:lnTo>
                  <a:lnTo>
                    <a:pt x="1408" y="480"/>
                  </a:lnTo>
                  <a:lnTo>
                    <a:pt x="1516" y="502"/>
                  </a:lnTo>
                  <a:lnTo>
                    <a:pt x="1626" y="522"/>
                  </a:lnTo>
                  <a:lnTo>
                    <a:pt x="1738" y="540"/>
                  </a:lnTo>
                  <a:lnTo>
                    <a:pt x="1852" y="556"/>
                  </a:lnTo>
                  <a:lnTo>
                    <a:pt x="1968" y="570"/>
                  </a:lnTo>
                  <a:lnTo>
                    <a:pt x="2084" y="580"/>
                  </a:lnTo>
                  <a:lnTo>
                    <a:pt x="2204" y="588"/>
                  </a:lnTo>
                  <a:lnTo>
                    <a:pt x="2324" y="594"/>
                  </a:lnTo>
                  <a:lnTo>
                    <a:pt x="2444" y="596"/>
                  </a:lnTo>
                  <a:lnTo>
                    <a:pt x="2444" y="596"/>
                  </a:lnTo>
                  <a:lnTo>
                    <a:pt x="2566" y="594"/>
                  </a:lnTo>
                  <a:lnTo>
                    <a:pt x="2686" y="588"/>
                  </a:lnTo>
                  <a:lnTo>
                    <a:pt x="2804" y="580"/>
                  </a:lnTo>
                  <a:lnTo>
                    <a:pt x="2922" y="570"/>
                  </a:lnTo>
                  <a:lnTo>
                    <a:pt x="3038" y="556"/>
                  </a:lnTo>
                  <a:lnTo>
                    <a:pt x="3152" y="540"/>
                  </a:lnTo>
                  <a:lnTo>
                    <a:pt x="3264" y="522"/>
                  </a:lnTo>
                  <a:lnTo>
                    <a:pt x="3374" y="502"/>
                  </a:lnTo>
                  <a:lnTo>
                    <a:pt x="3482" y="480"/>
                  </a:lnTo>
                  <a:lnTo>
                    <a:pt x="3586" y="458"/>
                  </a:lnTo>
                  <a:lnTo>
                    <a:pt x="3688" y="432"/>
                  </a:lnTo>
                  <a:lnTo>
                    <a:pt x="3788" y="408"/>
                  </a:lnTo>
                  <a:lnTo>
                    <a:pt x="3884" y="380"/>
                  </a:lnTo>
                  <a:lnTo>
                    <a:pt x="3978" y="354"/>
                  </a:lnTo>
                  <a:lnTo>
                    <a:pt x="4068" y="326"/>
                  </a:lnTo>
                  <a:lnTo>
                    <a:pt x="4154" y="298"/>
                  </a:lnTo>
                  <a:lnTo>
                    <a:pt x="4316" y="242"/>
                  </a:lnTo>
                  <a:lnTo>
                    <a:pt x="4460" y="188"/>
                  </a:lnTo>
                  <a:lnTo>
                    <a:pt x="4586" y="138"/>
                  </a:lnTo>
                  <a:lnTo>
                    <a:pt x="4692" y="94"/>
                  </a:lnTo>
                  <a:lnTo>
                    <a:pt x="4778" y="54"/>
                  </a:lnTo>
                  <a:lnTo>
                    <a:pt x="4840" y="26"/>
                  </a:lnTo>
                  <a:lnTo>
                    <a:pt x="4892" y="0"/>
                  </a:lnTo>
                  <a:lnTo>
                    <a:pt x="4912" y="2884"/>
                  </a:lnTo>
                  <a:lnTo>
                    <a:pt x="4912" y="2884"/>
                  </a:lnTo>
                  <a:lnTo>
                    <a:pt x="4858" y="2858"/>
                  </a:lnTo>
                  <a:lnTo>
                    <a:pt x="4794" y="2830"/>
                  </a:lnTo>
                  <a:lnTo>
                    <a:pt x="4708" y="2794"/>
                  </a:lnTo>
                  <a:lnTo>
                    <a:pt x="4600" y="2750"/>
                  </a:lnTo>
                  <a:lnTo>
                    <a:pt x="4472" y="2702"/>
                  </a:lnTo>
                  <a:lnTo>
                    <a:pt x="4326" y="2650"/>
                  </a:lnTo>
                  <a:lnTo>
                    <a:pt x="4164" y="2596"/>
                  </a:lnTo>
                  <a:lnTo>
                    <a:pt x="4076" y="2568"/>
                  </a:lnTo>
                  <a:lnTo>
                    <a:pt x="3986" y="2542"/>
                  </a:lnTo>
                  <a:lnTo>
                    <a:pt x="3892" y="2516"/>
                  </a:lnTo>
                  <a:lnTo>
                    <a:pt x="3794" y="2490"/>
                  </a:lnTo>
                  <a:lnTo>
                    <a:pt x="3694" y="2464"/>
                  </a:lnTo>
                  <a:lnTo>
                    <a:pt x="3590" y="2440"/>
                  </a:lnTo>
                  <a:lnTo>
                    <a:pt x="3484" y="2418"/>
                  </a:lnTo>
                  <a:lnTo>
                    <a:pt x="3376" y="2398"/>
                  </a:lnTo>
                  <a:lnTo>
                    <a:pt x="3266" y="2378"/>
                  </a:lnTo>
                  <a:lnTo>
                    <a:pt x="3154" y="2360"/>
                  </a:lnTo>
                  <a:lnTo>
                    <a:pt x="3038" y="2344"/>
                  </a:lnTo>
                  <a:lnTo>
                    <a:pt x="2922" y="2332"/>
                  </a:lnTo>
                  <a:lnTo>
                    <a:pt x="2804" y="2322"/>
                  </a:lnTo>
                  <a:lnTo>
                    <a:pt x="2686" y="2314"/>
                  </a:lnTo>
                  <a:lnTo>
                    <a:pt x="2566" y="2308"/>
                  </a:lnTo>
                  <a:lnTo>
                    <a:pt x="2444" y="2308"/>
                  </a:lnTo>
                  <a:lnTo>
                    <a:pt x="2444" y="2308"/>
                  </a:lnTo>
                  <a:lnTo>
                    <a:pt x="2322" y="2308"/>
                  </a:lnTo>
                  <a:lnTo>
                    <a:pt x="2204" y="2314"/>
                  </a:lnTo>
                  <a:lnTo>
                    <a:pt x="2084" y="2322"/>
                  </a:lnTo>
                  <a:lnTo>
                    <a:pt x="1966" y="2332"/>
                  </a:lnTo>
                  <a:lnTo>
                    <a:pt x="1852" y="2344"/>
                  </a:lnTo>
                  <a:lnTo>
                    <a:pt x="1738" y="2360"/>
                  </a:lnTo>
                  <a:lnTo>
                    <a:pt x="1626" y="2378"/>
                  </a:lnTo>
                  <a:lnTo>
                    <a:pt x="1516" y="2398"/>
                  </a:lnTo>
                  <a:lnTo>
                    <a:pt x="1408" y="2418"/>
                  </a:lnTo>
                  <a:lnTo>
                    <a:pt x="1302" y="2440"/>
                  </a:lnTo>
                  <a:lnTo>
                    <a:pt x="1200" y="2464"/>
                  </a:lnTo>
                  <a:lnTo>
                    <a:pt x="1102" y="2490"/>
                  </a:lnTo>
                  <a:lnTo>
                    <a:pt x="1004" y="2516"/>
                  </a:lnTo>
                  <a:lnTo>
                    <a:pt x="912" y="2542"/>
                  </a:lnTo>
                  <a:lnTo>
                    <a:pt x="822" y="2568"/>
                  </a:lnTo>
                  <a:lnTo>
                    <a:pt x="736" y="2596"/>
                  </a:lnTo>
                  <a:lnTo>
                    <a:pt x="576" y="2650"/>
                  </a:lnTo>
                  <a:lnTo>
                    <a:pt x="432" y="2702"/>
                  </a:lnTo>
                  <a:lnTo>
                    <a:pt x="306" y="2750"/>
                  </a:lnTo>
                  <a:lnTo>
                    <a:pt x="200" y="2794"/>
                  </a:lnTo>
                  <a:lnTo>
                    <a:pt x="114" y="2830"/>
                  </a:lnTo>
                  <a:lnTo>
                    <a:pt x="52" y="2858"/>
                  </a:lnTo>
                  <a:lnTo>
                    <a:pt x="0" y="2884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50000">
                  <a:srgbClr val="000000">
                    <a:alpha val="60000"/>
                  </a:srgbClr>
                </a:gs>
                <a:gs pos="100000">
                  <a:srgbClr val="01011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sz="4000" dirty="0">
                <a:solidFill>
                  <a:srgbClr val="000000"/>
                </a:solidFill>
                <a:latin typeface="Segoe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 bwMode="auto">
          <a:xfrm>
            <a:off x="228600" y="3992529"/>
            <a:ext cx="4191000" cy="3124201"/>
          </a:xfrm>
          <a:prstGeom prst="rect">
            <a:avLst/>
          </a:prstGeom>
          <a:gradFill flip="none" rotWithShape="1">
            <a:gsLst>
              <a:gs pos="9000">
                <a:srgbClr val="FFFFFF">
                  <a:alpha val="0"/>
                </a:srgbClr>
              </a:gs>
              <a:gs pos="31000">
                <a:schemeClr val="bg2">
                  <a:alpha val="63000"/>
                </a:schemeClr>
              </a:gs>
              <a:gs pos="67000">
                <a:schemeClr val="bg2">
                  <a:alpha val="44000"/>
                </a:schemeClr>
              </a:gs>
              <a:gs pos="86000">
                <a:schemeClr val="bg2">
                  <a:alpha val="46000"/>
                </a:schemeClr>
              </a:gs>
            </a:gsLst>
            <a:lin ang="16200000" scaled="1"/>
            <a:tileRect/>
          </a:gradFill>
          <a:ln w="15875" cap="sq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241300" dist="38100" algn="r" rotWithShape="0">
              <a:prstClr val="black"/>
            </a:outerShdw>
          </a:effectLst>
          <a:sp3d>
            <a:bevelT w="82550"/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endParaRPr lang="en-US" sz="3200" kern="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616302" y="3992529"/>
            <a:ext cx="4191000" cy="3124201"/>
          </a:xfrm>
          <a:prstGeom prst="rect">
            <a:avLst/>
          </a:prstGeom>
          <a:gradFill flip="none" rotWithShape="1">
            <a:gsLst>
              <a:gs pos="9000">
                <a:srgbClr val="FFFFFF">
                  <a:alpha val="0"/>
                </a:srgbClr>
              </a:gs>
              <a:gs pos="31000">
                <a:schemeClr val="bg2">
                  <a:alpha val="63000"/>
                </a:schemeClr>
              </a:gs>
              <a:gs pos="67000">
                <a:schemeClr val="bg2">
                  <a:alpha val="44000"/>
                </a:schemeClr>
              </a:gs>
              <a:gs pos="86000">
                <a:schemeClr val="bg2">
                  <a:alpha val="46000"/>
                </a:schemeClr>
              </a:gs>
            </a:gsLst>
            <a:lin ang="16200000" scaled="1"/>
            <a:tileRect/>
          </a:gradFill>
          <a:ln w="15875" cap="sq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241300" dist="38100" algn="r" rotWithShape="0">
              <a:prstClr val="black"/>
            </a:outerShdw>
          </a:effectLst>
          <a:sp3d>
            <a:bevelT w="82550"/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endParaRPr lang="en-US" sz="3200" kern="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5280323" y="2367591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97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7083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559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0131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7845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797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79723" y="2367591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V="1">
            <a:off x="1698923" y="2367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241723" y="2748591"/>
            <a:ext cx="914400" cy="914400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1165523" y="2991479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2"/>
                </a:solidFill>
              </a:rPr>
              <a:t>Mem</a:t>
            </a:r>
            <a:r>
              <a:rPr lang="en-US" baseline="-25000" dirty="0" err="1">
                <a:solidFill>
                  <a:schemeClr val="bg2"/>
                </a:solidFill>
              </a:rPr>
              <a:t>A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32523" y="1986591"/>
            <a:ext cx="1447800" cy="1371600"/>
            <a:chOff x="2400" y="1104"/>
            <a:chExt cx="912" cy="480"/>
          </a:xfrm>
        </p:grpSpPr>
        <p:sp>
          <p:nvSpPr>
            <p:cNvPr id="8284" name="Rectangle 15"/>
            <p:cNvSpPr>
              <a:spLocks noChangeArrowheads="1"/>
            </p:cNvSpPr>
            <p:nvPr/>
          </p:nvSpPr>
          <p:spPr bwMode="auto">
            <a:xfrm>
              <a:off x="2400" y="1104"/>
              <a:ext cx="912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 w="31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lIns="91432" tIns="45717" rIns="91432" bIns="45717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" name="Text Box 16"/>
            <p:cNvSpPr txBox="1">
              <a:spLocks noChangeArrowheads="1"/>
            </p:cNvSpPr>
            <p:nvPr/>
          </p:nvSpPr>
          <p:spPr bwMode="auto">
            <a:xfrm>
              <a:off x="2400" y="1132"/>
              <a:ext cx="91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Node</a:t>
              </a:r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/>
                <a:t>Interconnect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80523" y="2367591"/>
            <a:ext cx="1066800" cy="1295400"/>
            <a:chOff x="4320" y="1344"/>
            <a:chExt cx="672" cy="816"/>
          </a:xfrm>
        </p:grpSpPr>
        <p:sp>
          <p:nvSpPr>
            <p:cNvPr id="8280" name="Line 18"/>
            <p:cNvSpPr>
              <a:spLocks noChangeShapeType="1"/>
            </p:cNvSpPr>
            <p:nvPr/>
          </p:nvSpPr>
          <p:spPr bwMode="auto">
            <a:xfrm flipV="1">
              <a:off x="4656" y="13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20" y="1584"/>
              <a:ext cx="672" cy="576"/>
              <a:chOff x="720" y="1584"/>
              <a:chExt cx="672" cy="576"/>
            </a:xfrm>
          </p:grpSpPr>
          <p:sp>
            <p:nvSpPr>
              <p:cNvPr id="8282" name="Rectangle 20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</a:gradFill>
              <a:ln w="3175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lIns="91432" tIns="45717" rIns="91432" bIns="45717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83" name="Text Box 21"/>
              <p:cNvSpPr txBox="1">
                <a:spLocks noChangeArrowheads="1"/>
              </p:cNvSpPr>
              <p:nvPr/>
            </p:nvSpPr>
            <p:spPr bwMode="auto">
              <a:xfrm>
                <a:off x="720" y="1737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err="1">
                    <a:solidFill>
                      <a:schemeClr val="bg2"/>
                    </a:solidFill>
                  </a:rPr>
                  <a:t>Mem</a:t>
                </a:r>
                <a:r>
                  <a:rPr lang="en-US" baseline="-25000" dirty="0" err="1">
                    <a:solidFill>
                      <a:schemeClr val="bg2"/>
                    </a:solidFill>
                  </a:rPr>
                  <a:t>B</a:t>
                </a:r>
                <a:endParaRPr lang="en-US" baseline="-250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689523" y="2367591"/>
            <a:ext cx="762000" cy="1295400"/>
            <a:chOff x="1680" y="1344"/>
            <a:chExt cx="480" cy="816"/>
          </a:xfrm>
          <a:gradFill>
            <a:gsLst>
              <a:gs pos="0">
                <a:schemeClr val="tx2">
                  <a:lumMod val="65000"/>
                </a:schemeClr>
              </a:gs>
              <a:gs pos="5000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680" y="1584"/>
              <a:ext cx="480" cy="576"/>
              <a:chOff x="1632" y="1584"/>
              <a:chExt cx="528" cy="576"/>
            </a:xfrm>
            <a:grpFill/>
          </p:grpSpPr>
          <p:sp>
            <p:nvSpPr>
              <p:cNvPr id="8274" name="Oval 24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528" cy="9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5" name="Rectangle 2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528" cy="4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6" name="Oval 26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528" cy="9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7" name="Line 27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0" cy="48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8" name="Line 28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0" cy="4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9" name="Text Box 29"/>
              <p:cNvSpPr txBox="1">
                <a:spLocks noChangeArrowheads="1"/>
              </p:cNvSpPr>
              <p:nvPr/>
            </p:nvSpPr>
            <p:spPr bwMode="auto">
              <a:xfrm>
                <a:off x="1632" y="1728"/>
                <a:ext cx="5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err="1">
                    <a:solidFill>
                      <a:schemeClr val="bg2"/>
                    </a:solidFill>
                  </a:rPr>
                  <a:t>Disk</a:t>
                </a:r>
                <a:r>
                  <a:rPr lang="en-US" baseline="-25000" dirty="0" err="1">
                    <a:solidFill>
                      <a:schemeClr val="bg2"/>
                    </a:solidFill>
                  </a:rPr>
                  <a:t>A</a:t>
                </a:r>
              </a:p>
            </p:txBody>
          </p:sp>
        </p:grpSp>
        <p:sp>
          <p:nvSpPr>
            <p:cNvPr id="8273" name="Line 30"/>
            <p:cNvSpPr>
              <a:spLocks noChangeShapeType="1"/>
            </p:cNvSpPr>
            <p:nvPr/>
          </p:nvSpPr>
          <p:spPr bwMode="auto">
            <a:xfrm flipV="1">
              <a:off x="1920" y="1344"/>
              <a:ext cx="0" cy="24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8208" name="Rectangle 31"/>
          <p:cNvSpPr>
            <a:spLocks noChangeArrowheads="1"/>
          </p:cNvSpPr>
          <p:nvPr/>
        </p:nvSpPr>
        <p:spPr bwMode="auto">
          <a:xfrm>
            <a:off x="61947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4233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2709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11" name="Line 34"/>
          <p:cNvSpPr>
            <a:spLocks noChangeShapeType="1"/>
          </p:cNvSpPr>
          <p:nvPr/>
        </p:nvSpPr>
        <p:spPr bwMode="auto">
          <a:xfrm>
            <a:off x="67281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Text Box 35"/>
          <p:cNvSpPr txBox="1">
            <a:spLocks noChangeArrowheads="1"/>
          </p:cNvSpPr>
          <p:nvPr/>
        </p:nvSpPr>
        <p:spPr bwMode="auto">
          <a:xfrm>
            <a:off x="64995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213" name="Text Box 36"/>
          <p:cNvSpPr txBox="1">
            <a:spLocks noChangeArrowheads="1"/>
          </p:cNvSpPr>
          <p:nvPr/>
        </p:nvSpPr>
        <p:spPr bwMode="auto">
          <a:xfrm>
            <a:off x="61947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3</a:t>
            </a:r>
          </a:p>
        </p:txBody>
      </p:sp>
      <p:sp>
        <p:nvSpPr>
          <p:cNvPr id="8214" name="Rectangle 38"/>
          <p:cNvSpPr>
            <a:spLocks noChangeArrowheads="1"/>
          </p:cNvSpPr>
          <p:nvPr/>
        </p:nvSpPr>
        <p:spPr bwMode="auto">
          <a:xfrm>
            <a:off x="75663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5" name="Oval 39"/>
          <p:cNvSpPr>
            <a:spLocks noChangeArrowheads="1"/>
          </p:cNvSpPr>
          <p:nvPr/>
        </p:nvSpPr>
        <p:spPr bwMode="auto">
          <a:xfrm>
            <a:off x="77949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76425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17" name="Line 41"/>
          <p:cNvSpPr>
            <a:spLocks noChangeShapeType="1"/>
          </p:cNvSpPr>
          <p:nvPr/>
        </p:nvSpPr>
        <p:spPr bwMode="auto">
          <a:xfrm>
            <a:off x="80997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Text Box 42"/>
          <p:cNvSpPr txBox="1">
            <a:spLocks noChangeArrowheads="1"/>
          </p:cNvSpPr>
          <p:nvPr/>
        </p:nvSpPr>
        <p:spPr bwMode="auto">
          <a:xfrm>
            <a:off x="78711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219" name="Text Box 43"/>
          <p:cNvSpPr txBox="1">
            <a:spLocks noChangeArrowheads="1"/>
          </p:cNvSpPr>
          <p:nvPr/>
        </p:nvSpPr>
        <p:spPr bwMode="auto">
          <a:xfrm>
            <a:off x="75663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4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sz="half" idx="1"/>
          </p:nvPr>
        </p:nvSpPr>
        <p:spPr>
          <a:xfrm>
            <a:off x="381000" y="4191000"/>
            <a:ext cx="3962400" cy="2372957"/>
          </a:xfrm>
        </p:spPr>
        <p:txBody>
          <a:bodyPr>
            <a:normAutofit fontScale="92500" lnSpcReduction="10000"/>
          </a:bodyPr>
          <a:lstStyle/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ym typeface="Wingdings" pitchFamily="2" charset="2"/>
              </a:rPr>
              <a:t>0</a:t>
            </a:r>
            <a:r>
              <a:rPr lang="en-US" sz="1800" i="1" dirty="0" smtClean="0">
                <a:sym typeface="Wingdings" pitchFamily="2" charset="2"/>
              </a:rPr>
              <a:t>.	</a:t>
            </a:r>
            <a:r>
              <a:rPr lang="en-US" sz="1800" dirty="0" smtClean="0">
                <a:sym typeface="Wingdings" pitchFamily="2" charset="2"/>
              </a:rPr>
              <a:t>Disk</a:t>
            </a:r>
            <a:r>
              <a:rPr lang="en-US" sz="1800" baseline="-25000" dirty="0" smtClean="0">
                <a:sym typeface="Wingdings" pitchFamily="2" charset="2"/>
              </a:rPr>
              <a:t>B</a:t>
            </a:r>
            <a:r>
              <a:rPr lang="en-US" sz="1800" dirty="0" smtClean="0">
                <a:sym typeface="Wingdings" pitchFamily="2" charset="2"/>
              </a:rPr>
              <a:t> statically affinitized to P</a:t>
            </a:r>
            <a:r>
              <a:rPr lang="en-US" sz="1800" baseline="-25000" dirty="0" smtClean="0">
                <a:sym typeface="Wingdings" pitchFamily="2" charset="2"/>
              </a:rPr>
              <a:t>2 </a:t>
            </a:r>
            <a:r>
              <a:rPr lang="en-US" sz="1800" dirty="0" smtClean="0">
                <a:sym typeface="Wingdings" pitchFamily="2" charset="2"/>
              </a:rPr>
              <a:t>when initialized (random) </a:t>
            </a:r>
          </a:p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selects buffer: Mem</a:t>
            </a:r>
            <a:r>
              <a:rPr lang="en-US" sz="1800" baseline="-25000" dirty="0" smtClean="0"/>
              <a:t>A</a:t>
            </a:r>
            <a:endParaRPr lang="en-US" sz="1800" dirty="0" smtClean="0"/>
          </a:p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starts I/O: fill buffer from</a:t>
            </a:r>
            <a:r>
              <a:rPr lang="en-US" sz="1800" dirty="0" smtClean="0">
                <a:sym typeface="Wingdings" pitchFamily="2" charset="2"/>
              </a:rPr>
              <a:t> Disk</a:t>
            </a:r>
            <a:r>
              <a:rPr lang="en-US" sz="1800" baseline="-25000" dirty="0" smtClean="0">
                <a:sym typeface="Wingdings" pitchFamily="2" charset="2"/>
              </a:rPr>
              <a:t>B</a:t>
            </a:r>
            <a:endParaRPr lang="en-US" sz="1800" dirty="0" smtClean="0">
              <a:sym typeface="Wingdings" pitchFamily="2" charset="2"/>
            </a:endParaRPr>
          </a:p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ym typeface="Wingdings" pitchFamily="2" charset="2"/>
              </a:rPr>
              <a:t>Disk</a:t>
            </a:r>
            <a:r>
              <a:rPr lang="en-US" sz="1800" baseline="-25000" dirty="0" smtClean="0">
                <a:sym typeface="Wingdings" pitchFamily="2" charset="2"/>
              </a:rPr>
              <a:t>B</a:t>
            </a:r>
            <a:r>
              <a:rPr lang="en-US" sz="1800" dirty="0" smtClean="0">
                <a:sym typeface="Wingdings" pitchFamily="2" charset="2"/>
              </a:rPr>
              <a:t> DMA triggers Invalidate(s)</a:t>
            </a:r>
          </a:p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ym typeface="Wingdings" pitchFamily="2" charset="2"/>
              </a:rPr>
              <a:t>Buffer written to Mem</a:t>
            </a:r>
            <a:r>
              <a:rPr lang="en-US" sz="1800" baseline="-25000" dirty="0" smtClean="0">
                <a:sym typeface="Wingdings" pitchFamily="2" charset="2"/>
              </a:rPr>
              <a:t>A</a:t>
            </a:r>
            <a:r>
              <a:rPr lang="en-US" sz="1800" dirty="0" smtClean="0">
                <a:sym typeface="Wingdings" pitchFamily="2" charset="2"/>
              </a:rPr>
              <a:t> (or Node Cache)</a:t>
            </a:r>
          </a:p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HW Interrupt and ISR: </a:t>
            </a:r>
            <a:r>
              <a:rPr lang="en-US" sz="1800" dirty="0" smtClean="0">
                <a:sym typeface="Wingdings" pitchFamily="2" charset="2"/>
              </a:rPr>
              <a:t>Disk</a:t>
            </a:r>
            <a:r>
              <a:rPr lang="en-US" sz="1800" baseline="-25000" dirty="0" smtClean="0">
                <a:sym typeface="Wingdings" pitchFamily="2" charset="2"/>
              </a:rPr>
              <a:t>B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P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</a:p>
          <a:p>
            <a:pPr marL="415925" indent="-415925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en-US" sz="1800" baseline="-25000" dirty="0" smtClean="0">
              <a:sym typeface="Wingdings" pitchFamily="2" charset="2"/>
            </a:endParaRPr>
          </a:p>
        </p:txBody>
      </p:sp>
      <p:sp>
        <p:nvSpPr>
          <p:cNvPr id="6189" name="Rectangle 45"/>
          <p:cNvSpPr>
            <a:spLocks noGrp="1" noChangeArrowheads="1"/>
          </p:cNvSpPr>
          <p:nvPr>
            <p:ph sz="half" idx="2"/>
          </p:nvPr>
        </p:nvSpPr>
        <p:spPr>
          <a:xfrm>
            <a:off x="4724400" y="4191000"/>
            <a:ext cx="4035425" cy="2309863"/>
          </a:xfrm>
        </p:spPr>
        <p:txBody>
          <a:bodyPr>
            <a:normAutofit fontScale="92500" lnSpcReduction="10000"/>
          </a:bodyPr>
          <a:lstStyle/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2</a:t>
            </a:r>
            <a:r>
              <a:rPr lang="en-US" sz="1800" dirty="0" smtClean="0">
                <a:sym typeface="Wingdings" pitchFamily="2" charset="2"/>
              </a:rPr>
              <a:t> executes DPC (by default) </a:t>
            </a:r>
          </a:p>
          <a:p>
            <a:pPr marL="577850" lvl="1" indent="-304800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700" dirty="0" smtClean="0">
                <a:sym typeface="Wingdings" pitchFamily="2" charset="2"/>
              </a:rPr>
              <a:t>Completion processing accesses control state in Cache</a:t>
            </a:r>
            <a:r>
              <a:rPr lang="en-US" sz="1600" baseline="-25000" dirty="0" smtClean="0">
                <a:sym typeface="Wingdings" pitchFamily="2" charset="2"/>
              </a:rPr>
              <a:t>3</a:t>
            </a:r>
            <a:endParaRPr lang="en-US" sz="1700" dirty="0" smtClean="0">
              <a:sym typeface="Wingdings" pitchFamily="2" charset="2"/>
            </a:endParaRPr>
          </a:p>
          <a:p>
            <a:pPr marL="577850" lvl="1" indent="-304800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700" dirty="0" smtClean="0">
                <a:sym typeface="Wingdings" pitchFamily="2" charset="2"/>
              </a:rPr>
              <a:t>Data may be pulled into Cache</a:t>
            </a:r>
            <a:r>
              <a:rPr lang="en-US" sz="1600" baseline="-25000" dirty="0" smtClean="0">
                <a:sym typeface="Wingdings" pitchFamily="2" charset="2"/>
              </a:rPr>
              <a:t>2</a:t>
            </a:r>
          </a:p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sz="1800" dirty="0" smtClean="0">
                <a:sym typeface="Wingdings" pitchFamily="2" charset="2"/>
              </a:rPr>
              <a:t>Originating thread alerted (APC or synch I/O):  P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  P</a:t>
            </a:r>
            <a:r>
              <a:rPr lang="en-US" sz="1800" baseline="-25000" dirty="0" smtClean="0">
                <a:sym typeface="Wingdings" pitchFamily="2" charset="2"/>
              </a:rPr>
              <a:t>3</a:t>
            </a:r>
            <a:endParaRPr lang="en-US" sz="1800" dirty="0" smtClean="0">
              <a:sym typeface="Wingdings" pitchFamily="2" charset="2"/>
            </a:endParaRPr>
          </a:p>
          <a:p>
            <a:pPr marL="630238" lvl="1" indent="-304800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ym typeface="Wingdings" pitchFamily="2" charset="2"/>
              </a:rPr>
              <a:t>May require InterProc Interrupt</a:t>
            </a:r>
          </a:p>
          <a:p>
            <a:pPr marL="287338" indent="-287338" eaLnBrk="1" hangingPunct="1">
              <a:spcBef>
                <a:spcPts val="6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sz="1800" dirty="0" smtClean="0">
                <a:sym typeface="Wingdings" pitchFamily="2" charset="2"/>
              </a:rPr>
              <a:t>Data must be in Cache</a:t>
            </a:r>
            <a:r>
              <a:rPr lang="en-US" sz="1800" baseline="-25000" dirty="0" smtClean="0">
                <a:sym typeface="Wingdings" pitchFamily="2" charset="2"/>
              </a:rPr>
              <a:t>3</a:t>
            </a:r>
            <a:r>
              <a:rPr lang="en-US" sz="1800" dirty="0" smtClean="0">
                <a:sym typeface="Wingdings" pitchFamily="2" charset="2"/>
              </a:rPr>
              <a:t> to use</a:t>
            </a:r>
          </a:p>
        </p:txBody>
      </p:sp>
      <p:sp>
        <p:nvSpPr>
          <p:cNvPr id="8222" name="Text Box 46"/>
          <p:cNvSpPr txBox="1">
            <a:spLocks noChangeArrowheads="1"/>
          </p:cNvSpPr>
          <p:nvPr/>
        </p:nvSpPr>
        <p:spPr bwMode="auto">
          <a:xfrm>
            <a:off x="3200400" y="732270"/>
            <a:ext cx="2743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7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Windows Server 2003 Disk Read</a:t>
            </a: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3908723" y="2824791"/>
            <a:ext cx="1295400" cy="4572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24" name="Text Box 48"/>
          <p:cNvSpPr txBox="1">
            <a:spLocks noChangeArrowheads="1"/>
          </p:cNvSpPr>
          <p:nvPr/>
        </p:nvSpPr>
        <p:spPr bwMode="auto">
          <a:xfrm>
            <a:off x="3984923" y="2839079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Cache(s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2689523" y="1148391"/>
            <a:ext cx="3429000" cy="1600200"/>
          </a:xfrm>
          <a:custGeom>
            <a:avLst/>
            <a:gdLst>
              <a:gd name="T0" fmla="*/ 2147483647 w 2160"/>
              <a:gd name="T1" fmla="*/ 2147483647 h 1008"/>
              <a:gd name="T2" fmla="*/ 2147483647 w 2160"/>
              <a:gd name="T3" fmla="*/ 2147483647 h 1008"/>
              <a:gd name="T4" fmla="*/ 2147483647 w 2160"/>
              <a:gd name="T5" fmla="*/ 2147483647 h 1008"/>
              <a:gd name="T6" fmla="*/ 2147483647 w 2160"/>
              <a:gd name="T7" fmla="*/ 2147483647 h 1008"/>
              <a:gd name="T8" fmla="*/ 0 w 2160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008"/>
              <a:gd name="T17" fmla="*/ 2160 w 216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008">
                <a:moveTo>
                  <a:pt x="2160" y="1008"/>
                </a:moveTo>
                <a:cubicBezTo>
                  <a:pt x="2160" y="748"/>
                  <a:pt x="2160" y="488"/>
                  <a:pt x="1872" y="384"/>
                </a:cubicBezTo>
                <a:cubicBezTo>
                  <a:pt x="1584" y="280"/>
                  <a:pt x="680" y="432"/>
                  <a:pt x="432" y="384"/>
                </a:cubicBezTo>
                <a:cubicBezTo>
                  <a:pt x="184" y="336"/>
                  <a:pt x="456" y="160"/>
                  <a:pt x="384" y="96"/>
                </a:cubicBezTo>
                <a:cubicBezTo>
                  <a:pt x="312" y="32"/>
                  <a:pt x="156" y="16"/>
                  <a:pt x="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3222923" y="1453191"/>
            <a:ext cx="381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(0)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6347123" y="2519991"/>
            <a:ext cx="381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(3)</a:t>
            </a:r>
          </a:p>
        </p:txBody>
      </p: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5432723" y="2473954"/>
            <a:ext cx="457200" cy="274637"/>
            <a:chOff x="3408" y="1411"/>
            <a:chExt cx="288" cy="173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3408" y="1440"/>
              <a:ext cx="288" cy="144"/>
              <a:chOff x="3456" y="1440"/>
              <a:chExt cx="240" cy="144"/>
            </a:xfrm>
          </p:grpSpPr>
          <p:sp>
            <p:nvSpPr>
              <p:cNvPr id="8270" name="Line 58"/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59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69" name="Text Box 60"/>
            <p:cNvSpPr txBox="1">
              <a:spLocks noChangeArrowheads="1"/>
            </p:cNvSpPr>
            <p:nvPr/>
          </p:nvSpPr>
          <p:spPr bwMode="auto">
            <a:xfrm>
              <a:off x="3456" y="1411"/>
              <a:ext cx="24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(4)</a:t>
              </a:r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1775123" y="1940554"/>
            <a:ext cx="838200" cy="274637"/>
            <a:chOff x="1200" y="4003"/>
            <a:chExt cx="528" cy="173"/>
          </a:xfrm>
        </p:grpSpPr>
        <p:sp>
          <p:nvSpPr>
            <p:cNvPr id="8265" name="Line 63"/>
            <p:cNvSpPr>
              <a:spLocks noChangeShapeType="1"/>
            </p:cNvSpPr>
            <p:nvPr/>
          </p:nvSpPr>
          <p:spPr bwMode="auto">
            <a:xfrm flipH="1" flipV="1">
              <a:off x="1200" y="4176"/>
              <a:ext cx="5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64"/>
            <p:cNvSpPr>
              <a:spLocks noChangeShapeType="1"/>
            </p:cNvSpPr>
            <p:nvPr/>
          </p:nvSpPr>
          <p:spPr bwMode="auto">
            <a:xfrm flipH="1" flipV="1">
              <a:off x="1488" y="4032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Text Box 65"/>
            <p:cNvSpPr txBox="1">
              <a:spLocks noChangeArrowheads="1"/>
            </p:cNvSpPr>
            <p:nvPr/>
          </p:nvSpPr>
          <p:spPr bwMode="auto">
            <a:xfrm>
              <a:off x="1248" y="4003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(6)</a:t>
              </a:r>
            </a:p>
          </p:txBody>
        </p:sp>
      </p:grp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4365923" y="462591"/>
            <a:ext cx="381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(7)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6118523" y="462591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latin typeface="Segoe Semibold" pitchFamily="34" charset="0"/>
              </a:rPr>
              <a:t>I/O Initiator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1851323" y="462591"/>
            <a:ext cx="5334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latin typeface="Segoe Semibold" pitchFamily="34" charset="0"/>
              </a:rPr>
              <a:t>ISR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251123" y="2824791"/>
            <a:ext cx="1066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(1)</a:t>
            </a:r>
            <a:r>
              <a:rPr lang="en-US" sz="1400">
                <a:solidFill>
                  <a:schemeClr val="bg2"/>
                </a:solidFill>
              </a:rPr>
              <a:t>         </a:t>
            </a:r>
            <a:r>
              <a:rPr lang="en-US" sz="1400"/>
              <a:t>I/O Buffer Home</a:t>
            </a: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2308523" y="462591"/>
            <a:ext cx="6096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latin typeface="Segoe Semibold" pitchFamily="34" charset="0"/>
              </a:rPr>
              <a:t>DPC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6499523" y="264154"/>
            <a:ext cx="457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(2)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2384723" y="264154"/>
            <a:ext cx="457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(6)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3222923" y="1805616"/>
            <a:ext cx="381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(5)</a:t>
            </a:r>
          </a:p>
        </p:txBody>
      </p:sp>
      <p:sp>
        <p:nvSpPr>
          <p:cNvPr id="8238" name="Rectangle 74"/>
          <p:cNvSpPr>
            <a:spLocks noChangeArrowheads="1"/>
          </p:cNvSpPr>
          <p:nvPr/>
        </p:nvSpPr>
        <p:spPr bwMode="auto">
          <a:xfrm>
            <a:off x="18513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19" name="Oval 75"/>
          <p:cNvSpPr>
            <a:spLocks noChangeArrowheads="1"/>
          </p:cNvSpPr>
          <p:nvPr/>
        </p:nvSpPr>
        <p:spPr bwMode="auto">
          <a:xfrm>
            <a:off x="20799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19275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41" name="Line 77"/>
          <p:cNvSpPr>
            <a:spLocks noChangeShapeType="1"/>
          </p:cNvSpPr>
          <p:nvPr/>
        </p:nvSpPr>
        <p:spPr bwMode="auto">
          <a:xfrm>
            <a:off x="23847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2" name="Text Box 78"/>
          <p:cNvSpPr txBox="1">
            <a:spLocks noChangeArrowheads="1"/>
          </p:cNvSpPr>
          <p:nvPr/>
        </p:nvSpPr>
        <p:spPr bwMode="auto">
          <a:xfrm>
            <a:off x="21561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243" name="Text Box 79"/>
          <p:cNvSpPr txBox="1">
            <a:spLocks noChangeArrowheads="1"/>
          </p:cNvSpPr>
          <p:nvPr/>
        </p:nvSpPr>
        <p:spPr bwMode="auto">
          <a:xfrm>
            <a:off x="18513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2</a:t>
            </a:r>
          </a:p>
        </p:txBody>
      </p:sp>
      <p:sp>
        <p:nvSpPr>
          <p:cNvPr id="8244" name="Line 80"/>
          <p:cNvSpPr>
            <a:spLocks noChangeShapeType="1"/>
          </p:cNvSpPr>
          <p:nvPr/>
        </p:nvSpPr>
        <p:spPr bwMode="auto">
          <a:xfrm flipV="1">
            <a:off x="6042323" y="2367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5661323" y="3510591"/>
            <a:ext cx="762000" cy="152400"/>
          </a:xfrm>
          <a:prstGeom prst="ellipse">
            <a:avLst/>
          </a:prstGeom>
          <a:gradFill>
            <a:gsLst>
              <a:gs pos="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5661323" y="2824791"/>
            <a:ext cx="762000" cy="762000"/>
          </a:xfrm>
          <a:prstGeom prst="rect">
            <a:avLst/>
          </a:prstGeom>
          <a:gradFill>
            <a:gsLst>
              <a:gs pos="0">
                <a:schemeClr val="tx2">
                  <a:lumMod val="65000"/>
                </a:schemeClr>
              </a:gs>
              <a:gs pos="5000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5661323" y="2748591"/>
            <a:ext cx="762000" cy="152400"/>
          </a:xfrm>
          <a:prstGeom prst="ellipse">
            <a:avLst/>
          </a:prstGeom>
          <a:gradFill>
            <a:gsLst>
              <a:gs pos="0">
                <a:schemeClr val="tx2">
                  <a:lumMod val="65000"/>
                </a:schemeClr>
              </a:gs>
              <a:gs pos="100000">
                <a:schemeClr val="tx2">
                  <a:lumMod val="85000"/>
                </a:schemeClr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248" name="Line 84"/>
          <p:cNvSpPr>
            <a:spLocks noChangeShapeType="1"/>
          </p:cNvSpPr>
          <p:nvPr/>
        </p:nvSpPr>
        <p:spPr bwMode="auto">
          <a:xfrm>
            <a:off x="6423323" y="2824791"/>
            <a:ext cx="0" cy="76200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5661323" y="2977191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2"/>
                </a:solidFill>
              </a:rPr>
              <a:t>Disk</a:t>
            </a:r>
            <a:r>
              <a:rPr lang="en-US" baseline="-25000" dirty="0" err="1">
                <a:solidFill>
                  <a:schemeClr val="bg2"/>
                </a:solidFill>
              </a:rPr>
              <a:t>B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8250" name="Line 86"/>
          <p:cNvSpPr>
            <a:spLocks noChangeShapeType="1"/>
          </p:cNvSpPr>
          <p:nvPr/>
        </p:nvSpPr>
        <p:spPr bwMode="auto">
          <a:xfrm>
            <a:off x="5661323" y="282479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h="38100"/>
          </a:sp3d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231" name="Freeform 87"/>
          <p:cNvSpPr>
            <a:spLocks/>
          </p:cNvSpPr>
          <p:nvPr/>
        </p:nvSpPr>
        <p:spPr bwMode="auto">
          <a:xfrm>
            <a:off x="2689523" y="1148391"/>
            <a:ext cx="3429000" cy="1600200"/>
          </a:xfrm>
          <a:custGeom>
            <a:avLst/>
            <a:gdLst>
              <a:gd name="T0" fmla="*/ 2147483647 w 2160"/>
              <a:gd name="T1" fmla="*/ 2147483647 h 1008"/>
              <a:gd name="T2" fmla="*/ 2147483647 w 2160"/>
              <a:gd name="T3" fmla="*/ 2147483647 h 1008"/>
              <a:gd name="T4" fmla="*/ 2147483647 w 2160"/>
              <a:gd name="T5" fmla="*/ 2147483647 h 1008"/>
              <a:gd name="T6" fmla="*/ 2147483647 w 2160"/>
              <a:gd name="T7" fmla="*/ 2147483647 h 1008"/>
              <a:gd name="T8" fmla="*/ 0 w 2160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008"/>
              <a:gd name="T17" fmla="*/ 2160 w 216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008">
                <a:moveTo>
                  <a:pt x="2160" y="1008"/>
                </a:moveTo>
                <a:cubicBezTo>
                  <a:pt x="2160" y="748"/>
                  <a:pt x="2160" y="488"/>
                  <a:pt x="1872" y="384"/>
                </a:cubicBezTo>
                <a:cubicBezTo>
                  <a:pt x="1584" y="280"/>
                  <a:pt x="680" y="432"/>
                  <a:pt x="432" y="384"/>
                </a:cubicBezTo>
                <a:cubicBezTo>
                  <a:pt x="184" y="336"/>
                  <a:pt x="456" y="160"/>
                  <a:pt x="384" y="96"/>
                </a:cubicBezTo>
                <a:cubicBezTo>
                  <a:pt x="312" y="32"/>
                  <a:pt x="156" y="16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lg" len="lg"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232" name="Freeform 88"/>
          <p:cNvSpPr>
            <a:spLocks/>
          </p:cNvSpPr>
          <p:nvPr/>
        </p:nvSpPr>
        <p:spPr bwMode="auto">
          <a:xfrm>
            <a:off x="2613323" y="462591"/>
            <a:ext cx="3886200" cy="457200"/>
          </a:xfrm>
          <a:custGeom>
            <a:avLst/>
            <a:gdLst>
              <a:gd name="T0" fmla="*/ 0 w 2448"/>
              <a:gd name="T1" fmla="*/ 2147483647 h 288"/>
              <a:gd name="T2" fmla="*/ 2147483647 w 2448"/>
              <a:gd name="T3" fmla="*/ 0 h 288"/>
              <a:gd name="T4" fmla="*/ 2147483647 w 2448"/>
              <a:gd name="T5" fmla="*/ 2147483647 h 288"/>
              <a:gd name="T6" fmla="*/ 0 60000 65536"/>
              <a:gd name="T7" fmla="*/ 0 60000 65536"/>
              <a:gd name="T8" fmla="*/ 0 60000 65536"/>
              <a:gd name="T9" fmla="*/ 0 w 2448"/>
              <a:gd name="T10" fmla="*/ 0 h 288"/>
              <a:gd name="T11" fmla="*/ 2448 w 244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8" h="288">
                <a:moveTo>
                  <a:pt x="0" y="288"/>
                </a:moveTo>
                <a:cubicBezTo>
                  <a:pt x="420" y="144"/>
                  <a:pt x="840" y="0"/>
                  <a:pt x="1248" y="0"/>
                </a:cubicBezTo>
                <a:cubicBezTo>
                  <a:pt x="1656" y="0"/>
                  <a:pt x="2052" y="144"/>
                  <a:pt x="2448" y="28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2765723" y="1940554"/>
            <a:ext cx="457200" cy="274637"/>
            <a:chOff x="1728" y="1075"/>
            <a:chExt cx="288" cy="173"/>
          </a:xfrm>
        </p:grpSpPr>
        <p:sp>
          <p:nvSpPr>
            <p:cNvPr id="8262" name="Line 96"/>
            <p:cNvSpPr>
              <a:spLocks noChangeShapeType="1"/>
            </p:cNvSpPr>
            <p:nvPr/>
          </p:nvSpPr>
          <p:spPr bwMode="auto">
            <a:xfrm>
              <a:off x="1728" y="1248"/>
              <a:ext cx="2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97"/>
            <p:cNvSpPr>
              <a:spLocks noChangeShapeType="1"/>
            </p:cNvSpPr>
            <p:nvPr/>
          </p:nvSpPr>
          <p:spPr bwMode="auto">
            <a:xfrm flipH="1">
              <a:off x="1728" y="110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Text Box 98"/>
            <p:cNvSpPr txBox="1">
              <a:spLocks noChangeArrowheads="1"/>
            </p:cNvSpPr>
            <p:nvPr/>
          </p:nvSpPr>
          <p:spPr bwMode="auto">
            <a:xfrm flipH="1">
              <a:off x="1728" y="1075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(8)</a:t>
              </a:r>
            </a:p>
          </p:txBody>
        </p:sp>
      </p:grpSp>
      <p:sp>
        <p:nvSpPr>
          <p:cNvPr id="89" name="Text Box 93"/>
          <p:cNvSpPr txBox="1">
            <a:spLocks noChangeArrowheads="1"/>
          </p:cNvSpPr>
          <p:nvPr/>
        </p:nvSpPr>
        <p:spPr bwMode="auto">
          <a:xfrm>
            <a:off x="7413923" y="249866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Locked </a:t>
            </a:r>
            <a:r>
              <a:rPr lang="en-US" sz="1400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out</a:t>
            </a:r>
            <a:r>
              <a:rPr lang="en-US" sz="1400" dirty="0">
                <a:solidFill>
                  <a:schemeClr val="bg1"/>
                </a:solidFill>
              </a:rPr>
              <a:t> for I/O Initiation</a:t>
            </a:r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27323" y="249866"/>
            <a:ext cx="1371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latin typeface="Segoe Semibold" pitchFamily="34" charset="0"/>
              </a:rPr>
              <a:t>Locked out for I/O Initiation</a:t>
            </a:r>
          </a:p>
        </p:txBody>
      </p:sp>
      <p:sp>
        <p:nvSpPr>
          <p:cNvPr id="91" name="Freeform 95"/>
          <p:cNvSpPr>
            <a:spLocks/>
          </p:cNvSpPr>
          <p:nvPr/>
        </p:nvSpPr>
        <p:spPr bwMode="auto">
          <a:xfrm>
            <a:off x="1317923" y="538791"/>
            <a:ext cx="419100" cy="609600"/>
          </a:xfrm>
          <a:custGeom>
            <a:avLst/>
            <a:gdLst>
              <a:gd name="T0" fmla="*/ 2147483647 w 264"/>
              <a:gd name="T1" fmla="*/ 0 h 384"/>
              <a:gd name="T2" fmla="*/ 2147483647 w 264"/>
              <a:gd name="T3" fmla="*/ 2147483647 h 384"/>
              <a:gd name="T4" fmla="*/ 0 w 264"/>
              <a:gd name="T5" fmla="*/ 2147483647 h 384"/>
              <a:gd name="T6" fmla="*/ 0 60000 65536"/>
              <a:gd name="T7" fmla="*/ 0 60000 65536"/>
              <a:gd name="T8" fmla="*/ 0 60000 65536"/>
              <a:gd name="T9" fmla="*/ 0 w 264"/>
              <a:gd name="T10" fmla="*/ 0 h 384"/>
              <a:gd name="T11" fmla="*/ 264 w 26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384">
                <a:moveTo>
                  <a:pt x="144" y="0"/>
                </a:moveTo>
                <a:cubicBezTo>
                  <a:pt x="204" y="88"/>
                  <a:pt x="264" y="176"/>
                  <a:pt x="240" y="240"/>
                </a:cubicBezTo>
                <a:cubicBezTo>
                  <a:pt x="216" y="304"/>
                  <a:pt x="40" y="360"/>
                  <a:pt x="0" y="38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97"/>
          <p:cNvSpPr>
            <a:spLocks/>
          </p:cNvSpPr>
          <p:nvPr/>
        </p:nvSpPr>
        <p:spPr bwMode="auto">
          <a:xfrm>
            <a:off x="1698923" y="843591"/>
            <a:ext cx="381000" cy="228600"/>
          </a:xfrm>
          <a:custGeom>
            <a:avLst/>
            <a:gdLst>
              <a:gd name="T0" fmla="*/ 0 w 240"/>
              <a:gd name="T1" fmla="*/ 0 h 192"/>
              <a:gd name="T2" fmla="*/ 2147483647 w 240"/>
              <a:gd name="T3" fmla="*/ 2147483647 h 192"/>
              <a:gd name="T4" fmla="*/ 2147483647 w 240"/>
              <a:gd name="T5" fmla="*/ 2147483647 h 192"/>
              <a:gd name="T6" fmla="*/ 0 60000 65536"/>
              <a:gd name="T7" fmla="*/ 0 60000 65536"/>
              <a:gd name="T8" fmla="*/ 0 60000 65536"/>
              <a:gd name="T9" fmla="*/ 0 w 240"/>
              <a:gd name="T10" fmla="*/ 0 h 192"/>
              <a:gd name="T11" fmla="*/ 240 w 2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92">
                <a:moveTo>
                  <a:pt x="0" y="0"/>
                </a:moveTo>
                <a:cubicBezTo>
                  <a:pt x="4" y="56"/>
                  <a:pt x="8" y="112"/>
                  <a:pt x="48" y="144"/>
                </a:cubicBezTo>
                <a:cubicBezTo>
                  <a:pt x="88" y="176"/>
                  <a:pt x="164" y="184"/>
                  <a:pt x="240" y="19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98"/>
          <p:cNvSpPr>
            <a:spLocks/>
          </p:cNvSpPr>
          <p:nvPr/>
        </p:nvSpPr>
        <p:spPr bwMode="auto">
          <a:xfrm>
            <a:off x="8404523" y="538791"/>
            <a:ext cx="419100" cy="609600"/>
          </a:xfrm>
          <a:custGeom>
            <a:avLst/>
            <a:gdLst>
              <a:gd name="T0" fmla="*/ 2147483647 w 264"/>
              <a:gd name="T1" fmla="*/ 0 h 384"/>
              <a:gd name="T2" fmla="*/ 2147483647 w 264"/>
              <a:gd name="T3" fmla="*/ 2147483647 h 384"/>
              <a:gd name="T4" fmla="*/ 0 w 264"/>
              <a:gd name="T5" fmla="*/ 2147483647 h 384"/>
              <a:gd name="T6" fmla="*/ 0 60000 65536"/>
              <a:gd name="T7" fmla="*/ 0 60000 65536"/>
              <a:gd name="T8" fmla="*/ 0 60000 65536"/>
              <a:gd name="T9" fmla="*/ 0 w 264"/>
              <a:gd name="T10" fmla="*/ 0 h 384"/>
              <a:gd name="T11" fmla="*/ 264 w 26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384">
                <a:moveTo>
                  <a:pt x="144" y="0"/>
                </a:moveTo>
                <a:cubicBezTo>
                  <a:pt x="204" y="88"/>
                  <a:pt x="264" y="176"/>
                  <a:pt x="240" y="240"/>
                </a:cubicBezTo>
                <a:cubicBezTo>
                  <a:pt x="216" y="304"/>
                  <a:pt x="40" y="360"/>
                  <a:pt x="0" y="38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autoRev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17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6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62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61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618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61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6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30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8" dur="indefinite"/>
                                        <p:tgtEl>
                                          <p:spTgt spid="6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5" dur="indefinite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fill="hold"/>
                                        <p:tgtEl>
                                          <p:spTgt spid="62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4" dur="indefinite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61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6" presetClass="emph" presetSubtype="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5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62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3" dur="indefinite"/>
                                        <p:tgtEl>
                                          <p:spTgt spid="6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61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6" presetClass="emph" presetSubtype="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7" dur="indefinite"/>
                                        <p:tgtEl>
                                          <p:spTgt spid="6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3" presetClass="emph" presetSubtype="1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93" dur="indefinite"/>
                                        <p:tgtEl>
                                          <p:spTgt spid="6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0" dur="indefinite"/>
                                        <p:tgtEl>
                                          <p:spTgt spid="6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6" presetClass="emph" presetSubtype="0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6" presetClass="emph" presetSubtype="0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5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6" grpId="1" animBg="1"/>
      <p:bldP spid="6146" grpId="2" animBg="1"/>
      <p:bldP spid="6146" grpId="3" animBg="1"/>
      <p:bldP spid="6150" grpId="0" animBg="1"/>
      <p:bldP spid="6154" grpId="0" animBg="1"/>
      <p:bldP spid="6154" grpId="1" animBg="1"/>
      <p:bldP spid="6154" grpId="2" animBg="1"/>
      <p:bldP spid="6154" grpId="3" animBg="1"/>
      <p:bldP spid="6156" grpId="0" animBg="1"/>
      <p:bldP spid="6176" grpId="0" animBg="1"/>
      <p:bldP spid="6177" grpId="0" animBg="1"/>
      <p:bldP spid="6177" grpId="1" animBg="1"/>
      <p:bldP spid="6184" grpId="0" animBg="1"/>
      <p:bldP spid="6191" grpId="0" animBg="1"/>
      <p:bldP spid="6191" grpId="1" animBg="1"/>
      <p:bldP spid="6193" grpId="0" animBg="1"/>
      <p:bldP spid="6194" grpId="0"/>
      <p:bldP spid="6199" grpId="0"/>
      <p:bldP spid="6210" grpId="0"/>
      <p:bldP spid="6211" grpId="0"/>
      <p:bldP spid="6212" grpId="0"/>
      <p:bldP spid="6213" grpId="0"/>
      <p:bldP spid="6214" grpId="0"/>
      <p:bldP spid="6215" grpId="0"/>
      <p:bldP spid="6217" grpId="0"/>
      <p:bldP spid="6219" grpId="0" animBg="1"/>
      <p:bldP spid="6220" grpId="0" animBg="1"/>
      <p:bldP spid="6220" grpId="1" animBg="1"/>
      <p:bldP spid="6231" grpId="0" animBg="1"/>
      <p:bldP spid="6232" grpId="0" animBg="1"/>
      <p:bldP spid="89" grpId="0"/>
      <p:bldP spid="90" grpId="0"/>
      <p:bldP spid="91" grpId="0" animBg="1"/>
      <p:bldP spid="92" grpId="0" animBg="1"/>
      <p:bldP spid="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0" y="-127212"/>
            <a:ext cx="9144001" cy="4623012"/>
            <a:chOff x="0" y="287902"/>
            <a:chExt cx="9144001" cy="4707185"/>
          </a:xfrm>
        </p:grpSpPr>
        <p:sp>
          <p:nvSpPr>
            <p:cNvPr id="76" name="Freeform 89"/>
            <p:cNvSpPr>
              <a:spLocks/>
            </p:cNvSpPr>
            <p:nvPr/>
          </p:nvSpPr>
          <p:spPr bwMode="invGray">
            <a:xfrm>
              <a:off x="0" y="287902"/>
              <a:ext cx="9144001" cy="44644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0" y="54"/>
                </a:cxn>
                <a:cxn ang="0">
                  <a:pos x="310" y="138"/>
                </a:cxn>
                <a:cxn ang="0">
                  <a:pos x="578" y="242"/>
                </a:cxn>
                <a:cxn ang="0">
                  <a:pos x="824" y="326"/>
                </a:cxn>
                <a:cxn ang="0">
                  <a:pos x="1006" y="380"/>
                </a:cxn>
                <a:cxn ang="0">
                  <a:pos x="1202" y="432"/>
                </a:cxn>
                <a:cxn ang="0">
                  <a:pos x="1408" y="480"/>
                </a:cxn>
                <a:cxn ang="0">
                  <a:pos x="1626" y="522"/>
                </a:cxn>
                <a:cxn ang="0">
                  <a:pos x="1852" y="556"/>
                </a:cxn>
                <a:cxn ang="0">
                  <a:pos x="2084" y="580"/>
                </a:cxn>
                <a:cxn ang="0">
                  <a:pos x="2324" y="594"/>
                </a:cxn>
                <a:cxn ang="0">
                  <a:pos x="2444" y="596"/>
                </a:cxn>
                <a:cxn ang="0">
                  <a:pos x="2686" y="588"/>
                </a:cxn>
                <a:cxn ang="0">
                  <a:pos x="2922" y="570"/>
                </a:cxn>
                <a:cxn ang="0">
                  <a:pos x="3152" y="540"/>
                </a:cxn>
                <a:cxn ang="0">
                  <a:pos x="3374" y="502"/>
                </a:cxn>
                <a:cxn ang="0">
                  <a:pos x="3586" y="458"/>
                </a:cxn>
                <a:cxn ang="0">
                  <a:pos x="3788" y="408"/>
                </a:cxn>
                <a:cxn ang="0">
                  <a:pos x="3978" y="354"/>
                </a:cxn>
                <a:cxn ang="0">
                  <a:pos x="4154" y="298"/>
                </a:cxn>
                <a:cxn ang="0">
                  <a:pos x="4460" y="188"/>
                </a:cxn>
                <a:cxn ang="0">
                  <a:pos x="4692" y="94"/>
                </a:cxn>
                <a:cxn ang="0">
                  <a:pos x="4840" y="26"/>
                </a:cxn>
                <a:cxn ang="0">
                  <a:pos x="4912" y="2884"/>
                </a:cxn>
                <a:cxn ang="0">
                  <a:pos x="4858" y="2858"/>
                </a:cxn>
                <a:cxn ang="0">
                  <a:pos x="4708" y="2794"/>
                </a:cxn>
                <a:cxn ang="0">
                  <a:pos x="4472" y="2702"/>
                </a:cxn>
                <a:cxn ang="0">
                  <a:pos x="4164" y="2596"/>
                </a:cxn>
                <a:cxn ang="0">
                  <a:pos x="3986" y="2542"/>
                </a:cxn>
                <a:cxn ang="0">
                  <a:pos x="3794" y="2490"/>
                </a:cxn>
                <a:cxn ang="0">
                  <a:pos x="3590" y="2440"/>
                </a:cxn>
                <a:cxn ang="0">
                  <a:pos x="3376" y="2398"/>
                </a:cxn>
                <a:cxn ang="0">
                  <a:pos x="3154" y="2360"/>
                </a:cxn>
                <a:cxn ang="0">
                  <a:pos x="2922" y="2332"/>
                </a:cxn>
                <a:cxn ang="0">
                  <a:pos x="2686" y="2314"/>
                </a:cxn>
                <a:cxn ang="0">
                  <a:pos x="2444" y="2308"/>
                </a:cxn>
                <a:cxn ang="0">
                  <a:pos x="2322" y="2308"/>
                </a:cxn>
                <a:cxn ang="0">
                  <a:pos x="2084" y="2322"/>
                </a:cxn>
                <a:cxn ang="0">
                  <a:pos x="1852" y="2344"/>
                </a:cxn>
                <a:cxn ang="0">
                  <a:pos x="1626" y="2378"/>
                </a:cxn>
                <a:cxn ang="0">
                  <a:pos x="1408" y="2418"/>
                </a:cxn>
                <a:cxn ang="0">
                  <a:pos x="1200" y="2464"/>
                </a:cxn>
                <a:cxn ang="0">
                  <a:pos x="1004" y="2516"/>
                </a:cxn>
                <a:cxn ang="0">
                  <a:pos x="822" y="2568"/>
                </a:cxn>
                <a:cxn ang="0">
                  <a:pos x="576" y="2650"/>
                </a:cxn>
                <a:cxn ang="0">
                  <a:pos x="306" y="2750"/>
                </a:cxn>
                <a:cxn ang="0">
                  <a:pos x="114" y="2830"/>
                </a:cxn>
                <a:cxn ang="0">
                  <a:pos x="0" y="2884"/>
                </a:cxn>
              </a:cxnLst>
              <a:rect l="0" t="0" r="r" b="b"/>
              <a:pathLst>
                <a:path w="4912" h="2884">
                  <a:moveTo>
                    <a:pt x="6" y="0"/>
                  </a:moveTo>
                  <a:lnTo>
                    <a:pt x="6" y="0"/>
                  </a:lnTo>
                  <a:lnTo>
                    <a:pt x="58" y="26"/>
                  </a:lnTo>
                  <a:lnTo>
                    <a:pt x="120" y="54"/>
                  </a:lnTo>
                  <a:lnTo>
                    <a:pt x="204" y="94"/>
                  </a:lnTo>
                  <a:lnTo>
                    <a:pt x="310" y="138"/>
                  </a:lnTo>
                  <a:lnTo>
                    <a:pt x="436" y="188"/>
                  </a:lnTo>
                  <a:lnTo>
                    <a:pt x="578" y="242"/>
                  </a:lnTo>
                  <a:lnTo>
                    <a:pt x="738" y="298"/>
                  </a:lnTo>
                  <a:lnTo>
                    <a:pt x="824" y="326"/>
                  </a:lnTo>
                  <a:lnTo>
                    <a:pt x="914" y="354"/>
                  </a:lnTo>
                  <a:lnTo>
                    <a:pt x="1006" y="380"/>
                  </a:lnTo>
                  <a:lnTo>
                    <a:pt x="1102" y="408"/>
                  </a:lnTo>
                  <a:lnTo>
                    <a:pt x="1202" y="432"/>
                  </a:lnTo>
                  <a:lnTo>
                    <a:pt x="1304" y="458"/>
                  </a:lnTo>
                  <a:lnTo>
                    <a:pt x="1408" y="480"/>
                  </a:lnTo>
                  <a:lnTo>
                    <a:pt x="1516" y="502"/>
                  </a:lnTo>
                  <a:lnTo>
                    <a:pt x="1626" y="522"/>
                  </a:lnTo>
                  <a:lnTo>
                    <a:pt x="1738" y="540"/>
                  </a:lnTo>
                  <a:lnTo>
                    <a:pt x="1852" y="556"/>
                  </a:lnTo>
                  <a:lnTo>
                    <a:pt x="1968" y="570"/>
                  </a:lnTo>
                  <a:lnTo>
                    <a:pt x="2084" y="580"/>
                  </a:lnTo>
                  <a:lnTo>
                    <a:pt x="2204" y="588"/>
                  </a:lnTo>
                  <a:lnTo>
                    <a:pt x="2324" y="594"/>
                  </a:lnTo>
                  <a:lnTo>
                    <a:pt x="2444" y="596"/>
                  </a:lnTo>
                  <a:lnTo>
                    <a:pt x="2444" y="596"/>
                  </a:lnTo>
                  <a:lnTo>
                    <a:pt x="2566" y="594"/>
                  </a:lnTo>
                  <a:lnTo>
                    <a:pt x="2686" y="588"/>
                  </a:lnTo>
                  <a:lnTo>
                    <a:pt x="2804" y="580"/>
                  </a:lnTo>
                  <a:lnTo>
                    <a:pt x="2922" y="570"/>
                  </a:lnTo>
                  <a:lnTo>
                    <a:pt x="3038" y="556"/>
                  </a:lnTo>
                  <a:lnTo>
                    <a:pt x="3152" y="540"/>
                  </a:lnTo>
                  <a:lnTo>
                    <a:pt x="3264" y="522"/>
                  </a:lnTo>
                  <a:lnTo>
                    <a:pt x="3374" y="502"/>
                  </a:lnTo>
                  <a:lnTo>
                    <a:pt x="3482" y="480"/>
                  </a:lnTo>
                  <a:lnTo>
                    <a:pt x="3586" y="458"/>
                  </a:lnTo>
                  <a:lnTo>
                    <a:pt x="3688" y="432"/>
                  </a:lnTo>
                  <a:lnTo>
                    <a:pt x="3788" y="408"/>
                  </a:lnTo>
                  <a:lnTo>
                    <a:pt x="3884" y="380"/>
                  </a:lnTo>
                  <a:lnTo>
                    <a:pt x="3978" y="354"/>
                  </a:lnTo>
                  <a:lnTo>
                    <a:pt x="4068" y="326"/>
                  </a:lnTo>
                  <a:lnTo>
                    <a:pt x="4154" y="298"/>
                  </a:lnTo>
                  <a:lnTo>
                    <a:pt x="4316" y="242"/>
                  </a:lnTo>
                  <a:lnTo>
                    <a:pt x="4460" y="188"/>
                  </a:lnTo>
                  <a:lnTo>
                    <a:pt x="4586" y="138"/>
                  </a:lnTo>
                  <a:lnTo>
                    <a:pt x="4692" y="94"/>
                  </a:lnTo>
                  <a:lnTo>
                    <a:pt x="4778" y="54"/>
                  </a:lnTo>
                  <a:lnTo>
                    <a:pt x="4840" y="26"/>
                  </a:lnTo>
                  <a:lnTo>
                    <a:pt x="4892" y="0"/>
                  </a:lnTo>
                  <a:lnTo>
                    <a:pt x="4912" y="2884"/>
                  </a:lnTo>
                  <a:lnTo>
                    <a:pt x="4912" y="2884"/>
                  </a:lnTo>
                  <a:lnTo>
                    <a:pt x="4858" y="2858"/>
                  </a:lnTo>
                  <a:lnTo>
                    <a:pt x="4794" y="2830"/>
                  </a:lnTo>
                  <a:lnTo>
                    <a:pt x="4708" y="2794"/>
                  </a:lnTo>
                  <a:lnTo>
                    <a:pt x="4600" y="2750"/>
                  </a:lnTo>
                  <a:lnTo>
                    <a:pt x="4472" y="2702"/>
                  </a:lnTo>
                  <a:lnTo>
                    <a:pt x="4326" y="2650"/>
                  </a:lnTo>
                  <a:lnTo>
                    <a:pt x="4164" y="2596"/>
                  </a:lnTo>
                  <a:lnTo>
                    <a:pt x="4076" y="2568"/>
                  </a:lnTo>
                  <a:lnTo>
                    <a:pt x="3986" y="2542"/>
                  </a:lnTo>
                  <a:lnTo>
                    <a:pt x="3892" y="2516"/>
                  </a:lnTo>
                  <a:lnTo>
                    <a:pt x="3794" y="2490"/>
                  </a:lnTo>
                  <a:lnTo>
                    <a:pt x="3694" y="2464"/>
                  </a:lnTo>
                  <a:lnTo>
                    <a:pt x="3590" y="2440"/>
                  </a:lnTo>
                  <a:lnTo>
                    <a:pt x="3484" y="2418"/>
                  </a:lnTo>
                  <a:lnTo>
                    <a:pt x="3376" y="2398"/>
                  </a:lnTo>
                  <a:lnTo>
                    <a:pt x="3266" y="2378"/>
                  </a:lnTo>
                  <a:lnTo>
                    <a:pt x="3154" y="2360"/>
                  </a:lnTo>
                  <a:lnTo>
                    <a:pt x="3038" y="2344"/>
                  </a:lnTo>
                  <a:lnTo>
                    <a:pt x="2922" y="2332"/>
                  </a:lnTo>
                  <a:lnTo>
                    <a:pt x="2804" y="2322"/>
                  </a:lnTo>
                  <a:lnTo>
                    <a:pt x="2686" y="2314"/>
                  </a:lnTo>
                  <a:lnTo>
                    <a:pt x="2566" y="2308"/>
                  </a:lnTo>
                  <a:lnTo>
                    <a:pt x="2444" y="2308"/>
                  </a:lnTo>
                  <a:lnTo>
                    <a:pt x="2444" y="2308"/>
                  </a:lnTo>
                  <a:lnTo>
                    <a:pt x="2322" y="2308"/>
                  </a:lnTo>
                  <a:lnTo>
                    <a:pt x="2204" y="2314"/>
                  </a:lnTo>
                  <a:lnTo>
                    <a:pt x="2084" y="2322"/>
                  </a:lnTo>
                  <a:lnTo>
                    <a:pt x="1966" y="2332"/>
                  </a:lnTo>
                  <a:lnTo>
                    <a:pt x="1852" y="2344"/>
                  </a:lnTo>
                  <a:lnTo>
                    <a:pt x="1738" y="2360"/>
                  </a:lnTo>
                  <a:lnTo>
                    <a:pt x="1626" y="2378"/>
                  </a:lnTo>
                  <a:lnTo>
                    <a:pt x="1516" y="2398"/>
                  </a:lnTo>
                  <a:lnTo>
                    <a:pt x="1408" y="2418"/>
                  </a:lnTo>
                  <a:lnTo>
                    <a:pt x="1302" y="2440"/>
                  </a:lnTo>
                  <a:lnTo>
                    <a:pt x="1200" y="2464"/>
                  </a:lnTo>
                  <a:lnTo>
                    <a:pt x="1102" y="2490"/>
                  </a:lnTo>
                  <a:lnTo>
                    <a:pt x="1004" y="2516"/>
                  </a:lnTo>
                  <a:lnTo>
                    <a:pt x="912" y="2542"/>
                  </a:lnTo>
                  <a:lnTo>
                    <a:pt x="822" y="2568"/>
                  </a:lnTo>
                  <a:lnTo>
                    <a:pt x="736" y="2596"/>
                  </a:lnTo>
                  <a:lnTo>
                    <a:pt x="576" y="2650"/>
                  </a:lnTo>
                  <a:lnTo>
                    <a:pt x="432" y="2702"/>
                  </a:lnTo>
                  <a:lnTo>
                    <a:pt x="306" y="2750"/>
                  </a:lnTo>
                  <a:lnTo>
                    <a:pt x="200" y="2794"/>
                  </a:lnTo>
                  <a:lnTo>
                    <a:pt x="114" y="2830"/>
                  </a:lnTo>
                  <a:lnTo>
                    <a:pt x="52" y="2858"/>
                  </a:lnTo>
                  <a:lnTo>
                    <a:pt x="0" y="2884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50000">
                  <a:srgbClr val="000000">
                    <a:alpha val="60000"/>
                  </a:srgbClr>
                </a:gs>
                <a:gs pos="100000">
                  <a:srgbClr val="01011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sz="4000" dirty="0">
                <a:solidFill>
                  <a:srgbClr val="000000"/>
                </a:solidFill>
                <a:latin typeface="Segoe" pitchFamily="34" charset="0"/>
              </a:endParaRPr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invGray">
            <a:xfrm>
              <a:off x="0" y="530663"/>
              <a:ext cx="9144001" cy="44644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0" y="54"/>
                </a:cxn>
                <a:cxn ang="0">
                  <a:pos x="310" y="138"/>
                </a:cxn>
                <a:cxn ang="0">
                  <a:pos x="578" y="242"/>
                </a:cxn>
                <a:cxn ang="0">
                  <a:pos x="824" y="326"/>
                </a:cxn>
                <a:cxn ang="0">
                  <a:pos x="1006" y="380"/>
                </a:cxn>
                <a:cxn ang="0">
                  <a:pos x="1202" y="432"/>
                </a:cxn>
                <a:cxn ang="0">
                  <a:pos x="1408" y="480"/>
                </a:cxn>
                <a:cxn ang="0">
                  <a:pos x="1626" y="522"/>
                </a:cxn>
                <a:cxn ang="0">
                  <a:pos x="1852" y="556"/>
                </a:cxn>
                <a:cxn ang="0">
                  <a:pos x="2084" y="580"/>
                </a:cxn>
                <a:cxn ang="0">
                  <a:pos x="2324" y="594"/>
                </a:cxn>
                <a:cxn ang="0">
                  <a:pos x="2444" y="596"/>
                </a:cxn>
                <a:cxn ang="0">
                  <a:pos x="2686" y="588"/>
                </a:cxn>
                <a:cxn ang="0">
                  <a:pos x="2922" y="570"/>
                </a:cxn>
                <a:cxn ang="0">
                  <a:pos x="3152" y="540"/>
                </a:cxn>
                <a:cxn ang="0">
                  <a:pos x="3374" y="502"/>
                </a:cxn>
                <a:cxn ang="0">
                  <a:pos x="3586" y="458"/>
                </a:cxn>
                <a:cxn ang="0">
                  <a:pos x="3788" y="408"/>
                </a:cxn>
                <a:cxn ang="0">
                  <a:pos x="3978" y="354"/>
                </a:cxn>
                <a:cxn ang="0">
                  <a:pos x="4154" y="298"/>
                </a:cxn>
                <a:cxn ang="0">
                  <a:pos x="4460" y="188"/>
                </a:cxn>
                <a:cxn ang="0">
                  <a:pos x="4692" y="94"/>
                </a:cxn>
                <a:cxn ang="0">
                  <a:pos x="4840" y="26"/>
                </a:cxn>
                <a:cxn ang="0">
                  <a:pos x="4912" y="2884"/>
                </a:cxn>
                <a:cxn ang="0">
                  <a:pos x="4858" y="2858"/>
                </a:cxn>
                <a:cxn ang="0">
                  <a:pos x="4708" y="2794"/>
                </a:cxn>
                <a:cxn ang="0">
                  <a:pos x="4472" y="2702"/>
                </a:cxn>
                <a:cxn ang="0">
                  <a:pos x="4164" y="2596"/>
                </a:cxn>
                <a:cxn ang="0">
                  <a:pos x="3986" y="2542"/>
                </a:cxn>
                <a:cxn ang="0">
                  <a:pos x="3794" y="2490"/>
                </a:cxn>
                <a:cxn ang="0">
                  <a:pos x="3590" y="2440"/>
                </a:cxn>
                <a:cxn ang="0">
                  <a:pos x="3376" y="2398"/>
                </a:cxn>
                <a:cxn ang="0">
                  <a:pos x="3154" y="2360"/>
                </a:cxn>
                <a:cxn ang="0">
                  <a:pos x="2922" y="2332"/>
                </a:cxn>
                <a:cxn ang="0">
                  <a:pos x="2686" y="2314"/>
                </a:cxn>
                <a:cxn ang="0">
                  <a:pos x="2444" y="2308"/>
                </a:cxn>
                <a:cxn ang="0">
                  <a:pos x="2322" y="2308"/>
                </a:cxn>
                <a:cxn ang="0">
                  <a:pos x="2084" y="2322"/>
                </a:cxn>
                <a:cxn ang="0">
                  <a:pos x="1852" y="2344"/>
                </a:cxn>
                <a:cxn ang="0">
                  <a:pos x="1626" y="2378"/>
                </a:cxn>
                <a:cxn ang="0">
                  <a:pos x="1408" y="2418"/>
                </a:cxn>
                <a:cxn ang="0">
                  <a:pos x="1200" y="2464"/>
                </a:cxn>
                <a:cxn ang="0">
                  <a:pos x="1004" y="2516"/>
                </a:cxn>
                <a:cxn ang="0">
                  <a:pos x="822" y="2568"/>
                </a:cxn>
                <a:cxn ang="0">
                  <a:pos x="576" y="2650"/>
                </a:cxn>
                <a:cxn ang="0">
                  <a:pos x="306" y="2750"/>
                </a:cxn>
                <a:cxn ang="0">
                  <a:pos x="114" y="2830"/>
                </a:cxn>
                <a:cxn ang="0">
                  <a:pos x="0" y="2884"/>
                </a:cxn>
              </a:cxnLst>
              <a:rect l="0" t="0" r="r" b="b"/>
              <a:pathLst>
                <a:path w="4912" h="2884">
                  <a:moveTo>
                    <a:pt x="6" y="0"/>
                  </a:moveTo>
                  <a:lnTo>
                    <a:pt x="6" y="0"/>
                  </a:lnTo>
                  <a:lnTo>
                    <a:pt x="58" y="26"/>
                  </a:lnTo>
                  <a:lnTo>
                    <a:pt x="120" y="54"/>
                  </a:lnTo>
                  <a:lnTo>
                    <a:pt x="204" y="94"/>
                  </a:lnTo>
                  <a:lnTo>
                    <a:pt x="310" y="138"/>
                  </a:lnTo>
                  <a:lnTo>
                    <a:pt x="436" y="188"/>
                  </a:lnTo>
                  <a:lnTo>
                    <a:pt x="578" y="242"/>
                  </a:lnTo>
                  <a:lnTo>
                    <a:pt x="738" y="298"/>
                  </a:lnTo>
                  <a:lnTo>
                    <a:pt x="824" y="326"/>
                  </a:lnTo>
                  <a:lnTo>
                    <a:pt x="914" y="354"/>
                  </a:lnTo>
                  <a:lnTo>
                    <a:pt x="1006" y="380"/>
                  </a:lnTo>
                  <a:lnTo>
                    <a:pt x="1102" y="408"/>
                  </a:lnTo>
                  <a:lnTo>
                    <a:pt x="1202" y="432"/>
                  </a:lnTo>
                  <a:lnTo>
                    <a:pt x="1304" y="458"/>
                  </a:lnTo>
                  <a:lnTo>
                    <a:pt x="1408" y="480"/>
                  </a:lnTo>
                  <a:lnTo>
                    <a:pt x="1516" y="502"/>
                  </a:lnTo>
                  <a:lnTo>
                    <a:pt x="1626" y="522"/>
                  </a:lnTo>
                  <a:lnTo>
                    <a:pt x="1738" y="540"/>
                  </a:lnTo>
                  <a:lnTo>
                    <a:pt x="1852" y="556"/>
                  </a:lnTo>
                  <a:lnTo>
                    <a:pt x="1968" y="570"/>
                  </a:lnTo>
                  <a:lnTo>
                    <a:pt x="2084" y="580"/>
                  </a:lnTo>
                  <a:lnTo>
                    <a:pt x="2204" y="588"/>
                  </a:lnTo>
                  <a:lnTo>
                    <a:pt x="2324" y="594"/>
                  </a:lnTo>
                  <a:lnTo>
                    <a:pt x="2444" y="596"/>
                  </a:lnTo>
                  <a:lnTo>
                    <a:pt x="2444" y="596"/>
                  </a:lnTo>
                  <a:lnTo>
                    <a:pt x="2566" y="594"/>
                  </a:lnTo>
                  <a:lnTo>
                    <a:pt x="2686" y="588"/>
                  </a:lnTo>
                  <a:lnTo>
                    <a:pt x="2804" y="580"/>
                  </a:lnTo>
                  <a:lnTo>
                    <a:pt x="2922" y="570"/>
                  </a:lnTo>
                  <a:lnTo>
                    <a:pt x="3038" y="556"/>
                  </a:lnTo>
                  <a:lnTo>
                    <a:pt x="3152" y="540"/>
                  </a:lnTo>
                  <a:lnTo>
                    <a:pt x="3264" y="522"/>
                  </a:lnTo>
                  <a:lnTo>
                    <a:pt x="3374" y="502"/>
                  </a:lnTo>
                  <a:lnTo>
                    <a:pt x="3482" y="480"/>
                  </a:lnTo>
                  <a:lnTo>
                    <a:pt x="3586" y="458"/>
                  </a:lnTo>
                  <a:lnTo>
                    <a:pt x="3688" y="432"/>
                  </a:lnTo>
                  <a:lnTo>
                    <a:pt x="3788" y="408"/>
                  </a:lnTo>
                  <a:lnTo>
                    <a:pt x="3884" y="380"/>
                  </a:lnTo>
                  <a:lnTo>
                    <a:pt x="3978" y="354"/>
                  </a:lnTo>
                  <a:lnTo>
                    <a:pt x="4068" y="326"/>
                  </a:lnTo>
                  <a:lnTo>
                    <a:pt x="4154" y="298"/>
                  </a:lnTo>
                  <a:lnTo>
                    <a:pt x="4316" y="242"/>
                  </a:lnTo>
                  <a:lnTo>
                    <a:pt x="4460" y="188"/>
                  </a:lnTo>
                  <a:lnTo>
                    <a:pt x="4586" y="138"/>
                  </a:lnTo>
                  <a:lnTo>
                    <a:pt x="4692" y="94"/>
                  </a:lnTo>
                  <a:lnTo>
                    <a:pt x="4778" y="54"/>
                  </a:lnTo>
                  <a:lnTo>
                    <a:pt x="4840" y="26"/>
                  </a:lnTo>
                  <a:lnTo>
                    <a:pt x="4892" y="0"/>
                  </a:lnTo>
                  <a:lnTo>
                    <a:pt x="4912" y="2884"/>
                  </a:lnTo>
                  <a:lnTo>
                    <a:pt x="4912" y="2884"/>
                  </a:lnTo>
                  <a:lnTo>
                    <a:pt x="4858" y="2858"/>
                  </a:lnTo>
                  <a:lnTo>
                    <a:pt x="4794" y="2830"/>
                  </a:lnTo>
                  <a:lnTo>
                    <a:pt x="4708" y="2794"/>
                  </a:lnTo>
                  <a:lnTo>
                    <a:pt x="4600" y="2750"/>
                  </a:lnTo>
                  <a:lnTo>
                    <a:pt x="4472" y="2702"/>
                  </a:lnTo>
                  <a:lnTo>
                    <a:pt x="4326" y="2650"/>
                  </a:lnTo>
                  <a:lnTo>
                    <a:pt x="4164" y="2596"/>
                  </a:lnTo>
                  <a:lnTo>
                    <a:pt x="4076" y="2568"/>
                  </a:lnTo>
                  <a:lnTo>
                    <a:pt x="3986" y="2542"/>
                  </a:lnTo>
                  <a:lnTo>
                    <a:pt x="3892" y="2516"/>
                  </a:lnTo>
                  <a:lnTo>
                    <a:pt x="3794" y="2490"/>
                  </a:lnTo>
                  <a:lnTo>
                    <a:pt x="3694" y="2464"/>
                  </a:lnTo>
                  <a:lnTo>
                    <a:pt x="3590" y="2440"/>
                  </a:lnTo>
                  <a:lnTo>
                    <a:pt x="3484" y="2418"/>
                  </a:lnTo>
                  <a:lnTo>
                    <a:pt x="3376" y="2398"/>
                  </a:lnTo>
                  <a:lnTo>
                    <a:pt x="3266" y="2378"/>
                  </a:lnTo>
                  <a:lnTo>
                    <a:pt x="3154" y="2360"/>
                  </a:lnTo>
                  <a:lnTo>
                    <a:pt x="3038" y="2344"/>
                  </a:lnTo>
                  <a:lnTo>
                    <a:pt x="2922" y="2332"/>
                  </a:lnTo>
                  <a:lnTo>
                    <a:pt x="2804" y="2322"/>
                  </a:lnTo>
                  <a:lnTo>
                    <a:pt x="2686" y="2314"/>
                  </a:lnTo>
                  <a:lnTo>
                    <a:pt x="2566" y="2308"/>
                  </a:lnTo>
                  <a:lnTo>
                    <a:pt x="2444" y="2308"/>
                  </a:lnTo>
                  <a:lnTo>
                    <a:pt x="2444" y="2308"/>
                  </a:lnTo>
                  <a:lnTo>
                    <a:pt x="2322" y="2308"/>
                  </a:lnTo>
                  <a:lnTo>
                    <a:pt x="2204" y="2314"/>
                  </a:lnTo>
                  <a:lnTo>
                    <a:pt x="2084" y="2322"/>
                  </a:lnTo>
                  <a:lnTo>
                    <a:pt x="1966" y="2332"/>
                  </a:lnTo>
                  <a:lnTo>
                    <a:pt x="1852" y="2344"/>
                  </a:lnTo>
                  <a:lnTo>
                    <a:pt x="1738" y="2360"/>
                  </a:lnTo>
                  <a:lnTo>
                    <a:pt x="1626" y="2378"/>
                  </a:lnTo>
                  <a:lnTo>
                    <a:pt x="1516" y="2398"/>
                  </a:lnTo>
                  <a:lnTo>
                    <a:pt x="1408" y="2418"/>
                  </a:lnTo>
                  <a:lnTo>
                    <a:pt x="1302" y="2440"/>
                  </a:lnTo>
                  <a:lnTo>
                    <a:pt x="1200" y="2464"/>
                  </a:lnTo>
                  <a:lnTo>
                    <a:pt x="1102" y="2490"/>
                  </a:lnTo>
                  <a:lnTo>
                    <a:pt x="1004" y="2516"/>
                  </a:lnTo>
                  <a:lnTo>
                    <a:pt x="912" y="2542"/>
                  </a:lnTo>
                  <a:lnTo>
                    <a:pt x="822" y="2568"/>
                  </a:lnTo>
                  <a:lnTo>
                    <a:pt x="736" y="2596"/>
                  </a:lnTo>
                  <a:lnTo>
                    <a:pt x="576" y="2650"/>
                  </a:lnTo>
                  <a:lnTo>
                    <a:pt x="432" y="2702"/>
                  </a:lnTo>
                  <a:lnTo>
                    <a:pt x="306" y="2750"/>
                  </a:lnTo>
                  <a:lnTo>
                    <a:pt x="200" y="2794"/>
                  </a:lnTo>
                  <a:lnTo>
                    <a:pt x="114" y="2830"/>
                  </a:lnTo>
                  <a:lnTo>
                    <a:pt x="52" y="2858"/>
                  </a:lnTo>
                  <a:lnTo>
                    <a:pt x="0" y="2884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50000">
                  <a:srgbClr val="000000">
                    <a:alpha val="60000"/>
                  </a:srgbClr>
                </a:gs>
                <a:gs pos="100000">
                  <a:srgbClr val="01011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sz="4000" dirty="0">
                <a:solidFill>
                  <a:srgbClr val="000000"/>
                </a:solidFill>
                <a:latin typeface="Segoe" pitchFamily="34" charset="0"/>
              </a:endParaRPr>
            </a:p>
          </p:txBody>
        </p:sp>
      </p:grpSp>
      <p:sp>
        <p:nvSpPr>
          <p:cNvPr id="79" name="Rectangle 78"/>
          <p:cNvSpPr/>
          <p:nvPr/>
        </p:nvSpPr>
        <p:spPr bwMode="auto">
          <a:xfrm>
            <a:off x="228600" y="3992529"/>
            <a:ext cx="4191000" cy="3124201"/>
          </a:xfrm>
          <a:prstGeom prst="rect">
            <a:avLst/>
          </a:prstGeom>
          <a:gradFill flip="none" rotWithShape="1">
            <a:gsLst>
              <a:gs pos="9000">
                <a:srgbClr val="FFFFFF">
                  <a:alpha val="0"/>
                </a:srgbClr>
              </a:gs>
              <a:gs pos="31000">
                <a:schemeClr val="bg2">
                  <a:alpha val="63000"/>
                </a:schemeClr>
              </a:gs>
              <a:gs pos="67000">
                <a:schemeClr val="bg2">
                  <a:alpha val="44000"/>
                </a:schemeClr>
              </a:gs>
              <a:gs pos="86000">
                <a:schemeClr val="bg2">
                  <a:alpha val="46000"/>
                </a:schemeClr>
              </a:gs>
            </a:gsLst>
            <a:lin ang="16200000" scaled="1"/>
            <a:tileRect/>
          </a:gradFill>
          <a:ln w="15875" cap="sq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241300" dist="38100" algn="r" rotWithShape="0">
              <a:prstClr val="black"/>
            </a:outerShdw>
          </a:effectLst>
          <a:sp3d>
            <a:bevelT w="82550"/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endParaRPr lang="en-US" sz="3200" kern="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616302" y="3992529"/>
            <a:ext cx="4191000" cy="3124201"/>
          </a:xfrm>
          <a:prstGeom prst="rect">
            <a:avLst/>
          </a:prstGeom>
          <a:gradFill flip="none" rotWithShape="1">
            <a:gsLst>
              <a:gs pos="9000">
                <a:srgbClr val="FFFFFF">
                  <a:alpha val="0"/>
                </a:srgbClr>
              </a:gs>
              <a:gs pos="31000">
                <a:schemeClr val="bg2">
                  <a:alpha val="63000"/>
                </a:schemeClr>
              </a:gs>
              <a:gs pos="67000">
                <a:schemeClr val="bg2">
                  <a:alpha val="44000"/>
                </a:schemeClr>
              </a:gs>
              <a:gs pos="86000">
                <a:schemeClr val="bg2">
                  <a:alpha val="46000"/>
                </a:schemeClr>
              </a:gs>
            </a:gsLst>
            <a:lin ang="16200000" scaled="1"/>
            <a:tileRect/>
          </a:gradFill>
          <a:ln w="15875" cap="sq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241300" dist="38100" algn="r" rotWithShape="0">
              <a:prstClr val="black"/>
            </a:outerShdw>
          </a:effectLst>
          <a:sp3d>
            <a:bevelT w="82550"/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endParaRPr lang="en-US" sz="3200" kern="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5279066" y="2374569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78466" y="774369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07066" y="850569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54666" y="1536369"/>
            <a:ext cx="9144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011866" y="199356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783266" y="926769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554666" y="1536369"/>
            <a:ext cx="914400" cy="369332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Cache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478466" y="2374569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V="1">
            <a:off x="1697666" y="237456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1240466" y="2755569"/>
            <a:ext cx="914400" cy="914400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164266" y="2998457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2"/>
                </a:solidFill>
              </a:rPr>
              <a:t>Mem</a:t>
            </a:r>
            <a:r>
              <a:rPr lang="en-US" baseline="-25000" dirty="0" err="1">
                <a:solidFill>
                  <a:schemeClr val="bg2"/>
                </a:solidFill>
              </a:rPr>
              <a:t>A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31266" y="1993569"/>
            <a:ext cx="1447800" cy="1371600"/>
            <a:chOff x="2400" y="1104"/>
            <a:chExt cx="912" cy="480"/>
          </a:xfrm>
        </p:grpSpPr>
        <p:sp>
          <p:nvSpPr>
            <p:cNvPr id="9292" name="Rectangle 15"/>
            <p:cNvSpPr>
              <a:spLocks noChangeArrowheads="1"/>
            </p:cNvSpPr>
            <p:nvPr/>
          </p:nvSpPr>
          <p:spPr bwMode="auto">
            <a:xfrm>
              <a:off x="2400" y="1104"/>
              <a:ext cx="912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 w="31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lIns="91432" tIns="45717" rIns="91432" bIns="45717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Text Box 16"/>
            <p:cNvSpPr txBox="1">
              <a:spLocks noChangeArrowheads="1"/>
            </p:cNvSpPr>
            <p:nvPr/>
          </p:nvSpPr>
          <p:spPr bwMode="auto">
            <a:xfrm>
              <a:off x="2400" y="1132"/>
              <a:ext cx="91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Node</a:t>
              </a:r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/>
                <a:t>Interconnect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79266" y="2374569"/>
            <a:ext cx="1066800" cy="1295400"/>
            <a:chOff x="4320" y="1344"/>
            <a:chExt cx="672" cy="816"/>
          </a:xfrm>
        </p:grpSpPr>
        <p:sp>
          <p:nvSpPr>
            <p:cNvPr id="9288" name="Line 18"/>
            <p:cNvSpPr>
              <a:spLocks noChangeShapeType="1"/>
            </p:cNvSpPr>
            <p:nvPr/>
          </p:nvSpPr>
          <p:spPr bwMode="auto">
            <a:xfrm flipV="1">
              <a:off x="4656" y="1344"/>
              <a:ext cx="0" cy="24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20" y="1584"/>
              <a:ext cx="672" cy="576"/>
              <a:chOff x="720" y="1584"/>
              <a:chExt cx="672" cy="576"/>
            </a:xfrm>
          </p:grpSpPr>
          <p:sp>
            <p:nvSpPr>
              <p:cNvPr id="9290" name="Rectangle 20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</a:gradFill>
              <a:ln w="3175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lIns="91432" tIns="45717" rIns="91432" bIns="45717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91" name="Text Box 21"/>
              <p:cNvSpPr txBox="1">
                <a:spLocks noChangeArrowheads="1"/>
              </p:cNvSpPr>
              <p:nvPr/>
            </p:nvSpPr>
            <p:spPr bwMode="auto">
              <a:xfrm>
                <a:off x="720" y="1737"/>
                <a:ext cx="672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lIns="91432" tIns="45717" rIns="91432" bIns="45717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err="1">
                    <a:solidFill>
                      <a:srgbClr val="000000"/>
                    </a:solidFill>
                  </a:rPr>
                  <a:t>Mem</a:t>
                </a:r>
                <a:r>
                  <a:rPr lang="en-US" baseline="-25000" dirty="0" err="1">
                    <a:solidFill>
                      <a:srgbClr val="000000"/>
                    </a:solidFill>
                  </a:rPr>
                  <a:t>B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688266" y="2374569"/>
            <a:ext cx="762000" cy="1295400"/>
            <a:chOff x="1680" y="1344"/>
            <a:chExt cx="480" cy="816"/>
          </a:xfrm>
          <a:gradFill>
            <a:gsLst>
              <a:gs pos="0">
                <a:schemeClr val="tx2">
                  <a:lumMod val="65000"/>
                </a:schemeClr>
              </a:gs>
              <a:gs pos="5000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680" y="1584"/>
              <a:ext cx="480" cy="576"/>
              <a:chOff x="1632" y="1584"/>
              <a:chExt cx="528" cy="576"/>
            </a:xfrm>
            <a:grpFill/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528" cy="9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83" name="Rectangle 2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528" cy="4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84" name="Oval 26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528" cy="9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87" name="Text Box 29"/>
              <p:cNvSpPr txBox="1">
                <a:spLocks noChangeArrowheads="1"/>
              </p:cNvSpPr>
              <p:nvPr/>
            </p:nvSpPr>
            <p:spPr bwMode="auto">
              <a:xfrm>
                <a:off x="1632" y="1728"/>
                <a:ext cx="528" cy="2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err="1">
                    <a:solidFill>
                      <a:schemeClr val="bg2"/>
                    </a:solidFill>
                  </a:rPr>
                  <a:t>Disk</a:t>
                </a:r>
                <a:r>
                  <a:rPr lang="en-US" baseline="-25000" dirty="0" err="1">
                    <a:solidFill>
                      <a:schemeClr val="bg2"/>
                    </a:solidFill>
                  </a:rPr>
                  <a:t>A</a:t>
                </a:r>
                <a:endParaRPr lang="en-US" baseline="-25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9285" name="Line 27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0" cy="48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86" name="Line 28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0" cy="4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281" name="Line 30"/>
            <p:cNvSpPr>
              <a:spLocks noChangeShapeType="1"/>
            </p:cNvSpPr>
            <p:nvPr/>
          </p:nvSpPr>
          <p:spPr bwMode="auto">
            <a:xfrm flipV="1">
              <a:off x="1920" y="1344"/>
              <a:ext cx="0" cy="24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9232" name="Rectangle 31"/>
          <p:cNvSpPr>
            <a:spLocks noChangeArrowheads="1"/>
          </p:cNvSpPr>
          <p:nvPr/>
        </p:nvSpPr>
        <p:spPr bwMode="auto">
          <a:xfrm>
            <a:off x="6193466" y="774369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6422066" y="850569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6269666" y="1536369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5" name="Line 34"/>
          <p:cNvSpPr>
            <a:spLocks noChangeShapeType="1"/>
          </p:cNvSpPr>
          <p:nvPr/>
        </p:nvSpPr>
        <p:spPr bwMode="auto">
          <a:xfrm>
            <a:off x="6726866" y="199356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Text Box 35"/>
          <p:cNvSpPr txBox="1">
            <a:spLocks noChangeArrowheads="1"/>
          </p:cNvSpPr>
          <p:nvPr/>
        </p:nvSpPr>
        <p:spPr bwMode="auto">
          <a:xfrm>
            <a:off x="6498266" y="926769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237" name="Text Box 36"/>
          <p:cNvSpPr txBox="1">
            <a:spLocks noChangeArrowheads="1"/>
          </p:cNvSpPr>
          <p:nvPr/>
        </p:nvSpPr>
        <p:spPr bwMode="auto">
          <a:xfrm>
            <a:off x="6193466" y="1536369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3</a:t>
            </a:r>
          </a:p>
        </p:txBody>
      </p:sp>
      <p:sp>
        <p:nvSpPr>
          <p:cNvPr id="9238" name="Rectangle 38"/>
          <p:cNvSpPr>
            <a:spLocks noChangeArrowheads="1"/>
          </p:cNvSpPr>
          <p:nvPr/>
        </p:nvSpPr>
        <p:spPr bwMode="auto">
          <a:xfrm>
            <a:off x="7565066" y="774369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7793666" y="850569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40" name="Rectangle 40"/>
          <p:cNvSpPr>
            <a:spLocks noChangeArrowheads="1"/>
          </p:cNvSpPr>
          <p:nvPr/>
        </p:nvSpPr>
        <p:spPr bwMode="auto">
          <a:xfrm>
            <a:off x="7641266" y="1536369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1" name="Line 41"/>
          <p:cNvSpPr>
            <a:spLocks noChangeShapeType="1"/>
          </p:cNvSpPr>
          <p:nvPr/>
        </p:nvSpPr>
        <p:spPr bwMode="auto">
          <a:xfrm>
            <a:off x="8098466" y="199356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Text Box 42"/>
          <p:cNvSpPr txBox="1">
            <a:spLocks noChangeArrowheads="1"/>
          </p:cNvSpPr>
          <p:nvPr/>
        </p:nvSpPr>
        <p:spPr bwMode="auto">
          <a:xfrm>
            <a:off x="7869866" y="926769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243" name="Text Box 43"/>
          <p:cNvSpPr txBox="1">
            <a:spLocks noChangeArrowheads="1"/>
          </p:cNvSpPr>
          <p:nvPr/>
        </p:nvSpPr>
        <p:spPr bwMode="auto">
          <a:xfrm>
            <a:off x="7565066" y="1536369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4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sz="half" idx="1"/>
          </p:nvPr>
        </p:nvSpPr>
        <p:spPr>
          <a:xfrm>
            <a:off x="377825" y="4191000"/>
            <a:ext cx="3965575" cy="2526846"/>
          </a:xfrm>
        </p:spPr>
        <p:txBody>
          <a:bodyPr>
            <a:normAutofit fontScale="85000" lnSpcReduction="10000"/>
          </a:bodyPr>
          <a:lstStyle/>
          <a:p>
            <a:pPr marL="415925" indent="-415925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ym typeface="Wingdings" pitchFamily="2" charset="2"/>
              </a:rPr>
              <a:t>Performance Optimizations: </a:t>
            </a:r>
          </a:p>
          <a:p>
            <a:pPr marL="287338" indent="-287338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Concurrent I/O initiation</a:t>
            </a:r>
          </a:p>
          <a:p>
            <a:pPr marL="287338" indent="-287338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Interrupt I/O-initiating processor</a:t>
            </a:r>
          </a:p>
          <a:p>
            <a:pPr marL="287338" indent="-287338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ym typeface="Wingdings" pitchFamily="2" charset="2"/>
              </a:rPr>
              <a:t>Execute DPC on I/O-initiating processor</a:t>
            </a:r>
            <a:endParaRPr lang="en-US" sz="1800" baseline="-25000" dirty="0" smtClean="0">
              <a:sym typeface="Wingdings" pitchFamily="2" charset="2"/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sz="half" idx="2"/>
          </p:nvPr>
        </p:nvSpPr>
        <p:spPr>
          <a:xfrm>
            <a:off x="4724399" y="4191000"/>
            <a:ext cx="4035426" cy="2456057"/>
          </a:xfrm>
        </p:spPr>
        <p:txBody>
          <a:bodyPr>
            <a:normAutofit fontScale="85000" lnSpcReduction="10000"/>
          </a:bodyPr>
          <a:lstStyle/>
          <a:p>
            <a:pPr marL="287338" indent="-287338">
              <a:spcBef>
                <a:spcPts val="600"/>
              </a:spcBef>
              <a:buFontTx/>
              <a:buAutoNum type="arabicPeriod"/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selects buffer: </a:t>
            </a:r>
            <a:r>
              <a:rPr lang="en-US" sz="1800" dirty="0" err="1" smtClean="0"/>
              <a:t>Mem</a:t>
            </a:r>
            <a:r>
              <a:rPr lang="en-US" sz="1800" baseline="-25000" dirty="0" err="1" smtClean="0"/>
              <a:t>B</a:t>
            </a:r>
            <a:endParaRPr lang="en-US" sz="1800" dirty="0" smtClean="0"/>
          </a:p>
          <a:p>
            <a:pPr marL="287338" indent="-287338">
              <a:spcBef>
                <a:spcPts val="600"/>
              </a:spcBef>
              <a:buFontTx/>
              <a:buAutoNum type="arabicPeriod"/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starts I/O: fill buffer from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Disk</a:t>
            </a:r>
            <a:r>
              <a:rPr lang="en-US" sz="1800" baseline="-25000" dirty="0" err="1" smtClean="0">
                <a:sym typeface="Wingdings" pitchFamily="2" charset="2"/>
              </a:rPr>
              <a:t>B</a:t>
            </a:r>
            <a:endParaRPr lang="en-US" sz="1800" dirty="0" smtClean="0">
              <a:sym typeface="Wingdings" pitchFamily="2" charset="2"/>
            </a:endParaRPr>
          </a:p>
          <a:p>
            <a:pPr marL="287338" indent="-287338">
              <a:spcBef>
                <a:spcPts val="600"/>
              </a:spcBef>
              <a:buFontTx/>
              <a:buAutoNum type="arabicPeriod"/>
            </a:pPr>
            <a:r>
              <a:rPr lang="en-US" sz="1800" dirty="0" smtClean="0">
                <a:sym typeface="Wingdings" pitchFamily="2" charset="2"/>
              </a:rPr>
              <a:t>Buffer written to </a:t>
            </a:r>
            <a:r>
              <a:rPr lang="en-US" sz="1800" dirty="0" err="1" smtClean="0">
                <a:sym typeface="Wingdings" pitchFamily="2" charset="2"/>
              </a:rPr>
              <a:t>Mem</a:t>
            </a:r>
            <a:r>
              <a:rPr lang="en-US" sz="1800" baseline="-25000" dirty="0" err="1" smtClean="0">
                <a:sym typeface="Wingdings" pitchFamily="2" charset="2"/>
              </a:rPr>
              <a:t>B</a:t>
            </a:r>
            <a:r>
              <a:rPr lang="en-US" sz="1800" dirty="0" smtClean="0">
                <a:sym typeface="Wingdings" pitchFamily="2" charset="2"/>
              </a:rPr>
              <a:t> (or Node Cache)</a:t>
            </a:r>
          </a:p>
          <a:p>
            <a:pPr marL="287338" indent="-287338">
              <a:spcBef>
                <a:spcPts val="600"/>
              </a:spcBef>
              <a:buFontTx/>
              <a:buAutoNum type="arabicPeriod"/>
            </a:pPr>
            <a:r>
              <a:rPr lang="en-US" sz="1800" dirty="0" smtClean="0"/>
              <a:t>HW Interrupt and ISR: </a:t>
            </a:r>
            <a:r>
              <a:rPr lang="en-US" sz="1800" dirty="0" err="1" smtClean="0">
                <a:sym typeface="Wingdings" pitchFamily="2" charset="2"/>
              </a:rPr>
              <a:t>Disk</a:t>
            </a:r>
            <a:r>
              <a:rPr lang="en-US" sz="1800" baseline="-25000" dirty="0" err="1" smtClean="0">
                <a:sym typeface="Wingdings" pitchFamily="2" charset="2"/>
              </a:rPr>
              <a:t>B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P</a:t>
            </a:r>
            <a:r>
              <a:rPr lang="en-US" sz="1800" baseline="-25000" dirty="0" smtClean="0"/>
              <a:t>3 </a:t>
            </a:r>
            <a:r>
              <a:rPr lang="en-US" sz="1800" dirty="0" smtClean="0"/>
              <a:t>or P</a:t>
            </a:r>
            <a:r>
              <a:rPr lang="en-US" sz="1800" baseline="-25000" dirty="0" smtClean="0"/>
              <a:t>4 </a:t>
            </a:r>
            <a:r>
              <a:rPr lang="en-US" sz="1800" dirty="0" smtClean="0"/>
              <a:t> </a:t>
            </a:r>
          </a:p>
          <a:p>
            <a:pPr marL="284163" indent="-284163">
              <a:spcBef>
                <a:spcPts val="600"/>
              </a:spcBef>
              <a:buFont typeface="+mj-lt"/>
              <a:buAutoNum type="arabicPeriod" startAt="5"/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3</a:t>
            </a:r>
            <a:r>
              <a:rPr lang="en-US" sz="1800" dirty="0" smtClean="0">
                <a:sym typeface="Wingdings" pitchFamily="2" charset="2"/>
              </a:rPr>
              <a:t> executes DPC</a:t>
            </a:r>
          </a:p>
          <a:p>
            <a:pPr marL="577850" lvl="1" indent="-304800">
              <a:spcBef>
                <a:spcPts val="600"/>
              </a:spcBef>
            </a:pPr>
            <a:r>
              <a:rPr lang="en-US" sz="1700" dirty="0" smtClean="0">
                <a:sym typeface="Wingdings" pitchFamily="2" charset="2"/>
              </a:rPr>
              <a:t>Control state is hot in Cache</a:t>
            </a:r>
            <a:r>
              <a:rPr lang="en-US" sz="1600" baseline="-25000" dirty="0" smtClean="0">
                <a:sym typeface="Wingdings" pitchFamily="2" charset="2"/>
              </a:rPr>
              <a:t>3</a:t>
            </a:r>
            <a:endParaRPr lang="en-US" sz="1700" dirty="0" smtClean="0">
              <a:sym typeface="Wingdings" pitchFamily="2" charset="2"/>
            </a:endParaRPr>
          </a:p>
          <a:p>
            <a:pPr marL="284163" indent="-284163">
              <a:spcBef>
                <a:spcPts val="600"/>
              </a:spcBef>
              <a:buFont typeface="+mj-lt"/>
              <a:buAutoNum type="arabicPeriod" startAt="6"/>
            </a:pPr>
            <a:r>
              <a:rPr lang="en-US" sz="1800" dirty="0" smtClean="0">
                <a:sym typeface="Wingdings" pitchFamily="2" charset="2"/>
              </a:rPr>
              <a:t>Originating thread likely running locally</a:t>
            </a:r>
          </a:p>
          <a:p>
            <a:pPr marL="287338" indent="-287338">
              <a:spcBef>
                <a:spcPts val="600"/>
              </a:spcBef>
              <a:buFontTx/>
              <a:buAutoNum type="arabicPeriod" startAt="6"/>
            </a:pPr>
            <a:r>
              <a:rPr lang="en-US" sz="1800" dirty="0" smtClean="0">
                <a:sym typeface="Wingdings" pitchFamily="2" charset="2"/>
              </a:rPr>
              <a:t>Data exists in Cache</a:t>
            </a:r>
            <a:r>
              <a:rPr lang="en-US" sz="1800" baseline="-25000" dirty="0" smtClean="0">
                <a:sym typeface="Wingdings" pitchFamily="2" charset="2"/>
              </a:rPr>
              <a:t>3</a:t>
            </a:r>
            <a:r>
              <a:rPr lang="en-US" sz="1800" dirty="0" smtClean="0">
                <a:sym typeface="Wingdings" pitchFamily="2" charset="2"/>
              </a:rPr>
              <a:t> for application use</a:t>
            </a:r>
          </a:p>
          <a:p>
            <a:pPr marL="287338" indent="-287338">
              <a:spcBef>
                <a:spcPts val="600"/>
              </a:spcBef>
              <a:buFontTx/>
              <a:buAutoNum type="arabicPeriod"/>
            </a:pPr>
            <a:endParaRPr lang="en-US" sz="1800" dirty="0" smtClean="0"/>
          </a:p>
          <a:p>
            <a:pPr marL="381000" indent="-381000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endParaRPr lang="en-US" sz="1800" dirty="0" smtClean="0">
              <a:sym typeface="Wingdings" pitchFamily="2" charset="2"/>
            </a:endParaRPr>
          </a:p>
        </p:txBody>
      </p:sp>
      <p:sp>
        <p:nvSpPr>
          <p:cNvPr id="9246" name="Text Box 46"/>
          <p:cNvSpPr txBox="1">
            <a:spLocks noChangeArrowheads="1"/>
          </p:cNvSpPr>
          <p:nvPr/>
        </p:nvSpPr>
        <p:spPr bwMode="auto">
          <a:xfrm>
            <a:off x="3124200" y="462221"/>
            <a:ext cx="2819400" cy="121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7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Windows Server 2008 Disk Read </a:t>
            </a:r>
          </a:p>
          <a:p>
            <a:pPr algn="ctr" defTabSz="9127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(NUMA I/O HBA)</a:t>
            </a:r>
          </a:p>
        </p:txBody>
      </p:sp>
      <p:sp>
        <p:nvSpPr>
          <p:cNvPr id="9247" name="Rectangle 47"/>
          <p:cNvSpPr>
            <a:spLocks noChangeArrowheads="1"/>
          </p:cNvSpPr>
          <p:nvPr/>
        </p:nvSpPr>
        <p:spPr bwMode="auto">
          <a:xfrm>
            <a:off x="3907466" y="2831769"/>
            <a:ext cx="1295400" cy="4572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248" name="Text Box 48"/>
          <p:cNvSpPr txBox="1">
            <a:spLocks noChangeArrowheads="1"/>
          </p:cNvSpPr>
          <p:nvPr/>
        </p:nvSpPr>
        <p:spPr bwMode="auto">
          <a:xfrm>
            <a:off x="3983666" y="2846057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Cache(s)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6117266" y="1993569"/>
            <a:ext cx="457200" cy="258763"/>
            <a:chOff x="3408" y="4128"/>
            <a:chExt cx="288" cy="163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 flipV="1">
              <a:off x="3408" y="4147"/>
              <a:ext cx="288" cy="144"/>
              <a:chOff x="3456" y="1440"/>
              <a:chExt cx="240" cy="144"/>
            </a:xfrm>
          </p:grpSpPr>
          <p:sp>
            <p:nvSpPr>
              <p:cNvPr id="9278" name="Line 58"/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59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77" name="Text Box 60"/>
            <p:cNvSpPr txBox="1">
              <a:spLocks noChangeArrowheads="1"/>
            </p:cNvSpPr>
            <p:nvPr/>
          </p:nvSpPr>
          <p:spPr bwMode="auto">
            <a:xfrm>
              <a:off x="3456" y="412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(3)</a:t>
              </a:r>
            </a:p>
          </p:txBody>
        </p:sp>
      </p:grp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7260266" y="423532"/>
            <a:ext cx="381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(3)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6172200" y="0"/>
            <a:ext cx="1066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I/O Initiator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6193466" y="469569"/>
            <a:ext cx="533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ISR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650666" y="469569"/>
            <a:ext cx="609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DPC</a:t>
            </a: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5736266" y="1002969"/>
            <a:ext cx="457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(2)</a:t>
            </a:r>
          </a:p>
        </p:txBody>
      </p:sp>
      <p:sp>
        <p:nvSpPr>
          <p:cNvPr id="9256" name="Rectangle 74"/>
          <p:cNvSpPr>
            <a:spLocks noChangeArrowheads="1"/>
          </p:cNvSpPr>
          <p:nvPr/>
        </p:nvSpPr>
        <p:spPr bwMode="auto">
          <a:xfrm>
            <a:off x="1850066" y="774369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2078666" y="850569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58" name="Rectangle 76"/>
          <p:cNvSpPr>
            <a:spLocks noChangeArrowheads="1"/>
          </p:cNvSpPr>
          <p:nvPr/>
        </p:nvSpPr>
        <p:spPr bwMode="auto">
          <a:xfrm>
            <a:off x="1926266" y="1536369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9" name="Line 77"/>
          <p:cNvSpPr>
            <a:spLocks noChangeShapeType="1"/>
          </p:cNvSpPr>
          <p:nvPr/>
        </p:nvSpPr>
        <p:spPr bwMode="auto">
          <a:xfrm>
            <a:off x="2383466" y="199356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0" name="Text Box 78"/>
          <p:cNvSpPr txBox="1">
            <a:spLocks noChangeArrowheads="1"/>
          </p:cNvSpPr>
          <p:nvPr/>
        </p:nvSpPr>
        <p:spPr bwMode="auto">
          <a:xfrm>
            <a:off x="2154866" y="926769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261" name="Text Box 79"/>
          <p:cNvSpPr txBox="1">
            <a:spLocks noChangeArrowheads="1"/>
          </p:cNvSpPr>
          <p:nvPr/>
        </p:nvSpPr>
        <p:spPr bwMode="auto">
          <a:xfrm>
            <a:off x="1850066" y="1536369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2</a:t>
            </a:r>
          </a:p>
        </p:txBody>
      </p:sp>
      <p:sp>
        <p:nvSpPr>
          <p:cNvPr id="9262" name="Line 80"/>
          <p:cNvSpPr>
            <a:spLocks noChangeShapeType="1"/>
          </p:cNvSpPr>
          <p:nvPr/>
        </p:nvSpPr>
        <p:spPr bwMode="auto">
          <a:xfrm flipV="1">
            <a:off x="6041066" y="237456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5660066" y="3517569"/>
            <a:ext cx="762000" cy="152400"/>
          </a:xfrm>
          <a:prstGeom prst="ellipse">
            <a:avLst/>
          </a:prstGeom>
          <a:gradFill>
            <a:gsLst>
              <a:gs pos="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202" name="Rectangle 82"/>
          <p:cNvSpPr>
            <a:spLocks noChangeArrowheads="1"/>
          </p:cNvSpPr>
          <p:nvPr/>
        </p:nvSpPr>
        <p:spPr bwMode="auto">
          <a:xfrm>
            <a:off x="5660066" y="2831769"/>
            <a:ext cx="762000" cy="762000"/>
          </a:xfrm>
          <a:prstGeom prst="rect">
            <a:avLst/>
          </a:prstGeom>
          <a:gradFill>
            <a:gsLst>
              <a:gs pos="0">
                <a:schemeClr val="tx2">
                  <a:lumMod val="65000"/>
                </a:schemeClr>
              </a:gs>
              <a:gs pos="4500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203" name="Oval 83"/>
          <p:cNvSpPr>
            <a:spLocks noChangeArrowheads="1"/>
          </p:cNvSpPr>
          <p:nvPr/>
        </p:nvSpPr>
        <p:spPr bwMode="auto">
          <a:xfrm>
            <a:off x="5660066" y="2755569"/>
            <a:ext cx="762000" cy="152400"/>
          </a:xfrm>
          <a:prstGeom prst="ellipse">
            <a:avLst/>
          </a:prstGeom>
          <a:gradFill>
            <a:gsLst>
              <a:gs pos="0">
                <a:schemeClr val="tx2">
                  <a:lumMod val="65000"/>
                </a:schemeClr>
              </a:gs>
              <a:gs pos="50000">
                <a:schemeClr val="tx2">
                  <a:lumMod val="85000"/>
                </a:schemeClr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5660066" y="2984169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2"/>
                </a:solidFill>
              </a:rPr>
              <a:t>Disk</a:t>
            </a:r>
            <a:r>
              <a:rPr lang="en-US" baseline="-25000" dirty="0" err="1">
                <a:solidFill>
                  <a:schemeClr val="bg2"/>
                </a:solidFill>
              </a:rPr>
              <a:t>B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5209" name="Freeform 89"/>
          <p:cNvSpPr>
            <a:spLocks/>
          </p:cNvSpPr>
          <p:nvPr/>
        </p:nvSpPr>
        <p:spPr bwMode="auto">
          <a:xfrm>
            <a:off x="5723566" y="1155369"/>
            <a:ext cx="698500" cy="1600200"/>
          </a:xfrm>
          <a:custGeom>
            <a:avLst/>
            <a:gdLst>
              <a:gd name="T0" fmla="*/ 2147483647 w 440"/>
              <a:gd name="T1" fmla="*/ 2147483647 h 1008"/>
              <a:gd name="T2" fmla="*/ 2147483647 w 440"/>
              <a:gd name="T3" fmla="*/ 2147483647 h 1008"/>
              <a:gd name="T4" fmla="*/ 2147483647 w 440"/>
              <a:gd name="T5" fmla="*/ 0 h 1008"/>
              <a:gd name="T6" fmla="*/ 0 60000 65536"/>
              <a:gd name="T7" fmla="*/ 0 60000 65536"/>
              <a:gd name="T8" fmla="*/ 0 60000 65536"/>
              <a:gd name="T9" fmla="*/ 0 w 440"/>
              <a:gd name="T10" fmla="*/ 0 h 1008"/>
              <a:gd name="T11" fmla="*/ 440 w 440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" h="1008">
                <a:moveTo>
                  <a:pt x="104" y="1008"/>
                </a:moveTo>
                <a:cubicBezTo>
                  <a:pt x="52" y="708"/>
                  <a:pt x="0" y="408"/>
                  <a:pt x="56" y="240"/>
                </a:cubicBezTo>
                <a:cubicBezTo>
                  <a:pt x="112" y="72"/>
                  <a:pt x="376" y="40"/>
                  <a:pt x="44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565066" y="469569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ISR</a:t>
            </a:r>
          </a:p>
        </p:txBody>
      </p:sp>
      <p:sp>
        <p:nvSpPr>
          <p:cNvPr id="5213" name="Freeform 93"/>
          <p:cNvSpPr>
            <a:spLocks/>
          </p:cNvSpPr>
          <p:nvPr/>
        </p:nvSpPr>
        <p:spPr bwMode="auto">
          <a:xfrm>
            <a:off x="6955466" y="698169"/>
            <a:ext cx="914400" cy="228600"/>
          </a:xfrm>
          <a:custGeom>
            <a:avLst/>
            <a:gdLst>
              <a:gd name="T0" fmla="*/ 2147483647 w 576"/>
              <a:gd name="T1" fmla="*/ 2147483647 h 144"/>
              <a:gd name="T2" fmla="*/ 2147483647 w 576"/>
              <a:gd name="T3" fmla="*/ 0 h 144"/>
              <a:gd name="T4" fmla="*/ 0 w 576"/>
              <a:gd name="T5" fmla="*/ 2147483647 h 144"/>
              <a:gd name="T6" fmla="*/ 0 60000 65536"/>
              <a:gd name="T7" fmla="*/ 0 60000 65536"/>
              <a:gd name="T8" fmla="*/ 0 60000 65536"/>
              <a:gd name="T9" fmla="*/ 0 w 576"/>
              <a:gd name="T10" fmla="*/ 0 h 144"/>
              <a:gd name="T11" fmla="*/ 576 w 5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44">
                <a:moveTo>
                  <a:pt x="576" y="144"/>
                </a:moveTo>
                <a:cubicBezTo>
                  <a:pt x="480" y="72"/>
                  <a:pt x="384" y="0"/>
                  <a:pt x="288" y="0"/>
                </a:cubicBezTo>
                <a:cubicBezTo>
                  <a:pt x="192" y="0"/>
                  <a:pt x="96" y="72"/>
                  <a:pt x="0" y="14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15" name="Freeform 95"/>
          <p:cNvSpPr>
            <a:spLocks/>
          </p:cNvSpPr>
          <p:nvPr/>
        </p:nvSpPr>
        <p:spPr bwMode="auto">
          <a:xfrm>
            <a:off x="6180766" y="1066469"/>
            <a:ext cx="1612900" cy="1689100"/>
          </a:xfrm>
          <a:custGeom>
            <a:avLst/>
            <a:gdLst>
              <a:gd name="T0" fmla="*/ 2147483647 w 1016"/>
              <a:gd name="T1" fmla="*/ 2147483647 h 1064"/>
              <a:gd name="T2" fmla="*/ 2147483647 w 1016"/>
              <a:gd name="T3" fmla="*/ 2147483647 h 1064"/>
              <a:gd name="T4" fmla="*/ 2147483647 w 1016"/>
              <a:gd name="T5" fmla="*/ 2147483647 h 1064"/>
              <a:gd name="T6" fmla="*/ 2147483647 w 1016"/>
              <a:gd name="T7" fmla="*/ 2147483647 h 1064"/>
              <a:gd name="T8" fmla="*/ 2147483647 w 101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6"/>
              <a:gd name="T16" fmla="*/ 0 h 1064"/>
              <a:gd name="T17" fmla="*/ 1016 w 1016"/>
              <a:gd name="T18" fmla="*/ 1064 h 1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6" h="1064">
                <a:moveTo>
                  <a:pt x="8" y="1064"/>
                </a:moveTo>
                <a:cubicBezTo>
                  <a:pt x="4" y="1004"/>
                  <a:pt x="0" y="944"/>
                  <a:pt x="104" y="920"/>
                </a:cubicBezTo>
                <a:cubicBezTo>
                  <a:pt x="208" y="896"/>
                  <a:pt x="520" y="1048"/>
                  <a:pt x="632" y="920"/>
                </a:cubicBezTo>
                <a:cubicBezTo>
                  <a:pt x="744" y="792"/>
                  <a:pt x="712" y="304"/>
                  <a:pt x="776" y="152"/>
                </a:cubicBezTo>
                <a:cubicBezTo>
                  <a:pt x="840" y="0"/>
                  <a:pt x="928" y="4"/>
                  <a:pt x="1016" y="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68" name="Line 86"/>
          <p:cNvSpPr>
            <a:spLocks noChangeShapeType="1"/>
          </p:cNvSpPr>
          <p:nvPr/>
        </p:nvSpPr>
        <p:spPr bwMode="auto">
          <a:xfrm>
            <a:off x="5660066" y="283176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h="38100"/>
          </a:sp3d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9266" name="Line 84"/>
          <p:cNvSpPr>
            <a:spLocks noChangeShapeType="1"/>
          </p:cNvSpPr>
          <p:nvPr/>
        </p:nvSpPr>
        <p:spPr bwMode="auto">
          <a:xfrm>
            <a:off x="6422066" y="2831769"/>
            <a:ext cx="0" cy="76200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7" name="Text Box 71"/>
          <p:cNvSpPr txBox="1">
            <a:spLocks noChangeArrowheads="1"/>
          </p:cNvSpPr>
          <p:nvPr/>
        </p:nvSpPr>
        <p:spPr bwMode="auto">
          <a:xfrm>
            <a:off x="6193466" y="2498394"/>
            <a:ext cx="457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(2)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5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0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51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6" presetClass="emph" presetSubtype="0" autoRev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52" grpId="0" animBg="1"/>
      <p:bldP spid="5186" grpId="0"/>
      <p:bldP spid="5187" grpId="0"/>
      <p:bldP spid="5188" grpId="0"/>
      <p:bldP spid="5190" grpId="0"/>
      <p:bldP spid="5191" grpId="0"/>
      <p:bldP spid="5209" grpId="0" animBg="1"/>
      <p:bldP spid="5209" grpId="1" animBg="1"/>
      <p:bldP spid="5211" grpId="0"/>
      <p:bldP spid="5213" grpId="0" animBg="1"/>
      <p:bldP spid="5215" grpId="0" animBg="1"/>
      <p:bldP spid="77" grpId="0"/>
      <p:bldP spid="7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How NUMA I/O Works: Interrupt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MSI-X hardware has one message pointed at every node (at minimum)</a:t>
            </a:r>
          </a:p>
          <a:p>
            <a:r>
              <a:rPr lang="en-US" dirty="0" smtClean="0"/>
              <a:t>Device supports sending interrupts to requesting processor</a:t>
            </a:r>
          </a:p>
          <a:p>
            <a:r>
              <a:rPr lang="en-US" dirty="0" smtClean="0"/>
              <a:t>Beneficial cache effects</a:t>
            </a:r>
          </a:p>
          <a:p>
            <a:pPr lvl="1"/>
            <a:r>
              <a:rPr lang="en-US" dirty="0" smtClean="0"/>
              <a:t>XRB/SRB are accessed by miniport on initiation and in the ISR</a:t>
            </a:r>
          </a:p>
          <a:p>
            <a:pPr lvl="2"/>
            <a:r>
              <a:rPr lang="en-US" dirty="0" smtClean="0"/>
              <a:t>Cache residency is generally very good</a:t>
            </a:r>
          </a:p>
          <a:p>
            <a:pPr lvl="1"/>
            <a:r>
              <a:rPr lang="en-US" dirty="0" smtClean="0"/>
              <a:t>If thread-initiated </a:t>
            </a:r>
            <a:r>
              <a:rPr lang="en-US" dirty="0" err="1" smtClean="0"/>
              <a:t>asynch</a:t>
            </a:r>
            <a:r>
              <a:rPr lang="en-US" dirty="0" smtClean="0"/>
              <a:t> I/O, chances are good that it is still running</a:t>
            </a:r>
          </a:p>
          <a:p>
            <a:pPr lvl="2"/>
            <a:r>
              <a:rPr lang="en-US" dirty="0" smtClean="0"/>
              <a:t>Less chance of cache pollution of unrelated threads</a:t>
            </a:r>
          </a:p>
          <a:p>
            <a:r>
              <a:rPr lang="en-US" dirty="0" smtClean="0"/>
              <a:t>Means that DPC will also occur on initiating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How NUMA I/O Works: DPC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DPC typically contains the bulk of I/O completion work</a:t>
            </a:r>
          </a:p>
          <a:p>
            <a:pPr lvl="1"/>
            <a:r>
              <a:rPr lang="en-US" dirty="0" smtClean="0"/>
              <a:t>Control structure and queue processing by a stack of drivers</a:t>
            </a:r>
          </a:p>
          <a:p>
            <a:pPr lvl="1"/>
            <a:r>
              <a:rPr lang="en-US" dirty="0" smtClean="0"/>
              <a:t>Data transformation for compressed files, anti-virus, etc</a:t>
            </a:r>
          </a:p>
          <a:p>
            <a:pPr lvl="1"/>
            <a:r>
              <a:rPr lang="en-US" dirty="0" smtClean="0"/>
              <a:t>Double-buffering if device cannot DMA to all of memory</a:t>
            </a:r>
          </a:p>
          <a:p>
            <a:r>
              <a:rPr lang="en-US" dirty="0" smtClean="0"/>
              <a:t>Control processing </a:t>
            </a:r>
          </a:p>
          <a:p>
            <a:pPr lvl="1"/>
            <a:r>
              <a:rPr lang="en-US" dirty="0" smtClean="0"/>
              <a:t>Tends to be symmetric between initiation and completion</a:t>
            </a:r>
          </a:p>
          <a:p>
            <a:pPr lvl="1"/>
            <a:r>
              <a:rPr lang="en-US" dirty="0" smtClean="0"/>
              <a:t>Cache considerations—same memory touched on initiation/completion</a:t>
            </a:r>
          </a:p>
          <a:p>
            <a:pPr lvl="1"/>
            <a:r>
              <a:rPr lang="en-US" dirty="0" smtClean="0"/>
              <a:t>Node considerations—drivers may have NUMA-aware buffer allocation</a:t>
            </a:r>
          </a:p>
          <a:p>
            <a:pPr lvl="1"/>
            <a:r>
              <a:rPr lang="en-US" dirty="0" smtClean="0"/>
              <a:t>Balancing considerations—components may keep per-node lists</a:t>
            </a:r>
          </a:p>
          <a:p>
            <a:pPr lvl="2"/>
            <a:r>
              <a:rPr lang="en-US" dirty="0" smtClean="0"/>
              <a:t>Random completions can cause “sloshing”</a:t>
            </a:r>
          </a:p>
          <a:p>
            <a:r>
              <a:rPr lang="en-US" dirty="0" smtClean="0"/>
              <a:t>Data transformation</a:t>
            </a:r>
          </a:p>
          <a:p>
            <a:pPr lvl="1"/>
            <a:r>
              <a:rPr lang="en-US" dirty="0" smtClean="0"/>
              <a:t>Not typically part of high-end I/O flow, but something to keep in mind</a:t>
            </a:r>
          </a:p>
          <a:p>
            <a:pPr lvl="1"/>
            <a:r>
              <a:rPr lang="en-US" dirty="0" smtClean="0"/>
              <a:t>Copies across a link increase latency, impact </a:t>
            </a:r>
            <a:r>
              <a:rPr lang="en-US" dirty="0" err="1" smtClean="0"/>
              <a:t>perf</a:t>
            </a:r>
            <a:r>
              <a:rPr lang="en-US" dirty="0" smtClean="0"/>
              <a:t> of the whole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Case Study 2: NDIS Receive-Side Scaling (RSS)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Reacting to application locality doesn’t work in all cases</a:t>
            </a:r>
          </a:p>
          <a:p>
            <a:r>
              <a:rPr lang="en-US" dirty="0" smtClean="0"/>
              <a:t>Inbound network traffic</a:t>
            </a:r>
          </a:p>
          <a:p>
            <a:pPr lvl="1"/>
            <a:r>
              <a:rPr lang="en-US" dirty="0" smtClean="0"/>
              <a:t>A data queue might contain data for more than one application</a:t>
            </a:r>
          </a:p>
          <a:p>
            <a:pPr lvl="1"/>
            <a:r>
              <a:rPr lang="en-US" dirty="0" smtClean="0"/>
              <a:t>Data transformations might occur before the application is known</a:t>
            </a:r>
          </a:p>
          <a:p>
            <a:r>
              <a:rPr lang="en-US" dirty="0" smtClean="0"/>
              <a:t>In this case scalability can be improved by load balancing</a:t>
            </a:r>
          </a:p>
          <a:p>
            <a:pPr lvl="1"/>
            <a:r>
              <a:rPr lang="en-US" dirty="0" smtClean="0"/>
              <a:t>Split work into blocks</a:t>
            </a:r>
          </a:p>
          <a:p>
            <a:pPr lvl="1"/>
            <a:r>
              <a:rPr lang="en-US" dirty="0" smtClean="0"/>
              <a:t>Process the blocks independently</a:t>
            </a:r>
          </a:p>
          <a:p>
            <a:r>
              <a:rPr lang="en-US" dirty="0" smtClean="0"/>
              <a:t>Locality still matters</a:t>
            </a:r>
          </a:p>
          <a:p>
            <a:pPr lvl="1"/>
            <a:r>
              <a:rPr lang="en-US" dirty="0" smtClean="0"/>
              <a:t>Ensure that processing of one block does not interfere with another</a:t>
            </a:r>
          </a:p>
          <a:p>
            <a:pPr lvl="1"/>
            <a:r>
              <a:rPr lang="en-US" dirty="0" smtClean="0"/>
              <a:t>Interrupt, DPC, and worker processing can still happen vertically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How RSS Works: Multiple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Hardware divides received packets across multiple receive queues</a:t>
            </a:r>
          </a:p>
          <a:p>
            <a:pPr lvl="1"/>
            <a:r>
              <a:rPr lang="en-US" dirty="0" smtClean="0"/>
              <a:t>Each receive queue collects packets for one or more TCP connections</a:t>
            </a:r>
          </a:p>
          <a:p>
            <a:pPr lvl="1"/>
            <a:r>
              <a:rPr lang="en-US" dirty="0" smtClean="0"/>
              <a:t>Target queue selection ensures in-order processing of each connection</a:t>
            </a:r>
          </a:p>
          <a:p>
            <a:r>
              <a:rPr lang="en-US" dirty="0" smtClean="0"/>
              <a:t>Packet processing occurs vertically</a:t>
            </a:r>
          </a:p>
          <a:p>
            <a:pPr lvl="1"/>
            <a:r>
              <a:rPr lang="en-US" dirty="0" smtClean="0"/>
              <a:t>Each receive queue interrupts a different processor using MSI-X</a:t>
            </a:r>
          </a:p>
          <a:p>
            <a:pPr lvl="1"/>
            <a:r>
              <a:rPr lang="en-US" dirty="0" smtClean="0"/>
              <a:t>Most network processing done in a DPC on the interrupting processor</a:t>
            </a:r>
          </a:p>
          <a:p>
            <a:r>
              <a:rPr lang="en-US" dirty="0" smtClean="0"/>
              <a:t>RSS processor selection parameters</a:t>
            </a:r>
          </a:p>
          <a:p>
            <a:pPr lvl="1"/>
            <a:r>
              <a:rPr lang="en-US" dirty="0" smtClean="0"/>
              <a:t>Speed of the NIC</a:t>
            </a:r>
          </a:p>
          <a:p>
            <a:pPr lvl="1"/>
            <a:r>
              <a:rPr lang="en-US" dirty="0" smtClean="0"/>
              <a:t>The processor topology of the system</a:t>
            </a:r>
          </a:p>
          <a:p>
            <a:pPr lvl="1"/>
            <a:r>
              <a:rPr lang="en-US" dirty="0" smtClean="0"/>
              <a:t>The “distance” of the NIC to NUMA nodes (if known)</a:t>
            </a:r>
          </a:p>
          <a:p>
            <a:pPr lvl="1"/>
            <a:r>
              <a:rPr lang="en-US" dirty="0" smtClean="0"/>
              <a:t>Administrative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dirty="0" smtClean="0"/>
              <a:t>How RSS Works: Scalability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Cache benefits result from accessing:</a:t>
            </a:r>
          </a:p>
          <a:p>
            <a:pPr lvl="1"/>
            <a:r>
              <a:rPr lang="en-US" dirty="0" smtClean="0"/>
              <a:t>The same data structures repeatedly on the same processors</a:t>
            </a:r>
          </a:p>
          <a:p>
            <a:pPr lvl="1"/>
            <a:r>
              <a:rPr lang="en-US" dirty="0" smtClean="0"/>
              <a:t>The packet header by multiple layers of the stack on the same processor</a:t>
            </a:r>
          </a:p>
          <a:p>
            <a:r>
              <a:rPr lang="en-US" dirty="0" smtClean="0"/>
              <a:t>Partitioning benefits</a:t>
            </a:r>
          </a:p>
          <a:p>
            <a:pPr lvl="1"/>
            <a:r>
              <a:rPr lang="en-US" dirty="0" smtClean="0"/>
              <a:t>TCP connections structures are partitioned to match the queues </a:t>
            </a:r>
          </a:p>
          <a:p>
            <a:pPr lvl="1"/>
            <a:r>
              <a:rPr lang="en-US" dirty="0" smtClean="0"/>
              <a:t>Processor load is monitored at run time </a:t>
            </a:r>
          </a:p>
          <a:p>
            <a:pPr lvl="1"/>
            <a:r>
              <a:rPr lang="en-US" dirty="0" smtClean="0"/>
              <a:t>Adjustments are made to avoid over-utilization of a processor</a:t>
            </a:r>
          </a:p>
          <a:p>
            <a:pPr lvl="2"/>
            <a:r>
              <a:rPr lang="en-US" dirty="0" smtClean="0"/>
              <a:t>TCP connections are moved across queues</a:t>
            </a:r>
          </a:p>
          <a:p>
            <a:pPr lvl="2"/>
            <a:r>
              <a:rPr lang="en-US" dirty="0" smtClean="0"/>
              <a:t>Processors are changed by re-targeting MSI-X vectors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Locality Counter-Example: 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When a driver enforces locality it can limit flexibility</a:t>
            </a:r>
          </a:p>
          <a:p>
            <a:pPr lvl="1"/>
            <a:r>
              <a:rPr lang="en-US" dirty="0" smtClean="0"/>
              <a:t>E.g. the OS’s ability to migrate work for system efficiency</a:t>
            </a:r>
          </a:p>
          <a:p>
            <a:r>
              <a:rPr lang="en-US" dirty="0" smtClean="0"/>
              <a:t>Consider power management</a:t>
            </a:r>
          </a:p>
          <a:p>
            <a:pPr lvl="1"/>
            <a:r>
              <a:rPr lang="en-US" dirty="0" smtClean="0"/>
              <a:t>Work consolidation might be best on a lightly loaded system</a:t>
            </a:r>
          </a:p>
          <a:p>
            <a:pPr lvl="2"/>
            <a:r>
              <a:rPr lang="en-US" dirty="0" smtClean="0"/>
              <a:t>Use a small set of hardware, allow the rest to idle to sleep</a:t>
            </a:r>
          </a:p>
          <a:p>
            <a:pPr lvl="1"/>
            <a:r>
              <a:rPr lang="en-US" dirty="0" smtClean="0"/>
              <a:t>This may provide the best throughput-per-watt and power scalability</a:t>
            </a:r>
          </a:p>
          <a:p>
            <a:pPr lvl="1"/>
            <a:r>
              <a:rPr lang="en-US" dirty="0" smtClean="0"/>
              <a:t>Aggressive load balancing by the driver can limit the OS</a:t>
            </a:r>
          </a:p>
          <a:p>
            <a:r>
              <a:rPr lang="en-US" dirty="0" smtClean="0"/>
              <a:t>A balance between these considerations is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The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Aligning chunks of work to NUMA nodes provides a good balance</a:t>
            </a:r>
          </a:p>
          <a:p>
            <a:r>
              <a:rPr lang="en-US" dirty="0" smtClean="0"/>
              <a:t>Provides OS flexibility within a node, but keeps work partitioned</a:t>
            </a:r>
          </a:p>
          <a:p>
            <a:r>
              <a:rPr lang="en-US" dirty="0" smtClean="0"/>
              <a:t>A good, static default</a:t>
            </a:r>
          </a:p>
          <a:p>
            <a:pPr lvl="1"/>
            <a:r>
              <a:rPr lang="en-US" dirty="0" smtClean="0"/>
              <a:t>No resource management facilities exist for migrating work based on system conditions</a:t>
            </a:r>
          </a:p>
          <a:p>
            <a:pPr lvl="1"/>
            <a:r>
              <a:rPr lang="en-US" dirty="0" smtClean="0"/>
              <a:t>Load monitoring systems like NDIS are very complicated</a:t>
            </a:r>
          </a:p>
          <a:p>
            <a:r>
              <a:rPr lang="en-US" dirty="0" smtClean="0"/>
              <a:t>Or, react to the apps/drivers sending you requests, so that you move gracefully with system changes around you, as in NUMA I/O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Scalability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Davis Walker</a:t>
            </a:r>
          </a:p>
          <a:p>
            <a:r>
              <a:rPr lang="en-US" dirty="0" smtClean="0"/>
              <a:t>Principal Development Lead</a:t>
            </a:r>
          </a:p>
          <a:p>
            <a:r>
              <a:rPr lang="en-US" dirty="0" smtClean="0"/>
              <a:t>Windows Kernel</a:t>
            </a:r>
          </a:p>
          <a:p>
            <a:r>
              <a:rPr lang="en-US" dirty="0" smtClean="0"/>
              <a:t>dwalker@microsoft.com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Windows Performance Toolkit—</a:t>
            </a:r>
            <a:br>
              <a:rPr lang="en-US" dirty="0" smtClean="0"/>
            </a:br>
            <a:r>
              <a:rPr lang="en-US" dirty="0" smtClean="0"/>
              <a:t>Performance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Based on Event Tracing for Windows (ETW) instrumentation</a:t>
            </a:r>
          </a:p>
          <a:p>
            <a:pPr lvl="1"/>
            <a:r>
              <a:rPr lang="en-US" dirty="0" smtClean="0"/>
              <a:t>Instrumentation built into the retail Windows operating system</a:t>
            </a:r>
          </a:p>
          <a:p>
            <a:pPr lvl="1"/>
            <a:r>
              <a:rPr lang="en-US" dirty="0" smtClean="0"/>
              <a:t>Provides coverage of kernel-level activity</a:t>
            </a:r>
          </a:p>
          <a:p>
            <a:r>
              <a:rPr lang="en-US" dirty="0" smtClean="0"/>
              <a:t>Controlling, decoding, and displaying ETW events in kernel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429000"/>
            <a:ext cx="2819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process lifetime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thread lifetime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image lifetime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sample profile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context switch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DPC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ISR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driver delay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6200" y="3429000"/>
            <a:ext cx="2819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smtClean="0">
                <a:latin typeface="Segoe UI" pitchFamily="34" charset="0"/>
                <a:cs typeface="Segoe UI" pitchFamily="34" charset="0"/>
              </a:rPr>
              <a:t>disk I/O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smtClean="0">
                <a:latin typeface="Segoe UI" pitchFamily="34" charset="0"/>
                <a:cs typeface="Segoe UI" pitchFamily="34" charset="0"/>
              </a:rPr>
              <a:t>file I/O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smtClean="0">
                <a:latin typeface="Segoe UI" pitchFamily="34" charset="0"/>
                <a:cs typeface="Segoe UI" pitchFamily="34" charset="0"/>
              </a:rPr>
              <a:t>registry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err="1" smtClean="0">
                <a:latin typeface="Segoe UI" pitchFamily="34" charset="0"/>
                <a:cs typeface="Segoe UI" pitchFamily="34" charset="0"/>
              </a:rPr>
              <a:t>hardfault</a:t>
            </a:r>
            <a:endParaRPr lang="en-US" sz="1600" i="1" dirty="0" smtClean="0">
              <a:latin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err="1" smtClean="0">
                <a:latin typeface="Segoe UI" pitchFamily="34" charset="0"/>
                <a:cs typeface="Segoe UI" pitchFamily="34" charset="0"/>
              </a:rPr>
              <a:t>pagefault</a:t>
            </a:r>
            <a:endParaRPr lang="en-US" sz="1600" i="1" dirty="0" smtClean="0">
              <a:latin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smtClean="0">
                <a:latin typeface="Segoe UI" pitchFamily="34" charset="0"/>
                <a:cs typeface="Segoe UI" pitchFamily="34" charset="0"/>
              </a:rPr>
              <a:t>virtual allocation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smtClean="0">
                <a:latin typeface="Segoe UI" pitchFamily="34" charset="0"/>
                <a:cs typeface="Segoe UI" pitchFamily="34" charset="0"/>
              </a:rPr>
              <a:t>heap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1600" i="1" dirty="0" smtClean="0">
                <a:latin typeface="Segoe UI" pitchFamily="34" charset="0"/>
                <a:cs typeface="Segoe UI" pitchFamily="34" charset="0"/>
              </a:rPr>
              <a:t>TCP/UDP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" pitchFamily="34" charset="0"/>
              <a:cs typeface="Segoe U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Scalability Analysis Using Performance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Can do scalability analysis on a per-driver basis</a:t>
            </a:r>
          </a:p>
          <a:p>
            <a:pPr lvl="1"/>
            <a:r>
              <a:rPr lang="en-US" dirty="0" smtClean="0"/>
              <a:t>Total DPC/ISR time per processor</a:t>
            </a:r>
          </a:p>
          <a:p>
            <a:pPr lvl="1"/>
            <a:r>
              <a:rPr lang="en-US" dirty="0" smtClean="0"/>
              <a:t>Wait classification (new in Windows 7), showing:</a:t>
            </a:r>
            <a:endParaRPr lang="en-US" sz="1400" dirty="0" smtClean="0"/>
          </a:p>
          <a:p>
            <a:pPr lvl="2"/>
            <a:r>
              <a:rPr lang="en-US" dirty="0" smtClean="0"/>
              <a:t>Which functions in the driver cause the calling threads to sleep</a:t>
            </a:r>
          </a:p>
          <a:p>
            <a:pPr lvl="2"/>
            <a:r>
              <a:rPr lang="en-US" dirty="0" smtClean="0"/>
              <a:t>Who wakes up sleeping threads</a:t>
            </a:r>
          </a:p>
          <a:p>
            <a:pPr lvl="1"/>
            <a:r>
              <a:rPr lang="en-US" dirty="0" smtClean="0"/>
              <a:t>IRP tracing</a:t>
            </a:r>
          </a:p>
          <a:p>
            <a:pPr lvl="1"/>
            <a:r>
              <a:rPr lang="en-US" dirty="0" smtClean="0"/>
              <a:t>And much more</a:t>
            </a:r>
          </a:p>
          <a:p>
            <a:r>
              <a:rPr lang="en-US" dirty="0" smtClean="0"/>
              <a:t>The tool can be downloaded—location on Resources slide</a:t>
            </a:r>
          </a:p>
          <a:p>
            <a:r>
              <a:rPr lang="en-US" dirty="0" smtClean="0"/>
              <a:t>MSDN has comprehensive documentation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Analyzer Screen Shot—DPC/ISR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pu-isrGra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7162800" cy="424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Resource Monitor—Per-Node CPU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resm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68" y="1811044"/>
            <a:ext cx="6172200" cy="448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Windows 7 Improvements: NUMA and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topology is necessary for locality optimizations</a:t>
            </a:r>
          </a:p>
          <a:p>
            <a:r>
              <a:rPr lang="en-US" dirty="0" smtClean="0"/>
              <a:t>User-mode NUMA APIs have existed for some time</a:t>
            </a:r>
          </a:p>
          <a:p>
            <a:r>
              <a:rPr lang="en-US" dirty="0" smtClean="0"/>
              <a:t>Symmetric APIs coming for kernel-mode</a:t>
            </a:r>
          </a:p>
          <a:p>
            <a:r>
              <a:rPr lang="en-US" dirty="0" err="1" smtClean="0"/>
              <a:t>KeQueryLogicalProcessorRelationship</a:t>
            </a:r>
            <a:endParaRPr lang="en-US" dirty="0"/>
          </a:p>
          <a:p>
            <a:pPr lvl="1"/>
            <a:r>
              <a:rPr lang="en-US" dirty="0" smtClean="0"/>
              <a:t>Cache, Package, Node relationships</a:t>
            </a:r>
          </a:p>
          <a:p>
            <a:pPr lvl="1"/>
            <a:r>
              <a:rPr lang="en-US" dirty="0" smtClean="0"/>
              <a:t>“Distances” between nodes</a:t>
            </a:r>
          </a:p>
          <a:p>
            <a:r>
              <a:rPr lang="en-US" dirty="0" smtClean="0"/>
              <a:t>Current node information</a:t>
            </a:r>
          </a:p>
          <a:p>
            <a:pPr lvl="1"/>
            <a:r>
              <a:rPr lang="en-US" dirty="0" err="1" smtClean="0"/>
              <a:t>KeQueryNodeActiveAffinity</a:t>
            </a:r>
            <a:endParaRPr lang="en-US" dirty="0" smtClean="0"/>
          </a:p>
          <a:p>
            <a:pPr lvl="1"/>
            <a:r>
              <a:rPr lang="en-US" dirty="0" err="1" smtClean="0"/>
              <a:t>KeGetCurrentNodeNumber</a:t>
            </a:r>
            <a:endParaRPr lang="en-US" dirty="0" smtClean="0"/>
          </a:p>
          <a:p>
            <a:r>
              <a:rPr lang="en-US" dirty="0" smtClean="0"/>
              <a:t>Device proximity</a:t>
            </a:r>
          </a:p>
          <a:p>
            <a:pPr lvl="1"/>
            <a:r>
              <a:rPr lang="en-US" dirty="0" err="1" smtClean="0"/>
              <a:t>IoGetDeviceNumaNode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Windows 7 Improvements: Processor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KAFFINITY limits a system to 64 processors</a:t>
            </a:r>
          </a:p>
          <a:p>
            <a:pPr lvl="1"/>
            <a:r>
              <a:rPr lang="en-US" dirty="0" smtClean="0"/>
              <a:t>KAFFINITY is a bitmap—easy and useful to manipulate</a:t>
            </a:r>
          </a:p>
          <a:p>
            <a:pPr lvl="1"/>
            <a:r>
              <a:rPr lang="en-US" dirty="0" smtClean="0"/>
              <a:t>But increasingly a problematic limitation</a:t>
            </a:r>
          </a:p>
          <a:p>
            <a:r>
              <a:rPr lang="en-US" dirty="0" smtClean="0"/>
              <a:t>Extensibility through processor “groups” of up to 64 processors</a:t>
            </a:r>
          </a:p>
          <a:p>
            <a:pPr lvl="1"/>
            <a:r>
              <a:rPr lang="en-US" dirty="0" smtClean="0"/>
              <a:t>Groups are static—defined by keeping NUMA nodes together</a:t>
            </a:r>
          </a:p>
          <a:p>
            <a:pPr lvl="1"/>
            <a:r>
              <a:rPr lang="en-US" dirty="0" smtClean="0"/>
              <a:t>Within a group, traditional processor management techniques apply</a:t>
            </a:r>
          </a:p>
          <a:p>
            <a:r>
              <a:rPr lang="en-US" dirty="0" smtClean="0"/>
              <a:t>Allows support for arbitrary numbers of processors.  A given Windows release will support what can be validated.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Processor Groups: Locality Leads to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 philosophy: in order to scale to hundreds of processors, work must be partitioned with topology in mind</a:t>
            </a:r>
          </a:p>
          <a:p>
            <a:r>
              <a:rPr lang="en-US" dirty="0" smtClean="0"/>
              <a:t>Most work happens within a single group</a:t>
            </a:r>
          </a:p>
          <a:p>
            <a:pPr lvl="1"/>
            <a:r>
              <a:rPr lang="en-US" dirty="0" smtClean="0"/>
              <a:t>Threads are scheduled within a group unless migrated explicitly</a:t>
            </a:r>
          </a:p>
          <a:p>
            <a:pPr lvl="1"/>
            <a:r>
              <a:rPr lang="en-US" dirty="0" smtClean="0"/>
              <a:t>Processes run in a single group by default</a:t>
            </a:r>
          </a:p>
          <a:p>
            <a:pPr lvl="1"/>
            <a:r>
              <a:rPr lang="en-US" dirty="0" smtClean="0"/>
              <a:t>A single interrupt can only be attached to processors within a group</a:t>
            </a:r>
          </a:p>
          <a:p>
            <a:r>
              <a:rPr lang="en-US" dirty="0" smtClean="0"/>
              <a:t>Other groups can be used intentionally</a:t>
            </a:r>
          </a:p>
          <a:p>
            <a:pPr lvl="1"/>
            <a:r>
              <a:rPr lang="en-US" dirty="0" smtClean="0"/>
              <a:t>A process can migrate threads between groups explicitly</a:t>
            </a:r>
          </a:p>
          <a:p>
            <a:pPr lvl="1"/>
            <a:r>
              <a:rPr lang="en-US" dirty="0" smtClean="0"/>
              <a:t>MSI-X messages can each be attached to an independent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Processor Group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Any kernel routine using processor numbers or affinity is changing</a:t>
            </a:r>
          </a:p>
          <a:p>
            <a:r>
              <a:rPr lang="en-US" dirty="0" smtClean="0"/>
              <a:t>New representations:	</a:t>
            </a:r>
          </a:p>
          <a:p>
            <a:pPr lvl="1"/>
            <a:r>
              <a:rPr lang="en-US" dirty="0" smtClean="0"/>
              <a:t>GROUP_AFFINITY: group number + KAFFINITY</a:t>
            </a:r>
          </a:p>
          <a:p>
            <a:pPr lvl="1"/>
            <a:r>
              <a:rPr lang="en-US" dirty="0" smtClean="0"/>
              <a:t>PROCESSOR_NUMBER: group number + group-relative number </a:t>
            </a:r>
          </a:p>
          <a:p>
            <a:r>
              <a:rPr lang="en-US" dirty="0" smtClean="0"/>
              <a:t>Example APIs that are changing</a:t>
            </a:r>
          </a:p>
          <a:p>
            <a:pPr lvl="1"/>
            <a:r>
              <a:rPr lang="en-US" dirty="0" err="1" smtClean="0"/>
              <a:t>KeGetCurrentProcessorNumber</a:t>
            </a:r>
            <a:endParaRPr lang="en-US" dirty="0" smtClean="0"/>
          </a:p>
          <a:p>
            <a:pPr lvl="1"/>
            <a:r>
              <a:rPr lang="en-US" dirty="0" err="1" smtClean="0"/>
              <a:t>KeQueryActiveProcessorCount</a:t>
            </a:r>
            <a:endParaRPr lang="en-US" dirty="0" smtClean="0"/>
          </a:p>
          <a:p>
            <a:pPr lvl="1"/>
            <a:r>
              <a:rPr lang="en-US" dirty="0" err="1" smtClean="0"/>
              <a:t>KeSetSystemAffinityThreadEx</a:t>
            </a:r>
            <a:endParaRPr lang="en-US" dirty="0" smtClean="0"/>
          </a:p>
          <a:p>
            <a:pPr lvl="1"/>
            <a:r>
              <a:rPr lang="en-US" dirty="0" err="1" smtClean="0"/>
              <a:t>KeSetTargetProcessorDpc</a:t>
            </a:r>
            <a:endParaRPr lang="en-US" dirty="0" smtClean="0"/>
          </a:p>
          <a:p>
            <a:r>
              <a:rPr lang="en-US" dirty="0" smtClean="0"/>
              <a:t>New mechanisms to extend drivers past the first group</a:t>
            </a:r>
          </a:p>
          <a:p>
            <a:pPr lvl="1"/>
            <a:r>
              <a:rPr lang="en-US" dirty="0" smtClean="0"/>
              <a:t>Registry key to indicate support for interrupts past first group</a:t>
            </a:r>
          </a:p>
          <a:p>
            <a:r>
              <a:rPr lang="en-US" dirty="0" smtClean="0"/>
              <a:t>Complete details available in white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Processor Groups: Do You Need to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Use of per-processor data structures?</a:t>
            </a:r>
          </a:p>
          <a:p>
            <a:pPr lvl="1"/>
            <a:r>
              <a:rPr lang="en-US" dirty="0" smtClean="0"/>
              <a:t>Possible functional issues—discussed on the next slide</a:t>
            </a:r>
          </a:p>
          <a:p>
            <a:r>
              <a:rPr lang="en-US" dirty="0" smtClean="0"/>
              <a:t>High performance device</a:t>
            </a:r>
          </a:p>
          <a:p>
            <a:pPr lvl="1"/>
            <a:r>
              <a:rPr lang="en-US" dirty="0" smtClean="0"/>
              <a:t>Multiple MSI-X messages to be spread across the system</a:t>
            </a:r>
          </a:p>
          <a:p>
            <a:pPr lvl="1"/>
            <a:r>
              <a:rPr lang="en-US" dirty="0" smtClean="0"/>
              <a:t>System-wide load balancing requirements</a:t>
            </a:r>
          </a:p>
          <a:p>
            <a:pPr lvl="1"/>
            <a:r>
              <a:rPr lang="en-US" dirty="0" smtClean="0"/>
              <a:t>Likely to be limited to the first group without changes</a:t>
            </a:r>
          </a:p>
          <a:p>
            <a:r>
              <a:rPr lang="en-US" dirty="0" smtClean="0"/>
              <a:t>System management utility</a:t>
            </a:r>
          </a:p>
          <a:p>
            <a:pPr lvl="1"/>
            <a:r>
              <a:rPr lang="en-US" dirty="0" smtClean="0"/>
              <a:t>Likely not to comprehend all processors in the system without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Processor Groups: Compatibility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Drivers run in the context of many apps</a:t>
            </a:r>
          </a:p>
          <a:p>
            <a:r>
              <a:rPr lang="en-US" dirty="0" smtClean="0"/>
              <a:t>Must accept requests across all processors</a:t>
            </a:r>
          </a:p>
          <a:p>
            <a:r>
              <a:rPr lang="en-US" dirty="0" smtClean="0"/>
              <a:t>Unmodified APIs return per-group information</a:t>
            </a:r>
          </a:p>
          <a:p>
            <a:r>
              <a:rPr lang="en-US" dirty="0" smtClean="0"/>
              <a:t>Example issue:</a:t>
            </a:r>
          </a:p>
          <a:p>
            <a:pPr lvl="1"/>
            <a:r>
              <a:rPr lang="en-US" dirty="0" smtClean="0"/>
              <a:t>Per-processor data structure accessed in a DPC</a:t>
            </a:r>
          </a:p>
          <a:p>
            <a:pPr lvl="1"/>
            <a:r>
              <a:rPr lang="en-US" dirty="0" smtClean="0"/>
              <a:t>Because it is per-processor, at DISPATCH_LEVEL, it is self-synchronized</a:t>
            </a:r>
          </a:p>
          <a:p>
            <a:pPr lvl="1"/>
            <a:r>
              <a:rPr lang="en-US" dirty="0" smtClean="0"/>
              <a:t>Two processors in separate groups now map to the same data structure</a:t>
            </a:r>
          </a:p>
          <a:p>
            <a:pPr lvl="1"/>
            <a:r>
              <a:rPr lang="en-US" dirty="0" smtClean="0"/>
              <a:t>Possible list corruption, etc.</a:t>
            </a:r>
          </a:p>
          <a:p>
            <a:r>
              <a:rPr lang="en-US" dirty="0" smtClean="0"/>
              <a:t>Drivers expecting to run on very large systems will need to be updated, and will need to test in this environment</a:t>
            </a:r>
          </a:p>
          <a:p>
            <a:r>
              <a:rPr lang="en-US" dirty="0" smtClean="0"/>
              <a:t>Multi-group testing available on any MP machine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Locality for Driver Scalability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err="1" smtClean="0"/>
              <a:t>Storport</a:t>
            </a:r>
            <a:r>
              <a:rPr lang="en-US" dirty="0" smtClean="0"/>
              <a:t> NUMA I/O</a:t>
            </a:r>
          </a:p>
          <a:p>
            <a:pPr lvl="1"/>
            <a:r>
              <a:rPr lang="en-US" dirty="0" smtClean="0"/>
              <a:t>Load Balancing and NDIS Receive-Side Scaling (RSS)</a:t>
            </a:r>
          </a:p>
          <a:p>
            <a:r>
              <a:rPr lang="en-US" dirty="0" smtClean="0"/>
              <a:t>Analysis Tools</a:t>
            </a:r>
          </a:p>
          <a:p>
            <a:r>
              <a:rPr lang="en-US" dirty="0" smtClean="0"/>
              <a:t>Complementary Windows Support</a:t>
            </a:r>
          </a:p>
          <a:p>
            <a:pPr lvl="1"/>
            <a:r>
              <a:rPr lang="en-US" dirty="0" smtClean="0"/>
              <a:t>NUMA and locality APIs</a:t>
            </a:r>
          </a:p>
          <a:p>
            <a:pPr lvl="1"/>
            <a:r>
              <a:rPr lang="en-US" dirty="0" smtClean="0"/>
              <a:t>Processor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Related Sessions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28800"/>
          <a:ext cx="81534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r>
                        <a:rPr lang="en-US" sz="1400" baseline="0" dirty="0" smtClean="0"/>
                        <a:t> / Time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4163" lvl="0" indent="-284163" fontAlgn="base">
                        <a:spcBef>
                          <a:spcPct val="30000"/>
                        </a:spcBef>
                        <a:spcAft>
                          <a:spcPct val="300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Implementing Efficient RSS</a:t>
                      </a:r>
                      <a:r>
                        <a:rPr lang="en-US" sz="1400" baseline="0" dirty="0" smtClean="0"/>
                        <a:t> Capable Hardware and Drivers for Windows 7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Tues. 1:30-2:30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4163" lvl="0" indent="-284163" algn="l" rtl="0" fontAlgn="base">
                        <a:spcBef>
                          <a:spcPct val="30000"/>
                        </a:spcBef>
                        <a:spcAft>
                          <a:spcPct val="30000"/>
                        </a:spcAft>
                        <a:buFont typeface="Arial" pitchFamily="34" charset="0"/>
                        <a:buNone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Network Power Management in Windows 7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Tues. 5:15-6:15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4163" lvl="0" indent="-284163" algn="l" rtl="0" fontAlgn="base">
                        <a:spcBef>
                          <a:spcPct val="30000"/>
                        </a:spcBef>
                        <a:spcAft>
                          <a:spcPct val="30000"/>
                        </a:spcAft>
                        <a:buFont typeface="Arial" pitchFamily="34" charset="0"/>
                        <a:buNone/>
                      </a:pPr>
                      <a:r>
                        <a:rPr lang="en-US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Storport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Drivers from the Ground Up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Tues. 8:30-9:30</a:t>
                      </a:r>
                      <a:r>
                        <a:rPr lang="en-US" sz="1400" baseline="0" dirty="0" smtClean="0">
                          <a:latin typeface="+mn-lt"/>
                        </a:rPr>
                        <a:t> and</a:t>
                      </a:r>
                    </a:p>
                    <a:p>
                      <a:r>
                        <a:rPr lang="en-US" sz="1400" baseline="0" dirty="0" smtClean="0">
                          <a:latin typeface="+mn-lt"/>
                        </a:rPr>
                        <a:t>Wed. 9:45-10:45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4163" lvl="0" indent="-284163" algn="l" rtl="0" fontAlgn="base">
                        <a:spcBef>
                          <a:spcPct val="30000"/>
                        </a:spcBef>
                        <a:spcAft>
                          <a:spcPct val="30000"/>
                        </a:spcAft>
                        <a:buFont typeface="Arial" pitchFamily="34" charset="0"/>
                        <a:buNone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Driver Scalability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Tues. 11-12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Windows Performance Tools Kit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http://www.microsoft.com/whdc/system/sysperf/perftools.mspx</a:t>
            </a:r>
            <a:endParaRPr lang="en-US" dirty="0" smtClean="0"/>
          </a:p>
          <a:p>
            <a:r>
              <a:rPr lang="en-US" dirty="0" smtClean="0"/>
              <a:t>NUMA I/O presentation (WinHEC 2007)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http://download.microsoft.com/download/a/f/d/afdfd50d-6eb9-425e-84e1-b4085a80e34e/SVR-T332_WH07.pptx </a:t>
            </a:r>
            <a:endParaRPr lang="en-US" dirty="0" smtClean="0"/>
          </a:p>
          <a:p>
            <a:r>
              <a:rPr lang="en-US" dirty="0" smtClean="0"/>
              <a:t>“Scalable Networking with RSS” on the WHDC Web site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http://www.microsoft.com/whdc/device/network/NDIS_RSS.mspx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Systems are getting larger and more parallel</a:t>
            </a:r>
          </a:p>
          <a:p>
            <a:r>
              <a:rPr lang="en-US" dirty="0" smtClean="0"/>
              <a:t>To scale, devices must increase throughput with system size</a:t>
            </a:r>
          </a:p>
          <a:p>
            <a:pPr lvl="1"/>
            <a:r>
              <a:rPr lang="en-US" dirty="0" smtClean="0"/>
              <a:t>This requires efficient use of processors, memory, and I/O links</a:t>
            </a:r>
          </a:p>
          <a:p>
            <a:pPr lvl="1"/>
            <a:r>
              <a:rPr lang="en-US" dirty="0" smtClean="0"/>
              <a:t>Measurable performance differences are available to drivers that focus on scalability techniques</a:t>
            </a:r>
          </a:p>
          <a:p>
            <a:r>
              <a:rPr lang="en-US" dirty="0" smtClean="0"/>
              <a:t>This talk is targeted to driver writers who need to push a lot of data</a:t>
            </a:r>
          </a:p>
          <a:p>
            <a:pPr lvl="1"/>
            <a:r>
              <a:rPr lang="en-US" dirty="0" smtClean="0"/>
              <a:t>Server storage</a:t>
            </a:r>
          </a:p>
          <a:p>
            <a:pPr lvl="1"/>
            <a:r>
              <a:rPr lang="en-US" dirty="0" smtClean="0"/>
              <a:t>High-speed networking</a:t>
            </a:r>
          </a:p>
          <a:p>
            <a:pPr lvl="1"/>
            <a:r>
              <a:rPr lang="en-US" dirty="0" smtClean="0"/>
              <a:t>And so forth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Hardware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Industry is moving towards distributed processing complexes</a:t>
            </a:r>
          </a:p>
          <a:p>
            <a:pPr lvl="1"/>
            <a:r>
              <a:rPr lang="en-US" dirty="0" smtClean="0"/>
              <a:t>CPUs share internal caches between cores</a:t>
            </a:r>
          </a:p>
          <a:p>
            <a:pPr lvl="1"/>
            <a:r>
              <a:rPr lang="en-US" dirty="0" smtClean="0"/>
              <a:t>CPU and memory are a “node”, connected via links to other nodes</a:t>
            </a:r>
          </a:p>
          <a:p>
            <a:pPr lvl="1"/>
            <a:r>
              <a:rPr lang="en-US" dirty="0" smtClean="0"/>
              <a:t>I/O is sometimes associated with a node, sometimes not</a:t>
            </a:r>
          </a:p>
          <a:p>
            <a:pPr marL="342900" lvl="1" indent="-342900"/>
            <a:r>
              <a:rPr lang="en-US" dirty="0" smtClean="0"/>
              <a:t>Accessing “close” hardware vs. “far” hardware is measurably faster</a:t>
            </a:r>
          </a:p>
          <a:p>
            <a:pPr marL="741363" lvl="2" indent="-277813"/>
            <a:r>
              <a:rPr lang="en-US" dirty="0" smtClean="0"/>
              <a:t>“Close” operations are vastly cheaper</a:t>
            </a:r>
          </a:p>
          <a:p>
            <a:pPr marL="1198563" lvl="3" indent="-277813"/>
            <a:r>
              <a:rPr lang="en-US" sz="1800" dirty="0" smtClean="0"/>
              <a:t>Cache lookups vs. memory lookups</a:t>
            </a:r>
          </a:p>
          <a:p>
            <a:pPr marL="1198563" lvl="3" indent="-277813"/>
            <a:r>
              <a:rPr lang="en-US" sz="1800" dirty="0" smtClean="0"/>
              <a:t>Local node memory lookups vs. remote node memory lookups</a:t>
            </a:r>
          </a:p>
          <a:p>
            <a:pPr lvl="1"/>
            <a:r>
              <a:rPr lang="en-US" dirty="0" smtClean="0"/>
              <a:t>Links between units have fixed throughput and can become saturated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0" y="-127212"/>
            <a:ext cx="9144001" cy="4623012"/>
            <a:chOff x="0" y="287902"/>
            <a:chExt cx="9144001" cy="4707185"/>
          </a:xfrm>
        </p:grpSpPr>
        <p:sp>
          <p:nvSpPr>
            <p:cNvPr id="95" name="Freeform 89"/>
            <p:cNvSpPr>
              <a:spLocks/>
            </p:cNvSpPr>
            <p:nvPr/>
          </p:nvSpPr>
          <p:spPr bwMode="invGray">
            <a:xfrm>
              <a:off x="0" y="287902"/>
              <a:ext cx="9144001" cy="44644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0" y="54"/>
                </a:cxn>
                <a:cxn ang="0">
                  <a:pos x="310" y="138"/>
                </a:cxn>
                <a:cxn ang="0">
                  <a:pos x="578" y="242"/>
                </a:cxn>
                <a:cxn ang="0">
                  <a:pos x="824" y="326"/>
                </a:cxn>
                <a:cxn ang="0">
                  <a:pos x="1006" y="380"/>
                </a:cxn>
                <a:cxn ang="0">
                  <a:pos x="1202" y="432"/>
                </a:cxn>
                <a:cxn ang="0">
                  <a:pos x="1408" y="480"/>
                </a:cxn>
                <a:cxn ang="0">
                  <a:pos x="1626" y="522"/>
                </a:cxn>
                <a:cxn ang="0">
                  <a:pos x="1852" y="556"/>
                </a:cxn>
                <a:cxn ang="0">
                  <a:pos x="2084" y="580"/>
                </a:cxn>
                <a:cxn ang="0">
                  <a:pos x="2324" y="594"/>
                </a:cxn>
                <a:cxn ang="0">
                  <a:pos x="2444" y="596"/>
                </a:cxn>
                <a:cxn ang="0">
                  <a:pos x="2686" y="588"/>
                </a:cxn>
                <a:cxn ang="0">
                  <a:pos x="2922" y="570"/>
                </a:cxn>
                <a:cxn ang="0">
                  <a:pos x="3152" y="540"/>
                </a:cxn>
                <a:cxn ang="0">
                  <a:pos x="3374" y="502"/>
                </a:cxn>
                <a:cxn ang="0">
                  <a:pos x="3586" y="458"/>
                </a:cxn>
                <a:cxn ang="0">
                  <a:pos x="3788" y="408"/>
                </a:cxn>
                <a:cxn ang="0">
                  <a:pos x="3978" y="354"/>
                </a:cxn>
                <a:cxn ang="0">
                  <a:pos x="4154" y="298"/>
                </a:cxn>
                <a:cxn ang="0">
                  <a:pos x="4460" y="188"/>
                </a:cxn>
                <a:cxn ang="0">
                  <a:pos x="4692" y="94"/>
                </a:cxn>
                <a:cxn ang="0">
                  <a:pos x="4840" y="26"/>
                </a:cxn>
                <a:cxn ang="0">
                  <a:pos x="4912" y="2884"/>
                </a:cxn>
                <a:cxn ang="0">
                  <a:pos x="4858" y="2858"/>
                </a:cxn>
                <a:cxn ang="0">
                  <a:pos x="4708" y="2794"/>
                </a:cxn>
                <a:cxn ang="0">
                  <a:pos x="4472" y="2702"/>
                </a:cxn>
                <a:cxn ang="0">
                  <a:pos x="4164" y="2596"/>
                </a:cxn>
                <a:cxn ang="0">
                  <a:pos x="3986" y="2542"/>
                </a:cxn>
                <a:cxn ang="0">
                  <a:pos x="3794" y="2490"/>
                </a:cxn>
                <a:cxn ang="0">
                  <a:pos x="3590" y="2440"/>
                </a:cxn>
                <a:cxn ang="0">
                  <a:pos x="3376" y="2398"/>
                </a:cxn>
                <a:cxn ang="0">
                  <a:pos x="3154" y="2360"/>
                </a:cxn>
                <a:cxn ang="0">
                  <a:pos x="2922" y="2332"/>
                </a:cxn>
                <a:cxn ang="0">
                  <a:pos x="2686" y="2314"/>
                </a:cxn>
                <a:cxn ang="0">
                  <a:pos x="2444" y="2308"/>
                </a:cxn>
                <a:cxn ang="0">
                  <a:pos x="2322" y="2308"/>
                </a:cxn>
                <a:cxn ang="0">
                  <a:pos x="2084" y="2322"/>
                </a:cxn>
                <a:cxn ang="0">
                  <a:pos x="1852" y="2344"/>
                </a:cxn>
                <a:cxn ang="0">
                  <a:pos x="1626" y="2378"/>
                </a:cxn>
                <a:cxn ang="0">
                  <a:pos x="1408" y="2418"/>
                </a:cxn>
                <a:cxn ang="0">
                  <a:pos x="1200" y="2464"/>
                </a:cxn>
                <a:cxn ang="0">
                  <a:pos x="1004" y="2516"/>
                </a:cxn>
                <a:cxn ang="0">
                  <a:pos x="822" y="2568"/>
                </a:cxn>
                <a:cxn ang="0">
                  <a:pos x="576" y="2650"/>
                </a:cxn>
                <a:cxn ang="0">
                  <a:pos x="306" y="2750"/>
                </a:cxn>
                <a:cxn ang="0">
                  <a:pos x="114" y="2830"/>
                </a:cxn>
                <a:cxn ang="0">
                  <a:pos x="0" y="2884"/>
                </a:cxn>
              </a:cxnLst>
              <a:rect l="0" t="0" r="r" b="b"/>
              <a:pathLst>
                <a:path w="4912" h="2884">
                  <a:moveTo>
                    <a:pt x="6" y="0"/>
                  </a:moveTo>
                  <a:lnTo>
                    <a:pt x="6" y="0"/>
                  </a:lnTo>
                  <a:lnTo>
                    <a:pt x="58" y="26"/>
                  </a:lnTo>
                  <a:lnTo>
                    <a:pt x="120" y="54"/>
                  </a:lnTo>
                  <a:lnTo>
                    <a:pt x="204" y="94"/>
                  </a:lnTo>
                  <a:lnTo>
                    <a:pt x="310" y="138"/>
                  </a:lnTo>
                  <a:lnTo>
                    <a:pt x="436" y="188"/>
                  </a:lnTo>
                  <a:lnTo>
                    <a:pt x="578" y="242"/>
                  </a:lnTo>
                  <a:lnTo>
                    <a:pt x="738" y="298"/>
                  </a:lnTo>
                  <a:lnTo>
                    <a:pt x="824" y="326"/>
                  </a:lnTo>
                  <a:lnTo>
                    <a:pt x="914" y="354"/>
                  </a:lnTo>
                  <a:lnTo>
                    <a:pt x="1006" y="380"/>
                  </a:lnTo>
                  <a:lnTo>
                    <a:pt x="1102" y="408"/>
                  </a:lnTo>
                  <a:lnTo>
                    <a:pt x="1202" y="432"/>
                  </a:lnTo>
                  <a:lnTo>
                    <a:pt x="1304" y="458"/>
                  </a:lnTo>
                  <a:lnTo>
                    <a:pt x="1408" y="480"/>
                  </a:lnTo>
                  <a:lnTo>
                    <a:pt x="1516" y="502"/>
                  </a:lnTo>
                  <a:lnTo>
                    <a:pt x="1626" y="522"/>
                  </a:lnTo>
                  <a:lnTo>
                    <a:pt x="1738" y="540"/>
                  </a:lnTo>
                  <a:lnTo>
                    <a:pt x="1852" y="556"/>
                  </a:lnTo>
                  <a:lnTo>
                    <a:pt x="1968" y="570"/>
                  </a:lnTo>
                  <a:lnTo>
                    <a:pt x="2084" y="580"/>
                  </a:lnTo>
                  <a:lnTo>
                    <a:pt x="2204" y="588"/>
                  </a:lnTo>
                  <a:lnTo>
                    <a:pt x="2324" y="594"/>
                  </a:lnTo>
                  <a:lnTo>
                    <a:pt x="2444" y="596"/>
                  </a:lnTo>
                  <a:lnTo>
                    <a:pt x="2444" y="596"/>
                  </a:lnTo>
                  <a:lnTo>
                    <a:pt x="2566" y="594"/>
                  </a:lnTo>
                  <a:lnTo>
                    <a:pt x="2686" y="588"/>
                  </a:lnTo>
                  <a:lnTo>
                    <a:pt x="2804" y="580"/>
                  </a:lnTo>
                  <a:lnTo>
                    <a:pt x="2922" y="570"/>
                  </a:lnTo>
                  <a:lnTo>
                    <a:pt x="3038" y="556"/>
                  </a:lnTo>
                  <a:lnTo>
                    <a:pt x="3152" y="540"/>
                  </a:lnTo>
                  <a:lnTo>
                    <a:pt x="3264" y="522"/>
                  </a:lnTo>
                  <a:lnTo>
                    <a:pt x="3374" y="502"/>
                  </a:lnTo>
                  <a:lnTo>
                    <a:pt x="3482" y="480"/>
                  </a:lnTo>
                  <a:lnTo>
                    <a:pt x="3586" y="458"/>
                  </a:lnTo>
                  <a:lnTo>
                    <a:pt x="3688" y="432"/>
                  </a:lnTo>
                  <a:lnTo>
                    <a:pt x="3788" y="408"/>
                  </a:lnTo>
                  <a:lnTo>
                    <a:pt x="3884" y="380"/>
                  </a:lnTo>
                  <a:lnTo>
                    <a:pt x="3978" y="354"/>
                  </a:lnTo>
                  <a:lnTo>
                    <a:pt x="4068" y="326"/>
                  </a:lnTo>
                  <a:lnTo>
                    <a:pt x="4154" y="298"/>
                  </a:lnTo>
                  <a:lnTo>
                    <a:pt x="4316" y="242"/>
                  </a:lnTo>
                  <a:lnTo>
                    <a:pt x="4460" y="188"/>
                  </a:lnTo>
                  <a:lnTo>
                    <a:pt x="4586" y="138"/>
                  </a:lnTo>
                  <a:lnTo>
                    <a:pt x="4692" y="94"/>
                  </a:lnTo>
                  <a:lnTo>
                    <a:pt x="4778" y="54"/>
                  </a:lnTo>
                  <a:lnTo>
                    <a:pt x="4840" y="26"/>
                  </a:lnTo>
                  <a:lnTo>
                    <a:pt x="4892" y="0"/>
                  </a:lnTo>
                  <a:lnTo>
                    <a:pt x="4912" y="2884"/>
                  </a:lnTo>
                  <a:lnTo>
                    <a:pt x="4912" y="2884"/>
                  </a:lnTo>
                  <a:lnTo>
                    <a:pt x="4858" y="2858"/>
                  </a:lnTo>
                  <a:lnTo>
                    <a:pt x="4794" y="2830"/>
                  </a:lnTo>
                  <a:lnTo>
                    <a:pt x="4708" y="2794"/>
                  </a:lnTo>
                  <a:lnTo>
                    <a:pt x="4600" y="2750"/>
                  </a:lnTo>
                  <a:lnTo>
                    <a:pt x="4472" y="2702"/>
                  </a:lnTo>
                  <a:lnTo>
                    <a:pt x="4326" y="2650"/>
                  </a:lnTo>
                  <a:lnTo>
                    <a:pt x="4164" y="2596"/>
                  </a:lnTo>
                  <a:lnTo>
                    <a:pt x="4076" y="2568"/>
                  </a:lnTo>
                  <a:lnTo>
                    <a:pt x="3986" y="2542"/>
                  </a:lnTo>
                  <a:lnTo>
                    <a:pt x="3892" y="2516"/>
                  </a:lnTo>
                  <a:lnTo>
                    <a:pt x="3794" y="2490"/>
                  </a:lnTo>
                  <a:lnTo>
                    <a:pt x="3694" y="2464"/>
                  </a:lnTo>
                  <a:lnTo>
                    <a:pt x="3590" y="2440"/>
                  </a:lnTo>
                  <a:lnTo>
                    <a:pt x="3484" y="2418"/>
                  </a:lnTo>
                  <a:lnTo>
                    <a:pt x="3376" y="2398"/>
                  </a:lnTo>
                  <a:lnTo>
                    <a:pt x="3266" y="2378"/>
                  </a:lnTo>
                  <a:lnTo>
                    <a:pt x="3154" y="2360"/>
                  </a:lnTo>
                  <a:lnTo>
                    <a:pt x="3038" y="2344"/>
                  </a:lnTo>
                  <a:lnTo>
                    <a:pt x="2922" y="2332"/>
                  </a:lnTo>
                  <a:lnTo>
                    <a:pt x="2804" y="2322"/>
                  </a:lnTo>
                  <a:lnTo>
                    <a:pt x="2686" y="2314"/>
                  </a:lnTo>
                  <a:lnTo>
                    <a:pt x="2566" y="2308"/>
                  </a:lnTo>
                  <a:lnTo>
                    <a:pt x="2444" y="2308"/>
                  </a:lnTo>
                  <a:lnTo>
                    <a:pt x="2444" y="2308"/>
                  </a:lnTo>
                  <a:lnTo>
                    <a:pt x="2322" y="2308"/>
                  </a:lnTo>
                  <a:lnTo>
                    <a:pt x="2204" y="2314"/>
                  </a:lnTo>
                  <a:lnTo>
                    <a:pt x="2084" y="2322"/>
                  </a:lnTo>
                  <a:lnTo>
                    <a:pt x="1966" y="2332"/>
                  </a:lnTo>
                  <a:lnTo>
                    <a:pt x="1852" y="2344"/>
                  </a:lnTo>
                  <a:lnTo>
                    <a:pt x="1738" y="2360"/>
                  </a:lnTo>
                  <a:lnTo>
                    <a:pt x="1626" y="2378"/>
                  </a:lnTo>
                  <a:lnTo>
                    <a:pt x="1516" y="2398"/>
                  </a:lnTo>
                  <a:lnTo>
                    <a:pt x="1408" y="2418"/>
                  </a:lnTo>
                  <a:lnTo>
                    <a:pt x="1302" y="2440"/>
                  </a:lnTo>
                  <a:lnTo>
                    <a:pt x="1200" y="2464"/>
                  </a:lnTo>
                  <a:lnTo>
                    <a:pt x="1102" y="2490"/>
                  </a:lnTo>
                  <a:lnTo>
                    <a:pt x="1004" y="2516"/>
                  </a:lnTo>
                  <a:lnTo>
                    <a:pt x="912" y="2542"/>
                  </a:lnTo>
                  <a:lnTo>
                    <a:pt x="822" y="2568"/>
                  </a:lnTo>
                  <a:lnTo>
                    <a:pt x="736" y="2596"/>
                  </a:lnTo>
                  <a:lnTo>
                    <a:pt x="576" y="2650"/>
                  </a:lnTo>
                  <a:lnTo>
                    <a:pt x="432" y="2702"/>
                  </a:lnTo>
                  <a:lnTo>
                    <a:pt x="306" y="2750"/>
                  </a:lnTo>
                  <a:lnTo>
                    <a:pt x="200" y="2794"/>
                  </a:lnTo>
                  <a:lnTo>
                    <a:pt x="114" y="2830"/>
                  </a:lnTo>
                  <a:lnTo>
                    <a:pt x="52" y="2858"/>
                  </a:lnTo>
                  <a:lnTo>
                    <a:pt x="0" y="2884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50000">
                  <a:srgbClr val="000000">
                    <a:alpha val="60000"/>
                  </a:srgbClr>
                </a:gs>
                <a:gs pos="100000">
                  <a:srgbClr val="01011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sz="4000" dirty="0">
                <a:solidFill>
                  <a:srgbClr val="000000"/>
                </a:solidFill>
                <a:latin typeface="Segoe" pitchFamily="34" charset="0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invGray">
            <a:xfrm>
              <a:off x="0" y="530663"/>
              <a:ext cx="9144001" cy="44644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0" y="54"/>
                </a:cxn>
                <a:cxn ang="0">
                  <a:pos x="310" y="138"/>
                </a:cxn>
                <a:cxn ang="0">
                  <a:pos x="578" y="242"/>
                </a:cxn>
                <a:cxn ang="0">
                  <a:pos x="824" y="326"/>
                </a:cxn>
                <a:cxn ang="0">
                  <a:pos x="1006" y="380"/>
                </a:cxn>
                <a:cxn ang="0">
                  <a:pos x="1202" y="432"/>
                </a:cxn>
                <a:cxn ang="0">
                  <a:pos x="1408" y="480"/>
                </a:cxn>
                <a:cxn ang="0">
                  <a:pos x="1626" y="522"/>
                </a:cxn>
                <a:cxn ang="0">
                  <a:pos x="1852" y="556"/>
                </a:cxn>
                <a:cxn ang="0">
                  <a:pos x="2084" y="580"/>
                </a:cxn>
                <a:cxn ang="0">
                  <a:pos x="2324" y="594"/>
                </a:cxn>
                <a:cxn ang="0">
                  <a:pos x="2444" y="596"/>
                </a:cxn>
                <a:cxn ang="0">
                  <a:pos x="2686" y="588"/>
                </a:cxn>
                <a:cxn ang="0">
                  <a:pos x="2922" y="570"/>
                </a:cxn>
                <a:cxn ang="0">
                  <a:pos x="3152" y="540"/>
                </a:cxn>
                <a:cxn ang="0">
                  <a:pos x="3374" y="502"/>
                </a:cxn>
                <a:cxn ang="0">
                  <a:pos x="3586" y="458"/>
                </a:cxn>
                <a:cxn ang="0">
                  <a:pos x="3788" y="408"/>
                </a:cxn>
                <a:cxn ang="0">
                  <a:pos x="3978" y="354"/>
                </a:cxn>
                <a:cxn ang="0">
                  <a:pos x="4154" y="298"/>
                </a:cxn>
                <a:cxn ang="0">
                  <a:pos x="4460" y="188"/>
                </a:cxn>
                <a:cxn ang="0">
                  <a:pos x="4692" y="94"/>
                </a:cxn>
                <a:cxn ang="0">
                  <a:pos x="4840" y="26"/>
                </a:cxn>
                <a:cxn ang="0">
                  <a:pos x="4912" y="2884"/>
                </a:cxn>
                <a:cxn ang="0">
                  <a:pos x="4858" y="2858"/>
                </a:cxn>
                <a:cxn ang="0">
                  <a:pos x="4708" y="2794"/>
                </a:cxn>
                <a:cxn ang="0">
                  <a:pos x="4472" y="2702"/>
                </a:cxn>
                <a:cxn ang="0">
                  <a:pos x="4164" y="2596"/>
                </a:cxn>
                <a:cxn ang="0">
                  <a:pos x="3986" y="2542"/>
                </a:cxn>
                <a:cxn ang="0">
                  <a:pos x="3794" y="2490"/>
                </a:cxn>
                <a:cxn ang="0">
                  <a:pos x="3590" y="2440"/>
                </a:cxn>
                <a:cxn ang="0">
                  <a:pos x="3376" y="2398"/>
                </a:cxn>
                <a:cxn ang="0">
                  <a:pos x="3154" y="2360"/>
                </a:cxn>
                <a:cxn ang="0">
                  <a:pos x="2922" y="2332"/>
                </a:cxn>
                <a:cxn ang="0">
                  <a:pos x="2686" y="2314"/>
                </a:cxn>
                <a:cxn ang="0">
                  <a:pos x="2444" y="2308"/>
                </a:cxn>
                <a:cxn ang="0">
                  <a:pos x="2322" y="2308"/>
                </a:cxn>
                <a:cxn ang="0">
                  <a:pos x="2084" y="2322"/>
                </a:cxn>
                <a:cxn ang="0">
                  <a:pos x="1852" y="2344"/>
                </a:cxn>
                <a:cxn ang="0">
                  <a:pos x="1626" y="2378"/>
                </a:cxn>
                <a:cxn ang="0">
                  <a:pos x="1408" y="2418"/>
                </a:cxn>
                <a:cxn ang="0">
                  <a:pos x="1200" y="2464"/>
                </a:cxn>
                <a:cxn ang="0">
                  <a:pos x="1004" y="2516"/>
                </a:cxn>
                <a:cxn ang="0">
                  <a:pos x="822" y="2568"/>
                </a:cxn>
                <a:cxn ang="0">
                  <a:pos x="576" y="2650"/>
                </a:cxn>
                <a:cxn ang="0">
                  <a:pos x="306" y="2750"/>
                </a:cxn>
                <a:cxn ang="0">
                  <a:pos x="114" y="2830"/>
                </a:cxn>
                <a:cxn ang="0">
                  <a:pos x="0" y="2884"/>
                </a:cxn>
              </a:cxnLst>
              <a:rect l="0" t="0" r="r" b="b"/>
              <a:pathLst>
                <a:path w="4912" h="2884">
                  <a:moveTo>
                    <a:pt x="6" y="0"/>
                  </a:moveTo>
                  <a:lnTo>
                    <a:pt x="6" y="0"/>
                  </a:lnTo>
                  <a:lnTo>
                    <a:pt x="58" y="26"/>
                  </a:lnTo>
                  <a:lnTo>
                    <a:pt x="120" y="54"/>
                  </a:lnTo>
                  <a:lnTo>
                    <a:pt x="204" y="94"/>
                  </a:lnTo>
                  <a:lnTo>
                    <a:pt x="310" y="138"/>
                  </a:lnTo>
                  <a:lnTo>
                    <a:pt x="436" y="188"/>
                  </a:lnTo>
                  <a:lnTo>
                    <a:pt x="578" y="242"/>
                  </a:lnTo>
                  <a:lnTo>
                    <a:pt x="738" y="298"/>
                  </a:lnTo>
                  <a:lnTo>
                    <a:pt x="824" y="326"/>
                  </a:lnTo>
                  <a:lnTo>
                    <a:pt x="914" y="354"/>
                  </a:lnTo>
                  <a:lnTo>
                    <a:pt x="1006" y="380"/>
                  </a:lnTo>
                  <a:lnTo>
                    <a:pt x="1102" y="408"/>
                  </a:lnTo>
                  <a:lnTo>
                    <a:pt x="1202" y="432"/>
                  </a:lnTo>
                  <a:lnTo>
                    <a:pt x="1304" y="458"/>
                  </a:lnTo>
                  <a:lnTo>
                    <a:pt x="1408" y="480"/>
                  </a:lnTo>
                  <a:lnTo>
                    <a:pt x="1516" y="502"/>
                  </a:lnTo>
                  <a:lnTo>
                    <a:pt x="1626" y="522"/>
                  </a:lnTo>
                  <a:lnTo>
                    <a:pt x="1738" y="540"/>
                  </a:lnTo>
                  <a:lnTo>
                    <a:pt x="1852" y="556"/>
                  </a:lnTo>
                  <a:lnTo>
                    <a:pt x="1968" y="570"/>
                  </a:lnTo>
                  <a:lnTo>
                    <a:pt x="2084" y="580"/>
                  </a:lnTo>
                  <a:lnTo>
                    <a:pt x="2204" y="588"/>
                  </a:lnTo>
                  <a:lnTo>
                    <a:pt x="2324" y="594"/>
                  </a:lnTo>
                  <a:lnTo>
                    <a:pt x="2444" y="596"/>
                  </a:lnTo>
                  <a:lnTo>
                    <a:pt x="2444" y="596"/>
                  </a:lnTo>
                  <a:lnTo>
                    <a:pt x="2566" y="594"/>
                  </a:lnTo>
                  <a:lnTo>
                    <a:pt x="2686" y="588"/>
                  </a:lnTo>
                  <a:lnTo>
                    <a:pt x="2804" y="580"/>
                  </a:lnTo>
                  <a:lnTo>
                    <a:pt x="2922" y="570"/>
                  </a:lnTo>
                  <a:lnTo>
                    <a:pt x="3038" y="556"/>
                  </a:lnTo>
                  <a:lnTo>
                    <a:pt x="3152" y="540"/>
                  </a:lnTo>
                  <a:lnTo>
                    <a:pt x="3264" y="522"/>
                  </a:lnTo>
                  <a:lnTo>
                    <a:pt x="3374" y="502"/>
                  </a:lnTo>
                  <a:lnTo>
                    <a:pt x="3482" y="480"/>
                  </a:lnTo>
                  <a:lnTo>
                    <a:pt x="3586" y="458"/>
                  </a:lnTo>
                  <a:lnTo>
                    <a:pt x="3688" y="432"/>
                  </a:lnTo>
                  <a:lnTo>
                    <a:pt x="3788" y="408"/>
                  </a:lnTo>
                  <a:lnTo>
                    <a:pt x="3884" y="380"/>
                  </a:lnTo>
                  <a:lnTo>
                    <a:pt x="3978" y="354"/>
                  </a:lnTo>
                  <a:lnTo>
                    <a:pt x="4068" y="326"/>
                  </a:lnTo>
                  <a:lnTo>
                    <a:pt x="4154" y="298"/>
                  </a:lnTo>
                  <a:lnTo>
                    <a:pt x="4316" y="242"/>
                  </a:lnTo>
                  <a:lnTo>
                    <a:pt x="4460" y="188"/>
                  </a:lnTo>
                  <a:lnTo>
                    <a:pt x="4586" y="138"/>
                  </a:lnTo>
                  <a:lnTo>
                    <a:pt x="4692" y="94"/>
                  </a:lnTo>
                  <a:lnTo>
                    <a:pt x="4778" y="54"/>
                  </a:lnTo>
                  <a:lnTo>
                    <a:pt x="4840" y="26"/>
                  </a:lnTo>
                  <a:lnTo>
                    <a:pt x="4892" y="0"/>
                  </a:lnTo>
                  <a:lnTo>
                    <a:pt x="4912" y="2884"/>
                  </a:lnTo>
                  <a:lnTo>
                    <a:pt x="4912" y="2884"/>
                  </a:lnTo>
                  <a:lnTo>
                    <a:pt x="4858" y="2858"/>
                  </a:lnTo>
                  <a:lnTo>
                    <a:pt x="4794" y="2830"/>
                  </a:lnTo>
                  <a:lnTo>
                    <a:pt x="4708" y="2794"/>
                  </a:lnTo>
                  <a:lnTo>
                    <a:pt x="4600" y="2750"/>
                  </a:lnTo>
                  <a:lnTo>
                    <a:pt x="4472" y="2702"/>
                  </a:lnTo>
                  <a:lnTo>
                    <a:pt x="4326" y="2650"/>
                  </a:lnTo>
                  <a:lnTo>
                    <a:pt x="4164" y="2596"/>
                  </a:lnTo>
                  <a:lnTo>
                    <a:pt x="4076" y="2568"/>
                  </a:lnTo>
                  <a:lnTo>
                    <a:pt x="3986" y="2542"/>
                  </a:lnTo>
                  <a:lnTo>
                    <a:pt x="3892" y="2516"/>
                  </a:lnTo>
                  <a:lnTo>
                    <a:pt x="3794" y="2490"/>
                  </a:lnTo>
                  <a:lnTo>
                    <a:pt x="3694" y="2464"/>
                  </a:lnTo>
                  <a:lnTo>
                    <a:pt x="3590" y="2440"/>
                  </a:lnTo>
                  <a:lnTo>
                    <a:pt x="3484" y="2418"/>
                  </a:lnTo>
                  <a:lnTo>
                    <a:pt x="3376" y="2398"/>
                  </a:lnTo>
                  <a:lnTo>
                    <a:pt x="3266" y="2378"/>
                  </a:lnTo>
                  <a:lnTo>
                    <a:pt x="3154" y="2360"/>
                  </a:lnTo>
                  <a:lnTo>
                    <a:pt x="3038" y="2344"/>
                  </a:lnTo>
                  <a:lnTo>
                    <a:pt x="2922" y="2332"/>
                  </a:lnTo>
                  <a:lnTo>
                    <a:pt x="2804" y="2322"/>
                  </a:lnTo>
                  <a:lnTo>
                    <a:pt x="2686" y="2314"/>
                  </a:lnTo>
                  <a:lnTo>
                    <a:pt x="2566" y="2308"/>
                  </a:lnTo>
                  <a:lnTo>
                    <a:pt x="2444" y="2308"/>
                  </a:lnTo>
                  <a:lnTo>
                    <a:pt x="2444" y="2308"/>
                  </a:lnTo>
                  <a:lnTo>
                    <a:pt x="2322" y="2308"/>
                  </a:lnTo>
                  <a:lnTo>
                    <a:pt x="2204" y="2314"/>
                  </a:lnTo>
                  <a:lnTo>
                    <a:pt x="2084" y="2322"/>
                  </a:lnTo>
                  <a:lnTo>
                    <a:pt x="1966" y="2332"/>
                  </a:lnTo>
                  <a:lnTo>
                    <a:pt x="1852" y="2344"/>
                  </a:lnTo>
                  <a:lnTo>
                    <a:pt x="1738" y="2360"/>
                  </a:lnTo>
                  <a:lnTo>
                    <a:pt x="1626" y="2378"/>
                  </a:lnTo>
                  <a:lnTo>
                    <a:pt x="1516" y="2398"/>
                  </a:lnTo>
                  <a:lnTo>
                    <a:pt x="1408" y="2418"/>
                  </a:lnTo>
                  <a:lnTo>
                    <a:pt x="1302" y="2440"/>
                  </a:lnTo>
                  <a:lnTo>
                    <a:pt x="1200" y="2464"/>
                  </a:lnTo>
                  <a:lnTo>
                    <a:pt x="1102" y="2490"/>
                  </a:lnTo>
                  <a:lnTo>
                    <a:pt x="1004" y="2516"/>
                  </a:lnTo>
                  <a:lnTo>
                    <a:pt x="912" y="2542"/>
                  </a:lnTo>
                  <a:lnTo>
                    <a:pt x="822" y="2568"/>
                  </a:lnTo>
                  <a:lnTo>
                    <a:pt x="736" y="2596"/>
                  </a:lnTo>
                  <a:lnTo>
                    <a:pt x="576" y="2650"/>
                  </a:lnTo>
                  <a:lnTo>
                    <a:pt x="432" y="2702"/>
                  </a:lnTo>
                  <a:lnTo>
                    <a:pt x="306" y="2750"/>
                  </a:lnTo>
                  <a:lnTo>
                    <a:pt x="200" y="2794"/>
                  </a:lnTo>
                  <a:lnTo>
                    <a:pt x="114" y="2830"/>
                  </a:lnTo>
                  <a:lnTo>
                    <a:pt x="52" y="2858"/>
                  </a:lnTo>
                  <a:lnTo>
                    <a:pt x="0" y="2884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50000">
                  <a:srgbClr val="000000">
                    <a:alpha val="60000"/>
                  </a:srgbClr>
                </a:gs>
                <a:gs pos="100000">
                  <a:srgbClr val="01011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sz="4000" dirty="0">
                <a:solidFill>
                  <a:srgbClr val="000000"/>
                </a:solidFill>
                <a:latin typeface="Segoe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 bwMode="auto">
          <a:xfrm>
            <a:off x="228600" y="3992529"/>
            <a:ext cx="4191000" cy="3124201"/>
          </a:xfrm>
          <a:prstGeom prst="rect">
            <a:avLst/>
          </a:prstGeom>
          <a:gradFill flip="none" rotWithShape="1">
            <a:gsLst>
              <a:gs pos="9000">
                <a:srgbClr val="FFFFFF">
                  <a:alpha val="0"/>
                </a:srgbClr>
              </a:gs>
              <a:gs pos="31000">
                <a:schemeClr val="bg2">
                  <a:alpha val="63000"/>
                </a:schemeClr>
              </a:gs>
              <a:gs pos="67000">
                <a:schemeClr val="bg2">
                  <a:alpha val="44000"/>
                </a:schemeClr>
              </a:gs>
              <a:gs pos="86000">
                <a:schemeClr val="bg2">
                  <a:alpha val="46000"/>
                </a:schemeClr>
              </a:gs>
            </a:gsLst>
            <a:lin ang="16200000" scaled="1"/>
            <a:tileRect/>
          </a:gradFill>
          <a:ln w="15875" cap="sq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241300" dist="38100" algn="r" rotWithShape="0">
              <a:prstClr val="black"/>
            </a:outerShdw>
          </a:effectLst>
          <a:sp3d>
            <a:bevelT w="82550"/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endParaRPr lang="en-US" sz="3200" kern="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616302" y="3992529"/>
            <a:ext cx="4191000" cy="3124201"/>
          </a:xfrm>
          <a:prstGeom prst="rect">
            <a:avLst/>
          </a:prstGeom>
          <a:gradFill flip="none" rotWithShape="1">
            <a:gsLst>
              <a:gs pos="9000">
                <a:srgbClr val="FFFFFF">
                  <a:alpha val="0"/>
                </a:srgbClr>
              </a:gs>
              <a:gs pos="31000">
                <a:schemeClr val="bg2">
                  <a:alpha val="63000"/>
                </a:schemeClr>
              </a:gs>
              <a:gs pos="67000">
                <a:schemeClr val="bg2">
                  <a:alpha val="44000"/>
                </a:schemeClr>
              </a:gs>
              <a:gs pos="86000">
                <a:schemeClr val="bg2">
                  <a:alpha val="46000"/>
                </a:schemeClr>
              </a:gs>
            </a:gsLst>
            <a:lin ang="16200000" scaled="1"/>
            <a:tileRect/>
          </a:gradFill>
          <a:ln w="15875" cap="sq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241300" dist="38100" algn="r" rotWithShape="0">
              <a:prstClr val="black"/>
            </a:outerShdw>
          </a:effectLst>
          <a:sp3d>
            <a:bevelT w="82550"/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endParaRPr lang="en-US" sz="3200" kern="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5280323" y="2367591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97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7083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559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0131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7845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797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79723" y="2367591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V="1">
            <a:off x="1698923" y="2367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241723" y="2748591"/>
            <a:ext cx="914400" cy="914400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1165523" y="2991479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2"/>
                </a:solidFill>
              </a:rPr>
              <a:t>Mem</a:t>
            </a:r>
            <a:r>
              <a:rPr lang="en-US" baseline="-25000" dirty="0" err="1">
                <a:solidFill>
                  <a:schemeClr val="bg2"/>
                </a:solidFill>
              </a:rPr>
              <a:t>A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32523" y="1986591"/>
            <a:ext cx="1447800" cy="1371600"/>
            <a:chOff x="2400" y="1104"/>
            <a:chExt cx="912" cy="480"/>
          </a:xfrm>
        </p:grpSpPr>
        <p:sp>
          <p:nvSpPr>
            <p:cNvPr id="8284" name="Rectangle 15"/>
            <p:cNvSpPr>
              <a:spLocks noChangeArrowheads="1"/>
            </p:cNvSpPr>
            <p:nvPr/>
          </p:nvSpPr>
          <p:spPr bwMode="auto">
            <a:xfrm>
              <a:off x="2400" y="1104"/>
              <a:ext cx="912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 w="31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lIns="91432" tIns="45717" rIns="91432" bIns="45717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" name="Text Box 16"/>
            <p:cNvSpPr txBox="1">
              <a:spLocks noChangeArrowheads="1"/>
            </p:cNvSpPr>
            <p:nvPr/>
          </p:nvSpPr>
          <p:spPr bwMode="auto">
            <a:xfrm>
              <a:off x="2400" y="1132"/>
              <a:ext cx="91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Node</a:t>
              </a:r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/>
                <a:t>Interconnect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80523" y="2367591"/>
            <a:ext cx="1066800" cy="1295400"/>
            <a:chOff x="4320" y="1344"/>
            <a:chExt cx="672" cy="816"/>
          </a:xfrm>
        </p:grpSpPr>
        <p:sp>
          <p:nvSpPr>
            <p:cNvPr id="8280" name="Line 18"/>
            <p:cNvSpPr>
              <a:spLocks noChangeShapeType="1"/>
            </p:cNvSpPr>
            <p:nvPr/>
          </p:nvSpPr>
          <p:spPr bwMode="auto">
            <a:xfrm flipV="1">
              <a:off x="4656" y="13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20" y="1584"/>
              <a:ext cx="672" cy="576"/>
              <a:chOff x="720" y="1584"/>
              <a:chExt cx="672" cy="576"/>
            </a:xfrm>
          </p:grpSpPr>
          <p:sp>
            <p:nvSpPr>
              <p:cNvPr id="8282" name="Rectangle 20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</a:gradFill>
              <a:ln w="3175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lIns="91432" tIns="45717" rIns="91432" bIns="45717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83" name="Text Box 21"/>
              <p:cNvSpPr txBox="1">
                <a:spLocks noChangeArrowheads="1"/>
              </p:cNvSpPr>
              <p:nvPr/>
            </p:nvSpPr>
            <p:spPr bwMode="auto">
              <a:xfrm>
                <a:off x="720" y="1737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err="1">
                    <a:solidFill>
                      <a:schemeClr val="bg2"/>
                    </a:solidFill>
                  </a:rPr>
                  <a:t>Mem</a:t>
                </a:r>
                <a:r>
                  <a:rPr lang="en-US" baseline="-25000" dirty="0" err="1">
                    <a:solidFill>
                      <a:schemeClr val="bg2"/>
                    </a:solidFill>
                  </a:rPr>
                  <a:t>B</a:t>
                </a:r>
                <a:endParaRPr lang="en-US" baseline="-250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689523" y="2367591"/>
            <a:ext cx="762000" cy="1295400"/>
            <a:chOff x="1680" y="1344"/>
            <a:chExt cx="480" cy="816"/>
          </a:xfrm>
          <a:gradFill>
            <a:gsLst>
              <a:gs pos="0">
                <a:schemeClr val="tx2">
                  <a:lumMod val="65000"/>
                </a:schemeClr>
              </a:gs>
              <a:gs pos="5000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680" y="1584"/>
              <a:ext cx="480" cy="576"/>
              <a:chOff x="1632" y="1584"/>
              <a:chExt cx="528" cy="576"/>
            </a:xfrm>
            <a:grpFill/>
          </p:grpSpPr>
          <p:sp>
            <p:nvSpPr>
              <p:cNvPr id="8274" name="Oval 24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528" cy="9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5" name="Rectangle 2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528" cy="4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6" name="Oval 26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528" cy="9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7" name="Line 27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0" cy="48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8" name="Line 28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0" cy="4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79" name="Text Box 29"/>
              <p:cNvSpPr txBox="1">
                <a:spLocks noChangeArrowheads="1"/>
              </p:cNvSpPr>
              <p:nvPr/>
            </p:nvSpPr>
            <p:spPr bwMode="auto">
              <a:xfrm>
                <a:off x="1632" y="1728"/>
                <a:ext cx="5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err="1">
                    <a:solidFill>
                      <a:schemeClr val="bg2"/>
                    </a:solidFill>
                  </a:rPr>
                  <a:t>Disk</a:t>
                </a:r>
                <a:r>
                  <a:rPr lang="en-US" baseline="-25000" dirty="0" err="1">
                    <a:solidFill>
                      <a:schemeClr val="bg2"/>
                    </a:solidFill>
                  </a:rPr>
                  <a:t>A</a:t>
                </a:r>
              </a:p>
            </p:txBody>
          </p:sp>
        </p:grpSp>
        <p:sp>
          <p:nvSpPr>
            <p:cNvPr id="8273" name="Line 30"/>
            <p:cNvSpPr>
              <a:spLocks noChangeShapeType="1"/>
            </p:cNvSpPr>
            <p:nvPr/>
          </p:nvSpPr>
          <p:spPr bwMode="auto">
            <a:xfrm flipV="1">
              <a:off x="1920" y="1344"/>
              <a:ext cx="0" cy="24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8208" name="Rectangle 31"/>
          <p:cNvSpPr>
            <a:spLocks noChangeArrowheads="1"/>
          </p:cNvSpPr>
          <p:nvPr/>
        </p:nvSpPr>
        <p:spPr bwMode="auto">
          <a:xfrm>
            <a:off x="61947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4233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2709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11" name="Line 34"/>
          <p:cNvSpPr>
            <a:spLocks noChangeShapeType="1"/>
          </p:cNvSpPr>
          <p:nvPr/>
        </p:nvSpPr>
        <p:spPr bwMode="auto">
          <a:xfrm>
            <a:off x="67281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Text Box 35"/>
          <p:cNvSpPr txBox="1">
            <a:spLocks noChangeArrowheads="1"/>
          </p:cNvSpPr>
          <p:nvPr/>
        </p:nvSpPr>
        <p:spPr bwMode="auto">
          <a:xfrm>
            <a:off x="64995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213" name="Text Box 36"/>
          <p:cNvSpPr txBox="1">
            <a:spLocks noChangeArrowheads="1"/>
          </p:cNvSpPr>
          <p:nvPr/>
        </p:nvSpPr>
        <p:spPr bwMode="auto">
          <a:xfrm>
            <a:off x="61947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3</a:t>
            </a:r>
          </a:p>
        </p:txBody>
      </p:sp>
      <p:sp>
        <p:nvSpPr>
          <p:cNvPr id="8214" name="Rectangle 38"/>
          <p:cNvSpPr>
            <a:spLocks noChangeArrowheads="1"/>
          </p:cNvSpPr>
          <p:nvPr/>
        </p:nvSpPr>
        <p:spPr bwMode="auto">
          <a:xfrm>
            <a:off x="75663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5" name="Oval 39"/>
          <p:cNvSpPr>
            <a:spLocks noChangeArrowheads="1"/>
          </p:cNvSpPr>
          <p:nvPr/>
        </p:nvSpPr>
        <p:spPr bwMode="auto">
          <a:xfrm>
            <a:off x="77949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76425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17" name="Line 41"/>
          <p:cNvSpPr>
            <a:spLocks noChangeShapeType="1"/>
          </p:cNvSpPr>
          <p:nvPr/>
        </p:nvSpPr>
        <p:spPr bwMode="auto">
          <a:xfrm>
            <a:off x="80997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Text Box 42"/>
          <p:cNvSpPr txBox="1">
            <a:spLocks noChangeArrowheads="1"/>
          </p:cNvSpPr>
          <p:nvPr/>
        </p:nvSpPr>
        <p:spPr bwMode="auto">
          <a:xfrm>
            <a:off x="78711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219" name="Text Box 43"/>
          <p:cNvSpPr txBox="1">
            <a:spLocks noChangeArrowheads="1"/>
          </p:cNvSpPr>
          <p:nvPr/>
        </p:nvSpPr>
        <p:spPr bwMode="auto">
          <a:xfrm>
            <a:off x="75663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4</a:t>
            </a: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3908723" y="2824791"/>
            <a:ext cx="1295400" cy="4572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24" name="Text Box 48"/>
          <p:cNvSpPr txBox="1">
            <a:spLocks noChangeArrowheads="1"/>
          </p:cNvSpPr>
          <p:nvPr/>
        </p:nvSpPr>
        <p:spPr bwMode="auto">
          <a:xfrm>
            <a:off x="3984923" y="2839079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Cache(s)</a:t>
            </a:r>
          </a:p>
        </p:txBody>
      </p:sp>
      <p:sp>
        <p:nvSpPr>
          <p:cNvPr id="8238" name="Rectangle 74"/>
          <p:cNvSpPr>
            <a:spLocks noChangeArrowheads="1"/>
          </p:cNvSpPr>
          <p:nvPr/>
        </p:nvSpPr>
        <p:spPr bwMode="auto">
          <a:xfrm>
            <a:off x="1851323" y="767391"/>
            <a:ext cx="1066800" cy="12192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19" name="Oval 75"/>
          <p:cNvSpPr>
            <a:spLocks noChangeArrowheads="1"/>
          </p:cNvSpPr>
          <p:nvPr/>
        </p:nvSpPr>
        <p:spPr bwMode="auto">
          <a:xfrm>
            <a:off x="2079923" y="843591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1927523" y="1529391"/>
            <a:ext cx="914400" cy="381000"/>
          </a:xfrm>
          <a:prstGeom prst="rect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lIns="91432" tIns="45717" rIns="91432" bIns="45717" anchor="ctr"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41" name="Line 77"/>
          <p:cNvSpPr>
            <a:spLocks noChangeShapeType="1"/>
          </p:cNvSpPr>
          <p:nvPr/>
        </p:nvSpPr>
        <p:spPr bwMode="auto">
          <a:xfrm>
            <a:off x="2384723" y="1986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2" name="Text Box 78"/>
          <p:cNvSpPr txBox="1">
            <a:spLocks noChangeArrowheads="1"/>
          </p:cNvSpPr>
          <p:nvPr/>
        </p:nvSpPr>
        <p:spPr bwMode="auto">
          <a:xfrm>
            <a:off x="2156123" y="91979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243" name="Text Box 79"/>
          <p:cNvSpPr txBox="1">
            <a:spLocks noChangeArrowheads="1"/>
          </p:cNvSpPr>
          <p:nvPr/>
        </p:nvSpPr>
        <p:spPr bwMode="auto">
          <a:xfrm>
            <a:off x="1851323" y="152939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Cache</a:t>
            </a:r>
            <a:r>
              <a:rPr lang="en-US" baseline="-25000" dirty="0"/>
              <a:t>2</a:t>
            </a:r>
          </a:p>
        </p:txBody>
      </p:sp>
      <p:sp>
        <p:nvSpPr>
          <p:cNvPr id="8244" name="Line 80"/>
          <p:cNvSpPr>
            <a:spLocks noChangeShapeType="1"/>
          </p:cNvSpPr>
          <p:nvPr/>
        </p:nvSpPr>
        <p:spPr bwMode="auto">
          <a:xfrm flipV="1">
            <a:off x="6042323" y="236759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5661323" y="3510591"/>
            <a:ext cx="762000" cy="152400"/>
          </a:xfrm>
          <a:prstGeom prst="ellipse">
            <a:avLst/>
          </a:prstGeom>
          <a:gradFill>
            <a:gsLst>
              <a:gs pos="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5661323" y="2824791"/>
            <a:ext cx="762000" cy="762000"/>
          </a:xfrm>
          <a:prstGeom prst="rect">
            <a:avLst/>
          </a:prstGeom>
          <a:gradFill>
            <a:gsLst>
              <a:gs pos="0">
                <a:schemeClr val="tx2">
                  <a:lumMod val="65000"/>
                </a:schemeClr>
              </a:gs>
              <a:gs pos="50000">
                <a:schemeClr val="tx2">
                  <a:lumMod val="85000"/>
                </a:schemeClr>
              </a:gs>
              <a:gs pos="100000">
                <a:schemeClr val="tx2">
                  <a:lumMod val="6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5661323" y="2748591"/>
            <a:ext cx="762000" cy="152400"/>
          </a:xfrm>
          <a:prstGeom prst="ellipse">
            <a:avLst/>
          </a:prstGeom>
          <a:gradFill>
            <a:gsLst>
              <a:gs pos="0">
                <a:schemeClr val="tx2">
                  <a:lumMod val="65000"/>
                </a:schemeClr>
              </a:gs>
              <a:gs pos="100000">
                <a:schemeClr val="tx2">
                  <a:lumMod val="85000"/>
                </a:schemeClr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248" name="Line 84"/>
          <p:cNvSpPr>
            <a:spLocks noChangeShapeType="1"/>
          </p:cNvSpPr>
          <p:nvPr/>
        </p:nvSpPr>
        <p:spPr bwMode="auto">
          <a:xfrm>
            <a:off x="6423323" y="2824791"/>
            <a:ext cx="0" cy="76200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5661323" y="2977191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2"/>
                </a:solidFill>
              </a:rPr>
              <a:t>Disk</a:t>
            </a:r>
            <a:r>
              <a:rPr lang="en-US" baseline="-25000" dirty="0" err="1">
                <a:solidFill>
                  <a:schemeClr val="bg2"/>
                </a:solidFill>
              </a:rPr>
              <a:t>B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8250" name="Line 86"/>
          <p:cNvSpPr>
            <a:spLocks noChangeShapeType="1"/>
          </p:cNvSpPr>
          <p:nvPr/>
        </p:nvSpPr>
        <p:spPr bwMode="auto">
          <a:xfrm>
            <a:off x="5661323" y="282479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h="38100"/>
          </a:sp3d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28600" y="533400"/>
            <a:ext cx="3429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10200" y="533400"/>
            <a:ext cx="3429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4161935" y="114300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NUMA</a:t>
            </a:r>
          </a:p>
          <a:p>
            <a:r>
              <a:rPr lang="en-US" dirty="0" smtClean="0"/>
              <a:t>Nodes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102" idx="1"/>
          </p:cNvCxnSpPr>
          <p:nvPr/>
        </p:nvCxnSpPr>
        <p:spPr>
          <a:xfrm rot="10800000" flipV="1">
            <a:off x="3810011" y="1466166"/>
            <a:ext cx="351925" cy="5783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2" idx="3"/>
          </p:cNvCxnSpPr>
          <p:nvPr/>
        </p:nvCxnSpPr>
        <p:spPr>
          <a:xfrm>
            <a:off x="4973376" y="1466166"/>
            <a:ext cx="331561" cy="5783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Drivers Can Optimize for This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Optimize for end-to-end processing on “close” hardware</a:t>
            </a:r>
          </a:p>
          <a:p>
            <a:pPr lvl="1"/>
            <a:r>
              <a:rPr lang="en-US" dirty="0" smtClean="0"/>
              <a:t>If data travels long distances, scalability is impacted</a:t>
            </a:r>
          </a:p>
          <a:p>
            <a:r>
              <a:rPr lang="en-US" dirty="0" smtClean="0"/>
              <a:t>Define discrete blocks of work that can be processed in parallel</a:t>
            </a:r>
          </a:p>
          <a:p>
            <a:pPr lvl="1"/>
            <a:r>
              <a:rPr lang="en-US" dirty="0" smtClean="0"/>
              <a:t>Understand system topology</a:t>
            </a:r>
          </a:p>
          <a:p>
            <a:pPr lvl="1"/>
            <a:r>
              <a:rPr lang="en-US" dirty="0" smtClean="0"/>
              <a:t>Understand software components involved in I/O processing</a:t>
            </a:r>
          </a:p>
          <a:p>
            <a:pPr lvl="1"/>
            <a:r>
              <a:rPr lang="en-US" dirty="0" smtClean="0"/>
              <a:t>Process these blocks in distinct sections of hardware</a:t>
            </a:r>
          </a:p>
          <a:p>
            <a:pPr lvl="1"/>
            <a:r>
              <a:rPr lang="en-US" dirty="0" smtClean="0"/>
              <a:t>Minimize interaction between processing blocks</a:t>
            </a:r>
          </a:p>
          <a:p>
            <a:r>
              <a:rPr lang="en-US" dirty="0" smtClean="0"/>
              <a:t>Locality is important for:</a:t>
            </a:r>
          </a:p>
          <a:p>
            <a:pPr lvl="1"/>
            <a:r>
              <a:rPr lang="en-US" dirty="0" smtClean="0"/>
              <a:t>DMA buffers</a:t>
            </a:r>
          </a:p>
          <a:p>
            <a:pPr lvl="1"/>
            <a:r>
              <a:rPr lang="en-US" dirty="0" smtClean="0"/>
              <a:t>Buffer copies for data transformation</a:t>
            </a:r>
          </a:p>
          <a:p>
            <a:pPr lvl="1"/>
            <a:r>
              <a:rPr lang="en-US" dirty="0" smtClean="0"/>
              <a:t>Processors that execute various phases of driver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Case Study 1: </a:t>
            </a:r>
            <a:r>
              <a:rPr lang="en-US" dirty="0" err="1" smtClean="0"/>
              <a:t>Storport</a:t>
            </a:r>
            <a:r>
              <a:rPr lang="en-US" dirty="0" smtClean="0"/>
              <a:t> NUMA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Improvements to Windows Server 2008 to improve data locality of storage transactions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Per-I/O interrupt redirection (with appropriate hardware support)</a:t>
            </a:r>
          </a:p>
          <a:p>
            <a:pPr lvl="1"/>
            <a:r>
              <a:rPr lang="en-US" dirty="0" smtClean="0"/>
              <a:t>NUMA-aware control structure allocation</a:t>
            </a:r>
          </a:p>
          <a:p>
            <a:pPr lvl="1"/>
            <a:r>
              <a:rPr lang="en-US" dirty="0" smtClean="0"/>
              <a:t>I/O concurrency improvements through lock breakup</a:t>
            </a:r>
          </a:p>
          <a:p>
            <a:r>
              <a:rPr lang="en-US" dirty="0" smtClean="0"/>
              <a:t>Target ~10% reduction in CPU utilization on I/O intensive workloads</a:t>
            </a:r>
          </a:p>
          <a:p>
            <a:r>
              <a:rPr lang="en-US" dirty="0" smtClean="0"/>
              <a:t>Used as an example here</a:t>
            </a:r>
          </a:p>
          <a:p>
            <a:pPr lvl="1"/>
            <a:r>
              <a:rPr lang="en-US" dirty="0" smtClean="0"/>
              <a:t>Pointer to implementation details on Resources slide</a:t>
            </a:r>
          </a:p>
          <a:p>
            <a:pPr lvl="1"/>
            <a:r>
              <a:rPr lang="en-US" dirty="0" smtClean="0"/>
              <a:t>Different I/O models have different data flows—this case study is designed to demonstrate the analysis and thought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Storage I/O Sequence of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issues a file read or write</a:t>
            </a:r>
          </a:p>
          <a:p>
            <a:r>
              <a:rPr lang="en-US" dirty="0" smtClean="0"/>
              <a:t>Ends up as a storage adapter DMA transaction</a:t>
            </a:r>
          </a:p>
          <a:p>
            <a:pPr lvl="1"/>
            <a:r>
              <a:rPr lang="en-US" dirty="0" smtClean="0"/>
              <a:t>Potentially in the application buffer, more likely to an intermediate buffer</a:t>
            </a:r>
          </a:p>
          <a:p>
            <a:r>
              <a:rPr lang="en-US" dirty="0" smtClean="0"/>
              <a:t>Interrupt is generated after the I/O completes</a:t>
            </a:r>
          </a:p>
          <a:p>
            <a:pPr lvl="1"/>
            <a:r>
              <a:rPr lang="en-US" dirty="0" smtClean="0"/>
              <a:t>Interrupt source is cleared in the device</a:t>
            </a:r>
          </a:p>
          <a:p>
            <a:pPr lvl="1"/>
            <a:r>
              <a:rPr lang="en-US" dirty="0" smtClean="0"/>
              <a:t>Control structures associated with the request are updated</a:t>
            </a:r>
          </a:p>
          <a:p>
            <a:pPr lvl="1"/>
            <a:r>
              <a:rPr lang="en-US" dirty="0" smtClean="0"/>
              <a:t>DPC is queued to process the data</a:t>
            </a:r>
          </a:p>
          <a:p>
            <a:r>
              <a:rPr lang="en-US" dirty="0" smtClean="0"/>
              <a:t>DPC performs the bulk of the processing</a:t>
            </a:r>
          </a:p>
          <a:p>
            <a:pPr lvl="1"/>
            <a:r>
              <a:rPr lang="en-US" dirty="0" smtClean="0"/>
              <a:t>Flushes DMA adapters (potentially copying data into the user buffer)</a:t>
            </a:r>
          </a:p>
          <a:p>
            <a:pPr lvl="1"/>
            <a:r>
              <a:rPr lang="en-US" dirty="0" smtClean="0"/>
              <a:t>Potentially performs data transformation</a:t>
            </a:r>
          </a:p>
          <a:p>
            <a:pPr lvl="1"/>
            <a:r>
              <a:rPr lang="en-US" dirty="0" smtClean="0"/>
              <a:t>Each component (adapter, file systems, etc.) processes control structures</a:t>
            </a:r>
          </a:p>
          <a:p>
            <a:r>
              <a:rPr lang="en-US" dirty="0" smtClean="0"/>
              <a:t>Application thread is notified of completion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C 2008 Speak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DDC 2008 Speaker Template</Template>
  <TotalTime>0</TotalTime>
  <Words>1929</Words>
  <Application>Microsoft Office PowerPoint</Application>
  <PresentationFormat>On-screen Show (4:3)</PresentationFormat>
  <Paragraphs>394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DDC 2008 Speaker Template</vt:lpstr>
      <vt:lpstr>Slide 1</vt:lpstr>
      <vt:lpstr>Driver Scalability</vt:lpstr>
      <vt:lpstr>Agenda</vt:lpstr>
      <vt:lpstr>Overview</vt:lpstr>
      <vt:lpstr>Hardware Evolution</vt:lpstr>
      <vt:lpstr>Slide 6</vt:lpstr>
      <vt:lpstr>Drivers Can Optimize for This Environment</vt:lpstr>
      <vt:lpstr>Case Study 1: Storport NUMA I/O</vt:lpstr>
      <vt:lpstr>Storage I/O Sequence of Steps</vt:lpstr>
      <vt:lpstr>NUMA I/O Concept</vt:lpstr>
      <vt:lpstr>Slide 11</vt:lpstr>
      <vt:lpstr>Slide 12</vt:lpstr>
      <vt:lpstr>How NUMA I/O Works: Interrupt Processing</vt:lpstr>
      <vt:lpstr>How NUMA I/O Works: DPC Processing</vt:lpstr>
      <vt:lpstr>Case Study 2: NDIS Receive-Side Scaling (RSS)</vt:lpstr>
      <vt:lpstr>How RSS Works: Multiple Queues</vt:lpstr>
      <vt:lpstr>How RSS Works: Scalability Improvements</vt:lpstr>
      <vt:lpstr>Locality Counter-Example: Power Management</vt:lpstr>
      <vt:lpstr>The Balance</vt:lpstr>
      <vt:lpstr>Windows Performance Toolkit— Performance Analyzer</vt:lpstr>
      <vt:lpstr>Scalability Analysis Using Performance Analyzer</vt:lpstr>
      <vt:lpstr>Performance Analyzer Screen Shot—DPC/ISR Time</vt:lpstr>
      <vt:lpstr>Resource Monitor—Per-Node CPU Activity</vt:lpstr>
      <vt:lpstr>Windows 7 Improvements: NUMA and Topology</vt:lpstr>
      <vt:lpstr>Windows 7 Improvements: Processor Groups</vt:lpstr>
      <vt:lpstr>Processor Groups: Locality Leads to Scalability</vt:lpstr>
      <vt:lpstr>Processor Group APIs</vt:lpstr>
      <vt:lpstr>Processor Groups: Do You Need to Care?</vt:lpstr>
      <vt:lpstr>Processor Groups: Compatibility Risk</vt:lpstr>
      <vt:lpstr>Related Sessions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2009-06-11T22:31:38Z</dcterms:created>
  <dcterms:modified xsi:type="dcterms:W3CDTF">2009-06-11T22:32:09Z</dcterms:modified>
  <cp:contentType/>
</cp:coreProperties>
</file>