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71" r:id="rId3"/>
    <p:sldId id="279" r:id="rId4"/>
    <p:sldId id="305" r:id="rId5"/>
    <p:sldId id="270" r:id="rId6"/>
    <p:sldId id="284" r:id="rId7"/>
    <p:sldId id="286" r:id="rId8"/>
    <p:sldId id="285" r:id="rId9"/>
    <p:sldId id="301" r:id="rId10"/>
    <p:sldId id="287" r:id="rId11"/>
    <p:sldId id="302" r:id="rId12"/>
    <p:sldId id="304" r:id="rId13"/>
    <p:sldId id="328" r:id="rId14"/>
    <p:sldId id="289" r:id="rId15"/>
    <p:sldId id="290" r:id="rId16"/>
    <p:sldId id="297" r:id="rId17"/>
    <p:sldId id="298" r:id="rId18"/>
    <p:sldId id="299" r:id="rId19"/>
    <p:sldId id="329" r:id="rId20"/>
    <p:sldId id="303" r:id="rId21"/>
    <p:sldId id="306" r:id="rId22"/>
    <p:sldId id="308" r:id="rId23"/>
    <p:sldId id="311" r:id="rId24"/>
    <p:sldId id="325" r:id="rId25"/>
    <p:sldId id="326" r:id="rId26"/>
    <p:sldId id="312" r:id="rId27"/>
    <p:sldId id="324" r:id="rId28"/>
    <p:sldId id="315" r:id="rId29"/>
    <p:sldId id="307" r:id="rId30"/>
    <p:sldId id="316" r:id="rId31"/>
    <p:sldId id="318" r:id="rId32"/>
    <p:sldId id="317" r:id="rId33"/>
    <p:sldId id="320" r:id="rId34"/>
    <p:sldId id="309" r:id="rId35"/>
    <p:sldId id="319" r:id="rId36"/>
    <p:sldId id="280" r:id="rId37"/>
    <p:sldId id="310" r:id="rId38"/>
  </p:sldIdLst>
  <p:sldSz cx="9144000" cy="6858000" type="screen4x3"/>
  <p:notesSz cx="6858000" cy="9144000"/>
  <p:custShowLst>
    <p:custShow name="ModelID Loop" id="0">
      <p:sldLst>
        <p:sld r:id="rId29"/>
        <p:sld r:id="rId2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FA5"/>
    <a:srgbClr val="D7EDE0"/>
    <a:srgbClr val="15B4D1"/>
    <a:srgbClr val="33CC33"/>
    <a:srgbClr val="FF3300"/>
    <a:srgbClr val="FF0000"/>
    <a:srgbClr val="FFFFCC"/>
    <a:srgbClr val="FFFF66"/>
    <a:srgbClr val="383D42"/>
    <a:srgbClr val="174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436A-5AAD-4130-816B-FF9D1BB0BDAB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5FB5-A457-4E5E-A9F3-1D4A9C327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5FB5-A457-4E5E-A9F3-1D4A9C327E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.com/whdc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.com/whdc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ad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Details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330440"/>
            <a:ext cx="723900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Globally Unique Identifier (GUID) unique to a physical device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All </a:t>
            </a:r>
            <a:r>
              <a:rPr lang="en-US" sz="2000" kern="0" noProof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belonging to a device container on a given bus type must share the same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auto-generated by PnP </a:t>
            </a:r>
          </a:p>
          <a:p>
            <a:pPr marL="741363" lvl="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Based on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topology and </a:t>
            </a:r>
            <a:r>
              <a:rPr lang="en-US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DEVICE_CAPABILITIES.Removable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capability as reported by the bus driver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Optionally, the bus driver can supply a </a:t>
            </a:r>
            <a:r>
              <a:rPr lang="en-US" sz="2000" kern="0" noProof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when enumerating a </a:t>
            </a:r>
            <a:r>
              <a:rPr lang="en-US" sz="2000" kern="0" noProof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endParaRPr lang="en-US" sz="2000" kern="0" noProof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Which </a:t>
            </a:r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Devnodes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Should Bus Drivers Report as Removable?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4300" y="2247900"/>
            <a:ext cx="50292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Declaring that a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Removable indicates to PnP that the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the root of a device container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Only the root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should be reported as Removable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Child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of the root should not be reported as Removable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Unless they actually represent physically detachable devices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Non-Removable child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will inherit the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of their parent</a:t>
            </a:r>
          </a:p>
        </p:txBody>
      </p:sp>
      <p:sp>
        <p:nvSpPr>
          <p:cNvPr id="6" name="Oval 5"/>
          <p:cNvSpPr/>
          <p:nvPr/>
        </p:nvSpPr>
        <p:spPr>
          <a:xfrm>
            <a:off x="495300" y="2743200"/>
            <a:ext cx="926432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3505200"/>
            <a:ext cx="926432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4572000"/>
            <a:ext cx="926432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" name="Elbow Connector 71"/>
          <p:cNvCxnSpPr>
            <a:stCxn id="6" idx="4"/>
            <a:endCxn id="7" idx="2"/>
          </p:cNvCxnSpPr>
          <p:nvPr/>
        </p:nvCxnSpPr>
        <p:spPr>
          <a:xfrm rot="16200000" flipH="1">
            <a:off x="1011274" y="3599306"/>
            <a:ext cx="307568" cy="413084"/>
          </a:xfrm>
          <a:prstGeom prst="bentConnector2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71"/>
          <p:cNvCxnSpPr>
            <a:stCxn id="6" idx="4"/>
            <a:endCxn id="8" idx="2"/>
          </p:cNvCxnSpPr>
          <p:nvPr/>
        </p:nvCxnSpPr>
        <p:spPr>
          <a:xfrm rot="16200000" flipH="1">
            <a:off x="477874" y="4132706"/>
            <a:ext cx="1374368" cy="413084"/>
          </a:xfrm>
          <a:prstGeom prst="bentConnector2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028700" y="2548148"/>
            <a:ext cx="2885823" cy="2222589"/>
            <a:chOff x="1028700" y="2548148"/>
            <a:chExt cx="2885823" cy="2222589"/>
          </a:xfrm>
        </p:grpSpPr>
        <p:grpSp>
          <p:nvGrpSpPr>
            <p:cNvPr id="33" name="Group 32"/>
            <p:cNvGrpSpPr/>
            <p:nvPr/>
          </p:nvGrpSpPr>
          <p:grpSpPr>
            <a:xfrm>
              <a:off x="1028700" y="2548148"/>
              <a:ext cx="1608772" cy="423652"/>
              <a:chOff x="1028700" y="2548148"/>
              <a:chExt cx="1608772" cy="42365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28700" y="2548148"/>
                <a:ext cx="431800" cy="423652"/>
                <a:chOff x="1308100" y="4203102"/>
                <a:chExt cx="431800" cy="423652"/>
              </a:xfrm>
            </p:grpSpPr>
            <p:grpSp>
              <p:nvGrpSpPr>
                <p:cNvPr id="16" name="Group 100"/>
                <p:cNvGrpSpPr/>
                <p:nvPr/>
              </p:nvGrpSpPr>
              <p:grpSpPr>
                <a:xfrm>
                  <a:off x="1308100" y="4203102"/>
                  <a:ext cx="431800" cy="423652"/>
                  <a:chOff x="3086100" y="152400"/>
                  <a:chExt cx="1866900" cy="1831676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 rot="2696692">
                    <a:off x="3086100" y="152400"/>
                    <a:ext cx="1866900" cy="1831676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 rot="2696692">
                    <a:off x="3322617" y="379962"/>
                    <a:ext cx="1403106" cy="137663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65250" y="426085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1409700" y="2564368"/>
                <a:ext cx="1227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Removable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905000" y="3268363"/>
              <a:ext cx="2009523" cy="427337"/>
              <a:chOff x="1905000" y="3268363"/>
              <a:chExt cx="2009523" cy="42733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05000" y="3268363"/>
                <a:ext cx="435555" cy="427337"/>
                <a:chOff x="1573204" y="4356281"/>
                <a:chExt cx="435555" cy="427337"/>
              </a:xfrm>
            </p:grpSpPr>
            <p:sp>
              <p:nvSpPr>
                <p:cNvPr id="21" name="Oval 20"/>
                <p:cNvSpPr/>
                <p:nvPr/>
              </p:nvSpPr>
              <p:spPr>
                <a:xfrm rot="2696692">
                  <a:off x="1573204" y="4356281"/>
                  <a:ext cx="435555" cy="427337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2696692">
                  <a:off x="1628384" y="4409372"/>
                  <a:ext cx="327349" cy="321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638300" y="441960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" name="Rectangle 23"/>
                <p:cNvSpPr/>
                <p:nvPr/>
              </p:nvSpPr>
              <p:spPr>
                <a:xfrm rot="18819209">
                  <a:off x="1769869" y="4401540"/>
                  <a:ext cx="54650" cy="355555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286000" y="3288268"/>
                <a:ext cx="162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 Removable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26645" y="4343400"/>
              <a:ext cx="1987878" cy="427337"/>
              <a:chOff x="1926645" y="4343400"/>
              <a:chExt cx="1987878" cy="42733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926645" y="4343400"/>
                <a:ext cx="435555" cy="427337"/>
                <a:chOff x="1573204" y="4356281"/>
                <a:chExt cx="435555" cy="427337"/>
              </a:xfrm>
            </p:grpSpPr>
            <p:sp>
              <p:nvSpPr>
                <p:cNvPr id="26" name="Oval 25"/>
                <p:cNvSpPr/>
                <p:nvPr/>
              </p:nvSpPr>
              <p:spPr>
                <a:xfrm rot="2696692">
                  <a:off x="1573204" y="4356281"/>
                  <a:ext cx="435555" cy="427337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2696692">
                  <a:off x="1628384" y="4409372"/>
                  <a:ext cx="327349" cy="321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638300" y="441960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" name="Rectangle 28"/>
                <p:cNvSpPr/>
                <p:nvPr/>
              </p:nvSpPr>
              <p:spPr>
                <a:xfrm rot="18819209">
                  <a:off x="1769869" y="4401540"/>
                  <a:ext cx="54650" cy="355555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286000" y="4381500"/>
                <a:ext cx="162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 Removable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What About the Computer?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The computer is a device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PnP will create a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computer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Removable capability is used to group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into a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computer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There should be only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one </a:t>
            </a:r>
            <a:r>
              <a:rPr lang="en-US" sz="2000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entire PC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Devices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inside </a:t>
            </a: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the PC need to report themselves as          </a:t>
            </a:r>
            <a:r>
              <a:rPr lang="en-US" sz="2000" b="1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not</a:t>
            </a: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Removable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/>
        </p:nvGrpSpPr>
        <p:grpSpPr>
          <a:xfrm>
            <a:off x="5830711" y="2095500"/>
            <a:ext cx="3074614" cy="1962364"/>
            <a:chOff x="5830711" y="2095500"/>
            <a:chExt cx="3074614" cy="1962364"/>
          </a:xfrm>
        </p:grpSpPr>
        <p:pic>
          <p:nvPicPr>
            <p:cNvPr id="40966" name="Picture 6" descr="http://www.trustedreviews.com/images/article/inline/6546-HPLaserJetM1522nMFP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4200" y="2095500"/>
              <a:ext cx="1971125" cy="1962364"/>
            </a:xfrm>
            <a:prstGeom prst="rect">
              <a:avLst/>
            </a:prstGeom>
            <a:noFill/>
          </p:spPr>
        </p:pic>
        <p:sp>
          <p:nvSpPr>
            <p:cNvPr id="34" name="Freeform 33"/>
            <p:cNvSpPr/>
            <p:nvPr/>
          </p:nvSpPr>
          <p:spPr>
            <a:xfrm rot="10800000">
              <a:off x="5830711" y="3462115"/>
              <a:ext cx="1245185" cy="45719"/>
            </a:xfrm>
            <a:custGeom>
              <a:avLst/>
              <a:gdLst>
                <a:gd name="connsiteX0" fmla="*/ 0 w 2547257"/>
                <a:gd name="connsiteY0" fmla="*/ 189722 h 1492898"/>
                <a:gd name="connsiteX1" fmla="*/ 1287625 w 2547257"/>
                <a:gd name="connsiteY1" fmla="*/ 199053 h 1492898"/>
                <a:gd name="connsiteX2" fmla="*/ 2304661 w 2547257"/>
                <a:gd name="connsiteY2" fmla="*/ 1384041 h 1492898"/>
                <a:gd name="connsiteX3" fmla="*/ 2547257 w 2547257"/>
                <a:gd name="connsiteY3" fmla="*/ 852196 h 1492898"/>
                <a:gd name="connsiteX4" fmla="*/ 2547257 w 2547257"/>
                <a:gd name="connsiteY4" fmla="*/ 852196 h 1492898"/>
                <a:gd name="connsiteX5" fmla="*/ 2537927 w 2547257"/>
                <a:gd name="connsiteY5" fmla="*/ 842865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257" h="1492898">
                  <a:moveTo>
                    <a:pt x="0" y="189722"/>
                  </a:moveTo>
                  <a:cubicBezTo>
                    <a:pt x="451757" y="94861"/>
                    <a:pt x="903515" y="0"/>
                    <a:pt x="1287625" y="199053"/>
                  </a:cubicBezTo>
                  <a:cubicBezTo>
                    <a:pt x="1671735" y="398106"/>
                    <a:pt x="2094722" y="1275184"/>
                    <a:pt x="2304661" y="1384041"/>
                  </a:cubicBezTo>
                  <a:cubicBezTo>
                    <a:pt x="2514600" y="1492898"/>
                    <a:pt x="2547257" y="852196"/>
                    <a:pt x="2547257" y="852196"/>
                  </a:cubicBezTo>
                  <a:lnTo>
                    <a:pt x="2547257" y="852196"/>
                  </a:lnTo>
                  <a:lnTo>
                    <a:pt x="2537927" y="842865"/>
                  </a:lnTo>
                </a:path>
              </a:pathLst>
            </a:cu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Computer" descr="Computer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90700"/>
            <a:ext cx="2895600" cy="2654300"/>
          </a:xfrm>
          <a:prstGeom prst="rect">
            <a:avLst/>
          </a:prstGeom>
        </p:spPr>
      </p:pic>
      <p:pic>
        <p:nvPicPr>
          <p:cNvPr id="47" name="Blank" descr="Blank wind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409" y="1953126"/>
            <a:ext cx="1529789" cy="1051940"/>
          </a:xfrm>
          <a:prstGeom prst="rect">
            <a:avLst/>
          </a:prstGeom>
        </p:spPr>
      </p:pic>
      <p:pic>
        <p:nvPicPr>
          <p:cNvPr id="48" name="Installing" descr="Toast wind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5852" y="1952110"/>
            <a:ext cx="1532022" cy="1051773"/>
          </a:xfrm>
          <a:prstGeom prst="rect">
            <a:avLst/>
          </a:prstGeom>
        </p:spPr>
      </p:pic>
      <p:sp>
        <p:nvSpPr>
          <p:cNvPr id="49" name="Title"/>
          <p:cNvSpPr txBox="1"/>
          <p:nvPr/>
        </p:nvSpPr>
        <p:spPr>
          <a:xfrm>
            <a:off x="2781300" y="685800"/>
            <a:ext cx="411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Device Installation </a:t>
            </a:r>
          </a:p>
          <a:p>
            <a:pPr algn="ctr"/>
            <a:r>
              <a:rPr lang="en-US" sz="2600" dirty="0" smtClean="0">
                <a:latin typeface="Segoe UI" pitchFamily="34" charset="0"/>
                <a:cs typeface="Segoe UI" pitchFamily="34" charset="0"/>
              </a:rPr>
              <a:t>No </a:t>
            </a:r>
            <a:r>
              <a:rPr lang="en-US" sz="2600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dirty="0" smtClean="0">
                <a:latin typeface="Segoe UI" pitchFamily="34" charset="0"/>
                <a:cs typeface="Segoe UI" pitchFamily="34" charset="0"/>
              </a:rPr>
              <a:t> on Device</a:t>
            </a:r>
          </a:p>
          <a:p>
            <a:pPr algn="ctr"/>
            <a:endParaRPr lang="en-US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7124700" y="3637563"/>
            <a:ext cx="1877095" cy="2192700"/>
            <a:chOff x="7124700" y="3637563"/>
            <a:chExt cx="1877095" cy="2192700"/>
          </a:xfrm>
        </p:grpSpPr>
        <p:sp>
          <p:nvSpPr>
            <p:cNvPr id="27" name="Freeform 26"/>
            <p:cNvSpPr/>
            <p:nvPr/>
          </p:nvSpPr>
          <p:spPr>
            <a:xfrm rot="16726141">
              <a:off x="7502030" y="4239390"/>
              <a:ext cx="2101592" cy="897938"/>
            </a:xfrm>
            <a:custGeom>
              <a:avLst/>
              <a:gdLst>
                <a:gd name="connsiteX0" fmla="*/ 0 w 2547257"/>
                <a:gd name="connsiteY0" fmla="*/ 189722 h 1492898"/>
                <a:gd name="connsiteX1" fmla="*/ 1287625 w 2547257"/>
                <a:gd name="connsiteY1" fmla="*/ 199053 h 1492898"/>
                <a:gd name="connsiteX2" fmla="*/ 2304661 w 2547257"/>
                <a:gd name="connsiteY2" fmla="*/ 1384041 h 1492898"/>
                <a:gd name="connsiteX3" fmla="*/ 2547257 w 2547257"/>
                <a:gd name="connsiteY3" fmla="*/ 852196 h 1492898"/>
                <a:gd name="connsiteX4" fmla="*/ 2547257 w 2547257"/>
                <a:gd name="connsiteY4" fmla="*/ 852196 h 1492898"/>
                <a:gd name="connsiteX5" fmla="*/ 2537927 w 2547257"/>
                <a:gd name="connsiteY5" fmla="*/ 842865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257" h="1492898">
                  <a:moveTo>
                    <a:pt x="0" y="189722"/>
                  </a:moveTo>
                  <a:cubicBezTo>
                    <a:pt x="451757" y="94861"/>
                    <a:pt x="903515" y="0"/>
                    <a:pt x="1287625" y="199053"/>
                  </a:cubicBezTo>
                  <a:cubicBezTo>
                    <a:pt x="1671735" y="398106"/>
                    <a:pt x="2094722" y="1275184"/>
                    <a:pt x="2304661" y="1384041"/>
                  </a:cubicBezTo>
                  <a:cubicBezTo>
                    <a:pt x="2514600" y="1492898"/>
                    <a:pt x="2547257" y="852196"/>
                    <a:pt x="2547257" y="852196"/>
                  </a:cubicBezTo>
                  <a:lnTo>
                    <a:pt x="2547257" y="852196"/>
                  </a:lnTo>
                  <a:lnTo>
                    <a:pt x="2537927" y="842865"/>
                  </a:lnTo>
                </a:path>
              </a:pathLst>
            </a:cu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304056" y="4800600"/>
              <a:ext cx="1333500" cy="8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64" name="Picture 4" descr="Digital Camera Panasonic Lumix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24700" y="4619677"/>
              <a:ext cx="1652677" cy="1210586"/>
            </a:xfrm>
            <a:prstGeom prst="rect">
              <a:avLst/>
            </a:prstGeom>
            <a:noFill/>
          </p:spPr>
        </p:pic>
      </p:grpSp>
      <p:grpSp>
        <p:nvGrpSpPr>
          <p:cNvPr id="179" name="Group 178"/>
          <p:cNvGrpSpPr/>
          <p:nvPr/>
        </p:nvGrpSpPr>
        <p:grpSpPr>
          <a:xfrm>
            <a:off x="1491916" y="1910536"/>
            <a:ext cx="1365584" cy="908864"/>
            <a:chOff x="1491916" y="1910536"/>
            <a:chExt cx="1365584" cy="908864"/>
          </a:xfrm>
        </p:grpSpPr>
        <p:cxnSp>
          <p:nvCxnSpPr>
            <p:cNvPr id="51" name="Elbow Connector 71"/>
            <p:cNvCxnSpPr>
              <a:stCxn id="31" idx="4"/>
              <a:endCxn id="32" idx="2"/>
            </p:cNvCxnSpPr>
            <p:nvPr/>
          </p:nvCxnSpPr>
          <p:spPr>
            <a:xfrm rot="16200000" flipH="1">
              <a:off x="1650190" y="2084090"/>
              <a:ext cx="122604" cy="439152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931068" y="1910536"/>
              <a:ext cx="926432" cy="9088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MFP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2400" y="762000"/>
            <a:ext cx="1802732" cy="1480364"/>
            <a:chOff x="152400" y="1066800"/>
            <a:chExt cx="1802732" cy="1480364"/>
          </a:xfrm>
        </p:grpSpPr>
        <p:sp>
          <p:nvSpPr>
            <p:cNvPr id="30" name="Oval 29"/>
            <p:cNvSpPr/>
            <p:nvPr/>
          </p:nvSpPr>
          <p:spPr>
            <a:xfrm>
              <a:off x="152400" y="1066800"/>
              <a:ext cx="926432" cy="908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28700" y="1638300"/>
              <a:ext cx="926432" cy="908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Hub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Elbow Connector 71"/>
            <p:cNvCxnSpPr>
              <a:stCxn id="30" idx="4"/>
              <a:endCxn id="31" idx="2"/>
            </p:cNvCxnSpPr>
            <p:nvPr/>
          </p:nvCxnSpPr>
          <p:spPr>
            <a:xfrm rot="16200000" flipH="1">
              <a:off x="763624" y="1827656"/>
              <a:ext cx="117068" cy="4130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2394284" y="2634436"/>
            <a:ext cx="1263316" cy="908864"/>
            <a:chOff x="2394284" y="2634436"/>
            <a:chExt cx="1263316" cy="908864"/>
          </a:xfrm>
        </p:grpSpPr>
        <p:sp>
          <p:nvSpPr>
            <p:cNvPr id="33" name="Oval 32"/>
            <p:cNvSpPr/>
            <p:nvPr/>
          </p:nvSpPr>
          <p:spPr>
            <a:xfrm>
              <a:off x="2731168" y="2634436"/>
              <a:ext cx="926432" cy="9088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Printer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Elbow Connector 71"/>
            <p:cNvCxnSpPr>
              <a:stCxn id="32" idx="4"/>
              <a:endCxn id="33" idx="2"/>
            </p:cNvCxnSpPr>
            <p:nvPr/>
          </p:nvCxnSpPr>
          <p:spPr>
            <a:xfrm rot="16200000" flipH="1">
              <a:off x="2427992" y="2785692"/>
              <a:ext cx="269468" cy="3368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394284" y="2819400"/>
            <a:ext cx="1263316" cy="1485900"/>
            <a:chOff x="2394284" y="2819400"/>
            <a:chExt cx="1263316" cy="1485900"/>
          </a:xfrm>
        </p:grpSpPr>
        <p:sp>
          <p:nvSpPr>
            <p:cNvPr id="35" name="Oval 34"/>
            <p:cNvSpPr/>
            <p:nvPr/>
          </p:nvSpPr>
          <p:spPr>
            <a:xfrm>
              <a:off x="2731168" y="3396436"/>
              <a:ext cx="926432" cy="9088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Scanner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Elbow Connector 71"/>
            <p:cNvCxnSpPr>
              <a:stCxn id="32" idx="4"/>
              <a:endCxn id="35" idx="2"/>
            </p:cNvCxnSpPr>
            <p:nvPr/>
          </p:nvCxnSpPr>
          <p:spPr>
            <a:xfrm rot="16200000" flipH="1">
              <a:off x="2046992" y="3166692"/>
              <a:ext cx="1031468" cy="3368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2394284" y="2819400"/>
            <a:ext cx="1263316" cy="2286000"/>
            <a:chOff x="2394284" y="2819400"/>
            <a:chExt cx="1263316" cy="2286000"/>
          </a:xfrm>
        </p:grpSpPr>
        <p:sp>
          <p:nvSpPr>
            <p:cNvPr id="36" name="Oval 35"/>
            <p:cNvSpPr/>
            <p:nvPr/>
          </p:nvSpPr>
          <p:spPr>
            <a:xfrm>
              <a:off x="2731168" y="4196536"/>
              <a:ext cx="926432" cy="9088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Hub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Elbow Connector 71"/>
            <p:cNvCxnSpPr>
              <a:stCxn id="32" idx="4"/>
              <a:endCxn id="36" idx="2"/>
            </p:cNvCxnSpPr>
            <p:nvPr/>
          </p:nvCxnSpPr>
          <p:spPr>
            <a:xfrm rot="16200000" flipH="1">
              <a:off x="1646942" y="3566742"/>
              <a:ext cx="1831568" cy="3368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3194384" y="4768036"/>
            <a:ext cx="1453816" cy="908864"/>
            <a:chOff x="3194384" y="4768036"/>
            <a:chExt cx="1453816" cy="908864"/>
          </a:xfrm>
        </p:grpSpPr>
        <p:sp>
          <p:nvSpPr>
            <p:cNvPr id="37" name="Oval 36"/>
            <p:cNvSpPr/>
            <p:nvPr/>
          </p:nvSpPr>
          <p:spPr>
            <a:xfrm>
              <a:off x="3721768" y="4768036"/>
              <a:ext cx="926432" cy="9088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Elbow Connector 71"/>
            <p:cNvCxnSpPr>
              <a:stCxn id="36" idx="4"/>
              <a:endCxn id="37" idx="2"/>
            </p:cNvCxnSpPr>
            <p:nvPr/>
          </p:nvCxnSpPr>
          <p:spPr>
            <a:xfrm rot="16200000" flipH="1">
              <a:off x="3399542" y="4900242"/>
              <a:ext cx="117068" cy="5273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3194384" y="5105400"/>
            <a:ext cx="1453816" cy="1562100"/>
            <a:chOff x="3194384" y="5105400"/>
            <a:chExt cx="1453816" cy="1562100"/>
          </a:xfrm>
        </p:grpSpPr>
        <p:sp>
          <p:nvSpPr>
            <p:cNvPr id="92" name="Oval 91"/>
            <p:cNvSpPr/>
            <p:nvPr/>
          </p:nvSpPr>
          <p:spPr>
            <a:xfrm>
              <a:off x="3721768" y="5758636"/>
              <a:ext cx="926432" cy="9088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Elbow Connector 71"/>
            <p:cNvCxnSpPr>
              <a:stCxn id="36" idx="4"/>
              <a:endCxn id="92" idx="2"/>
            </p:cNvCxnSpPr>
            <p:nvPr/>
          </p:nvCxnSpPr>
          <p:spPr>
            <a:xfrm rot="16200000" flipH="1">
              <a:off x="2904242" y="5395542"/>
              <a:ext cx="1107668" cy="527384"/>
            </a:xfrm>
            <a:prstGeom prst="bentConnector2">
              <a:avLst/>
            </a:prstGeom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5105400" y="3419910"/>
            <a:ext cx="1828800" cy="2828490"/>
            <a:chOff x="5105400" y="3419910"/>
            <a:chExt cx="1828800" cy="2828490"/>
          </a:xfrm>
        </p:grpSpPr>
        <p:sp>
          <p:nvSpPr>
            <p:cNvPr id="160" name="Freeform 159"/>
            <p:cNvSpPr/>
            <p:nvPr/>
          </p:nvSpPr>
          <p:spPr>
            <a:xfrm rot="18479771" flipV="1">
              <a:off x="5746030" y="4180766"/>
              <a:ext cx="1614341" cy="92629"/>
            </a:xfrm>
            <a:custGeom>
              <a:avLst/>
              <a:gdLst>
                <a:gd name="connsiteX0" fmla="*/ 0 w 2547257"/>
                <a:gd name="connsiteY0" fmla="*/ 189722 h 1492898"/>
                <a:gd name="connsiteX1" fmla="*/ 1287625 w 2547257"/>
                <a:gd name="connsiteY1" fmla="*/ 199053 h 1492898"/>
                <a:gd name="connsiteX2" fmla="*/ 2304661 w 2547257"/>
                <a:gd name="connsiteY2" fmla="*/ 1384041 h 1492898"/>
                <a:gd name="connsiteX3" fmla="*/ 2547257 w 2547257"/>
                <a:gd name="connsiteY3" fmla="*/ 852196 h 1492898"/>
                <a:gd name="connsiteX4" fmla="*/ 2547257 w 2547257"/>
                <a:gd name="connsiteY4" fmla="*/ 852196 h 1492898"/>
                <a:gd name="connsiteX5" fmla="*/ 2537927 w 2547257"/>
                <a:gd name="connsiteY5" fmla="*/ 842865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257" h="1492898">
                  <a:moveTo>
                    <a:pt x="0" y="189722"/>
                  </a:moveTo>
                  <a:cubicBezTo>
                    <a:pt x="451757" y="94861"/>
                    <a:pt x="903515" y="0"/>
                    <a:pt x="1287625" y="199053"/>
                  </a:cubicBezTo>
                  <a:cubicBezTo>
                    <a:pt x="1671735" y="398106"/>
                    <a:pt x="2094722" y="1275184"/>
                    <a:pt x="2304661" y="1384041"/>
                  </a:cubicBezTo>
                  <a:cubicBezTo>
                    <a:pt x="2514600" y="1492898"/>
                    <a:pt x="2547257" y="852196"/>
                    <a:pt x="2547257" y="852196"/>
                  </a:cubicBezTo>
                  <a:lnTo>
                    <a:pt x="2547257" y="852196"/>
                  </a:lnTo>
                  <a:lnTo>
                    <a:pt x="2537927" y="842865"/>
                  </a:lnTo>
                </a:path>
              </a:pathLst>
            </a:cu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70" name="Picture 10" descr="http://ecx.images-amazon.com/images/I/31gP-Vkk-RL._SS400_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4419600"/>
              <a:ext cx="1828800" cy="1828800"/>
            </a:xfrm>
            <a:prstGeom prst="rect">
              <a:avLst/>
            </a:prstGeom>
            <a:noFill/>
          </p:spPr>
        </p:pic>
      </p:grpSp>
      <p:sp>
        <p:nvSpPr>
          <p:cNvPr id="187" name="Rounded Rectangle 186"/>
          <p:cNvSpPr/>
          <p:nvPr/>
        </p:nvSpPr>
        <p:spPr>
          <a:xfrm>
            <a:off x="4000500" y="1714500"/>
            <a:ext cx="2552700" cy="25527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>
            <a:off x="6819900" y="1943100"/>
            <a:ext cx="2209800" cy="22098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5143500" y="4305300"/>
            <a:ext cx="1828800" cy="20955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189"/>
          <p:cNvSpPr/>
          <p:nvPr/>
        </p:nvSpPr>
        <p:spPr>
          <a:xfrm>
            <a:off x="6972300" y="4381500"/>
            <a:ext cx="1981200" cy="167640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2514600" y="1752600"/>
            <a:ext cx="431800" cy="423652"/>
            <a:chOff x="1308100" y="4203102"/>
            <a:chExt cx="431800" cy="423652"/>
          </a:xfrm>
        </p:grpSpPr>
        <p:grpSp>
          <p:nvGrpSpPr>
            <p:cNvPr id="192" name="Group 100"/>
            <p:cNvGrpSpPr/>
            <p:nvPr/>
          </p:nvGrpSpPr>
          <p:grpSpPr>
            <a:xfrm>
              <a:off x="1308100" y="4203102"/>
              <a:ext cx="431800" cy="423652"/>
              <a:chOff x="3086100" y="152400"/>
              <a:chExt cx="1866900" cy="1831676"/>
            </a:xfrm>
          </p:grpSpPr>
          <p:sp>
            <p:nvSpPr>
              <p:cNvPr id="194" name="Oval 193"/>
              <p:cNvSpPr/>
              <p:nvPr/>
            </p:nvSpPr>
            <p:spPr>
              <a:xfrm rot="2696692">
                <a:off x="3086100" y="152400"/>
                <a:ext cx="1866900" cy="183167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 rot="2696692">
                <a:off x="3322617" y="379962"/>
                <a:ext cx="1403106" cy="1376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93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5250" y="42608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6" name="Group 195"/>
          <p:cNvGrpSpPr/>
          <p:nvPr/>
        </p:nvGrpSpPr>
        <p:grpSpPr>
          <a:xfrm>
            <a:off x="1638300" y="1181100"/>
            <a:ext cx="435555" cy="427337"/>
            <a:chOff x="1573204" y="4356281"/>
            <a:chExt cx="435555" cy="427337"/>
          </a:xfrm>
        </p:grpSpPr>
        <p:sp>
          <p:nvSpPr>
            <p:cNvPr id="197" name="Oval 196"/>
            <p:cNvSpPr/>
            <p:nvPr/>
          </p:nvSpPr>
          <p:spPr>
            <a:xfrm rot="2696692">
              <a:off x="1573204" y="4356281"/>
              <a:ext cx="435555" cy="4273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2696692">
              <a:off x="1628384" y="4409372"/>
              <a:ext cx="327349" cy="321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0" name="Rectangle 199"/>
            <p:cNvSpPr/>
            <p:nvPr/>
          </p:nvSpPr>
          <p:spPr>
            <a:xfrm rot="18819209">
              <a:off x="1769869" y="4401540"/>
              <a:ext cx="54650" cy="35555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23900" y="609600"/>
            <a:ext cx="431800" cy="423652"/>
            <a:chOff x="1308100" y="4203102"/>
            <a:chExt cx="431800" cy="423652"/>
          </a:xfrm>
        </p:grpSpPr>
        <p:grpSp>
          <p:nvGrpSpPr>
            <p:cNvPr id="202" name="Group 100"/>
            <p:cNvGrpSpPr/>
            <p:nvPr/>
          </p:nvGrpSpPr>
          <p:grpSpPr>
            <a:xfrm>
              <a:off x="1308100" y="4203102"/>
              <a:ext cx="431800" cy="423652"/>
              <a:chOff x="3086100" y="152400"/>
              <a:chExt cx="1866900" cy="1831676"/>
            </a:xfrm>
          </p:grpSpPr>
          <p:sp>
            <p:nvSpPr>
              <p:cNvPr id="204" name="Oval 203"/>
              <p:cNvSpPr/>
              <p:nvPr/>
            </p:nvSpPr>
            <p:spPr>
              <a:xfrm rot="2696692">
                <a:off x="3086100" y="152400"/>
                <a:ext cx="1866900" cy="183167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 rot="2696692">
                <a:off x="3322617" y="379962"/>
                <a:ext cx="1403106" cy="1376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3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5250" y="42608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6" name="Group 205"/>
          <p:cNvGrpSpPr/>
          <p:nvPr/>
        </p:nvGrpSpPr>
        <p:grpSpPr>
          <a:xfrm>
            <a:off x="4343400" y="5600700"/>
            <a:ext cx="431800" cy="423652"/>
            <a:chOff x="1308100" y="4203102"/>
            <a:chExt cx="431800" cy="423652"/>
          </a:xfrm>
        </p:grpSpPr>
        <p:grpSp>
          <p:nvGrpSpPr>
            <p:cNvPr id="207" name="Group 100"/>
            <p:cNvGrpSpPr/>
            <p:nvPr/>
          </p:nvGrpSpPr>
          <p:grpSpPr>
            <a:xfrm>
              <a:off x="1308100" y="4203102"/>
              <a:ext cx="431800" cy="423652"/>
              <a:chOff x="3086100" y="152400"/>
              <a:chExt cx="1866900" cy="1831676"/>
            </a:xfrm>
          </p:grpSpPr>
          <p:sp>
            <p:nvSpPr>
              <p:cNvPr id="209" name="Oval 208"/>
              <p:cNvSpPr/>
              <p:nvPr/>
            </p:nvSpPr>
            <p:spPr>
              <a:xfrm rot="2696692">
                <a:off x="3086100" y="152400"/>
                <a:ext cx="1866900" cy="183167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 rot="2696692">
                <a:off x="3322617" y="379962"/>
                <a:ext cx="1403106" cy="1376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8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5250" y="42608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1" name="Group 210"/>
          <p:cNvGrpSpPr/>
          <p:nvPr/>
        </p:nvGrpSpPr>
        <p:grpSpPr>
          <a:xfrm>
            <a:off x="4343400" y="4605548"/>
            <a:ext cx="431800" cy="423652"/>
            <a:chOff x="1308100" y="4203102"/>
            <a:chExt cx="431800" cy="423652"/>
          </a:xfrm>
        </p:grpSpPr>
        <p:grpSp>
          <p:nvGrpSpPr>
            <p:cNvPr id="212" name="Group 100"/>
            <p:cNvGrpSpPr/>
            <p:nvPr/>
          </p:nvGrpSpPr>
          <p:grpSpPr>
            <a:xfrm>
              <a:off x="1308100" y="4203102"/>
              <a:ext cx="431800" cy="423652"/>
              <a:chOff x="3086100" y="152400"/>
              <a:chExt cx="1866900" cy="1831676"/>
            </a:xfrm>
          </p:grpSpPr>
          <p:sp>
            <p:nvSpPr>
              <p:cNvPr id="214" name="Oval 213"/>
              <p:cNvSpPr/>
              <p:nvPr/>
            </p:nvSpPr>
            <p:spPr>
              <a:xfrm rot="2696692">
                <a:off x="3086100" y="152400"/>
                <a:ext cx="1866900" cy="183167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 rot="2696692">
                <a:off x="3322617" y="379962"/>
                <a:ext cx="1403106" cy="1376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5250" y="42608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6" name="Group 215"/>
          <p:cNvGrpSpPr/>
          <p:nvPr/>
        </p:nvGrpSpPr>
        <p:grpSpPr>
          <a:xfrm>
            <a:off x="3390900" y="4038600"/>
            <a:ext cx="435555" cy="427337"/>
            <a:chOff x="1573204" y="4356281"/>
            <a:chExt cx="435555" cy="427337"/>
          </a:xfrm>
        </p:grpSpPr>
        <p:sp>
          <p:nvSpPr>
            <p:cNvPr id="217" name="Oval 216"/>
            <p:cNvSpPr/>
            <p:nvPr/>
          </p:nvSpPr>
          <p:spPr>
            <a:xfrm rot="2696692">
              <a:off x="1573204" y="4356281"/>
              <a:ext cx="435555" cy="4273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rot="2696692">
              <a:off x="1628384" y="4409372"/>
              <a:ext cx="327349" cy="321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9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0" name="Rectangle 219"/>
            <p:cNvSpPr/>
            <p:nvPr/>
          </p:nvSpPr>
          <p:spPr>
            <a:xfrm rot="18819209">
              <a:off x="1769869" y="4401540"/>
              <a:ext cx="54650" cy="35555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390900" y="3268363"/>
            <a:ext cx="435555" cy="427337"/>
            <a:chOff x="1573204" y="4356281"/>
            <a:chExt cx="435555" cy="427337"/>
          </a:xfrm>
        </p:grpSpPr>
        <p:sp>
          <p:nvSpPr>
            <p:cNvPr id="222" name="Oval 221"/>
            <p:cNvSpPr/>
            <p:nvPr/>
          </p:nvSpPr>
          <p:spPr>
            <a:xfrm rot="2696692">
              <a:off x="1573204" y="4356281"/>
              <a:ext cx="435555" cy="4273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2696692">
              <a:off x="1628384" y="4409372"/>
              <a:ext cx="327349" cy="321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4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" name="Rectangle 224"/>
            <p:cNvSpPr/>
            <p:nvPr/>
          </p:nvSpPr>
          <p:spPr>
            <a:xfrm rot="18819209">
              <a:off x="1769869" y="4401540"/>
              <a:ext cx="54650" cy="35555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390900" y="2506363"/>
            <a:ext cx="435555" cy="427337"/>
            <a:chOff x="1573204" y="4356281"/>
            <a:chExt cx="435555" cy="427337"/>
          </a:xfrm>
        </p:grpSpPr>
        <p:sp>
          <p:nvSpPr>
            <p:cNvPr id="227" name="Oval 226"/>
            <p:cNvSpPr/>
            <p:nvPr/>
          </p:nvSpPr>
          <p:spPr>
            <a:xfrm rot="2696692">
              <a:off x="1573204" y="4356281"/>
              <a:ext cx="435555" cy="4273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 rot="2696692">
              <a:off x="1628384" y="4409372"/>
              <a:ext cx="327349" cy="321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9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0" name="Rectangle 229"/>
            <p:cNvSpPr/>
            <p:nvPr/>
          </p:nvSpPr>
          <p:spPr>
            <a:xfrm rot="18819209">
              <a:off x="1769869" y="4401540"/>
              <a:ext cx="54650" cy="35555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59447" y="4114800"/>
            <a:ext cx="2155242" cy="998837"/>
            <a:chOff x="647700" y="5105400"/>
            <a:chExt cx="2155242" cy="998837"/>
          </a:xfrm>
        </p:grpSpPr>
        <p:grpSp>
          <p:nvGrpSpPr>
            <p:cNvPr id="231" name="Group 230"/>
            <p:cNvGrpSpPr/>
            <p:nvPr/>
          </p:nvGrpSpPr>
          <p:grpSpPr>
            <a:xfrm>
              <a:off x="647700" y="5105400"/>
              <a:ext cx="431800" cy="423652"/>
              <a:chOff x="1308100" y="4203102"/>
              <a:chExt cx="431800" cy="423652"/>
            </a:xfrm>
          </p:grpSpPr>
          <p:grpSp>
            <p:nvGrpSpPr>
              <p:cNvPr id="232" name="Group 100"/>
              <p:cNvGrpSpPr/>
              <p:nvPr/>
            </p:nvGrpSpPr>
            <p:grpSpPr>
              <a:xfrm>
                <a:off x="1308100" y="4203102"/>
                <a:ext cx="431800" cy="423652"/>
                <a:chOff x="3086100" y="152400"/>
                <a:chExt cx="1866900" cy="1831676"/>
              </a:xfrm>
            </p:grpSpPr>
            <p:sp>
              <p:nvSpPr>
                <p:cNvPr id="234" name="Oval 233"/>
                <p:cNvSpPr/>
                <p:nvPr/>
              </p:nvSpPr>
              <p:spPr>
                <a:xfrm rot="2696692">
                  <a:off x="3086100" y="152400"/>
                  <a:ext cx="1866900" cy="183167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 rot="2696692">
                  <a:off x="3322617" y="379962"/>
                  <a:ext cx="1403106" cy="13766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233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65250" y="42608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36" name="Group 235"/>
            <p:cNvGrpSpPr/>
            <p:nvPr/>
          </p:nvGrpSpPr>
          <p:grpSpPr>
            <a:xfrm>
              <a:off x="647700" y="5676900"/>
              <a:ext cx="435555" cy="427337"/>
              <a:chOff x="1573204" y="4356281"/>
              <a:chExt cx="435555" cy="427337"/>
            </a:xfrm>
          </p:grpSpPr>
          <p:sp>
            <p:nvSpPr>
              <p:cNvPr id="237" name="Oval 236"/>
              <p:cNvSpPr/>
              <p:nvPr/>
            </p:nvSpPr>
            <p:spPr>
              <a:xfrm rot="2696692">
                <a:off x="1573204" y="4356281"/>
                <a:ext cx="435555" cy="427337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 rot="2696692">
                <a:off x="1628384" y="4409372"/>
                <a:ext cx="327349" cy="321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9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38300" y="441960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0" name="Rectangle 239"/>
              <p:cNvSpPr/>
              <p:nvPr/>
            </p:nvSpPr>
            <p:spPr>
              <a:xfrm rot="18819209">
                <a:off x="1769869" y="4401540"/>
                <a:ext cx="54650" cy="355555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1143000" y="5143500"/>
              <a:ext cx="1251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Removable</a:t>
              </a:r>
              <a:endParaRPr lang="en-US" b="1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143000" y="5715000"/>
              <a:ext cx="1659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Not Removable</a:t>
              </a:r>
              <a:endParaRPr lang="en-US" b="1" dirty="0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176314" y="609600"/>
            <a:ext cx="461986" cy="423652"/>
            <a:chOff x="4910114" y="2034772"/>
            <a:chExt cx="461986" cy="423652"/>
          </a:xfrm>
        </p:grpSpPr>
        <p:sp>
          <p:nvSpPr>
            <p:cNvPr id="246" name="Oval 245"/>
            <p:cNvSpPr/>
            <p:nvPr/>
          </p:nvSpPr>
          <p:spPr>
            <a:xfrm rot="2696692">
              <a:off x="4925244" y="2034772"/>
              <a:ext cx="431800" cy="4236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rot="2696692">
              <a:off x="4979949" y="2087405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910114" y="205740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{A}</a:t>
              </a:r>
              <a:endParaRPr lang="en-US" dirty="0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2975030" y="1752600"/>
            <a:ext cx="453970" cy="423652"/>
            <a:chOff x="4876800" y="2987273"/>
            <a:chExt cx="453970" cy="423652"/>
          </a:xfrm>
        </p:grpSpPr>
        <p:sp>
          <p:nvSpPr>
            <p:cNvPr id="250" name="Oval 249"/>
            <p:cNvSpPr/>
            <p:nvPr/>
          </p:nvSpPr>
          <p:spPr>
            <a:xfrm rot="2696692">
              <a:off x="4887144" y="2987273"/>
              <a:ext cx="431800" cy="4236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rot="2696692">
              <a:off x="4941849" y="30399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876800" y="302053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{B}</a:t>
              </a:r>
              <a:endParaRPr lang="en-US" dirty="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090714" y="1181100"/>
            <a:ext cx="461986" cy="423652"/>
            <a:chOff x="4910114" y="2034772"/>
            <a:chExt cx="461986" cy="423652"/>
          </a:xfrm>
        </p:grpSpPr>
        <p:sp>
          <p:nvSpPr>
            <p:cNvPr id="262" name="Oval 261"/>
            <p:cNvSpPr/>
            <p:nvPr/>
          </p:nvSpPr>
          <p:spPr>
            <a:xfrm rot="2696692">
              <a:off x="4925244" y="2034772"/>
              <a:ext cx="431800" cy="4236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2696692">
              <a:off x="4979949" y="2087405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910114" y="205740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{A}</a:t>
              </a:r>
              <a:endParaRPr lang="en-US" dirty="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5753100" y="1828800"/>
            <a:ext cx="461986" cy="423652"/>
            <a:chOff x="4910114" y="2034772"/>
            <a:chExt cx="461986" cy="423652"/>
          </a:xfrm>
        </p:grpSpPr>
        <p:sp>
          <p:nvSpPr>
            <p:cNvPr id="266" name="Oval 265"/>
            <p:cNvSpPr/>
            <p:nvPr/>
          </p:nvSpPr>
          <p:spPr>
            <a:xfrm rot="2696692">
              <a:off x="4925244" y="2034772"/>
              <a:ext cx="431800" cy="4236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2696692">
              <a:off x="4979949" y="2087405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4910114" y="205740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{A}</a:t>
              </a:r>
              <a:endParaRPr lang="en-US" dirty="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851330" y="2510048"/>
            <a:ext cx="453970" cy="423652"/>
            <a:chOff x="4876800" y="2987273"/>
            <a:chExt cx="453970" cy="423652"/>
          </a:xfrm>
        </p:grpSpPr>
        <p:sp>
          <p:nvSpPr>
            <p:cNvPr id="270" name="Oval 269"/>
            <p:cNvSpPr/>
            <p:nvPr/>
          </p:nvSpPr>
          <p:spPr>
            <a:xfrm rot="2696692">
              <a:off x="4887144" y="2987273"/>
              <a:ext cx="431800" cy="4236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 rot="2696692">
              <a:off x="4941849" y="30399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876800" y="302053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{B}</a:t>
              </a:r>
              <a:endParaRPr lang="en-US" dirty="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851330" y="4038600"/>
            <a:ext cx="453970" cy="423652"/>
            <a:chOff x="4876800" y="2987273"/>
            <a:chExt cx="453970" cy="423652"/>
          </a:xfrm>
        </p:grpSpPr>
        <p:sp>
          <p:nvSpPr>
            <p:cNvPr id="278" name="Oval 277"/>
            <p:cNvSpPr/>
            <p:nvPr/>
          </p:nvSpPr>
          <p:spPr>
            <a:xfrm rot="2696692">
              <a:off x="4887144" y="2987273"/>
              <a:ext cx="431800" cy="4236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 rot="2696692">
              <a:off x="4941849" y="30399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876800" y="302053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{B}</a:t>
              </a:r>
              <a:endParaRPr lang="en-US" dirty="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3851330" y="3272048"/>
            <a:ext cx="453970" cy="423652"/>
            <a:chOff x="4876800" y="2987273"/>
            <a:chExt cx="453970" cy="423652"/>
          </a:xfrm>
        </p:grpSpPr>
        <p:sp>
          <p:nvSpPr>
            <p:cNvPr id="282" name="Oval 281"/>
            <p:cNvSpPr/>
            <p:nvPr/>
          </p:nvSpPr>
          <p:spPr>
            <a:xfrm rot="2696692">
              <a:off x="4887144" y="2987273"/>
              <a:ext cx="431800" cy="4236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 rot="2696692">
              <a:off x="4941849" y="30399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876800" y="302053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{B}</a:t>
              </a:r>
              <a:endParaRPr lang="en-US" dirty="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8385230" y="2129048"/>
            <a:ext cx="453970" cy="423652"/>
            <a:chOff x="4876800" y="2987273"/>
            <a:chExt cx="453970" cy="423652"/>
          </a:xfrm>
        </p:grpSpPr>
        <p:sp>
          <p:nvSpPr>
            <p:cNvPr id="286" name="Oval 285"/>
            <p:cNvSpPr/>
            <p:nvPr/>
          </p:nvSpPr>
          <p:spPr>
            <a:xfrm rot="2696692">
              <a:off x="4887144" y="2987273"/>
              <a:ext cx="431800" cy="4236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rot="2696692">
              <a:off x="4941849" y="30399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4876800" y="302053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{B}</a:t>
              </a:r>
              <a:endParaRPr lang="en-US" dirty="0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8386832" y="4610100"/>
            <a:ext cx="452368" cy="423652"/>
            <a:chOff x="6510670" y="3025373"/>
            <a:chExt cx="452368" cy="423652"/>
          </a:xfrm>
        </p:grpSpPr>
        <p:sp>
          <p:nvSpPr>
            <p:cNvPr id="298" name="Oval 297"/>
            <p:cNvSpPr/>
            <p:nvPr/>
          </p:nvSpPr>
          <p:spPr>
            <a:xfrm rot="2696692">
              <a:off x="6525451" y="3025373"/>
              <a:ext cx="431800" cy="4236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 rot="2696692">
              <a:off x="6580156" y="30780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510670" y="3049772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{C}</a:t>
              </a:r>
              <a:endParaRPr lang="en-US" dirty="0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6500696" y="4605548"/>
            <a:ext cx="471604" cy="423652"/>
            <a:chOff x="6515100" y="2110975"/>
            <a:chExt cx="471604" cy="423652"/>
          </a:xfrm>
        </p:grpSpPr>
        <p:sp>
          <p:nvSpPr>
            <p:cNvPr id="302" name="Oval 301"/>
            <p:cNvSpPr/>
            <p:nvPr/>
          </p:nvSpPr>
          <p:spPr>
            <a:xfrm rot="2696692">
              <a:off x="6525444" y="2110975"/>
              <a:ext cx="431800" cy="4236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rot="2696692">
              <a:off x="6580149" y="2163608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6515100" y="213360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{D}</a:t>
              </a:r>
              <a:endParaRPr lang="en-US" dirty="0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4786196" y="5600700"/>
            <a:ext cx="471604" cy="423652"/>
            <a:chOff x="6515100" y="2110975"/>
            <a:chExt cx="471604" cy="423652"/>
          </a:xfrm>
        </p:grpSpPr>
        <p:sp>
          <p:nvSpPr>
            <p:cNvPr id="306" name="Oval 305"/>
            <p:cNvSpPr/>
            <p:nvPr/>
          </p:nvSpPr>
          <p:spPr>
            <a:xfrm rot="2696692">
              <a:off x="6525444" y="2110975"/>
              <a:ext cx="431800" cy="4236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 rot="2696692">
              <a:off x="6580149" y="2163608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6515100" y="213360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{D}</a:t>
              </a:r>
              <a:endParaRPr lang="en-US" dirty="0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4805432" y="4610100"/>
            <a:ext cx="452368" cy="423652"/>
            <a:chOff x="6510670" y="3025373"/>
            <a:chExt cx="452368" cy="423652"/>
          </a:xfrm>
        </p:grpSpPr>
        <p:sp>
          <p:nvSpPr>
            <p:cNvPr id="310" name="Oval 309"/>
            <p:cNvSpPr/>
            <p:nvPr/>
          </p:nvSpPr>
          <p:spPr>
            <a:xfrm rot="2696692">
              <a:off x="6525451" y="3025373"/>
              <a:ext cx="431800" cy="4236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96692">
              <a:off x="6580156" y="3078006"/>
              <a:ext cx="324528" cy="31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6510670" y="3049772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{C}</a:t>
              </a:r>
              <a:endParaRPr lang="en-US" dirty="0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145043" y="5257800"/>
            <a:ext cx="2293357" cy="876300"/>
            <a:chOff x="290396" y="5448300"/>
            <a:chExt cx="2293357" cy="876300"/>
          </a:xfrm>
        </p:grpSpPr>
        <p:grpSp>
          <p:nvGrpSpPr>
            <p:cNvPr id="314" name="Group 313"/>
            <p:cNvGrpSpPr/>
            <p:nvPr/>
          </p:nvGrpSpPr>
          <p:grpSpPr>
            <a:xfrm>
              <a:off x="290396" y="5448300"/>
              <a:ext cx="928804" cy="876300"/>
              <a:chOff x="304800" y="5562600"/>
              <a:chExt cx="928804" cy="876300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762000" y="6015248"/>
                <a:ext cx="471604" cy="423652"/>
                <a:chOff x="6515100" y="2110975"/>
                <a:chExt cx="471604" cy="423652"/>
              </a:xfrm>
            </p:grpSpPr>
            <p:sp>
              <p:nvSpPr>
                <p:cNvPr id="294" name="Oval 293"/>
                <p:cNvSpPr/>
                <p:nvPr/>
              </p:nvSpPr>
              <p:spPr>
                <a:xfrm rot="2696692">
                  <a:off x="6525444" y="2110975"/>
                  <a:ext cx="431800" cy="42365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 rot="2696692">
                  <a:off x="6580149" y="2163608"/>
                  <a:ext cx="324528" cy="3184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6515100" y="2133600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{D}</a:t>
                  </a:r>
                  <a:endParaRPr lang="en-US" dirty="0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304800" y="6015248"/>
                <a:ext cx="452368" cy="423652"/>
                <a:chOff x="6510670" y="3025373"/>
                <a:chExt cx="452368" cy="423652"/>
              </a:xfrm>
            </p:grpSpPr>
            <p:sp>
              <p:nvSpPr>
                <p:cNvPr id="258" name="Oval 257"/>
                <p:cNvSpPr/>
                <p:nvPr/>
              </p:nvSpPr>
              <p:spPr>
                <a:xfrm rot="2696692">
                  <a:off x="6525451" y="3025373"/>
                  <a:ext cx="431800" cy="42365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 rot="2696692">
                  <a:off x="6580156" y="3078006"/>
                  <a:ext cx="324528" cy="3184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6510670" y="3049772"/>
                  <a:ext cx="4523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{C}</a:t>
                  </a:r>
                  <a:endParaRPr lang="en-US" dirty="0"/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765230" y="5562600"/>
                <a:ext cx="453970" cy="423652"/>
                <a:chOff x="4876800" y="2987273"/>
                <a:chExt cx="453970" cy="423652"/>
              </a:xfrm>
            </p:grpSpPr>
            <p:sp>
              <p:nvSpPr>
                <p:cNvPr id="274" name="Oval 273"/>
                <p:cNvSpPr/>
                <p:nvPr/>
              </p:nvSpPr>
              <p:spPr>
                <a:xfrm rot="2696692">
                  <a:off x="4887144" y="2987273"/>
                  <a:ext cx="431800" cy="42365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 rot="2696692">
                  <a:off x="4941849" y="3039906"/>
                  <a:ext cx="324528" cy="3184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4876800" y="3020533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{B}</a:t>
                  </a:r>
                  <a:endParaRPr lang="en-US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304800" y="5562600"/>
                <a:ext cx="461986" cy="423652"/>
                <a:chOff x="4910114" y="2034772"/>
                <a:chExt cx="461986" cy="423652"/>
              </a:xfrm>
            </p:grpSpPr>
            <p:sp>
              <p:nvSpPr>
                <p:cNvPr id="290" name="Oval 289"/>
                <p:cNvSpPr/>
                <p:nvPr/>
              </p:nvSpPr>
              <p:spPr>
                <a:xfrm rot="2696692">
                  <a:off x="4925244" y="2034772"/>
                  <a:ext cx="431800" cy="42365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 rot="2696692">
                  <a:off x="4979949" y="2087405"/>
                  <a:ext cx="324528" cy="3184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4910114" y="2057400"/>
                  <a:ext cx="461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{A}</a:t>
                  </a:r>
                  <a:endParaRPr lang="en-US" dirty="0"/>
                </a:p>
              </p:txBody>
            </p:sp>
          </p:grpSp>
        </p:grpSp>
        <p:sp>
          <p:nvSpPr>
            <p:cNvPr id="315" name="TextBox 314"/>
            <p:cNvSpPr txBox="1"/>
            <p:nvPr/>
          </p:nvSpPr>
          <p:spPr>
            <a:xfrm>
              <a:off x="1257300" y="5638800"/>
              <a:ext cx="1326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ContainerID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ble"/>
          <p:cNvGrpSpPr/>
          <p:nvPr/>
        </p:nvGrpSpPr>
        <p:grpSpPr>
          <a:xfrm>
            <a:off x="5116285" y="5185735"/>
            <a:ext cx="3338205" cy="1492898"/>
            <a:chOff x="4376057" y="3943739"/>
            <a:chExt cx="3338205" cy="1492898"/>
          </a:xfrm>
        </p:grpSpPr>
        <p:grpSp>
          <p:nvGrpSpPr>
            <p:cNvPr id="4" name="Group 26"/>
            <p:cNvGrpSpPr/>
            <p:nvPr/>
          </p:nvGrpSpPr>
          <p:grpSpPr>
            <a:xfrm>
              <a:off x="7176380" y="4617905"/>
              <a:ext cx="537882" cy="161366"/>
              <a:chOff x="7379745" y="4970033"/>
              <a:chExt cx="537882" cy="161366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>
                <a:off x="7379745" y="5034580"/>
                <a:ext cx="537882" cy="96819"/>
              </a:xfrm>
              <a:prstGeom prst="round2Same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12019" y="4970033"/>
                <a:ext cx="473336" cy="537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4376057" y="4056699"/>
              <a:ext cx="522785" cy="150607"/>
              <a:chOff x="6708710" y="4971099"/>
              <a:chExt cx="522785" cy="150607"/>
            </a:xfrm>
            <a:scene3d>
              <a:camera prst="perspectiveAbove"/>
              <a:lightRig rig="threePt" dir="t"/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6708710" y="4982547"/>
                <a:ext cx="158621" cy="1212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865734" y="4971099"/>
                <a:ext cx="365761" cy="150607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4907902" y="3943739"/>
              <a:ext cx="2547257" cy="1492898"/>
            </a:xfrm>
            <a:custGeom>
              <a:avLst/>
              <a:gdLst>
                <a:gd name="connsiteX0" fmla="*/ 0 w 2547257"/>
                <a:gd name="connsiteY0" fmla="*/ 189722 h 1492898"/>
                <a:gd name="connsiteX1" fmla="*/ 1287625 w 2547257"/>
                <a:gd name="connsiteY1" fmla="*/ 199053 h 1492898"/>
                <a:gd name="connsiteX2" fmla="*/ 2304661 w 2547257"/>
                <a:gd name="connsiteY2" fmla="*/ 1384041 h 1492898"/>
                <a:gd name="connsiteX3" fmla="*/ 2547257 w 2547257"/>
                <a:gd name="connsiteY3" fmla="*/ 852196 h 1492898"/>
                <a:gd name="connsiteX4" fmla="*/ 2547257 w 2547257"/>
                <a:gd name="connsiteY4" fmla="*/ 852196 h 1492898"/>
                <a:gd name="connsiteX5" fmla="*/ 2537927 w 2547257"/>
                <a:gd name="connsiteY5" fmla="*/ 842865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257" h="1492898">
                  <a:moveTo>
                    <a:pt x="0" y="189722"/>
                  </a:moveTo>
                  <a:cubicBezTo>
                    <a:pt x="451757" y="94861"/>
                    <a:pt x="903515" y="0"/>
                    <a:pt x="1287625" y="199053"/>
                  </a:cubicBezTo>
                  <a:cubicBezTo>
                    <a:pt x="1671735" y="398106"/>
                    <a:pt x="2094722" y="1275184"/>
                    <a:pt x="2304661" y="1384041"/>
                  </a:cubicBezTo>
                  <a:cubicBezTo>
                    <a:pt x="2514600" y="1492898"/>
                    <a:pt x="2547257" y="852196"/>
                    <a:pt x="2547257" y="852196"/>
                  </a:cubicBezTo>
                  <a:lnTo>
                    <a:pt x="2547257" y="852196"/>
                  </a:lnTo>
                  <a:lnTo>
                    <a:pt x="2537927" y="842865"/>
                  </a:lnTo>
                </a:path>
              </a:pathLst>
            </a:cu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omputer" descr="Compute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034" y="1322961"/>
            <a:ext cx="6536988" cy="5992239"/>
          </a:xfrm>
          <a:prstGeom prst="rect">
            <a:avLst/>
          </a:prstGeom>
        </p:spPr>
      </p:pic>
      <p:pic>
        <p:nvPicPr>
          <p:cNvPr id="17" name="Installed" descr="Zune Installed win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55" y="1720642"/>
            <a:ext cx="3410776" cy="2317752"/>
          </a:xfrm>
          <a:prstGeom prst="rect">
            <a:avLst/>
          </a:prstGeom>
        </p:spPr>
      </p:pic>
      <p:pic>
        <p:nvPicPr>
          <p:cNvPr id="25" name="Blank" descr="Blank wind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7" y="1717635"/>
            <a:ext cx="3418114" cy="2318880"/>
          </a:xfrm>
          <a:prstGeom prst="rect">
            <a:avLst/>
          </a:prstGeom>
        </p:spPr>
      </p:pic>
      <p:pic>
        <p:nvPicPr>
          <p:cNvPr id="29" name="Installing" descr="Toast wind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55" y="1717636"/>
            <a:ext cx="3413198" cy="2318880"/>
          </a:xfrm>
          <a:prstGeom prst="rect">
            <a:avLst/>
          </a:prstGeom>
        </p:spPr>
      </p:pic>
      <p:sp>
        <p:nvSpPr>
          <p:cNvPr id="2" name="Title"/>
          <p:cNvSpPr txBox="1"/>
          <p:nvPr/>
        </p:nvSpPr>
        <p:spPr>
          <a:xfrm>
            <a:off x="2247900" y="659249"/>
            <a:ext cx="4610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Device Installation</a:t>
            </a:r>
          </a:p>
          <a:p>
            <a:pPr algn="ctr"/>
            <a:r>
              <a:rPr lang="en-US" sz="2600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dirty="0" smtClean="0">
                <a:latin typeface="Segoe UI" pitchFamily="34" charset="0"/>
                <a:cs typeface="Segoe UI" pitchFamily="34" charset="0"/>
              </a:rPr>
              <a:t> on Device</a:t>
            </a:r>
          </a:p>
          <a:p>
            <a:pPr algn="ctr"/>
            <a:endParaRPr lang="en-US" dirty="0"/>
          </a:p>
        </p:txBody>
      </p:sp>
      <p:pic>
        <p:nvPicPr>
          <p:cNvPr id="16" name="Zune" descr="Zune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2884" y="1580785"/>
            <a:ext cx="1336759" cy="2864483"/>
          </a:xfrm>
          <a:prstGeom prst="rect">
            <a:avLst/>
          </a:prstGeom>
        </p:spPr>
      </p:pic>
      <p:sp>
        <p:nvSpPr>
          <p:cNvPr id="36" name="PnP 1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5" name="PnP 2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IRP handled, bus driver attempts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retrieve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value for device</a:t>
            </a:r>
          </a:p>
        </p:txBody>
      </p:sp>
      <p:sp>
        <p:nvSpPr>
          <p:cNvPr id="33" name="PnP 3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IRP handled, bus driver attempts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retrieve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value for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determines best unique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ID available on the device</a:t>
            </a:r>
          </a:p>
        </p:txBody>
      </p:sp>
      <p:sp>
        <p:nvSpPr>
          <p:cNvPr id="32" name="PnP 4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IRP handled, bus driver attempts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retrieve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value for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determines best unique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ID available on the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returns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GUID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to PnP</a:t>
            </a:r>
          </a:p>
        </p:txBody>
      </p:sp>
      <p:sp>
        <p:nvSpPr>
          <p:cNvPr id="31" name="PnP 5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IRP handled, bus driver attempts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retrieve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value for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determines best unique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ID available on the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returns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GUID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to PnP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Devnodes</a:t>
            </a:r>
            <a:r>
              <a:rPr lang="en-US" dirty="0" smtClean="0">
                <a:solidFill>
                  <a:schemeClr val="tx1"/>
                </a:solidFill>
              </a:rPr>
              <a:t> belonging to the same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device container all have the same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Explicitly reported by bus driver 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Inherited from parent </a:t>
            </a:r>
            <a:r>
              <a:rPr lang="en-US" dirty="0" err="1" smtClean="0">
                <a:solidFill>
                  <a:schemeClr val="tx1"/>
                </a:solidFill>
              </a:rPr>
              <a:t>devnode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My CID is"/>
          <p:cNvSpPr/>
          <p:nvPr/>
        </p:nvSpPr>
        <p:spPr>
          <a:xfrm>
            <a:off x="6591300" y="2196829"/>
            <a:ext cx="1634247" cy="25486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My </a:t>
            </a:r>
            <a:r>
              <a:rPr lang="en-US" b="1" dirty="0" err="1" smtClean="0">
                <a:solidFill>
                  <a:schemeClr val="tx1"/>
                </a:solidFill>
              </a:rPr>
              <a:t>ContainerID</a:t>
            </a:r>
            <a:r>
              <a:rPr lang="en-US" b="1" dirty="0" smtClean="0">
                <a:solidFill>
                  <a:schemeClr val="tx1"/>
                </a:solidFill>
              </a:rPr>
              <a:t> 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Searching"/>
          <p:cNvSpPr/>
          <p:nvPr/>
        </p:nvSpPr>
        <p:spPr>
          <a:xfrm>
            <a:off x="6591300" y="2196829"/>
            <a:ext cx="1634247" cy="25486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Retrieving …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2" name="Gears" descr="C:\Users\cbrodeur.NTDEV\AppData\Local\Microsoft\Windows\Temporary Internet Files\Content.IE5\3RKBI88W\MCj04326140000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2234929"/>
            <a:ext cx="1143000" cy="1143000"/>
          </a:xfrm>
          <a:prstGeom prst="rect">
            <a:avLst/>
          </a:prstGeom>
          <a:noFill/>
        </p:spPr>
      </p:pic>
      <p:sp>
        <p:nvSpPr>
          <p:cNvPr id="37" name="What's your CID?"/>
          <p:cNvSpPr/>
          <p:nvPr/>
        </p:nvSpPr>
        <p:spPr>
          <a:xfrm>
            <a:off x="1750978" y="3599232"/>
            <a:ext cx="1663430" cy="943583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What’s your </a:t>
            </a:r>
            <a:r>
              <a:rPr lang="en-US" b="1" dirty="0" err="1" smtClean="0">
                <a:solidFill>
                  <a:schemeClr val="tx1"/>
                </a:solidFill>
              </a:rPr>
              <a:t>ContainerID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CID Data"/>
          <p:cNvSpPr/>
          <p:nvPr/>
        </p:nvSpPr>
        <p:spPr>
          <a:xfrm>
            <a:off x="6400800" y="3911329"/>
            <a:ext cx="1981200" cy="1181100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{140effad-8329-4535-a1fd-0b2685c0ef3e}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835 -0.14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087 0.07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7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4.07407E-6 L 0.14149 0.09375 C 0.171 0.11504 0.21562 0.12731 0.26163 0.12731 C 0.31475 0.12731 0.35694 0.11504 0.38645 0.09375 L 0.52864 4.07407E-6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C -0.05694 0.08356 -0.11371 0.16736 -0.18628 0.20833 C -0.25885 0.24931 -0.37691 0.25255 -0.43507 0.24537 C -0.49323 0.23819 -0.5184 0.17893 -0.53507 0.16574 " pathEditMode="relative" ptsTypes="aaaA">
                                      <p:cBhvr>
                                        <p:cTn id="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40" grpId="0" animBg="1"/>
      <p:bldP spid="40" grpId="1" animBg="1"/>
      <p:bldP spid="38" grpId="0" animBg="1"/>
      <p:bldP spid="38" grpId="1" animBg="1"/>
      <p:bldP spid="37" grpId="0" animBg="1"/>
      <p:bldP spid="37" grpId="1" animBg="1"/>
      <p:bldP spid="41" grpId="0" animBg="1"/>
      <p:bldP spid="41" grpId="1" animBg="1"/>
      <p:bldP spid="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ble"/>
          <p:cNvGrpSpPr/>
          <p:nvPr/>
        </p:nvGrpSpPr>
        <p:grpSpPr>
          <a:xfrm>
            <a:off x="4351506" y="4166679"/>
            <a:ext cx="3338205" cy="1492898"/>
            <a:chOff x="4376057" y="3943739"/>
            <a:chExt cx="3338205" cy="1492898"/>
          </a:xfrm>
        </p:grpSpPr>
        <p:grpSp>
          <p:nvGrpSpPr>
            <p:cNvPr id="4" name="Group 26"/>
            <p:cNvGrpSpPr/>
            <p:nvPr/>
          </p:nvGrpSpPr>
          <p:grpSpPr>
            <a:xfrm>
              <a:off x="7176380" y="4617905"/>
              <a:ext cx="537882" cy="161366"/>
              <a:chOff x="7379745" y="4970033"/>
              <a:chExt cx="537882" cy="161366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>
                <a:off x="7379745" y="5034580"/>
                <a:ext cx="537882" cy="96819"/>
              </a:xfrm>
              <a:prstGeom prst="round2Same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12019" y="4970033"/>
                <a:ext cx="473336" cy="537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4376057" y="4056699"/>
              <a:ext cx="522785" cy="150607"/>
              <a:chOff x="6708710" y="4971099"/>
              <a:chExt cx="522785" cy="150607"/>
            </a:xfrm>
            <a:scene3d>
              <a:camera prst="perspectiveAbove"/>
              <a:lightRig rig="threePt" dir="t"/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6708710" y="4982547"/>
                <a:ext cx="158621" cy="1212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865734" y="4971099"/>
                <a:ext cx="365761" cy="150607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4907902" y="3943739"/>
              <a:ext cx="2547257" cy="1492898"/>
            </a:xfrm>
            <a:custGeom>
              <a:avLst/>
              <a:gdLst>
                <a:gd name="connsiteX0" fmla="*/ 0 w 2547257"/>
                <a:gd name="connsiteY0" fmla="*/ 189722 h 1492898"/>
                <a:gd name="connsiteX1" fmla="*/ 1287625 w 2547257"/>
                <a:gd name="connsiteY1" fmla="*/ 199053 h 1492898"/>
                <a:gd name="connsiteX2" fmla="*/ 2304661 w 2547257"/>
                <a:gd name="connsiteY2" fmla="*/ 1384041 h 1492898"/>
                <a:gd name="connsiteX3" fmla="*/ 2547257 w 2547257"/>
                <a:gd name="connsiteY3" fmla="*/ 852196 h 1492898"/>
                <a:gd name="connsiteX4" fmla="*/ 2547257 w 2547257"/>
                <a:gd name="connsiteY4" fmla="*/ 852196 h 1492898"/>
                <a:gd name="connsiteX5" fmla="*/ 2537927 w 2547257"/>
                <a:gd name="connsiteY5" fmla="*/ 842865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257" h="1492898">
                  <a:moveTo>
                    <a:pt x="0" y="189722"/>
                  </a:moveTo>
                  <a:cubicBezTo>
                    <a:pt x="451757" y="94861"/>
                    <a:pt x="903515" y="0"/>
                    <a:pt x="1287625" y="199053"/>
                  </a:cubicBezTo>
                  <a:cubicBezTo>
                    <a:pt x="1671735" y="398106"/>
                    <a:pt x="2094722" y="1275184"/>
                    <a:pt x="2304661" y="1384041"/>
                  </a:cubicBezTo>
                  <a:cubicBezTo>
                    <a:pt x="2514600" y="1492898"/>
                    <a:pt x="2547257" y="852196"/>
                    <a:pt x="2547257" y="852196"/>
                  </a:cubicBezTo>
                  <a:lnTo>
                    <a:pt x="2547257" y="852196"/>
                  </a:lnTo>
                  <a:lnTo>
                    <a:pt x="2537927" y="842865"/>
                  </a:lnTo>
                </a:path>
              </a:pathLst>
            </a:cu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omputer" descr="Compute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034" y="1322961"/>
            <a:ext cx="6536988" cy="5992239"/>
          </a:xfrm>
          <a:prstGeom prst="rect">
            <a:avLst/>
          </a:prstGeom>
        </p:spPr>
      </p:pic>
      <p:pic>
        <p:nvPicPr>
          <p:cNvPr id="25" name="Blank" descr="Blank win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87" y="1717635"/>
            <a:ext cx="3418114" cy="2318880"/>
          </a:xfrm>
          <a:prstGeom prst="rect">
            <a:avLst/>
          </a:prstGeom>
        </p:spPr>
      </p:pic>
      <p:pic>
        <p:nvPicPr>
          <p:cNvPr id="29" name="Installing" descr="Toast wind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55" y="1717636"/>
            <a:ext cx="3413198" cy="2318880"/>
          </a:xfrm>
          <a:prstGeom prst="rect">
            <a:avLst/>
          </a:prstGeom>
        </p:spPr>
      </p:pic>
      <p:pic>
        <p:nvPicPr>
          <p:cNvPr id="17" name="Installed" descr="Zune Installed wind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55" y="1720642"/>
            <a:ext cx="3410776" cy="2317752"/>
          </a:xfrm>
          <a:prstGeom prst="rect">
            <a:avLst/>
          </a:prstGeom>
        </p:spPr>
      </p:pic>
      <p:pic>
        <p:nvPicPr>
          <p:cNvPr id="16" name="Zune" descr="Zune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3162" y="2055778"/>
            <a:ext cx="1336759" cy="2864483"/>
          </a:xfrm>
          <a:prstGeom prst="rect">
            <a:avLst/>
          </a:prstGeom>
        </p:spPr>
      </p:pic>
      <p:sp>
        <p:nvSpPr>
          <p:cNvPr id="24" name="Title"/>
          <p:cNvSpPr txBox="1"/>
          <p:nvPr/>
        </p:nvSpPr>
        <p:spPr>
          <a:xfrm>
            <a:off x="2247900" y="659249"/>
            <a:ext cx="4610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Device Installation</a:t>
            </a:r>
          </a:p>
          <a:p>
            <a:pPr algn="ctr"/>
            <a:r>
              <a:rPr lang="en-US" sz="2600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dirty="0" smtClean="0">
                <a:latin typeface="Segoe UI" pitchFamily="34" charset="0"/>
                <a:cs typeface="Segoe UI" pitchFamily="34" charset="0"/>
              </a:rPr>
              <a:t> on Device</a:t>
            </a:r>
          </a:p>
          <a:p>
            <a:pPr algn="ctr"/>
            <a:endParaRPr lang="en-US" dirty="0"/>
          </a:p>
        </p:txBody>
      </p:sp>
      <p:sp>
        <p:nvSpPr>
          <p:cNvPr id="27" name="PnP 5"/>
          <p:cNvSpPr/>
          <p:nvPr/>
        </p:nvSpPr>
        <p:spPr>
          <a:xfrm>
            <a:off x="457200" y="1663429"/>
            <a:ext cx="4419600" cy="454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PnP issues minor IRP function code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IRP_MN_QUERY_ID</a:t>
            </a:r>
            <a:r>
              <a:rPr lang="en-US" dirty="0" smtClean="0">
                <a:solidFill>
                  <a:schemeClr val="tx1"/>
                </a:solidFill>
              </a:rPr>
              <a:t> to bus driver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with new query request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BusQueryContainerID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IRP handled, bus driver attempts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retrieve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value for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determines best unique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ID available on the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Bus driver returns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r>
              <a:rPr lang="en-US" dirty="0" smtClean="0">
                <a:solidFill>
                  <a:schemeClr val="tx1"/>
                </a:solidFill>
              </a:rPr>
              <a:t> GUID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to PnP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Devnodes</a:t>
            </a:r>
            <a:r>
              <a:rPr lang="en-US" dirty="0" smtClean="0">
                <a:solidFill>
                  <a:schemeClr val="tx1"/>
                </a:solidFill>
              </a:rPr>
              <a:t> belonging to the same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device container all have the same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ContainerID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Explicitly reported by bus driver 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Inherited from parent </a:t>
            </a:r>
            <a:r>
              <a:rPr lang="en-US" dirty="0" err="1" smtClean="0">
                <a:solidFill>
                  <a:schemeClr val="tx1"/>
                </a:solidFill>
              </a:rPr>
              <a:t>devnode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for USB Devices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ways to retrieve 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on USB devices</a:t>
            </a:r>
          </a:p>
          <a:p>
            <a:pPr marL="800100" lvl="1" indent="-3429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MS OS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Descriptor</a:t>
            </a:r>
          </a:p>
          <a:p>
            <a:pPr marL="11985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Allows </a:t>
            </a:r>
            <a:r>
              <a:rPr lang="en-US" sz="16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 be specified for the device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800100" lvl="1" indent="-3429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USB Serial Number</a:t>
            </a:r>
          </a:p>
          <a:p>
            <a:pPr marL="11985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Serial number (if available) hashed to a </a:t>
            </a:r>
            <a:r>
              <a:rPr lang="en-US" sz="16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GUID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for Bluetooth Devices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Media Access Control (MAC) address is hashed to a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GUID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All Bluetooth services and PnP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devnodes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originating from the Bluetooth device will be assigned this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for PnP-X Devices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387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Network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devices that implement the following protocols can specify 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in device metadata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Profile for Web Services (DPWS)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Universal Plug and Play (UPnP)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New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&lt;</a:t>
            </a:r>
            <a:r>
              <a:rPr lang="en-US" sz="2000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&gt;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element defined for each protocol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If &lt;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&gt; element is not supplied, PnP will create a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device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UPnP: Device UDN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DPWS: Hash of endpoint reference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23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Summary</a:t>
            </a:r>
          </a:p>
          <a:p>
            <a:r>
              <a:rPr lang="en-US" sz="2600" dirty="0" smtClean="0">
                <a:latin typeface="Segoe UI" pitchFamily="34" charset="0"/>
                <a:cs typeface="Segoe UI" pitchFamily="34" charset="0"/>
              </a:rPr>
              <a:t>Common Buses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76300" y="2514600"/>
          <a:ext cx="7391400" cy="36887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52675"/>
                <a:gridCol w="2053166"/>
                <a:gridCol w="1956547"/>
                <a:gridCol w="2029012"/>
              </a:tblGrid>
              <a:tr h="896332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USB</a:t>
                      </a:r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Bluetooth</a:t>
                      </a:r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PnP-X</a:t>
                      </a:r>
                      <a:endParaRPr lang="en-US" sz="1800" dirty="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896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Primary</a:t>
                      </a:r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MS OS Descriptor</a:t>
                      </a:r>
                    </a:p>
                  </a:txBody>
                  <a:tcPr marL="53788" marR="53788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TBD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&lt;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ContainerID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&gt;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948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Secondary</a:t>
                      </a:r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Serial Number Hash</a:t>
                      </a:r>
                    </a:p>
                  </a:txBody>
                  <a:tcPr marL="53788" marR="53788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MAC Address Hash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UDN/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Endpoint Reference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48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Default</a:t>
                      </a:r>
                      <a:endParaRPr lang="en-US" sz="1800">
                        <a:solidFill>
                          <a:srgbClr val="000000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3788" marR="53788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Removable Capability</a:t>
                      </a:r>
                    </a:p>
                  </a:txBody>
                  <a:tcPr marL="53788" marR="53788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0359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PCs and Devices in Windows 7:</a:t>
            </a:r>
          </a:p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What You Need to Know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25908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Cameron Brodeur</a:t>
            </a:r>
            <a:endParaRPr lang="en-US" sz="20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Program Manager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Foundation Platform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cbrodeur@microsoft.com</a:t>
            </a:r>
            <a:endParaRPr lang="en-US" sz="1400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343400"/>
            <a:ext cx="25908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Adam Lenart</a:t>
            </a:r>
            <a:endParaRPr lang="en-US" sz="20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Software Design Engineer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Foundation Platform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alenart@microsoft.com</a:t>
            </a:r>
            <a:endParaRPr lang="en-US" sz="1400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343400"/>
            <a:ext cx="28956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Ben McGregor</a:t>
            </a:r>
            <a:endParaRPr lang="en-US" sz="20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Software Design Engineer - Test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Foundation Platform</a:t>
            </a:r>
            <a:endParaRPr lang="en-US" sz="1400" b="1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114300" lvl="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benmc@microsoft.com</a:t>
            </a:r>
            <a:endParaRPr lang="en-US" sz="1400" dirty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Action Items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Ensure that your device reports its removable relationship correctly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This will be used to create the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when the bus driver does not handle IRP_MN_QUERY_ID/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BusQueryContainerID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Always embed uniqueness information in your devices 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if supported by the bus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Common buses will attempt to create a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based on unique information from the device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Do not reuse the same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value across physical devices</a:t>
            </a:r>
          </a:p>
          <a:p>
            <a:pPr marL="11985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Each device needs a unique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ContainerID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to avoid identifier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kern="0" dirty="0" smtClean="0"/>
              <a:t>Metadata for PCs and Devices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Metadata for PCs and Devices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Windows 7 enables rich metadata to be associated </a:t>
            </a:r>
            <a:b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with PCs and devices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Enhances the device-centric user experience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metadata provides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 photorealistic icon of the device in the</a:t>
            </a:r>
            <a:r>
              <a:rPr lang="en-US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UI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Device manufacturer, model, and description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New device-centric UI will use metadata when available</a:t>
            </a:r>
            <a:b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a device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b="1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Devices and Printers </a:t>
            </a:r>
            <a:r>
              <a:rPr lang="en-US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folder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152400" y="1600200"/>
            <a:ext cx="1866900" cy="1831676"/>
            <a:chOff x="190500" y="1485900"/>
            <a:chExt cx="1866900" cy="18316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1" name="Group 90"/>
            <p:cNvGrpSpPr/>
            <p:nvPr/>
          </p:nvGrpSpPr>
          <p:grpSpPr>
            <a:xfrm rot="2696692">
              <a:off x="190500" y="1485900"/>
              <a:ext cx="1866900" cy="1831676"/>
              <a:chOff x="190500" y="1485900"/>
              <a:chExt cx="1866900" cy="183167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90500" y="1485900"/>
                <a:ext cx="1866900" cy="1831676"/>
                <a:chOff x="190500" y="1485181"/>
                <a:chExt cx="1866900" cy="1831676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90500" y="1485181"/>
                  <a:ext cx="1866900" cy="183167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25695" y="1709468"/>
                  <a:ext cx="1403106" cy="13766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1028700" y="1676400"/>
                <a:ext cx="228600" cy="15240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42900" y="2171700"/>
              <a:ext cx="1581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METADATA</a:t>
              </a:r>
              <a:endParaRPr lang="en-US" sz="24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2400" y="1600200"/>
            <a:ext cx="1866900" cy="1831676"/>
            <a:chOff x="3086100" y="152400"/>
            <a:chExt cx="1866900" cy="18316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1" name="Group 100"/>
            <p:cNvGrpSpPr/>
            <p:nvPr/>
          </p:nvGrpSpPr>
          <p:grpSpPr>
            <a:xfrm>
              <a:off x="3086100" y="152400"/>
              <a:ext cx="1866900" cy="1831676"/>
              <a:chOff x="3086100" y="152400"/>
              <a:chExt cx="1866900" cy="1831676"/>
            </a:xfrm>
          </p:grpSpPr>
          <p:sp>
            <p:nvSpPr>
              <p:cNvPr id="99" name="Oval 98"/>
              <p:cNvSpPr/>
              <p:nvPr/>
            </p:nvSpPr>
            <p:spPr>
              <a:xfrm rot="2696692">
                <a:off x="3086100" y="152400"/>
                <a:ext cx="1866900" cy="183167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2696692">
                <a:off x="3322617" y="379962"/>
                <a:ext cx="1403106" cy="1376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238500" y="838200"/>
              <a:ext cx="1581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METADATA</a:t>
              </a:r>
              <a:endParaRPr lang="en-US" sz="2400" b="1" dirty="0"/>
            </a:p>
          </p:txBody>
        </p:sp>
      </p:grpSp>
      <p:pic>
        <p:nvPicPr>
          <p:cNvPr id="134" name="Picture 133" descr="D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485144"/>
            <a:ext cx="6191694" cy="492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89535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Metadata in the Devices and Printers Folder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25" y="2705100"/>
            <a:ext cx="1171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0386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8700" y="4056460"/>
            <a:ext cx="866775" cy="9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200276" y="2324100"/>
            <a:ext cx="6072188" cy="4014788"/>
            <a:chOff x="1504951" y="2324100"/>
            <a:chExt cx="6072188" cy="401478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5257799"/>
              <a:ext cx="5905500" cy="60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62825" y="2324100"/>
              <a:ext cx="209549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04951" y="5795963"/>
              <a:ext cx="6072188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3609974" y="3981449"/>
          <a:ext cx="1000125" cy="1000125"/>
        </p:xfrm>
        <a:graphic>
          <a:graphicData uri="http://schemas.openxmlformats.org/presentationml/2006/ole">
            <p:oleObj spid="_x0000_s1039" name="Bitmap Image" r:id="rId12" imgW="2438095" imgH="2438095" progId="PBrush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91075" y="5010150"/>
            <a:ext cx="876300" cy="2154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Cell Phone</a:t>
            </a:r>
            <a:endParaRPr lang="en-US" sz="800" dirty="0">
              <a:effectLst>
                <a:innerShdw blurRad="1143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3325" y="5010150"/>
            <a:ext cx="876300" cy="2154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Music Player</a:t>
            </a:r>
            <a:endParaRPr lang="en-US" sz="800" dirty="0">
              <a:effectLst>
                <a:innerShdw blurRad="1143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6000" y="2705100"/>
            <a:ext cx="1314450" cy="962025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47900" y="4038600"/>
            <a:ext cx="1295400" cy="962025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67100" y="4038600"/>
            <a:ext cx="1314450" cy="962025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695700" y="4953000"/>
            <a:ext cx="876300" cy="342899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724400" y="4953000"/>
            <a:ext cx="876300" cy="342899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3200400" y="5486400"/>
            <a:ext cx="2133600" cy="800100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42900" y="5124450"/>
            <a:ext cx="3352800" cy="1009650"/>
            <a:chOff x="342900" y="5124450"/>
            <a:chExt cx="3352800" cy="1009650"/>
          </a:xfrm>
        </p:grpSpPr>
        <p:sp>
          <p:nvSpPr>
            <p:cNvPr id="45" name="Rectangle 44"/>
            <p:cNvSpPr/>
            <p:nvPr/>
          </p:nvSpPr>
          <p:spPr>
            <a:xfrm>
              <a:off x="342900" y="5219700"/>
              <a:ext cx="1371600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Detailed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Descriptions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6" name="Straight Connector 55"/>
            <p:cNvCxnSpPr>
              <a:endCxn id="48" idx="1"/>
            </p:cNvCxnSpPr>
            <p:nvPr/>
          </p:nvCxnSpPr>
          <p:spPr>
            <a:xfrm flipV="1">
              <a:off x="1828800" y="5124450"/>
              <a:ext cx="1866900" cy="59055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84" idx="1"/>
            </p:cNvCxnSpPr>
            <p:nvPr/>
          </p:nvCxnSpPr>
          <p:spPr>
            <a:xfrm>
              <a:off x="1813810" y="5726243"/>
              <a:ext cx="1386590" cy="160207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06049" y="3186113"/>
            <a:ext cx="1979952" cy="2541379"/>
            <a:chOff x="306049" y="3186113"/>
            <a:chExt cx="1979952" cy="2541379"/>
          </a:xfrm>
        </p:grpSpPr>
        <p:sp>
          <p:nvSpPr>
            <p:cNvPr id="46" name="Rectangle 45"/>
            <p:cNvSpPr/>
            <p:nvPr/>
          </p:nvSpPr>
          <p:spPr>
            <a:xfrm>
              <a:off x="306049" y="4736892"/>
              <a:ext cx="1562100" cy="990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Photorealistic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Icons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004341" y="3186113"/>
              <a:ext cx="1281660" cy="1415868"/>
              <a:chOff x="1004341" y="3186113"/>
              <a:chExt cx="1281660" cy="1415868"/>
            </a:xfrm>
          </p:grpSpPr>
          <p:cxnSp>
            <p:nvCxnSpPr>
              <p:cNvPr id="74" name="Straight Connector 73"/>
              <p:cNvCxnSpPr>
                <a:endCxn id="34" idx="1"/>
              </p:cNvCxnSpPr>
              <p:nvPr/>
            </p:nvCxnSpPr>
            <p:spPr>
              <a:xfrm rot="5400000" flipH="1" flipV="1">
                <a:off x="952229" y="3253219"/>
                <a:ext cx="1400877" cy="1266666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endCxn id="35" idx="1"/>
              </p:cNvCxnSpPr>
              <p:nvPr/>
            </p:nvCxnSpPr>
            <p:spPr>
              <a:xfrm flipV="1">
                <a:off x="1004341" y="4519613"/>
                <a:ext cx="1243559" cy="82368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365385" y="5124450"/>
            <a:ext cx="4797165" cy="961557"/>
            <a:chOff x="365385" y="5124450"/>
            <a:chExt cx="4797165" cy="961557"/>
          </a:xfrm>
        </p:grpSpPr>
        <p:cxnSp>
          <p:nvCxnSpPr>
            <p:cNvPr id="108" name="Straight Connector 107"/>
            <p:cNvCxnSpPr>
              <a:endCxn id="52" idx="2"/>
            </p:cNvCxnSpPr>
            <p:nvPr/>
          </p:nvCxnSpPr>
          <p:spPr>
            <a:xfrm flipV="1">
              <a:off x="1873770" y="5295899"/>
              <a:ext cx="3288780" cy="415353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65385" y="5171607"/>
              <a:ext cx="1371600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Generic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Descriptions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7" name="Straight Connector 106"/>
            <p:cNvCxnSpPr>
              <a:endCxn id="48" idx="1"/>
            </p:cNvCxnSpPr>
            <p:nvPr/>
          </p:nvCxnSpPr>
          <p:spPr>
            <a:xfrm flipV="1">
              <a:off x="1888761" y="5124450"/>
              <a:ext cx="1806939" cy="586802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8488" y="3186114"/>
            <a:ext cx="3144812" cy="2480168"/>
            <a:chOff x="398488" y="3186114"/>
            <a:chExt cx="3144812" cy="2480168"/>
          </a:xfrm>
        </p:grpSpPr>
        <p:sp>
          <p:nvSpPr>
            <p:cNvPr id="47" name="Rectangle 46"/>
            <p:cNvSpPr/>
            <p:nvPr/>
          </p:nvSpPr>
          <p:spPr>
            <a:xfrm>
              <a:off x="398488" y="4751882"/>
              <a:ext cx="1371600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Generic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Icons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9" name="Straight Connector 108"/>
            <p:cNvCxnSpPr>
              <a:endCxn id="1028" idx="1"/>
            </p:cNvCxnSpPr>
            <p:nvPr/>
          </p:nvCxnSpPr>
          <p:spPr>
            <a:xfrm rot="5400000" flipH="1" flipV="1">
              <a:off x="976040" y="3249395"/>
              <a:ext cx="1420866" cy="1294303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35" idx="3"/>
            </p:cNvCxnSpPr>
            <p:nvPr/>
          </p:nvCxnSpPr>
          <p:spPr>
            <a:xfrm flipV="1">
              <a:off x="1034322" y="4519613"/>
              <a:ext cx="2508978" cy="82368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7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4" grpId="1" animBg="1"/>
      <p:bldP spid="34" grpId="2" animBg="1"/>
      <p:bldP spid="34" grpId="3" animBg="1"/>
      <p:bldP spid="35" grpId="2" animBg="1"/>
      <p:bldP spid="35" grpId="3" animBg="1"/>
      <p:bldP spid="36" grpId="0" animBg="1"/>
      <p:bldP spid="36" grpId="1" animBg="1"/>
      <p:bldP spid="48" grpId="0" animBg="1"/>
      <p:bldP spid="48" grpId="1" animBg="1"/>
      <p:bldP spid="48" grpId="2" animBg="1"/>
      <p:bldP spid="52" grpId="0" animBg="1"/>
      <p:bldP spid="52" grpId="1" animBg="1"/>
      <p:bldP spid="8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Metadata Package Overview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 metadata package is authored by an IHV or OEM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The metadata package is then submitted to Windows Quality Online Services (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Winqual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) for distribution via a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Microsoft metadata server</a:t>
            </a:r>
          </a:p>
          <a:p>
            <a:pPr marL="7413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can also be distributed by a device or application installation package</a:t>
            </a:r>
            <a:endParaRPr lang="en-US" sz="2000" b="1" kern="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packages will be matched to a device using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(New PKEY for Windows 7)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packages can be created to match against multiple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ModelIDs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and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HardwareIDs</a:t>
            </a:r>
            <a:endParaRPr lang="en-US" sz="2000" b="1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Metadata Package Overview (continued)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packages will be easy to create using the Device Center Metadata Wizard</a:t>
            </a:r>
            <a:endParaRPr lang="en-US" sz="1600" b="1" kern="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Streamlined metadata package submission process through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Winqual</a:t>
            </a:r>
            <a:endParaRPr lang="en-US" sz="16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package documentation and tools will be released at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WinHEC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2008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Start creating and submitting device metadata packages early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Microsoft wants to help you provide a great out-of-box experience for your devices!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Details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a new device property key in Windows 7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DEVPKEY_Device_ModelId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of type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DEVPROP_TYPE_GUID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allows differentiation between devices which share the same manufacturer and model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E.g. The same make/model of a device may be available in multiple colors</a:t>
            </a:r>
          </a:p>
          <a:p>
            <a:pPr marL="11985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Each color has a different </a:t>
            </a:r>
            <a:r>
              <a:rPr lang="en-US" sz="16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 match the appropriate metadata package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E.g. The same make/model of cell phone is branded by several OEMs</a:t>
            </a:r>
          </a:p>
          <a:p>
            <a:pPr marL="1198563" lvl="2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Each OEM branded phone has a different </a:t>
            </a:r>
            <a:r>
              <a:rPr lang="en-US" sz="16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16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 match the OEM provided metadata package</a:t>
            </a:r>
          </a:p>
        </p:txBody>
      </p:sp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38500"/>
            <a:ext cx="1943100" cy="29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38500"/>
            <a:ext cx="1905000" cy="29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" y="3238500"/>
            <a:ext cx="188015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5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70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for the PC</a:t>
            </a:r>
            <a:endParaRPr lang="en-US" sz="26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PC OEMs Take Note!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Windows 7 automatically generates a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PC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generated by hashing the System Management BIOS (SMBIOS) reported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system description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and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manufacturer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Ensure these properties are available and unique for each PC model and manufacturer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 tool (ComputerModelID.exe) will be provided to report the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generated for the PC</a:t>
            </a:r>
            <a:endParaRPr lang="en-US" b="1" kern="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In the absence of metadata Windows 7 will use the SMBIOS reported </a:t>
            </a: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enclosure type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to display an accurate default icon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Metadata Action Items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676400"/>
            <a:ext cx="7239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Identify devices that would benefit from having metadata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Always include a device specific </a:t>
            </a:r>
            <a:r>
              <a:rPr lang="en-US" sz="2000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endParaRPr lang="en-US" sz="2000" b="1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Enables devices to be matched to a metadata package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Ensure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specific to the device make and model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should be present even if it will not be used for driver package matching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PC OEMs – Provide accurate information in the SMBIOS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Information in the SMBIOS will be used to create a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the PC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Complete information on authoring device metadata packages will be released on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  <a:hlinkClick r:id="rId4"/>
              </a:rPr>
              <a:t>http://www.microsoft.com/whdc/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in the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WinHEC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timeframe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Device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Agenda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330440"/>
            <a:ext cx="723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76213" fontAlgn="base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Creating a Device-Centric Experience </a:t>
            </a:r>
          </a:p>
          <a:p>
            <a:pPr marL="117475" indent="-176213" fontAlgn="base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Metadata for PCs and Devices</a:t>
            </a:r>
            <a:endParaRPr lang="en-US" sz="2000" i="1" kern="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marL="117475" indent="-176213" fontAlgn="base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Actions</a:t>
            </a:r>
          </a:p>
          <a:p>
            <a:pPr marL="117475" indent="-176213" fontAlgn="base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Demo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Device Actions Overview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329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After installing a device, it is not always clear how to manage or use the device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Start menu &gt; All Programs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Desktop shortcut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Control Panel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The Devices and Printers folder provides the capability to associate actions with a device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Launch point for device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447044"/>
            <a:ext cx="6172200" cy="490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Advantages of Device Actions</a:t>
            </a:r>
          </a:p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267200"/>
            <a:ext cx="1743075" cy="19431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5715000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Left Brace 49"/>
          <p:cNvSpPr/>
          <p:nvPr/>
        </p:nvSpPr>
        <p:spPr>
          <a:xfrm>
            <a:off x="3467100" y="4533900"/>
            <a:ext cx="304800" cy="137160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6700" y="1600200"/>
            <a:ext cx="3429000" cy="2743200"/>
            <a:chOff x="266700" y="1600200"/>
            <a:chExt cx="3429000" cy="2743200"/>
          </a:xfrm>
        </p:grpSpPr>
        <p:sp>
          <p:nvSpPr>
            <p:cNvPr id="11" name="Rectangle 10"/>
            <p:cNvSpPr/>
            <p:nvPr/>
          </p:nvSpPr>
          <p:spPr>
            <a:xfrm>
              <a:off x="266700" y="1600200"/>
              <a:ext cx="1783829" cy="13491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Configurable Double-click Action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1905000" y="2552700"/>
              <a:ext cx="2019300" cy="15621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6700" y="3238500"/>
            <a:ext cx="3086100" cy="1905000"/>
            <a:chOff x="266700" y="3238500"/>
            <a:chExt cx="3086100" cy="1905000"/>
          </a:xfrm>
        </p:grpSpPr>
        <p:sp>
          <p:nvSpPr>
            <p:cNvPr id="12" name="Rectangle 11"/>
            <p:cNvSpPr/>
            <p:nvPr/>
          </p:nvSpPr>
          <p:spPr>
            <a:xfrm>
              <a:off x="266700" y="3238500"/>
              <a:ext cx="1783829" cy="13491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Additional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Actions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2133600" y="3924300"/>
              <a:ext cx="1219200" cy="12192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6700" y="4876800"/>
            <a:ext cx="3429000" cy="1349114"/>
            <a:chOff x="266700" y="4876800"/>
            <a:chExt cx="3429000" cy="1349114"/>
          </a:xfrm>
        </p:grpSpPr>
        <p:sp>
          <p:nvSpPr>
            <p:cNvPr id="13" name="Rectangle 12"/>
            <p:cNvSpPr/>
            <p:nvPr/>
          </p:nvSpPr>
          <p:spPr>
            <a:xfrm>
              <a:off x="266700" y="4876800"/>
              <a:ext cx="1783829" cy="13491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Extensible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Properties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33600" y="5524500"/>
              <a:ext cx="1562100" cy="5334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How Actions Are Associated with a Device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239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Actions can be associated with a device using the following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ModelID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CompatibleID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Interface Class GUID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Actions are registered for a device using the shell standard extensibility model for context menus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 actions registered under </a:t>
            </a:r>
            <a:r>
              <a:rPr lang="en-US" b="1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HKCR\</a:t>
            </a:r>
            <a:r>
              <a:rPr lang="en-US" b="1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DeviceDisplayObject</a:t>
            </a:r>
            <a:endParaRPr lang="en-US" b="1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Registered a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ctions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are exposed in the Devices and Printers folder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" y="1866900"/>
            <a:ext cx="1828800" cy="2819400"/>
            <a:chOff x="190500" y="1905000"/>
            <a:chExt cx="1638300" cy="2552700"/>
          </a:xfrm>
        </p:grpSpPr>
        <p:sp>
          <p:nvSpPr>
            <p:cNvPr id="10" name="Up-Down Arrow 9"/>
            <p:cNvSpPr/>
            <p:nvPr/>
          </p:nvSpPr>
          <p:spPr>
            <a:xfrm>
              <a:off x="190500" y="1905000"/>
              <a:ext cx="1638300" cy="2552700"/>
            </a:xfrm>
            <a:prstGeom prst="upDownArrow">
              <a:avLst/>
            </a:prstGeom>
            <a:gradFill flip="none" rotWithShape="1">
              <a:gsLst>
                <a:gs pos="100000">
                  <a:schemeClr val="accent1">
                    <a:tint val="44500"/>
                    <a:satMod val="160000"/>
                  </a:schemeClr>
                </a:gs>
                <a:gs pos="35000">
                  <a:schemeClr val="tx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" y="2171700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Most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Specific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505200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Least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Specific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Mouse Context Menu Handler Example</a:t>
            </a: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1562100"/>
            <a:ext cx="740092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4467225" cy="37052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59" name="Group 58"/>
          <p:cNvGrpSpPr/>
          <p:nvPr/>
        </p:nvGrpSpPr>
        <p:grpSpPr>
          <a:xfrm>
            <a:off x="857560" y="2652010"/>
            <a:ext cx="4457700" cy="3359670"/>
            <a:chOff x="857560" y="2652010"/>
            <a:chExt cx="4457700" cy="3359670"/>
          </a:xfrm>
        </p:grpSpPr>
        <p:sp>
          <p:nvSpPr>
            <p:cNvPr id="13" name="Rectangle 12"/>
            <p:cNvSpPr/>
            <p:nvPr/>
          </p:nvSpPr>
          <p:spPr>
            <a:xfrm>
              <a:off x="857560" y="4906780"/>
              <a:ext cx="4457700" cy="1104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ysClr val="windowText" lastClr="000000"/>
                  </a:solidFill>
                </a:rPr>
                <a:t>Default context menu handler for mouse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 Registered against the mouse interface</a:t>
              </a:r>
            </a:p>
            <a:p>
              <a:r>
                <a:rPr lang="en-US" dirty="0" smtClean="0">
                  <a:solidFill>
                    <a:sysClr val="windowText" lastClr="000000"/>
                  </a:solidFill>
                </a:rPr>
                <a:t>   class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4088" y="2652010"/>
              <a:ext cx="411773" cy="2144842"/>
              <a:chOff x="1134088" y="2652010"/>
              <a:chExt cx="411773" cy="214484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211740" y="3854346"/>
                <a:ext cx="1864854" cy="20158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164067" y="2652010"/>
                <a:ext cx="381794" cy="275985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871300" y="3717561"/>
            <a:ext cx="4914900" cy="2438399"/>
            <a:chOff x="871300" y="3717561"/>
            <a:chExt cx="4914900" cy="2438399"/>
          </a:xfrm>
        </p:grpSpPr>
        <p:sp>
          <p:nvSpPr>
            <p:cNvPr id="8" name="Rectangle 7"/>
            <p:cNvSpPr/>
            <p:nvPr/>
          </p:nvSpPr>
          <p:spPr>
            <a:xfrm>
              <a:off x="871300" y="4860560"/>
              <a:ext cx="4914900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ysClr val="windowText" lastClr="000000"/>
                  </a:solidFill>
                </a:rPr>
                <a:t>Shell extensibility provides flexibility to specify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 Context menu icon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 Context menu text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 Command to execute for this context menu item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484024" y="3717561"/>
              <a:ext cx="419727" cy="1034321"/>
              <a:chOff x="1499014" y="3747541"/>
              <a:chExt cx="419727" cy="103432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1124263" y="4407108"/>
                <a:ext cx="749505" cy="3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499017" y="3747541"/>
                <a:ext cx="419724" cy="269823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1462790" y="4167266"/>
            <a:ext cx="5702509" cy="1904374"/>
            <a:chOff x="1462790" y="4167266"/>
            <a:chExt cx="5702509" cy="1904374"/>
          </a:xfrm>
        </p:grpSpPr>
        <p:sp>
          <p:nvSpPr>
            <p:cNvPr id="9" name="Rectangle 8"/>
            <p:cNvSpPr/>
            <p:nvPr/>
          </p:nvSpPr>
          <p:spPr>
            <a:xfrm>
              <a:off x="1462790" y="4928640"/>
              <a:ext cx="2324100" cy="1143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ysClr val="windowText" lastClr="000000"/>
                  </a:solidFill>
                </a:rPr>
                <a:t>Device specific action displayed in context menu for device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882453" y="4167266"/>
              <a:ext cx="3282846" cy="1335712"/>
              <a:chOff x="3672591" y="4152276"/>
              <a:chExt cx="3477717" cy="133571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10800000" flipV="1">
                <a:off x="5762346" y="4152276"/>
                <a:ext cx="1387962" cy="1329700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672591" y="5486400"/>
                <a:ext cx="2083632" cy="1588"/>
              </a:xfrm>
              <a:prstGeom prst="line">
                <a:avLst/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Demo</a:t>
            </a:r>
            <a:br>
              <a:rPr lang="en-US" sz="2800" dirty="0" smtClean="0"/>
            </a:br>
            <a:r>
              <a:rPr lang="en-US" sz="2800" b="0" dirty="0" smtClean="0"/>
              <a:t>The Device-Centric Experience in Windows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Action Items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330440"/>
            <a:ext cx="7239000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Ensure that your device</a:t>
            </a:r>
          </a:p>
          <a:p>
            <a:pPr marL="914400" lvl="1" indent="-4572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Correctly reports its removable relationship for each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914400" lvl="1" indent="-4572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Embeds a unique identifier (e.g.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or serial number)</a:t>
            </a:r>
          </a:p>
          <a:p>
            <a:pPr marL="914400" lvl="1" indent="-4572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Appears as one device in the Devices and Printers folder</a:t>
            </a:r>
          </a:p>
          <a:p>
            <a:pPr marL="914400" lvl="1" indent="-457200" fontAlgn="base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Includes a device-specific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HardwareID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for metadata package matching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Author metadata packages for your device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Expose important device actions in the Devices and Printers folder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Resources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33044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Upcoming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white papers for Windows 7 on WHDC Web site</a:t>
            </a:r>
            <a:b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  <a:hlinkClick r:id="rId4"/>
              </a:rPr>
              <a:t>http://www.microsoft.com/whdc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Multifunction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Device Framework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Using </a:t>
            </a:r>
            <a:r>
              <a:rPr lang="en-US" sz="2000" kern="0" noProof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ModelID</a:t>
            </a:r>
            <a:r>
              <a:rPr lang="en-US" sz="2000" kern="0" noProof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 Specify Metadata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Creating a Device-Centric Experience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What Is a “Device”?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2100" y="2324100"/>
            <a:ext cx="7239000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Depends on who is asking the question: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the user or the PC?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Further complicated by what the device is capable of doing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Devices can be single-function or multi-function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Almost all devices have more than one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</a:t>
            </a: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is an internal structure that represents a device function tied to a driver</a:t>
            </a:r>
            <a:endParaRPr lang="en-US" sz="2000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Multifunction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devices have more than one 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devnode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Example: A Simple Device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124200"/>
            <a:ext cx="723900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USB mouse often thought of as having a single function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Actually has (at least) 2 </a:t>
            </a:r>
            <a:r>
              <a:rPr lang="en-US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</a:pP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</a:pPr>
            <a:endParaRPr lang="en-US" kern="0" dirty="0" smtClean="0">
              <a:solidFill>
                <a:srgbClr val="383D42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Windows sees a multifunction device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User thinks of the device as having a single function 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" name="Picture 8" descr="USB mouse in devmg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994160"/>
            <a:ext cx="3450698" cy="84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971800" y="4222760"/>
            <a:ext cx="2971800" cy="609600"/>
          </a:xfrm>
          <a:prstGeom prst="roundRect">
            <a:avLst/>
          </a:prstGeom>
          <a:solidFill>
            <a:srgbClr val="174777">
              <a:alpha val="10000"/>
            </a:srgbClr>
          </a:solidFill>
          <a:ln>
            <a:solidFill>
              <a:srgbClr val="17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cbrodeur.NTDEV\AppData\Local\Microsoft\Windows\Temporary Internet Files\Content.IE5\5DZ6IQ41\MCj039690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88873">
            <a:off x="6205652" y="902963"/>
            <a:ext cx="1544719" cy="22409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1371600"/>
            <a:ext cx="3227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USB Human Interface Device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667000"/>
            <a:ext cx="295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HID-compliant mouse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685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PKEY_Device_Interface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{378DE44C-56EF-11D1-BC8C-00A0C91405DD}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1752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PKEY_DeviceInterface_DevicePath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USB#VID_413c&amp;PID_3200#6&amp;2894b41f&amp;0&amp;3#{a5dcbf10-6530-11d2-901f-00c04fb951ed}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667000"/>
            <a:ext cx="208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“It’s a mouse!”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The Problem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330440"/>
            <a:ext cx="7239000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PCs, applications, and users fundamentally see devices differently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PCs and applications: strictly functional view where the device is a collection of interfaces and properties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Users: device is a physical object which provides a set of functionality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Both of these views are correct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baseline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Today Windows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does not support the user’s concept of a device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How do we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support both views of what constitutes a device?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The Solution: </a:t>
            </a:r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endParaRPr lang="en-US" sz="2600" b="1" dirty="0" smtClean="0">
              <a:latin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330440"/>
            <a:ext cx="723900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New Plug and Play (PnP) device property in Windows 7</a:t>
            </a:r>
          </a:p>
          <a:p>
            <a:pPr marL="284163" lvl="0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Groups </a:t>
            </a:r>
            <a:r>
              <a:rPr lang="en-US" sz="2000" kern="0" dirty="0" err="1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devnodes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 together into a “device container” representing the physical device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Allows Windows to determine how functionality is related</a:t>
            </a:r>
          </a:p>
          <a:p>
            <a:pPr marL="741363" lvl="1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Related functionality can be presented to the user as a device</a:t>
            </a:r>
          </a:p>
          <a:p>
            <a:pPr marL="284163" indent="-284163" fontAlgn="base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Preserves existing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devnode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model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while providing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a more natural </a:t>
            </a:r>
            <a:r>
              <a:rPr lang="en-US" sz="2000" kern="0" dirty="0" smtClean="0">
                <a:solidFill>
                  <a:srgbClr val="383D42"/>
                </a:solidFill>
                <a:latin typeface="Segoe UI" pitchFamily="34" charset="0"/>
                <a:cs typeface="Segoe UI" pitchFamily="34" charset="0"/>
              </a:rPr>
              <a:t>representation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83D4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of a physical device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83D4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89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egoe UI" pitchFamily="34" charset="0"/>
                <a:cs typeface="Segoe UI" pitchFamily="34" charset="0"/>
              </a:rPr>
              <a:t>ContainerID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Enables a Device-Centric Experience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4096018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1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4125876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733800" y="3581400"/>
            <a:ext cx="1323754" cy="1020725"/>
          </a:xfrm>
          <a:prstGeom prst="rightArrow">
            <a:avLst/>
          </a:prstGeom>
          <a:solidFill>
            <a:srgbClr val="92CFA5"/>
          </a:solidFill>
          <a:ln>
            <a:solidFill>
              <a:srgbClr val="92CF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On-screen Show (4:3)</PresentationFormat>
  <Paragraphs>367</Paragraphs>
  <Slides>37</Slides>
  <Notes>37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Office Theme</vt:lpstr>
      <vt:lpstr>Bitmap Image</vt:lpstr>
      <vt:lpstr>Slide 1</vt:lpstr>
      <vt:lpstr>Slide 2</vt:lpstr>
      <vt:lpstr>Slide 3</vt:lpstr>
      <vt:lpstr>Creating a Device-Centric Experience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Metadata for PCs and Devices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Device Actions</vt:lpstr>
      <vt:lpstr>Slide 30</vt:lpstr>
      <vt:lpstr>Slide 31</vt:lpstr>
      <vt:lpstr>Slide 32</vt:lpstr>
      <vt:lpstr>Slide 33</vt:lpstr>
      <vt:lpstr>Demo The Device-Centric Experience in Windows 7</vt:lpstr>
      <vt:lpstr>Slide 35</vt:lpstr>
      <vt:lpstr>Slide 36</vt:lpstr>
      <vt:lpstr>Questions</vt:lpstr>
      <vt:lpstr>ModelID Loop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2009-06-11T22:29:11Z</dcterms:created>
  <dcterms:modified xsi:type="dcterms:W3CDTF">2009-06-11T22:29:19Z</dcterms:modified>
</cp:coreProperties>
</file>