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65" r:id="rId2"/>
    <p:sldId id="286" r:id="rId3"/>
    <p:sldId id="288" r:id="rId4"/>
    <p:sldId id="292" r:id="rId5"/>
    <p:sldId id="289" r:id="rId6"/>
    <p:sldId id="294" r:id="rId7"/>
    <p:sldId id="300" r:id="rId8"/>
    <p:sldId id="301" r:id="rId9"/>
    <p:sldId id="295" r:id="rId10"/>
    <p:sldId id="296" r:id="rId11"/>
    <p:sldId id="308" r:id="rId12"/>
    <p:sldId id="309" r:id="rId13"/>
    <p:sldId id="298" r:id="rId14"/>
    <p:sldId id="299" r:id="rId15"/>
    <p:sldId id="291" r:id="rId16"/>
    <p:sldId id="304" r:id="rId17"/>
    <p:sldId id="306" r:id="rId18"/>
    <p:sldId id="303" r:id="rId19"/>
    <p:sldId id="302" r:id="rId20"/>
    <p:sldId id="293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777"/>
    <a:srgbClr val="92CFA5"/>
    <a:srgbClr val="15B4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8" autoAdjust="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9430-D8DA-4F1E-95E2-1FB4904373C2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421F7-46EA-48C8-A291-3953387F1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21F7-46EA-48C8-A291-3953387F1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hdc/driver/security/drvsecure.m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crosoft.com/whdc/DevTools/tools/DrvVerifier.mspx" TargetMode="External"/><Relationship Id="rId4" Type="http://schemas.openxmlformats.org/officeDocument/2006/relationships/hyperlink" Target="http://go.microsoft.com/fwlink/?LinkID=5677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User-Mode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Accessing user-mode memory in a non-recoverable fashion</a:t>
            </a:r>
          </a:p>
          <a:p>
            <a:pPr lvl="1"/>
            <a:r>
              <a:rPr lang="en-US" dirty="0" smtClean="0"/>
              <a:t>A fault can occur at any time (e.g. another thread could </a:t>
            </a:r>
            <a:r>
              <a:rPr lang="en-US" dirty="0" err="1" smtClean="0"/>
              <a:t>unmap</a:t>
            </a:r>
            <a:r>
              <a:rPr lang="en-US" dirty="0" smtClean="0"/>
              <a:t> memory)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Always wrap user-mode buffer access in </a:t>
            </a:r>
            <a:r>
              <a:rPr lang="en-US" b="1" dirty="0" smtClean="0"/>
              <a:t>try/except</a:t>
            </a:r>
          </a:p>
          <a:p>
            <a:pPr lvl="1"/>
            <a:r>
              <a:rPr lang="en-US" dirty="0" smtClean="0"/>
              <a:t>Any fault that occurs can be handled and an error returned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960418"/>
            <a:ext cx="73914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Stack-&gt;Parameters.DeviceIoControl.Type3InputBuffer;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2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 // Buffer sizes are checked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ProbeForWrite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except(EXCEPTION_EXECUTE_HANDLER) { break; }</a:t>
            </a:r>
            <a:endParaRPr lang="en-US" sz="1200" dirty="0" smtClean="0"/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60418"/>
            <a:ext cx="73914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Stack-&gt;Parameters.DeviceIoControl.Type3InputBuffer;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2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 // Buffer sizes are checked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ProbeForWrite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  <a:endParaRPr lang="en-US" sz="1200" dirty="0" smtClean="0"/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 except(EXCEPTION_EXECUTE_HANDLER) { break; }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User Mode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Failing to capture data from user memory</a:t>
            </a:r>
          </a:p>
          <a:p>
            <a:pPr lvl="1"/>
            <a:r>
              <a:rPr lang="en-US" dirty="0" smtClean="0"/>
              <a:t>The contents and layout of user-mode memory may change asynchronously</a:t>
            </a:r>
          </a:p>
          <a:p>
            <a:pPr lvl="1"/>
            <a:r>
              <a:rPr lang="en-US" dirty="0" smtClean="0"/>
              <a:t>Leads to time-of-check, time-of-use issues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Always capture user-mode data prior to checking or using it</a:t>
            </a:r>
          </a:p>
          <a:p>
            <a:pPr lvl="1"/>
            <a:r>
              <a:rPr lang="en-US" dirty="0" smtClean="0"/>
              <a:t>User-mode memory changes do not affect captured buffer</a:t>
            </a:r>
          </a:p>
          <a:p>
            <a:pPr lvl="1"/>
            <a:r>
              <a:rPr lang="en-US" dirty="0" smtClean="0"/>
              <a:t>Be aware of the need for the </a:t>
            </a:r>
            <a:r>
              <a:rPr lang="en-US" b="1" dirty="0" smtClean="0"/>
              <a:t>volatile</a:t>
            </a:r>
            <a:r>
              <a:rPr lang="en-US" dirty="0" smtClean="0"/>
              <a:t> keyword!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67818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PNAMEBUF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Stack-&gt;Parameters…Type3InputBuffer;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||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&gt; 256))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except(EXCEPTION_EXECUTE_HANDLER) { break;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827" y="1981200"/>
            <a:ext cx="1884218" cy="738664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ULONG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CHAR Name[256];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 NAMEBUF, *PNAMEBUF;</a:t>
            </a:r>
            <a:endParaRPr lang="en-US" sz="105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3 6"/>
          <p:cNvSpPr/>
          <p:nvPr/>
        </p:nvSpPr>
        <p:spPr>
          <a:xfrm>
            <a:off x="7218219" y="2843645"/>
            <a:ext cx="1773382" cy="1073728"/>
          </a:xfrm>
          <a:prstGeom prst="borderCallout3">
            <a:avLst>
              <a:gd name="adj1" fmla="val 49924"/>
              <a:gd name="adj2" fmla="val -2968"/>
              <a:gd name="adj3" fmla="val 53978"/>
              <a:gd name="adj4" fmla="val -20758"/>
              <a:gd name="adj5" fmla="val 51019"/>
              <a:gd name="adj6" fmla="val -93036"/>
              <a:gd name="adj7" fmla="val 38173"/>
              <a:gd name="adj8" fmla="val -180211"/>
            </a:avLst>
          </a:prstGeom>
          <a:solidFill>
            <a:srgbClr val="17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Segoe UI" pitchFamily="34" charset="0"/>
                <a:cs typeface="Segoe UI" pitchFamily="34" charset="0"/>
              </a:rPr>
              <a:t>NameLength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 could change after this check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6781800" cy="2123658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NAMEBUF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volatile NAMEBUF*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Stack-&gt;Parameters…Type3InputBuffer;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break;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*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&gt; 256))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break;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except(EXCEPTION_EXECUTE_HANDLER) { break;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Pointers within User Mode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Accessing pointers contained within user memory unsafely</a:t>
            </a:r>
          </a:p>
          <a:p>
            <a:pPr lvl="1"/>
            <a:r>
              <a:rPr lang="en-US" dirty="0" smtClean="0"/>
              <a:t>Pointer fields in structures obtained from user mode cannot be trusted</a:t>
            </a:r>
          </a:p>
          <a:p>
            <a:pPr lvl="1"/>
            <a:r>
              <a:rPr lang="en-US" dirty="0" smtClean="0"/>
              <a:t>Could be invalid or kernel-mode addresses as mentioned previously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Follow access rules for all pointers obtained from user mode</a:t>
            </a:r>
          </a:p>
          <a:p>
            <a:pPr lvl="1"/>
            <a:r>
              <a:rPr lang="en-US" dirty="0" smtClean="0"/>
              <a:t>Probe, check lengths, capture containing buffer (if needed), probe field, then access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6654" y="1981200"/>
            <a:ext cx="1884218" cy="738664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ULONG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PCHAR Name;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 NAMEBUF, *PNAMEBUF;</a:t>
            </a:r>
            <a:endParaRPr lang="en-US" sz="105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91142"/>
            <a:ext cx="6781800" cy="2123658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PNAMEBUF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Stack-&gt;Parameters…Type3InputBuffer;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||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&gt; 256))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break;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except(EXCEPTION_EXECUTE_HANDLER) { break;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6781800" cy="2123658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NAMEBUF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volatile NAMEBUF*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Stack-&gt;Parameters…Type3InputBuffer;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break; 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*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&gt; 256))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break;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CapturedBuf.Name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} except(EXCEPTION_EXECUTE_HANDLER) { break;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981200"/>
            <a:ext cx="6781800" cy="2308324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NAMEBUF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volatile NAMEBUF*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Stack-&gt;Parameters…Type3InputBuffer;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Stack-&gt;Parameters…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break;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CapturedBuf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*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&gt; 256)) break;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(Name,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CapturedBuf.NameLength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} except(EXCEPTION_EXECUTE_HANDLER) { break;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Object Associated with a 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Passing incorrect parameters when getting a handle’s object</a:t>
            </a:r>
          </a:p>
          <a:p>
            <a:pPr lvl="1"/>
            <a:r>
              <a:rPr lang="en-US" dirty="0" smtClean="0"/>
              <a:t>A NULL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ObjectType</a:t>
            </a:r>
            <a:r>
              <a:rPr lang="en-US" dirty="0" smtClean="0"/>
              <a:t> disables object type validation</a:t>
            </a:r>
          </a:p>
          <a:p>
            <a:pPr lvl="1"/>
            <a:r>
              <a:rPr lang="en-US" dirty="0" smtClean="0"/>
              <a:t>Passing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KernelMode</a:t>
            </a:r>
            <a:r>
              <a:rPr lang="en-US" dirty="0" smtClean="0"/>
              <a:t> as the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AccessMode</a:t>
            </a:r>
            <a:r>
              <a:rPr lang="en-US" dirty="0" smtClean="0"/>
              <a:t> disables security access checks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Always pass a valid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ObjectType</a:t>
            </a:r>
            <a:r>
              <a:rPr lang="en-US" dirty="0" smtClean="0"/>
              <a:t> and correct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AccessMode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6172200" cy="2123658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IOCTL_UPDATE_FILE: // METHOD_BUFFER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*(PHANDLE)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Status =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ObReferenceObjectByHandle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// Handle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FILE_READ_DATA,        // Desired access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NULL,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Object type</a:t>
            </a:r>
            <a:endParaRPr lang="en-US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KernelMode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Access mode</a:t>
            </a:r>
            <a:endParaRPr lang="en-US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// Object pointer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NULL);                 // Object handle information</a:t>
            </a:r>
            <a:endParaRPr lang="en-US" dirty="0"/>
          </a:p>
        </p:txBody>
      </p:sp>
      <p:sp>
        <p:nvSpPr>
          <p:cNvPr id="5" name="Line Callout 3 4"/>
          <p:cNvSpPr/>
          <p:nvPr/>
        </p:nvSpPr>
        <p:spPr>
          <a:xfrm>
            <a:off x="6858000" y="1981200"/>
            <a:ext cx="2057400" cy="2133600"/>
          </a:xfrm>
          <a:prstGeom prst="borderCallout3">
            <a:avLst>
              <a:gd name="adj1" fmla="val 49924"/>
              <a:gd name="adj2" fmla="val -2968"/>
              <a:gd name="adj3" fmla="val 53978"/>
              <a:gd name="adj4" fmla="val -20758"/>
              <a:gd name="adj5" fmla="val 65305"/>
              <a:gd name="adj6" fmla="val -79400"/>
              <a:gd name="adj7" fmla="val 72444"/>
              <a:gd name="adj8" fmla="val -105985"/>
            </a:avLst>
          </a:prstGeom>
          <a:solidFill>
            <a:srgbClr val="17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Segoe UI" pitchFamily="34" charset="0"/>
                <a:cs typeface="Segoe UI" pitchFamily="34" charset="0"/>
              </a:rPr>
              <a:t>FileHandle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 could be associated with a </a:t>
            </a:r>
          </a:p>
          <a:p>
            <a:pPr algn="ctr"/>
            <a:r>
              <a:rPr lang="en-US" sz="1400" dirty="0" smtClean="0">
                <a:latin typeface="Segoe UI" pitchFamily="34" charset="0"/>
                <a:cs typeface="Segoe UI" pitchFamily="34" charset="0"/>
              </a:rPr>
              <a:t>non-file object</a:t>
            </a:r>
          </a:p>
          <a:p>
            <a:pPr algn="ctr"/>
            <a:endParaRPr lang="en-US" sz="14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dirty="0" err="1" smtClean="0">
                <a:latin typeface="Segoe UI" pitchFamily="34" charset="0"/>
                <a:cs typeface="Segoe UI" pitchFamily="34" charset="0"/>
              </a:rPr>
              <a:t>FileHandle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 could be a kernel handle</a:t>
            </a:r>
          </a:p>
          <a:p>
            <a:pPr algn="ctr"/>
            <a:endParaRPr lang="en-US" sz="14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dirty="0" smtClean="0">
                <a:latin typeface="Segoe UI" pitchFamily="34" charset="0"/>
                <a:cs typeface="Segoe UI" pitchFamily="34" charset="0"/>
              </a:rPr>
              <a:t>Caller may not be granted desired rights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6172200" cy="2123658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IOCTL_UPDATE_FILE: // METHOD_BUFFER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*(PHANDLE)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Status =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ObReferenceObjectByHandle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// Handle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FILE_READ_DATA,        // Desired access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IoFileObjectType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Object type</a:t>
            </a:r>
            <a:endParaRPr lang="en-US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RequestorMode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Access mode</a:t>
            </a:r>
            <a:endParaRPr lang="en-US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// Object pointer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NULL);                 // Object handle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Handle to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Creating a non-kernel handle to an object</a:t>
            </a:r>
          </a:p>
          <a:p>
            <a:pPr lvl="1"/>
            <a:r>
              <a:rPr lang="en-US" dirty="0" smtClean="0"/>
              <a:t>Allows the calling user-mode process to modify the object associated with the handle</a:t>
            </a:r>
          </a:p>
          <a:p>
            <a:pPr lvl="1"/>
            <a:r>
              <a:rPr lang="en-US" dirty="0" smtClean="0"/>
              <a:t>User mode can close the handle and open a new handle to a different resource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Use 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OBJ_KERNEL_HANDLE</a:t>
            </a:r>
            <a:r>
              <a:rPr lang="en-US" dirty="0" smtClean="0"/>
              <a:t> when creating a handle to an object</a:t>
            </a:r>
          </a:p>
          <a:p>
            <a:pPr lvl="1"/>
            <a:r>
              <a:rPr lang="en-US" dirty="0" smtClean="0"/>
              <a:t>Includes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ObOpenObjectByPointer</a:t>
            </a:r>
            <a:r>
              <a:rPr lang="en-US" dirty="0" smtClean="0"/>
              <a:t>,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ZwCreateFile</a:t>
            </a:r>
            <a:r>
              <a:rPr lang="en-US" dirty="0" smtClean="0"/>
              <a:t>,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ZwCreateSection</a:t>
            </a:r>
            <a:r>
              <a:rPr lang="en-US" dirty="0" smtClean="0"/>
              <a:t>, etc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099608"/>
            <a:ext cx="52578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OBJECT_ATTRIBUTES Attributes;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InitializeObjectAttributes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&amp;Attributes, NULL, 0, NULL, NULL);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Status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ZwCreateSection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SectionHandle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SECTION_ALL_ACCESS,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&amp;Attributes,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…);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092036"/>
            <a:ext cx="52578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OBJECT_ATTRIBUTES Attributes;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InitializeObjectAttributes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&amp;Attributes, NULL, OBJ_KERNEL_HANDLE, NULL, NULL);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Status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ZwCreateSection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SectionHandle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SECTION_ALL_ACCESS,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&amp;Attributes,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…);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Object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153400" cy="20875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Inadvertently disabling device namespace open access checks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ACLs checked when opening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\Device\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600" dirty="0" smtClean="0"/>
              <a:t> </a:t>
            </a:r>
            <a:r>
              <a:rPr lang="en-US" dirty="0" smtClean="0"/>
              <a:t>but not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\Device\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\Bar</a:t>
            </a:r>
          </a:p>
          <a:p>
            <a:pPr lvl="1"/>
            <a:r>
              <a:rPr lang="en-US" dirty="0" smtClean="0"/>
              <a:t>Allows device object to be opened by </a:t>
            </a:r>
            <a:r>
              <a:rPr lang="en-US" dirty="0" err="1" smtClean="0"/>
              <a:t>nonprivileged</a:t>
            </a:r>
            <a:r>
              <a:rPr lang="en-US" dirty="0" smtClean="0"/>
              <a:t> callers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Pass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FILE_DEVICE_SECURE_OPEN</a:t>
            </a:r>
            <a:r>
              <a:rPr lang="en-US" sz="1800" dirty="0" smtClean="0"/>
              <a:t> to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IoCreateDevice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WdfDeviceCreate</a:t>
            </a:r>
            <a:r>
              <a:rPr lang="en-US" dirty="0" smtClean="0"/>
              <a:t> automatically sets this characteristic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5257800" cy="1569660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Status =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IoCreateDevice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// Driver object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0,                       // Device extension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DeviceName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 // Device name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FILE_DEVICE_UNKNOWN,     // Device type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0,                       // Device characteristics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FALSE,                   // Exclusive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NewDeviceObject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      // Device object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2209800"/>
            <a:ext cx="5257800" cy="1569660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Status =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IoCreateDevice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DriverObject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// Driver object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0,                       // Device extension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DeviceName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            // Device name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FILE_DEVICE_UNKNOWN,     // Device type</a:t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FILE_DEVICE_SECURE_OPEN, // Device characteristics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   FALSE,                   // Exclusive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NewDeviceObject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      // Device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&amp; Tips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Tips for Improving Driver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Driver Verifier</a:t>
            </a:r>
          </a:p>
          <a:p>
            <a:pPr lvl="1"/>
            <a:r>
              <a:rPr lang="en-US" dirty="0" smtClean="0"/>
              <a:t>Contains a handful of checks capable of detecting security issues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teams should “fuzz” driver interfaces</a:t>
            </a:r>
          </a:p>
          <a:p>
            <a:pPr lvl="1"/>
            <a:r>
              <a:rPr lang="en-US" dirty="0" smtClean="0"/>
              <a:t>Write tools to provide intentionally bogus input to the driver</a:t>
            </a:r>
          </a:p>
          <a:p>
            <a:pPr lvl="1"/>
            <a:r>
              <a:rPr lang="en-US" dirty="0" smtClean="0"/>
              <a:t>Targets for </a:t>
            </a:r>
            <a:r>
              <a:rPr lang="en-US" dirty="0" err="1" smtClean="0"/>
              <a:t>fuzzing</a:t>
            </a:r>
            <a:r>
              <a:rPr lang="en-US" dirty="0" smtClean="0"/>
              <a:t> include IOCTLs, network I/O, file I/O, etc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Peer or industry review of driver code</a:t>
            </a:r>
          </a:p>
          <a:p>
            <a:pPr lvl="1"/>
            <a:r>
              <a:rPr lang="en-US" dirty="0" smtClean="0"/>
              <a:t>Play devil’s advocate!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Security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Interacting with user-mode data</a:t>
            </a:r>
          </a:p>
          <a:p>
            <a:pPr lvl="1"/>
            <a:r>
              <a:rPr lang="en-US" dirty="0" smtClean="0">
                <a:solidFill>
                  <a:srgbClr val="15B4D1"/>
                </a:solidFill>
              </a:rPr>
              <a:t>Encapsulate</a:t>
            </a:r>
            <a:r>
              <a:rPr lang="en-US" dirty="0" smtClean="0"/>
              <a:t>: Always encapsulate access to user-mode memory in </a:t>
            </a:r>
            <a:r>
              <a:rPr lang="en-US" b="1" dirty="0" smtClean="0"/>
              <a:t>try/except</a:t>
            </a:r>
          </a:p>
          <a:p>
            <a:pPr lvl="1"/>
            <a:r>
              <a:rPr lang="en-US" dirty="0" smtClean="0">
                <a:solidFill>
                  <a:srgbClr val="15B4D1"/>
                </a:solidFill>
              </a:rPr>
              <a:t>Probe</a:t>
            </a:r>
            <a:r>
              <a:rPr lang="en-US" dirty="0" smtClean="0"/>
              <a:t>: Always probe pointers obtained from user mode</a:t>
            </a:r>
          </a:p>
          <a:p>
            <a:pPr lvl="1"/>
            <a:r>
              <a:rPr lang="en-US" dirty="0" smtClean="0">
                <a:solidFill>
                  <a:srgbClr val="15B4D1"/>
                </a:solidFill>
              </a:rPr>
              <a:t>Capture</a:t>
            </a:r>
            <a:r>
              <a:rPr lang="en-US" dirty="0" smtClean="0"/>
              <a:t>: Always capture user-mode memory that is accessed multiple times</a:t>
            </a:r>
          </a:p>
          <a:p>
            <a:pPr lvl="1"/>
            <a:r>
              <a:rPr lang="en-US" dirty="0" smtClean="0">
                <a:solidFill>
                  <a:srgbClr val="15B4D1"/>
                </a:solidFill>
              </a:rPr>
              <a:t>Validate</a:t>
            </a:r>
            <a:r>
              <a:rPr lang="en-US" dirty="0" smtClean="0"/>
              <a:t>: Always check the lengths of user-mode buffers before accessing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Object security</a:t>
            </a:r>
          </a:p>
          <a:p>
            <a:pPr lvl="1"/>
            <a:r>
              <a:rPr lang="en-US" dirty="0" smtClean="0"/>
              <a:t>Use correct object type and access mode when getting a handle’s object</a:t>
            </a:r>
          </a:p>
          <a:p>
            <a:pPr lvl="1"/>
            <a:r>
              <a:rPr lang="en-US" dirty="0" smtClean="0"/>
              <a:t>Use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OBJ_KERNEL_HANDLE</a:t>
            </a:r>
            <a:r>
              <a:rPr lang="en-US" dirty="0" smtClean="0"/>
              <a:t> when creating handles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Device security</a:t>
            </a:r>
          </a:p>
          <a:p>
            <a:pPr lvl="1"/>
            <a:r>
              <a:rPr lang="en-US" dirty="0" smtClean="0"/>
              <a:t>Use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FILE_DEVICE_SECURE_OPEN</a:t>
            </a:r>
            <a:r>
              <a:rPr lang="en-US" dirty="0" smtClean="0"/>
              <a:t> when creating a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Driver Security Pitfalls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Miller</a:t>
            </a:r>
          </a:p>
          <a:p>
            <a:r>
              <a:rPr lang="en-US" dirty="0" smtClean="0"/>
              <a:t>Senior Software </a:t>
            </a:r>
            <a:r>
              <a:rPr lang="en-US" smtClean="0"/>
              <a:t>Security Engineer</a:t>
            </a:r>
            <a:endParaRPr lang="en-US" dirty="0" smtClean="0"/>
          </a:p>
          <a:p>
            <a:r>
              <a:rPr lang="en-US" dirty="0" smtClean="0"/>
              <a:t>SWI Security Science</a:t>
            </a:r>
          </a:p>
          <a:p>
            <a:r>
              <a:rPr lang="en-US" dirty="0" smtClean="0"/>
              <a:t>mamill@microsoft.com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what you’ve learned</a:t>
            </a:r>
          </a:p>
          <a:p>
            <a:pPr lvl="1"/>
            <a:r>
              <a:rPr lang="en-US" dirty="0" smtClean="0"/>
              <a:t>Review your driver code for the security issues discussed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 security conscious while developing your drivers</a:t>
            </a:r>
          </a:p>
          <a:p>
            <a:pPr lvl="1"/>
            <a:r>
              <a:rPr lang="en-US" dirty="0" smtClean="0"/>
              <a:t>Challenge security assumptions</a:t>
            </a:r>
          </a:p>
          <a:p>
            <a:pPr lvl="1"/>
            <a:r>
              <a:rPr lang="en-US" dirty="0" smtClean="0"/>
              <a:t>Limit your exposure to </a:t>
            </a:r>
            <a:r>
              <a:rPr lang="en-US" dirty="0" err="1" smtClean="0"/>
              <a:t>untrusted</a:t>
            </a:r>
            <a:r>
              <a:rPr lang="en-US" dirty="0" smtClean="0"/>
              <a:t> data (reduce attack surface)</a:t>
            </a:r>
          </a:p>
          <a:p>
            <a:endParaRPr lang="en-US" dirty="0" smtClean="0"/>
          </a:p>
          <a:p>
            <a:r>
              <a:rPr lang="en-US" dirty="0" smtClean="0"/>
              <a:t>Only you can prevent driver security issues!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Driver security information on WHDC Web Site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http://www.microsoft.com/whdc/driver/security/default.mspx</a:t>
            </a:r>
          </a:p>
          <a:p>
            <a:pPr lvl="1"/>
            <a:r>
              <a:rPr lang="en-US" dirty="0" smtClean="0"/>
              <a:t>Windows Security Model: What Every Driver Writer Needs to Know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http://go.microsoft.com/fwlink/?LinkID=</a:t>
            </a:r>
            <a:r>
              <a:rPr lang="en-US" dirty="0" smtClean="0">
                <a:hlinkClick r:id="rId4"/>
              </a:rPr>
              <a:t>56770 </a:t>
            </a:r>
            <a:endParaRPr lang="en-US" dirty="0" smtClean="0"/>
          </a:p>
          <a:p>
            <a:pPr lvl="1"/>
            <a:r>
              <a:rPr lang="en-US" dirty="0" smtClean="0"/>
              <a:t>Common Driver Reliability Issues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http://go.microsoft.com/fwlink/?LinkID=</a:t>
            </a:r>
            <a:r>
              <a:rPr lang="en-US" dirty="0" smtClean="0">
                <a:hlinkClick r:id="rId4"/>
              </a:rPr>
              <a:t>56774 </a:t>
            </a:r>
            <a:endParaRPr lang="en-US" dirty="0" smtClean="0"/>
          </a:p>
          <a:p>
            <a:r>
              <a:rPr lang="en-US" dirty="0" smtClean="0"/>
              <a:t>Driver verifier </a:t>
            </a:r>
          </a:p>
          <a:p>
            <a:pPr lvl="1"/>
            <a:r>
              <a:rPr lang="en-US" dirty="0" smtClean="0"/>
              <a:t>Driver verifier on WHDC Web site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http://www.microsoft.com/whdc/DevTools/tools/DrvVerifier.mspx</a:t>
            </a:r>
            <a:endParaRPr lang="en-US" dirty="0" smtClean="0"/>
          </a:p>
          <a:p>
            <a:pPr lvl="1"/>
            <a:r>
              <a:rPr lang="en-US" dirty="0" smtClean="0"/>
              <a:t>DDC 2008: Driver Verifier Advancements in Windows 7</a:t>
            </a:r>
            <a:br>
              <a:rPr lang="en-US" dirty="0" smtClean="0"/>
            </a:br>
            <a:r>
              <a:rPr lang="en-US" dirty="0" smtClean="0"/>
              <a:t>Mon. 5:15-6:15 and Wed. 1:30-2:30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Why driver security is important</a:t>
            </a:r>
          </a:p>
          <a:p>
            <a:pPr lvl="1"/>
            <a:r>
              <a:rPr lang="en-US" dirty="0" smtClean="0"/>
              <a:t>Principles of driver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driver security pitfalls &amp; how to avoid them</a:t>
            </a:r>
          </a:p>
          <a:p>
            <a:pPr lvl="1"/>
            <a:r>
              <a:rPr lang="en-US" dirty="0" smtClean="0"/>
              <a:t>Interacting with user-mode data</a:t>
            </a:r>
          </a:p>
          <a:p>
            <a:pPr lvl="1"/>
            <a:r>
              <a:rPr lang="en-US" dirty="0" smtClean="0"/>
              <a:t>Object security</a:t>
            </a:r>
          </a:p>
          <a:p>
            <a:pPr lvl="1"/>
            <a:r>
              <a:rPr lang="en-US" dirty="0" smtClean="0"/>
              <a:t>Device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tips for helping to secure your drivers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Driver Security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drivers play a critical role in keeping the kernel secure</a:t>
            </a:r>
          </a:p>
          <a:p>
            <a:pPr lvl="1"/>
            <a:r>
              <a:rPr lang="en-US" dirty="0" smtClean="0"/>
              <a:t>Kernel mode drivers share the keys to the castle</a:t>
            </a:r>
          </a:p>
          <a:p>
            <a:pPr lvl="1"/>
            <a:r>
              <a:rPr lang="en-US" dirty="0" smtClean="0"/>
              <a:t>Driver flaws can allow the entire system to be compromised</a:t>
            </a:r>
          </a:p>
          <a:p>
            <a:endParaRPr lang="en-US" dirty="0" smtClean="0"/>
          </a:p>
          <a:p>
            <a:r>
              <a:rPr lang="en-US" dirty="0" smtClean="0"/>
              <a:t>Drivers are becoming an increased target of public security scrutiny</a:t>
            </a:r>
          </a:p>
          <a:p>
            <a:pPr lvl="1"/>
            <a:r>
              <a:rPr lang="en-US" dirty="0" smtClean="0"/>
              <a:t>Wireless drivers</a:t>
            </a:r>
          </a:p>
          <a:p>
            <a:pPr lvl="1"/>
            <a:r>
              <a:rPr lang="en-US" dirty="0" smtClean="0"/>
              <a:t>Video drivers</a:t>
            </a:r>
          </a:p>
          <a:p>
            <a:endParaRPr lang="en-US" dirty="0" smtClean="0"/>
          </a:p>
          <a:p>
            <a:r>
              <a:rPr lang="en-US" dirty="0" smtClean="0"/>
              <a:t>We must work together to keep customers (and the kernel) secure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Driver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Uphold established security guarantees</a:t>
            </a:r>
          </a:p>
          <a:p>
            <a:pPr lvl="1"/>
            <a:r>
              <a:rPr lang="en-US" dirty="0" smtClean="0"/>
              <a:t>Separation of kernel and user</a:t>
            </a:r>
          </a:p>
          <a:p>
            <a:pPr lvl="1"/>
            <a:r>
              <a:rPr lang="en-US" dirty="0" smtClean="0"/>
              <a:t>Isolation of processes</a:t>
            </a:r>
          </a:p>
          <a:p>
            <a:pPr lvl="1"/>
            <a:r>
              <a:rPr lang="en-US" dirty="0" smtClean="0"/>
              <a:t>Enforcement of granted privileges and rights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pays to be paranoid</a:t>
            </a:r>
          </a:p>
          <a:p>
            <a:pPr lvl="1"/>
            <a:r>
              <a:rPr lang="en-US" dirty="0" smtClean="0"/>
              <a:t>Do not trust any user-mode data, network data, file data,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Assumptions are the root of all evil</a:t>
            </a:r>
          </a:p>
          <a:p>
            <a:pPr lvl="1"/>
            <a:r>
              <a:rPr lang="en-US" dirty="0" smtClean="0"/>
              <a:t>Do not assume security is provided elsewhere</a:t>
            </a:r>
          </a:p>
          <a:p>
            <a:pPr lvl="1"/>
            <a:r>
              <a:rPr lang="en-US" dirty="0" smtClean="0"/>
              <a:t>Do not assume security checks will kill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Driver Security Pitfalls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Avoid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Buffer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Failing to check the length of buffers provided by user mode</a:t>
            </a:r>
          </a:p>
          <a:p>
            <a:pPr lvl="1"/>
            <a:r>
              <a:rPr lang="en-US" dirty="0" smtClean="0"/>
              <a:t>User mode can pass buffers that are smaller or larger than you expect</a:t>
            </a:r>
          </a:p>
          <a:p>
            <a:pPr lvl="1"/>
            <a:r>
              <a:rPr lang="en-US" dirty="0" smtClean="0"/>
              <a:t>Can lead to buffer overflows or kernel data leakage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Always check the lengths associated with </a:t>
            </a:r>
            <a:r>
              <a:rPr lang="en-US" dirty="0" err="1" smtClean="0"/>
              <a:t>untrusted</a:t>
            </a:r>
            <a:r>
              <a:rPr lang="en-US" dirty="0" smtClean="0"/>
              <a:t> buffers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WdfRequestRetrieveXxxBuffer</a:t>
            </a:r>
            <a:r>
              <a:rPr lang="en-US" dirty="0" smtClean="0"/>
              <a:t> takes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MinimumRequiredSize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705600" cy="1384995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 // METHOD_BUFFERED IOCTL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GlobalDataStats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GlobalDataStats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6705600" cy="1754326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 // METHOD_BUFFERED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if (Stack-&gt;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)) 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break;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if (Stack-&gt;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GlobalDataStats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break;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200" dirty="0" smtClean="0"/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GlobalDataStats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GlobalDataStats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Wraps When Using </a:t>
            </a:r>
            <a:r>
              <a:rPr lang="en-US" dirty="0" err="1" smtClean="0"/>
              <a:t>Untrusted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 Using </a:t>
            </a:r>
            <a:r>
              <a:rPr lang="en-US" dirty="0" err="1" smtClean="0"/>
              <a:t>untrusted</a:t>
            </a:r>
            <a:r>
              <a:rPr lang="en-US" dirty="0" smtClean="0"/>
              <a:t> integers can lead to integer wraps</a:t>
            </a:r>
          </a:p>
          <a:p>
            <a:pPr lvl="1"/>
            <a:r>
              <a:rPr lang="en-US" dirty="0" smtClean="0"/>
              <a:t>Conditionals with integer wrapping problems can lead to overflows</a:t>
            </a:r>
          </a:p>
          <a:p>
            <a:pPr lvl="1"/>
            <a:r>
              <a:rPr lang="en-US" dirty="0" smtClean="0"/>
              <a:t>Passing wrapped integers to allocation routines causes small allocations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Use safe integer manipulation routines to catch wraps</a:t>
            </a:r>
          </a:p>
          <a:p>
            <a:pPr lvl="1"/>
            <a:r>
              <a:rPr lang="en-US" dirty="0" smtClean="0"/>
              <a:t>Routines can be found in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ntintsafe.h</a:t>
            </a:r>
            <a:r>
              <a:rPr lang="en-US" dirty="0" smtClean="0"/>
              <a:t>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RtlULongAdd</a:t>
            </a:r>
            <a:r>
              <a:rPr lang="en-US" dirty="0" smtClean="0"/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RtlULongMult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6781800" cy="1754326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PNAMEBUF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Parameters.DeviceIoControl.InputBufferLength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if ((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 ||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(CHAR) &gt; 256))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GlobalName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-&gt;Name,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9782" y="1981200"/>
            <a:ext cx="1676400" cy="738664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ULONG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CHAR Name[256]; 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 *PNAMEBUF;</a:t>
            </a:r>
            <a:endParaRPr lang="en-US" sz="105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981200"/>
            <a:ext cx="6781800" cy="1754326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IOCTL_SET_NAME:  // METHOD_BUFFERED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PNAMEBUF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AssociatedIrp.SystemBuffer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ULONG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Parameters.DeviceIoControl.InputBufferLength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BufLen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(NAMEBUF))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break;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Status =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RtlULongAdd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(CHAR), &amp;Length);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if (!NT_SUCCESS(Status) || Length &gt; 256 )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break;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GlobalName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-&gt;Name,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NameLength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11" name="Line Callout 3 10"/>
          <p:cNvSpPr/>
          <p:nvPr/>
        </p:nvSpPr>
        <p:spPr>
          <a:xfrm>
            <a:off x="7284026" y="2854036"/>
            <a:ext cx="1631373" cy="879764"/>
          </a:xfrm>
          <a:prstGeom prst="borderCallout3">
            <a:avLst>
              <a:gd name="adj1" fmla="val 49924"/>
              <a:gd name="adj2" fmla="val -2968"/>
              <a:gd name="adj3" fmla="val 53978"/>
              <a:gd name="adj4" fmla="val -20758"/>
              <a:gd name="adj5" fmla="val 60468"/>
              <a:gd name="adj6" fmla="val -93036"/>
              <a:gd name="adj7" fmla="val 41831"/>
              <a:gd name="adj8" fmla="val -306082"/>
            </a:avLst>
          </a:prstGeom>
          <a:solidFill>
            <a:srgbClr val="17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Segoe UI" pitchFamily="34" charset="0"/>
                <a:cs typeface="Segoe UI" pitchFamily="34" charset="0"/>
              </a:rPr>
              <a:t>NameLength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 = -1</a:t>
            </a:r>
          </a:p>
          <a:p>
            <a:pPr algn="ctr"/>
            <a:endParaRPr lang="en-US" sz="14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dirty="0" smtClean="0">
                <a:latin typeface="Segoe UI" pitchFamily="34" charset="0"/>
                <a:cs typeface="Segoe UI" pitchFamily="34" charset="0"/>
              </a:rPr>
              <a:t>-1 + 1 = 0 &lt; 256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User-Mode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Pitfall</a:t>
            </a:r>
            <a:r>
              <a:rPr lang="en-US" dirty="0" smtClean="0"/>
              <a:t>: Not ensuring that user-mode pointers are valid</a:t>
            </a:r>
          </a:p>
          <a:p>
            <a:pPr lvl="1"/>
            <a:r>
              <a:rPr lang="en-US" dirty="0" smtClean="0"/>
              <a:t>User-mode pointers can come from many places (IOCTLs, FSCTLs, embedded in structures, etc.)</a:t>
            </a:r>
          </a:p>
          <a:p>
            <a:pPr lvl="1"/>
            <a:r>
              <a:rPr lang="en-US" dirty="0" smtClean="0"/>
              <a:t>Can allow kernel memory to be indirectly referenced from user mode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 Always probe user-mode pointers</a:t>
            </a:r>
          </a:p>
          <a:p>
            <a:pPr lvl="1"/>
            <a:r>
              <a:rPr lang="en-US" dirty="0" smtClean="0"/>
              <a:t>Probing must occur inside a </a:t>
            </a:r>
            <a:r>
              <a:rPr lang="en-US" b="1" dirty="0" smtClean="0"/>
              <a:t>try/except</a:t>
            </a:r>
            <a:r>
              <a:rPr lang="en-US" dirty="0" smtClean="0"/>
              <a:t> block!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10400" cy="1384995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Stack-&gt;Parameters.DeviceIoControl.Type3InputBuffer;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 // Buffer sizes are checked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382" y="1950027"/>
            <a:ext cx="7391400" cy="1938992"/>
          </a:xfrm>
          <a:prstGeom prst="rect">
            <a:avLst/>
          </a:prstGeom>
          <a:solidFill>
            <a:srgbClr val="15B4D1">
              <a:alpha val="20000"/>
            </a:srgbClr>
          </a:solidFill>
          <a:ln w="19050">
            <a:solidFill>
              <a:srgbClr val="17477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case IOCTL_SET_DATA: // METHOD_NEITHER IOCTL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= Stack-&gt;Parameters.DeviceIoControl.Type3InputBuffer;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PUCHAR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Irp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UserBuffer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2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 // Buffer sizes are checked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ProbeForRead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1);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ProbeForWrite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1);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} except(EXCEPTION_EXECUTE_HANDLER) { break; }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OutputBufferLength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RtlCopyMemory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GlobalData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InBuffer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Stack-&gt;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InputBufferLength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1940</Words>
  <Application>Microsoft Office PowerPoint</Application>
  <PresentationFormat>On-screen Show (4:3)</PresentationFormat>
  <Paragraphs>360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Avoiding Driver Security Pitfalls </vt:lpstr>
      <vt:lpstr>Agenda</vt:lpstr>
      <vt:lpstr>Why Driver Security Is Important</vt:lpstr>
      <vt:lpstr>Principles of Driver Security</vt:lpstr>
      <vt:lpstr>Common Driver Security Pitfalls  and  How to Avoid Them</vt:lpstr>
      <vt:lpstr>Checking Buffer Lengths</vt:lpstr>
      <vt:lpstr>Integer Wraps When Using Untrusted Values</vt:lpstr>
      <vt:lpstr>Probing User-Mode Buffers</vt:lpstr>
      <vt:lpstr>Accessing User-Mode Buffers</vt:lpstr>
      <vt:lpstr>Capturing User Mode Buffers</vt:lpstr>
      <vt:lpstr>Accessing Pointers within User Mode Buffers</vt:lpstr>
      <vt:lpstr>Getting the Object Associated with a Handle</vt:lpstr>
      <vt:lpstr>Creating a Handle to an Object</vt:lpstr>
      <vt:lpstr>Device Object Creation</vt:lpstr>
      <vt:lpstr>Tools &amp; Tips</vt:lpstr>
      <vt:lpstr>Tools and Tips for Improving Driver Security</vt:lpstr>
      <vt:lpstr>Wrapping Up</vt:lpstr>
      <vt:lpstr>Driver Security Recap</vt:lpstr>
      <vt:lpstr>Call to Action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2009-06-11T22:27:17Z</dcterms:created>
  <dcterms:modified xsi:type="dcterms:W3CDTF">2009-06-11T22:27:40Z</dcterms:modified>
</cp:coreProperties>
</file>