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Default Extension="gif" ContentType="image/gif"/>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sldIdLst>
    <p:sldId id="271" r:id="rId2"/>
    <p:sldId id="273" r:id="rId3"/>
    <p:sldId id="274" r:id="rId4"/>
    <p:sldId id="272" r:id="rId5"/>
    <p:sldId id="310" r:id="rId6"/>
    <p:sldId id="298" r:id="rId7"/>
    <p:sldId id="299" r:id="rId8"/>
    <p:sldId id="282" r:id="rId9"/>
    <p:sldId id="281" r:id="rId10"/>
    <p:sldId id="280" r:id="rId11"/>
    <p:sldId id="284" r:id="rId12"/>
    <p:sldId id="285" r:id="rId13"/>
    <p:sldId id="304" r:id="rId14"/>
    <p:sldId id="305" r:id="rId15"/>
    <p:sldId id="306" r:id="rId16"/>
    <p:sldId id="307" r:id="rId17"/>
    <p:sldId id="287" r:id="rId18"/>
    <p:sldId id="293" r:id="rId19"/>
    <p:sldId id="291" r:id="rId20"/>
    <p:sldId id="294" r:id="rId21"/>
    <p:sldId id="309" r:id="rId22"/>
    <p:sldId id="292" r:id="rId23"/>
    <p:sldId id="311" r:id="rId24"/>
    <p:sldId id="314" r:id="rId25"/>
    <p:sldId id="313" r:id="rId26"/>
    <p:sldId id="277" r:id="rId27"/>
    <p:sldId id="278" r:id="rId28"/>
    <p:sldId id="268" r:id="rId29"/>
  </p:sldIdLst>
  <p:sldSz cx="9144000" cy="6858000" type="screen4x3"/>
  <p:notesSz cx="7010400" cy="9296400"/>
  <p:defaultTextStyle>
    <a:defPPr>
      <a:defRPr lang="es-ES"/>
    </a:defPPr>
    <a:lvl1pPr algn="ctr" rtl="0" fontAlgn="base">
      <a:spcBef>
        <a:spcPct val="0"/>
      </a:spcBef>
      <a:spcAft>
        <a:spcPct val="0"/>
      </a:spcAft>
      <a:defRPr kern="1200">
        <a:solidFill>
          <a:schemeClr val="bg2"/>
        </a:solidFill>
        <a:latin typeface="Garamond" pitchFamily="18" charset="0"/>
        <a:ea typeface="+mn-ea"/>
        <a:cs typeface="+mn-cs"/>
      </a:defRPr>
    </a:lvl1pPr>
    <a:lvl2pPr marL="457200" algn="ctr" rtl="0" fontAlgn="base">
      <a:spcBef>
        <a:spcPct val="0"/>
      </a:spcBef>
      <a:spcAft>
        <a:spcPct val="0"/>
      </a:spcAft>
      <a:defRPr kern="1200">
        <a:solidFill>
          <a:schemeClr val="bg2"/>
        </a:solidFill>
        <a:latin typeface="Garamond" pitchFamily="18" charset="0"/>
        <a:ea typeface="+mn-ea"/>
        <a:cs typeface="+mn-cs"/>
      </a:defRPr>
    </a:lvl2pPr>
    <a:lvl3pPr marL="914400" algn="ctr" rtl="0" fontAlgn="base">
      <a:spcBef>
        <a:spcPct val="0"/>
      </a:spcBef>
      <a:spcAft>
        <a:spcPct val="0"/>
      </a:spcAft>
      <a:defRPr kern="1200">
        <a:solidFill>
          <a:schemeClr val="bg2"/>
        </a:solidFill>
        <a:latin typeface="Garamond" pitchFamily="18" charset="0"/>
        <a:ea typeface="+mn-ea"/>
        <a:cs typeface="+mn-cs"/>
      </a:defRPr>
    </a:lvl3pPr>
    <a:lvl4pPr marL="1371600" algn="ctr" rtl="0" fontAlgn="base">
      <a:spcBef>
        <a:spcPct val="0"/>
      </a:spcBef>
      <a:spcAft>
        <a:spcPct val="0"/>
      </a:spcAft>
      <a:defRPr kern="1200">
        <a:solidFill>
          <a:schemeClr val="bg2"/>
        </a:solidFill>
        <a:latin typeface="Garamond" pitchFamily="18" charset="0"/>
        <a:ea typeface="+mn-ea"/>
        <a:cs typeface="+mn-cs"/>
      </a:defRPr>
    </a:lvl4pPr>
    <a:lvl5pPr marL="1828800" algn="ctr" rtl="0" fontAlgn="base">
      <a:spcBef>
        <a:spcPct val="0"/>
      </a:spcBef>
      <a:spcAft>
        <a:spcPct val="0"/>
      </a:spcAft>
      <a:defRPr kern="1200">
        <a:solidFill>
          <a:schemeClr val="bg2"/>
        </a:solidFill>
        <a:latin typeface="Garamond" pitchFamily="18" charset="0"/>
        <a:ea typeface="+mn-ea"/>
        <a:cs typeface="+mn-cs"/>
      </a:defRPr>
    </a:lvl5pPr>
    <a:lvl6pPr marL="2286000" algn="l" defTabSz="914400" rtl="0" eaLnBrk="1" latinLnBrk="0" hangingPunct="1">
      <a:defRPr kern="1200">
        <a:solidFill>
          <a:schemeClr val="bg2"/>
        </a:solidFill>
        <a:latin typeface="Garamond" pitchFamily="18" charset="0"/>
        <a:ea typeface="+mn-ea"/>
        <a:cs typeface="+mn-cs"/>
      </a:defRPr>
    </a:lvl6pPr>
    <a:lvl7pPr marL="2743200" algn="l" defTabSz="914400" rtl="0" eaLnBrk="1" latinLnBrk="0" hangingPunct="1">
      <a:defRPr kern="1200">
        <a:solidFill>
          <a:schemeClr val="bg2"/>
        </a:solidFill>
        <a:latin typeface="Garamond" pitchFamily="18" charset="0"/>
        <a:ea typeface="+mn-ea"/>
        <a:cs typeface="+mn-cs"/>
      </a:defRPr>
    </a:lvl7pPr>
    <a:lvl8pPr marL="3200400" algn="l" defTabSz="914400" rtl="0" eaLnBrk="1" latinLnBrk="0" hangingPunct="1">
      <a:defRPr kern="1200">
        <a:solidFill>
          <a:schemeClr val="bg2"/>
        </a:solidFill>
        <a:latin typeface="Garamond" pitchFamily="18" charset="0"/>
        <a:ea typeface="+mn-ea"/>
        <a:cs typeface="+mn-cs"/>
      </a:defRPr>
    </a:lvl8pPr>
    <a:lvl9pPr marL="3657600" algn="l" defTabSz="914400" rtl="0" eaLnBrk="1" latinLnBrk="0" hangingPunct="1">
      <a:defRPr kern="1200">
        <a:solidFill>
          <a:schemeClr val="bg2"/>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FFCC"/>
    <a:srgbClr val="00FFFF"/>
    <a:srgbClr val="FF3300"/>
    <a:srgbClr val="FFFF00"/>
    <a:srgbClr val="3333CC"/>
    <a:srgbClr val="3366FF"/>
    <a:srgbClr val="3333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1561" autoAdjust="0"/>
  </p:normalViewPr>
  <p:slideViewPr>
    <p:cSldViewPr>
      <p:cViewPr>
        <p:scale>
          <a:sx n="68" d="100"/>
          <a:sy n="68" d="100"/>
        </p:scale>
        <p:origin x="-1224" y="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a:defRPr sz="1200">
                <a:solidFill>
                  <a:schemeClr val="tx1"/>
                </a:solidFill>
                <a:latin typeface="Arial" charset="0"/>
              </a:defRPr>
            </a:lvl1pPr>
          </a:lstStyle>
          <a:p>
            <a:endParaRPr lang="es-ES"/>
          </a:p>
        </p:txBody>
      </p:sp>
      <p:sp>
        <p:nvSpPr>
          <p:cNvPr id="1638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solidFill>
                  <a:schemeClr val="tx1"/>
                </a:solidFill>
                <a:latin typeface="Arial" charset="0"/>
              </a:defRPr>
            </a:lvl1pPr>
          </a:lstStyle>
          <a:p>
            <a:endParaRPr lang="es-ES"/>
          </a:p>
        </p:txBody>
      </p:sp>
      <p:sp>
        <p:nvSpPr>
          <p:cNvPr id="163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s-ES" smtClean="0"/>
              <a:t>Click to edit Master text styles</a:t>
            </a:r>
          </a:p>
          <a:p>
            <a:pPr lvl="1"/>
            <a:r>
              <a:rPr lang="es-ES" smtClean="0"/>
              <a:t>Second level</a:t>
            </a:r>
          </a:p>
          <a:p>
            <a:pPr lvl="2"/>
            <a:r>
              <a:rPr lang="es-ES" smtClean="0"/>
              <a:t>Third level</a:t>
            </a:r>
          </a:p>
          <a:p>
            <a:pPr lvl="3"/>
            <a:r>
              <a:rPr lang="es-ES" smtClean="0"/>
              <a:t>Fourth level</a:t>
            </a:r>
          </a:p>
          <a:p>
            <a:pPr lvl="4"/>
            <a:r>
              <a:rPr lang="es-ES" smtClean="0"/>
              <a:t>Fifth level</a:t>
            </a:r>
          </a:p>
        </p:txBody>
      </p:sp>
      <p:sp>
        <p:nvSpPr>
          <p:cNvPr id="1639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a:defRPr sz="1200">
                <a:solidFill>
                  <a:schemeClr val="tx1"/>
                </a:solidFill>
                <a:latin typeface="Arial" charset="0"/>
              </a:defRPr>
            </a:lvl1pPr>
          </a:lstStyle>
          <a:p>
            <a:endParaRPr lang="es-ES"/>
          </a:p>
        </p:txBody>
      </p:sp>
      <p:sp>
        <p:nvSpPr>
          <p:cNvPr id="1639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solidFill>
                  <a:schemeClr val="tx1"/>
                </a:solidFill>
                <a:latin typeface="Arial" charset="0"/>
              </a:defRPr>
            </a:lvl1pPr>
          </a:lstStyle>
          <a:p>
            <a:fld id="{6D79717A-8D89-4817-BE4C-46B046B8A1E3}" type="slidenum">
              <a:rPr lang="es-ES"/>
              <a:pPr/>
              <a:t>‹#›</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30156"/>
            <a:fld id="{45697AD8-20BE-4AC8-88A6-61368B6AA8FA}" type="slidenum">
              <a:rPr lang="en-US"/>
              <a:pPr defTabSz="930156"/>
              <a:t>5</a:t>
            </a:fld>
            <a:endParaRPr lang="en-US" dirty="0"/>
          </a:p>
        </p:txBody>
      </p:sp>
      <p:sp>
        <p:nvSpPr>
          <p:cNvPr id="64515" name="Rectangle 2"/>
          <p:cNvSpPr>
            <a:spLocks noGrp="1" noRot="1" noChangeAspect="1" noChangeArrowheads="1" noTextEdit="1"/>
          </p:cNvSpPr>
          <p:nvPr>
            <p:ph type="sldImg"/>
          </p:nvPr>
        </p:nvSpPr>
        <p:spPr bwMode="auto">
          <a:xfrm>
            <a:off x="1170024" y="698844"/>
            <a:ext cx="4668731" cy="3484536"/>
          </a:xfrm>
          <a:noFill/>
          <a:ln>
            <a:solidFill>
              <a:srgbClr val="000000"/>
            </a:solidFill>
            <a:miter lim="800000"/>
            <a:headEnd/>
            <a:tailEnd/>
          </a:ln>
        </p:spPr>
      </p:sp>
      <p:sp>
        <p:nvSpPr>
          <p:cNvPr id="64516" name="Rectangle 3"/>
          <p:cNvSpPr>
            <a:spLocks noGrp="1" noChangeArrowheads="1"/>
          </p:cNvSpPr>
          <p:nvPr>
            <p:ph type="body" idx="1"/>
          </p:nvPr>
        </p:nvSpPr>
        <p:spPr bwMode="auto">
          <a:xfrm>
            <a:off x="701040" y="4415790"/>
            <a:ext cx="5608320" cy="1092650"/>
          </a:xfrm>
          <a:noFill/>
        </p:spPr>
        <p:txBody>
          <a:bodyPr wrap="square" numCol="1" anchor="t" anchorCtr="0" compatLnSpc="1">
            <a:prstTxWarp prst="textNoShape">
              <a:avLst/>
            </a:prstTxWarp>
          </a:bodyPr>
          <a:lstStyle/>
          <a:p>
            <a:pPr defTabSz="931774">
              <a:lnSpc>
                <a:spcPct val="80000"/>
              </a:lnSpc>
              <a:spcBef>
                <a:spcPct val="0"/>
              </a:spcBef>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9523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30156"/>
            <a:endParaRPr lang="en-US" dirty="0" smtClean="0"/>
          </a:p>
        </p:txBody>
      </p:sp>
      <p:sp>
        <p:nvSpPr>
          <p:cNvPr id="9523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30156"/>
            <a:fld id="{DE0EF083-21CC-40F1-A437-AE27ED8C5D64}" type="datetime8">
              <a:rPr lang="en-US"/>
              <a:pPr defTabSz="930156"/>
              <a:t>6/24/2008 6:48 PM</a:t>
            </a:fld>
            <a:endParaRPr lang="en-US" dirty="0"/>
          </a:p>
        </p:txBody>
      </p:sp>
      <p:sp>
        <p:nvSpPr>
          <p:cNvPr id="9523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30156"/>
            <a:r>
              <a:rPr lang="en-US" dirty="0">
                <a:latin typeface="Arial" charset="0"/>
              </a:rPr>
              <a:t>© 2007 Microsoft Corporation. All rights reserved. Microsoft, Windows, Windows Vista and other product names are or may be registered trademarks and/or trademarks in the U.S. and/or other countries.</a:t>
            </a:r>
          </a:p>
          <a:p>
            <a:pPr defTabSz="930156"/>
            <a:r>
              <a:rPr lang="en-US" dirty="0">
                <a:latin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latin typeface="Arial" charset="0"/>
              </a:rPr>
            </a:br>
            <a:r>
              <a:rPr lang="en-US" dirty="0">
                <a:latin typeface="Arial" charset="0"/>
              </a:rPr>
              <a:t>MICROSOFT MAKES NO WARRANTIES, EXPRESS, IMPLIED OR STATUTORY, AS TO THE INFORMATION IN THIS PRESENTATION.</a:t>
            </a:r>
          </a:p>
          <a:p>
            <a:pPr defTabSz="930156"/>
            <a:endParaRPr lang="en-US" dirty="0">
              <a:solidFill>
                <a:schemeClr val="tx1"/>
              </a:solidFill>
              <a:latin typeface="Arial" charset="0"/>
            </a:endParaRPr>
          </a:p>
        </p:txBody>
      </p:sp>
      <p:sp>
        <p:nvSpPr>
          <p:cNvPr id="9523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30156"/>
            <a:fld id="{7C1F076A-A28E-4334-A54C-DD9481FFACFC}" type="slidenum">
              <a:rPr lang="en-US"/>
              <a:pPr defTabSz="930156"/>
              <a:t>23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Folienbildplatzhalter 1"/>
          <p:cNvSpPr>
            <a:spLocks noGrp="1" noRot="1" noChangeAspect="1" noTextEdit="1"/>
          </p:cNvSpPr>
          <p:nvPr>
            <p:ph type="sldImg"/>
          </p:nvPr>
        </p:nvSpPr>
        <p:spPr bwMode="auto">
          <a:noFill/>
          <a:ln>
            <a:solidFill>
              <a:srgbClr val="000000"/>
            </a:solidFill>
            <a:miter lim="800000"/>
            <a:headEnd/>
            <a:tailEnd/>
          </a:ln>
        </p:spPr>
      </p:sp>
      <p:sp>
        <p:nvSpPr>
          <p:cNvPr id="102403" name="Notizenplatzhal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de-DE" smtClean="0"/>
          </a:p>
        </p:txBody>
      </p:sp>
      <p:sp>
        <p:nvSpPr>
          <p:cNvPr id="102404" name="Foliennummernplatzhalt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30156"/>
            <a:fld id="{583E993B-9624-49AB-A7ED-C39B65A06F0D}" type="slidenum">
              <a:rPr lang="en-US"/>
              <a:pPr defTabSz="930156"/>
              <a:t>25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6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30156"/>
            <a:fld id="{6712E056-DABF-42AB-BC37-03E9B6CD91F6}" type="slidenum">
              <a:rPr lang="en-US"/>
              <a:pPr defTabSz="930156"/>
              <a:t>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bwMode="auto">
          <a:xfrm>
            <a:off x="490538" y="465138"/>
            <a:ext cx="5983287" cy="4487862"/>
          </a:xfrm>
          <a:noFill/>
          <a:ln>
            <a:solidFill>
              <a:srgbClr val="000000"/>
            </a:solidFill>
            <a:miter lim="800000"/>
            <a:headEnd/>
            <a:tailEnd/>
          </a:ln>
        </p:spPr>
      </p:sp>
      <p:sp>
        <p:nvSpPr>
          <p:cNvPr id="68611" name="Rectangle 3"/>
          <p:cNvSpPr>
            <a:spLocks noGrp="1" noChangeArrowheads="1"/>
          </p:cNvSpPr>
          <p:nvPr>
            <p:ph type="body" idx="1"/>
          </p:nvPr>
        </p:nvSpPr>
        <p:spPr bwMode="auto">
          <a:xfrm>
            <a:off x="545254" y="5037165"/>
            <a:ext cx="5840378" cy="311493"/>
          </a:xfrm>
          <a:noFill/>
        </p:spPr>
        <p:txBody>
          <a:bodyPr wrap="square" numCol="1" anchor="t" anchorCtr="0" compatLnSpc="1">
            <a:prstTxWarp prst="textNoShape">
              <a:avLst/>
            </a:prstTxWarp>
          </a:bodyPr>
          <a:lstStyle/>
          <a:p>
            <a:pPr>
              <a:spcBef>
                <a:spcPct val="0"/>
              </a:spcBef>
            </a:pPr>
            <a:endParaRPr lang="de-DE"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s-ES" dirty="0"/>
          </a:p>
        </p:txBody>
      </p:sp>
      <p:sp>
        <p:nvSpPr>
          <p:cNvPr id="4" name="Slide Number Placeholder 3"/>
          <p:cNvSpPr>
            <a:spLocks noGrp="1"/>
          </p:cNvSpPr>
          <p:nvPr>
            <p:ph type="sldNum" sz="quarter" idx="10"/>
          </p:nvPr>
        </p:nvSpPr>
        <p:spPr/>
        <p:txBody>
          <a:bodyPr/>
          <a:lstStyle/>
          <a:p>
            <a:fld id="{6D79717A-8D89-4817-BE4C-46B046B8A1E3}" type="slidenum">
              <a:rPr lang="es-ES" smtClean="0"/>
              <a:pPr/>
              <a:t>8</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6D79717A-8D89-4817-BE4C-46B046B8A1E3}" type="slidenum">
              <a:rPr lang="es-ES" smtClean="0"/>
              <a:pPr/>
              <a:t>14</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30156"/>
            <a:fld id="{3D454DFC-AA19-4259-A725-6131AD1F85FE}" type="slidenum">
              <a:rPr lang="en-US"/>
              <a:pPr defTabSz="930156"/>
              <a:t>15</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9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30156"/>
            <a:fld id="{6D6C9B4D-45CD-4972-990A-D9EC38230BE0}" type="slidenum">
              <a:rPr lang="en-US"/>
              <a:pPr defTabSz="930156"/>
              <a:t>16</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6D79717A-8D89-4817-BE4C-46B046B8A1E3}" type="slidenum">
              <a:rPr lang="es-ES" smtClean="0"/>
              <a:pPr/>
              <a:t>17</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6D79717A-8D89-4817-BE4C-46B046B8A1E3}" type="slidenum">
              <a:rPr lang="es-ES" smtClean="0"/>
              <a:pPr/>
              <a:t>21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0825" cy="6850063"/>
            <a:chOff x="0" y="0"/>
            <a:chExt cx="5758" cy="4315"/>
          </a:xfrm>
        </p:grpSpPr>
        <p:grpSp>
          <p:nvGrpSpPr>
            <p:cNvPr id="5123" name="Group 3"/>
            <p:cNvGrpSpPr>
              <a:grpSpLocks/>
            </p:cNvGrpSpPr>
            <p:nvPr userDrawn="1"/>
          </p:nvGrpSpPr>
          <p:grpSpPr bwMode="auto">
            <a:xfrm>
              <a:off x="1728" y="2230"/>
              <a:ext cx="4027" cy="2085"/>
              <a:chOff x="1728" y="2230"/>
              <a:chExt cx="4027" cy="2085"/>
            </a:xfrm>
          </p:grpSpPr>
          <p:sp>
            <p:nvSpPr>
              <p:cNvPr id="5124"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s-ES"/>
              </a:p>
            </p:txBody>
          </p:sp>
          <p:sp>
            <p:nvSpPr>
              <p:cNvPr id="5125"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s-ES"/>
              </a:p>
            </p:txBody>
          </p:sp>
          <p:sp>
            <p:nvSpPr>
              <p:cNvPr id="5126"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s-ES"/>
              </a:p>
            </p:txBody>
          </p:sp>
          <p:sp>
            <p:nvSpPr>
              <p:cNvPr id="5127"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s-ES"/>
              </a:p>
            </p:txBody>
          </p:sp>
          <p:sp>
            <p:nvSpPr>
              <p:cNvPr id="5128"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s-ES"/>
              </a:p>
            </p:txBody>
          </p:sp>
        </p:grpSp>
        <p:sp>
          <p:nvSpPr>
            <p:cNvPr id="5129"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s-ES"/>
            </a:p>
          </p:txBody>
        </p:sp>
        <p:sp>
          <p:nvSpPr>
            <p:cNvPr id="5130"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s-ES"/>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s-ES"/>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Click to edit Master subtitle style</a:t>
            </a:r>
          </a:p>
        </p:txBody>
      </p:sp>
      <p:sp>
        <p:nvSpPr>
          <p:cNvPr id="5133" name="Rectangle 13"/>
          <p:cNvSpPr>
            <a:spLocks noGrp="1" noChangeArrowheads="1"/>
          </p:cNvSpPr>
          <p:nvPr>
            <p:ph type="dt" sz="quarter" idx="2"/>
          </p:nvPr>
        </p:nvSpPr>
        <p:spPr>
          <a:xfrm>
            <a:off x="457200" y="6248400"/>
            <a:ext cx="2133600" cy="476250"/>
          </a:xfrm>
        </p:spPr>
        <p:txBody>
          <a:bodyPr/>
          <a:lstStyle>
            <a:lvl1pPr>
              <a:defRPr/>
            </a:lvl1pPr>
          </a:lstStyle>
          <a:p>
            <a:endParaRPr lang="es-ES"/>
          </a:p>
        </p:txBody>
      </p:sp>
      <p:sp>
        <p:nvSpPr>
          <p:cNvPr id="5134" name="Rectangle 14"/>
          <p:cNvSpPr>
            <a:spLocks noGrp="1" noChangeArrowheads="1"/>
          </p:cNvSpPr>
          <p:nvPr>
            <p:ph type="ftr" sz="quarter" idx="3"/>
          </p:nvPr>
        </p:nvSpPr>
        <p:spPr>
          <a:xfrm>
            <a:off x="3124200" y="6251575"/>
            <a:ext cx="2895600" cy="476250"/>
          </a:xfrm>
        </p:spPr>
        <p:txBody>
          <a:bodyPr/>
          <a:lstStyle>
            <a:lvl1pPr>
              <a:defRPr/>
            </a:lvl1pPr>
          </a:lstStyle>
          <a:p>
            <a:endParaRPr lang="es-ES"/>
          </a:p>
        </p:txBody>
      </p:sp>
      <p:sp>
        <p:nvSpPr>
          <p:cNvPr id="5135" name="Rectangle 15"/>
          <p:cNvSpPr>
            <a:spLocks noGrp="1" noChangeArrowheads="1"/>
          </p:cNvSpPr>
          <p:nvPr>
            <p:ph type="sldNum" sz="quarter" idx="4"/>
          </p:nvPr>
        </p:nvSpPr>
        <p:spPr>
          <a:xfrm>
            <a:off x="6553200" y="6254750"/>
            <a:ext cx="2133600" cy="476250"/>
          </a:xfrm>
        </p:spPr>
        <p:txBody>
          <a:bodyPr/>
          <a:lstStyle>
            <a:lvl1pPr>
              <a:defRPr/>
            </a:lvl1pPr>
          </a:lstStyle>
          <a:p>
            <a:fld id="{9F91EA06-55B1-4DCC-8BAB-B4B3D3588D07}" type="slidenum">
              <a:rPr lang="es-ES"/>
              <a:pPr/>
              <a:t>‹#›</a:t>
            </a:fld>
            <a:endParaRPr lang="es-E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478DBF84-F57F-4DE4-AE15-537A1D9712C8}" type="slidenum">
              <a:rPr lang="es-ES"/>
              <a:pPr/>
              <a:t>‹#›</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4022A662-318E-41E6-8900-EF3175650773}" type="slidenum">
              <a:rPr lang="es-ES"/>
              <a:pPr/>
              <a:t>‹#›</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4" name="Text Box 13"/>
          <p:cNvSpPr txBox="1">
            <a:spLocks noChangeArrowheads="1"/>
          </p:cNvSpPr>
          <p:nvPr userDrawn="1"/>
        </p:nvSpPr>
        <p:spPr bwMode="auto">
          <a:xfrm>
            <a:off x="0" y="6642100"/>
            <a:ext cx="1030288" cy="184150"/>
          </a:xfrm>
          <a:prstGeom prst="rect">
            <a:avLst/>
          </a:prstGeom>
          <a:noFill/>
          <a:ln w="12700">
            <a:noFill/>
            <a:miter lim="800000"/>
            <a:headEnd/>
            <a:tailEnd/>
          </a:ln>
          <a:effectLst/>
        </p:spPr>
        <p:txBody>
          <a:bodyPr wrap="none" lIns="76187" tIns="38093" rIns="76187" bIns="38093">
            <a:spAutoFit/>
          </a:bodyPr>
          <a:lstStyle/>
          <a:p>
            <a:pPr defTabSz="914363" fontAlgn="auto">
              <a:spcAft>
                <a:spcPts val="0"/>
              </a:spcAft>
              <a:defRPr/>
            </a:pPr>
            <a:r>
              <a:rPr lang="en-US" sz="700" dirty="0">
                <a:solidFill>
                  <a:schemeClr val="bg2"/>
                </a:solidFill>
                <a:latin typeface="+mn-lt"/>
                <a:cs typeface="+mn-cs"/>
              </a:rPr>
              <a:t>Microsoft Confidential</a:t>
            </a:r>
          </a:p>
        </p:txBody>
      </p:sp>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BB8CD94F-D5FA-4AA6-A529-678AFB877A5B}" type="slidenum">
              <a:rPr lang="es-ES"/>
              <a:pPr/>
              <a:t>‹#›</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DF69ADB9-7862-46E5-86BA-B330C3B4E39C}" type="slidenum">
              <a:rPr lang="es-ES"/>
              <a:pPr/>
              <a:t>‹#›</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Date Placeholder 4"/>
          <p:cNvSpPr>
            <a:spLocks noGrp="1"/>
          </p:cNvSpPr>
          <p:nvPr>
            <p:ph type="dt" sz="half" idx="10"/>
          </p:nvPr>
        </p:nvSpPr>
        <p:spPr/>
        <p:txBody>
          <a:bodyPr/>
          <a:lstStyle>
            <a:lvl1pPr>
              <a:defRPr/>
            </a:lvl1pPr>
          </a:lstStyle>
          <a:p>
            <a:endParaRPr lang="es-ES"/>
          </a:p>
        </p:txBody>
      </p:sp>
      <p:sp>
        <p:nvSpPr>
          <p:cNvPr id="6" name="Slide Number Placeholder 5"/>
          <p:cNvSpPr>
            <a:spLocks noGrp="1"/>
          </p:cNvSpPr>
          <p:nvPr>
            <p:ph type="sldNum" sz="quarter" idx="11"/>
          </p:nvPr>
        </p:nvSpPr>
        <p:spPr/>
        <p:txBody>
          <a:bodyPr/>
          <a:lstStyle>
            <a:lvl1pPr>
              <a:defRPr/>
            </a:lvl1pPr>
          </a:lstStyle>
          <a:p>
            <a:fld id="{045DF239-D3B2-4664-9820-A10FD373936B}" type="slidenum">
              <a:rPr lang="es-ES"/>
              <a:pPr/>
              <a:t>‹#›</a:t>
            </a:fld>
            <a:endParaRPr lang="es-ES"/>
          </a:p>
        </p:txBody>
      </p:sp>
      <p:sp>
        <p:nvSpPr>
          <p:cNvPr id="7" name="Footer Placeholder 6"/>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Date Placeholder 6"/>
          <p:cNvSpPr>
            <a:spLocks noGrp="1"/>
          </p:cNvSpPr>
          <p:nvPr>
            <p:ph type="dt" sz="half" idx="10"/>
          </p:nvPr>
        </p:nvSpPr>
        <p:spPr/>
        <p:txBody>
          <a:bodyPr/>
          <a:lstStyle>
            <a:lvl1pPr>
              <a:defRPr/>
            </a:lvl1pPr>
          </a:lstStyle>
          <a:p>
            <a:endParaRPr lang="es-ES"/>
          </a:p>
        </p:txBody>
      </p:sp>
      <p:sp>
        <p:nvSpPr>
          <p:cNvPr id="8" name="Slide Number Placeholder 7"/>
          <p:cNvSpPr>
            <a:spLocks noGrp="1"/>
          </p:cNvSpPr>
          <p:nvPr>
            <p:ph type="sldNum" sz="quarter" idx="11"/>
          </p:nvPr>
        </p:nvSpPr>
        <p:spPr/>
        <p:txBody>
          <a:bodyPr/>
          <a:lstStyle>
            <a:lvl1pPr>
              <a:defRPr/>
            </a:lvl1pPr>
          </a:lstStyle>
          <a:p>
            <a:fld id="{335ADC19-D53B-4244-9234-569E1A7E5037}" type="slidenum">
              <a:rPr lang="es-ES"/>
              <a:pPr/>
              <a:t>‹#›</a:t>
            </a:fld>
            <a:endParaRPr lang="es-ES"/>
          </a:p>
        </p:txBody>
      </p:sp>
      <p:sp>
        <p:nvSpPr>
          <p:cNvPr id="9" name="Footer Placeholder 8"/>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Date Placeholder 2"/>
          <p:cNvSpPr>
            <a:spLocks noGrp="1"/>
          </p:cNvSpPr>
          <p:nvPr>
            <p:ph type="dt" sz="half" idx="10"/>
          </p:nvPr>
        </p:nvSpPr>
        <p:spPr/>
        <p:txBody>
          <a:bodyPr/>
          <a:lstStyle>
            <a:lvl1pPr>
              <a:defRPr/>
            </a:lvl1pPr>
          </a:lstStyle>
          <a:p>
            <a:endParaRPr lang="es-ES"/>
          </a:p>
        </p:txBody>
      </p:sp>
      <p:sp>
        <p:nvSpPr>
          <p:cNvPr id="4" name="Slide Number Placeholder 3"/>
          <p:cNvSpPr>
            <a:spLocks noGrp="1"/>
          </p:cNvSpPr>
          <p:nvPr>
            <p:ph type="sldNum" sz="quarter" idx="11"/>
          </p:nvPr>
        </p:nvSpPr>
        <p:spPr/>
        <p:txBody>
          <a:bodyPr/>
          <a:lstStyle>
            <a:lvl1pPr>
              <a:defRPr/>
            </a:lvl1pPr>
          </a:lstStyle>
          <a:p>
            <a:fld id="{B39498B2-30C4-473F-BC58-F5369EEC1044}" type="slidenum">
              <a:rPr lang="es-ES"/>
              <a:pPr/>
              <a:t>‹#›</a:t>
            </a:fld>
            <a:endParaRPr lang="es-ES"/>
          </a:p>
        </p:txBody>
      </p:sp>
      <p:sp>
        <p:nvSpPr>
          <p:cNvPr id="5" name="Footer Placeholder 4"/>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s-ES"/>
          </a:p>
        </p:txBody>
      </p:sp>
      <p:sp>
        <p:nvSpPr>
          <p:cNvPr id="3" name="Slide Number Placeholder 2"/>
          <p:cNvSpPr>
            <a:spLocks noGrp="1"/>
          </p:cNvSpPr>
          <p:nvPr>
            <p:ph type="sldNum" sz="quarter" idx="11"/>
          </p:nvPr>
        </p:nvSpPr>
        <p:spPr/>
        <p:txBody>
          <a:bodyPr/>
          <a:lstStyle>
            <a:lvl1pPr>
              <a:defRPr/>
            </a:lvl1pPr>
          </a:lstStyle>
          <a:p>
            <a:fld id="{D165A803-D42A-4491-A6E8-DFC056B99AB5}" type="slidenum">
              <a:rPr lang="es-ES"/>
              <a:pPr/>
              <a:t>‹#›</a:t>
            </a:fld>
            <a:endParaRPr lang="es-ES"/>
          </a:p>
        </p:txBody>
      </p:sp>
      <p:sp>
        <p:nvSpPr>
          <p:cNvPr id="4" name="Footer Placeholder 3"/>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Slide Number Placeholder 5"/>
          <p:cNvSpPr>
            <a:spLocks noGrp="1"/>
          </p:cNvSpPr>
          <p:nvPr>
            <p:ph type="sldNum" sz="quarter" idx="11"/>
          </p:nvPr>
        </p:nvSpPr>
        <p:spPr/>
        <p:txBody>
          <a:bodyPr/>
          <a:lstStyle>
            <a:lvl1pPr>
              <a:defRPr/>
            </a:lvl1pPr>
          </a:lstStyle>
          <a:p>
            <a:fld id="{903912F5-AA5B-4166-B5C5-C708DFC9ADD6}" type="slidenum">
              <a:rPr lang="es-ES"/>
              <a:pPr/>
              <a:t>‹#›</a:t>
            </a:fld>
            <a:endParaRPr lang="es-ES"/>
          </a:p>
        </p:txBody>
      </p:sp>
      <p:sp>
        <p:nvSpPr>
          <p:cNvPr id="7" name="Footer Placeholder 6"/>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Slide Number Placeholder 5"/>
          <p:cNvSpPr>
            <a:spLocks noGrp="1"/>
          </p:cNvSpPr>
          <p:nvPr>
            <p:ph type="sldNum" sz="quarter" idx="11"/>
          </p:nvPr>
        </p:nvSpPr>
        <p:spPr/>
        <p:txBody>
          <a:bodyPr/>
          <a:lstStyle>
            <a:lvl1pPr>
              <a:defRPr/>
            </a:lvl1pPr>
          </a:lstStyle>
          <a:p>
            <a:fld id="{FFD3B9D7-0825-4374-9385-8BA545E4C21A}" type="slidenum">
              <a:rPr lang="es-ES"/>
              <a:pPr/>
              <a:t>‹#›</a:t>
            </a:fld>
            <a:endParaRPr lang="es-ES"/>
          </a:p>
        </p:txBody>
      </p:sp>
      <p:sp>
        <p:nvSpPr>
          <p:cNvPr id="7" name="Footer Placeholder 6"/>
          <p:cNvSpPr>
            <a:spLocks noGrp="1"/>
          </p:cNvSpPr>
          <p:nvPr>
            <p:ph type="ftr" sz="quarter" idx="12"/>
          </p:nvPr>
        </p:nvSpPr>
        <p:spPr/>
        <p:txBody>
          <a:bodyPr/>
          <a:lstStyle>
            <a:lvl1pPr>
              <a:defRPr/>
            </a:lvl1p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s-ES"/>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B7473E84-0A9A-436C-B5D6-2E0B3AE05629}" type="slidenum">
              <a:rPr lang="es-ES"/>
              <a:pPr/>
              <a:t>‹#›</a:t>
            </a:fld>
            <a:endParaRPr lang="es-ES"/>
          </a:p>
        </p:txBody>
      </p:sp>
      <p:grpSp>
        <p:nvGrpSpPr>
          <p:cNvPr id="4100" name="Group 4"/>
          <p:cNvGrpSpPr>
            <a:grpSpLocks/>
          </p:cNvGrpSpPr>
          <p:nvPr/>
        </p:nvGrpSpPr>
        <p:grpSpPr bwMode="auto">
          <a:xfrm>
            <a:off x="0" y="0"/>
            <a:ext cx="9140825" cy="6850063"/>
            <a:chOff x="0" y="0"/>
            <a:chExt cx="5758" cy="4315"/>
          </a:xfrm>
        </p:grpSpPr>
        <p:grpSp>
          <p:nvGrpSpPr>
            <p:cNvPr id="4101"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s-ES"/>
              </a:p>
            </p:txBody>
          </p:sp>
          <p:sp>
            <p:nvSpPr>
              <p:cNvPr id="410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s-ES"/>
              </a:p>
            </p:txBody>
          </p:sp>
          <p:sp>
            <p:nvSpPr>
              <p:cNvPr id="410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s-ES"/>
              </a:p>
            </p:txBody>
          </p:sp>
          <p:sp>
            <p:nvSpPr>
              <p:cNvPr id="410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s-ES"/>
              </a:p>
            </p:txBody>
          </p:sp>
          <p:sp>
            <p:nvSpPr>
              <p:cNvPr id="410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s-ES"/>
              </a:p>
            </p:txBody>
          </p:sp>
        </p:grpSp>
        <p:sp>
          <p:nvSpPr>
            <p:cNvPr id="410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s-ES"/>
            </a:p>
          </p:txBody>
        </p:sp>
        <p:sp>
          <p:nvSpPr>
            <p:cNvPr id="410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s-ES"/>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Click to edit Master title style</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endParaRPr lang="es-ES"/>
          </a:p>
        </p:txBody>
      </p:sp>
      <p:sp>
        <p:nvSpPr>
          <p:cNvPr id="411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Click to edit Master text styles</a:t>
            </a:r>
          </a:p>
          <a:p>
            <a:pPr lvl="1"/>
            <a:r>
              <a:rPr lang="es-ES" smtClean="0"/>
              <a:t>Second level</a:t>
            </a:r>
          </a:p>
          <a:p>
            <a:pPr lvl="2"/>
            <a:r>
              <a:rPr lang="es-ES" smtClean="0"/>
              <a:t>Third level</a:t>
            </a:r>
          </a:p>
          <a:p>
            <a:pPr lvl="3"/>
            <a:r>
              <a:rPr lang="es-ES" smtClean="0"/>
              <a:t>Fourth level</a:t>
            </a:r>
          </a:p>
          <a:p>
            <a:pPr lvl="4"/>
            <a:r>
              <a:rPr lang="es-E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JCGonzalez@Kabel.es"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8.xml.rels><?xml version="1.0" encoding="UTF-8" standalone="yes"?>
<Relationships xmlns="http://schemas.openxmlformats.org/package/2006/relationships"><Relationship Id="rId2" Type="http://schemas.openxmlformats.org/officeDocument/2006/relationships/image" Target="../media/image22.gi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4.png"/><Relationship Id="rId7"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15.png"/><Relationship Id="rId5" Type="http://schemas.openxmlformats.org/officeDocument/2006/relationships/image" Target="../media/image17.png"/><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www.kabel.es/" TargetMode="External"/><Relationship Id="rId7" Type="http://schemas.openxmlformats.org/officeDocument/2006/relationships/hyperlink" Target="http://search.msn.com/" TargetMode="External"/><Relationship Id="rId2" Type="http://schemas.openxmlformats.org/officeDocument/2006/relationships/hyperlink" Target="NULL" TargetMode="External"/><Relationship Id="rId1" Type="http://schemas.openxmlformats.org/officeDocument/2006/relationships/slideLayout" Target="../slideLayouts/slideLayout2.xml"/><Relationship Id="rId6" Type="http://schemas.openxmlformats.org/officeDocument/2006/relationships/hyperlink" Target="http://www.microsoft.com/technet/community/newsgroups" TargetMode="External"/><Relationship Id="rId5" Type="http://schemas.openxmlformats.org/officeDocument/2006/relationships/hyperlink" Target="http://www.biztalkgurus.com/biztalk-server-2004.aspx" TargetMode="External"/><Relationship Id="rId4" Type="http://schemas.openxmlformats.org/officeDocument/2006/relationships/hyperlink" Target="http://msdn.microsoft.com/biztalk/"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microsoft.com/spain/technet/jornadas/webcasts/default.asp" TargetMode="External"/><Relationship Id="rId7" Type="http://schemas.openxmlformats.org/officeDocument/2006/relationships/image" Target="../media/image1.png"/><Relationship Id="rId2" Type="http://schemas.openxmlformats.org/officeDocument/2006/relationships/hyperlink" Target="http://www.microsoft.es/technet/jornadas/webcasts/webcasts_ant.asp" TargetMode="External"/><Relationship Id="rId1" Type="http://schemas.openxmlformats.org/officeDocument/2006/relationships/slideLayout" Target="../slideLayouts/slideLayout2.xml"/><Relationship Id="rId6" Type="http://schemas.openxmlformats.org/officeDocument/2006/relationships/hyperlink" Target="http://www.microsoft.es/technet/recursos/cd/default.mspx" TargetMode="External"/><Relationship Id="rId5" Type="http://schemas.openxmlformats.org/officeDocument/2006/relationships/hyperlink" Target="http://www.microsoft.es/technet/itsshowtime/default.aspx" TargetMode="External"/><Relationship Id="rId4" Type="http://schemas.openxmlformats.org/officeDocument/2006/relationships/hyperlink" Target="http://www.microsoft.es/spain/technet/boletines/default.mspx"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Grp="1" noChangeArrowheads="1"/>
          </p:cNvSpPr>
          <p:nvPr>
            <p:ph type="ctrTitle"/>
          </p:nvPr>
        </p:nvSpPr>
        <p:spPr>
          <a:xfrm>
            <a:off x="395288" y="2060575"/>
            <a:ext cx="8242300" cy="1920875"/>
          </a:xfrm>
          <a:noFill/>
          <a:ln/>
        </p:spPr>
        <p:txBody>
          <a:bodyPr/>
          <a:lstStyle/>
          <a:p>
            <a:r>
              <a:rPr lang="es-ES" sz="4000" dirty="0" smtClean="0">
                <a:solidFill>
                  <a:schemeClr val="folHlink"/>
                </a:solidFill>
              </a:rPr>
              <a:t>BizTalk </a:t>
            </a:r>
            <a:r>
              <a:rPr lang="es-ES" sz="4000" dirty="0" err="1" smtClean="0">
                <a:solidFill>
                  <a:schemeClr val="folHlink"/>
                </a:solidFill>
              </a:rPr>
              <a:t>Adapter</a:t>
            </a:r>
            <a:r>
              <a:rPr lang="es-ES" sz="4000" dirty="0" smtClean="0">
                <a:solidFill>
                  <a:schemeClr val="folHlink"/>
                </a:solidFill>
              </a:rPr>
              <a:t> Pack:</a:t>
            </a:r>
            <a:br>
              <a:rPr lang="es-ES" sz="4000" dirty="0" smtClean="0">
                <a:solidFill>
                  <a:schemeClr val="folHlink"/>
                </a:solidFill>
              </a:rPr>
            </a:br>
            <a:r>
              <a:rPr lang="es-ES" sz="4000" dirty="0" err="1" smtClean="0">
                <a:solidFill>
                  <a:schemeClr val="folHlink"/>
                </a:solidFill>
              </a:rPr>
              <a:t>mySAP</a:t>
            </a:r>
            <a:r>
              <a:rPr lang="es-ES" sz="4000" dirty="0" smtClean="0">
                <a:solidFill>
                  <a:schemeClr val="folHlink"/>
                </a:solidFill>
              </a:rPr>
              <a:t> Business Suite </a:t>
            </a:r>
            <a:r>
              <a:rPr lang="es-ES" sz="4000" dirty="0" err="1" smtClean="0">
                <a:solidFill>
                  <a:schemeClr val="folHlink"/>
                </a:solidFill>
              </a:rPr>
              <a:t>Adapter</a:t>
            </a:r>
            <a:endParaRPr lang="es-ES" sz="4000" dirty="0"/>
          </a:p>
        </p:txBody>
      </p:sp>
      <p:sp>
        <p:nvSpPr>
          <p:cNvPr id="34821" name="Rectangle 5"/>
          <p:cNvSpPr>
            <a:spLocks noChangeArrowheads="1"/>
          </p:cNvSpPr>
          <p:nvPr/>
        </p:nvSpPr>
        <p:spPr bwMode="auto">
          <a:xfrm>
            <a:off x="252413" y="1268413"/>
            <a:ext cx="8640762" cy="3455987"/>
          </a:xfrm>
          <a:prstGeom prst="rect">
            <a:avLst/>
          </a:prstGeom>
          <a:noFill/>
          <a:ln w="9525">
            <a:solidFill>
              <a:srgbClr val="FFFFCC"/>
            </a:solidFill>
            <a:miter lim="800000"/>
            <a:headEnd/>
            <a:tailEnd/>
          </a:ln>
          <a:effectLst/>
        </p:spPr>
        <p:txBody>
          <a:bodyPr wrap="none" anchor="ctr"/>
          <a:lstStyle/>
          <a:p>
            <a:endParaRPr lang="es-ES"/>
          </a:p>
        </p:txBody>
      </p:sp>
      <p:pic>
        <p:nvPicPr>
          <p:cNvPr id="7" name="Picture 6" descr="TechNet_rgb.png"/>
          <p:cNvPicPr>
            <a:picLocks noChangeAspect="1"/>
          </p:cNvPicPr>
          <p:nvPr/>
        </p:nvPicPr>
        <p:blipFill>
          <a:blip r:embed="rId2"/>
          <a:stretch>
            <a:fillRect/>
          </a:stretch>
        </p:blipFill>
        <p:spPr>
          <a:xfrm>
            <a:off x="5319727" y="6079553"/>
            <a:ext cx="3824273" cy="778447"/>
          </a:xfrm>
          <a:prstGeom prst="rect">
            <a:avLst/>
          </a:prstGeom>
        </p:spPr>
      </p:pic>
      <p:pic>
        <p:nvPicPr>
          <p:cNvPr id="8" name="Picture 1" descr="BTServer06R2_bL_r copy.png"/>
          <p:cNvPicPr>
            <a:picLocks noChangeAspect="1" noChangeArrowheads="1"/>
          </p:cNvPicPr>
          <p:nvPr/>
        </p:nvPicPr>
        <p:blipFill>
          <a:blip r:embed="rId3"/>
          <a:srcRect/>
          <a:stretch>
            <a:fillRect/>
          </a:stretch>
        </p:blipFill>
        <p:spPr bwMode="auto">
          <a:xfrm>
            <a:off x="-32" y="6256389"/>
            <a:ext cx="3643086" cy="601611"/>
          </a:xfrm>
          <a:prstGeom prst="rect">
            <a:avLst/>
          </a:prstGeom>
          <a:noFill/>
          <a:ln w="9525">
            <a:noFill/>
            <a:miter lim="800000"/>
            <a:headEnd/>
            <a:tailEnd/>
          </a:ln>
        </p:spPr>
      </p:pic>
      <p:sp>
        <p:nvSpPr>
          <p:cNvPr id="9" name="Text Box 83"/>
          <p:cNvSpPr txBox="1">
            <a:spLocks noChangeArrowheads="1"/>
          </p:cNvSpPr>
          <p:nvPr/>
        </p:nvSpPr>
        <p:spPr bwMode="auto">
          <a:xfrm>
            <a:off x="5286380" y="3811596"/>
            <a:ext cx="3559175" cy="923330"/>
          </a:xfrm>
          <a:prstGeom prst="rect">
            <a:avLst/>
          </a:prstGeom>
          <a:noFill/>
          <a:ln w="12700" algn="ctr">
            <a:noFill/>
            <a:miter lim="800000"/>
            <a:headEnd/>
            <a:tailEnd/>
          </a:ln>
          <a:effectLst/>
        </p:spPr>
        <p:txBody>
          <a:bodyPr>
            <a:spAutoFit/>
          </a:bodyPr>
          <a:lstStyle/>
          <a:p>
            <a:pPr algn="r"/>
            <a:r>
              <a:rPr lang="es-ES" b="1" dirty="0">
                <a:hlinkClick r:id="rId4"/>
              </a:rPr>
              <a:t>JCGonzalez@Kabel.es</a:t>
            </a:r>
            <a:endParaRPr lang="es-ES" b="1" dirty="0"/>
          </a:p>
          <a:p>
            <a:pPr algn="r"/>
            <a:r>
              <a:rPr lang="es-ES" b="1" dirty="0" err="1">
                <a:solidFill>
                  <a:schemeClr val="tx1"/>
                </a:solidFill>
              </a:rPr>
              <a:t>Kabel</a:t>
            </a:r>
            <a:r>
              <a:rPr lang="es-ES" b="1" dirty="0">
                <a:solidFill>
                  <a:schemeClr val="tx1"/>
                </a:solidFill>
              </a:rPr>
              <a:t> Sistemas S.L.</a:t>
            </a:r>
          </a:p>
          <a:p>
            <a:pPr algn="r"/>
            <a:r>
              <a:rPr lang="es-ES" b="1" dirty="0">
                <a:solidFill>
                  <a:schemeClr val="tx1"/>
                </a:solidFill>
              </a:rPr>
              <a:t>www.kabel.es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s-ES" dirty="0" smtClean="0"/>
              <a:t>WCF </a:t>
            </a:r>
            <a:r>
              <a:rPr lang="es-ES" dirty="0" err="1" smtClean="0"/>
              <a:t>Adapters</a:t>
            </a:r>
            <a:endParaRPr lang="es-ES" dirty="0"/>
          </a:p>
        </p:txBody>
      </p:sp>
      <p:sp>
        <p:nvSpPr>
          <p:cNvPr id="8" name="Content Placeholder 7"/>
          <p:cNvSpPr>
            <a:spLocks noGrp="1"/>
          </p:cNvSpPr>
          <p:nvPr>
            <p:ph idx="1"/>
          </p:nvPr>
        </p:nvSpPr>
        <p:spPr/>
        <p:txBody>
          <a:bodyPr/>
          <a:lstStyle/>
          <a:p>
            <a:r>
              <a:rPr lang="es-ES" sz="2400" dirty="0" smtClean="0"/>
              <a:t>WCF se ajusta perfectamente a la arquitectura BizTalk</a:t>
            </a:r>
          </a:p>
          <a:p>
            <a:r>
              <a:rPr lang="es-ES" sz="2400" dirty="0" smtClean="0"/>
              <a:t>Permiten exponer y consumir servicios WCF</a:t>
            </a:r>
          </a:p>
          <a:p>
            <a:r>
              <a:rPr lang="es-ES" sz="2400" dirty="0" smtClean="0"/>
              <a:t>La configuración se almacena en los </a:t>
            </a:r>
            <a:r>
              <a:rPr lang="es-ES" sz="2400" dirty="0" err="1" smtClean="0"/>
              <a:t>settings</a:t>
            </a:r>
            <a:r>
              <a:rPr lang="es-ES" sz="2400" dirty="0" smtClean="0"/>
              <a:t> de los puertos de BizTalk (</a:t>
            </a:r>
            <a:r>
              <a:rPr lang="es-ES" sz="2400" dirty="0" err="1" smtClean="0"/>
              <a:t>binding</a:t>
            </a:r>
            <a:r>
              <a:rPr lang="es-ES" sz="2400" dirty="0" smtClean="0"/>
              <a:t> files). NO en ficheros .</a:t>
            </a:r>
            <a:r>
              <a:rPr lang="es-ES" sz="2400" dirty="0" err="1" smtClean="0"/>
              <a:t>config</a:t>
            </a:r>
            <a:endParaRPr lang="es-ES" sz="2400" dirty="0" smtClean="0"/>
          </a:p>
          <a:p>
            <a:r>
              <a:rPr lang="es-ES" sz="2400" dirty="0" smtClean="0"/>
              <a:t>Adaptadores disponibles en R2:</a:t>
            </a:r>
          </a:p>
          <a:p>
            <a:pPr lvl="1"/>
            <a:r>
              <a:rPr lang="en-US" sz="1600" b="1" dirty="0" smtClean="0">
                <a:solidFill>
                  <a:srgbClr val="FF9900"/>
                </a:solidFill>
              </a:rPr>
              <a:t>WCF-</a:t>
            </a:r>
            <a:r>
              <a:rPr lang="en-US" sz="1600" b="1" dirty="0" err="1" smtClean="0">
                <a:solidFill>
                  <a:srgbClr val="FF9900"/>
                </a:solidFill>
              </a:rPr>
              <a:t>WsHttp</a:t>
            </a:r>
            <a:r>
              <a:rPr lang="en-US" sz="1600" dirty="0" smtClean="0">
                <a:solidFill>
                  <a:srgbClr val="FF9900"/>
                </a:solidFill>
                <a:cs typeface="Arial" charset="0"/>
              </a:rPr>
              <a:t>:</a:t>
            </a:r>
            <a:r>
              <a:rPr lang="en-US" sz="1600" dirty="0" smtClean="0"/>
              <a:t> </a:t>
            </a:r>
            <a:r>
              <a:rPr lang="en-US" sz="1600" dirty="0" err="1" smtClean="0"/>
              <a:t>Soporte</a:t>
            </a:r>
            <a:r>
              <a:rPr lang="en-US" sz="1600" dirty="0" smtClean="0"/>
              <a:t> del standard WS-* </a:t>
            </a:r>
            <a:r>
              <a:rPr lang="en-US" sz="1600" dirty="0" err="1" smtClean="0"/>
              <a:t>sobre</a:t>
            </a:r>
            <a:r>
              <a:rPr lang="en-US" sz="1600" dirty="0" smtClean="0"/>
              <a:t> </a:t>
            </a:r>
            <a:r>
              <a:rPr lang="en-US" sz="1600" dirty="0" err="1" smtClean="0"/>
              <a:t>protocolo</a:t>
            </a:r>
            <a:r>
              <a:rPr lang="en-US" sz="1600" dirty="0" smtClean="0"/>
              <a:t> HTTP. </a:t>
            </a:r>
          </a:p>
          <a:p>
            <a:pPr lvl="1"/>
            <a:r>
              <a:rPr lang="en-US" sz="1600" b="1" dirty="0" smtClean="0">
                <a:solidFill>
                  <a:srgbClr val="FF9900"/>
                </a:solidFill>
              </a:rPr>
              <a:t>WCF-</a:t>
            </a:r>
            <a:r>
              <a:rPr lang="en-US" sz="1600" b="1" dirty="0" err="1" smtClean="0">
                <a:solidFill>
                  <a:srgbClr val="FF9900"/>
                </a:solidFill>
              </a:rPr>
              <a:t>NetTcp</a:t>
            </a:r>
            <a:r>
              <a:rPr lang="en-US" sz="1600" b="1" dirty="0" smtClean="0">
                <a:solidFill>
                  <a:srgbClr val="FF9900"/>
                </a:solidFill>
              </a:rPr>
              <a:t>: </a:t>
            </a:r>
            <a:r>
              <a:rPr lang="en-US" sz="1600" dirty="0" err="1" smtClean="0"/>
              <a:t>Soporte</a:t>
            </a:r>
            <a:r>
              <a:rPr lang="en-US" sz="1600" dirty="0" smtClean="0"/>
              <a:t> del </a:t>
            </a:r>
            <a:r>
              <a:rPr lang="en-US" sz="1600" dirty="0" err="1" smtClean="0"/>
              <a:t>protocolo</a:t>
            </a:r>
            <a:r>
              <a:rPr lang="en-US" sz="1600" dirty="0" smtClean="0"/>
              <a:t> TCP. </a:t>
            </a:r>
          </a:p>
          <a:p>
            <a:pPr lvl="1"/>
            <a:r>
              <a:rPr lang="en-US" sz="1600" b="1" dirty="0" smtClean="0">
                <a:solidFill>
                  <a:srgbClr val="FF9900"/>
                </a:solidFill>
              </a:rPr>
              <a:t>WCF-</a:t>
            </a:r>
            <a:r>
              <a:rPr lang="en-US" sz="1600" b="1" dirty="0" err="1" smtClean="0">
                <a:solidFill>
                  <a:srgbClr val="FF9900"/>
                </a:solidFill>
              </a:rPr>
              <a:t>NetMsmq</a:t>
            </a:r>
            <a:r>
              <a:rPr lang="en-US" sz="1600" b="1" dirty="0" smtClean="0">
                <a:solidFill>
                  <a:srgbClr val="FF9900"/>
                </a:solidFill>
              </a:rPr>
              <a:t>:</a:t>
            </a:r>
            <a:r>
              <a:rPr lang="en-US" sz="1600" dirty="0" smtClean="0"/>
              <a:t> </a:t>
            </a:r>
            <a:r>
              <a:rPr lang="en-US" sz="1600" dirty="0" err="1" smtClean="0"/>
              <a:t>Soporte</a:t>
            </a:r>
            <a:r>
              <a:rPr lang="en-US" sz="1600" dirty="0" smtClean="0"/>
              <a:t> </a:t>
            </a:r>
            <a:r>
              <a:rPr lang="en-US" sz="1600" dirty="0" err="1" smtClean="0"/>
              <a:t>para</a:t>
            </a:r>
            <a:r>
              <a:rPr lang="en-US" sz="1600" dirty="0" smtClean="0"/>
              <a:t> </a:t>
            </a:r>
            <a:r>
              <a:rPr lang="en-US" sz="1600" dirty="0" err="1" smtClean="0"/>
              <a:t>conexión</a:t>
            </a:r>
            <a:r>
              <a:rPr lang="en-US" sz="1600" dirty="0" smtClean="0"/>
              <a:t> con </a:t>
            </a:r>
            <a:r>
              <a:rPr lang="en-US" sz="1600" dirty="0" err="1" smtClean="0"/>
              <a:t>transporte</a:t>
            </a:r>
            <a:r>
              <a:rPr lang="en-US" sz="1600" dirty="0" smtClean="0"/>
              <a:t> MSMQ</a:t>
            </a:r>
          </a:p>
          <a:p>
            <a:pPr lvl="1"/>
            <a:r>
              <a:rPr lang="en-US" sz="1600" b="1" dirty="0" smtClean="0">
                <a:solidFill>
                  <a:srgbClr val="FF9900"/>
                </a:solidFill>
              </a:rPr>
              <a:t>WCF-</a:t>
            </a:r>
            <a:r>
              <a:rPr lang="en-US" sz="1600" b="1" dirty="0" err="1" smtClean="0">
                <a:solidFill>
                  <a:srgbClr val="FF9900"/>
                </a:solidFill>
              </a:rPr>
              <a:t>BasicHttp</a:t>
            </a:r>
            <a:r>
              <a:rPr lang="en-US" sz="1600" b="1" dirty="0" smtClean="0">
                <a:solidFill>
                  <a:srgbClr val="FF9900"/>
                </a:solidFill>
              </a:rPr>
              <a:t>: </a:t>
            </a:r>
            <a:r>
              <a:rPr lang="en-US" sz="1600" dirty="0" smtClean="0"/>
              <a:t>Compatible con la </a:t>
            </a:r>
            <a:r>
              <a:rPr lang="en-US" sz="1600" dirty="0" err="1" smtClean="0"/>
              <a:t>primera</a:t>
            </a:r>
            <a:r>
              <a:rPr lang="en-US" sz="1600" dirty="0" smtClean="0"/>
              <a:t> </a:t>
            </a:r>
            <a:r>
              <a:rPr lang="en-US" sz="1600" dirty="0" err="1" smtClean="0"/>
              <a:t>generación</a:t>
            </a:r>
            <a:r>
              <a:rPr lang="en-US" sz="1600" dirty="0" smtClean="0"/>
              <a:t> de </a:t>
            </a:r>
            <a:r>
              <a:rPr lang="en-US" sz="1600" dirty="0" err="1" smtClean="0"/>
              <a:t>WebServices</a:t>
            </a:r>
            <a:endParaRPr lang="en-US" sz="1600" dirty="0" smtClean="0"/>
          </a:p>
          <a:p>
            <a:pPr lvl="1"/>
            <a:r>
              <a:rPr lang="en-US" sz="1600" b="1" dirty="0" smtClean="0">
                <a:solidFill>
                  <a:srgbClr val="FF9900"/>
                </a:solidFill>
              </a:rPr>
              <a:t>WCF-</a:t>
            </a:r>
            <a:r>
              <a:rPr lang="en-US" sz="1600" b="1" dirty="0" err="1" smtClean="0">
                <a:solidFill>
                  <a:srgbClr val="FF9900"/>
                </a:solidFill>
              </a:rPr>
              <a:t>NetNamedPipe</a:t>
            </a:r>
            <a:r>
              <a:rPr lang="en-US" sz="1600" b="1" dirty="0" smtClean="0">
                <a:solidFill>
                  <a:srgbClr val="FF9900"/>
                </a:solidFill>
              </a:rPr>
              <a:t>:</a:t>
            </a:r>
            <a:r>
              <a:rPr lang="en-US" sz="1600" dirty="0" smtClean="0"/>
              <a:t> </a:t>
            </a:r>
            <a:r>
              <a:rPr lang="en-US" sz="1600" dirty="0" err="1" smtClean="0"/>
              <a:t>Habilita</a:t>
            </a:r>
            <a:r>
              <a:rPr lang="en-US" sz="1600" dirty="0" smtClean="0"/>
              <a:t> </a:t>
            </a:r>
            <a:r>
              <a:rPr lang="en-US" sz="1600" dirty="0" err="1" smtClean="0"/>
              <a:t>comunicación</a:t>
            </a:r>
            <a:r>
              <a:rPr lang="en-US" sz="1600" dirty="0" smtClean="0"/>
              <a:t> </a:t>
            </a:r>
            <a:r>
              <a:rPr lang="en-US" sz="1600" dirty="0" err="1" smtClean="0"/>
              <a:t>usando</a:t>
            </a:r>
            <a:r>
              <a:rPr lang="en-US" sz="1600" dirty="0" smtClean="0"/>
              <a:t> </a:t>
            </a:r>
            <a:r>
              <a:rPr lang="en-US" sz="1600" dirty="0" err="1" smtClean="0"/>
              <a:t>transporte</a:t>
            </a:r>
            <a:r>
              <a:rPr lang="en-US" sz="1600" dirty="0" smtClean="0"/>
              <a:t> </a:t>
            </a:r>
            <a:r>
              <a:rPr lang="en-US" sz="1600" dirty="0" err="1" smtClean="0"/>
              <a:t>NamedPipes</a:t>
            </a:r>
            <a:r>
              <a:rPr lang="en-US" sz="1600" dirty="0" smtClean="0"/>
              <a:t>. </a:t>
            </a:r>
          </a:p>
          <a:p>
            <a:pPr lvl="1"/>
            <a:r>
              <a:rPr lang="en-US" sz="1600" b="1" dirty="0" smtClean="0">
                <a:solidFill>
                  <a:srgbClr val="FF9900"/>
                </a:solidFill>
              </a:rPr>
              <a:t>WCF-Custom: </a:t>
            </a:r>
            <a:r>
              <a:rPr lang="en-US" sz="1600" dirty="0" err="1" smtClean="0"/>
              <a:t>Permite</a:t>
            </a:r>
            <a:r>
              <a:rPr lang="en-US" sz="1600" dirty="0" smtClean="0"/>
              <a:t> </a:t>
            </a:r>
            <a:r>
              <a:rPr lang="en-US" sz="1600" dirty="0" err="1" smtClean="0"/>
              <a:t>usar</a:t>
            </a:r>
            <a:r>
              <a:rPr lang="en-US" sz="1600" dirty="0" smtClean="0"/>
              <a:t> </a:t>
            </a:r>
            <a:r>
              <a:rPr lang="en-US" sz="1600" dirty="0" err="1" smtClean="0"/>
              <a:t>componentes</a:t>
            </a:r>
            <a:r>
              <a:rPr lang="en-US" sz="1600" dirty="0" smtClean="0"/>
              <a:t> WCF </a:t>
            </a:r>
            <a:r>
              <a:rPr lang="en-US" sz="1600" dirty="0" err="1" smtClean="0"/>
              <a:t>personalizados</a:t>
            </a:r>
            <a:r>
              <a:rPr lang="en-US" sz="1600" dirty="0" smtClean="0"/>
              <a:t> (bindings, behaviors …)</a:t>
            </a:r>
          </a:p>
          <a:p>
            <a:pPr lvl="1"/>
            <a:r>
              <a:rPr lang="en-US" sz="1600" b="1" dirty="0" smtClean="0">
                <a:solidFill>
                  <a:srgbClr val="FF9900"/>
                </a:solidFill>
              </a:rPr>
              <a:t>WCF-</a:t>
            </a:r>
            <a:r>
              <a:rPr lang="en-US" sz="1600" b="1" dirty="0" err="1" smtClean="0">
                <a:solidFill>
                  <a:srgbClr val="FF9900"/>
                </a:solidFill>
              </a:rPr>
              <a:t>CustomIsolated</a:t>
            </a:r>
            <a:r>
              <a:rPr lang="en-US" sz="1600" b="1" dirty="0" smtClean="0">
                <a:solidFill>
                  <a:srgbClr val="FF9900"/>
                </a:solidFill>
              </a:rPr>
              <a:t>:</a:t>
            </a:r>
            <a:r>
              <a:rPr lang="en-US" sz="1600" dirty="0" smtClean="0">
                <a:cs typeface="Arial" charset="0"/>
              </a:rPr>
              <a:t> </a:t>
            </a:r>
            <a:r>
              <a:rPr lang="en-US" sz="1600" dirty="0" err="1" smtClean="0">
                <a:cs typeface="Arial" charset="0"/>
              </a:rPr>
              <a:t>P</a:t>
            </a:r>
            <a:r>
              <a:rPr lang="en-US" sz="1600" dirty="0" err="1" smtClean="0"/>
              <a:t>ermite</a:t>
            </a:r>
            <a:r>
              <a:rPr lang="en-US" sz="1600" dirty="0" smtClean="0"/>
              <a:t> </a:t>
            </a:r>
            <a:r>
              <a:rPr lang="en-US" sz="1600" dirty="0" err="1" smtClean="0"/>
              <a:t>conectar</a:t>
            </a:r>
            <a:r>
              <a:rPr lang="en-US" sz="1600" dirty="0" smtClean="0"/>
              <a:t> a </a:t>
            </a:r>
            <a:r>
              <a:rPr lang="en-US" sz="1600" dirty="0" err="1" smtClean="0"/>
              <a:t>través</a:t>
            </a:r>
            <a:r>
              <a:rPr lang="en-US" sz="1600" dirty="0" smtClean="0"/>
              <a:t> del </a:t>
            </a:r>
            <a:r>
              <a:rPr lang="en-US" sz="1600" dirty="0" err="1" smtClean="0"/>
              <a:t>transporte</a:t>
            </a:r>
            <a:r>
              <a:rPr lang="en-US" sz="1600" dirty="0" smtClean="0"/>
              <a:t> HTTP </a:t>
            </a:r>
            <a:r>
              <a:rPr lang="en-US" sz="1600" dirty="0" err="1" smtClean="0"/>
              <a:t>pero</a:t>
            </a:r>
            <a:r>
              <a:rPr lang="en-US" sz="1600" dirty="0" smtClean="0"/>
              <a:t> </a:t>
            </a:r>
            <a:r>
              <a:rPr lang="en-US" sz="1600" dirty="0" err="1" smtClean="0"/>
              <a:t>fuera</a:t>
            </a:r>
            <a:r>
              <a:rPr lang="en-US" sz="1600" dirty="0" smtClean="0"/>
              <a:t> del </a:t>
            </a:r>
            <a:r>
              <a:rPr lang="en-US" sz="1600" dirty="0" err="1" smtClean="0"/>
              <a:t>proceso</a:t>
            </a:r>
            <a:r>
              <a:rPr lang="en-US" sz="1600" dirty="0" smtClean="0"/>
              <a:t> de BizTalk. </a:t>
            </a:r>
          </a:p>
          <a:p>
            <a:pPr lvl="1"/>
            <a:endParaRPr lang="es-E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
            <a:ext cx="8229600" cy="917596"/>
          </a:xfrm>
        </p:spPr>
        <p:txBody>
          <a:bodyPr/>
          <a:lstStyle/>
          <a:p>
            <a:r>
              <a:rPr lang="es-ES" sz="4000" dirty="0" smtClean="0"/>
              <a:t>BizTalk </a:t>
            </a:r>
            <a:r>
              <a:rPr lang="es-ES" sz="4000" dirty="0" err="1" smtClean="0"/>
              <a:t>Adapter</a:t>
            </a:r>
            <a:r>
              <a:rPr lang="es-ES" sz="4000" dirty="0" smtClean="0"/>
              <a:t> Pack: Arquitectura</a:t>
            </a:r>
            <a:endParaRPr lang="es-ES" sz="4000" dirty="0"/>
          </a:p>
        </p:txBody>
      </p:sp>
      <p:grpSp>
        <p:nvGrpSpPr>
          <p:cNvPr id="199" name="Group 198"/>
          <p:cNvGrpSpPr/>
          <p:nvPr/>
        </p:nvGrpSpPr>
        <p:grpSpPr>
          <a:xfrm>
            <a:off x="0" y="1177874"/>
            <a:ext cx="9144000" cy="5562651"/>
            <a:chOff x="0" y="1177874"/>
            <a:chExt cx="9144000" cy="5562651"/>
          </a:xfrm>
        </p:grpSpPr>
        <p:sp>
          <p:nvSpPr>
            <p:cNvPr id="156" name="TextBox 29"/>
            <p:cNvSpPr txBox="1">
              <a:spLocks noChangeArrowheads="1"/>
            </p:cNvSpPr>
            <p:nvPr/>
          </p:nvSpPr>
          <p:spPr bwMode="auto">
            <a:xfrm>
              <a:off x="4181475" y="4892675"/>
              <a:ext cx="781050" cy="338138"/>
            </a:xfrm>
            <a:prstGeom prst="rect">
              <a:avLst/>
            </a:prstGeom>
            <a:noFill/>
            <a:ln w="9525">
              <a:noFill/>
              <a:miter lim="800000"/>
              <a:headEnd/>
              <a:tailEnd/>
            </a:ln>
          </p:spPr>
          <p:txBody>
            <a:bodyPr>
              <a:spAutoFit/>
            </a:bodyPr>
            <a:lstStyle/>
            <a:p>
              <a:pPr algn="ctr" defTabSz="912813" rtl="0" fontAlgn="base">
                <a:spcBef>
                  <a:spcPct val="0"/>
                </a:spcBef>
                <a:spcAft>
                  <a:spcPct val="0"/>
                </a:spcAft>
              </a:pPr>
              <a:r>
                <a:rPr lang="en-US" sz="1600" b="1" kern="1200">
                  <a:solidFill>
                    <a:srgbClr val="FFFFFF"/>
                  </a:solidFill>
                  <a:latin typeface="Segoe" pitchFamily="34" charset="0"/>
                  <a:ea typeface="+mn-ea"/>
                  <a:cs typeface="Arial" charset="0"/>
                </a:rPr>
                <a:t>WCF</a:t>
              </a:r>
              <a:endParaRPr lang="en-US" b="1" kern="1200">
                <a:solidFill>
                  <a:srgbClr val="FFFFFF"/>
                </a:solidFill>
                <a:latin typeface="Segoe" pitchFamily="34" charset="0"/>
                <a:ea typeface="+mn-ea"/>
                <a:cs typeface="Arial" charset="0"/>
              </a:endParaRPr>
            </a:p>
          </p:txBody>
        </p:sp>
        <p:sp>
          <p:nvSpPr>
            <p:cNvPr id="157" name="Rectangle 156"/>
            <p:cNvSpPr/>
            <p:nvPr/>
          </p:nvSpPr>
          <p:spPr bwMode="auto">
            <a:xfrm rot="5400000">
              <a:off x="2044161" y="650366"/>
              <a:ext cx="594514" cy="4184072"/>
            </a:xfrm>
            <a:prstGeom prst="rect">
              <a:avLst/>
            </a:prstGeom>
            <a:solidFill>
              <a:srgbClr val="267182">
                <a:lumMod val="75000"/>
              </a:srgbClr>
            </a:solidFill>
            <a:ln w="6350" cap="rnd" cmpd="sng" algn="ctr">
              <a:noFill/>
              <a:prstDash val="solid"/>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vert="vert270"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Segoe" pitchFamily="34" charset="0"/>
                  <a:ea typeface="+mn-ea"/>
                  <a:cs typeface="+mn-cs"/>
                </a:rPr>
                <a:t>WCF Service Model</a:t>
              </a:r>
            </a:p>
          </p:txBody>
        </p:sp>
        <p:sp>
          <p:nvSpPr>
            <p:cNvPr id="158" name="Rounded Rectangle 157"/>
            <p:cNvSpPr/>
            <p:nvPr/>
          </p:nvSpPr>
          <p:spPr bwMode="auto">
            <a:xfrm>
              <a:off x="247049" y="1177874"/>
              <a:ext cx="1977189" cy="823508"/>
            </a:xfrm>
            <a:prstGeom prst="roundRect">
              <a:avLst>
                <a:gd name="adj" fmla="val 9033"/>
              </a:avLst>
            </a:prstGeom>
            <a:solidFill>
              <a:srgbClr val="7DCC2E">
                <a:lumMod val="75000"/>
              </a:srgbClr>
            </a:solidFill>
            <a:ln w="34925">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Segoe" pitchFamily="34" charset="0"/>
                  <a:ea typeface="+mn-ea"/>
                  <a:cs typeface="+mn-cs"/>
                </a:rPr>
                <a:t>Custom .NET App</a:t>
              </a:r>
            </a:p>
          </p:txBody>
        </p:sp>
        <p:pic>
          <p:nvPicPr>
            <p:cNvPr id="159" name="Picture 158" descr="WinFX__01a"/>
            <p:cNvPicPr>
              <a:picLocks noChangeAspect="1" noChangeArrowheads="1"/>
            </p:cNvPicPr>
            <p:nvPr/>
          </p:nvPicPr>
          <p:blipFill>
            <a:blip r:embed="rId2"/>
            <a:srcRect/>
            <a:stretch>
              <a:fillRect/>
            </a:stretch>
          </p:blipFill>
          <p:spPr bwMode="auto">
            <a:xfrm>
              <a:off x="7029450" y="5873750"/>
              <a:ext cx="1381125" cy="762000"/>
            </a:xfrm>
            <a:prstGeom prst="rect">
              <a:avLst/>
            </a:prstGeom>
            <a:solidFill>
              <a:srgbClr val="000000">
                <a:alpha val="0"/>
              </a:srgbClr>
            </a:solidFill>
            <a:ln w="9525">
              <a:noFill/>
              <a:miter lim="800000"/>
              <a:headEnd/>
              <a:tailEnd/>
            </a:ln>
          </p:spPr>
        </p:pic>
        <p:pic>
          <p:nvPicPr>
            <p:cNvPr id="160" name="Picture 7" descr="D:\Pennie's documents\Images for TechEd06\Hardware_Imagery\Server - application.png"/>
            <p:cNvPicPr>
              <a:picLocks noChangeAspect="1" noChangeArrowheads="1"/>
            </p:cNvPicPr>
            <p:nvPr/>
          </p:nvPicPr>
          <p:blipFill>
            <a:blip r:embed="rId3"/>
            <a:srcRect/>
            <a:stretch>
              <a:fillRect/>
            </a:stretch>
          </p:blipFill>
          <p:spPr bwMode="auto">
            <a:xfrm>
              <a:off x="7480300" y="5480050"/>
              <a:ext cx="449263" cy="812800"/>
            </a:xfrm>
            <a:prstGeom prst="rect">
              <a:avLst/>
            </a:prstGeom>
            <a:noFill/>
            <a:ln w="9525">
              <a:noFill/>
              <a:miter lim="800000"/>
              <a:headEnd/>
              <a:tailEnd/>
            </a:ln>
          </p:spPr>
        </p:pic>
        <p:sp>
          <p:nvSpPr>
            <p:cNvPr id="161" name="TextBox 63"/>
            <p:cNvSpPr txBox="1">
              <a:spLocks noChangeArrowheads="1"/>
            </p:cNvSpPr>
            <p:nvPr/>
          </p:nvSpPr>
          <p:spPr bwMode="auto">
            <a:xfrm>
              <a:off x="7380288" y="6407150"/>
              <a:ext cx="722312" cy="322263"/>
            </a:xfrm>
            <a:prstGeom prst="rect">
              <a:avLst/>
            </a:prstGeom>
            <a:noFill/>
            <a:ln w="9525">
              <a:noFill/>
              <a:miter lim="800000"/>
              <a:headEnd/>
              <a:tailEnd/>
            </a:ln>
          </p:spPr>
          <p:txBody>
            <a:bodyPr wrap="none">
              <a:spAutoFit/>
            </a:bodyPr>
            <a:lstStyle/>
            <a:p>
              <a:pPr algn="l" defTabSz="912813" rtl="0" fontAlgn="base">
                <a:spcBef>
                  <a:spcPct val="0"/>
                </a:spcBef>
                <a:spcAft>
                  <a:spcPct val="0"/>
                </a:spcAft>
              </a:pPr>
              <a:r>
                <a:rPr lang="en-US" sz="1500" kern="1200">
                  <a:solidFill>
                    <a:srgbClr val="FFFFFF"/>
                  </a:solidFill>
                  <a:latin typeface="Arial" charset="0"/>
                  <a:ea typeface="+mn-ea"/>
                  <a:cs typeface="Arial" charset="0"/>
                </a:rPr>
                <a:t>Siebel</a:t>
              </a:r>
            </a:p>
          </p:txBody>
        </p:sp>
        <p:sp>
          <p:nvSpPr>
            <p:cNvPr id="162" name="Rounded Rectangle 161"/>
            <p:cNvSpPr/>
            <p:nvPr/>
          </p:nvSpPr>
          <p:spPr bwMode="auto">
            <a:xfrm>
              <a:off x="2471287" y="1177874"/>
              <a:ext cx="1977189" cy="823508"/>
            </a:xfrm>
            <a:prstGeom prst="roundRect">
              <a:avLst>
                <a:gd name="adj" fmla="val 9033"/>
              </a:avLst>
            </a:prstGeom>
            <a:solidFill>
              <a:srgbClr val="7DCC2E">
                <a:lumMod val="75000"/>
              </a:srgbClr>
            </a:solidFill>
            <a:ln w="34925">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Segoe" pitchFamily="34" charset="0"/>
                  <a:ea typeface="+mn-ea"/>
                  <a:cs typeface="+mn-cs"/>
                </a:rPr>
                <a:t>Microsoft Office SharePoint Server</a:t>
              </a:r>
            </a:p>
          </p:txBody>
        </p:sp>
        <p:sp>
          <p:nvSpPr>
            <p:cNvPr id="163" name="Rounded Rectangle 162"/>
            <p:cNvSpPr/>
            <p:nvPr/>
          </p:nvSpPr>
          <p:spPr bwMode="auto">
            <a:xfrm>
              <a:off x="4695525" y="1177874"/>
              <a:ext cx="1977189" cy="823508"/>
            </a:xfrm>
            <a:prstGeom prst="roundRect">
              <a:avLst>
                <a:gd name="adj" fmla="val 9033"/>
              </a:avLst>
            </a:prstGeom>
            <a:solidFill>
              <a:srgbClr val="7DCC2E">
                <a:lumMod val="75000"/>
              </a:srgbClr>
            </a:solidFill>
            <a:ln w="34925">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Segoe" pitchFamily="34" charset="0"/>
                  <a:ea typeface="+mn-ea"/>
                  <a:cs typeface="+mn-cs"/>
                </a:rPr>
                <a:t>Microsoft BizTalk Server 2006 R2</a:t>
              </a:r>
            </a:p>
          </p:txBody>
        </p:sp>
        <p:sp>
          <p:nvSpPr>
            <p:cNvPr id="164" name="Rounded Rectangle 163"/>
            <p:cNvSpPr/>
            <p:nvPr/>
          </p:nvSpPr>
          <p:spPr bwMode="auto">
            <a:xfrm>
              <a:off x="6919763" y="1177874"/>
              <a:ext cx="1977189" cy="823508"/>
            </a:xfrm>
            <a:prstGeom prst="roundRect">
              <a:avLst>
                <a:gd name="adj" fmla="val 9033"/>
              </a:avLst>
            </a:prstGeom>
            <a:solidFill>
              <a:srgbClr val="7DCC2E">
                <a:lumMod val="75000"/>
              </a:srgbClr>
            </a:solidFill>
            <a:ln w="34925">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Segoe" pitchFamily="34" charset="0"/>
                  <a:ea typeface="+mn-ea"/>
                  <a:cs typeface="+mn-cs"/>
                </a:rPr>
                <a:t>SQL Server Integration Services</a:t>
              </a:r>
            </a:p>
          </p:txBody>
        </p:sp>
        <p:sp>
          <p:nvSpPr>
            <p:cNvPr id="165" name="Rectangle 164"/>
            <p:cNvSpPr/>
            <p:nvPr/>
          </p:nvSpPr>
          <p:spPr bwMode="auto">
            <a:xfrm rot="5400000">
              <a:off x="4253962" y="-838999"/>
              <a:ext cx="594514" cy="8631384"/>
            </a:xfrm>
            <a:prstGeom prst="rect">
              <a:avLst/>
            </a:prstGeom>
            <a:solidFill>
              <a:srgbClr val="267182">
                <a:lumMod val="75000"/>
              </a:srgbClr>
            </a:solidFill>
            <a:ln w="6350" cap="rnd" cmpd="sng" algn="ctr">
              <a:noFill/>
              <a:prstDash val="solid"/>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vert="vert270"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Segoe" pitchFamily="34" charset="0"/>
                  <a:ea typeface="+mn-ea"/>
                  <a:cs typeface="+mn-cs"/>
                </a:rPr>
                <a:t>WCF Channel Architecture</a:t>
              </a:r>
            </a:p>
          </p:txBody>
        </p:sp>
        <p:sp>
          <p:nvSpPr>
            <p:cNvPr id="166" name="Rounded Rectangle 165"/>
            <p:cNvSpPr/>
            <p:nvPr/>
          </p:nvSpPr>
          <p:spPr bwMode="auto">
            <a:xfrm>
              <a:off x="4708525" y="2428875"/>
              <a:ext cx="1897063" cy="560388"/>
            </a:xfrm>
            <a:prstGeom prst="roundRect">
              <a:avLst>
                <a:gd name="adj" fmla="val 9033"/>
              </a:avLst>
            </a:prstGeom>
            <a:gradFill rotWithShape="1">
              <a:gsLst>
                <a:gs pos="0">
                  <a:srgbClr val="267182">
                    <a:tint val="50000"/>
                    <a:satMod val="300000"/>
                  </a:srgbClr>
                </a:gs>
                <a:gs pos="35000">
                  <a:srgbClr val="267182">
                    <a:tint val="37000"/>
                    <a:satMod val="300000"/>
                  </a:srgbClr>
                </a:gs>
                <a:gs pos="100000">
                  <a:srgbClr val="267182">
                    <a:tint val="15000"/>
                    <a:satMod val="350000"/>
                  </a:srgbClr>
                </a:gs>
              </a:gsLst>
              <a:lin ang="16200000" scaled="1"/>
            </a:gradFill>
            <a:ln w="6350" cap="rnd" cmpd="sng" algn="ctr">
              <a:solidFill>
                <a:srgbClr val="267182">
                  <a:shade val="95000"/>
                  <a:satMod val="105000"/>
                </a:srgbClr>
              </a:solidFill>
              <a:prstDash val="solid"/>
              <a:headEnd type="none" w="med" len="med"/>
              <a:tailEnd type="none" w="med" len="med"/>
            </a:ln>
            <a:effectLst>
              <a:outerShdw blurRad="45000" dist="250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pitchFamily="34" charset="0"/>
                  <a:ea typeface="+mn-ea"/>
                  <a:cs typeface="+mn-cs"/>
                </a:rPr>
                <a:t>BizTalk WCF Adapter</a:t>
              </a:r>
            </a:p>
          </p:txBody>
        </p:sp>
        <p:sp>
          <p:nvSpPr>
            <p:cNvPr id="167" name="Rounded Rectangle 166"/>
            <p:cNvSpPr/>
            <p:nvPr/>
          </p:nvSpPr>
          <p:spPr bwMode="auto">
            <a:xfrm>
              <a:off x="6924675" y="2428875"/>
              <a:ext cx="1898650" cy="560388"/>
            </a:xfrm>
            <a:prstGeom prst="roundRect">
              <a:avLst>
                <a:gd name="adj" fmla="val 9033"/>
              </a:avLst>
            </a:prstGeom>
            <a:gradFill rotWithShape="1">
              <a:gsLst>
                <a:gs pos="0">
                  <a:srgbClr val="267182">
                    <a:tint val="50000"/>
                    <a:satMod val="300000"/>
                  </a:srgbClr>
                </a:gs>
                <a:gs pos="35000">
                  <a:srgbClr val="267182">
                    <a:tint val="37000"/>
                    <a:satMod val="300000"/>
                  </a:srgbClr>
                </a:gs>
                <a:gs pos="100000">
                  <a:srgbClr val="267182">
                    <a:tint val="15000"/>
                    <a:satMod val="350000"/>
                  </a:srgbClr>
                </a:gs>
              </a:gsLst>
              <a:lin ang="16200000" scaled="1"/>
            </a:gradFill>
            <a:ln w="6350" cap="rnd" cmpd="sng" algn="ctr">
              <a:solidFill>
                <a:srgbClr val="267182">
                  <a:shade val="95000"/>
                  <a:satMod val="105000"/>
                </a:srgbClr>
              </a:solidFill>
              <a:prstDash val="solid"/>
              <a:headEnd type="none" w="med" len="med"/>
              <a:tailEnd type="none" w="med" len="med"/>
            </a:ln>
            <a:effectLst>
              <a:outerShdw blurRad="45000" dist="250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pitchFamily="34" charset="0"/>
                  <a:ea typeface="+mn-ea"/>
                  <a:cs typeface="+mn-cs"/>
                </a:rPr>
                <a:t>ADO.NET Provider</a:t>
              </a:r>
            </a:p>
          </p:txBody>
        </p:sp>
        <p:sp>
          <p:nvSpPr>
            <p:cNvPr id="168" name="Rounded Rectangle 167"/>
            <p:cNvSpPr/>
            <p:nvPr/>
          </p:nvSpPr>
          <p:spPr bwMode="blackWhite">
            <a:xfrm>
              <a:off x="0" y="3109746"/>
              <a:ext cx="9144000" cy="2133600"/>
            </a:xfrm>
            <a:prstGeom prst="roundRect">
              <a:avLst/>
            </a:prstGeom>
            <a:gradFill flip="none" rotWithShape="1">
              <a:gsLst>
                <a:gs pos="0">
                  <a:srgbClr val="02024A">
                    <a:alpha val="0"/>
                  </a:srgbClr>
                </a:gs>
                <a:gs pos="50000">
                  <a:srgbClr val="267182">
                    <a:lumMod val="75000"/>
                    <a:alpha val="35000"/>
                  </a:srgbClr>
                </a:gs>
                <a:gs pos="100000">
                  <a:srgbClr val="02024A">
                    <a:tint val="23500"/>
                    <a:satMod val="160000"/>
                    <a:alpha val="0"/>
                  </a:srgbClr>
                </a:gs>
              </a:gsLst>
              <a:lin ang="0" scaled="1"/>
              <a:tileRect/>
            </a:gradFill>
            <a:ln w="12700" cap="flat" cmpd="sng" algn="ctr">
              <a:noFill/>
              <a:prstDash val="solid"/>
              <a:round/>
              <a:headEnd type="none" w="med" len="med"/>
              <a:tailEnd type="none" w="med" len="med"/>
            </a:ln>
            <a:effectLst/>
            <a:scene3d>
              <a:camera prst="orthographicFront">
                <a:rot lat="0" lon="0" rev="0"/>
              </a:camera>
              <a:lightRig rig="contrasting" dir="t"/>
            </a:scene3d>
            <a:sp3d prstMaterial="matte">
              <a:bevelT w="139700" h="139700"/>
            </a:sp3d>
          </p:spPr>
          <p:txBody>
            <a:bodyPr lIns="274320" anchor="ctr"/>
            <a:lstStyle/>
            <a:p>
              <a:pPr marL="0" marR="0" lvl="0" indent="0" algn="l" defTabSz="914327"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a:ea typeface="+mn-ea"/>
                <a:cs typeface="Arial" charset="0"/>
              </a:endParaRPr>
            </a:p>
          </p:txBody>
        </p:sp>
        <p:grpSp>
          <p:nvGrpSpPr>
            <p:cNvPr id="169" name="Group 76"/>
            <p:cNvGrpSpPr>
              <a:grpSpLocks/>
            </p:cNvGrpSpPr>
            <p:nvPr/>
          </p:nvGrpSpPr>
          <p:grpSpPr bwMode="auto">
            <a:xfrm>
              <a:off x="4486275" y="3916363"/>
              <a:ext cx="1898650" cy="963612"/>
              <a:chOff x="5552902" y="4678196"/>
              <a:chExt cx="1898147" cy="964074"/>
            </a:xfrm>
          </p:grpSpPr>
          <p:sp>
            <p:nvSpPr>
              <p:cNvPr id="170" name="Rounded Rectangle 169"/>
              <p:cNvSpPr/>
              <p:nvPr/>
            </p:nvSpPr>
            <p:spPr bwMode="auto">
              <a:xfrm>
                <a:off x="5552902" y="5083202"/>
                <a:ext cx="1898147" cy="559068"/>
              </a:xfrm>
              <a:prstGeom prst="roundRect">
                <a:avLst>
                  <a:gd name="adj" fmla="val 9033"/>
                </a:avLst>
              </a:prstGeom>
              <a:gradFill rotWithShape="1">
                <a:gsLst>
                  <a:gs pos="0">
                    <a:srgbClr val="FF9929">
                      <a:shade val="47500"/>
                      <a:satMod val="137000"/>
                    </a:srgbClr>
                  </a:gs>
                  <a:gs pos="55000">
                    <a:srgbClr val="FF9929">
                      <a:shade val="69000"/>
                      <a:satMod val="137000"/>
                    </a:srgbClr>
                  </a:gs>
                  <a:gs pos="100000">
                    <a:srgbClr val="FF9929">
                      <a:shade val="98000"/>
                      <a:satMod val="137000"/>
                    </a:srgbClr>
                  </a:gs>
                </a:gsLst>
                <a:lin ang="16200000" scaled="0"/>
              </a:gradFill>
              <a:ln w="6350" cap="rnd" cmpd="sng" algn="ctr">
                <a:solidFill>
                  <a:srgbClr val="FF9929">
                    <a:shade val="95000"/>
                    <a:satMod val="105000"/>
                  </a:srgbClr>
                </a:solidFill>
                <a:prstDash val="solid"/>
                <a:headEnd type="none" w="med" len="med"/>
                <a:tailEnd type="none" w="med" len="med"/>
              </a:ln>
              <a:effectLst>
                <a:outerShdw blurRad="39000" dist="254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pitchFamily="34" charset="0"/>
                    <a:ea typeface="+mn-ea"/>
                    <a:cs typeface="+mn-cs"/>
                  </a:rPr>
                  <a:t>Oracle DB Adapter</a:t>
                </a:r>
              </a:p>
            </p:txBody>
          </p:sp>
          <p:sp>
            <p:nvSpPr>
              <p:cNvPr id="171" name="Rounded Rectangle 170"/>
              <p:cNvSpPr/>
              <p:nvPr/>
            </p:nvSpPr>
            <p:spPr bwMode="auto">
              <a:xfrm>
                <a:off x="5552902" y="4678196"/>
                <a:ext cx="1898147" cy="354464"/>
              </a:xfrm>
              <a:prstGeom prst="roundRect">
                <a:avLst>
                  <a:gd name="adj" fmla="val 9033"/>
                </a:avLst>
              </a:prstGeom>
              <a:gradFill rotWithShape="1">
                <a:gsLst>
                  <a:gs pos="0">
                    <a:srgbClr val="BA5B20">
                      <a:shade val="47500"/>
                      <a:satMod val="137000"/>
                    </a:srgbClr>
                  </a:gs>
                  <a:gs pos="55000">
                    <a:srgbClr val="BA5B20">
                      <a:shade val="69000"/>
                      <a:satMod val="137000"/>
                    </a:srgbClr>
                  </a:gs>
                  <a:gs pos="100000">
                    <a:srgbClr val="BA5B20">
                      <a:shade val="98000"/>
                      <a:satMod val="137000"/>
                    </a:srgbClr>
                  </a:gs>
                </a:gsLst>
                <a:lin ang="16200000" scaled="0"/>
              </a:gradFill>
              <a:ln w="6350" cap="rnd" cmpd="sng" algn="ctr">
                <a:solidFill>
                  <a:srgbClr val="BA5B20">
                    <a:shade val="95000"/>
                    <a:satMod val="105000"/>
                  </a:srgbClr>
                </a:solidFill>
                <a:prstDash val="solid"/>
                <a:headEnd type="none" w="med" len="med"/>
                <a:tailEnd type="none" w="med" len="med"/>
              </a:ln>
              <a:effectLst>
                <a:glow rad="139700">
                  <a:srgbClr val="FF9929">
                    <a:satMod val="175000"/>
                    <a:alpha val="40000"/>
                  </a:srgbClr>
                </a:glow>
                <a:outerShdw blurRad="39000" dist="254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Segoe" pitchFamily="34" charset="0"/>
                    <a:ea typeface="+mn-ea"/>
                    <a:cs typeface="+mn-cs"/>
                  </a:rPr>
                  <a:t>Adapter SDK Runtime</a:t>
                </a:r>
              </a:p>
            </p:txBody>
          </p:sp>
        </p:grpSp>
        <p:grpSp>
          <p:nvGrpSpPr>
            <p:cNvPr id="172" name="Group 77"/>
            <p:cNvGrpSpPr>
              <a:grpSpLocks/>
            </p:cNvGrpSpPr>
            <p:nvPr/>
          </p:nvGrpSpPr>
          <p:grpSpPr bwMode="auto">
            <a:xfrm>
              <a:off x="2311400" y="3916363"/>
              <a:ext cx="1897063" cy="963612"/>
              <a:chOff x="5552902" y="4678196"/>
              <a:chExt cx="1898147" cy="964074"/>
            </a:xfrm>
          </p:grpSpPr>
          <p:sp>
            <p:nvSpPr>
              <p:cNvPr id="173" name="Rounded Rectangle 172"/>
              <p:cNvSpPr/>
              <p:nvPr/>
            </p:nvSpPr>
            <p:spPr bwMode="auto">
              <a:xfrm>
                <a:off x="5552902" y="5083202"/>
                <a:ext cx="1898147" cy="559068"/>
              </a:xfrm>
              <a:prstGeom prst="roundRect">
                <a:avLst>
                  <a:gd name="adj" fmla="val 9033"/>
                </a:avLst>
              </a:prstGeom>
              <a:gradFill rotWithShape="1">
                <a:gsLst>
                  <a:gs pos="0">
                    <a:srgbClr val="FF9929">
                      <a:shade val="47500"/>
                      <a:satMod val="137000"/>
                    </a:srgbClr>
                  </a:gs>
                  <a:gs pos="55000">
                    <a:srgbClr val="FF9929">
                      <a:shade val="69000"/>
                      <a:satMod val="137000"/>
                    </a:srgbClr>
                  </a:gs>
                  <a:gs pos="100000">
                    <a:srgbClr val="FF9929">
                      <a:shade val="98000"/>
                      <a:satMod val="137000"/>
                    </a:srgbClr>
                  </a:gs>
                </a:gsLst>
                <a:lin ang="16200000" scaled="0"/>
              </a:gradFill>
              <a:ln w="6350" cap="rnd" cmpd="sng" algn="ctr">
                <a:solidFill>
                  <a:srgbClr val="FF9929">
                    <a:shade val="95000"/>
                    <a:satMod val="105000"/>
                  </a:srgbClr>
                </a:solidFill>
                <a:prstDash val="solid"/>
                <a:headEnd type="none" w="med" len="med"/>
                <a:tailEnd type="none" w="med" len="med"/>
              </a:ln>
              <a:effectLst>
                <a:outerShdw blurRad="39000" dist="254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pitchFamily="34" charset="0"/>
                    <a:ea typeface="+mn-ea"/>
                    <a:cs typeface="+mn-cs"/>
                  </a:rPr>
                  <a:t>SAP Adapter</a:t>
                </a:r>
              </a:p>
            </p:txBody>
          </p:sp>
          <p:sp>
            <p:nvSpPr>
              <p:cNvPr id="174" name="Rounded Rectangle 173"/>
              <p:cNvSpPr/>
              <p:nvPr/>
            </p:nvSpPr>
            <p:spPr bwMode="auto">
              <a:xfrm>
                <a:off x="5552902" y="4678196"/>
                <a:ext cx="1898147" cy="354464"/>
              </a:xfrm>
              <a:prstGeom prst="roundRect">
                <a:avLst>
                  <a:gd name="adj" fmla="val 9033"/>
                </a:avLst>
              </a:prstGeom>
              <a:gradFill rotWithShape="1">
                <a:gsLst>
                  <a:gs pos="0">
                    <a:srgbClr val="BA5B20">
                      <a:shade val="47500"/>
                      <a:satMod val="137000"/>
                    </a:srgbClr>
                  </a:gs>
                  <a:gs pos="55000">
                    <a:srgbClr val="BA5B20">
                      <a:shade val="69000"/>
                      <a:satMod val="137000"/>
                    </a:srgbClr>
                  </a:gs>
                  <a:gs pos="100000">
                    <a:srgbClr val="BA5B20">
                      <a:shade val="98000"/>
                      <a:satMod val="137000"/>
                    </a:srgbClr>
                  </a:gs>
                </a:gsLst>
                <a:lin ang="16200000" scaled="0"/>
              </a:gradFill>
              <a:ln w="6350" cap="rnd" cmpd="sng" algn="ctr">
                <a:solidFill>
                  <a:srgbClr val="BA5B20">
                    <a:shade val="95000"/>
                    <a:satMod val="105000"/>
                  </a:srgbClr>
                </a:solidFill>
                <a:prstDash val="solid"/>
                <a:headEnd type="none" w="med" len="med"/>
                <a:tailEnd type="none" w="med" len="med"/>
              </a:ln>
              <a:effectLst>
                <a:glow rad="139700">
                  <a:srgbClr val="FF9929">
                    <a:satMod val="175000"/>
                    <a:alpha val="40000"/>
                  </a:srgbClr>
                </a:glow>
                <a:outerShdw blurRad="39000" dist="254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Segoe" pitchFamily="34" charset="0"/>
                    <a:ea typeface="+mn-ea"/>
                    <a:cs typeface="+mn-cs"/>
                  </a:rPr>
                  <a:t>Adapter SDK Runtime</a:t>
                </a:r>
              </a:p>
            </p:txBody>
          </p:sp>
        </p:grpSp>
        <p:grpSp>
          <p:nvGrpSpPr>
            <p:cNvPr id="175" name="Group 80"/>
            <p:cNvGrpSpPr>
              <a:grpSpLocks/>
            </p:cNvGrpSpPr>
            <p:nvPr/>
          </p:nvGrpSpPr>
          <p:grpSpPr bwMode="auto">
            <a:xfrm>
              <a:off x="6650038" y="3916363"/>
              <a:ext cx="1898650" cy="963612"/>
              <a:chOff x="5552902" y="4678196"/>
              <a:chExt cx="1898147" cy="964074"/>
            </a:xfrm>
          </p:grpSpPr>
          <p:sp>
            <p:nvSpPr>
              <p:cNvPr id="176" name="Rounded Rectangle 175"/>
              <p:cNvSpPr/>
              <p:nvPr/>
            </p:nvSpPr>
            <p:spPr bwMode="auto">
              <a:xfrm>
                <a:off x="5552902" y="5083202"/>
                <a:ext cx="1898147" cy="559068"/>
              </a:xfrm>
              <a:prstGeom prst="roundRect">
                <a:avLst>
                  <a:gd name="adj" fmla="val 9033"/>
                </a:avLst>
              </a:prstGeom>
              <a:gradFill rotWithShape="1">
                <a:gsLst>
                  <a:gs pos="0">
                    <a:srgbClr val="FF9929">
                      <a:shade val="47500"/>
                      <a:satMod val="137000"/>
                    </a:srgbClr>
                  </a:gs>
                  <a:gs pos="55000">
                    <a:srgbClr val="FF9929">
                      <a:shade val="69000"/>
                      <a:satMod val="137000"/>
                    </a:srgbClr>
                  </a:gs>
                  <a:gs pos="100000">
                    <a:srgbClr val="FF9929">
                      <a:shade val="98000"/>
                      <a:satMod val="137000"/>
                    </a:srgbClr>
                  </a:gs>
                </a:gsLst>
                <a:lin ang="16200000" scaled="0"/>
              </a:gradFill>
              <a:ln w="6350" cap="rnd" cmpd="sng" algn="ctr">
                <a:solidFill>
                  <a:srgbClr val="FF9929">
                    <a:shade val="95000"/>
                    <a:satMod val="105000"/>
                  </a:srgbClr>
                </a:solidFill>
                <a:prstDash val="solid"/>
                <a:headEnd type="none" w="med" len="med"/>
                <a:tailEnd type="none" w="med" len="med"/>
              </a:ln>
              <a:effectLst>
                <a:outerShdw blurRad="39000" dist="254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pitchFamily="34" charset="0"/>
                    <a:ea typeface="+mn-ea"/>
                    <a:cs typeface="+mn-cs"/>
                  </a:rPr>
                  <a:t>Siebel Adapter</a:t>
                </a:r>
              </a:p>
            </p:txBody>
          </p:sp>
          <p:sp>
            <p:nvSpPr>
              <p:cNvPr id="177" name="Rounded Rectangle 176"/>
              <p:cNvSpPr/>
              <p:nvPr/>
            </p:nvSpPr>
            <p:spPr bwMode="auto">
              <a:xfrm>
                <a:off x="5552902" y="4678196"/>
                <a:ext cx="1898147" cy="354464"/>
              </a:xfrm>
              <a:prstGeom prst="roundRect">
                <a:avLst>
                  <a:gd name="adj" fmla="val 9033"/>
                </a:avLst>
              </a:prstGeom>
              <a:gradFill rotWithShape="1">
                <a:gsLst>
                  <a:gs pos="0">
                    <a:srgbClr val="BA5B20">
                      <a:shade val="47500"/>
                      <a:satMod val="137000"/>
                    </a:srgbClr>
                  </a:gs>
                  <a:gs pos="55000">
                    <a:srgbClr val="BA5B20">
                      <a:shade val="69000"/>
                      <a:satMod val="137000"/>
                    </a:srgbClr>
                  </a:gs>
                  <a:gs pos="100000">
                    <a:srgbClr val="BA5B20">
                      <a:shade val="98000"/>
                      <a:satMod val="137000"/>
                    </a:srgbClr>
                  </a:gs>
                </a:gsLst>
                <a:lin ang="16200000" scaled="0"/>
              </a:gradFill>
              <a:ln w="6350" cap="rnd" cmpd="sng" algn="ctr">
                <a:solidFill>
                  <a:srgbClr val="BA5B20">
                    <a:shade val="95000"/>
                    <a:satMod val="105000"/>
                  </a:srgbClr>
                </a:solidFill>
                <a:prstDash val="solid"/>
                <a:headEnd type="none" w="med" len="med"/>
                <a:tailEnd type="none" w="med" len="med"/>
              </a:ln>
              <a:effectLst>
                <a:glow rad="139700">
                  <a:srgbClr val="FF9929">
                    <a:satMod val="175000"/>
                    <a:alpha val="40000"/>
                  </a:srgbClr>
                </a:glow>
                <a:outerShdw blurRad="39000" dist="254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Segoe" pitchFamily="34" charset="0"/>
                    <a:ea typeface="+mn-ea"/>
                    <a:cs typeface="+mn-cs"/>
                  </a:rPr>
                  <a:t>Adapter SDK Runtime</a:t>
                </a:r>
              </a:p>
            </p:txBody>
          </p:sp>
        </p:grpSp>
        <p:sp>
          <p:nvSpPr>
            <p:cNvPr id="178" name="Rounded Rectangle 177"/>
            <p:cNvSpPr/>
            <p:nvPr/>
          </p:nvSpPr>
          <p:spPr bwMode="blackWhite">
            <a:xfrm>
              <a:off x="0" y="2333891"/>
              <a:ext cx="4613564" cy="762000"/>
            </a:xfrm>
            <a:prstGeom prst="roundRect">
              <a:avLst/>
            </a:prstGeom>
            <a:gradFill flip="none" rotWithShape="1">
              <a:gsLst>
                <a:gs pos="0">
                  <a:srgbClr val="02024A">
                    <a:alpha val="0"/>
                  </a:srgbClr>
                </a:gs>
                <a:gs pos="50000">
                  <a:srgbClr val="267182">
                    <a:lumMod val="75000"/>
                    <a:alpha val="35000"/>
                  </a:srgbClr>
                </a:gs>
                <a:gs pos="100000">
                  <a:srgbClr val="02024A">
                    <a:tint val="23500"/>
                    <a:satMod val="160000"/>
                    <a:alpha val="0"/>
                  </a:srgbClr>
                </a:gs>
              </a:gsLst>
              <a:lin ang="0" scaled="1"/>
              <a:tileRect/>
            </a:gradFill>
            <a:ln w="12700" cap="flat" cmpd="sng" algn="ctr">
              <a:noFill/>
              <a:prstDash val="solid"/>
              <a:round/>
              <a:headEnd type="none" w="med" len="med"/>
              <a:tailEnd type="none" w="med" len="med"/>
            </a:ln>
            <a:effectLst/>
            <a:scene3d>
              <a:camera prst="orthographicFront">
                <a:rot lat="0" lon="0" rev="0"/>
              </a:camera>
              <a:lightRig rig="contrasting" dir="t"/>
            </a:scene3d>
            <a:sp3d prstMaterial="matte">
              <a:bevelT w="139700" h="139700"/>
            </a:sp3d>
          </p:spPr>
          <p:txBody>
            <a:bodyPr lIns="274320" anchor="ctr"/>
            <a:lstStyle/>
            <a:p>
              <a:pPr marL="0" marR="0" lvl="0" indent="0" algn="l" defTabSz="914327"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a:ea typeface="+mn-ea"/>
                <a:cs typeface="Arial" charset="0"/>
              </a:endParaRPr>
            </a:p>
          </p:txBody>
        </p:sp>
        <p:cxnSp>
          <p:nvCxnSpPr>
            <p:cNvPr id="179" name="Elbow Connector 178"/>
            <p:cNvCxnSpPr/>
            <p:nvPr/>
          </p:nvCxnSpPr>
          <p:spPr>
            <a:xfrm>
              <a:off x="0" y="2319338"/>
              <a:ext cx="9144000" cy="735012"/>
            </a:xfrm>
            <a:prstGeom prst="bentConnector3">
              <a:avLst>
                <a:gd name="adj1" fmla="val 49394"/>
              </a:avLst>
            </a:prstGeom>
            <a:noFill/>
            <a:ln w="6350" cap="rnd" cmpd="sng" algn="ctr">
              <a:solidFill>
                <a:srgbClr val="267182">
                  <a:shade val="95000"/>
                  <a:satMod val="105000"/>
                </a:srgbClr>
              </a:solidFill>
              <a:prstDash val="sysDash"/>
            </a:ln>
            <a:effectLst/>
          </p:spPr>
        </p:cxnSp>
        <p:cxnSp>
          <p:nvCxnSpPr>
            <p:cNvPr id="180" name="Straight Connector 179"/>
            <p:cNvCxnSpPr/>
            <p:nvPr/>
          </p:nvCxnSpPr>
          <p:spPr>
            <a:xfrm>
              <a:off x="0" y="5248275"/>
              <a:ext cx="9144000" cy="1588"/>
            </a:xfrm>
            <a:prstGeom prst="line">
              <a:avLst/>
            </a:prstGeom>
            <a:noFill/>
            <a:ln w="6350" cap="rnd" cmpd="sng" algn="ctr">
              <a:solidFill>
                <a:srgbClr val="267182">
                  <a:shade val="95000"/>
                  <a:satMod val="105000"/>
                </a:srgbClr>
              </a:solidFill>
              <a:prstDash val="sysDash"/>
            </a:ln>
            <a:effectLst/>
          </p:spPr>
        </p:cxnSp>
        <p:sp>
          <p:nvSpPr>
            <p:cNvPr id="181" name="Rounded Rectangle 180"/>
            <p:cNvSpPr/>
            <p:nvPr/>
          </p:nvSpPr>
          <p:spPr bwMode="auto">
            <a:xfrm>
              <a:off x="215900" y="3886200"/>
              <a:ext cx="1897063" cy="1022350"/>
            </a:xfrm>
            <a:prstGeom prst="roundRect">
              <a:avLst>
                <a:gd name="adj" fmla="val 9033"/>
              </a:avLst>
            </a:prstGeom>
            <a:gradFill rotWithShape="1">
              <a:gsLst>
                <a:gs pos="0">
                  <a:srgbClr val="267182">
                    <a:shade val="47500"/>
                    <a:satMod val="137000"/>
                  </a:srgbClr>
                </a:gs>
                <a:gs pos="55000">
                  <a:srgbClr val="267182">
                    <a:shade val="69000"/>
                    <a:satMod val="137000"/>
                  </a:srgbClr>
                </a:gs>
                <a:gs pos="100000">
                  <a:srgbClr val="267182">
                    <a:shade val="98000"/>
                    <a:satMod val="137000"/>
                  </a:srgbClr>
                </a:gs>
              </a:gsLst>
              <a:lin ang="16200000" scaled="0"/>
            </a:gradFill>
            <a:ln w="6350" cap="rnd" cmpd="sng" algn="ctr">
              <a:solidFill>
                <a:srgbClr val="267182">
                  <a:shade val="95000"/>
                  <a:satMod val="105000"/>
                </a:srgbClr>
              </a:solidFill>
              <a:prstDash val="solid"/>
              <a:headEnd type="none" w="med" len="med"/>
              <a:tailEnd type="none" w="med" len="med"/>
            </a:ln>
            <a:effectLst>
              <a:outerShdw blurRad="39000" dist="254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pitchFamily="34" charset="0"/>
                  <a:ea typeface="+mn-ea"/>
                  <a:cs typeface="+mn-cs"/>
                </a:rPr>
                <a:t>HTTP Transport</a:t>
              </a:r>
            </a:p>
          </p:txBody>
        </p:sp>
        <p:pic>
          <p:nvPicPr>
            <p:cNvPr id="182" name="Picture 181" descr="WinFX__01a"/>
            <p:cNvPicPr>
              <a:picLocks noChangeAspect="1" noChangeArrowheads="1"/>
            </p:cNvPicPr>
            <p:nvPr/>
          </p:nvPicPr>
          <p:blipFill>
            <a:blip r:embed="rId2"/>
            <a:srcRect/>
            <a:stretch>
              <a:fillRect/>
            </a:stretch>
          </p:blipFill>
          <p:spPr bwMode="auto">
            <a:xfrm>
              <a:off x="4764088" y="5884863"/>
              <a:ext cx="1381125" cy="762000"/>
            </a:xfrm>
            <a:prstGeom prst="rect">
              <a:avLst/>
            </a:prstGeom>
            <a:solidFill>
              <a:srgbClr val="000000">
                <a:alpha val="0"/>
              </a:srgbClr>
            </a:solidFill>
            <a:ln w="9525">
              <a:noFill/>
              <a:miter lim="800000"/>
              <a:headEnd/>
              <a:tailEnd/>
            </a:ln>
          </p:spPr>
        </p:pic>
        <p:pic>
          <p:nvPicPr>
            <p:cNvPr id="183" name="Picture 7" descr="D:\Pennie's documents\Images for TechEd06\Hardware_Imagery\Server - application.png"/>
            <p:cNvPicPr>
              <a:picLocks noChangeAspect="1" noChangeArrowheads="1"/>
            </p:cNvPicPr>
            <p:nvPr/>
          </p:nvPicPr>
          <p:blipFill>
            <a:blip r:embed="rId3"/>
            <a:srcRect/>
            <a:stretch>
              <a:fillRect/>
            </a:stretch>
          </p:blipFill>
          <p:spPr bwMode="auto">
            <a:xfrm>
              <a:off x="5216525" y="5489575"/>
              <a:ext cx="449263" cy="812800"/>
            </a:xfrm>
            <a:prstGeom prst="rect">
              <a:avLst/>
            </a:prstGeom>
            <a:noFill/>
            <a:ln w="9525">
              <a:noFill/>
              <a:miter lim="800000"/>
              <a:headEnd/>
              <a:tailEnd/>
            </a:ln>
          </p:spPr>
        </p:pic>
        <p:sp>
          <p:nvSpPr>
            <p:cNvPr id="184" name="TextBox 111"/>
            <p:cNvSpPr txBox="1">
              <a:spLocks noChangeArrowheads="1"/>
            </p:cNvSpPr>
            <p:nvPr/>
          </p:nvSpPr>
          <p:spPr bwMode="auto">
            <a:xfrm>
              <a:off x="4881563" y="6416675"/>
              <a:ext cx="1071562" cy="323850"/>
            </a:xfrm>
            <a:prstGeom prst="rect">
              <a:avLst/>
            </a:prstGeom>
            <a:noFill/>
            <a:ln w="9525">
              <a:noFill/>
              <a:miter lim="800000"/>
              <a:headEnd/>
              <a:tailEnd/>
            </a:ln>
          </p:spPr>
          <p:txBody>
            <a:bodyPr wrap="none">
              <a:spAutoFit/>
            </a:bodyPr>
            <a:lstStyle/>
            <a:p>
              <a:pPr algn="l" defTabSz="912813" rtl="0" fontAlgn="base">
                <a:spcBef>
                  <a:spcPct val="0"/>
                </a:spcBef>
                <a:spcAft>
                  <a:spcPct val="0"/>
                </a:spcAft>
              </a:pPr>
              <a:r>
                <a:rPr lang="en-US" sz="1500" kern="1200">
                  <a:solidFill>
                    <a:srgbClr val="FFFFFF"/>
                  </a:solidFill>
                  <a:latin typeface="Arial" charset="0"/>
                  <a:ea typeface="+mn-ea"/>
                  <a:cs typeface="Arial" charset="0"/>
                </a:rPr>
                <a:t>Oracle DB</a:t>
              </a:r>
            </a:p>
          </p:txBody>
        </p:sp>
        <p:pic>
          <p:nvPicPr>
            <p:cNvPr id="185" name="Picture 184" descr="WinFX__01a"/>
            <p:cNvPicPr>
              <a:picLocks noChangeAspect="1" noChangeArrowheads="1"/>
            </p:cNvPicPr>
            <p:nvPr/>
          </p:nvPicPr>
          <p:blipFill>
            <a:blip r:embed="rId2"/>
            <a:srcRect/>
            <a:stretch>
              <a:fillRect/>
            </a:stretch>
          </p:blipFill>
          <p:spPr bwMode="auto">
            <a:xfrm>
              <a:off x="2570163" y="5884863"/>
              <a:ext cx="1381125" cy="762000"/>
            </a:xfrm>
            <a:prstGeom prst="rect">
              <a:avLst/>
            </a:prstGeom>
            <a:solidFill>
              <a:srgbClr val="000000">
                <a:alpha val="0"/>
              </a:srgbClr>
            </a:solidFill>
            <a:ln w="9525">
              <a:noFill/>
              <a:miter lim="800000"/>
              <a:headEnd/>
              <a:tailEnd/>
            </a:ln>
          </p:spPr>
        </p:pic>
        <p:pic>
          <p:nvPicPr>
            <p:cNvPr id="186" name="Picture 7" descr="D:\Pennie's documents\Images for TechEd06\Hardware_Imagery\Server - application.png"/>
            <p:cNvPicPr>
              <a:picLocks noChangeAspect="1" noChangeArrowheads="1"/>
            </p:cNvPicPr>
            <p:nvPr/>
          </p:nvPicPr>
          <p:blipFill>
            <a:blip r:embed="rId3"/>
            <a:srcRect/>
            <a:stretch>
              <a:fillRect/>
            </a:stretch>
          </p:blipFill>
          <p:spPr bwMode="auto">
            <a:xfrm>
              <a:off x="3021013" y="5489575"/>
              <a:ext cx="449262" cy="812800"/>
            </a:xfrm>
            <a:prstGeom prst="rect">
              <a:avLst/>
            </a:prstGeom>
            <a:noFill/>
            <a:ln w="9525">
              <a:noFill/>
              <a:miter lim="800000"/>
              <a:headEnd/>
              <a:tailEnd/>
            </a:ln>
          </p:spPr>
        </p:pic>
        <p:sp>
          <p:nvSpPr>
            <p:cNvPr id="187" name="TextBox 115"/>
            <p:cNvSpPr txBox="1">
              <a:spLocks noChangeArrowheads="1"/>
            </p:cNvSpPr>
            <p:nvPr/>
          </p:nvSpPr>
          <p:spPr bwMode="auto">
            <a:xfrm>
              <a:off x="2947988" y="6416675"/>
              <a:ext cx="568325" cy="323850"/>
            </a:xfrm>
            <a:prstGeom prst="rect">
              <a:avLst/>
            </a:prstGeom>
            <a:noFill/>
            <a:ln w="9525">
              <a:noFill/>
              <a:miter lim="800000"/>
              <a:headEnd/>
              <a:tailEnd/>
            </a:ln>
          </p:spPr>
          <p:txBody>
            <a:bodyPr wrap="none">
              <a:spAutoFit/>
            </a:bodyPr>
            <a:lstStyle/>
            <a:p>
              <a:pPr algn="l" defTabSz="912813" rtl="0" fontAlgn="base">
                <a:spcBef>
                  <a:spcPct val="0"/>
                </a:spcBef>
                <a:spcAft>
                  <a:spcPct val="0"/>
                </a:spcAft>
              </a:pPr>
              <a:r>
                <a:rPr lang="en-US" sz="1500" kern="1200">
                  <a:solidFill>
                    <a:srgbClr val="FFFFFF"/>
                  </a:solidFill>
                  <a:latin typeface="Arial" charset="0"/>
                  <a:ea typeface="+mn-ea"/>
                  <a:cs typeface="Arial" charset="0"/>
                </a:rPr>
                <a:t>SAP</a:t>
              </a:r>
            </a:p>
          </p:txBody>
        </p:sp>
        <p:grpSp>
          <p:nvGrpSpPr>
            <p:cNvPr id="188" name="Group 118"/>
            <p:cNvGrpSpPr>
              <a:grpSpLocks/>
            </p:cNvGrpSpPr>
            <p:nvPr/>
          </p:nvGrpSpPr>
          <p:grpSpPr bwMode="auto">
            <a:xfrm>
              <a:off x="579438" y="5464175"/>
              <a:ext cx="1271587" cy="1258888"/>
              <a:chOff x="578844" y="5425118"/>
              <a:chExt cx="1272849" cy="1258709"/>
            </a:xfrm>
          </p:grpSpPr>
          <p:pic>
            <p:nvPicPr>
              <p:cNvPr id="189" name="Picture 11" descr="XML Web Service sm"/>
              <p:cNvPicPr>
                <a:picLocks noChangeAspect="1" noChangeArrowheads="1"/>
              </p:cNvPicPr>
              <p:nvPr/>
            </p:nvPicPr>
            <p:blipFill>
              <a:blip r:embed="rId4"/>
              <a:srcRect/>
              <a:stretch>
                <a:fillRect/>
              </a:stretch>
            </p:blipFill>
            <p:spPr bwMode="auto">
              <a:xfrm>
                <a:off x="810673" y="5425118"/>
                <a:ext cx="769931" cy="930565"/>
              </a:xfrm>
              <a:prstGeom prst="rect">
                <a:avLst/>
              </a:prstGeom>
              <a:noFill/>
              <a:ln w="9525">
                <a:noFill/>
                <a:miter lim="800000"/>
                <a:headEnd/>
                <a:tailEnd/>
              </a:ln>
            </p:spPr>
          </p:pic>
          <p:sp>
            <p:nvSpPr>
              <p:cNvPr id="190" name="TextBox 117"/>
              <p:cNvSpPr txBox="1">
                <a:spLocks noChangeArrowheads="1"/>
              </p:cNvSpPr>
              <p:nvPr/>
            </p:nvSpPr>
            <p:spPr bwMode="auto">
              <a:xfrm>
                <a:off x="578844" y="6360662"/>
                <a:ext cx="1272849" cy="323165"/>
              </a:xfrm>
              <a:prstGeom prst="rect">
                <a:avLst/>
              </a:prstGeom>
              <a:noFill/>
              <a:ln w="9525">
                <a:noFill/>
                <a:miter lim="800000"/>
                <a:headEnd/>
                <a:tailEnd/>
              </a:ln>
            </p:spPr>
            <p:txBody>
              <a:bodyPr wrap="none">
                <a:spAutoFit/>
              </a:bodyPr>
              <a:lstStyle/>
              <a:p>
                <a:pPr algn="l" defTabSz="912813" rtl="0" fontAlgn="base">
                  <a:spcBef>
                    <a:spcPct val="0"/>
                  </a:spcBef>
                  <a:spcAft>
                    <a:spcPct val="0"/>
                  </a:spcAft>
                </a:pPr>
                <a:r>
                  <a:rPr lang="en-US" sz="1500" kern="1200">
                    <a:solidFill>
                      <a:srgbClr val="FFFFFF"/>
                    </a:solidFill>
                    <a:latin typeface="Arial" charset="0"/>
                    <a:ea typeface="+mn-ea"/>
                    <a:cs typeface="Arial" charset="0"/>
                  </a:rPr>
                  <a:t>Web Service</a:t>
                </a:r>
              </a:p>
            </p:txBody>
          </p:sp>
        </p:grpSp>
        <p:sp>
          <p:nvSpPr>
            <p:cNvPr id="191" name="Up-Down Arrow 190"/>
            <p:cNvSpPr/>
            <p:nvPr/>
          </p:nvSpPr>
          <p:spPr bwMode="blackGray">
            <a:xfrm>
              <a:off x="7550332" y="5005252"/>
              <a:ext cx="222068" cy="418012"/>
            </a:xfrm>
            <a:prstGeom prst="upDownArrow">
              <a:avLst/>
            </a:prstGeom>
            <a:solidFill>
              <a:srgbClr val="FF9929">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92" name="Up-Down Arrow 191"/>
            <p:cNvSpPr/>
            <p:nvPr/>
          </p:nvSpPr>
          <p:spPr bwMode="blackGray">
            <a:xfrm>
              <a:off x="5351418" y="5005252"/>
              <a:ext cx="222068" cy="418012"/>
            </a:xfrm>
            <a:prstGeom prst="upDownArrow">
              <a:avLst/>
            </a:prstGeom>
            <a:solidFill>
              <a:srgbClr val="FF9929">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93" name="Up-Down Arrow 192"/>
            <p:cNvSpPr/>
            <p:nvPr/>
          </p:nvSpPr>
          <p:spPr bwMode="blackGray">
            <a:xfrm>
              <a:off x="3143795" y="5005252"/>
              <a:ext cx="222068" cy="418012"/>
            </a:xfrm>
            <a:prstGeom prst="upDownArrow">
              <a:avLst/>
            </a:prstGeom>
            <a:solidFill>
              <a:srgbClr val="FF9929">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94" name="Up-Down Arrow 193"/>
            <p:cNvSpPr/>
            <p:nvPr/>
          </p:nvSpPr>
          <p:spPr bwMode="blackGray">
            <a:xfrm>
              <a:off x="1088572" y="5005252"/>
              <a:ext cx="222068" cy="418012"/>
            </a:xfrm>
            <a:prstGeom prst="upDownArrow">
              <a:avLst/>
            </a:prstGeom>
            <a:solidFill>
              <a:srgbClr val="267182">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95" name="Rounded Rectangle 194"/>
            <p:cNvSpPr/>
            <p:nvPr/>
          </p:nvSpPr>
          <p:spPr bwMode="auto">
            <a:xfrm>
              <a:off x="2495550" y="2051050"/>
              <a:ext cx="1898650" cy="234950"/>
            </a:xfrm>
            <a:prstGeom prst="roundRect">
              <a:avLst>
                <a:gd name="adj" fmla="val 9033"/>
              </a:avLst>
            </a:prstGeom>
            <a:gradFill rotWithShape="1">
              <a:gsLst>
                <a:gs pos="0">
                  <a:srgbClr val="267182">
                    <a:tint val="50000"/>
                    <a:satMod val="300000"/>
                  </a:srgbClr>
                </a:gs>
                <a:gs pos="35000">
                  <a:srgbClr val="267182">
                    <a:tint val="37000"/>
                    <a:satMod val="300000"/>
                  </a:srgbClr>
                </a:gs>
                <a:gs pos="100000">
                  <a:srgbClr val="267182">
                    <a:tint val="15000"/>
                    <a:satMod val="350000"/>
                  </a:srgbClr>
                </a:gs>
              </a:gsLst>
              <a:lin ang="16200000" scaled="1"/>
            </a:gradFill>
            <a:ln w="6350" cap="rnd" cmpd="sng" algn="ctr">
              <a:solidFill>
                <a:srgbClr val="267182">
                  <a:shade val="95000"/>
                  <a:satMod val="105000"/>
                </a:srgbClr>
              </a:solidFill>
              <a:prstDash val="solid"/>
              <a:headEnd type="none" w="med" len="med"/>
              <a:tailEnd type="none" w="med" len="med"/>
            </a:ln>
            <a:effectLst>
              <a:outerShdw blurRad="45000" dist="25000" dir="5400000" rotWithShape="0">
                <a:srgbClr val="000000">
                  <a:alpha val="38000"/>
                </a:srgbClr>
              </a:outerShdw>
            </a:effectLst>
          </p:spPr>
          <p:txBody>
            <a:bodyPr lIns="109728" tIns="54864" rIns="109728" bIns="54864" anchor="ctr"/>
            <a:lstStyle/>
            <a:p>
              <a:pPr marL="0" marR="0" lvl="0" indent="0" algn="ctr" defTabSz="109696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pitchFamily="34" charset="0"/>
                  <a:ea typeface="+mn-ea"/>
                  <a:cs typeface="+mn-cs"/>
                </a:rPr>
                <a:t>ASP.NET 2.0</a:t>
              </a:r>
            </a:p>
          </p:txBody>
        </p:sp>
        <p:sp>
          <p:nvSpPr>
            <p:cNvPr id="196" name="Up-Down Arrow 195"/>
            <p:cNvSpPr/>
            <p:nvPr/>
          </p:nvSpPr>
          <p:spPr bwMode="blackGray">
            <a:xfrm>
              <a:off x="5582195" y="2022566"/>
              <a:ext cx="222068" cy="418012"/>
            </a:xfrm>
            <a:prstGeom prst="upDownArrow">
              <a:avLst/>
            </a:prstGeom>
            <a:solidFill>
              <a:srgbClr val="7DCC2E">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97" name="Up-Down Arrow 196"/>
            <p:cNvSpPr/>
            <p:nvPr/>
          </p:nvSpPr>
          <p:spPr bwMode="blackGray">
            <a:xfrm>
              <a:off x="7785464" y="2011136"/>
              <a:ext cx="222068" cy="418012"/>
            </a:xfrm>
            <a:prstGeom prst="upDownArrow">
              <a:avLst/>
            </a:prstGeom>
            <a:solidFill>
              <a:srgbClr val="7DCC2E">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98" name="Up-Down Arrow 197"/>
            <p:cNvSpPr/>
            <p:nvPr/>
          </p:nvSpPr>
          <p:spPr bwMode="blackGray">
            <a:xfrm>
              <a:off x="1105445" y="2013041"/>
              <a:ext cx="199480" cy="330109"/>
            </a:xfrm>
            <a:prstGeom prst="upDownArrow">
              <a:avLst/>
            </a:prstGeom>
            <a:solidFill>
              <a:srgbClr val="7DCC2E">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n-NO" sz="4000" dirty="0" smtClean="0"/>
              <a:t>Microsoft BizTalk Adapter 3.0 </a:t>
            </a:r>
            <a:br>
              <a:rPr lang="nn-NO" sz="4000" dirty="0" smtClean="0"/>
            </a:br>
            <a:r>
              <a:rPr lang="nn-NO" sz="4000" dirty="0" smtClean="0"/>
              <a:t>for mySAP Business Suite</a:t>
            </a:r>
            <a:endParaRPr lang="es-ES" sz="4000" dirty="0"/>
          </a:p>
        </p:txBody>
      </p:sp>
      <p:sp>
        <p:nvSpPr>
          <p:cNvPr id="3" name="Content Placeholder 2"/>
          <p:cNvSpPr>
            <a:spLocks noGrp="1"/>
          </p:cNvSpPr>
          <p:nvPr>
            <p:ph idx="1"/>
          </p:nvPr>
        </p:nvSpPr>
        <p:spPr>
          <a:xfrm>
            <a:off x="357158" y="1600200"/>
            <a:ext cx="8329642" cy="4525963"/>
          </a:xfrm>
        </p:spPr>
        <p:txBody>
          <a:bodyPr/>
          <a:lstStyle/>
          <a:p>
            <a:r>
              <a:rPr lang="es-ES" sz="2800" dirty="0" smtClean="0"/>
              <a:t>Expone Módulos SAP como servicios WCF</a:t>
            </a:r>
          </a:p>
          <a:p>
            <a:r>
              <a:rPr lang="es-ES" sz="2800" dirty="0" smtClean="0"/>
              <a:t>Los clientes realizan operaciones contra un sistema SAP (</a:t>
            </a:r>
            <a:r>
              <a:rPr lang="es-ES" sz="2800" dirty="0" err="1" smtClean="0"/>
              <a:t>RFC’s</a:t>
            </a:r>
            <a:r>
              <a:rPr lang="es-ES" sz="2800" dirty="0" smtClean="0"/>
              <a:t>, </a:t>
            </a:r>
            <a:r>
              <a:rPr lang="es-ES" sz="2800" dirty="0" err="1" smtClean="0"/>
              <a:t>BAPI’s</a:t>
            </a:r>
            <a:r>
              <a:rPr lang="es-ES" sz="2800" dirty="0" smtClean="0"/>
              <a:t>, </a:t>
            </a:r>
            <a:r>
              <a:rPr lang="es-ES" sz="2800" dirty="0" err="1" smtClean="0"/>
              <a:t>IDOC’s</a:t>
            </a:r>
            <a:r>
              <a:rPr lang="es-ES" sz="2800" dirty="0" smtClean="0"/>
              <a:t>) mediante el intercambio de mensajes SOAP a través del adaptador</a:t>
            </a:r>
          </a:p>
          <a:p>
            <a:r>
              <a:rPr lang="es-ES" sz="2800" dirty="0" smtClean="0"/>
              <a:t>No es necesaria la instalación del </a:t>
            </a:r>
            <a:r>
              <a:rPr lang="es-ES" sz="2800" dirty="0" err="1" smtClean="0"/>
              <a:t>.Net</a:t>
            </a:r>
            <a:r>
              <a:rPr lang="es-ES" sz="2800" dirty="0" smtClean="0"/>
              <a:t> </a:t>
            </a:r>
            <a:r>
              <a:rPr lang="es-ES" sz="2800" dirty="0" err="1" smtClean="0"/>
              <a:t>Sap</a:t>
            </a:r>
            <a:r>
              <a:rPr lang="es-ES" sz="2800" dirty="0" smtClean="0"/>
              <a:t> </a:t>
            </a:r>
            <a:r>
              <a:rPr lang="es-ES" sz="2800" dirty="0" err="1" smtClean="0"/>
              <a:t>Connector</a:t>
            </a:r>
            <a:r>
              <a:rPr lang="es-ES" sz="2800" dirty="0" smtClean="0"/>
              <a:t>. La conexión se realiza mediante “Unicode RFC Library”</a:t>
            </a:r>
          </a:p>
          <a:p>
            <a:r>
              <a:rPr lang="es-ES" sz="2800" dirty="0" smtClean="0"/>
              <a:t>Incluye </a:t>
            </a:r>
            <a:r>
              <a:rPr lang="es-ES" sz="2800" dirty="0" err="1" smtClean="0"/>
              <a:t>.Net</a:t>
            </a:r>
            <a:r>
              <a:rPr lang="es-ES" sz="2800" dirty="0" smtClean="0"/>
              <a:t> Framework Data </a:t>
            </a:r>
            <a:r>
              <a:rPr lang="es-ES" sz="2800" dirty="0" err="1" smtClean="0"/>
              <a:t>Provider</a:t>
            </a:r>
            <a:r>
              <a:rPr lang="es-ES" sz="2800" dirty="0" smtClean="0"/>
              <a:t> </a:t>
            </a:r>
            <a:r>
              <a:rPr lang="es-ES" sz="2800" dirty="0" err="1" smtClean="0"/>
              <a:t>for</a:t>
            </a:r>
            <a:r>
              <a:rPr lang="es-ES" sz="2800" dirty="0" smtClean="0"/>
              <a:t> </a:t>
            </a:r>
            <a:r>
              <a:rPr lang="es-ES" sz="2800" dirty="0" err="1" smtClean="0"/>
              <a:t>mySap</a:t>
            </a:r>
            <a:r>
              <a:rPr lang="es-ES" sz="2800" dirty="0" smtClean="0"/>
              <a:t> Business Suite para proveer un interfaz ADO con el sistema SAP</a:t>
            </a:r>
          </a:p>
          <a:p>
            <a:endParaRPr lang="es-E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
            <a:ext cx="8229600" cy="1143000"/>
          </a:xfrm>
        </p:spPr>
        <p:txBody>
          <a:bodyPr/>
          <a:lstStyle/>
          <a:p>
            <a:pPr algn="l"/>
            <a:r>
              <a:rPr lang="es-ES" dirty="0" smtClean="0"/>
              <a:t>Arquitectura</a:t>
            </a:r>
            <a:endParaRPr lang="es-ES" dirty="0"/>
          </a:p>
        </p:txBody>
      </p:sp>
      <p:sp>
        <p:nvSpPr>
          <p:cNvPr id="59" name="Rounded Rectangle 58"/>
          <p:cNvSpPr/>
          <p:nvPr/>
        </p:nvSpPr>
        <p:spPr bwMode="blackWhite">
          <a:xfrm>
            <a:off x="3056708" y="6257108"/>
            <a:ext cx="2899955" cy="470262"/>
          </a:xfrm>
          <a:prstGeom prst="roundRect">
            <a:avLst/>
          </a:prstGeom>
          <a:gradFill flip="none" rotWithShape="1">
            <a:gsLst>
              <a:gs pos="0">
                <a:srgbClr val="02024A">
                  <a:alpha val="0"/>
                </a:srgbClr>
              </a:gs>
              <a:gs pos="50000">
                <a:srgbClr val="267182">
                  <a:lumMod val="75000"/>
                  <a:alpha val="35000"/>
                </a:srgbClr>
              </a:gs>
              <a:gs pos="100000">
                <a:srgbClr val="02024A">
                  <a:tint val="23500"/>
                  <a:satMod val="160000"/>
                  <a:alpha val="0"/>
                </a:srgbClr>
              </a:gs>
            </a:gsLst>
            <a:lin ang="0" scaled="1"/>
            <a:tileRect/>
          </a:gradFill>
          <a:ln w="12700" cap="flat" cmpd="sng" algn="ctr">
            <a:noFill/>
            <a:prstDash val="solid"/>
            <a:round/>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274320" anchor="ctr"/>
          <a:lstStyle/>
          <a:p>
            <a:pPr marL="0" marR="0" lvl="0" indent="0" algn="ctr" defTabSz="914327"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FF"/>
                </a:solidFill>
                <a:effectLst/>
                <a:uLnTx/>
                <a:uFillTx/>
                <a:latin typeface="Arial"/>
                <a:ea typeface="+mn-ea"/>
                <a:cs typeface="Arial" charset="0"/>
              </a:rPr>
              <a:t>SAP</a:t>
            </a:r>
          </a:p>
        </p:txBody>
      </p:sp>
      <p:sp>
        <p:nvSpPr>
          <p:cNvPr id="60" name="Rounded Rectangle 59"/>
          <p:cNvSpPr/>
          <p:nvPr/>
        </p:nvSpPr>
        <p:spPr bwMode="auto">
          <a:xfrm>
            <a:off x="1018905" y="862144"/>
            <a:ext cx="7132320" cy="5120645"/>
          </a:xfrm>
          <a:prstGeom prst="roundRect">
            <a:avLst>
              <a:gd name="adj" fmla="val 19171"/>
            </a:avLst>
          </a:prstGeom>
          <a:solidFill>
            <a:srgbClr val="000000">
              <a:alpha val="12157"/>
            </a:srgbClr>
          </a:solidFill>
          <a:ln cap="rnd">
            <a:solidFill>
              <a:srgbClr val="FFFFFF">
                <a:alpha val="25000"/>
              </a:srgbClr>
            </a:solidFill>
            <a:headEnd type="none" w="sm" len="sm"/>
            <a:tailEnd type="none" w="sm" len="sm"/>
          </a:ln>
          <a:effectLst>
            <a:outerShdw blurRad="44450" dir="5400000" algn="ctr">
              <a:srgbClr val="000000">
                <a:alpha val="0"/>
              </a:srgbClr>
            </a:outerShdw>
            <a:softEdge rad="317500"/>
          </a:effectLst>
          <a:scene3d>
            <a:camera prst="orthographicFront">
              <a:rot lat="0" lon="0" rev="0"/>
            </a:camera>
            <a:lightRig rig="threePt" dir="t"/>
          </a:scene3d>
          <a:sp3d>
            <a:bevelT w="635000" h="254000"/>
            <a:bevelB w="635000" h="0"/>
            <a:contourClr>
              <a:srgbClr val="777777"/>
            </a:contourClr>
          </a:sp3d>
        </p:spPr>
        <p:txBody>
          <a:bodyPr lIns="380985" tIns="380985" rIns="380985" bIns="380985"/>
          <a:lstStyle/>
          <a:p>
            <a:pPr marL="0" marR="0" lvl="0" indent="0" algn="ctr" defTabSz="914099" rtl="0" eaLnBrk="0" fontAlgn="auto" latinLnBrk="0" hangingPunct="0">
              <a:lnSpc>
                <a:spcPct val="85000"/>
              </a:lnSpc>
              <a:spcBef>
                <a:spcPct val="20000"/>
              </a:spcBef>
              <a:spcAft>
                <a:spcPts val="0"/>
              </a:spcAft>
              <a:buClrTx/>
              <a:buSzTx/>
              <a:buFontTx/>
              <a:buNone/>
              <a:tabLst/>
              <a:defRPr/>
            </a:pPr>
            <a:endParaRPr kumimoji="0" lang="en-US" sz="2300" b="0" i="0" u="none" strike="noStrike" kern="1200" cap="none" spc="0" normalizeH="0" baseline="0" noProof="0" dirty="0">
              <a:ln>
                <a:noFill/>
              </a:ln>
              <a:solidFill>
                <a:srgbClr val="FFFFFF"/>
              </a:solidFill>
              <a:effectLst/>
              <a:uLnTx/>
              <a:uFillTx/>
              <a:latin typeface="Arial"/>
              <a:ea typeface="+mn-ea"/>
              <a:cs typeface="+mn-cs"/>
            </a:endParaRPr>
          </a:p>
        </p:txBody>
      </p:sp>
      <p:grpSp>
        <p:nvGrpSpPr>
          <p:cNvPr id="61" name="Group 46"/>
          <p:cNvGrpSpPr>
            <a:grpSpLocks/>
          </p:cNvGrpSpPr>
          <p:nvPr/>
        </p:nvGrpSpPr>
        <p:grpSpPr bwMode="auto">
          <a:xfrm>
            <a:off x="2938463" y="2193925"/>
            <a:ext cx="3149600" cy="2065338"/>
            <a:chOff x="2939144" y="2194549"/>
            <a:chExt cx="3148149" cy="2063942"/>
          </a:xfrm>
        </p:grpSpPr>
        <p:sp>
          <p:nvSpPr>
            <p:cNvPr id="62" name="Rounded Rectangle 61"/>
            <p:cNvSpPr/>
            <p:nvPr/>
          </p:nvSpPr>
          <p:spPr bwMode="blackGray">
            <a:xfrm>
              <a:off x="2939144" y="2194549"/>
              <a:ext cx="3148149" cy="2063942"/>
            </a:xfrm>
            <a:prstGeom prst="roundRect">
              <a:avLst/>
            </a:prstGeom>
            <a:solidFill>
              <a:srgbClr val="FF9929">
                <a:lumMod val="50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63" name="Rounded Rectangle 62"/>
            <p:cNvSpPr/>
            <p:nvPr/>
          </p:nvSpPr>
          <p:spPr bwMode="blackGray">
            <a:xfrm>
              <a:off x="3143791" y="2599494"/>
              <a:ext cx="2747558" cy="1554481"/>
            </a:xfrm>
            <a:prstGeom prst="roundRect">
              <a:avLst/>
            </a:prstGeom>
            <a:solidFill>
              <a:srgbClr val="FF9929">
                <a:lumMod val="50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64" name="Rounded Rectangle 63"/>
            <p:cNvSpPr/>
            <p:nvPr/>
          </p:nvSpPr>
          <p:spPr bwMode="blackGray">
            <a:xfrm>
              <a:off x="3317965" y="3034927"/>
              <a:ext cx="2377440" cy="465907"/>
            </a:xfrm>
            <a:prstGeom prst="roundRect">
              <a:avLst/>
            </a:prstGeom>
            <a:solidFill>
              <a:srgbClr val="FF9929">
                <a:lumMod val="75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9929">
                      <a:lumMod val="75000"/>
                    </a:srgbClr>
                  </a:solidFill>
                  <a:effectLst>
                    <a:outerShdw blurRad="38100" dist="38100" dir="2700000" algn="tl">
                      <a:srgbClr val="000000">
                        <a:alpha val="43137"/>
                      </a:srgbClr>
                    </a:outerShdw>
                  </a:effectLst>
                  <a:uLnTx/>
                  <a:uFillTx/>
                  <a:latin typeface="Arial"/>
                  <a:ea typeface="+mn-ea"/>
                  <a:cs typeface="+mn-cs"/>
                </a:rPr>
                <a:t>BizTalk Layered Binding Element</a:t>
              </a:r>
            </a:p>
          </p:txBody>
        </p:sp>
        <p:sp>
          <p:nvSpPr>
            <p:cNvPr id="65" name="Rounded Rectangle 64"/>
            <p:cNvSpPr/>
            <p:nvPr/>
          </p:nvSpPr>
          <p:spPr bwMode="blackGray">
            <a:xfrm>
              <a:off x="3313611" y="3540024"/>
              <a:ext cx="2377440" cy="465907"/>
            </a:xfrm>
            <a:prstGeom prst="roundRect">
              <a:avLst/>
            </a:prstGeom>
            <a:solidFill>
              <a:srgbClr val="FF9929">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SAP Adapter Binding </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Element</a:t>
              </a:r>
            </a:p>
          </p:txBody>
        </p:sp>
        <p:sp>
          <p:nvSpPr>
            <p:cNvPr id="66" name="TextBox 24"/>
            <p:cNvSpPr txBox="1">
              <a:spLocks noChangeArrowheads="1"/>
            </p:cNvSpPr>
            <p:nvPr/>
          </p:nvSpPr>
          <p:spPr bwMode="auto">
            <a:xfrm>
              <a:off x="3644540" y="2677859"/>
              <a:ext cx="1724297" cy="307777"/>
            </a:xfrm>
            <a:prstGeom prst="rect">
              <a:avLst/>
            </a:prstGeom>
            <a:noFill/>
            <a:ln w="9525">
              <a:noFill/>
              <a:miter lim="800000"/>
              <a:headEnd/>
              <a:tailEnd/>
            </a:ln>
          </p:spPr>
          <p:txBody>
            <a:bodyPr>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smtClean="0">
                  <a:ln>
                    <a:noFill/>
                  </a:ln>
                  <a:solidFill>
                    <a:srgbClr val="FFFFFF"/>
                  </a:solidFill>
                  <a:effectLst/>
                  <a:uLnTx/>
                  <a:uFillTx/>
                  <a:latin typeface="Arial" charset="0"/>
                  <a:ea typeface="+mn-ea"/>
                  <a:cs typeface="Arial" charset="0"/>
                </a:rPr>
                <a:t>SAP Binding</a:t>
              </a:r>
            </a:p>
          </p:txBody>
        </p:sp>
        <p:sp>
          <p:nvSpPr>
            <p:cNvPr id="67" name="TextBox 25"/>
            <p:cNvSpPr txBox="1">
              <a:spLocks noChangeArrowheads="1"/>
            </p:cNvSpPr>
            <p:nvPr/>
          </p:nvSpPr>
          <p:spPr bwMode="auto">
            <a:xfrm>
              <a:off x="3548743" y="2242424"/>
              <a:ext cx="1937656" cy="338554"/>
            </a:xfrm>
            <a:prstGeom prst="rect">
              <a:avLst/>
            </a:prstGeom>
            <a:noFill/>
            <a:ln w="9525">
              <a:noFill/>
              <a:miter lim="800000"/>
              <a:headEnd/>
              <a:tailEnd/>
            </a:ln>
          </p:spPr>
          <p:txBody>
            <a:bodyPr>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smtClean="0">
                  <a:ln>
                    <a:noFill/>
                  </a:ln>
                  <a:solidFill>
                    <a:srgbClr val="FFFFFF"/>
                  </a:solidFill>
                  <a:effectLst/>
                  <a:uLnTx/>
                  <a:uFillTx/>
                  <a:latin typeface="Arial" charset="0"/>
                  <a:ea typeface="+mn-ea"/>
                  <a:cs typeface="Arial" charset="0"/>
                </a:rPr>
                <a:t>SAP Adapter</a:t>
              </a:r>
            </a:p>
          </p:txBody>
        </p:sp>
      </p:grpSp>
      <p:grpSp>
        <p:nvGrpSpPr>
          <p:cNvPr id="68" name="Group 30"/>
          <p:cNvGrpSpPr>
            <a:grpSpLocks/>
          </p:cNvGrpSpPr>
          <p:nvPr/>
        </p:nvGrpSpPr>
        <p:grpSpPr bwMode="auto">
          <a:xfrm>
            <a:off x="2141538" y="1663700"/>
            <a:ext cx="4781550" cy="452438"/>
            <a:chOff x="2634342" y="2612572"/>
            <a:chExt cx="3148149" cy="452849"/>
          </a:xfrm>
        </p:grpSpPr>
        <p:sp>
          <p:nvSpPr>
            <p:cNvPr id="69" name="Rounded Rectangle 68"/>
            <p:cNvSpPr/>
            <p:nvPr/>
          </p:nvSpPr>
          <p:spPr bwMode="blackGray">
            <a:xfrm>
              <a:off x="2634342" y="2612572"/>
              <a:ext cx="3148149" cy="452849"/>
            </a:xfrm>
            <a:prstGeom prst="roundRect">
              <a:avLst/>
            </a:prstGeom>
            <a:solidFill>
              <a:srgbClr val="267182">
                <a:lumMod val="75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70" name="TextBox 69"/>
            <p:cNvSpPr txBox="1"/>
            <p:nvPr/>
          </p:nvSpPr>
          <p:spPr>
            <a:xfrm>
              <a:off x="2978213" y="2642762"/>
              <a:ext cx="2482356" cy="338444"/>
            </a:xfrm>
            <a:prstGeom prst="rect">
              <a:avLst/>
            </a:prstGeom>
            <a:noFill/>
          </p:spPr>
          <p:txBody>
            <a:bodyPr>
              <a:spAutoFit/>
            </a:bodyPr>
            <a:lstStyle/>
            <a:p>
              <a:pPr marL="0" marR="0" lvl="0" indent="0" algn="ctr" defTabSz="914327"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267182">
                      <a:lumMod val="60000"/>
                      <a:lumOff val="40000"/>
                    </a:srgbClr>
                  </a:solidFill>
                  <a:effectLst/>
                  <a:uLnTx/>
                  <a:uFillTx/>
                  <a:latin typeface="Arial"/>
                  <a:ea typeface="+mn-ea"/>
                  <a:cs typeface="Arial" charset="0"/>
                </a:rPr>
                <a:t>WCF LOB Adapter SDK</a:t>
              </a:r>
            </a:p>
          </p:txBody>
        </p:sp>
      </p:grpSp>
      <p:grpSp>
        <p:nvGrpSpPr>
          <p:cNvPr id="71" name="Group 34"/>
          <p:cNvGrpSpPr>
            <a:grpSpLocks/>
          </p:cNvGrpSpPr>
          <p:nvPr/>
        </p:nvGrpSpPr>
        <p:grpSpPr bwMode="auto">
          <a:xfrm>
            <a:off x="1581150" y="1092200"/>
            <a:ext cx="5956300" cy="488950"/>
            <a:chOff x="1188721" y="1706881"/>
            <a:chExt cx="6287588" cy="487684"/>
          </a:xfrm>
        </p:grpSpPr>
        <p:sp>
          <p:nvSpPr>
            <p:cNvPr id="72" name="Rounded Rectangle 71"/>
            <p:cNvSpPr/>
            <p:nvPr/>
          </p:nvSpPr>
          <p:spPr bwMode="blackGray">
            <a:xfrm>
              <a:off x="1188721" y="1706881"/>
              <a:ext cx="6287588" cy="487684"/>
            </a:xfrm>
            <a:prstGeom prst="roundRect">
              <a:avLst/>
            </a:prstGeom>
            <a:solidFill>
              <a:srgbClr val="FFFFFF">
                <a:lumMod val="50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73" name="TextBox 72"/>
            <p:cNvSpPr txBox="1"/>
            <p:nvPr/>
          </p:nvSpPr>
          <p:spPr>
            <a:xfrm>
              <a:off x="1554045" y="1711632"/>
              <a:ext cx="5630676" cy="460766"/>
            </a:xfrm>
            <a:prstGeom prst="rect">
              <a:avLst/>
            </a:prstGeom>
            <a:noFill/>
          </p:spPr>
          <p:txBody>
            <a:bodyPr>
              <a:spAutoFit/>
            </a:bodyPr>
            <a:lstStyle/>
            <a:p>
              <a:pPr marL="0" marR="0" lvl="0" indent="0" algn="ctr" defTabSz="914327"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2024A">
                      <a:lumMod val="10000"/>
                      <a:lumOff val="90000"/>
                    </a:srgbClr>
                  </a:solidFill>
                  <a:effectLst/>
                  <a:uLnTx/>
                  <a:uFillTx/>
                  <a:latin typeface="Arial"/>
                  <a:ea typeface="+mn-ea"/>
                  <a:cs typeface="Arial" charset="0"/>
                </a:rPr>
                <a:t>WCF Channel Architecture</a:t>
              </a:r>
            </a:p>
          </p:txBody>
        </p:sp>
      </p:grpSp>
      <p:grpSp>
        <p:nvGrpSpPr>
          <p:cNvPr id="74" name="Group 41"/>
          <p:cNvGrpSpPr>
            <a:grpSpLocks/>
          </p:cNvGrpSpPr>
          <p:nvPr/>
        </p:nvGrpSpPr>
        <p:grpSpPr bwMode="auto">
          <a:xfrm>
            <a:off x="2141538" y="4332288"/>
            <a:ext cx="4781550" cy="1506537"/>
            <a:chOff x="2142309" y="4345565"/>
            <a:chExt cx="4781006" cy="1506595"/>
          </a:xfrm>
        </p:grpSpPr>
        <p:sp>
          <p:nvSpPr>
            <p:cNvPr id="75" name="Rounded Rectangle 74"/>
            <p:cNvSpPr/>
            <p:nvPr/>
          </p:nvSpPr>
          <p:spPr bwMode="blackGray">
            <a:xfrm>
              <a:off x="2142309" y="4345565"/>
              <a:ext cx="4781006" cy="1506595"/>
            </a:xfrm>
            <a:prstGeom prst="roundRect">
              <a:avLst/>
            </a:prstGeom>
            <a:solidFill>
              <a:srgbClr val="F3EB4F">
                <a:lumMod val="50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76" name="Rounded Rectangle 75"/>
            <p:cNvSpPr/>
            <p:nvPr/>
          </p:nvSpPr>
          <p:spPr bwMode="blackGray">
            <a:xfrm>
              <a:off x="3174273" y="4750514"/>
              <a:ext cx="2690949" cy="984080"/>
            </a:xfrm>
            <a:prstGeom prst="roundRect">
              <a:avLst/>
            </a:prstGeom>
            <a:solidFill>
              <a:srgbClr val="F3EB4F">
                <a:lumMod val="50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77" name="TextBox 38"/>
            <p:cNvSpPr txBox="1">
              <a:spLocks noChangeArrowheads="1"/>
            </p:cNvSpPr>
            <p:nvPr/>
          </p:nvSpPr>
          <p:spPr bwMode="auto">
            <a:xfrm>
              <a:off x="2786741" y="4354252"/>
              <a:ext cx="3418115" cy="338554"/>
            </a:xfrm>
            <a:prstGeom prst="rect">
              <a:avLst/>
            </a:prstGeom>
            <a:noFill/>
            <a:ln w="9525">
              <a:noFill/>
              <a:miter lim="800000"/>
              <a:headEnd/>
              <a:tailEnd/>
            </a:ln>
          </p:spPr>
          <p:txBody>
            <a:bodyPr>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smtClean="0">
                  <a:ln>
                    <a:noFill/>
                  </a:ln>
                  <a:solidFill>
                    <a:srgbClr val="FFFFFF"/>
                  </a:solidFill>
                  <a:effectLst/>
                  <a:uLnTx/>
                  <a:uFillTx/>
                  <a:latin typeface="Arial" charset="0"/>
                  <a:ea typeface="+mn-ea"/>
                  <a:cs typeface="Arial" charset="0"/>
                </a:rPr>
                <a:t>SAP RFC SDK - Unicode</a:t>
              </a:r>
            </a:p>
          </p:txBody>
        </p:sp>
        <p:sp>
          <p:nvSpPr>
            <p:cNvPr id="78" name="TextBox 39"/>
            <p:cNvSpPr txBox="1">
              <a:spLocks noChangeArrowheads="1"/>
            </p:cNvSpPr>
            <p:nvPr/>
          </p:nvSpPr>
          <p:spPr bwMode="auto">
            <a:xfrm>
              <a:off x="3666312" y="5112417"/>
              <a:ext cx="1724297" cy="307777"/>
            </a:xfrm>
            <a:prstGeom prst="rect">
              <a:avLst/>
            </a:prstGeom>
            <a:noFill/>
            <a:ln w="9525">
              <a:noFill/>
              <a:miter lim="800000"/>
              <a:headEnd/>
              <a:tailEnd/>
            </a:ln>
          </p:spPr>
          <p:txBody>
            <a:bodyPr>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smtClean="0">
                  <a:ln>
                    <a:noFill/>
                  </a:ln>
                  <a:solidFill>
                    <a:srgbClr val="FFFFFF"/>
                  </a:solidFill>
                  <a:effectLst/>
                  <a:uLnTx/>
                  <a:uFillTx/>
                  <a:latin typeface="Arial" charset="0"/>
                  <a:ea typeface="+mn-ea"/>
                  <a:cs typeface="Arial" charset="0"/>
                </a:rPr>
                <a:t>librfc32u.dll</a:t>
              </a:r>
            </a:p>
          </p:txBody>
        </p:sp>
        <p:sp>
          <p:nvSpPr>
            <p:cNvPr id="79" name="Rounded Rectangle 78"/>
            <p:cNvSpPr/>
            <p:nvPr/>
          </p:nvSpPr>
          <p:spPr bwMode="blackGray">
            <a:xfrm>
              <a:off x="3416071" y="5035207"/>
              <a:ext cx="2245146" cy="465907"/>
            </a:xfrm>
            <a:prstGeom prst="roundRect">
              <a:avLst/>
            </a:prstGeom>
            <a:solidFill>
              <a:srgbClr val="F3EB4F">
                <a:lumMod val="50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grpSp>
      <p:cxnSp>
        <p:nvCxnSpPr>
          <p:cNvPr id="80" name="Straight Connector 79"/>
          <p:cNvCxnSpPr/>
          <p:nvPr/>
        </p:nvCxnSpPr>
        <p:spPr>
          <a:xfrm>
            <a:off x="431800" y="6113463"/>
            <a:ext cx="8280400" cy="1587"/>
          </a:xfrm>
          <a:prstGeom prst="line">
            <a:avLst/>
          </a:prstGeom>
          <a:noFill/>
          <a:ln w="6350" cap="rnd" cmpd="sng" algn="ctr">
            <a:solidFill>
              <a:srgbClr val="BA5B20">
                <a:shade val="95000"/>
                <a:satMod val="105000"/>
              </a:srgbClr>
            </a:solidFill>
            <a:prstDash val="sysDash"/>
          </a:ln>
          <a:effectLst/>
        </p:spPr>
      </p:cxnSp>
      <p:sp>
        <p:nvSpPr>
          <p:cNvPr id="81" name="TextBox 80"/>
          <p:cNvSpPr txBox="1">
            <a:spLocks noChangeArrowheads="1"/>
          </p:cNvSpPr>
          <p:nvPr/>
        </p:nvSpPr>
        <p:spPr bwMode="auto">
          <a:xfrm>
            <a:off x="6530975" y="5786438"/>
            <a:ext cx="2443163" cy="307975"/>
          </a:xfrm>
          <a:prstGeom prst="rect">
            <a:avLst/>
          </a:prstGeom>
          <a:noFill/>
          <a:ln w="9525">
            <a:noFill/>
            <a:miter lim="800000"/>
            <a:headEnd/>
            <a:tailEnd/>
          </a:ln>
        </p:spPr>
        <p:txBody>
          <a:bodyPr>
            <a:spAutoFit/>
          </a:bodyPr>
          <a:lstStyle/>
          <a:p>
            <a:pPr algn="l" defTabSz="912813" rtl="0" fontAlgn="base">
              <a:spcBef>
                <a:spcPct val="0"/>
              </a:spcBef>
              <a:spcAft>
                <a:spcPct val="0"/>
              </a:spcAft>
            </a:pPr>
            <a:r>
              <a:rPr lang="en-US" sz="1400" kern="1200">
                <a:solidFill>
                  <a:srgbClr val="FFFFFF"/>
                </a:solidFill>
                <a:latin typeface="Arial" charset="0"/>
                <a:ea typeface="+mn-ea"/>
                <a:cs typeface="Arial" charset="0"/>
              </a:rPr>
              <a:t>Machine/Process Boundary</a:t>
            </a:r>
          </a:p>
        </p:txBody>
      </p:sp>
      <p:grpSp>
        <p:nvGrpSpPr>
          <p:cNvPr id="82" name="Group 42"/>
          <p:cNvGrpSpPr>
            <a:grpSpLocks/>
          </p:cNvGrpSpPr>
          <p:nvPr/>
        </p:nvGrpSpPr>
        <p:grpSpPr bwMode="auto">
          <a:xfrm>
            <a:off x="5059363" y="169863"/>
            <a:ext cx="2762250" cy="693737"/>
            <a:chOff x="5059680" y="169817"/>
            <a:chExt cx="1937656" cy="693599"/>
          </a:xfrm>
        </p:grpSpPr>
        <p:sp>
          <p:nvSpPr>
            <p:cNvPr id="83" name="Rounded Rectangle 82"/>
            <p:cNvSpPr/>
            <p:nvPr/>
          </p:nvSpPr>
          <p:spPr bwMode="blackGray">
            <a:xfrm>
              <a:off x="5090162" y="169817"/>
              <a:ext cx="1621121" cy="535578"/>
            </a:xfrm>
            <a:prstGeom prst="roundRect">
              <a:avLst/>
            </a:prstGeom>
            <a:solidFill>
              <a:srgbClr val="7DCC2E">
                <a:lumMod val="50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84" name="TextBox 31"/>
            <p:cNvSpPr txBox="1">
              <a:spLocks noChangeArrowheads="1"/>
            </p:cNvSpPr>
            <p:nvPr/>
          </p:nvSpPr>
          <p:spPr bwMode="auto">
            <a:xfrm>
              <a:off x="5059680" y="278641"/>
              <a:ext cx="1937656" cy="584775"/>
            </a:xfrm>
            <a:prstGeom prst="rect">
              <a:avLst/>
            </a:prstGeom>
            <a:noFill/>
            <a:ln w="9525">
              <a:noFill/>
              <a:miter lim="800000"/>
              <a:headEnd/>
              <a:tailEnd/>
            </a:ln>
          </p:spPr>
          <p:txBody>
            <a:bodyP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smtClean="0">
                  <a:ln>
                    <a:noFill/>
                  </a:ln>
                  <a:solidFill>
                    <a:srgbClr val="FFFFFF"/>
                  </a:solidFill>
                  <a:effectLst/>
                  <a:uLnTx/>
                  <a:uFillTx/>
                  <a:latin typeface="Arial" charset="0"/>
                  <a:ea typeface="+mn-ea"/>
                  <a:cs typeface="Arial" charset="0"/>
                </a:rPr>
                <a:t>BizTalk Server 2006 R2</a:t>
              </a:r>
            </a:p>
          </p:txBody>
        </p:sp>
      </p:grpSp>
      <p:sp>
        <p:nvSpPr>
          <p:cNvPr id="85" name="Left-Up Arrow 84"/>
          <p:cNvSpPr/>
          <p:nvPr/>
        </p:nvSpPr>
        <p:spPr bwMode="blackGray">
          <a:xfrm rot="10800000">
            <a:off x="4284619" y="248194"/>
            <a:ext cx="783771" cy="640080"/>
          </a:xfrm>
          <a:prstGeom prst="leftUpArrow">
            <a:avLst/>
          </a:prstGeom>
          <a:solidFill>
            <a:srgbClr val="7DCC2E">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2"/>
                                        </p:tgtEl>
                                        <p:attrNameLst>
                                          <p:attrName>style.visibility</p:attrName>
                                        </p:attrNameLst>
                                      </p:cBhvr>
                                      <p:to>
                                        <p:strVal val="visible"/>
                                      </p:to>
                                    </p:set>
                                    <p:anim calcmode="lin" valueType="num">
                                      <p:cBhvr>
                                        <p:cTn id="7" dur="1000" fill="hold"/>
                                        <p:tgtEl>
                                          <p:spTgt spid="82"/>
                                        </p:tgtEl>
                                        <p:attrNameLst>
                                          <p:attrName>ppt_w</p:attrName>
                                        </p:attrNameLst>
                                      </p:cBhvr>
                                      <p:tavLst>
                                        <p:tav tm="0">
                                          <p:val>
                                            <p:strVal val="#ppt_w*0.70"/>
                                          </p:val>
                                        </p:tav>
                                        <p:tav tm="100000">
                                          <p:val>
                                            <p:strVal val="#ppt_w"/>
                                          </p:val>
                                        </p:tav>
                                      </p:tavLst>
                                    </p:anim>
                                    <p:anim calcmode="lin" valueType="num">
                                      <p:cBhvr>
                                        <p:cTn id="8" dur="1000" fill="hold"/>
                                        <p:tgtEl>
                                          <p:spTgt spid="82"/>
                                        </p:tgtEl>
                                        <p:attrNameLst>
                                          <p:attrName>ppt_h</p:attrName>
                                        </p:attrNameLst>
                                      </p:cBhvr>
                                      <p:tavLst>
                                        <p:tav tm="0">
                                          <p:val>
                                            <p:strVal val="#ppt_h"/>
                                          </p:val>
                                        </p:tav>
                                        <p:tav tm="100000">
                                          <p:val>
                                            <p:strVal val="#ppt_h"/>
                                          </p:val>
                                        </p:tav>
                                      </p:tavLst>
                                    </p:anim>
                                    <p:animEffect transition="in" filter="fade">
                                      <p:cBhvr>
                                        <p:cTn id="9" dur="1000"/>
                                        <p:tgtEl>
                                          <p:spTgt spid="82"/>
                                        </p:tgtEl>
                                      </p:cBhvr>
                                    </p:animEffect>
                                  </p:childTnLst>
                                </p:cTn>
                              </p:par>
                            </p:childTnLst>
                          </p:cTn>
                        </p:par>
                        <p:par>
                          <p:cTn id="10" fill="hold">
                            <p:stCondLst>
                              <p:cond delay="1000"/>
                            </p:stCondLst>
                            <p:childTnLst>
                              <p:par>
                                <p:cTn id="11" presetID="1" presetClass="entr" presetSubtype="0" fill="hold" nodeType="afterEffect">
                                  <p:stCondLst>
                                    <p:cond delay="0"/>
                                  </p:stCondLst>
                                  <p:childTnLst>
                                    <p:set>
                                      <p:cBhvr>
                                        <p:cTn id="12" dur="1" fill="hold">
                                          <p:stCondLst>
                                            <p:cond delay="0"/>
                                          </p:stCondLst>
                                        </p:cTn>
                                        <p:tgtEl>
                                          <p:spTgt spid="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53" presetClass="exit" presetSubtype="0" fill="hold" nodeType="clickEffect">
                                  <p:stCondLst>
                                    <p:cond delay="0"/>
                                  </p:stCondLst>
                                  <p:childTnLst>
                                    <p:anim calcmode="lin" valueType="num">
                                      <p:cBhvr>
                                        <p:cTn id="16" dur="500"/>
                                        <p:tgtEl>
                                          <p:spTgt spid="82"/>
                                        </p:tgtEl>
                                        <p:attrNameLst>
                                          <p:attrName>ppt_w</p:attrName>
                                        </p:attrNameLst>
                                      </p:cBhvr>
                                      <p:tavLst>
                                        <p:tav tm="0">
                                          <p:val>
                                            <p:strVal val="ppt_w"/>
                                          </p:val>
                                        </p:tav>
                                        <p:tav tm="100000">
                                          <p:val>
                                            <p:fltVal val="0"/>
                                          </p:val>
                                        </p:tav>
                                      </p:tavLst>
                                    </p:anim>
                                    <p:anim calcmode="lin" valueType="num">
                                      <p:cBhvr>
                                        <p:cTn id="17" dur="500"/>
                                        <p:tgtEl>
                                          <p:spTgt spid="82"/>
                                        </p:tgtEl>
                                        <p:attrNameLst>
                                          <p:attrName>ppt_h</p:attrName>
                                        </p:attrNameLst>
                                      </p:cBhvr>
                                      <p:tavLst>
                                        <p:tav tm="0">
                                          <p:val>
                                            <p:strVal val="ppt_h"/>
                                          </p:val>
                                        </p:tav>
                                        <p:tav tm="100000">
                                          <p:val>
                                            <p:fltVal val="0"/>
                                          </p:val>
                                        </p:tav>
                                      </p:tavLst>
                                    </p:anim>
                                    <p:animEffect transition="out" filter="fade">
                                      <p:cBhvr>
                                        <p:cTn id="18" dur="500"/>
                                        <p:tgtEl>
                                          <p:spTgt spid="82"/>
                                        </p:tgtEl>
                                      </p:cBhvr>
                                    </p:animEffect>
                                    <p:set>
                                      <p:cBhvr>
                                        <p:cTn id="19" dur="1" fill="hold">
                                          <p:stCondLst>
                                            <p:cond delay="499"/>
                                          </p:stCondLst>
                                        </p:cTn>
                                        <p:tgtEl>
                                          <p:spTgt spid="82"/>
                                        </p:tgtEl>
                                        <p:attrNameLst>
                                          <p:attrName>style.visibility</p:attrName>
                                        </p:attrNameLst>
                                      </p:cBhvr>
                                      <p:to>
                                        <p:strVal val="hidden"/>
                                      </p:to>
                                    </p:set>
                                  </p:childTnLst>
                                </p:cTn>
                              </p:par>
                              <p:par>
                                <p:cTn id="20" presetID="53" presetClass="exit" presetSubtype="0" fill="hold" nodeType="withEffect">
                                  <p:stCondLst>
                                    <p:cond delay="0"/>
                                  </p:stCondLst>
                                  <p:childTnLst>
                                    <p:anim calcmode="lin" valueType="num">
                                      <p:cBhvr>
                                        <p:cTn id="21" dur="500"/>
                                        <p:tgtEl>
                                          <p:spTgt spid="85"/>
                                        </p:tgtEl>
                                        <p:attrNameLst>
                                          <p:attrName>ppt_w</p:attrName>
                                        </p:attrNameLst>
                                      </p:cBhvr>
                                      <p:tavLst>
                                        <p:tav tm="0">
                                          <p:val>
                                            <p:strVal val="ppt_w"/>
                                          </p:val>
                                        </p:tav>
                                        <p:tav tm="100000">
                                          <p:val>
                                            <p:fltVal val="0"/>
                                          </p:val>
                                        </p:tav>
                                      </p:tavLst>
                                    </p:anim>
                                    <p:anim calcmode="lin" valueType="num">
                                      <p:cBhvr>
                                        <p:cTn id="22" dur="500"/>
                                        <p:tgtEl>
                                          <p:spTgt spid="85"/>
                                        </p:tgtEl>
                                        <p:attrNameLst>
                                          <p:attrName>ppt_h</p:attrName>
                                        </p:attrNameLst>
                                      </p:cBhvr>
                                      <p:tavLst>
                                        <p:tav tm="0">
                                          <p:val>
                                            <p:strVal val="ppt_h"/>
                                          </p:val>
                                        </p:tav>
                                        <p:tav tm="100000">
                                          <p:val>
                                            <p:fltVal val="0"/>
                                          </p:val>
                                        </p:tav>
                                      </p:tavLst>
                                    </p:anim>
                                    <p:animEffect transition="out" filter="fade">
                                      <p:cBhvr>
                                        <p:cTn id="23" dur="500"/>
                                        <p:tgtEl>
                                          <p:spTgt spid="85"/>
                                        </p:tgtEl>
                                      </p:cBhvr>
                                    </p:animEffect>
                                    <p:set>
                                      <p:cBhvr>
                                        <p:cTn id="24" dur="1" fill="hold">
                                          <p:stCondLst>
                                            <p:cond delay="499"/>
                                          </p:stCondLst>
                                        </p:cTn>
                                        <p:tgtEl>
                                          <p:spTgt spid="85"/>
                                        </p:tgtEl>
                                        <p:attrNameLst>
                                          <p:attrName>style.visibility</p:attrName>
                                        </p:attrNameLst>
                                      </p:cBhvr>
                                      <p:to>
                                        <p:strVal val="hidden"/>
                                      </p:to>
                                    </p:set>
                                  </p:childTnLst>
                                </p:cTn>
                              </p:par>
                              <p:par>
                                <p:cTn id="25" presetID="53" presetClass="exit" presetSubtype="0" fill="hold" nodeType="withEffect">
                                  <p:stCondLst>
                                    <p:cond delay="0"/>
                                  </p:stCondLst>
                                  <p:childTnLst>
                                    <p:anim calcmode="lin" valueType="num">
                                      <p:cBhvr>
                                        <p:cTn id="26" dur="500"/>
                                        <p:tgtEl>
                                          <p:spTgt spid="60"/>
                                        </p:tgtEl>
                                        <p:attrNameLst>
                                          <p:attrName>ppt_w</p:attrName>
                                        </p:attrNameLst>
                                      </p:cBhvr>
                                      <p:tavLst>
                                        <p:tav tm="0">
                                          <p:val>
                                            <p:strVal val="ppt_w"/>
                                          </p:val>
                                        </p:tav>
                                        <p:tav tm="100000">
                                          <p:val>
                                            <p:fltVal val="0"/>
                                          </p:val>
                                        </p:tav>
                                      </p:tavLst>
                                    </p:anim>
                                    <p:anim calcmode="lin" valueType="num">
                                      <p:cBhvr>
                                        <p:cTn id="27" dur="500"/>
                                        <p:tgtEl>
                                          <p:spTgt spid="60"/>
                                        </p:tgtEl>
                                        <p:attrNameLst>
                                          <p:attrName>ppt_h</p:attrName>
                                        </p:attrNameLst>
                                      </p:cBhvr>
                                      <p:tavLst>
                                        <p:tav tm="0">
                                          <p:val>
                                            <p:strVal val="ppt_h"/>
                                          </p:val>
                                        </p:tav>
                                        <p:tav tm="100000">
                                          <p:val>
                                            <p:fltVal val="0"/>
                                          </p:val>
                                        </p:tav>
                                      </p:tavLst>
                                    </p:anim>
                                    <p:animEffect transition="out" filter="fade">
                                      <p:cBhvr>
                                        <p:cTn id="28" dur="500"/>
                                        <p:tgtEl>
                                          <p:spTgt spid="60"/>
                                        </p:tgtEl>
                                      </p:cBhvr>
                                    </p:animEffect>
                                    <p:set>
                                      <p:cBhvr>
                                        <p:cTn id="29" dur="1" fill="hold">
                                          <p:stCondLst>
                                            <p:cond delay="499"/>
                                          </p:stCondLst>
                                        </p:cTn>
                                        <p:tgtEl>
                                          <p:spTgt spid="60"/>
                                        </p:tgtEl>
                                        <p:attrNameLst>
                                          <p:attrName>style.visibility</p:attrName>
                                        </p:attrNameLst>
                                      </p:cBhvr>
                                      <p:to>
                                        <p:strVal val="hidden"/>
                                      </p:to>
                                    </p:set>
                                  </p:childTnLst>
                                </p:cTn>
                              </p:par>
                              <p:par>
                                <p:cTn id="30" presetID="53" presetClass="exit" presetSubtype="0" fill="hold" nodeType="withEffect">
                                  <p:stCondLst>
                                    <p:cond delay="0"/>
                                  </p:stCondLst>
                                  <p:childTnLst>
                                    <p:anim calcmode="lin" valueType="num">
                                      <p:cBhvr>
                                        <p:cTn id="31" dur="500"/>
                                        <p:tgtEl>
                                          <p:spTgt spid="71"/>
                                        </p:tgtEl>
                                        <p:attrNameLst>
                                          <p:attrName>ppt_w</p:attrName>
                                        </p:attrNameLst>
                                      </p:cBhvr>
                                      <p:tavLst>
                                        <p:tav tm="0">
                                          <p:val>
                                            <p:strVal val="ppt_w"/>
                                          </p:val>
                                        </p:tav>
                                        <p:tav tm="100000">
                                          <p:val>
                                            <p:fltVal val="0"/>
                                          </p:val>
                                        </p:tav>
                                      </p:tavLst>
                                    </p:anim>
                                    <p:anim calcmode="lin" valueType="num">
                                      <p:cBhvr>
                                        <p:cTn id="32" dur="500"/>
                                        <p:tgtEl>
                                          <p:spTgt spid="71"/>
                                        </p:tgtEl>
                                        <p:attrNameLst>
                                          <p:attrName>ppt_h</p:attrName>
                                        </p:attrNameLst>
                                      </p:cBhvr>
                                      <p:tavLst>
                                        <p:tav tm="0">
                                          <p:val>
                                            <p:strVal val="ppt_h"/>
                                          </p:val>
                                        </p:tav>
                                        <p:tav tm="100000">
                                          <p:val>
                                            <p:fltVal val="0"/>
                                          </p:val>
                                        </p:tav>
                                      </p:tavLst>
                                    </p:anim>
                                    <p:animEffect transition="out" filter="fade">
                                      <p:cBhvr>
                                        <p:cTn id="33" dur="500"/>
                                        <p:tgtEl>
                                          <p:spTgt spid="71"/>
                                        </p:tgtEl>
                                      </p:cBhvr>
                                    </p:animEffect>
                                    <p:set>
                                      <p:cBhvr>
                                        <p:cTn id="34" dur="1" fill="hold">
                                          <p:stCondLst>
                                            <p:cond delay="499"/>
                                          </p:stCondLst>
                                        </p:cTn>
                                        <p:tgtEl>
                                          <p:spTgt spid="71"/>
                                        </p:tgtEl>
                                        <p:attrNameLst>
                                          <p:attrName>style.visibility</p:attrName>
                                        </p:attrNameLst>
                                      </p:cBhvr>
                                      <p:to>
                                        <p:strVal val="hidden"/>
                                      </p:to>
                                    </p:set>
                                  </p:childTnLst>
                                </p:cTn>
                              </p:par>
                              <p:par>
                                <p:cTn id="35" presetID="53" presetClass="exit" presetSubtype="0" fill="hold" nodeType="withEffect">
                                  <p:stCondLst>
                                    <p:cond delay="0"/>
                                  </p:stCondLst>
                                  <p:childTnLst>
                                    <p:anim calcmode="lin" valueType="num">
                                      <p:cBhvr>
                                        <p:cTn id="36" dur="500"/>
                                        <p:tgtEl>
                                          <p:spTgt spid="68"/>
                                        </p:tgtEl>
                                        <p:attrNameLst>
                                          <p:attrName>ppt_w</p:attrName>
                                        </p:attrNameLst>
                                      </p:cBhvr>
                                      <p:tavLst>
                                        <p:tav tm="0">
                                          <p:val>
                                            <p:strVal val="ppt_w"/>
                                          </p:val>
                                        </p:tav>
                                        <p:tav tm="100000">
                                          <p:val>
                                            <p:fltVal val="0"/>
                                          </p:val>
                                        </p:tav>
                                      </p:tavLst>
                                    </p:anim>
                                    <p:anim calcmode="lin" valueType="num">
                                      <p:cBhvr>
                                        <p:cTn id="37" dur="500"/>
                                        <p:tgtEl>
                                          <p:spTgt spid="68"/>
                                        </p:tgtEl>
                                        <p:attrNameLst>
                                          <p:attrName>ppt_h</p:attrName>
                                        </p:attrNameLst>
                                      </p:cBhvr>
                                      <p:tavLst>
                                        <p:tav tm="0">
                                          <p:val>
                                            <p:strVal val="ppt_h"/>
                                          </p:val>
                                        </p:tav>
                                        <p:tav tm="100000">
                                          <p:val>
                                            <p:fltVal val="0"/>
                                          </p:val>
                                        </p:tav>
                                      </p:tavLst>
                                    </p:anim>
                                    <p:animEffect transition="out" filter="fade">
                                      <p:cBhvr>
                                        <p:cTn id="38" dur="500"/>
                                        <p:tgtEl>
                                          <p:spTgt spid="68"/>
                                        </p:tgtEl>
                                      </p:cBhvr>
                                    </p:animEffect>
                                    <p:set>
                                      <p:cBhvr>
                                        <p:cTn id="39" dur="1" fill="hold">
                                          <p:stCondLst>
                                            <p:cond delay="499"/>
                                          </p:stCondLst>
                                        </p:cTn>
                                        <p:tgtEl>
                                          <p:spTgt spid="68"/>
                                        </p:tgtEl>
                                        <p:attrNameLst>
                                          <p:attrName>style.visibility</p:attrName>
                                        </p:attrNameLst>
                                      </p:cBhvr>
                                      <p:to>
                                        <p:strVal val="hidden"/>
                                      </p:to>
                                    </p:set>
                                  </p:childTnLst>
                                </p:cTn>
                              </p:par>
                              <p:par>
                                <p:cTn id="40" presetID="53" presetClass="exit" presetSubtype="0" fill="hold" nodeType="withEffect">
                                  <p:stCondLst>
                                    <p:cond delay="0"/>
                                  </p:stCondLst>
                                  <p:childTnLst>
                                    <p:anim calcmode="lin" valueType="num">
                                      <p:cBhvr>
                                        <p:cTn id="41" dur="500"/>
                                        <p:tgtEl>
                                          <p:spTgt spid="74"/>
                                        </p:tgtEl>
                                        <p:attrNameLst>
                                          <p:attrName>ppt_w</p:attrName>
                                        </p:attrNameLst>
                                      </p:cBhvr>
                                      <p:tavLst>
                                        <p:tav tm="0">
                                          <p:val>
                                            <p:strVal val="ppt_w"/>
                                          </p:val>
                                        </p:tav>
                                        <p:tav tm="100000">
                                          <p:val>
                                            <p:fltVal val="0"/>
                                          </p:val>
                                        </p:tav>
                                      </p:tavLst>
                                    </p:anim>
                                    <p:anim calcmode="lin" valueType="num">
                                      <p:cBhvr>
                                        <p:cTn id="42" dur="500"/>
                                        <p:tgtEl>
                                          <p:spTgt spid="74"/>
                                        </p:tgtEl>
                                        <p:attrNameLst>
                                          <p:attrName>ppt_h</p:attrName>
                                        </p:attrNameLst>
                                      </p:cBhvr>
                                      <p:tavLst>
                                        <p:tav tm="0">
                                          <p:val>
                                            <p:strVal val="ppt_h"/>
                                          </p:val>
                                        </p:tav>
                                        <p:tav tm="100000">
                                          <p:val>
                                            <p:fltVal val="0"/>
                                          </p:val>
                                        </p:tav>
                                      </p:tavLst>
                                    </p:anim>
                                    <p:animEffect transition="out" filter="fade">
                                      <p:cBhvr>
                                        <p:cTn id="43" dur="500"/>
                                        <p:tgtEl>
                                          <p:spTgt spid="74"/>
                                        </p:tgtEl>
                                      </p:cBhvr>
                                    </p:animEffect>
                                    <p:set>
                                      <p:cBhvr>
                                        <p:cTn id="44" dur="1" fill="hold">
                                          <p:stCondLst>
                                            <p:cond delay="499"/>
                                          </p:stCondLst>
                                        </p:cTn>
                                        <p:tgtEl>
                                          <p:spTgt spid="74"/>
                                        </p:tgtEl>
                                        <p:attrNameLst>
                                          <p:attrName>style.visibility</p:attrName>
                                        </p:attrNameLst>
                                      </p:cBhvr>
                                      <p:to>
                                        <p:strVal val="hidden"/>
                                      </p:to>
                                    </p:set>
                                  </p:childTnLst>
                                </p:cTn>
                              </p:par>
                              <p:par>
                                <p:cTn id="45" presetID="53" presetClass="exit" presetSubtype="0" fill="hold" grpId="0" nodeType="withEffect">
                                  <p:stCondLst>
                                    <p:cond delay="0"/>
                                  </p:stCondLst>
                                  <p:childTnLst>
                                    <p:anim calcmode="lin" valueType="num">
                                      <p:cBhvr>
                                        <p:cTn id="46" dur="500"/>
                                        <p:tgtEl>
                                          <p:spTgt spid="81"/>
                                        </p:tgtEl>
                                        <p:attrNameLst>
                                          <p:attrName>ppt_w</p:attrName>
                                        </p:attrNameLst>
                                      </p:cBhvr>
                                      <p:tavLst>
                                        <p:tav tm="0">
                                          <p:val>
                                            <p:strVal val="ppt_w"/>
                                          </p:val>
                                        </p:tav>
                                        <p:tav tm="100000">
                                          <p:val>
                                            <p:fltVal val="0"/>
                                          </p:val>
                                        </p:tav>
                                      </p:tavLst>
                                    </p:anim>
                                    <p:anim calcmode="lin" valueType="num">
                                      <p:cBhvr>
                                        <p:cTn id="47" dur="500"/>
                                        <p:tgtEl>
                                          <p:spTgt spid="81"/>
                                        </p:tgtEl>
                                        <p:attrNameLst>
                                          <p:attrName>ppt_h</p:attrName>
                                        </p:attrNameLst>
                                      </p:cBhvr>
                                      <p:tavLst>
                                        <p:tav tm="0">
                                          <p:val>
                                            <p:strVal val="ppt_h"/>
                                          </p:val>
                                        </p:tav>
                                        <p:tav tm="100000">
                                          <p:val>
                                            <p:fltVal val="0"/>
                                          </p:val>
                                        </p:tav>
                                      </p:tavLst>
                                    </p:anim>
                                    <p:animEffect transition="out" filter="fade">
                                      <p:cBhvr>
                                        <p:cTn id="48" dur="500"/>
                                        <p:tgtEl>
                                          <p:spTgt spid="81"/>
                                        </p:tgtEl>
                                      </p:cBhvr>
                                    </p:animEffect>
                                    <p:set>
                                      <p:cBhvr>
                                        <p:cTn id="49" dur="1" fill="hold">
                                          <p:stCondLst>
                                            <p:cond delay="499"/>
                                          </p:stCondLst>
                                        </p:cTn>
                                        <p:tgtEl>
                                          <p:spTgt spid="81"/>
                                        </p:tgtEl>
                                        <p:attrNameLst>
                                          <p:attrName>style.visibility</p:attrName>
                                        </p:attrNameLst>
                                      </p:cBhvr>
                                      <p:to>
                                        <p:strVal val="hidden"/>
                                      </p:to>
                                    </p:set>
                                  </p:childTnLst>
                                </p:cTn>
                              </p:par>
                              <p:par>
                                <p:cTn id="50" presetID="53" presetClass="exit" presetSubtype="0" fill="hold" nodeType="withEffect">
                                  <p:stCondLst>
                                    <p:cond delay="0"/>
                                  </p:stCondLst>
                                  <p:childTnLst>
                                    <p:anim calcmode="lin" valueType="num">
                                      <p:cBhvr>
                                        <p:cTn id="51" dur="500"/>
                                        <p:tgtEl>
                                          <p:spTgt spid="80"/>
                                        </p:tgtEl>
                                        <p:attrNameLst>
                                          <p:attrName>ppt_w</p:attrName>
                                        </p:attrNameLst>
                                      </p:cBhvr>
                                      <p:tavLst>
                                        <p:tav tm="0">
                                          <p:val>
                                            <p:strVal val="ppt_w"/>
                                          </p:val>
                                        </p:tav>
                                        <p:tav tm="100000">
                                          <p:val>
                                            <p:fltVal val="0"/>
                                          </p:val>
                                        </p:tav>
                                      </p:tavLst>
                                    </p:anim>
                                    <p:anim calcmode="lin" valueType="num">
                                      <p:cBhvr>
                                        <p:cTn id="52" dur="500"/>
                                        <p:tgtEl>
                                          <p:spTgt spid="80"/>
                                        </p:tgtEl>
                                        <p:attrNameLst>
                                          <p:attrName>ppt_h</p:attrName>
                                        </p:attrNameLst>
                                      </p:cBhvr>
                                      <p:tavLst>
                                        <p:tav tm="0">
                                          <p:val>
                                            <p:strVal val="ppt_h"/>
                                          </p:val>
                                        </p:tav>
                                        <p:tav tm="100000">
                                          <p:val>
                                            <p:fltVal val="0"/>
                                          </p:val>
                                        </p:tav>
                                      </p:tavLst>
                                    </p:anim>
                                    <p:animEffect transition="out" filter="fade">
                                      <p:cBhvr>
                                        <p:cTn id="53" dur="500"/>
                                        <p:tgtEl>
                                          <p:spTgt spid="80"/>
                                        </p:tgtEl>
                                      </p:cBhvr>
                                    </p:animEffect>
                                    <p:set>
                                      <p:cBhvr>
                                        <p:cTn id="54" dur="1" fill="hold">
                                          <p:stCondLst>
                                            <p:cond delay="499"/>
                                          </p:stCondLst>
                                        </p:cTn>
                                        <p:tgtEl>
                                          <p:spTgt spid="80"/>
                                        </p:tgtEl>
                                        <p:attrNameLst>
                                          <p:attrName>style.visibility</p:attrName>
                                        </p:attrNameLst>
                                      </p:cBhvr>
                                      <p:to>
                                        <p:strVal val="hidden"/>
                                      </p:to>
                                    </p:set>
                                  </p:childTnLst>
                                </p:cTn>
                              </p:par>
                              <p:par>
                                <p:cTn id="55" presetID="53" presetClass="exit" presetSubtype="0" fill="hold" nodeType="withEffect">
                                  <p:stCondLst>
                                    <p:cond delay="0"/>
                                  </p:stCondLst>
                                  <p:childTnLst>
                                    <p:anim calcmode="lin" valueType="num">
                                      <p:cBhvr>
                                        <p:cTn id="56" dur="500"/>
                                        <p:tgtEl>
                                          <p:spTgt spid="59"/>
                                        </p:tgtEl>
                                        <p:attrNameLst>
                                          <p:attrName>ppt_w</p:attrName>
                                        </p:attrNameLst>
                                      </p:cBhvr>
                                      <p:tavLst>
                                        <p:tav tm="0">
                                          <p:val>
                                            <p:strVal val="ppt_w"/>
                                          </p:val>
                                        </p:tav>
                                        <p:tav tm="100000">
                                          <p:val>
                                            <p:fltVal val="0"/>
                                          </p:val>
                                        </p:tav>
                                      </p:tavLst>
                                    </p:anim>
                                    <p:anim calcmode="lin" valueType="num">
                                      <p:cBhvr>
                                        <p:cTn id="57" dur="500"/>
                                        <p:tgtEl>
                                          <p:spTgt spid="59"/>
                                        </p:tgtEl>
                                        <p:attrNameLst>
                                          <p:attrName>ppt_h</p:attrName>
                                        </p:attrNameLst>
                                      </p:cBhvr>
                                      <p:tavLst>
                                        <p:tav tm="0">
                                          <p:val>
                                            <p:strVal val="ppt_h"/>
                                          </p:val>
                                        </p:tav>
                                        <p:tav tm="100000">
                                          <p:val>
                                            <p:fltVal val="0"/>
                                          </p:val>
                                        </p:tav>
                                      </p:tavLst>
                                    </p:anim>
                                    <p:animEffect transition="out" filter="fade">
                                      <p:cBhvr>
                                        <p:cTn id="58" dur="500"/>
                                        <p:tgtEl>
                                          <p:spTgt spid="59"/>
                                        </p:tgtEl>
                                      </p:cBhvr>
                                    </p:animEffect>
                                    <p:set>
                                      <p:cBhvr>
                                        <p:cTn id="59" dur="1" fill="hold">
                                          <p:stCondLst>
                                            <p:cond delay="499"/>
                                          </p:stCondLst>
                                        </p:cTn>
                                        <p:tgtEl>
                                          <p:spTgt spid="59"/>
                                        </p:tgtEl>
                                        <p:attrNameLst>
                                          <p:attrName>style.visibility</p:attrName>
                                        </p:attrNameLst>
                                      </p:cBhvr>
                                      <p:to>
                                        <p:strVal val="hidden"/>
                                      </p:to>
                                    </p:set>
                                  </p:childTnLst>
                                </p:cTn>
                              </p:par>
                            </p:childTnLst>
                          </p:cTn>
                        </p:par>
                        <p:par>
                          <p:cTn id="60" fill="hold">
                            <p:stCondLst>
                              <p:cond delay="500"/>
                            </p:stCondLst>
                            <p:childTnLst>
                              <p:par>
                                <p:cTn id="61" presetID="56" presetClass="path" presetSubtype="0" accel="50000" decel="50000" fill="hold" nodeType="afterEffect">
                                  <p:stCondLst>
                                    <p:cond delay="0"/>
                                  </p:stCondLst>
                                  <p:childTnLst>
                                    <p:animMotion origin="layout" path="M 3.61111E-6 -3.7037E-7 L 0.31458 -0.29005 " pathEditMode="relative" rAng="0" ptsTypes="AA">
                                      <p:cBhvr>
                                        <p:cTn id="62" dur="2000" fill="hold"/>
                                        <p:tgtEl>
                                          <p:spTgt spid="61"/>
                                        </p:tgtEl>
                                        <p:attrNameLst>
                                          <p:attrName>ppt_x</p:attrName>
                                          <p:attrName>ppt_y</p:attrName>
                                        </p:attrNameLst>
                                      </p:cBhvr>
                                      <p:rCtr x="157" y="-14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
            <a:ext cx="8229600" cy="1143000"/>
          </a:xfrm>
        </p:spPr>
        <p:txBody>
          <a:bodyPr/>
          <a:lstStyle/>
          <a:p>
            <a:pPr algn="l"/>
            <a:r>
              <a:rPr lang="es-ES" dirty="0" smtClean="0"/>
              <a:t>Arquitectura Interna</a:t>
            </a:r>
            <a:endParaRPr lang="es-ES" dirty="0"/>
          </a:p>
        </p:txBody>
      </p:sp>
      <p:grpSp>
        <p:nvGrpSpPr>
          <p:cNvPr id="71" name="Group 43"/>
          <p:cNvGrpSpPr>
            <a:grpSpLocks/>
          </p:cNvGrpSpPr>
          <p:nvPr/>
        </p:nvGrpSpPr>
        <p:grpSpPr bwMode="auto">
          <a:xfrm>
            <a:off x="5810250" y="200025"/>
            <a:ext cx="3148013" cy="2063750"/>
            <a:chOff x="2939144" y="2194549"/>
            <a:chExt cx="3148149" cy="2063942"/>
          </a:xfrm>
        </p:grpSpPr>
        <p:sp>
          <p:nvSpPr>
            <p:cNvPr id="72" name="Rounded Rectangle 71"/>
            <p:cNvSpPr/>
            <p:nvPr/>
          </p:nvSpPr>
          <p:spPr bwMode="blackGray">
            <a:xfrm>
              <a:off x="2939144" y="2194549"/>
              <a:ext cx="3148149" cy="2063942"/>
            </a:xfrm>
            <a:prstGeom prst="roundRect">
              <a:avLst/>
            </a:prstGeom>
            <a:solidFill>
              <a:srgbClr val="FF9929">
                <a:lumMod val="50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73" name="Rounded Rectangle 72"/>
            <p:cNvSpPr/>
            <p:nvPr/>
          </p:nvSpPr>
          <p:spPr bwMode="blackGray">
            <a:xfrm>
              <a:off x="3143791" y="2599494"/>
              <a:ext cx="2747558" cy="1554481"/>
            </a:xfrm>
            <a:prstGeom prst="roundRect">
              <a:avLst/>
            </a:prstGeom>
            <a:solidFill>
              <a:srgbClr val="FF9929">
                <a:lumMod val="50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74" name="Rounded Rectangle 73"/>
            <p:cNvSpPr/>
            <p:nvPr/>
          </p:nvSpPr>
          <p:spPr bwMode="blackGray">
            <a:xfrm>
              <a:off x="3317965" y="3034927"/>
              <a:ext cx="2377440" cy="465907"/>
            </a:xfrm>
            <a:prstGeom prst="roundRect">
              <a:avLst/>
            </a:prstGeom>
            <a:solidFill>
              <a:srgbClr val="FF9929">
                <a:lumMod val="75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9929">
                      <a:lumMod val="75000"/>
                    </a:srgbClr>
                  </a:solidFill>
                  <a:effectLst>
                    <a:outerShdw blurRad="38100" dist="38100" dir="2700000" algn="tl">
                      <a:srgbClr val="000000">
                        <a:alpha val="43137"/>
                      </a:srgbClr>
                    </a:outerShdw>
                  </a:effectLst>
                  <a:uLnTx/>
                  <a:uFillTx/>
                  <a:latin typeface="Arial"/>
                  <a:ea typeface="+mn-ea"/>
                  <a:cs typeface="+mn-cs"/>
                </a:rPr>
                <a:t>BizTalk Layered Binding Element</a:t>
              </a:r>
            </a:p>
          </p:txBody>
        </p:sp>
        <p:sp>
          <p:nvSpPr>
            <p:cNvPr id="75" name="Rounded Rectangle 74"/>
            <p:cNvSpPr/>
            <p:nvPr/>
          </p:nvSpPr>
          <p:spPr bwMode="blackGray">
            <a:xfrm>
              <a:off x="3313611" y="3540024"/>
              <a:ext cx="2377440" cy="465907"/>
            </a:xfrm>
            <a:prstGeom prst="roundRect">
              <a:avLst/>
            </a:prstGeom>
            <a:solidFill>
              <a:srgbClr val="FF9929">
                <a:lumMod val="7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SAP Adapter Binding </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Element</a:t>
              </a:r>
            </a:p>
          </p:txBody>
        </p:sp>
        <p:sp>
          <p:nvSpPr>
            <p:cNvPr id="76" name="TextBox 24"/>
            <p:cNvSpPr txBox="1">
              <a:spLocks noChangeArrowheads="1"/>
            </p:cNvSpPr>
            <p:nvPr/>
          </p:nvSpPr>
          <p:spPr bwMode="auto">
            <a:xfrm>
              <a:off x="3644540" y="2677859"/>
              <a:ext cx="1724297" cy="307777"/>
            </a:xfrm>
            <a:prstGeom prst="rect">
              <a:avLst/>
            </a:prstGeom>
            <a:noFill/>
            <a:ln w="9525">
              <a:noFill/>
              <a:miter lim="800000"/>
              <a:headEnd/>
              <a:tailEnd/>
            </a:ln>
          </p:spPr>
          <p:txBody>
            <a:bodyPr>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smtClean="0">
                  <a:ln>
                    <a:noFill/>
                  </a:ln>
                  <a:solidFill>
                    <a:srgbClr val="FFFFFF"/>
                  </a:solidFill>
                  <a:effectLst/>
                  <a:uLnTx/>
                  <a:uFillTx/>
                  <a:latin typeface="Arial" charset="0"/>
                  <a:ea typeface="+mn-ea"/>
                  <a:cs typeface="Arial" charset="0"/>
                </a:rPr>
                <a:t>SAP Binding</a:t>
              </a:r>
            </a:p>
          </p:txBody>
        </p:sp>
        <p:sp>
          <p:nvSpPr>
            <p:cNvPr id="77" name="TextBox 25"/>
            <p:cNvSpPr txBox="1">
              <a:spLocks noChangeArrowheads="1"/>
            </p:cNvSpPr>
            <p:nvPr/>
          </p:nvSpPr>
          <p:spPr bwMode="auto">
            <a:xfrm>
              <a:off x="3548743" y="2242424"/>
              <a:ext cx="1937656" cy="338554"/>
            </a:xfrm>
            <a:prstGeom prst="rect">
              <a:avLst/>
            </a:prstGeom>
            <a:noFill/>
            <a:ln w="9525">
              <a:noFill/>
              <a:miter lim="800000"/>
              <a:headEnd/>
              <a:tailEnd/>
            </a:ln>
          </p:spPr>
          <p:txBody>
            <a:bodyPr>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smtClean="0">
                  <a:ln>
                    <a:noFill/>
                  </a:ln>
                  <a:solidFill>
                    <a:srgbClr val="FFFFFF"/>
                  </a:solidFill>
                  <a:effectLst/>
                  <a:uLnTx/>
                  <a:uFillTx/>
                  <a:latin typeface="Arial" charset="0"/>
                  <a:ea typeface="+mn-ea"/>
                  <a:cs typeface="Arial" charset="0"/>
                </a:rPr>
                <a:t>SAP Adapter</a:t>
              </a:r>
            </a:p>
          </p:txBody>
        </p:sp>
      </p:grpSp>
      <p:sp>
        <p:nvSpPr>
          <p:cNvPr id="78" name="Rounded Rectangle 77"/>
          <p:cNvSpPr/>
          <p:nvPr/>
        </p:nvSpPr>
        <p:spPr bwMode="blackGray">
          <a:xfrm>
            <a:off x="185349" y="1445746"/>
            <a:ext cx="3253176" cy="335990"/>
          </a:xfrm>
          <a:prstGeom prst="roundRect">
            <a:avLst/>
          </a:prstGeom>
          <a:solidFill>
            <a:srgbClr val="267182">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Channel Implementation</a:t>
            </a:r>
          </a:p>
        </p:txBody>
      </p:sp>
      <p:sp>
        <p:nvSpPr>
          <p:cNvPr id="79" name="Rounded Rectangle 78"/>
          <p:cNvSpPr/>
          <p:nvPr/>
        </p:nvSpPr>
        <p:spPr bwMode="blackGray">
          <a:xfrm>
            <a:off x="1247078" y="2784334"/>
            <a:ext cx="1229422" cy="1892442"/>
          </a:xfrm>
          <a:prstGeom prst="roundRect">
            <a:avLst/>
          </a:prstGeom>
          <a:solidFill>
            <a:srgbClr val="267182">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Metadata</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Management</a:t>
            </a:r>
          </a:p>
        </p:txBody>
      </p:sp>
      <p:sp>
        <p:nvSpPr>
          <p:cNvPr id="80" name="Rounded Rectangle 79"/>
          <p:cNvSpPr/>
          <p:nvPr/>
        </p:nvSpPr>
        <p:spPr bwMode="blackGray">
          <a:xfrm>
            <a:off x="206976" y="2954724"/>
            <a:ext cx="993174" cy="540952"/>
          </a:xfrm>
          <a:prstGeom prst="roundRect">
            <a:avLst/>
          </a:prstGeom>
          <a:solidFill>
            <a:srgbClr val="267182">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Metadata Browse Search</a:t>
            </a:r>
          </a:p>
        </p:txBody>
      </p:sp>
      <p:sp>
        <p:nvSpPr>
          <p:cNvPr id="81" name="Rounded Rectangle 80"/>
          <p:cNvSpPr/>
          <p:nvPr/>
        </p:nvSpPr>
        <p:spPr bwMode="blackGray">
          <a:xfrm>
            <a:off x="208262" y="3673308"/>
            <a:ext cx="991887" cy="355767"/>
          </a:xfrm>
          <a:prstGeom prst="roundRect">
            <a:avLst/>
          </a:prstGeom>
          <a:solidFill>
            <a:srgbClr val="267182">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WSDL Builder</a:t>
            </a:r>
          </a:p>
        </p:txBody>
      </p:sp>
      <p:sp>
        <p:nvSpPr>
          <p:cNvPr id="82" name="Rounded Rectangle 81"/>
          <p:cNvSpPr/>
          <p:nvPr/>
        </p:nvSpPr>
        <p:spPr bwMode="blackGray">
          <a:xfrm>
            <a:off x="219075" y="4203105"/>
            <a:ext cx="981075" cy="349846"/>
          </a:xfrm>
          <a:prstGeom prst="roundRect">
            <a:avLst/>
          </a:prstGeom>
          <a:solidFill>
            <a:srgbClr val="267182">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Metadata Cache</a:t>
            </a:r>
          </a:p>
        </p:txBody>
      </p:sp>
      <p:sp>
        <p:nvSpPr>
          <p:cNvPr id="83" name="Rounded Rectangle 82"/>
          <p:cNvSpPr/>
          <p:nvPr/>
        </p:nvSpPr>
        <p:spPr bwMode="blackGray">
          <a:xfrm>
            <a:off x="3543300" y="1449864"/>
            <a:ext cx="1562100" cy="338594"/>
          </a:xfrm>
          <a:prstGeom prst="roundRect">
            <a:avLst/>
          </a:prstGeom>
          <a:solidFill>
            <a:srgbClr val="FF9929">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Binding Properties</a:t>
            </a:r>
          </a:p>
        </p:txBody>
      </p:sp>
      <p:sp>
        <p:nvSpPr>
          <p:cNvPr id="84" name="Rounded Rectangle 83"/>
          <p:cNvSpPr/>
          <p:nvPr/>
        </p:nvSpPr>
        <p:spPr bwMode="blackGray">
          <a:xfrm>
            <a:off x="209550" y="2100169"/>
            <a:ext cx="2257425" cy="335990"/>
          </a:xfrm>
          <a:prstGeom prst="roundRect">
            <a:avLst/>
          </a:prstGeom>
          <a:solidFill>
            <a:srgbClr val="267182">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Metadata Exchanger</a:t>
            </a:r>
          </a:p>
        </p:txBody>
      </p:sp>
      <p:sp>
        <p:nvSpPr>
          <p:cNvPr id="85" name="Rounded Rectangle 84"/>
          <p:cNvSpPr/>
          <p:nvPr/>
        </p:nvSpPr>
        <p:spPr bwMode="blackGray">
          <a:xfrm>
            <a:off x="2871398" y="2785969"/>
            <a:ext cx="2641895" cy="335990"/>
          </a:xfrm>
          <a:prstGeom prst="roundRect">
            <a:avLst/>
          </a:prstGeom>
          <a:solidFill>
            <a:srgbClr val="267182">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Connection Management</a:t>
            </a:r>
          </a:p>
        </p:txBody>
      </p:sp>
      <p:sp>
        <p:nvSpPr>
          <p:cNvPr id="86" name="Rounded Rectangle 85"/>
          <p:cNvSpPr/>
          <p:nvPr/>
        </p:nvSpPr>
        <p:spPr bwMode="blackGray">
          <a:xfrm>
            <a:off x="2871399" y="3373157"/>
            <a:ext cx="2096168" cy="335990"/>
          </a:xfrm>
          <a:prstGeom prst="roundRect">
            <a:avLst/>
          </a:prstGeom>
          <a:solidFill>
            <a:srgbClr val="FF9929">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Connection Factory</a:t>
            </a:r>
          </a:p>
        </p:txBody>
      </p:sp>
      <p:grpSp>
        <p:nvGrpSpPr>
          <p:cNvPr id="87" name="Group 59"/>
          <p:cNvGrpSpPr>
            <a:grpSpLocks/>
          </p:cNvGrpSpPr>
          <p:nvPr/>
        </p:nvGrpSpPr>
        <p:grpSpPr bwMode="auto">
          <a:xfrm>
            <a:off x="2843213" y="4062412"/>
            <a:ext cx="2181225" cy="1309696"/>
            <a:chOff x="2694907" y="3995643"/>
            <a:chExt cx="2181893" cy="1309781"/>
          </a:xfrm>
        </p:grpSpPr>
        <p:sp>
          <p:nvSpPr>
            <p:cNvPr id="88" name="Rounded Rectangle 87"/>
            <p:cNvSpPr/>
            <p:nvPr/>
          </p:nvSpPr>
          <p:spPr bwMode="blackGray">
            <a:xfrm>
              <a:off x="2694907" y="3995643"/>
              <a:ext cx="2181893" cy="1309781"/>
            </a:xfrm>
            <a:prstGeom prst="roundRect">
              <a:avLst/>
            </a:prstGeom>
            <a:solidFill>
              <a:srgbClr val="FF9929">
                <a:lumMod val="75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Metadata Exchange Handlers</a:t>
              </a:r>
            </a:p>
          </p:txBody>
        </p:sp>
        <p:sp>
          <p:nvSpPr>
            <p:cNvPr id="89" name="Rounded Rectangle 88"/>
            <p:cNvSpPr/>
            <p:nvPr/>
          </p:nvSpPr>
          <p:spPr bwMode="blackGray">
            <a:xfrm>
              <a:off x="2952080" y="4562375"/>
              <a:ext cx="857920" cy="585881"/>
            </a:xfrm>
            <a:prstGeom prst="roundRect">
              <a:avLst/>
            </a:prstGeom>
            <a:solidFill>
              <a:srgbClr val="FF9929">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Outbound</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Handler</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(IRequest</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Channel)</a:t>
              </a:r>
            </a:p>
          </p:txBody>
        </p:sp>
        <p:sp>
          <p:nvSpPr>
            <p:cNvPr id="90" name="Rounded Rectangle 89"/>
            <p:cNvSpPr/>
            <p:nvPr/>
          </p:nvSpPr>
          <p:spPr bwMode="blackGray">
            <a:xfrm>
              <a:off x="3818855" y="4562375"/>
              <a:ext cx="857920" cy="585881"/>
            </a:xfrm>
            <a:prstGeom prst="roundRect">
              <a:avLst/>
            </a:prstGeom>
            <a:solidFill>
              <a:srgbClr val="FF9929">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Inbound</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Handler</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(IReply</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Channel)</a:t>
              </a:r>
            </a:p>
          </p:txBody>
        </p:sp>
      </p:grpSp>
      <p:grpSp>
        <p:nvGrpSpPr>
          <p:cNvPr id="91" name="Group 60"/>
          <p:cNvGrpSpPr>
            <a:grpSpLocks/>
          </p:cNvGrpSpPr>
          <p:nvPr/>
        </p:nvGrpSpPr>
        <p:grpSpPr bwMode="auto">
          <a:xfrm>
            <a:off x="5129213" y="3586164"/>
            <a:ext cx="2705100" cy="1309697"/>
            <a:chOff x="2694907" y="3995643"/>
            <a:chExt cx="2705768" cy="1309781"/>
          </a:xfrm>
        </p:grpSpPr>
        <p:sp>
          <p:nvSpPr>
            <p:cNvPr id="92" name="Rounded Rectangle 91"/>
            <p:cNvSpPr/>
            <p:nvPr/>
          </p:nvSpPr>
          <p:spPr bwMode="blackGray">
            <a:xfrm>
              <a:off x="2694907" y="3995643"/>
              <a:ext cx="2705768" cy="1309781"/>
            </a:xfrm>
            <a:prstGeom prst="roundRect">
              <a:avLst/>
            </a:prstGeom>
            <a:solidFill>
              <a:srgbClr val="FF9929">
                <a:lumMod val="75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Metadata Handlers</a:t>
              </a:r>
            </a:p>
          </p:txBody>
        </p:sp>
        <p:sp>
          <p:nvSpPr>
            <p:cNvPr id="93" name="Rounded Rectangle 92"/>
            <p:cNvSpPr/>
            <p:nvPr/>
          </p:nvSpPr>
          <p:spPr bwMode="blackGray">
            <a:xfrm>
              <a:off x="2894930" y="4552896"/>
              <a:ext cx="791245" cy="585881"/>
            </a:xfrm>
            <a:prstGeom prst="roundRect">
              <a:avLst/>
            </a:prstGeom>
            <a:solidFill>
              <a:srgbClr val="FF9929">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Resolve</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Handler</a:t>
              </a:r>
            </a:p>
          </p:txBody>
        </p:sp>
        <p:sp>
          <p:nvSpPr>
            <p:cNvPr id="94" name="Rounded Rectangle 93"/>
            <p:cNvSpPr/>
            <p:nvPr/>
          </p:nvSpPr>
          <p:spPr bwMode="blackGray">
            <a:xfrm>
              <a:off x="3695030" y="4538555"/>
              <a:ext cx="724570" cy="585881"/>
            </a:xfrm>
            <a:prstGeom prst="roundRect">
              <a:avLst/>
            </a:prstGeom>
            <a:solidFill>
              <a:srgbClr val="FF9929">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Browse</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Handler</a:t>
              </a:r>
            </a:p>
          </p:txBody>
        </p:sp>
      </p:grpSp>
      <p:sp>
        <p:nvSpPr>
          <p:cNvPr id="95" name="Rounded Rectangle 94"/>
          <p:cNvSpPr/>
          <p:nvPr/>
        </p:nvSpPr>
        <p:spPr bwMode="blackGray">
          <a:xfrm>
            <a:off x="6862372" y="4129003"/>
            <a:ext cx="762670" cy="585881"/>
          </a:xfrm>
          <a:prstGeom prst="roundRect">
            <a:avLst/>
          </a:prstGeom>
          <a:solidFill>
            <a:srgbClr val="FF9929">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Search Handler</a:t>
            </a:r>
          </a:p>
        </p:txBody>
      </p:sp>
      <p:sp>
        <p:nvSpPr>
          <p:cNvPr id="96" name="Rounded Rectangle 95"/>
          <p:cNvSpPr/>
          <p:nvPr/>
        </p:nvSpPr>
        <p:spPr bwMode="blackGray">
          <a:xfrm>
            <a:off x="295275" y="4961030"/>
            <a:ext cx="2171139" cy="306296"/>
          </a:xfrm>
          <a:prstGeom prst="roundRect">
            <a:avLst/>
          </a:prstGeom>
          <a:solidFill>
            <a:srgbClr val="FF9929">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Custom XML Reader/Writer</a:t>
            </a:r>
            <a:endParaRPr kumimoji="0" lang="en-US" sz="105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97" name="Up-Down Arrow 96"/>
          <p:cNvSpPr/>
          <p:nvPr/>
        </p:nvSpPr>
        <p:spPr bwMode="blackGray">
          <a:xfrm>
            <a:off x="1795602" y="1842247"/>
            <a:ext cx="147917" cy="242047"/>
          </a:xfrm>
          <a:prstGeom prst="upDownArrow">
            <a:avLst/>
          </a:prstGeom>
          <a:solidFill>
            <a:srgbClr val="267182">
              <a:lumMod val="60000"/>
              <a:lumOff val="40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98" name="Up-Down Arrow 97"/>
          <p:cNvSpPr/>
          <p:nvPr/>
        </p:nvSpPr>
        <p:spPr bwMode="blackGray">
          <a:xfrm>
            <a:off x="1797844" y="4694142"/>
            <a:ext cx="143432" cy="259979"/>
          </a:xfrm>
          <a:prstGeom prst="upDownArrow">
            <a:avLst/>
          </a:prstGeom>
          <a:solidFill>
            <a:srgbClr val="FF9929">
              <a:lumMod val="60000"/>
              <a:lumOff val="40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99" name="Up-Down Arrow 98"/>
          <p:cNvSpPr/>
          <p:nvPr/>
        </p:nvSpPr>
        <p:spPr bwMode="blackGray">
          <a:xfrm rot="5400000">
            <a:off x="2561378" y="4965327"/>
            <a:ext cx="145962" cy="271471"/>
          </a:xfrm>
          <a:prstGeom prst="upDownArrow">
            <a:avLst/>
          </a:prstGeom>
          <a:solidFill>
            <a:srgbClr val="FF9929">
              <a:lumMod val="60000"/>
              <a:lumOff val="40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00" name="Up-Down Arrow 99"/>
          <p:cNvSpPr/>
          <p:nvPr/>
        </p:nvSpPr>
        <p:spPr bwMode="blackGray">
          <a:xfrm rot="5400000">
            <a:off x="3697656" y="2579595"/>
            <a:ext cx="172856" cy="2597814"/>
          </a:xfrm>
          <a:prstGeom prst="upDownArrow">
            <a:avLst/>
          </a:prstGeom>
          <a:solidFill>
            <a:srgbClr val="FF9929">
              <a:lumMod val="60000"/>
              <a:lumOff val="40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01" name="Up-Down Arrow 100"/>
          <p:cNvSpPr/>
          <p:nvPr/>
        </p:nvSpPr>
        <p:spPr bwMode="blackGray">
          <a:xfrm>
            <a:off x="3046301" y="1806388"/>
            <a:ext cx="180993" cy="963706"/>
          </a:xfrm>
          <a:prstGeom prst="upDownArrow">
            <a:avLst/>
          </a:prstGeom>
          <a:solidFill>
            <a:srgbClr val="267182">
              <a:lumMod val="60000"/>
              <a:lumOff val="40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02" name="Rounded Rectangle 101"/>
          <p:cNvSpPr/>
          <p:nvPr/>
        </p:nvSpPr>
        <p:spPr bwMode="blackGray">
          <a:xfrm>
            <a:off x="161365" y="6103843"/>
            <a:ext cx="7651376" cy="629209"/>
          </a:xfrm>
          <a:prstGeom prst="roundRect">
            <a:avLst/>
          </a:prstGeom>
          <a:solidFill>
            <a:srgbClr val="FFFFFF">
              <a:lumMod val="75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03" name="Rounded Rectangle 102"/>
          <p:cNvSpPr/>
          <p:nvPr/>
        </p:nvSpPr>
        <p:spPr bwMode="blackGray">
          <a:xfrm>
            <a:off x="308613" y="6245782"/>
            <a:ext cx="1264694" cy="346077"/>
          </a:xfrm>
          <a:prstGeom prst="roundRect">
            <a:avLst/>
          </a:prstGeom>
          <a:solidFill>
            <a:srgbClr val="000000">
              <a:lumMod val="85000"/>
              <a:lumOff val="1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smtClean="0">
                <a:ln>
                  <a:noFill/>
                </a:ln>
                <a:solidFill>
                  <a:srgbClr val="FFFFFF"/>
                </a:solidFill>
                <a:effectLst>
                  <a:outerShdw blurRad="38100" dist="38100" dir="2700000" algn="tl">
                    <a:srgbClr val="000000">
                      <a:alpha val="43137"/>
                    </a:srgbClr>
                  </a:outerShdw>
                </a:effectLst>
                <a:uLnTx/>
                <a:uFillTx/>
                <a:latin typeface="Arial"/>
                <a:ea typeface="+mn-ea"/>
                <a:cs typeface="+mn-cs"/>
              </a:rPr>
              <a:t>saprfc.ini</a:t>
            </a:r>
            <a:endParaRPr kumimoji="0" lang="en-US" sz="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04" name="TextBox 86"/>
          <p:cNvSpPr txBox="1">
            <a:spLocks noChangeArrowheads="1"/>
          </p:cNvSpPr>
          <p:nvPr/>
        </p:nvSpPr>
        <p:spPr bwMode="auto">
          <a:xfrm>
            <a:off x="3240088" y="6283325"/>
            <a:ext cx="1897062" cy="276225"/>
          </a:xfrm>
          <a:prstGeom prst="rect">
            <a:avLst/>
          </a:prstGeom>
          <a:noFill/>
          <a:ln w="9525">
            <a:noFill/>
            <a:miter lim="800000"/>
            <a:headEnd/>
            <a:tailEnd/>
          </a:ln>
        </p:spPr>
        <p:txBody>
          <a:bodyPr>
            <a:spAutoFit/>
          </a:bodyPr>
          <a:lstStyle/>
          <a:p>
            <a:pPr algn="l" defTabSz="912813" rtl="0" fontAlgn="base">
              <a:spcBef>
                <a:spcPct val="0"/>
              </a:spcBef>
              <a:spcAft>
                <a:spcPct val="0"/>
              </a:spcAft>
            </a:pPr>
            <a:r>
              <a:rPr lang="en-US" sz="1200" kern="1200">
                <a:solidFill>
                  <a:srgbClr val="FFFFFF"/>
                </a:solidFill>
                <a:latin typeface="Arial" charset="0"/>
                <a:ea typeface="+mn-ea"/>
                <a:cs typeface="Arial" charset="0"/>
              </a:rPr>
              <a:t>SAP RFC SDK - Unicode</a:t>
            </a:r>
          </a:p>
        </p:txBody>
      </p:sp>
      <p:sp>
        <p:nvSpPr>
          <p:cNvPr id="105" name="Up-Down Arrow 104"/>
          <p:cNvSpPr/>
          <p:nvPr/>
        </p:nvSpPr>
        <p:spPr bwMode="blackGray">
          <a:xfrm rot="5400000">
            <a:off x="2579308" y="4244793"/>
            <a:ext cx="145962" cy="271471"/>
          </a:xfrm>
          <a:prstGeom prst="upDownArrow">
            <a:avLst/>
          </a:prstGeom>
          <a:solidFill>
            <a:srgbClr val="FF9929">
              <a:lumMod val="60000"/>
              <a:lumOff val="40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06" name="Up-Down Arrow 105"/>
          <p:cNvSpPr/>
          <p:nvPr/>
        </p:nvSpPr>
        <p:spPr bwMode="blackGray">
          <a:xfrm>
            <a:off x="3836894" y="3119715"/>
            <a:ext cx="143432" cy="259979"/>
          </a:xfrm>
          <a:prstGeom prst="upDownArrow">
            <a:avLst/>
          </a:prstGeom>
          <a:solidFill>
            <a:srgbClr val="FF9929">
              <a:lumMod val="60000"/>
              <a:lumOff val="40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07" name="Up-Down Arrow 106"/>
          <p:cNvSpPr/>
          <p:nvPr/>
        </p:nvSpPr>
        <p:spPr bwMode="blackGray">
          <a:xfrm>
            <a:off x="1795602" y="2506195"/>
            <a:ext cx="147917" cy="242047"/>
          </a:xfrm>
          <a:prstGeom prst="upDownArrow">
            <a:avLst/>
          </a:prstGeom>
          <a:solidFill>
            <a:srgbClr val="267182">
              <a:lumMod val="60000"/>
              <a:lumOff val="40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
        <p:nvSpPr>
          <p:cNvPr id="108" name="Up-Down Arrow 107"/>
          <p:cNvSpPr/>
          <p:nvPr/>
        </p:nvSpPr>
        <p:spPr bwMode="blackGray">
          <a:xfrm rot="5400000">
            <a:off x="2583790" y="2864229"/>
            <a:ext cx="145962" cy="271471"/>
          </a:xfrm>
          <a:prstGeom prst="upDownArrow">
            <a:avLst/>
          </a:prstGeom>
          <a:solidFill>
            <a:srgbClr val="267182">
              <a:lumMod val="60000"/>
              <a:lumOff val="40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grpSp>
        <p:nvGrpSpPr>
          <p:cNvPr id="109" name="Group 77"/>
          <p:cNvGrpSpPr>
            <a:grpSpLocks/>
          </p:cNvGrpSpPr>
          <p:nvPr/>
        </p:nvGrpSpPr>
        <p:grpSpPr bwMode="auto">
          <a:xfrm>
            <a:off x="658813" y="895350"/>
            <a:ext cx="2092325" cy="538163"/>
            <a:chOff x="658112" y="1205706"/>
            <a:chExt cx="2093726" cy="228600"/>
          </a:xfrm>
        </p:grpSpPr>
        <p:cxnSp>
          <p:nvCxnSpPr>
            <p:cNvPr id="110" name="Straight Arrow Connector 109"/>
            <p:cNvCxnSpPr/>
            <p:nvPr/>
          </p:nvCxnSpPr>
          <p:spPr>
            <a:xfrm rot="5400000">
              <a:off x="544606" y="1319212"/>
              <a:ext cx="228600" cy="1588"/>
            </a:xfrm>
            <a:prstGeom prst="straightConnector1">
              <a:avLst/>
            </a:prstGeom>
            <a:noFill/>
            <a:ln w="6350" cap="rnd" cmpd="sng" algn="ctr">
              <a:solidFill>
                <a:srgbClr val="267182">
                  <a:shade val="95000"/>
                  <a:satMod val="105000"/>
                </a:srgbClr>
              </a:solidFill>
              <a:prstDash val="solid"/>
              <a:headEnd type="oval"/>
              <a:tailEnd type="none"/>
            </a:ln>
            <a:effectLst/>
          </p:spPr>
        </p:cxnSp>
        <p:cxnSp>
          <p:nvCxnSpPr>
            <p:cNvPr id="111" name="Straight Arrow Connector 110"/>
            <p:cNvCxnSpPr/>
            <p:nvPr/>
          </p:nvCxnSpPr>
          <p:spPr>
            <a:xfrm rot="5400000">
              <a:off x="1241985" y="1319212"/>
              <a:ext cx="228600" cy="1589"/>
            </a:xfrm>
            <a:prstGeom prst="straightConnector1">
              <a:avLst/>
            </a:prstGeom>
            <a:noFill/>
            <a:ln w="6350" cap="rnd" cmpd="sng" algn="ctr">
              <a:solidFill>
                <a:srgbClr val="267182">
                  <a:shade val="95000"/>
                  <a:satMod val="105000"/>
                </a:srgbClr>
              </a:solidFill>
              <a:prstDash val="solid"/>
              <a:headEnd type="oval"/>
              <a:tailEnd type="none"/>
            </a:ln>
            <a:effectLst/>
          </p:spPr>
        </p:cxnSp>
        <p:cxnSp>
          <p:nvCxnSpPr>
            <p:cNvPr id="112" name="Straight Arrow Connector 111"/>
            <p:cNvCxnSpPr/>
            <p:nvPr/>
          </p:nvCxnSpPr>
          <p:spPr>
            <a:xfrm rot="5400000">
              <a:off x="1939364" y="1319212"/>
              <a:ext cx="228600" cy="1588"/>
            </a:xfrm>
            <a:prstGeom prst="straightConnector1">
              <a:avLst/>
            </a:prstGeom>
            <a:noFill/>
            <a:ln w="6350" cap="rnd" cmpd="sng" algn="ctr">
              <a:solidFill>
                <a:srgbClr val="267182">
                  <a:shade val="95000"/>
                  <a:satMod val="105000"/>
                </a:srgbClr>
              </a:solidFill>
              <a:prstDash val="solid"/>
              <a:headEnd type="oval"/>
              <a:tailEnd type="none"/>
            </a:ln>
            <a:effectLst/>
          </p:spPr>
        </p:cxnSp>
        <p:cxnSp>
          <p:nvCxnSpPr>
            <p:cNvPr id="113" name="Straight Arrow Connector 112"/>
            <p:cNvCxnSpPr/>
            <p:nvPr/>
          </p:nvCxnSpPr>
          <p:spPr>
            <a:xfrm rot="5400000">
              <a:off x="2636743" y="1319212"/>
              <a:ext cx="228600" cy="1589"/>
            </a:xfrm>
            <a:prstGeom prst="straightConnector1">
              <a:avLst/>
            </a:prstGeom>
            <a:noFill/>
            <a:ln w="6350" cap="rnd" cmpd="sng" algn="ctr">
              <a:solidFill>
                <a:srgbClr val="267182">
                  <a:shade val="95000"/>
                  <a:satMod val="105000"/>
                </a:srgbClr>
              </a:solidFill>
              <a:prstDash val="solid"/>
              <a:headEnd type="oval"/>
              <a:tailEnd type="none"/>
            </a:ln>
            <a:effectLst/>
          </p:spPr>
        </p:cxnSp>
      </p:grpSp>
      <p:sp>
        <p:nvSpPr>
          <p:cNvPr id="114" name="TextBox 50"/>
          <p:cNvSpPr txBox="1">
            <a:spLocks noChangeArrowheads="1"/>
          </p:cNvSpPr>
          <p:nvPr/>
        </p:nvSpPr>
        <p:spPr bwMode="auto">
          <a:xfrm>
            <a:off x="57150" y="1209675"/>
            <a:ext cx="1323975" cy="215900"/>
          </a:xfrm>
          <a:prstGeom prst="rect">
            <a:avLst/>
          </a:prstGeom>
          <a:noFill/>
          <a:ln w="9525">
            <a:noFill/>
            <a:miter lim="800000"/>
            <a:headEnd/>
            <a:tailEnd/>
          </a:ln>
        </p:spPr>
        <p:txBody>
          <a:bodyPr>
            <a:spAutoFit/>
          </a:bodyPr>
          <a:lstStyle/>
          <a:p>
            <a:pPr algn="l" defTabSz="912813" rtl="0" fontAlgn="base">
              <a:spcBef>
                <a:spcPct val="0"/>
              </a:spcBef>
              <a:spcAft>
                <a:spcPct val="0"/>
              </a:spcAft>
            </a:pPr>
            <a:r>
              <a:rPr lang="en-US" sz="800" kern="1200">
                <a:solidFill>
                  <a:srgbClr val="FFFFFF"/>
                </a:solidFill>
                <a:latin typeface="Arial" charset="0"/>
                <a:ea typeface="+mn-ea"/>
                <a:cs typeface="Arial" charset="0"/>
              </a:rPr>
              <a:t>IMetadataExchange</a:t>
            </a:r>
          </a:p>
        </p:txBody>
      </p:sp>
      <p:sp>
        <p:nvSpPr>
          <p:cNvPr id="115" name="TextBox 51"/>
          <p:cNvSpPr txBox="1">
            <a:spLocks noChangeArrowheads="1"/>
          </p:cNvSpPr>
          <p:nvPr/>
        </p:nvSpPr>
        <p:spPr bwMode="auto">
          <a:xfrm>
            <a:off x="638175" y="990600"/>
            <a:ext cx="1447800" cy="215900"/>
          </a:xfrm>
          <a:prstGeom prst="rect">
            <a:avLst/>
          </a:prstGeom>
          <a:noFill/>
          <a:ln w="9525">
            <a:noFill/>
            <a:miter lim="800000"/>
            <a:headEnd/>
            <a:tailEnd/>
          </a:ln>
        </p:spPr>
        <p:txBody>
          <a:bodyPr>
            <a:spAutoFit/>
          </a:bodyPr>
          <a:lstStyle/>
          <a:p>
            <a:pPr algn="l" defTabSz="912813" rtl="0" fontAlgn="base">
              <a:spcBef>
                <a:spcPct val="0"/>
              </a:spcBef>
              <a:spcAft>
                <a:spcPct val="0"/>
              </a:spcAft>
            </a:pPr>
            <a:r>
              <a:rPr lang="en-US" sz="800" kern="1200">
                <a:solidFill>
                  <a:srgbClr val="FFFFFF"/>
                </a:solidFill>
                <a:latin typeface="Arial" charset="0"/>
                <a:ea typeface="+mn-ea"/>
                <a:cs typeface="Arial" charset="0"/>
              </a:rPr>
              <a:t>IMetadataRetrievalContract</a:t>
            </a:r>
          </a:p>
        </p:txBody>
      </p:sp>
      <p:sp>
        <p:nvSpPr>
          <p:cNvPr id="116" name="TextBox 52"/>
          <p:cNvSpPr txBox="1">
            <a:spLocks noChangeArrowheads="1"/>
          </p:cNvSpPr>
          <p:nvPr/>
        </p:nvSpPr>
        <p:spPr bwMode="auto">
          <a:xfrm>
            <a:off x="1581150" y="1219200"/>
            <a:ext cx="1000125" cy="215900"/>
          </a:xfrm>
          <a:prstGeom prst="rect">
            <a:avLst/>
          </a:prstGeom>
          <a:noFill/>
          <a:ln w="9525">
            <a:noFill/>
            <a:miter lim="800000"/>
            <a:headEnd/>
            <a:tailEnd/>
          </a:ln>
        </p:spPr>
        <p:txBody>
          <a:bodyPr>
            <a:spAutoFit/>
          </a:bodyPr>
          <a:lstStyle/>
          <a:p>
            <a:pPr algn="l" defTabSz="912813" rtl="0" fontAlgn="base">
              <a:spcBef>
                <a:spcPct val="0"/>
              </a:spcBef>
              <a:spcAft>
                <a:spcPct val="0"/>
              </a:spcAft>
            </a:pPr>
            <a:r>
              <a:rPr lang="en-US" sz="800" kern="1200">
                <a:solidFill>
                  <a:srgbClr val="FFFFFF"/>
                </a:solidFill>
                <a:latin typeface="Arial" charset="0"/>
                <a:ea typeface="+mn-ea"/>
                <a:cs typeface="Arial" charset="0"/>
              </a:rPr>
              <a:t>IRequestChannel</a:t>
            </a:r>
          </a:p>
        </p:txBody>
      </p:sp>
      <p:sp>
        <p:nvSpPr>
          <p:cNvPr id="117" name="TextBox 68"/>
          <p:cNvSpPr txBox="1">
            <a:spLocks noChangeArrowheads="1"/>
          </p:cNvSpPr>
          <p:nvPr/>
        </p:nvSpPr>
        <p:spPr bwMode="auto">
          <a:xfrm>
            <a:off x="2324100" y="990600"/>
            <a:ext cx="866775" cy="215900"/>
          </a:xfrm>
          <a:prstGeom prst="rect">
            <a:avLst/>
          </a:prstGeom>
          <a:noFill/>
          <a:ln w="9525">
            <a:noFill/>
            <a:miter lim="800000"/>
            <a:headEnd/>
            <a:tailEnd/>
          </a:ln>
        </p:spPr>
        <p:txBody>
          <a:bodyPr>
            <a:spAutoFit/>
          </a:bodyPr>
          <a:lstStyle/>
          <a:p>
            <a:pPr algn="l" defTabSz="912813" rtl="0" fontAlgn="base">
              <a:spcBef>
                <a:spcPct val="0"/>
              </a:spcBef>
              <a:spcAft>
                <a:spcPct val="0"/>
              </a:spcAft>
            </a:pPr>
            <a:r>
              <a:rPr lang="en-US" sz="800" kern="1200">
                <a:solidFill>
                  <a:srgbClr val="FFFFFF"/>
                </a:solidFill>
                <a:latin typeface="Arial" charset="0"/>
                <a:ea typeface="+mn-ea"/>
                <a:cs typeface="Arial" charset="0"/>
              </a:rPr>
              <a:t>IReplyChannel</a:t>
            </a:r>
          </a:p>
        </p:txBody>
      </p:sp>
      <p:grpSp>
        <p:nvGrpSpPr>
          <p:cNvPr id="118" name="Group 106"/>
          <p:cNvGrpSpPr>
            <a:grpSpLocks/>
          </p:cNvGrpSpPr>
          <p:nvPr/>
        </p:nvGrpSpPr>
        <p:grpSpPr bwMode="auto">
          <a:xfrm>
            <a:off x="3740150" y="1233488"/>
            <a:ext cx="1174750" cy="196850"/>
            <a:chOff x="5845875" y="3243264"/>
            <a:chExt cx="1174050" cy="196056"/>
          </a:xfrm>
        </p:grpSpPr>
        <p:cxnSp>
          <p:nvCxnSpPr>
            <p:cNvPr id="119" name="Straight Arrow Connector 118"/>
            <p:cNvCxnSpPr/>
            <p:nvPr/>
          </p:nvCxnSpPr>
          <p:spPr>
            <a:xfrm rot="5400000">
              <a:off x="5749434" y="3339705"/>
              <a:ext cx="196056" cy="3173"/>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0" name="Straight Arrow Connector 119"/>
            <p:cNvCxnSpPr/>
            <p:nvPr/>
          </p:nvCxnSpPr>
          <p:spPr>
            <a:xfrm rot="5400000">
              <a:off x="5855734" y="3339705"/>
              <a:ext cx="196056" cy="3173"/>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1" name="Straight Arrow Connector 120"/>
            <p:cNvCxnSpPr/>
            <p:nvPr/>
          </p:nvCxnSpPr>
          <p:spPr>
            <a:xfrm rot="5400000">
              <a:off x="5962032" y="3339705"/>
              <a:ext cx="196056" cy="3173"/>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2" name="Straight Arrow Connector 121"/>
            <p:cNvCxnSpPr/>
            <p:nvPr/>
          </p:nvCxnSpPr>
          <p:spPr>
            <a:xfrm rot="5400000">
              <a:off x="6068332" y="3339705"/>
              <a:ext cx="196056" cy="3173"/>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3" name="Straight Arrow Connector 122"/>
            <p:cNvCxnSpPr/>
            <p:nvPr/>
          </p:nvCxnSpPr>
          <p:spPr>
            <a:xfrm rot="5400000">
              <a:off x="6175424" y="3340498"/>
              <a:ext cx="196056" cy="1586"/>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4" name="Straight Arrow Connector 123"/>
            <p:cNvCxnSpPr/>
            <p:nvPr/>
          </p:nvCxnSpPr>
          <p:spPr>
            <a:xfrm rot="5400000">
              <a:off x="6281723" y="3340498"/>
              <a:ext cx="196056" cy="1587"/>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5" name="Straight Arrow Connector 124"/>
            <p:cNvCxnSpPr/>
            <p:nvPr/>
          </p:nvCxnSpPr>
          <p:spPr>
            <a:xfrm rot="5400000">
              <a:off x="6388022" y="3340498"/>
              <a:ext cx="196056" cy="1586"/>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6" name="Straight Arrow Connector 125"/>
            <p:cNvCxnSpPr/>
            <p:nvPr/>
          </p:nvCxnSpPr>
          <p:spPr>
            <a:xfrm rot="5400000">
              <a:off x="6494321" y="3340498"/>
              <a:ext cx="196056" cy="1587"/>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7" name="Straight Arrow Connector 126"/>
            <p:cNvCxnSpPr/>
            <p:nvPr/>
          </p:nvCxnSpPr>
          <p:spPr>
            <a:xfrm rot="5400000">
              <a:off x="6601414" y="3339705"/>
              <a:ext cx="196056" cy="3173"/>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8" name="Straight Arrow Connector 127"/>
            <p:cNvCxnSpPr/>
            <p:nvPr/>
          </p:nvCxnSpPr>
          <p:spPr>
            <a:xfrm rot="5400000">
              <a:off x="6707713" y="3339705"/>
              <a:ext cx="196056" cy="3173"/>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29" name="Straight Arrow Connector 128"/>
            <p:cNvCxnSpPr/>
            <p:nvPr/>
          </p:nvCxnSpPr>
          <p:spPr>
            <a:xfrm rot="5400000">
              <a:off x="6814012" y="3339705"/>
              <a:ext cx="196056" cy="3173"/>
            </a:xfrm>
            <a:prstGeom prst="straightConnector1">
              <a:avLst/>
            </a:prstGeom>
            <a:noFill/>
            <a:ln w="6350" cap="rnd" cmpd="sng" algn="ctr">
              <a:solidFill>
                <a:srgbClr val="BA5B20">
                  <a:shade val="95000"/>
                  <a:satMod val="105000"/>
                </a:srgbClr>
              </a:solidFill>
              <a:prstDash val="solid"/>
              <a:headEnd type="oval"/>
              <a:tailEnd type="none"/>
            </a:ln>
            <a:effectLst/>
          </p:spPr>
        </p:cxnSp>
        <p:cxnSp>
          <p:nvCxnSpPr>
            <p:cNvPr id="130" name="Straight Arrow Connector 129"/>
            <p:cNvCxnSpPr/>
            <p:nvPr/>
          </p:nvCxnSpPr>
          <p:spPr>
            <a:xfrm rot="5400000">
              <a:off x="6920311" y="3339705"/>
              <a:ext cx="196056" cy="3173"/>
            </a:xfrm>
            <a:prstGeom prst="straightConnector1">
              <a:avLst/>
            </a:prstGeom>
            <a:noFill/>
            <a:ln w="6350" cap="rnd" cmpd="sng" algn="ctr">
              <a:solidFill>
                <a:srgbClr val="BA5B20">
                  <a:shade val="95000"/>
                  <a:satMod val="105000"/>
                </a:srgbClr>
              </a:solidFill>
              <a:prstDash val="solid"/>
              <a:headEnd type="oval"/>
              <a:tailEnd type="none"/>
            </a:ln>
            <a:effectLst/>
          </p:spPr>
        </p:cxnSp>
      </p:grpSp>
      <p:cxnSp>
        <p:nvCxnSpPr>
          <p:cNvPr id="131" name="Straight Arrow Connector 130"/>
          <p:cNvCxnSpPr/>
          <p:nvPr/>
        </p:nvCxnSpPr>
        <p:spPr>
          <a:xfrm rot="5400000">
            <a:off x="3409951" y="5537210"/>
            <a:ext cx="247650" cy="3175"/>
          </a:xfrm>
          <a:prstGeom prst="straightConnector1">
            <a:avLst/>
          </a:prstGeom>
          <a:noFill/>
          <a:ln w="6350" cap="rnd" cmpd="sng" algn="ctr">
            <a:solidFill>
              <a:srgbClr val="FFFFFF">
                <a:lumMod val="65000"/>
              </a:srgbClr>
            </a:solidFill>
            <a:prstDash val="solid"/>
            <a:tailEnd type="arrow"/>
          </a:ln>
          <a:effectLst/>
        </p:spPr>
      </p:cxnSp>
      <p:cxnSp>
        <p:nvCxnSpPr>
          <p:cNvPr id="132" name="Straight Arrow Connector 131"/>
          <p:cNvCxnSpPr/>
          <p:nvPr/>
        </p:nvCxnSpPr>
        <p:spPr>
          <a:xfrm rot="5400000">
            <a:off x="4257676" y="5546735"/>
            <a:ext cx="247650" cy="3175"/>
          </a:xfrm>
          <a:prstGeom prst="straightConnector1">
            <a:avLst/>
          </a:prstGeom>
          <a:noFill/>
          <a:ln w="6350" cap="rnd" cmpd="sng" algn="ctr">
            <a:solidFill>
              <a:srgbClr val="FFFFFF">
                <a:lumMod val="65000"/>
              </a:srgbClr>
            </a:solidFill>
            <a:prstDash val="solid"/>
            <a:tailEnd type="arrow"/>
          </a:ln>
          <a:effectLst/>
        </p:spPr>
      </p:cxnSp>
      <p:cxnSp>
        <p:nvCxnSpPr>
          <p:cNvPr id="133" name="Straight Arrow Connector 132"/>
          <p:cNvCxnSpPr/>
          <p:nvPr/>
        </p:nvCxnSpPr>
        <p:spPr>
          <a:xfrm rot="5400000">
            <a:off x="5372894" y="5298291"/>
            <a:ext cx="723900" cy="1588"/>
          </a:xfrm>
          <a:prstGeom prst="straightConnector1">
            <a:avLst/>
          </a:prstGeom>
          <a:noFill/>
          <a:ln w="6350" cap="rnd" cmpd="sng" algn="ctr">
            <a:solidFill>
              <a:srgbClr val="FFFFFF">
                <a:lumMod val="65000"/>
              </a:srgbClr>
            </a:solidFill>
            <a:prstDash val="solid"/>
            <a:tailEnd type="arrow"/>
          </a:ln>
          <a:effectLst/>
        </p:spPr>
      </p:cxnSp>
      <p:cxnSp>
        <p:nvCxnSpPr>
          <p:cNvPr id="134" name="Straight Arrow Connector 133"/>
          <p:cNvCxnSpPr/>
          <p:nvPr/>
        </p:nvCxnSpPr>
        <p:spPr>
          <a:xfrm rot="5400000">
            <a:off x="6135688" y="5299085"/>
            <a:ext cx="722312" cy="1588"/>
          </a:xfrm>
          <a:prstGeom prst="straightConnector1">
            <a:avLst/>
          </a:prstGeom>
          <a:noFill/>
          <a:ln w="6350" cap="rnd" cmpd="sng" algn="ctr">
            <a:solidFill>
              <a:srgbClr val="FFFFFF">
                <a:lumMod val="65000"/>
              </a:srgbClr>
            </a:solidFill>
            <a:prstDash val="solid"/>
            <a:tailEnd type="arrow"/>
          </a:ln>
          <a:effectLst/>
        </p:spPr>
      </p:cxnSp>
      <p:cxnSp>
        <p:nvCxnSpPr>
          <p:cNvPr id="135" name="Straight Arrow Connector 134"/>
          <p:cNvCxnSpPr/>
          <p:nvPr/>
        </p:nvCxnSpPr>
        <p:spPr>
          <a:xfrm rot="5400000">
            <a:off x="6888163" y="5289560"/>
            <a:ext cx="722312" cy="1588"/>
          </a:xfrm>
          <a:prstGeom prst="straightConnector1">
            <a:avLst/>
          </a:prstGeom>
          <a:noFill/>
          <a:ln w="6350" cap="rnd" cmpd="sng" algn="ctr">
            <a:solidFill>
              <a:srgbClr val="FFFFFF">
                <a:lumMod val="65000"/>
              </a:srgbClr>
            </a:solidFill>
            <a:prstDash val="solid"/>
            <a:tailEnd type="arrow"/>
          </a:ln>
          <a:effectLst/>
        </p:spPr>
      </p:cxnSp>
      <p:sp>
        <p:nvSpPr>
          <p:cNvPr id="136" name="Rounded Rectangle 135"/>
          <p:cNvSpPr/>
          <p:nvPr/>
        </p:nvSpPr>
        <p:spPr bwMode="blackGray">
          <a:xfrm>
            <a:off x="2985247" y="5698014"/>
            <a:ext cx="4800597" cy="255495"/>
          </a:xfrm>
          <a:prstGeom prst="roundRect">
            <a:avLst/>
          </a:prstGeom>
          <a:solidFill>
            <a:srgbClr val="FF9929">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SAP Managed Wrapper</a:t>
            </a:r>
          </a:p>
        </p:txBody>
      </p:sp>
      <p:sp>
        <p:nvSpPr>
          <p:cNvPr id="137" name="Rounded Rectangle 136"/>
          <p:cNvSpPr/>
          <p:nvPr/>
        </p:nvSpPr>
        <p:spPr bwMode="blackGray">
          <a:xfrm>
            <a:off x="4421280" y="2366123"/>
            <a:ext cx="1066800" cy="377824"/>
          </a:xfrm>
          <a:prstGeom prst="roundRect">
            <a:avLst/>
          </a:prstGeom>
          <a:solidFill>
            <a:srgbClr val="267182">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Connection URI Builder</a:t>
            </a:r>
          </a:p>
        </p:txBody>
      </p:sp>
      <p:sp>
        <p:nvSpPr>
          <p:cNvPr id="138" name="Rounded Rectangle 137"/>
          <p:cNvSpPr/>
          <p:nvPr/>
        </p:nvSpPr>
        <p:spPr bwMode="blackGray">
          <a:xfrm>
            <a:off x="3296209" y="2370605"/>
            <a:ext cx="1066800" cy="377824"/>
          </a:xfrm>
          <a:prstGeom prst="roundRect">
            <a:avLst/>
          </a:prstGeom>
          <a:solidFill>
            <a:srgbClr val="267182">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rPr>
              <a:t>Connection Pool</a:t>
            </a:r>
          </a:p>
        </p:txBody>
      </p:sp>
      <p:sp>
        <p:nvSpPr>
          <p:cNvPr id="211" name="Rounded Rectangle 210"/>
          <p:cNvSpPr/>
          <p:nvPr/>
        </p:nvSpPr>
        <p:spPr bwMode="blackGray">
          <a:xfrm>
            <a:off x="6357950" y="6215082"/>
            <a:ext cx="1264694" cy="346077"/>
          </a:xfrm>
          <a:prstGeom prst="roundRect">
            <a:avLst/>
          </a:prstGeom>
          <a:solidFill>
            <a:srgbClr val="000000">
              <a:lumMod val="85000"/>
              <a:lumOff val="1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smtClean="0">
                <a:ln>
                  <a:noFill/>
                </a:ln>
                <a:solidFill>
                  <a:srgbClr val="FFFFFF"/>
                </a:solidFill>
                <a:effectLst>
                  <a:outerShdw blurRad="38100" dist="38100" dir="2700000" algn="tl">
                    <a:srgbClr val="000000">
                      <a:alpha val="43137"/>
                    </a:srgbClr>
                  </a:outerShdw>
                </a:effectLst>
                <a:uLnTx/>
                <a:uFillTx/>
                <a:latin typeface="Arial"/>
                <a:ea typeface="+mn-ea"/>
                <a:cs typeface="+mn-cs"/>
              </a:rPr>
              <a:t>Librfc32u.dll</a:t>
            </a:r>
            <a:endParaRPr kumimoji="0" lang="en-US" sz="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664797"/>
          </a:xfrm>
        </p:spPr>
        <p:txBody>
          <a:bodyPr/>
          <a:lstStyle/>
          <a:p>
            <a:pPr defTabSz="914363" fontAlgn="auto">
              <a:spcAft>
                <a:spcPts val="0"/>
              </a:spcAft>
              <a:defRPr/>
            </a:pPr>
            <a:r>
              <a:rPr lang="es-ES" dirty="0" smtClean="0"/>
              <a:t>Funcionalidad </a:t>
            </a:r>
            <a:r>
              <a:rPr lang="es-ES" dirty="0" err="1" smtClean="0"/>
              <a:t>Design</a:t>
            </a:r>
            <a:r>
              <a:rPr lang="es-ES" dirty="0" smtClean="0"/>
              <a:t>-Time</a:t>
            </a:r>
            <a:endParaRPr/>
          </a:p>
        </p:txBody>
      </p:sp>
      <p:sp>
        <p:nvSpPr>
          <p:cNvPr id="5" name="Content Placeholder 4"/>
          <p:cNvSpPr>
            <a:spLocks noGrp="1"/>
          </p:cNvSpPr>
          <p:nvPr>
            <p:ph idx="1"/>
          </p:nvPr>
        </p:nvSpPr>
        <p:spPr>
          <a:xfrm>
            <a:off x="457200" y="1142984"/>
            <a:ext cx="8229600" cy="4983179"/>
          </a:xfrm>
        </p:spPr>
        <p:txBody>
          <a:bodyPr/>
          <a:lstStyle/>
          <a:p>
            <a:r>
              <a:rPr lang="es-ES" sz="2400" dirty="0" err="1" smtClean="0"/>
              <a:t>Browsing</a:t>
            </a:r>
            <a:endParaRPr lang="es-ES" sz="2400" dirty="0" smtClean="0"/>
          </a:p>
          <a:p>
            <a:pPr lvl="1"/>
            <a:r>
              <a:rPr lang="es-ES" sz="2000" dirty="0" err="1" smtClean="0"/>
              <a:t>RFC’s</a:t>
            </a:r>
            <a:r>
              <a:rPr lang="es-ES" sz="2000" dirty="0" smtClean="0"/>
              <a:t> y </a:t>
            </a:r>
            <a:r>
              <a:rPr lang="es-ES" sz="2000" dirty="0" err="1" smtClean="0"/>
              <a:t>Transactional</a:t>
            </a:r>
            <a:r>
              <a:rPr lang="es-ES" sz="2000" dirty="0" smtClean="0"/>
              <a:t> </a:t>
            </a:r>
            <a:r>
              <a:rPr lang="es-ES" sz="2000" dirty="0" err="1" smtClean="0"/>
              <a:t>RFC’s</a:t>
            </a:r>
            <a:endParaRPr lang="es-ES" sz="2000" dirty="0" smtClean="0"/>
          </a:p>
          <a:p>
            <a:pPr lvl="1"/>
            <a:r>
              <a:rPr lang="es-ES" sz="2000" dirty="0" err="1" smtClean="0"/>
              <a:t>BAPI’s</a:t>
            </a:r>
            <a:endParaRPr lang="es-ES" sz="2000" dirty="0" smtClean="0"/>
          </a:p>
          <a:p>
            <a:pPr lvl="1"/>
            <a:r>
              <a:rPr lang="es-ES" sz="2000" dirty="0" err="1" smtClean="0"/>
              <a:t>IDoc’s</a:t>
            </a:r>
            <a:r>
              <a:rPr lang="es-ES" sz="2000" dirty="0" smtClean="0"/>
              <a:t> (Tipos, versiones y operaciones)</a:t>
            </a:r>
          </a:p>
          <a:p>
            <a:r>
              <a:rPr lang="es-ES" sz="2400" dirty="0" err="1" smtClean="0"/>
              <a:t>Searching</a:t>
            </a:r>
            <a:endParaRPr lang="es-ES" sz="2400" dirty="0" smtClean="0"/>
          </a:p>
          <a:p>
            <a:pPr lvl="1"/>
            <a:r>
              <a:rPr lang="es-ES" sz="2000" dirty="0" err="1" smtClean="0"/>
              <a:t>RFC’s</a:t>
            </a:r>
            <a:r>
              <a:rPr lang="es-ES" sz="2000" dirty="0" smtClean="0"/>
              <a:t> </a:t>
            </a:r>
            <a:r>
              <a:rPr lang="es-ES" sz="2000" dirty="0" err="1" smtClean="0"/>
              <a:t>yTransactional</a:t>
            </a:r>
            <a:r>
              <a:rPr lang="es-ES" sz="2000" dirty="0" smtClean="0"/>
              <a:t> </a:t>
            </a:r>
            <a:r>
              <a:rPr lang="es-ES" sz="2000" dirty="0" err="1" smtClean="0"/>
              <a:t>RFC’s</a:t>
            </a:r>
            <a:endParaRPr lang="es-ES" sz="2000" dirty="0" smtClean="0"/>
          </a:p>
          <a:p>
            <a:pPr lvl="1"/>
            <a:r>
              <a:rPr lang="es-ES" sz="2000" dirty="0" err="1" smtClean="0"/>
              <a:t>BAPI’s</a:t>
            </a:r>
            <a:endParaRPr lang="es-ES" sz="2000" dirty="0" smtClean="0"/>
          </a:p>
          <a:p>
            <a:pPr lvl="1"/>
            <a:r>
              <a:rPr lang="es-ES" sz="2000" dirty="0" smtClean="0"/>
              <a:t>Tipos de </a:t>
            </a:r>
            <a:r>
              <a:rPr lang="es-ES" sz="2000" dirty="0" err="1" smtClean="0"/>
              <a:t>IDoc</a:t>
            </a:r>
            <a:endParaRPr lang="es-ES" sz="2000" dirty="0" smtClean="0"/>
          </a:p>
          <a:p>
            <a:r>
              <a:rPr lang="es-ES" sz="2400" dirty="0" smtClean="0"/>
              <a:t>Generación de esquemas</a:t>
            </a:r>
          </a:p>
          <a:p>
            <a:pPr lvl="1"/>
            <a:r>
              <a:rPr lang="es-ES" sz="2000" dirty="0" err="1" smtClean="0"/>
              <a:t>RFCs</a:t>
            </a:r>
            <a:r>
              <a:rPr lang="es-ES" sz="2000" dirty="0" smtClean="0"/>
              <a:t> </a:t>
            </a:r>
            <a:r>
              <a:rPr lang="es-ES" sz="2000" dirty="0" err="1" smtClean="0"/>
              <a:t>yTransactional</a:t>
            </a:r>
            <a:r>
              <a:rPr lang="es-ES" sz="2000" dirty="0" smtClean="0"/>
              <a:t> </a:t>
            </a:r>
            <a:r>
              <a:rPr lang="es-ES" sz="2000" dirty="0" err="1" smtClean="0"/>
              <a:t>RFCs</a:t>
            </a:r>
            <a:r>
              <a:rPr lang="es-ES" sz="2000" dirty="0" smtClean="0"/>
              <a:t> (Cliente / Servidor)</a:t>
            </a:r>
          </a:p>
          <a:p>
            <a:pPr lvl="1"/>
            <a:r>
              <a:rPr lang="es-ES" sz="2000" dirty="0" err="1" smtClean="0"/>
              <a:t>BAPIs</a:t>
            </a:r>
            <a:r>
              <a:rPr lang="es-ES" sz="2000" dirty="0" smtClean="0"/>
              <a:t> </a:t>
            </a:r>
          </a:p>
          <a:p>
            <a:pPr lvl="1"/>
            <a:r>
              <a:rPr lang="es-ES" sz="2000" dirty="0" err="1" smtClean="0"/>
              <a:t>IDocs</a:t>
            </a:r>
            <a:r>
              <a:rPr lang="es-ES" sz="2000" dirty="0" smtClean="0"/>
              <a:t> (Tipos y operaciones)</a:t>
            </a:r>
            <a:endParaRPr lang="es-E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664797"/>
          </a:xfrm>
        </p:spPr>
        <p:txBody>
          <a:bodyPr/>
          <a:lstStyle/>
          <a:p>
            <a:pPr defTabSz="914363" fontAlgn="auto">
              <a:spcAft>
                <a:spcPts val="0"/>
              </a:spcAft>
              <a:defRPr/>
            </a:pPr>
            <a:r>
              <a:rPr lang="es-ES" dirty="0" smtClean="0"/>
              <a:t>Funcionalidad </a:t>
            </a:r>
            <a:r>
              <a:rPr smtClean="0"/>
              <a:t>– </a:t>
            </a:r>
            <a:r>
              <a:rPr/>
              <a:t>Runtime</a:t>
            </a:r>
          </a:p>
        </p:txBody>
      </p:sp>
      <p:sp>
        <p:nvSpPr>
          <p:cNvPr id="9" name="Text Placeholder 8"/>
          <p:cNvSpPr>
            <a:spLocks noGrp="1"/>
          </p:cNvSpPr>
          <p:nvPr>
            <p:ph type="body" sz="quarter" idx="10"/>
          </p:nvPr>
        </p:nvSpPr>
        <p:spPr>
          <a:xfrm>
            <a:off x="381000" y="1071546"/>
            <a:ext cx="8382000" cy="2550868"/>
          </a:xfrm>
        </p:spPr>
        <p:txBody>
          <a:bodyPr/>
          <a:lstStyle/>
          <a:p>
            <a:r>
              <a:rPr lang="es-ES" sz="2400" dirty="0" err="1" smtClean="0"/>
              <a:t>RFCs</a:t>
            </a:r>
            <a:endParaRPr lang="es-ES" sz="2400" dirty="0" smtClean="0"/>
          </a:p>
          <a:p>
            <a:pPr lvl="1"/>
            <a:r>
              <a:rPr lang="es-ES" sz="2000" dirty="0" smtClean="0"/>
              <a:t>Invocación de </a:t>
            </a:r>
            <a:r>
              <a:rPr lang="es-ES" sz="2000" dirty="0" err="1" smtClean="0"/>
              <a:t>RFCs</a:t>
            </a:r>
            <a:endParaRPr lang="es-ES" sz="2000" dirty="0" smtClean="0"/>
          </a:p>
          <a:p>
            <a:pPr lvl="1"/>
            <a:r>
              <a:rPr lang="es-ES" sz="2000" dirty="0" smtClean="0"/>
              <a:t>Invocación de </a:t>
            </a:r>
            <a:r>
              <a:rPr lang="es-ES" sz="2000" dirty="0" err="1" smtClean="0"/>
              <a:t>RFCs</a:t>
            </a:r>
            <a:r>
              <a:rPr lang="es-ES" sz="2000" dirty="0" smtClean="0"/>
              <a:t> vía </a:t>
            </a:r>
            <a:r>
              <a:rPr lang="es-ES" sz="2000" dirty="0" err="1" smtClean="0"/>
              <a:t>tRFC</a:t>
            </a:r>
            <a:r>
              <a:rPr lang="es-ES" sz="2000" dirty="0" smtClean="0"/>
              <a:t> interface</a:t>
            </a:r>
          </a:p>
          <a:p>
            <a:pPr lvl="1"/>
            <a:r>
              <a:rPr lang="es-ES" sz="2000" dirty="0" smtClean="0"/>
              <a:t>Recepción de eventos SAP vía RFC server interface</a:t>
            </a:r>
          </a:p>
          <a:p>
            <a:pPr lvl="1"/>
            <a:r>
              <a:rPr lang="es-ES" sz="2000" dirty="0" smtClean="0"/>
              <a:t>Recepción de eventos SAP vía </a:t>
            </a:r>
            <a:r>
              <a:rPr lang="es-ES" sz="2000" dirty="0" err="1" smtClean="0"/>
              <a:t>tRFC</a:t>
            </a:r>
            <a:r>
              <a:rPr lang="es-ES" sz="2000" dirty="0" smtClean="0"/>
              <a:t> server interface</a:t>
            </a:r>
          </a:p>
          <a:p>
            <a:r>
              <a:rPr lang="es-ES" sz="2400" dirty="0" err="1" smtClean="0"/>
              <a:t>BAPIs</a:t>
            </a:r>
            <a:endParaRPr lang="es-ES" sz="2400" dirty="0" smtClean="0"/>
          </a:p>
          <a:p>
            <a:pPr lvl="1"/>
            <a:r>
              <a:rPr lang="en-US" sz="2000" dirty="0" err="1" smtClean="0"/>
              <a:t>Ejecución</a:t>
            </a:r>
            <a:r>
              <a:rPr lang="en-US" sz="2000" dirty="0" smtClean="0"/>
              <a:t> de BAPIs </a:t>
            </a:r>
            <a:r>
              <a:rPr lang="en-US" sz="2000" dirty="0" err="1" smtClean="0"/>
              <a:t>mediante</a:t>
            </a:r>
            <a:r>
              <a:rPr lang="en-US" sz="2000" dirty="0" smtClean="0"/>
              <a:t> el RFC interface</a:t>
            </a:r>
          </a:p>
          <a:p>
            <a:pPr lvl="1"/>
            <a:r>
              <a:rPr lang="en-US" sz="2000" dirty="0" err="1" smtClean="0"/>
              <a:t>Soporte</a:t>
            </a:r>
            <a:r>
              <a:rPr lang="en-US" sz="2000" dirty="0" smtClean="0"/>
              <a:t> del </a:t>
            </a:r>
            <a:r>
              <a:rPr lang="en-US" sz="2000" dirty="0" err="1" smtClean="0"/>
              <a:t>modelo</a:t>
            </a:r>
            <a:r>
              <a:rPr lang="en-US" sz="2000" dirty="0" smtClean="0"/>
              <a:t> de </a:t>
            </a:r>
            <a:r>
              <a:rPr lang="en-US" sz="2000" dirty="0" err="1" smtClean="0"/>
              <a:t>transaccional</a:t>
            </a:r>
            <a:r>
              <a:rPr lang="en-US" sz="2000" dirty="0" smtClean="0"/>
              <a:t> BAPI </a:t>
            </a:r>
            <a:r>
              <a:rPr lang="en-US" sz="2000" dirty="0" err="1" smtClean="0"/>
              <a:t>para</a:t>
            </a:r>
            <a:r>
              <a:rPr lang="en-US" sz="2000" dirty="0" smtClean="0"/>
              <a:t> </a:t>
            </a:r>
            <a:r>
              <a:rPr lang="en-US" sz="2000" dirty="0" err="1" smtClean="0"/>
              <a:t>escenarios</a:t>
            </a:r>
            <a:r>
              <a:rPr lang="en-US" sz="2000" dirty="0" smtClean="0"/>
              <a:t>  BizTalk y no-BizTalk</a:t>
            </a:r>
          </a:p>
          <a:p>
            <a:r>
              <a:rPr lang="en-US" sz="2400" dirty="0" smtClean="0"/>
              <a:t>IDOCs</a:t>
            </a:r>
          </a:p>
          <a:p>
            <a:pPr lvl="1"/>
            <a:r>
              <a:rPr lang="en-US" sz="2000" dirty="0" err="1" smtClean="0"/>
              <a:t>Envío</a:t>
            </a:r>
            <a:r>
              <a:rPr lang="en-US" sz="2000" dirty="0" smtClean="0"/>
              <a:t> y </a:t>
            </a:r>
            <a:r>
              <a:rPr lang="en-US" sz="2000" dirty="0" err="1" smtClean="0"/>
              <a:t>recepción</a:t>
            </a:r>
            <a:r>
              <a:rPr lang="en-US" sz="2000" dirty="0" smtClean="0"/>
              <a:t> de </a:t>
            </a:r>
            <a:r>
              <a:rPr lang="en-US" sz="2000" dirty="0" err="1" smtClean="0"/>
              <a:t>IDocs</a:t>
            </a:r>
            <a:r>
              <a:rPr lang="en-US" sz="2000" dirty="0" smtClean="0"/>
              <a:t> </a:t>
            </a:r>
            <a:r>
              <a:rPr lang="en-US" sz="2000" dirty="0" err="1" smtClean="0"/>
              <a:t>mediante</a:t>
            </a:r>
            <a:r>
              <a:rPr lang="en-US" sz="2000" dirty="0" smtClean="0"/>
              <a:t> el </a:t>
            </a:r>
            <a:r>
              <a:rPr lang="en-US" sz="2000" dirty="0" err="1" smtClean="0"/>
              <a:t>uso</a:t>
            </a:r>
            <a:r>
              <a:rPr lang="en-US" sz="2000" dirty="0" smtClean="0"/>
              <a:t> de </a:t>
            </a:r>
            <a:r>
              <a:rPr lang="en-US" sz="2000" dirty="0" err="1" smtClean="0"/>
              <a:t>esquemas</a:t>
            </a:r>
            <a:r>
              <a:rPr lang="en-US" sz="2000" dirty="0" smtClean="0"/>
              <a:t> </a:t>
            </a:r>
            <a:r>
              <a:rPr lang="en-US" sz="2000" dirty="0" err="1" smtClean="0"/>
              <a:t>IDoc</a:t>
            </a:r>
            <a:r>
              <a:rPr lang="en-US" sz="2000" dirty="0" smtClean="0"/>
              <a:t> </a:t>
            </a:r>
            <a:r>
              <a:rPr lang="en-US" sz="2000" dirty="0" err="1" smtClean="0"/>
              <a:t>tipados</a:t>
            </a:r>
            <a:endParaRPr lang="en-US" sz="2000" dirty="0" smtClean="0"/>
          </a:p>
          <a:p>
            <a:pPr lvl="1"/>
            <a:r>
              <a:rPr lang="en-US" sz="2000" dirty="0" err="1" smtClean="0"/>
              <a:t>Envío</a:t>
            </a:r>
            <a:r>
              <a:rPr lang="en-US" sz="2000" dirty="0" smtClean="0"/>
              <a:t> y </a:t>
            </a:r>
            <a:r>
              <a:rPr lang="en-US" sz="2000" dirty="0" err="1" smtClean="0"/>
              <a:t>recepción</a:t>
            </a:r>
            <a:r>
              <a:rPr lang="en-US" sz="2000" dirty="0" smtClean="0"/>
              <a:t> de </a:t>
            </a:r>
            <a:r>
              <a:rPr lang="en-US" sz="2000" dirty="0" err="1" smtClean="0"/>
              <a:t>IDocs</a:t>
            </a:r>
            <a:r>
              <a:rPr lang="en-US" sz="2000" dirty="0" smtClean="0"/>
              <a:t> </a:t>
            </a:r>
            <a:r>
              <a:rPr lang="en-US" sz="2000" dirty="0" err="1" smtClean="0"/>
              <a:t>mediante</a:t>
            </a:r>
            <a:r>
              <a:rPr lang="en-US" sz="2000" dirty="0" smtClean="0"/>
              <a:t> </a:t>
            </a:r>
            <a:r>
              <a:rPr lang="en-US" sz="2000" dirty="0" err="1" smtClean="0"/>
              <a:t>esquemas</a:t>
            </a:r>
            <a:r>
              <a:rPr lang="en-US" sz="2000" dirty="0" smtClean="0"/>
              <a:t> </a:t>
            </a:r>
            <a:r>
              <a:rPr lang="en-US" sz="2000" dirty="0" err="1" smtClean="0"/>
              <a:t>genéricos</a:t>
            </a:r>
            <a:r>
              <a:rPr lang="en-US" sz="2000" dirty="0" smtClean="0"/>
              <a:t> </a:t>
            </a:r>
            <a:r>
              <a:rPr lang="en-US" sz="2000" dirty="0" err="1" smtClean="0"/>
              <a:t>IDoc</a:t>
            </a:r>
            <a:r>
              <a:rPr lang="en-US" sz="2000" dirty="0" smtClean="0"/>
              <a:t> RFC</a:t>
            </a:r>
          </a:p>
          <a:p>
            <a:pPr lvl="1"/>
            <a:r>
              <a:rPr lang="en-US" sz="2000" dirty="0" err="1" smtClean="0"/>
              <a:t>Envío</a:t>
            </a:r>
            <a:r>
              <a:rPr lang="en-US" sz="2000" dirty="0" smtClean="0"/>
              <a:t> y </a:t>
            </a:r>
            <a:r>
              <a:rPr lang="en-US" sz="2000" dirty="0" err="1" smtClean="0"/>
              <a:t>recepción</a:t>
            </a:r>
            <a:r>
              <a:rPr lang="en-US" sz="2000" dirty="0" smtClean="0"/>
              <a:t> de </a:t>
            </a:r>
            <a:r>
              <a:rPr lang="en-US" sz="2000" dirty="0" err="1" smtClean="0"/>
              <a:t>IDocs</a:t>
            </a:r>
            <a:r>
              <a:rPr lang="en-US" sz="2000" dirty="0" smtClean="0"/>
              <a:t> </a:t>
            </a:r>
            <a:r>
              <a:rPr lang="en-US" sz="2000" dirty="0" err="1" smtClean="0"/>
              <a:t>mediante</a:t>
            </a:r>
            <a:r>
              <a:rPr lang="en-US" sz="2000" dirty="0" smtClean="0"/>
              <a:t> strings</a:t>
            </a:r>
          </a:p>
          <a:p>
            <a:pPr lvl="1"/>
            <a:endParaRPr lang="en-US" sz="2400" dirty="0" smtClean="0"/>
          </a:p>
          <a:p>
            <a:pPr lvl="1"/>
            <a:endParaRPr lang="es-ES" dirty="0" smtClean="0"/>
          </a:p>
          <a:p>
            <a:endParaRPr lang="es-E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1414"/>
            <a:ext cx="8229600" cy="868346"/>
          </a:xfrm>
        </p:spPr>
        <p:txBody>
          <a:bodyPr/>
          <a:lstStyle/>
          <a:p>
            <a:r>
              <a:rPr lang="es-ES" dirty="0" smtClean="0"/>
              <a:t>Cómo Funciona</a:t>
            </a:r>
            <a:endParaRPr lang="es-ES" dirty="0"/>
          </a:p>
        </p:txBody>
      </p:sp>
      <p:grpSp>
        <p:nvGrpSpPr>
          <p:cNvPr id="109" name="Group 108"/>
          <p:cNvGrpSpPr/>
          <p:nvPr/>
        </p:nvGrpSpPr>
        <p:grpSpPr>
          <a:xfrm>
            <a:off x="152400" y="636588"/>
            <a:ext cx="8991600" cy="5901372"/>
            <a:chOff x="152400" y="636588"/>
            <a:chExt cx="8991600" cy="5901372"/>
          </a:xfrm>
        </p:grpSpPr>
        <p:sp>
          <p:nvSpPr>
            <p:cNvPr id="57" name="Rectangle 56"/>
            <p:cNvSpPr/>
            <p:nvPr/>
          </p:nvSpPr>
          <p:spPr bwMode="blackGray">
            <a:xfrm>
              <a:off x="152400" y="2590800"/>
              <a:ext cx="6553200" cy="3947160"/>
            </a:xfrm>
            <a:prstGeom prst="rect">
              <a:avLst/>
            </a:prstGeom>
            <a:gradFill rotWithShape="1">
              <a:gsLst>
                <a:gs pos="0">
                  <a:srgbClr val="FF9929">
                    <a:shade val="47500"/>
                    <a:satMod val="137000"/>
                  </a:srgbClr>
                </a:gs>
                <a:gs pos="55000">
                  <a:srgbClr val="FF9929">
                    <a:shade val="69000"/>
                    <a:satMod val="137000"/>
                  </a:srgbClr>
                </a:gs>
                <a:gs pos="100000">
                  <a:srgbClr val="FF9929">
                    <a:shade val="98000"/>
                    <a:satMod val="137000"/>
                  </a:srgbClr>
                </a:gs>
              </a:gsLst>
              <a:lin ang="16200000" scaled="0"/>
            </a:gra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b"/>
            <a:lstStyle/>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200" b="1" i="1" u="none" strike="noStrike" kern="1200" cap="none" spc="0" normalizeH="0" baseline="0" noProof="0" dirty="0">
                  <a:ln>
                    <a:noFill/>
                  </a:ln>
                  <a:solidFill>
                    <a:srgbClr val="3497AE">
                      <a:lumMod val="40000"/>
                      <a:lumOff val="60000"/>
                    </a:srgbClr>
                  </a:solidFill>
                  <a:effectLst>
                    <a:outerShdw blurRad="38100" dist="38100" dir="2700000" algn="tl">
                      <a:srgbClr val="000000">
                        <a:alpha val="43137"/>
                      </a:srgbClr>
                    </a:outerShdw>
                  </a:effectLst>
                  <a:uLnTx/>
                  <a:uFillTx/>
                  <a:latin typeface="Segoe" pitchFamily="34" charset="0"/>
                  <a:ea typeface="+mn-ea"/>
                  <a:cs typeface="+mn-cs"/>
                </a:rPr>
                <a:t>BizTalk Server Process</a:t>
              </a:r>
            </a:p>
          </p:txBody>
        </p:sp>
        <p:sp>
          <p:nvSpPr>
            <p:cNvPr id="58" name="Left-Right Arrow 57"/>
            <p:cNvSpPr/>
            <p:nvPr/>
          </p:nvSpPr>
          <p:spPr bwMode="blackGray">
            <a:xfrm>
              <a:off x="1828800" y="1219200"/>
              <a:ext cx="2895600" cy="283464"/>
            </a:xfrm>
            <a:prstGeom prst="leftRightArrow">
              <a:avLst/>
            </a:prstGeom>
            <a:solidFill>
              <a:srgbClr val="800000"/>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rebuchet MS"/>
                  <a:ea typeface="+mn-ea"/>
                  <a:cs typeface="+mn-cs"/>
                </a:rPr>
                <a:t>Browse/Search/Choose</a:t>
              </a:r>
            </a:p>
          </p:txBody>
        </p:sp>
        <p:sp>
          <p:nvSpPr>
            <p:cNvPr id="59" name="Bent-Up Arrow 58"/>
            <p:cNvSpPr/>
            <p:nvPr/>
          </p:nvSpPr>
          <p:spPr bwMode="blackGray">
            <a:xfrm rot="10800000">
              <a:off x="2438396" y="1828800"/>
              <a:ext cx="2362203" cy="679424"/>
            </a:xfrm>
            <a:prstGeom prst="bentUpArrow">
              <a:avLst>
                <a:gd name="adj1" fmla="val 21395"/>
                <a:gd name="adj2" fmla="val 21616"/>
                <a:gd name="adj3" fmla="val 29512"/>
              </a:avLst>
            </a:prstGeom>
            <a:solidFill>
              <a:srgbClr val="800000"/>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rebuchet MS"/>
                <a:ea typeface="+mn-ea"/>
                <a:cs typeface="+mn-cs"/>
              </a:endParaRPr>
            </a:p>
          </p:txBody>
        </p:sp>
        <p:sp>
          <p:nvSpPr>
            <p:cNvPr id="60" name="TextBox 59"/>
            <p:cNvSpPr txBox="1">
              <a:spLocks noChangeArrowheads="1"/>
            </p:cNvSpPr>
            <p:nvPr/>
          </p:nvSpPr>
          <p:spPr bwMode="auto">
            <a:xfrm>
              <a:off x="2933700" y="1916113"/>
              <a:ext cx="1558925" cy="277812"/>
            </a:xfrm>
            <a:prstGeom prst="rect">
              <a:avLst/>
            </a:prstGeom>
            <a:noFill/>
            <a:ln w="9525">
              <a:noFill/>
              <a:miter lim="800000"/>
              <a:headEnd/>
              <a:tailEnd/>
            </a:ln>
          </p:spPr>
          <p:txBody>
            <a:bodyPr>
              <a:spAutoFit/>
            </a:bodyPr>
            <a:lstStyle/>
            <a:p>
              <a:pPr algn="ctr" rtl="0" fontAlgn="base">
                <a:spcBef>
                  <a:spcPct val="0"/>
                </a:spcBef>
                <a:spcAft>
                  <a:spcPct val="0"/>
                </a:spcAft>
              </a:pPr>
              <a:r>
                <a:rPr lang="en-US" sz="1200" b="1" kern="1200">
                  <a:solidFill>
                    <a:srgbClr val="FFFFFF"/>
                  </a:solidFill>
                  <a:effectLst>
                    <a:outerShdw blurRad="38100" dist="38100" dir="2700000" algn="tl">
                      <a:srgbClr val="000000">
                        <a:alpha val="43137"/>
                      </a:srgbClr>
                    </a:outerShdw>
                  </a:effectLst>
                  <a:latin typeface="Arial" charset="0"/>
                  <a:ea typeface="+mn-ea"/>
                  <a:cs typeface="+mn-cs"/>
                </a:rPr>
                <a:t>Generate Metadata</a:t>
              </a:r>
            </a:p>
          </p:txBody>
        </p:sp>
        <p:grpSp>
          <p:nvGrpSpPr>
            <p:cNvPr id="61" name="Group 73"/>
            <p:cNvGrpSpPr/>
            <p:nvPr/>
          </p:nvGrpSpPr>
          <p:grpSpPr>
            <a:xfrm>
              <a:off x="4761127" y="902030"/>
              <a:ext cx="1745671" cy="1496290"/>
              <a:chOff x="4761127" y="1054430"/>
              <a:chExt cx="1745671" cy="1496290"/>
            </a:xfrm>
            <a:effectLst>
              <a:glow rad="63500">
                <a:srgbClr val="DF8045">
                  <a:satMod val="175000"/>
                  <a:alpha val="40000"/>
                </a:srgbClr>
              </a:glow>
            </a:effectLst>
          </p:grpSpPr>
          <p:sp>
            <p:nvSpPr>
              <p:cNvPr id="62" name="Rectangle 61"/>
              <p:cNvSpPr/>
              <p:nvPr/>
            </p:nvSpPr>
            <p:spPr bwMode="blackGray">
              <a:xfrm>
                <a:off x="4761127" y="1054430"/>
                <a:ext cx="1745671" cy="1496290"/>
              </a:xfrm>
              <a:prstGeom prst="rect">
                <a:avLst/>
              </a:prstGeom>
              <a:solidFill>
                <a:srgbClr val="FFCC66"/>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5F5F5F"/>
                    </a:solidFill>
                    <a:effectLst>
                      <a:outerShdw blurRad="38100" dist="38100" dir="2700000" algn="tl">
                        <a:srgbClr val="000000">
                          <a:alpha val="43137"/>
                        </a:srgbClr>
                      </a:outerShdw>
                    </a:effectLst>
                    <a:uLnTx/>
                    <a:uFillTx/>
                    <a:latin typeface="Trebuchet MS"/>
                    <a:ea typeface="+mn-ea"/>
                    <a:cs typeface="+mn-cs"/>
                  </a:rPr>
                  <a:t>Adapter Metadata Utility Tool</a:t>
                </a:r>
              </a:p>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5F5F5F"/>
                  </a:solidFill>
                  <a:effectLst>
                    <a:outerShdw blurRad="38100" dist="38100" dir="2700000" algn="tl">
                      <a:srgbClr val="000000">
                        <a:alpha val="43137"/>
                      </a:srgbClr>
                    </a:outerShdw>
                  </a:effectLst>
                  <a:uLnTx/>
                  <a:uFillTx/>
                  <a:latin typeface="Trebuchet MS"/>
                  <a:ea typeface="+mn-ea"/>
                  <a:cs typeface="+mn-cs"/>
                </a:endParaRPr>
              </a:p>
            </p:txBody>
          </p:sp>
          <p:pic>
            <p:nvPicPr>
              <p:cNvPr id="63" name="Picture 8"/>
              <p:cNvPicPr>
                <a:picLocks noChangeAspect="1" noChangeArrowheads="1"/>
              </p:cNvPicPr>
              <p:nvPr/>
            </p:nvPicPr>
            <p:blipFill>
              <a:blip r:embed="rId3"/>
              <a:srcRect/>
              <a:stretch>
                <a:fillRect/>
              </a:stretch>
            </p:blipFill>
            <p:spPr bwMode="auto">
              <a:xfrm>
                <a:off x="5029200" y="2286000"/>
                <a:ext cx="1209524" cy="190476"/>
              </a:xfrm>
              <a:prstGeom prst="rect">
                <a:avLst/>
              </a:prstGeom>
              <a:noFill/>
              <a:ln w="9525">
                <a:noFill/>
                <a:miter lim="800000"/>
                <a:headEnd/>
                <a:tailEnd/>
              </a:ln>
              <a:effectLst/>
            </p:spPr>
          </p:pic>
        </p:grpSp>
        <p:grpSp>
          <p:nvGrpSpPr>
            <p:cNvPr id="64" name="Group 76"/>
            <p:cNvGrpSpPr>
              <a:grpSpLocks/>
            </p:cNvGrpSpPr>
            <p:nvPr/>
          </p:nvGrpSpPr>
          <p:grpSpPr bwMode="auto">
            <a:xfrm>
              <a:off x="304800" y="685800"/>
              <a:ext cx="1538288" cy="1819275"/>
              <a:chOff x="304800" y="685800"/>
              <a:chExt cx="1538034" cy="1818620"/>
            </a:xfrm>
          </p:grpSpPr>
          <p:sp>
            <p:nvSpPr>
              <p:cNvPr id="65" name="TextBox 64"/>
              <p:cNvSpPr txBox="1">
                <a:spLocks noChangeArrowheads="1"/>
              </p:cNvSpPr>
              <p:nvPr/>
            </p:nvSpPr>
            <p:spPr bwMode="auto">
              <a:xfrm>
                <a:off x="304800" y="1981200"/>
                <a:ext cx="1010213" cy="523220"/>
              </a:xfrm>
              <a:prstGeom prst="rect">
                <a:avLst/>
              </a:prstGeom>
              <a:noFill/>
              <a:ln w="9525">
                <a:noFill/>
                <a:miter lim="800000"/>
                <a:headEnd/>
                <a:tailEnd/>
              </a:ln>
            </p:spPr>
            <p:txBody>
              <a:bodyPr wrap="none">
                <a:spAutoFit/>
              </a:bodyPr>
              <a:lstStyle/>
              <a:p>
                <a:pPr algn="ctr" rtl="0" fontAlgn="base">
                  <a:spcBef>
                    <a:spcPct val="0"/>
                  </a:spcBef>
                  <a:spcAft>
                    <a:spcPct val="0"/>
                  </a:spcAft>
                </a:pPr>
                <a:r>
                  <a:rPr lang="en-US" sz="1400" b="1" kern="1200">
                    <a:solidFill>
                      <a:srgbClr val="FFFFFF"/>
                    </a:solidFill>
                    <a:effectLst>
                      <a:outerShdw blurRad="38100" dist="38100" dir="2700000" algn="tl">
                        <a:srgbClr val="000000">
                          <a:alpha val="43137"/>
                        </a:srgbClr>
                      </a:outerShdw>
                    </a:effectLst>
                    <a:latin typeface="Arial" charset="0"/>
                    <a:ea typeface="+mn-ea"/>
                    <a:cs typeface="+mn-cs"/>
                  </a:rPr>
                  <a:t>Adapter</a:t>
                </a:r>
              </a:p>
              <a:p>
                <a:pPr algn="ctr" rtl="0" fontAlgn="base">
                  <a:spcBef>
                    <a:spcPct val="0"/>
                  </a:spcBef>
                  <a:spcAft>
                    <a:spcPct val="0"/>
                  </a:spcAft>
                </a:pPr>
                <a:r>
                  <a:rPr lang="en-US" sz="1400" b="1" kern="1200">
                    <a:solidFill>
                      <a:srgbClr val="FFFFFF"/>
                    </a:solidFill>
                    <a:effectLst>
                      <a:outerShdw blurRad="38100" dist="38100" dir="2700000" algn="tl">
                        <a:srgbClr val="000000">
                          <a:alpha val="43137"/>
                        </a:srgbClr>
                      </a:outerShdw>
                    </a:effectLst>
                    <a:latin typeface="Arial" charset="0"/>
                    <a:ea typeface="+mn-ea"/>
                    <a:cs typeface="+mn-cs"/>
                  </a:rPr>
                  <a:t>Consumer</a:t>
                </a:r>
              </a:p>
            </p:txBody>
          </p:sp>
          <p:pic>
            <p:nvPicPr>
              <p:cNvPr id="66" name="Picture 9" descr="D:\Pennie's documents\MS Image\NEWFeb15\Windows_Vista_Icons_ for_Marketing_use\Vista Icons off the web\collab.cpl_I03e9_0409.png"/>
              <p:cNvPicPr>
                <a:picLocks noChangeAspect="1" noChangeArrowheads="1"/>
              </p:cNvPicPr>
              <p:nvPr/>
            </p:nvPicPr>
            <p:blipFill>
              <a:blip r:embed="rId4"/>
              <a:srcRect/>
              <a:stretch>
                <a:fillRect/>
              </a:stretch>
            </p:blipFill>
            <p:spPr bwMode="auto">
              <a:xfrm>
                <a:off x="457200" y="685800"/>
                <a:ext cx="1385634" cy="1385634"/>
              </a:xfrm>
              <a:prstGeom prst="rect">
                <a:avLst/>
              </a:prstGeom>
              <a:noFill/>
              <a:ln w="9525">
                <a:noFill/>
                <a:miter lim="800000"/>
                <a:headEnd/>
                <a:tailEnd/>
              </a:ln>
            </p:spPr>
          </p:pic>
        </p:grpSp>
        <p:pic>
          <p:nvPicPr>
            <p:cNvPr id="67" name="Picture 2" descr="D:\Pennie's documents\MS Image\NEWFeb15\Cylinders cylinder\cylinder-05.png"/>
            <p:cNvPicPr>
              <a:picLocks noChangeAspect="1" noChangeArrowheads="1"/>
            </p:cNvPicPr>
            <p:nvPr/>
          </p:nvPicPr>
          <p:blipFill>
            <a:blip r:embed="rId5"/>
            <a:srcRect/>
            <a:stretch>
              <a:fillRect/>
            </a:stretch>
          </p:blipFill>
          <p:spPr bwMode="auto">
            <a:xfrm>
              <a:off x="457200" y="5486400"/>
              <a:ext cx="1296988" cy="608013"/>
            </a:xfrm>
            <a:prstGeom prst="rect">
              <a:avLst/>
            </a:prstGeom>
            <a:noFill/>
            <a:ln w="9525">
              <a:noFill/>
              <a:miter lim="800000"/>
              <a:headEnd/>
              <a:tailEnd/>
            </a:ln>
          </p:spPr>
        </p:pic>
        <p:sp>
          <p:nvSpPr>
            <p:cNvPr id="68" name="Rectangle 67"/>
            <p:cNvSpPr/>
            <p:nvPr/>
          </p:nvSpPr>
          <p:spPr bwMode="blackGray">
            <a:xfrm>
              <a:off x="4686300" y="3276600"/>
              <a:ext cx="1784350" cy="1671638"/>
            </a:xfrm>
            <a:prstGeom prst="rect">
              <a:avLst/>
            </a:prstGeom>
            <a:solidFill>
              <a:srgbClr val="FFC000">
                <a:lumMod val="50000"/>
              </a:srgbClr>
            </a:solidFill>
            <a:ln w="6350" cap="rnd" cmpd="sng" algn="ctr">
              <a:noFill/>
              <a:prstDash val="solid"/>
            </a:ln>
            <a:effectLst/>
          </p:spPr>
          <p:txBody>
            <a:bodyPr lIns="91436" tIns="45718" rIns="91436" bIns="45718" anchor="ctr"/>
            <a:lstStyle/>
            <a:p>
              <a:pPr marL="0" marR="0" lvl="0" indent="0" algn="ctr" defTabSz="914327"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FFCC66"/>
                  </a:solidFill>
                  <a:effectLst>
                    <a:outerShdw blurRad="38100" dist="38100" dir="2700000" algn="tl">
                      <a:srgbClr val="000000">
                        <a:alpha val="43137"/>
                      </a:srgbClr>
                    </a:outerShdw>
                  </a:effectLst>
                  <a:uLnTx/>
                  <a:uFillTx/>
                  <a:latin typeface="Trebuchet MS"/>
                  <a:ea typeface="+mn-ea"/>
                  <a:cs typeface="+mn-cs"/>
                </a:rPr>
                <a:t>WCF</a:t>
              </a:r>
            </a:p>
            <a:p>
              <a:pPr marL="0" marR="0" lvl="0" indent="0" algn="ctr" defTabSz="914327" rtl="0" eaLnBrk="1" fontAlgn="base" latinLnBrk="0" hangingPunct="1">
                <a:lnSpc>
                  <a:spcPct val="100000"/>
                </a:lnSpc>
                <a:spcBef>
                  <a:spcPct val="0"/>
                </a:spcBef>
                <a:spcAft>
                  <a:spcPct val="0"/>
                </a:spcAft>
                <a:buClrTx/>
                <a:buSzTx/>
                <a:buFontTx/>
                <a:buNone/>
                <a:tabLst/>
                <a:defRPr/>
              </a:pPr>
              <a:r>
                <a:rPr lang="en-US" sz="2400" b="1" dirty="0" smtClean="0">
                  <a:solidFill>
                    <a:srgbClr val="FFCC66"/>
                  </a:solidFill>
                  <a:effectLst>
                    <a:outerShdw blurRad="38100" dist="38100" dir="2700000" algn="tl">
                      <a:srgbClr val="000000">
                        <a:alpha val="43137"/>
                      </a:srgbClr>
                    </a:outerShdw>
                  </a:effectLst>
                  <a:latin typeface="Trebuchet MS"/>
                </a:rPr>
                <a:t>Oracle DB</a:t>
              </a:r>
              <a:endParaRPr kumimoji="0" lang="en-US" sz="2400" b="1" i="0" u="none" strike="noStrike" kern="1200" cap="none" spc="0" normalizeH="0" baseline="0" noProof="0" dirty="0">
                <a:ln>
                  <a:noFill/>
                </a:ln>
                <a:solidFill>
                  <a:srgbClr val="FFCC66"/>
                </a:solidFill>
                <a:effectLst>
                  <a:outerShdw blurRad="38100" dist="38100" dir="2700000" algn="tl">
                    <a:srgbClr val="000000">
                      <a:alpha val="43137"/>
                    </a:srgbClr>
                  </a:outerShdw>
                </a:effectLst>
                <a:uLnTx/>
                <a:uFillTx/>
                <a:latin typeface="Trebuchet MS"/>
                <a:ea typeface="+mn-ea"/>
                <a:cs typeface="+mn-cs"/>
              </a:endParaRPr>
            </a:p>
            <a:p>
              <a:pPr marL="0" marR="0" lvl="0" indent="0" algn="ctr" defTabSz="914327"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FFCC66"/>
                  </a:solidFill>
                  <a:effectLst>
                    <a:outerShdw blurRad="38100" dist="38100" dir="2700000" algn="tl">
                      <a:srgbClr val="000000">
                        <a:alpha val="43137"/>
                      </a:srgbClr>
                    </a:outerShdw>
                  </a:effectLst>
                  <a:uLnTx/>
                  <a:uFillTx/>
                  <a:latin typeface="Trebuchet MS"/>
                  <a:ea typeface="+mn-ea"/>
                  <a:cs typeface="+mn-cs"/>
                </a:rPr>
                <a:t>Adapter</a:t>
              </a:r>
            </a:p>
          </p:txBody>
        </p:sp>
        <p:sp>
          <p:nvSpPr>
            <p:cNvPr id="69" name="Rectangle 68"/>
            <p:cNvSpPr/>
            <p:nvPr/>
          </p:nvSpPr>
          <p:spPr bwMode="blackGray">
            <a:xfrm>
              <a:off x="4686993" y="4951020"/>
              <a:ext cx="1783080" cy="615787"/>
            </a:xfrm>
            <a:prstGeom prst="rect">
              <a:avLst/>
            </a:prstGeom>
            <a:solidFill>
              <a:srgbClr val="FFCC66"/>
            </a:solidFill>
            <a:ln w="6350" cap="rnd" cmpd="sng" algn="ctr">
              <a:noFill/>
              <a:prstDash val="solid"/>
            </a:ln>
            <a:effectLst>
              <a:glow rad="63500">
                <a:srgbClr val="DF8045">
                  <a:satMod val="175000"/>
                  <a:alpha val="40000"/>
                </a:srgbClr>
              </a:glow>
            </a:effectLst>
          </p:spPr>
          <p:txBody>
            <a:bodyPr lIns="91436" tIns="45718" rIns="91436" bIns="45718" anchor="ctr"/>
            <a:lstStyle/>
            <a:p>
              <a:pPr marL="0" marR="0" lvl="0" indent="0" algn="ctr" defTabSz="914327"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rebuchet MS"/>
                  <a:ea typeface="+mn-ea"/>
                  <a:cs typeface="+mn-cs"/>
                </a:rPr>
                <a:t>Adapter SDK Runtime</a:t>
              </a:r>
            </a:p>
          </p:txBody>
        </p:sp>
        <p:sp>
          <p:nvSpPr>
            <p:cNvPr id="70" name="Rectangle 69"/>
            <p:cNvSpPr/>
            <p:nvPr/>
          </p:nvSpPr>
          <p:spPr bwMode="blackGray">
            <a:xfrm>
              <a:off x="2819400" y="3276600"/>
              <a:ext cx="1143000" cy="2667000"/>
            </a:xfrm>
            <a:prstGeom prst="rect">
              <a:avLst/>
            </a:prstGeom>
            <a:gradFill rotWithShape="1">
              <a:gsLst>
                <a:gs pos="0">
                  <a:srgbClr val="FF9929">
                    <a:shade val="47500"/>
                    <a:satMod val="137000"/>
                  </a:srgbClr>
                </a:gs>
                <a:gs pos="55000">
                  <a:srgbClr val="FF9929">
                    <a:shade val="69000"/>
                    <a:satMod val="137000"/>
                  </a:srgbClr>
                </a:gs>
                <a:gs pos="100000">
                  <a:srgbClr val="FF9929">
                    <a:shade val="98000"/>
                    <a:satMod val="137000"/>
                  </a:srgbClr>
                </a:gs>
              </a:gsLst>
              <a:lin ang="16200000" scaled="0"/>
            </a:gradFill>
            <a:ln>
              <a:noFill/>
              <a:headEnd type="none" w="med" len="med"/>
              <a:tailEnd type="none" w="med" len="med"/>
            </a:ln>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p:spPr>
          <p:txBody>
            <a:bodyPr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7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rPr>
                <a:t>BizTalk WCF </a:t>
              </a:r>
              <a:r>
                <a:rPr kumimoji="0" lang="en-US" sz="1700" b="1" i="0" u="none" strike="noStrike" kern="1200" cap="none" spc="0" normalizeH="0" baseline="0" noProof="0" dirty="0" err="1" smtClean="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rPr>
                <a:t>Recevie</a:t>
              </a:r>
              <a:r>
                <a:rPr kumimoji="0" lang="en-US" sz="1700" b="1" i="0" u="none" strike="noStrike" kern="1200" cap="none" spc="0" normalizeH="0" baseline="0" noProof="0" dirty="0" smtClean="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rPr>
                <a:t> /Send </a:t>
              </a:r>
              <a:endParaRPr kumimoji="0" lang="en-US" sz="17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endParaRPr>
            </a:p>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7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rPr>
                <a:t>Adapter</a:t>
              </a:r>
            </a:p>
          </p:txBody>
        </p:sp>
        <p:sp>
          <p:nvSpPr>
            <p:cNvPr id="71" name="Flowchart: Predefined Process 70"/>
            <p:cNvSpPr/>
            <p:nvPr/>
          </p:nvSpPr>
          <p:spPr bwMode="auto">
            <a:xfrm rot="5400000">
              <a:off x="5394468" y="4861070"/>
              <a:ext cx="368131" cy="1783080"/>
            </a:xfrm>
            <a:prstGeom prst="flowChartPredefinedProcess">
              <a:avLst/>
            </a:prstGeom>
            <a:solidFill>
              <a:srgbClr val="27728D"/>
            </a:solidFill>
            <a:ln w="6350" cap="rnd" cmpd="sng" algn="ctr">
              <a:noFill/>
              <a:prstDash val="solid"/>
            </a:ln>
            <a:effectLst/>
          </p:spPr>
          <p:txBody>
            <a:bodyPr vert="vert270" lIns="91436" tIns="45718" rIns="91436" bIns="45718" anchor="ctr"/>
            <a:lstStyle/>
            <a:p>
              <a:pPr marL="0" marR="0" lvl="0" indent="0" algn="ctr" defTabSz="914327"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rebuchet MS"/>
                  <a:ea typeface="+mn-ea"/>
                  <a:cs typeface="+mn-cs"/>
                </a:rPr>
                <a:t>WCF</a:t>
              </a:r>
            </a:p>
          </p:txBody>
        </p:sp>
        <p:grpSp>
          <p:nvGrpSpPr>
            <p:cNvPr id="72" name="Group 26"/>
            <p:cNvGrpSpPr>
              <a:grpSpLocks/>
            </p:cNvGrpSpPr>
            <p:nvPr/>
          </p:nvGrpSpPr>
          <p:grpSpPr bwMode="auto">
            <a:xfrm>
              <a:off x="4038600" y="4876800"/>
              <a:ext cx="620713" cy="792163"/>
              <a:chOff x="2802576" y="5091827"/>
              <a:chExt cx="620683" cy="792504"/>
            </a:xfrm>
          </p:grpSpPr>
          <p:pic>
            <p:nvPicPr>
              <p:cNvPr id="73" name="Picture 7" descr="D:\Pennie's documents\Images for TechEd06\Shapes_and_Graphics\Trusworthy computing\good email.png"/>
              <p:cNvPicPr>
                <a:picLocks noChangeAspect="1" noChangeArrowheads="1"/>
              </p:cNvPicPr>
              <p:nvPr/>
            </p:nvPicPr>
            <p:blipFill>
              <a:blip r:embed="rId6" cstate="print">
                <a:duotone>
                  <a:prstClr val="black"/>
                  <a:srgbClr val="FF9929">
                    <a:tint val="45000"/>
                    <a:satMod val="400000"/>
                  </a:srgbClr>
                </a:duotone>
              </a:blip>
              <a:srcRect/>
              <a:stretch>
                <a:fillRect/>
              </a:stretch>
            </p:blipFill>
            <p:spPr bwMode="auto">
              <a:xfrm>
                <a:off x="2822705" y="5091827"/>
                <a:ext cx="526137" cy="477233"/>
              </a:xfrm>
              <a:prstGeom prst="rect">
                <a:avLst/>
              </a:prstGeom>
              <a:noFill/>
            </p:spPr>
          </p:pic>
          <p:sp>
            <p:nvSpPr>
              <p:cNvPr id="74" name="TextBox 73"/>
              <p:cNvSpPr txBox="1"/>
              <p:nvPr/>
            </p:nvSpPr>
            <p:spPr>
              <a:xfrm>
                <a:off x="2802576" y="5546047"/>
                <a:ext cx="620683" cy="338284"/>
              </a:xfrm>
              <a:prstGeom prst="rect">
                <a:avLst/>
              </a:prstGeom>
              <a:noFill/>
            </p:spPr>
            <p:txBody>
              <a:bodyPr wrap="none">
                <a:spAutoFit/>
              </a:bodyPr>
              <a:lstStyle/>
              <a:p>
                <a:pPr marL="0" marR="0" lvl="0" indent="0" algn="ctr" defTabSz="914327"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rebuchet MS"/>
                    <a:ea typeface="+mn-ea"/>
                    <a:cs typeface="+mn-cs"/>
                  </a:rPr>
                  <a:t>WCF</a:t>
                </a:r>
              </a:p>
              <a:p>
                <a:pPr marL="0" marR="0" lvl="0" indent="0" algn="ctr" defTabSz="914327"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rebuchet MS"/>
                    <a:ea typeface="+mn-ea"/>
                    <a:cs typeface="+mn-cs"/>
                  </a:rPr>
                  <a:t>Message</a:t>
                </a:r>
              </a:p>
            </p:txBody>
          </p:sp>
        </p:grpSp>
        <p:pic>
          <p:nvPicPr>
            <p:cNvPr id="75" name="Picture 2" descr="D:\Pennie's documents\Images for TechEd06\Hardware_Imagery\XML Web Service front Triangle.png"/>
            <p:cNvPicPr>
              <a:picLocks noChangeAspect="1" noChangeArrowheads="1"/>
            </p:cNvPicPr>
            <p:nvPr/>
          </p:nvPicPr>
          <p:blipFill>
            <a:blip r:embed="rId7"/>
            <a:srcRect/>
            <a:stretch>
              <a:fillRect/>
            </a:stretch>
          </p:blipFill>
          <p:spPr bwMode="auto">
            <a:xfrm>
              <a:off x="6172200" y="3124200"/>
              <a:ext cx="355600" cy="339725"/>
            </a:xfrm>
            <a:prstGeom prst="rect">
              <a:avLst/>
            </a:prstGeom>
            <a:noFill/>
            <a:ln w="9525">
              <a:noFill/>
              <a:miter lim="800000"/>
              <a:headEnd/>
              <a:tailEnd/>
            </a:ln>
          </p:spPr>
        </p:pic>
        <p:sp>
          <p:nvSpPr>
            <p:cNvPr id="76" name="Up-Down Arrow 75"/>
            <p:cNvSpPr/>
            <p:nvPr/>
          </p:nvSpPr>
          <p:spPr bwMode="blackGray">
            <a:xfrm rot="16200000">
              <a:off x="6768084" y="3318891"/>
              <a:ext cx="256032" cy="838200"/>
            </a:xfrm>
            <a:prstGeom prst="upDownArrow">
              <a:avLst/>
            </a:prstGeom>
            <a:solidFill>
              <a:srgbClr val="800000"/>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rebuchet MS"/>
                <a:ea typeface="+mn-ea"/>
                <a:cs typeface="+mn-cs"/>
              </a:endParaRPr>
            </a:p>
          </p:txBody>
        </p:sp>
        <p:grpSp>
          <p:nvGrpSpPr>
            <p:cNvPr id="77" name="Group 29"/>
            <p:cNvGrpSpPr>
              <a:grpSpLocks/>
            </p:cNvGrpSpPr>
            <p:nvPr/>
          </p:nvGrpSpPr>
          <p:grpSpPr bwMode="auto">
            <a:xfrm>
              <a:off x="6438900" y="4876800"/>
              <a:ext cx="895350" cy="804863"/>
              <a:chOff x="5498274" y="5103703"/>
              <a:chExt cx="894797" cy="804378"/>
            </a:xfrm>
          </p:grpSpPr>
          <p:pic>
            <p:nvPicPr>
              <p:cNvPr id="78" name="Picture 7" descr="D:\Pennie's documents\Images for TechEd06\Shapes_and_Graphics\Trusworthy computing\good email.png"/>
              <p:cNvPicPr>
                <a:picLocks noChangeAspect="1" noChangeArrowheads="1"/>
              </p:cNvPicPr>
              <p:nvPr/>
            </p:nvPicPr>
            <p:blipFill>
              <a:blip r:embed="rId6">
                <a:grayscl/>
              </a:blip>
              <a:srcRect/>
              <a:stretch>
                <a:fillRect/>
              </a:stretch>
            </p:blipFill>
            <p:spPr bwMode="auto">
              <a:xfrm>
                <a:off x="5696533" y="5103703"/>
                <a:ext cx="526137" cy="477233"/>
              </a:xfrm>
              <a:prstGeom prst="rect">
                <a:avLst/>
              </a:prstGeom>
              <a:noFill/>
              <a:ln w="9525">
                <a:noFill/>
                <a:miter lim="800000"/>
                <a:headEnd/>
                <a:tailEnd/>
              </a:ln>
            </p:spPr>
          </p:pic>
          <p:sp>
            <p:nvSpPr>
              <p:cNvPr id="79" name="TextBox 78"/>
              <p:cNvSpPr txBox="1"/>
              <p:nvPr/>
            </p:nvSpPr>
            <p:spPr>
              <a:xfrm>
                <a:off x="5498274" y="5570147"/>
                <a:ext cx="894797" cy="337934"/>
              </a:xfrm>
              <a:prstGeom prst="rect">
                <a:avLst/>
              </a:prstGeom>
              <a:noFill/>
            </p:spPr>
            <p:txBody>
              <a:bodyPr wrap="none">
                <a:spAutoFit/>
              </a:bodyPr>
              <a:lstStyle/>
              <a:p>
                <a:pPr algn="ctr" defTabSz="914327" rtl="0">
                  <a:defRPr/>
                </a:pPr>
                <a:r>
                  <a:rPr lang="en-US" sz="800" b="1" kern="1200" dirty="0">
                    <a:solidFill>
                      <a:srgbClr val="FFFFFF"/>
                    </a:solidFill>
                    <a:effectLst>
                      <a:outerShdw blurRad="38100" dist="38100" dir="2700000" algn="tl">
                        <a:srgbClr val="000000">
                          <a:alpha val="43137"/>
                        </a:srgbClr>
                      </a:outerShdw>
                    </a:effectLst>
                    <a:latin typeface="Trebuchet MS"/>
                    <a:ea typeface="+mn-ea"/>
                    <a:cs typeface="+mn-cs"/>
                  </a:rPr>
                  <a:t>Target System</a:t>
                </a:r>
              </a:p>
              <a:p>
                <a:pPr algn="ctr" defTabSz="914327" rtl="0">
                  <a:defRPr/>
                </a:pPr>
                <a:r>
                  <a:rPr lang="en-US" sz="800" b="1" kern="1200" dirty="0">
                    <a:solidFill>
                      <a:srgbClr val="FFFFFF"/>
                    </a:solidFill>
                    <a:effectLst>
                      <a:outerShdw blurRad="38100" dist="38100" dir="2700000" algn="tl">
                        <a:srgbClr val="000000">
                          <a:alpha val="43137"/>
                        </a:srgbClr>
                      </a:outerShdw>
                    </a:effectLst>
                    <a:latin typeface="Trebuchet MS"/>
                    <a:ea typeface="+mn-ea"/>
                    <a:cs typeface="+mn-cs"/>
                  </a:rPr>
                  <a:t>Message</a:t>
                </a:r>
              </a:p>
            </p:txBody>
          </p:sp>
        </p:grpSp>
        <p:sp>
          <p:nvSpPr>
            <p:cNvPr id="80" name="TextBox 79"/>
            <p:cNvSpPr txBox="1">
              <a:spLocks noChangeArrowheads="1"/>
            </p:cNvSpPr>
            <p:nvPr/>
          </p:nvSpPr>
          <p:spPr bwMode="auto">
            <a:xfrm>
              <a:off x="481449" y="5715000"/>
              <a:ext cx="1233031" cy="215444"/>
            </a:xfrm>
            <a:prstGeom prst="rect">
              <a:avLst/>
            </a:prstGeom>
            <a:noFill/>
            <a:ln w="9525">
              <a:noFill/>
              <a:miter lim="800000"/>
              <a:headEnd/>
              <a:tailEnd/>
            </a:ln>
          </p:spPr>
          <p:txBody>
            <a:bodyPr wrap="none">
              <a:spAutoFit/>
            </a:bodyPr>
            <a:lstStyle/>
            <a:p>
              <a:pPr algn="ctr" rtl="0" fontAlgn="base">
                <a:spcBef>
                  <a:spcPct val="0"/>
                </a:spcBef>
                <a:spcAft>
                  <a:spcPct val="0"/>
                </a:spcAft>
              </a:pPr>
              <a:r>
                <a:rPr lang="en-US" sz="800" b="1" kern="1200" dirty="0">
                  <a:solidFill>
                    <a:srgbClr val="5F5F5F"/>
                  </a:solidFill>
                  <a:latin typeface="Arial" charset="0"/>
                  <a:ea typeface="+mn-ea"/>
                  <a:cs typeface="+mn-cs"/>
                </a:rPr>
                <a:t>BizTalk Message Box</a:t>
              </a:r>
            </a:p>
          </p:txBody>
        </p:sp>
        <p:pic>
          <p:nvPicPr>
            <p:cNvPr id="81" name="Picture 4" descr="D:\Pennie's documents\Images for TechEd06\Hardware_Imagery\barrel yellow data storage.png"/>
            <p:cNvPicPr>
              <a:picLocks noChangeAspect="1" noChangeArrowheads="1"/>
            </p:cNvPicPr>
            <p:nvPr/>
          </p:nvPicPr>
          <p:blipFill>
            <a:blip r:embed="rId8"/>
            <a:srcRect/>
            <a:stretch>
              <a:fillRect/>
            </a:stretch>
          </p:blipFill>
          <p:spPr bwMode="auto">
            <a:xfrm>
              <a:off x="2133600" y="3657600"/>
              <a:ext cx="304800" cy="838200"/>
            </a:xfrm>
            <a:prstGeom prst="rect">
              <a:avLst/>
            </a:prstGeom>
            <a:noFill/>
            <a:ln w="9525">
              <a:noFill/>
              <a:miter lim="800000"/>
              <a:headEnd/>
              <a:tailEnd/>
            </a:ln>
          </p:spPr>
        </p:pic>
        <p:sp>
          <p:nvSpPr>
            <p:cNvPr id="82" name="Right Arrow 81"/>
            <p:cNvSpPr/>
            <p:nvPr/>
          </p:nvSpPr>
          <p:spPr bwMode="blackGray">
            <a:xfrm>
              <a:off x="1828800" y="4038600"/>
              <a:ext cx="381000" cy="256032"/>
            </a:xfrm>
            <a:prstGeom prst="rightArrow">
              <a:avLst/>
            </a:prstGeom>
            <a:solidFill>
              <a:srgbClr val="CCFFCC"/>
            </a:solidFill>
            <a:ln>
              <a:noFill/>
              <a:headEnd type="none" w="med" len="med"/>
              <a:tailEnd type="none" w="med" len="med"/>
            </a:ln>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endParaRPr>
            </a:p>
          </p:txBody>
        </p:sp>
        <p:sp>
          <p:nvSpPr>
            <p:cNvPr id="83" name="Right Arrow 82"/>
            <p:cNvSpPr/>
            <p:nvPr/>
          </p:nvSpPr>
          <p:spPr bwMode="blackGray">
            <a:xfrm>
              <a:off x="2438400" y="4038600"/>
              <a:ext cx="381000" cy="256032"/>
            </a:xfrm>
            <a:prstGeom prst="rightArrow">
              <a:avLst/>
            </a:prstGeom>
            <a:solidFill>
              <a:srgbClr val="CCFFCC"/>
            </a:solidFill>
            <a:ln>
              <a:noFill/>
              <a:headEnd type="none" w="med" len="med"/>
              <a:tailEnd type="none" w="med" len="med"/>
            </a:ln>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endParaRPr>
            </a:p>
          </p:txBody>
        </p:sp>
        <p:sp>
          <p:nvSpPr>
            <p:cNvPr id="84" name="Right Arrow 83"/>
            <p:cNvSpPr/>
            <p:nvPr/>
          </p:nvSpPr>
          <p:spPr bwMode="blackGray">
            <a:xfrm>
              <a:off x="3962400" y="4038600"/>
              <a:ext cx="714375" cy="256032"/>
            </a:xfrm>
            <a:prstGeom prst="rightArrow">
              <a:avLst/>
            </a:prstGeom>
            <a:gradFill rotWithShape="1">
              <a:gsLst>
                <a:gs pos="0">
                  <a:srgbClr val="FF9929">
                    <a:shade val="47500"/>
                    <a:satMod val="137000"/>
                  </a:srgbClr>
                </a:gs>
                <a:gs pos="55000">
                  <a:srgbClr val="FF9929">
                    <a:shade val="69000"/>
                    <a:satMod val="137000"/>
                  </a:srgbClr>
                </a:gs>
                <a:gs pos="100000">
                  <a:srgbClr val="FF9929">
                    <a:shade val="98000"/>
                    <a:satMod val="137000"/>
                  </a:srgbClr>
                </a:gs>
              </a:gsLst>
              <a:lin ang="16200000" scaled="0"/>
            </a:gradFill>
            <a:ln>
              <a:noFill/>
              <a:headEnd type="none" w="med" len="med"/>
              <a:tailEnd type="none" w="med" len="med"/>
            </a:ln>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endParaRPr>
            </a:p>
          </p:txBody>
        </p:sp>
        <p:sp>
          <p:nvSpPr>
            <p:cNvPr id="85" name="Right Arrow 84"/>
            <p:cNvSpPr/>
            <p:nvPr/>
          </p:nvSpPr>
          <p:spPr bwMode="blackGray">
            <a:xfrm flipH="1">
              <a:off x="3962400" y="4343400"/>
              <a:ext cx="742950" cy="256032"/>
            </a:xfrm>
            <a:prstGeom prst="rightArrow">
              <a:avLst/>
            </a:prstGeom>
            <a:gradFill rotWithShape="1">
              <a:gsLst>
                <a:gs pos="0">
                  <a:srgbClr val="FF9929">
                    <a:shade val="47500"/>
                    <a:satMod val="137000"/>
                  </a:srgbClr>
                </a:gs>
                <a:gs pos="55000">
                  <a:srgbClr val="FF9929">
                    <a:shade val="69000"/>
                    <a:satMod val="137000"/>
                  </a:srgbClr>
                </a:gs>
                <a:gs pos="100000">
                  <a:srgbClr val="FF9929">
                    <a:shade val="98000"/>
                    <a:satMod val="137000"/>
                  </a:srgbClr>
                </a:gs>
              </a:gsLst>
              <a:lin ang="16200000" scaled="0"/>
            </a:gradFill>
            <a:ln>
              <a:noFill/>
              <a:headEnd type="none" w="med" len="med"/>
              <a:tailEnd type="none" w="med" len="med"/>
            </a:ln>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endParaRPr>
            </a:p>
          </p:txBody>
        </p:sp>
        <p:sp>
          <p:nvSpPr>
            <p:cNvPr id="86" name="Right Arrow 85"/>
            <p:cNvSpPr/>
            <p:nvPr/>
          </p:nvSpPr>
          <p:spPr bwMode="blackGray">
            <a:xfrm>
              <a:off x="6477000" y="4038600"/>
              <a:ext cx="838200" cy="256032"/>
            </a:xfrm>
            <a:prstGeom prst="rightArrow">
              <a:avLst/>
            </a:prstGeom>
            <a:solidFill>
              <a:srgbClr val="FFFFFF">
                <a:lumMod val="75000"/>
              </a:srgbClr>
            </a:solidFill>
            <a:ln>
              <a:noFill/>
              <a:headEnd type="none" w="med" len="med"/>
              <a:tailEnd type="none" w="med" len="med"/>
            </a:ln>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endParaRPr>
            </a:p>
          </p:txBody>
        </p:sp>
        <p:sp>
          <p:nvSpPr>
            <p:cNvPr id="87" name="Right Arrow 86"/>
            <p:cNvSpPr/>
            <p:nvPr/>
          </p:nvSpPr>
          <p:spPr bwMode="blackGray">
            <a:xfrm flipH="1">
              <a:off x="6477000" y="4343400"/>
              <a:ext cx="838200" cy="256032"/>
            </a:xfrm>
            <a:prstGeom prst="rightArrow">
              <a:avLst/>
            </a:prstGeom>
            <a:solidFill>
              <a:srgbClr val="FFFFFF">
                <a:lumMod val="75000"/>
              </a:srgbClr>
            </a:solidFill>
            <a:ln>
              <a:noFill/>
              <a:headEnd type="none" w="med" len="med"/>
              <a:tailEnd type="none" w="med" len="med"/>
            </a:ln>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pitchFamily="34" charset="0"/>
                <a:ea typeface="+mn-ea"/>
                <a:cs typeface="+mn-cs"/>
              </a:endParaRPr>
            </a:p>
          </p:txBody>
        </p:sp>
        <p:sp>
          <p:nvSpPr>
            <p:cNvPr id="88" name="TextBox 87"/>
            <p:cNvSpPr txBox="1">
              <a:spLocks noChangeArrowheads="1"/>
            </p:cNvSpPr>
            <p:nvPr/>
          </p:nvSpPr>
          <p:spPr bwMode="auto">
            <a:xfrm>
              <a:off x="1857356" y="4495800"/>
              <a:ext cx="885179" cy="338554"/>
            </a:xfrm>
            <a:prstGeom prst="rect">
              <a:avLst/>
            </a:prstGeom>
            <a:noFill/>
            <a:ln w="9525">
              <a:noFill/>
              <a:miter lim="800000"/>
              <a:headEnd/>
              <a:tailEnd/>
            </a:ln>
          </p:spPr>
          <p:txBody>
            <a:bodyPr wrap="none">
              <a:spAutoFit/>
            </a:bodyPr>
            <a:lstStyle/>
            <a:p>
              <a:pPr algn="ctr" rtl="0" fontAlgn="base">
                <a:spcBef>
                  <a:spcPct val="0"/>
                </a:spcBef>
                <a:spcAft>
                  <a:spcPct val="0"/>
                </a:spcAft>
              </a:pPr>
              <a:r>
                <a:rPr lang="en-US" sz="800" b="1" kern="1200" dirty="0" smtClean="0">
                  <a:solidFill>
                    <a:srgbClr val="5F5F5F"/>
                  </a:solidFill>
                  <a:effectLst>
                    <a:outerShdw blurRad="38100" dist="38100" dir="2700000" algn="tl">
                      <a:srgbClr val="000000">
                        <a:alpha val="43137"/>
                      </a:srgbClr>
                    </a:outerShdw>
                  </a:effectLst>
                  <a:latin typeface="Arial" charset="0"/>
                  <a:ea typeface="+mn-ea"/>
                  <a:cs typeface="+mn-cs"/>
                </a:rPr>
                <a:t>Receive /Send</a:t>
              </a:r>
              <a:endParaRPr lang="en-US" sz="800" b="1" kern="1200" dirty="0">
                <a:solidFill>
                  <a:srgbClr val="5F5F5F"/>
                </a:solidFill>
                <a:effectLst>
                  <a:outerShdw blurRad="38100" dist="38100" dir="2700000" algn="tl">
                    <a:srgbClr val="000000">
                      <a:alpha val="43137"/>
                    </a:srgbClr>
                  </a:outerShdw>
                </a:effectLst>
                <a:latin typeface="Arial" charset="0"/>
                <a:ea typeface="+mn-ea"/>
                <a:cs typeface="+mn-cs"/>
              </a:endParaRPr>
            </a:p>
            <a:p>
              <a:pPr algn="ctr" rtl="0" fontAlgn="base">
                <a:spcBef>
                  <a:spcPct val="0"/>
                </a:spcBef>
                <a:spcAft>
                  <a:spcPct val="0"/>
                </a:spcAft>
              </a:pPr>
              <a:r>
                <a:rPr lang="en-US" sz="800" b="1" kern="1200" dirty="0">
                  <a:solidFill>
                    <a:srgbClr val="5F5F5F"/>
                  </a:solidFill>
                  <a:effectLst>
                    <a:outerShdw blurRad="38100" dist="38100" dir="2700000" algn="tl">
                      <a:srgbClr val="000000">
                        <a:alpha val="43137"/>
                      </a:srgbClr>
                    </a:outerShdw>
                  </a:effectLst>
                  <a:latin typeface="Arial" charset="0"/>
                  <a:ea typeface="+mn-ea"/>
                  <a:cs typeface="+mn-cs"/>
                </a:rPr>
                <a:t>Pipeline</a:t>
              </a:r>
            </a:p>
          </p:txBody>
        </p:sp>
        <p:sp>
          <p:nvSpPr>
            <p:cNvPr id="89" name="Up-Down Arrow 88"/>
            <p:cNvSpPr/>
            <p:nvPr/>
          </p:nvSpPr>
          <p:spPr bwMode="blackGray">
            <a:xfrm>
              <a:off x="5441938" y="2362200"/>
              <a:ext cx="256032" cy="914400"/>
            </a:xfrm>
            <a:prstGeom prst="upDownArrow">
              <a:avLst/>
            </a:prstGeom>
            <a:solidFill>
              <a:srgbClr val="800000"/>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rebuchet MS"/>
                <a:ea typeface="+mn-ea"/>
                <a:cs typeface="+mn-cs"/>
              </a:endParaRPr>
            </a:p>
          </p:txBody>
        </p:sp>
        <p:sp>
          <p:nvSpPr>
            <p:cNvPr id="90" name="Up-Down Arrow 89"/>
            <p:cNvSpPr/>
            <p:nvPr/>
          </p:nvSpPr>
          <p:spPr bwMode="blackGray">
            <a:xfrm>
              <a:off x="990600" y="4953000"/>
              <a:ext cx="261256" cy="533400"/>
            </a:xfrm>
            <a:prstGeom prst="upDownArrow">
              <a:avLst/>
            </a:prstGeom>
            <a:solidFill>
              <a:srgbClr val="CCFFCC"/>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rebuchet MS"/>
                <a:ea typeface="+mn-ea"/>
                <a:cs typeface="+mn-cs"/>
              </a:endParaRPr>
            </a:p>
          </p:txBody>
        </p:sp>
        <p:grpSp>
          <p:nvGrpSpPr>
            <p:cNvPr id="91" name="Group 59"/>
            <p:cNvGrpSpPr>
              <a:grpSpLocks/>
            </p:cNvGrpSpPr>
            <p:nvPr/>
          </p:nvGrpSpPr>
          <p:grpSpPr bwMode="auto">
            <a:xfrm>
              <a:off x="1981200" y="4876800"/>
              <a:ext cx="603250" cy="757238"/>
              <a:chOff x="5543550" y="5143500"/>
              <a:chExt cx="603050" cy="757654"/>
            </a:xfrm>
          </p:grpSpPr>
          <p:pic>
            <p:nvPicPr>
              <p:cNvPr id="92" name="Picture 11" descr="D:\Pennie's documents\Images for TechEd06\Hardware_Imagery\Document.png"/>
              <p:cNvPicPr>
                <a:picLocks noChangeAspect="1" noChangeArrowheads="1"/>
              </p:cNvPicPr>
              <p:nvPr/>
            </p:nvPicPr>
            <p:blipFill>
              <a:blip r:embed="rId9"/>
              <a:srcRect/>
              <a:stretch>
                <a:fillRect/>
              </a:stretch>
            </p:blipFill>
            <p:spPr bwMode="auto">
              <a:xfrm>
                <a:off x="5709652" y="5143500"/>
                <a:ext cx="243473" cy="439012"/>
              </a:xfrm>
              <a:prstGeom prst="rect">
                <a:avLst/>
              </a:prstGeom>
              <a:noFill/>
              <a:ln w="9525">
                <a:noFill/>
                <a:miter lim="800000"/>
                <a:headEnd/>
                <a:tailEnd/>
              </a:ln>
            </p:spPr>
          </p:pic>
          <p:sp>
            <p:nvSpPr>
              <p:cNvPr id="93" name="TextBox 64"/>
              <p:cNvSpPr txBox="1">
                <a:spLocks noChangeArrowheads="1"/>
              </p:cNvSpPr>
              <p:nvPr/>
            </p:nvSpPr>
            <p:spPr bwMode="auto">
              <a:xfrm>
                <a:off x="5543550" y="5562600"/>
                <a:ext cx="603050" cy="338554"/>
              </a:xfrm>
              <a:prstGeom prst="rect">
                <a:avLst/>
              </a:prstGeom>
              <a:noFill/>
              <a:ln w="9525">
                <a:noFill/>
                <a:miter lim="800000"/>
                <a:headEnd/>
                <a:tailEnd/>
              </a:ln>
            </p:spPr>
            <p:txBody>
              <a:bodyPr wrap="none">
                <a:spAutoFit/>
              </a:bodyPr>
              <a:lstStyle/>
              <a:p>
                <a:pPr algn="ctr" rtl="0" fontAlgn="base">
                  <a:spcBef>
                    <a:spcPct val="0"/>
                  </a:spcBef>
                  <a:spcAft>
                    <a:spcPct val="0"/>
                  </a:spcAft>
                </a:pPr>
                <a:r>
                  <a:rPr lang="en-US" sz="800" b="1" kern="1200">
                    <a:solidFill>
                      <a:srgbClr val="FFFFFF"/>
                    </a:solidFill>
                    <a:effectLst>
                      <a:outerShdw blurRad="38100" dist="38100" dir="2700000" algn="tl">
                        <a:srgbClr val="000000">
                          <a:alpha val="43137"/>
                        </a:srgbClr>
                      </a:outerShdw>
                    </a:effectLst>
                    <a:latin typeface="Arial" charset="0"/>
                    <a:ea typeface="+mn-ea"/>
                    <a:cs typeface="+mn-cs"/>
                  </a:rPr>
                  <a:t>XML</a:t>
                </a:r>
              </a:p>
              <a:p>
                <a:pPr algn="ctr" rtl="0" fontAlgn="base">
                  <a:spcBef>
                    <a:spcPct val="0"/>
                  </a:spcBef>
                  <a:spcAft>
                    <a:spcPct val="0"/>
                  </a:spcAft>
                </a:pPr>
                <a:r>
                  <a:rPr lang="en-US" sz="800" b="1" kern="1200">
                    <a:solidFill>
                      <a:srgbClr val="FFFFFF"/>
                    </a:solidFill>
                    <a:effectLst>
                      <a:outerShdw blurRad="38100" dist="38100" dir="2700000" algn="tl">
                        <a:srgbClr val="000000">
                          <a:alpha val="43137"/>
                        </a:srgbClr>
                      </a:outerShdw>
                    </a:effectLst>
                    <a:latin typeface="Arial" charset="0"/>
                    <a:ea typeface="+mn-ea"/>
                    <a:cs typeface="+mn-cs"/>
                  </a:rPr>
                  <a:t>Message</a:t>
                </a:r>
              </a:p>
            </p:txBody>
          </p:sp>
        </p:grpSp>
        <p:pic>
          <p:nvPicPr>
            <p:cNvPr id="94" name="Picture 15" descr="D:\Pennie's documents\MS Image\NEWFeb15\Windows_Vista_Icons_ for_Marketing_use\Vista Icons off the web\imageres.dll_I00a2_0409.png"/>
            <p:cNvPicPr>
              <a:picLocks noChangeAspect="1" noChangeArrowheads="1"/>
            </p:cNvPicPr>
            <p:nvPr/>
          </p:nvPicPr>
          <p:blipFill>
            <a:blip r:embed="rId10"/>
            <a:srcRect/>
            <a:stretch>
              <a:fillRect/>
            </a:stretch>
          </p:blipFill>
          <p:spPr bwMode="auto">
            <a:xfrm>
              <a:off x="2362200" y="2514600"/>
              <a:ext cx="533400" cy="533400"/>
            </a:xfrm>
            <a:prstGeom prst="rect">
              <a:avLst/>
            </a:prstGeom>
            <a:noFill/>
            <a:ln w="9525">
              <a:noFill/>
              <a:miter lim="800000"/>
              <a:headEnd/>
              <a:tailEnd/>
            </a:ln>
          </p:spPr>
        </p:pic>
        <p:sp>
          <p:nvSpPr>
            <p:cNvPr id="95" name="TextBox 94"/>
            <p:cNvSpPr txBox="1"/>
            <p:nvPr/>
          </p:nvSpPr>
          <p:spPr>
            <a:xfrm>
              <a:off x="2057400" y="3048000"/>
              <a:ext cx="1136650" cy="246063"/>
            </a:xfrm>
            <a:prstGeom prst="rect">
              <a:avLst/>
            </a:prstGeom>
            <a:noFill/>
          </p:spPr>
          <p:txBody>
            <a:bodyPr wrap="none">
              <a:spAutoFit/>
            </a:bodyPr>
            <a:lstStyle/>
            <a:p>
              <a:pPr algn="ctr" defTabSz="914327" rtl="0">
                <a:defRPr/>
              </a:pPr>
              <a:r>
                <a:rPr lang="en-US" sz="1000" b="1" kern="1200" dirty="0">
                  <a:solidFill>
                    <a:srgbClr val="CCFFCC"/>
                  </a:solidFill>
                  <a:effectLst>
                    <a:outerShdw blurRad="38100" dist="38100" dir="2700000" algn="tl">
                      <a:srgbClr val="000000">
                        <a:alpha val="43137"/>
                      </a:srgbClr>
                    </a:outerShdw>
                  </a:effectLst>
                  <a:latin typeface="Trebuchet MS"/>
                  <a:ea typeface="+mn-ea"/>
                  <a:cs typeface="+mn-cs"/>
                </a:rPr>
                <a:t>XML Schema(</a:t>
              </a:r>
              <a:r>
                <a:rPr lang="en-US" sz="1000" b="1" kern="1200" dirty="0" err="1">
                  <a:solidFill>
                    <a:srgbClr val="CCFFCC"/>
                  </a:solidFill>
                  <a:effectLst>
                    <a:outerShdw blurRad="38100" dist="38100" dir="2700000" algn="tl">
                      <a:srgbClr val="000000">
                        <a:alpha val="43137"/>
                      </a:srgbClr>
                    </a:outerShdw>
                  </a:effectLst>
                  <a:latin typeface="Trebuchet MS"/>
                  <a:ea typeface="+mn-ea"/>
                  <a:cs typeface="+mn-cs"/>
                </a:rPr>
                <a:t>s</a:t>
              </a:r>
              <a:r>
                <a:rPr lang="en-US" sz="1000" b="1" kern="1200" dirty="0">
                  <a:solidFill>
                    <a:srgbClr val="CCFFCC"/>
                  </a:solidFill>
                  <a:effectLst>
                    <a:outerShdw blurRad="38100" dist="38100" dir="2700000" algn="tl">
                      <a:srgbClr val="000000">
                        <a:alpha val="43137"/>
                      </a:srgbClr>
                    </a:outerShdw>
                  </a:effectLst>
                  <a:latin typeface="Trebuchet MS"/>
                  <a:ea typeface="+mn-ea"/>
                  <a:cs typeface="+mn-cs"/>
                </a:rPr>
                <a:t>)</a:t>
              </a:r>
            </a:p>
          </p:txBody>
        </p:sp>
        <p:grpSp>
          <p:nvGrpSpPr>
            <p:cNvPr id="96" name="Group 77"/>
            <p:cNvGrpSpPr>
              <a:grpSpLocks/>
            </p:cNvGrpSpPr>
            <p:nvPr/>
          </p:nvGrpSpPr>
          <p:grpSpPr bwMode="auto">
            <a:xfrm>
              <a:off x="381000" y="2698750"/>
              <a:ext cx="1971675" cy="2254250"/>
              <a:chOff x="381000" y="2698511"/>
              <a:chExt cx="1972406" cy="2254489"/>
            </a:xfrm>
          </p:grpSpPr>
          <p:sp>
            <p:nvSpPr>
              <p:cNvPr id="97" name="Rectangle 96"/>
              <p:cNvSpPr/>
              <p:nvPr/>
            </p:nvSpPr>
            <p:spPr bwMode="blackGray">
              <a:xfrm>
                <a:off x="381000" y="3276600"/>
                <a:ext cx="1447800" cy="1676400"/>
              </a:xfrm>
              <a:prstGeom prst="rect">
                <a:avLst/>
              </a:prstGeom>
              <a:solidFill>
                <a:srgbClr val="E5FFE5"/>
              </a:solidFill>
              <a:ln>
                <a:noFill/>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5F5F5F"/>
                    </a:solidFill>
                    <a:uLnTx/>
                    <a:uFillTx/>
                    <a:latin typeface="Trebuchet MS"/>
                    <a:ea typeface="+mn-ea"/>
                    <a:cs typeface="+mn-cs"/>
                  </a:rPr>
                  <a:t>Business</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5F5F5F"/>
                    </a:solidFill>
                    <a:uLnTx/>
                    <a:uFillTx/>
                    <a:latin typeface="Trebuchet MS"/>
                    <a:ea typeface="+mn-ea"/>
                    <a:cs typeface="+mn-cs"/>
                  </a:rPr>
                  <a:t>Process</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5F5F5F"/>
                    </a:solidFill>
                    <a:uLnTx/>
                    <a:uFillTx/>
                    <a:latin typeface="Trebuchet MS"/>
                    <a:ea typeface="+mn-ea"/>
                    <a:cs typeface="+mn-cs"/>
                  </a:rPr>
                  <a:t>BizTalk Orchestration</a:t>
                </a:r>
              </a:p>
            </p:txBody>
          </p:sp>
          <p:sp>
            <p:nvSpPr>
              <p:cNvPr id="98" name="Curved Right Arrow 97"/>
              <p:cNvSpPr/>
              <p:nvPr/>
            </p:nvSpPr>
            <p:spPr bwMode="auto">
              <a:xfrm rot="2869072">
                <a:off x="1389523" y="2383984"/>
                <a:ext cx="649357" cy="1278411"/>
              </a:xfrm>
              <a:prstGeom prst="curvedRightArrow">
                <a:avLst/>
              </a:prstGeom>
              <a:solidFill>
                <a:srgbClr val="E5FFE5"/>
              </a:solidFill>
              <a:ln w="12700" cap="flat" cmpd="sng" algn="ctr">
                <a:solidFill>
                  <a:srgbClr val="3497AE">
                    <a:lumMod val="50000"/>
                  </a:srgbClr>
                </a:solidFill>
                <a:prstDash val="solid"/>
                <a:round/>
                <a:headEnd type="none" w="med" len="med"/>
                <a:tailEnd type="none" w="med" len="med"/>
              </a:ln>
              <a:effectLst/>
            </p:spPr>
            <p:txBody>
              <a:bodyPr anchor="ctr"/>
              <a:lstStyle/>
              <a:p>
                <a:pPr marL="0" marR="0" lvl="0" indent="0" algn="ctr" defTabSz="914400" rtl="0" eaLnBrk="0" fontAlgn="base" latinLnBrk="0" hangingPunct="0">
                  <a:lnSpc>
                    <a:spcPct val="85000"/>
                  </a:lnSpc>
                  <a:spcBef>
                    <a:spcPct val="20000"/>
                  </a:spcBef>
                  <a:spcAft>
                    <a:spcPct val="0"/>
                  </a:spcAft>
                  <a:buClrTx/>
                  <a:buSzTx/>
                  <a:buFontTx/>
                  <a:buNone/>
                  <a:tabLst/>
                  <a:defRPr/>
                </a:pPr>
                <a:endParaRPr kumimoji="0" lang="en-US" sz="1800" b="1"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Segoe Semibold" pitchFamily="34" charset="0"/>
                  <a:ea typeface="+mn-ea"/>
                  <a:cs typeface="+mn-cs"/>
                </a:endParaRPr>
              </a:p>
            </p:txBody>
          </p:sp>
        </p:grpSp>
        <p:grpSp>
          <p:nvGrpSpPr>
            <p:cNvPr id="99" name="Group 72"/>
            <p:cNvGrpSpPr>
              <a:grpSpLocks/>
            </p:cNvGrpSpPr>
            <p:nvPr/>
          </p:nvGrpSpPr>
          <p:grpSpPr bwMode="auto">
            <a:xfrm>
              <a:off x="8489950" y="636588"/>
              <a:ext cx="654050" cy="3168650"/>
              <a:chOff x="8490360" y="636318"/>
              <a:chExt cx="653640" cy="3168857"/>
            </a:xfrm>
          </p:grpSpPr>
          <p:sp>
            <p:nvSpPr>
              <p:cNvPr id="100" name="TextBox 68"/>
              <p:cNvSpPr txBox="1">
                <a:spLocks noChangeArrowheads="1"/>
              </p:cNvSpPr>
              <p:nvPr/>
            </p:nvSpPr>
            <p:spPr bwMode="auto">
              <a:xfrm rot="-5400000">
                <a:off x="7932964" y="1935554"/>
                <a:ext cx="1484124" cy="369332"/>
              </a:xfrm>
              <a:prstGeom prst="rect">
                <a:avLst/>
              </a:prstGeom>
              <a:noFill/>
              <a:ln w="9525">
                <a:noFill/>
                <a:miter lim="800000"/>
                <a:headEnd/>
                <a:tailEnd/>
              </a:ln>
            </p:spPr>
            <p:txBody>
              <a:bodyPr wrap="none">
                <a:spAutoFit/>
              </a:bodyPr>
              <a:lstStyle/>
              <a:p>
                <a:pPr algn="ctr" rtl="0" fontAlgn="base">
                  <a:spcBef>
                    <a:spcPct val="0"/>
                  </a:spcBef>
                  <a:spcAft>
                    <a:spcPct val="0"/>
                  </a:spcAft>
                </a:pPr>
                <a:r>
                  <a:rPr lang="en-US" b="1" kern="1200">
                    <a:solidFill>
                      <a:srgbClr val="FFFFFF"/>
                    </a:solidFill>
                    <a:effectLst>
                      <a:outerShdw blurRad="38100" dist="38100" dir="2700000" algn="tl">
                        <a:srgbClr val="000000">
                          <a:alpha val="43137"/>
                        </a:srgbClr>
                      </a:outerShdw>
                    </a:effectLst>
                    <a:latin typeface="Arial" charset="0"/>
                    <a:ea typeface="+mn-ea"/>
                    <a:cs typeface="+mn-cs"/>
                  </a:rPr>
                  <a:t>Design-Time</a:t>
                </a:r>
              </a:p>
            </p:txBody>
          </p:sp>
          <p:pic>
            <p:nvPicPr>
              <p:cNvPr id="101" name="Picture 7" descr="bracket holder"/>
              <p:cNvPicPr>
                <a:picLocks noChangeAspect="1" noChangeArrowheads="1"/>
              </p:cNvPicPr>
              <p:nvPr/>
            </p:nvPicPr>
            <p:blipFill>
              <a:blip r:embed="rId11"/>
              <a:srcRect/>
              <a:stretch>
                <a:fillRect/>
              </a:stretch>
            </p:blipFill>
            <p:spPr bwMode="auto">
              <a:xfrm>
                <a:off x="8590857" y="636318"/>
                <a:ext cx="553143" cy="3168857"/>
              </a:xfrm>
              <a:prstGeom prst="rect">
                <a:avLst/>
              </a:prstGeom>
              <a:noFill/>
              <a:ln w="9525">
                <a:noFill/>
                <a:miter lim="800000"/>
                <a:headEnd/>
                <a:tailEnd/>
              </a:ln>
            </p:spPr>
          </p:pic>
        </p:grpSp>
        <p:grpSp>
          <p:nvGrpSpPr>
            <p:cNvPr id="102" name="Group 75"/>
            <p:cNvGrpSpPr>
              <a:grpSpLocks/>
            </p:cNvGrpSpPr>
            <p:nvPr/>
          </p:nvGrpSpPr>
          <p:grpSpPr bwMode="auto">
            <a:xfrm>
              <a:off x="8499475" y="3124200"/>
              <a:ext cx="644525" cy="3168650"/>
              <a:chOff x="8499885" y="3124200"/>
              <a:chExt cx="644115" cy="3168857"/>
            </a:xfrm>
          </p:grpSpPr>
          <p:sp>
            <p:nvSpPr>
              <p:cNvPr id="103" name="TextBox 69"/>
              <p:cNvSpPr txBox="1">
                <a:spLocks noChangeArrowheads="1"/>
              </p:cNvSpPr>
              <p:nvPr/>
            </p:nvSpPr>
            <p:spPr bwMode="auto">
              <a:xfrm rot="-5400000">
                <a:off x="8089965" y="4537366"/>
                <a:ext cx="1189172" cy="369332"/>
              </a:xfrm>
              <a:prstGeom prst="rect">
                <a:avLst/>
              </a:prstGeom>
              <a:noFill/>
              <a:ln w="9525">
                <a:noFill/>
                <a:miter lim="800000"/>
                <a:headEnd/>
                <a:tailEnd/>
              </a:ln>
            </p:spPr>
            <p:txBody>
              <a:bodyPr wrap="none">
                <a:spAutoFit/>
              </a:bodyPr>
              <a:lstStyle/>
              <a:p>
                <a:pPr algn="ctr" rtl="0" fontAlgn="base">
                  <a:spcBef>
                    <a:spcPct val="0"/>
                  </a:spcBef>
                  <a:spcAft>
                    <a:spcPct val="0"/>
                  </a:spcAft>
                </a:pPr>
                <a:r>
                  <a:rPr lang="en-US" b="1" kern="1200">
                    <a:solidFill>
                      <a:srgbClr val="FFFFFF"/>
                    </a:solidFill>
                    <a:effectLst>
                      <a:outerShdw blurRad="38100" dist="38100" dir="2700000" algn="tl">
                        <a:srgbClr val="000000">
                          <a:alpha val="43137"/>
                        </a:srgbClr>
                      </a:outerShdw>
                    </a:effectLst>
                    <a:latin typeface="Arial" charset="0"/>
                    <a:ea typeface="+mn-ea"/>
                    <a:cs typeface="+mn-cs"/>
                  </a:rPr>
                  <a:t>Run-Time</a:t>
                </a:r>
              </a:p>
            </p:txBody>
          </p:sp>
          <p:pic>
            <p:nvPicPr>
              <p:cNvPr id="104" name="Picture 7" descr="bracket holder"/>
              <p:cNvPicPr>
                <a:picLocks noChangeAspect="1" noChangeArrowheads="1"/>
              </p:cNvPicPr>
              <p:nvPr/>
            </p:nvPicPr>
            <p:blipFill>
              <a:blip r:embed="rId11"/>
              <a:srcRect/>
              <a:stretch>
                <a:fillRect/>
              </a:stretch>
            </p:blipFill>
            <p:spPr bwMode="auto">
              <a:xfrm>
                <a:off x="8590857" y="3124200"/>
                <a:ext cx="553143" cy="3168857"/>
              </a:xfrm>
              <a:prstGeom prst="rect">
                <a:avLst/>
              </a:prstGeom>
              <a:noFill/>
              <a:ln w="9525">
                <a:noFill/>
                <a:miter lim="800000"/>
                <a:headEnd/>
                <a:tailEnd/>
              </a:ln>
            </p:spPr>
          </p:pic>
        </p:grpSp>
        <p:grpSp>
          <p:nvGrpSpPr>
            <p:cNvPr id="105" name="Group 78"/>
            <p:cNvGrpSpPr>
              <a:grpSpLocks/>
            </p:cNvGrpSpPr>
            <p:nvPr/>
          </p:nvGrpSpPr>
          <p:grpSpPr bwMode="auto">
            <a:xfrm>
              <a:off x="7315200" y="3303588"/>
              <a:ext cx="1143000" cy="2647950"/>
              <a:chOff x="6448303" y="3237139"/>
              <a:chExt cx="1143000" cy="2648197"/>
            </a:xfrm>
          </p:grpSpPr>
          <p:sp>
            <p:nvSpPr>
              <p:cNvPr id="106" name="Rectangle 105"/>
              <p:cNvSpPr/>
              <p:nvPr/>
            </p:nvSpPr>
            <p:spPr bwMode="blackGray">
              <a:xfrm>
                <a:off x="6448303" y="3237139"/>
                <a:ext cx="1143000" cy="2648197"/>
              </a:xfrm>
              <a:prstGeom prst="rect">
                <a:avLst/>
              </a:prstGeom>
              <a:solidFill>
                <a:srgbClr val="FFFFFF">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1600" b="1" i="0" u="none" strike="noStrike" kern="1200" cap="none" spc="0" normalizeH="0" baseline="0" noProof="0" dirty="0" smtClean="0">
                  <a:ln>
                    <a:noFill/>
                  </a:ln>
                  <a:solidFill>
                    <a:srgbClr val="5F5F5F"/>
                  </a:solidFill>
                  <a:effectLst>
                    <a:outerShdw blurRad="38100" dist="38100" dir="2700000" algn="tl">
                      <a:srgbClr val="000000">
                        <a:alpha val="43137"/>
                      </a:srgbClr>
                    </a:outerShdw>
                  </a:effectLst>
                  <a:uLnTx/>
                  <a:uFillTx/>
                  <a:latin typeface="Trebuchet MS"/>
                  <a:ea typeface="+mn-ea"/>
                  <a:cs typeface="+mn-cs"/>
                </a:endParaRP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smtClean="0">
                    <a:ln>
                      <a:noFill/>
                    </a:ln>
                    <a:solidFill>
                      <a:srgbClr val="5F5F5F"/>
                    </a:solidFill>
                    <a:uLnTx/>
                    <a:uFillTx/>
                    <a:latin typeface="Trebuchet MS"/>
                    <a:ea typeface="+mn-ea"/>
                    <a:cs typeface="+mn-cs"/>
                  </a:rPr>
                  <a:t>SAP</a:t>
                </a:r>
                <a:endParaRPr kumimoji="0" lang="en-US" sz="1600" b="1" i="0" u="none" strike="noStrike" kern="1200" cap="none" spc="0" normalizeH="0" baseline="0" noProof="0" dirty="0">
                  <a:ln>
                    <a:noFill/>
                  </a:ln>
                  <a:solidFill>
                    <a:srgbClr val="5F5F5F"/>
                  </a:solidFill>
                  <a:uLnTx/>
                  <a:uFillTx/>
                  <a:latin typeface="Trebuchet MS"/>
                  <a:ea typeface="+mn-ea"/>
                  <a:cs typeface="+mn-cs"/>
                </a:endParaRP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100" b="1" i="0" u="none" strike="noStrike" kern="1200" cap="none" spc="0" normalizeH="0" baseline="0" noProof="0" dirty="0">
                    <a:ln>
                      <a:noFill/>
                    </a:ln>
                    <a:solidFill>
                      <a:srgbClr val="5F5F5F"/>
                    </a:solidFill>
                    <a:uLnTx/>
                    <a:uFillTx/>
                    <a:latin typeface="Trebuchet MS"/>
                    <a:ea typeface="+mn-ea"/>
                    <a:cs typeface="+mn-cs"/>
                  </a:rPr>
                  <a:t>Line-of-Business</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100" b="1" i="0" u="none" strike="noStrike" kern="1200" cap="none" spc="0" normalizeH="0" baseline="0" noProof="0" dirty="0">
                    <a:ln>
                      <a:noFill/>
                    </a:ln>
                    <a:solidFill>
                      <a:srgbClr val="5F5F5F"/>
                    </a:solidFill>
                    <a:uLnTx/>
                    <a:uFillTx/>
                    <a:latin typeface="Trebuchet MS"/>
                    <a:ea typeface="+mn-ea"/>
                    <a:cs typeface="+mn-cs"/>
                  </a:rPr>
                  <a:t>(LOB)</a:t>
                </a:r>
              </a:p>
            </p:txBody>
          </p:sp>
          <p:pic>
            <p:nvPicPr>
              <p:cNvPr id="107" name="Picture 80" descr="WinFX__01a"/>
              <p:cNvPicPr>
                <a:picLocks noChangeAspect="1" noChangeArrowheads="1"/>
              </p:cNvPicPr>
              <p:nvPr/>
            </p:nvPicPr>
            <p:blipFill>
              <a:blip r:embed="rId12"/>
              <a:srcRect/>
              <a:stretch>
                <a:fillRect/>
              </a:stretch>
            </p:blipFill>
            <p:spPr bwMode="auto">
              <a:xfrm>
                <a:off x="6477000" y="5292030"/>
                <a:ext cx="1057275" cy="583584"/>
              </a:xfrm>
              <a:prstGeom prst="rect">
                <a:avLst/>
              </a:prstGeom>
              <a:solidFill>
                <a:srgbClr val="000000">
                  <a:alpha val="0"/>
                </a:srgbClr>
              </a:solidFill>
              <a:ln w="9525">
                <a:noFill/>
                <a:miter lim="800000"/>
                <a:headEnd/>
                <a:tailEnd/>
              </a:ln>
            </p:spPr>
          </p:pic>
          <p:pic>
            <p:nvPicPr>
              <p:cNvPr id="108" name="Picture 7" descr="D:\Pennie's documents\Images for TechEd06\Hardware_Imagery\Server - application.png"/>
              <p:cNvPicPr>
                <a:picLocks noChangeAspect="1" noChangeArrowheads="1"/>
              </p:cNvPicPr>
              <p:nvPr/>
            </p:nvPicPr>
            <p:blipFill>
              <a:blip r:embed="rId13"/>
              <a:srcRect/>
              <a:stretch>
                <a:fillRect/>
              </a:stretch>
            </p:blipFill>
            <p:spPr bwMode="auto">
              <a:xfrm>
                <a:off x="6821647" y="4916984"/>
                <a:ext cx="396313" cy="717028"/>
              </a:xfrm>
              <a:prstGeom prst="rect">
                <a:avLst/>
              </a:prstGeom>
              <a:noFill/>
              <a:ln w="9525">
                <a:noFill/>
                <a:miter lim="800000"/>
                <a:headEnd/>
                <a:tailEnd/>
              </a:ln>
            </p:spPr>
          </p:pic>
        </p:gr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60"/>
            <a:ext cx="8229600" cy="1143000"/>
          </a:xfrm>
        </p:spPr>
        <p:txBody>
          <a:bodyPr/>
          <a:lstStyle/>
          <a:p>
            <a:r>
              <a:rPr lang="es-ES" dirty="0" smtClean="0"/>
              <a:t>Configuración </a:t>
            </a:r>
            <a:r>
              <a:rPr lang="es-ES" dirty="0" err="1" smtClean="0"/>
              <a:t>Design</a:t>
            </a:r>
            <a:r>
              <a:rPr lang="es-ES" dirty="0" smtClean="0"/>
              <a:t>-Time</a:t>
            </a:r>
            <a:endParaRPr lang="es-ES" dirty="0"/>
          </a:p>
        </p:txBody>
      </p:sp>
      <p:pic>
        <p:nvPicPr>
          <p:cNvPr id="9218" name="Picture 2" descr="Retrieve metadata for RFC"/>
          <p:cNvPicPr>
            <a:picLocks noChangeAspect="1" noChangeArrowheads="1"/>
          </p:cNvPicPr>
          <p:nvPr/>
        </p:nvPicPr>
        <p:blipFill>
          <a:blip r:embed="rId2"/>
          <a:srcRect/>
          <a:stretch>
            <a:fillRect/>
          </a:stretch>
        </p:blipFill>
        <p:spPr bwMode="auto">
          <a:xfrm>
            <a:off x="1428773" y="1071546"/>
            <a:ext cx="6429375" cy="55626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err="1" smtClean="0"/>
              <a:t>Design</a:t>
            </a:r>
            <a:r>
              <a:rPr lang="es-ES" dirty="0" smtClean="0"/>
              <a:t>-Time</a:t>
            </a:r>
            <a:endParaRPr lang="es-ES" dirty="0"/>
          </a:p>
        </p:txBody>
      </p:sp>
      <p:sp>
        <p:nvSpPr>
          <p:cNvPr id="3" name="Rectangle 3"/>
          <p:cNvSpPr txBox="1">
            <a:spLocks noChangeArrowheads="1"/>
          </p:cNvSpPr>
          <p:nvPr/>
        </p:nvSpPr>
        <p:spPr>
          <a:xfrm>
            <a:off x="381000" y="1416050"/>
            <a:ext cx="8388350" cy="3871913"/>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endParaRPr kumimoji="0" lang="es-E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endParaRPr kumimoji="0" lang="es-E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endParaRPr kumimoji="0" lang="es-E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endParaRPr kumimoji="0" lang="es-E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r>
              <a:rPr kumimoji="0" lang="es-ES" sz="96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t>DEMO</a:t>
            </a:r>
            <a:endParaRPr kumimoji="0" lang="es-ES" sz="9600" b="1"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p:txBody>
      </p:sp>
      <p:grpSp>
        <p:nvGrpSpPr>
          <p:cNvPr id="4" name="Group 4"/>
          <p:cNvGrpSpPr>
            <a:grpSpLocks/>
          </p:cNvGrpSpPr>
          <p:nvPr/>
        </p:nvGrpSpPr>
        <p:grpSpPr bwMode="auto">
          <a:xfrm>
            <a:off x="3786182" y="928670"/>
            <a:ext cx="4257675" cy="3629025"/>
            <a:chOff x="1632" y="1248"/>
            <a:chExt cx="2682" cy="2286"/>
          </a:xfrm>
        </p:grpSpPr>
        <p:sp>
          <p:nvSpPr>
            <p:cNvPr id="5" name="Gear"/>
            <p:cNvSpPr>
              <a:spLocks noEditPoints="1" noChangeArrowheads="1"/>
            </p:cNvSpPr>
            <p:nvPr/>
          </p:nvSpPr>
          <p:spPr bwMode="auto">
            <a:xfrm>
              <a:off x="3119" y="1248"/>
              <a:ext cx="1195" cy="1048"/>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374 w 21600"/>
                <a:gd name="T9" fmla="*/ 3964 h 21600"/>
                <a:gd name="T10" fmla="*/ 17841 w 21600"/>
                <a:gd name="T11" fmla="*/ 17635 h 21600"/>
              </a:gdLst>
              <a:ahLst/>
              <a:cxnLst>
                <a:cxn ang="0">
                  <a:pos x="T0" y="T1"/>
                </a:cxn>
                <a:cxn ang="0">
                  <a:pos x="T2" y="T3"/>
                </a:cxn>
                <a:cxn ang="0">
                  <a:pos x="T4" y="T5"/>
                </a:cxn>
                <a:cxn ang="0">
                  <a:pos x="T6" y="T7"/>
                </a:cxn>
              </a:cxnLst>
              <a:rect l="T8" t="T9" r="T10" b="T11"/>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C0C0C0"/>
            </a:solidFill>
            <a:ln w="9525">
              <a:miter lim="800000"/>
              <a:headEnd/>
              <a:tailEnd/>
            </a:ln>
            <a:effectLst/>
            <a:scene3d>
              <a:camera prst="legacyPerspectiveFront">
                <a:rot lat="20099999" lon="1500000" rev="0"/>
              </a:camera>
              <a:lightRig rig="legacyFlat4" dir="b"/>
            </a:scene3d>
            <a:sp3d extrusionH="430200" prstMaterial="legacyMatte">
              <a:bevelT w="13500" h="13500" prst="angle"/>
              <a:bevelB w="13500" h="13500" prst="angle"/>
              <a:extrusionClr>
                <a:srgbClr val="C0C0C0"/>
              </a:extrusionClr>
            </a:sp3d>
          </p:spPr>
          <p:txBody>
            <a:bodyPr>
              <a:flatTx/>
            </a:bodyPr>
            <a:lstStyle/>
            <a:p>
              <a:endParaRPr lang="es-ES"/>
            </a:p>
          </p:txBody>
        </p:sp>
        <p:sp>
          <p:nvSpPr>
            <p:cNvPr id="6" name="AutoShape 6"/>
            <p:cNvSpPr>
              <a:spLocks noEditPoints="1" noChangeArrowheads="1"/>
            </p:cNvSpPr>
            <p:nvPr/>
          </p:nvSpPr>
          <p:spPr bwMode="auto">
            <a:xfrm>
              <a:off x="1632" y="1680"/>
              <a:ext cx="1429" cy="1253"/>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374 w 21600"/>
                <a:gd name="T9" fmla="*/ 3964 h 21600"/>
                <a:gd name="T10" fmla="*/ 17841 w 21600"/>
                <a:gd name="T11" fmla="*/ 17635 h 21600"/>
              </a:gdLst>
              <a:ahLst/>
              <a:cxnLst>
                <a:cxn ang="0">
                  <a:pos x="T0" y="T1"/>
                </a:cxn>
                <a:cxn ang="0">
                  <a:pos x="T2" y="T3"/>
                </a:cxn>
                <a:cxn ang="0">
                  <a:pos x="T4" y="T5"/>
                </a:cxn>
                <a:cxn ang="0">
                  <a:pos x="T6" y="T7"/>
                </a:cxn>
              </a:cxnLst>
              <a:rect l="T8" t="T9" r="T10" b="T11"/>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C0C0C0"/>
            </a:solidFill>
            <a:ln w="9525">
              <a:miter lim="800000"/>
              <a:headEnd/>
              <a:tailEnd/>
            </a:ln>
            <a:effectLst/>
            <a:scene3d>
              <a:camera prst="legacyPerspectiveFront">
                <a:rot lat="20099999" lon="1500000" rev="0"/>
              </a:camera>
              <a:lightRig rig="legacyFlat4" dir="b"/>
            </a:scene3d>
            <a:sp3d extrusionH="430200" prstMaterial="legacyMatte">
              <a:bevelT w="13500" h="13500" prst="angle"/>
              <a:bevelB w="13500" h="13500" prst="angle"/>
              <a:extrusionClr>
                <a:srgbClr val="C0C0C0"/>
              </a:extrusionClr>
            </a:sp3d>
          </p:spPr>
          <p:txBody>
            <a:bodyPr>
              <a:flatTx/>
            </a:bodyPr>
            <a:lstStyle/>
            <a:p>
              <a:endParaRPr lang="es-ES"/>
            </a:p>
          </p:txBody>
        </p:sp>
        <p:sp>
          <p:nvSpPr>
            <p:cNvPr id="7" name="AutoShape 7"/>
            <p:cNvSpPr>
              <a:spLocks noEditPoints="1" noChangeArrowheads="1"/>
            </p:cNvSpPr>
            <p:nvPr/>
          </p:nvSpPr>
          <p:spPr bwMode="auto">
            <a:xfrm>
              <a:off x="2559" y="2142"/>
              <a:ext cx="1588" cy="1392"/>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374 w 21600"/>
                <a:gd name="T9" fmla="*/ 3964 h 21600"/>
                <a:gd name="T10" fmla="*/ 17841 w 21600"/>
                <a:gd name="T11" fmla="*/ 17635 h 21600"/>
              </a:gdLst>
              <a:ahLst/>
              <a:cxnLst>
                <a:cxn ang="0">
                  <a:pos x="T0" y="T1"/>
                </a:cxn>
                <a:cxn ang="0">
                  <a:pos x="T2" y="T3"/>
                </a:cxn>
                <a:cxn ang="0">
                  <a:pos x="T4" y="T5"/>
                </a:cxn>
                <a:cxn ang="0">
                  <a:pos x="T6" y="T7"/>
                </a:cxn>
              </a:cxnLst>
              <a:rect l="T8" t="T9" r="T10" b="T11"/>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C0C0C0"/>
            </a:solidFill>
            <a:ln w="9525">
              <a:miter lim="800000"/>
              <a:headEnd/>
              <a:tailEnd/>
            </a:ln>
            <a:effectLst/>
            <a:scene3d>
              <a:camera prst="legacyPerspectiveFront">
                <a:rot lat="20099999" lon="1500000" rev="0"/>
              </a:camera>
              <a:lightRig rig="legacyFlat4" dir="b"/>
            </a:scene3d>
            <a:sp3d extrusionH="430200" prstMaterial="legacyMatte">
              <a:bevelT w="13500" h="13500" prst="angle"/>
              <a:bevelB w="13500" h="13500" prst="angle"/>
              <a:extrusionClr>
                <a:srgbClr val="C0C0C0"/>
              </a:extrusionClr>
            </a:sp3d>
          </p:spPr>
          <p:txBody>
            <a:bodyPr>
              <a:flatTx/>
            </a:bodyPr>
            <a:lstStyle/>
            <a:p>
              <a:endParaRPr lang="es-ES"/>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err="1" smtClean="0"/>
              <a:t>Kabel</a:t>
            </a:r>
            <a:r>
              <a:rPr lang="es-ES" dirty="0" smtClean="0"/>
              <a:t>: ¿Quiénes Somos?</a:t>
            </a:r>
            <a:endParaRPr lang="es-ES" dirty="0"/>
          </a:p>
        </p:txBody>
      </p:sp>
      <p:sp>
        <p:nvSpPr>
          <p:cNvPr id="3" name="Content Placeholder 2"/>
          <p:cNvSpPr>
            <a:spLocks noGrp="1"/>
          </p:cNvSpPr>
          <p:nvPr>
            <p:ph idx="1"/>
          </p:nvPr>
        </p:nvSpPr>
        <p:spPr/>
        <p:txBody>
          <a:bodyPr/>
          <a:lstStyle/>
          <a:p>
            <a:r>
              <a:rPr lang="es-ES" sz="2400" dirty="0" smtClean="0"/>
              <a:t>Compañía especializada en Consultoría de TI</a:t>
            </a:r>
          </a:p>
          <a:p>
            <a:r>
              <a:rPr lang="es-ES" sz="2400" dirty="0" smtClean="0"/>
              <a:t>¿Qué hacemos?</a:t>
            </a:r>
          </a:p>
          <a:p>
            <a:pPr lvl="2"/>
            <a:r>
              <a:rPr lang="es-ES" sz="2000" dirty="0" smtClean="0"/>
              <a:t>Infraestructura de redes y sistemas</a:t>
            </a:r>
          </a:p>
          <a:p>
            <a:pPr lvl="2"/>
            <a:r>
              <a:rPr lang="es-ES" sz="2000" dirty="0" smtClean="0"/>
              <a:t>Seguridad </a:t>
            </a:r>
          </a:p>
          <a:p>
            <a:pPr lvl="2"/>
            <a:r>
              <a:rPr lang="es-ES" sz="2000" dirty="0" smtClean="0"/>
              <a:t>Desarrollo</a:t>
            </a:r>
          </a:p>
          <a:p>
            <a:pPr lvl="2"/>
            <a:r>
              <a:rPr lang="es-ES" sz="2000" dirty="0" smtClean="0"/>
              <a:t>Gestión de proyectos y dirección estratégica</a:t>
            </a:r>
          </a:p>
          <a:p>
            <a:pPr lvl="2"/>
            <a:r>
              <a:rPr lang="es-ES" sz="2000" dirty="0" smtClean="0"/>
              <a:t>Formación Aplicada</a:t>
            </a:r>
          </a:p>
          <a:p>
            <a:pPr lvl="2"/>
            <a:r>
              <a:rPr lang="es-ES" sz="2000" dirty="0" smtClean="0"/>
              <a:t>IT </a:t>
            </a:r>
            <a:r>
              <a:rPr lang="es-ES" sz="2000" dirty="0" err="1" smtClean="0"/>
              <a:t>OutSourcing</a:t>
            </a:r>
            <a:endParaRPr lang="es-ES" sz="2000" dirty="0" smtClean="0"/>
          </a:p>
          <a:p>
            <a:r>
              <a:rPr lang="es-ES" sz="2400" dirty="0" smtClean="0"/>
              <a:t>La calidad cómo objetivo fundamental de nuestros proyectos </a:t>
            </a:r>
          </a:p>
          <a:p>
            <a:r>
              <a:rPr lang="es-ES" sz="2400" dirty="0" smtClean="0"/>
              <a:t>Nuestra vocación es convertirnos en el socio tecnológico que toda empresa necesita</a:t>
            </a:r>
            <a:endParaRPr lang="es-ES" sz="2400" dirty="0"/>
          </a:p>
        </p:txBody>
      </p:sp>
      <p:pic>
        <p:nvPicPr>
          <p:cNvPr id="4" name="Picture 12" descr="TechNet_sm"/>
          <p:cNvPicPr>
            <a:picLocks noChangeAspect="1" noChangeArrowheads="1"/>
          </p:cNvPicPr>
          <p:nvPr/>
        </p:nvPicPr>
        <p:blipFill>
          <a:blip r:embed="rId2"/>
          <a:srcRect/>
          <a:stretch>
            <a:fillRect/>
          </a:stretch>
        </p:blipFill>
        <p:spPr bwMode="auto">
          <a:xfrm>
            <a:off x="6326188" y="6499225"/>
            <a:ext cx="2817812" cy="358775"/>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60"/>
            <a:ext cx="8229600" cy="1143000"/>
          </a:xfrm>
        </p:spPr>
        <p:txBody>
          <a:bodyPr/>
          <a:lstStyle/>
          <a:p>
            <a:r>
              <a:rPr lang="es-ES" dirty="0" smtClean="0"/>
              <a:t>Configuración </a:t>
            </a:r>
            <a:r>
              <a:rPr lang="es-ES" dirty="0" err="1" smtClean="0"/>
              <a:t>Run</a:t>
            </a:r>
            <a:r>
              <a:rPr lang="es-ES" dirty="0" smtClean="0"/>
              <a:t>-Time</a:t>
            </a:r>
            <a:endParaRPr lang="es-ES" dirty="0"/>
          </a:p>
        </p:txBody>
      </p:sp>
      <p:pic>
        <p:nvPicPr>
          <p:cNvPr id="7169" name="Picture 1"/>
          <p:cNvPicPr>
            <a:picLocks noChangeAspect="1" noChangeArrowheads="1"/>
          </p:cNvPicPr>
          <p:nvPr/>
        </p:nvPicPr>
        <p:blipFill>
          <a:blip r:embed="rId2"/>
          <a:srcRect/>
          <a:stretch>
            <a:fillRect/>
          </a:stretch>
        </p:blipFill>
        <p:spPr bwMode="auto">
          <a:xfrm>
            <a:off x="500034" y="1071546"/>
            <a:ext cx="8358214" cy="562310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 y="-24"/>
            <a:ext cx="8229600" cy="1143000"/>
          </a:xfrm>
        </p:spPr>
        <p:txBody>
          <a:bodyPr/>
          <a:lstStyle/>
          <a:p>
            <a:pPr algn="l"/>
            <a:r>
              <a:rPr lang="es-ES" dirty="0" smtClean="0"/>
              <a:t>Ejecución</a:t>
            </a:r>
            <a:endParaRPr lang="es-ES" dirty="0"/>
          </a:p>
        </p:txBody>
      </p:sp>
      <p:grpSp>
        <p:nvGrpSpPr>
          <p:cNvPr id="171" name="Group 170"/>
          <p:cNvGrpSpPr/>
          <p:nvPr/>
        </p:nvGrpSpPr>
        <p:grpSpPr>
          <a:xfrm>
            <a:off x="98425" y="762000"/>
            <a:ext cx="8958263" cy="6096000"/>
            <a:chOff x="98425" y="762000"/>
            <a:chExt cx="8958263" cy="6096000"/>
          </a:xfrm>
        </p:grpSpPr>
        <p:sp>
          <p:nvSpPr>
            <p:cNvPr id="87" name="Rectangle 86"/>
            <p:cNvSpPr/>
            <p:nvPr/>
          </p:nvSpPr>
          <p:spPr bwMode="blackGray">
            <a:xfrm>
              <a:off x="723900" y="1914524"/>
              <a:ext cx="1743075" cy="3219451"/>
            </a:xfrm>
            <a:prstGeom prst="rect">
              <a:avLst/>
            </a:prstGeom>
            <a:solidFill>
              <a:srgbClr val="663474">
                <a:lumMod val="10000"/>
                <a:lumOff val="90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pic>
          <p:nvPicPr>
            <p:cNvPr id="88" name="Picture 4" descr="D:\Pennie's documents\Images for TechEd06\Hardware_Imagery\barrel yellow data storage.png"/>
            <p:cNvPicPr>
              <a:picLocks noChangeAspect="1" noChangeArrowheads="1"/>
            </p:cNvPicPr>
            <p:nvPr/>
          </p:nvPicPr>
          <p:blipFill>
            <a:blip r:embed="rId3"/>
            <a:srcRect/>
            <a:stretch>
              <a:fillRect/>
            </a:stretch>
          </p:blipFill>
          <p:spPr bwMode="auto">
            <a:xfrm>
              <a:off x="981075" y="5429250"/>
              <a:ext cx="1139825" cy="514350"/>
            </a:xfrm>
            <a:prstGeom prst="rect">
              <a:avLst/>
            </a:prstGeom>
            <a:noFill/>
            <a:ln w="9525">
              <a:noFill/>
              <a:miter lim="800000"/>
              <a:headEnd/>
              <a:tailEnd/>
            </a:ln>
          </p:spPr>
        </p:pic>
        <p:sp>
          <p:nvSpPr>
            <p:cNvPr id="89" name="Flowchart: Predefined Process 88"/>
            <p:cNvSpPr/>
            <p:nvPr/>
          </p:nvSpPr>
          <p:spPr bwMode="auto">
            <a:xfrm rot="5400000">
              <a:off x="1245787" y="3969938"/>
              <a:ext cx="661199" cy="1228725"/>
            </a:xfrm>
            <a:prstGeom prst="flowChartPredefinedProcess">
              <a:avLst/>
            </a:prstGeom>
            <a:gradFill rotWithShape="1">
              <a:gsLst>
                <a:gs pos="0">
                  <a:srgbClr val="FF9929">
                    <a:shade val="15000"/>
                    <a:satMod val="180000"/>
                  </a:srgbClr>
                </a:gs>
                <a:gs pos="50000">
                  <a:srgbClr val="FF9929">
                    <a:shade val="45000"/>
                    <a:satMod val="170000"/>
                  </a:srgbClr>
                </a:gs>
                <a:gs pos="70000">
                  <a:srgbClr val="FF9929">
                    <a:tint val="99000"/>
                    <a:shade val="65000"/>
                    <a:satMod val="155000"/>
                  </a:srgbClr>
                </a:gs>
                <a:gs pos="100000">
                  <a:srgbClr val="FF9929">
                    <a:tint val="95500"/>
                    <a:shade val="100000"/>
                    <a:satMod val="155000"/>
                  </a:srgbClr>
                </a:gs>
              </a:gsLst>
              <a:lin ang="16200000" scaled="0"/>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Segoe"/>
                  <a:ea typeface="+mn-ea"/>
                  <a:cs typeface="+mn-cs"/>
                </a:rPr>
                <a:t>BizTalk WCF</a:t>
              </a:r>
            </a:p>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Segoe"/>
                  <a:ea typeface="+mn-ea"/>
                  <a:cs typeface="+mn-cs"/>
                </a:rPr>
                <a:t>Receive Adapter</a:t>
              </a:r>
            </a:p>
          </p:txBody>
        </p:sp>
        <p:sp>
          <p:nvSpPr>
            <p:cNvPr id="90" name="Bent-Up Arrow 89"/>
            <p:cNvSpPr/>
            <p:nvPr/>
          </p:nvSpPr>
          <p:spPr bwMode="blackGray">
            <a:xfrm rot="5400000">
              <a:off x="2457447" y="5181601"/>
              <a:ext cx="457203" cy="2362200"/>
            </a:xfrm>
            <a:prstGeom prst="bentUpArrow">
              <a:avLst>
                <a:gd name="adj1" fmla="val 33334"/>
                <a:gd name="adj2" fmla="val 30208"/>
                <a:gd name="adj3" fmla="val 29167"/>
              </a:avLst>
            </a:prstGeom>
            <a:solidFill>
              <a:srgbClr val="663474">
                <a:lumMod val="10000"/>
                <a:lumOff val="90000"/>
              </a:srgbClr>
            </a:soli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sp>
          <p:nvSpPr>
            <p:cNvPr id="91" name="Bent-Up Arrow 90"/>
            <p:cNvSpPr/>
            <p:nvPr/>
          </p:nvSpPr>
          <p:spPr bwMode="blackGray">
            <a:xfrm>
              <a:off x="5295900" y="6096000"/>
              <a:ext cx="2495550" cy="438150"/>
            </a:xfrm>
            <a:prstGeom prst="bentUpArrow">
              <a:avLst>
                <a:gd name="adj1" fmla="val 33560"/>
                <a:gd name="adj2" fmla="val 31331"/>
                <a:gd name="adj3" fmla="val 31722"/>
              </a:avLst>
            </a:prstGeom>
            <a:solidFill>
              <a:srgbClr val="663474">
                <a:lumMod val="10000"/>
                <a:lumOff val="90000"/>
              </a:srgbClr>
            </a:soli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pic>
          <p:nvPicPr>
            <p:cNvPr id="92" name="Picture 4" descr="D:\Pennie's documents\Images for TechEd06\Hardware_Imagery\barrel yellow data storage.png"/>
            <p:cNvPicPr>
              <a:picLocks noChangeAspect="1" noChangeArrowheads="1"/>
            </p:cNvPicPr>
            <p:nvPr/>
          </p:nvPicPr>
          <p:blipFill>
            <a:blip r:embed="rId3"/>
            <a:srcRect/>
            <a:stretch>
              <a:fillRect/>
            </a:stretch>
          </p:blipFill>
          <p:spPr bwMode="auto">
            <a:xfrm>
              <a:off x="7038975" y="5429250"/>
              <a:ext cx="1139825" cy="514350"/>
            </a:xfrm>
            <a:prstGeom prst="rect">
              <a:avLst/>
            </a:prstGeom>
            <a:noFill/>
            <a:ln w="9525">
              <a:noFill/>
              <a:miter lim="800000"/>
              <a:headEnd/>
              <a:tailEnd/>
            </a:ln>
          </p:spPr>
        </p:pic>
        <p:sp>
          <p:nvSpPr>
            <p:cNvPr id="93" name="Down Arrow 92"/>
            <p:cNvSpPr/>
            <p:nvPr/>
          </p:nvSpPr>
          <p:spPr bwMode="blackGray">
            <a:xfrm>
              <a:off x="1441349" y="1619249"/>
              <a:ext cx="276225" cy="466725"/>
            </a:xfrm>
            <a:prstGeom prst="downArrow">
              <a:avLst/>
            </a:prstGeom>
            <a:solidFill>
              <a:srgbClr val="FFFFFF">
                <a:lumMod val="75000"/>
              </a:srgbClr>
            </a:soli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sp>
          <p:nvSpPr>
            <p:cNvPr id="94" name="TextBox 93"/>
            <p:cNvSpPr txBox="1">
              <a:spLocks noChangeArrowheads="1"/>
            </p:cNvSpPr>
            <p:nvPr/>
          </p:nvSpPr>
          <p:spPr bwMode="auto">
            <a:xfrm rot="16200000">
              <a:off x="-609600" y="3400426"/>
              <a:ext cx="2390775" cy="247650"/>
            </a:xfrm>
            <a:prstGeom prst="rect">
              <a:avLst/>
            </a:prstGeom>
            <a:noFill/>
            <a:ln w="9525">
              <a:noFill/>
              <a:miter lim="800000"/>
              <a:headEnd/>
              <a:tailEnd/>
            </a:ln>
          </p:spPr>
          <p:txBody>
            <a:bodyPr>
              <a:spAutoFit/>
            </a:bodyPr>
            <a:lstStyle/>
            <a:p>
              <a:pPr algn="ctr" defTabSz="912813" rtl="0" fontAlgn="base">
                <a:spcBef>
                  <a:spcPct val="0"/>
                </a:spcBef>
                <a:spcAft>
                  <a:spcPct val="0"/>
                </a:spcAft>
              </a:pPr>
              <a:r>
                <a:rPr lang="en-US" sz="1000" b="1" kern="1200">
                  <a:solidFill>
                    <a:srgbClr val="FFFFFF"/>
                  </a:solidFill>
                  <a:latin typeface="Segoe" pitchFamily="34" charset="0"/>
                  <a:ea typeface="+mn-ea"/>
                  <a:cs typeface="Arial" charset="0"/>
                </a:rPr>
                <a:t>Operation / Receive Location</a:t>
              </a:r>
            </a:p>
          </p:txBody>
        </p:sp>
        <p:sp>
          <p:nvSpPr>
            <p:cNvPr id="95" name="TextBox 94"/>
            <p:cNvSpPr txBox="1">
              <a:spLocks noChangeArrowheads="1"/>
            </p:cNvSpPr>
            <p:nvPr/>
          </p:nvSpPr>
          <p:spPr bwMode="auto">
            <a:xfrm>
              <a:off x="647700" y="5905500"/>
              <a:ext cx="1914525" cy="246063"/>
            </a:xfrm>
            <a:prstGeom prst="rect">
              <a:avLst/>
            </a:prstGeom>
            <a:noFill/>
            <a:ln w="9525">
              <a:noFill/>
              <a:miter lim="800000"/>
              <a:headEnd/>
              <a:tailEnd/>
            </a:ln>
          </p:spPr>
          <p:txBody>
            <a:bodyPr>
              <a:spAutoFit/>
            </a:bodyPr>
            <a:lstStyle/>
            <a:p>
              <a:pPr algn="ctr" defTabSz="912813" rtl="0" fontAlgn="base">
                <a:spcBef>
                  <a:spcPct val="0"/>
                </a:spcBef>
                <a:spcAft>
                  <a:spcPct val="0"/>
                </a:spcAft>
              </a:pPr>
              <a:r>
                <a:rPr lang="en-US" sz="1000" b="1" kern="1200">
                  <a:solidFill>
                    <a:srgbClr val="FFFFFF"/>
                  </a:solidFill>
                  <a:latin typeface="Segoe" pitchFamily="34" charset="0"/>
                  <a:ea typeface="+mn-ea"/>
                  <a:cs typeface="Arial" charset="0"/>
                </a:rPr>
                <a:t>BizTalk Receive Pipeline</a:t>
              </a:r>
            </a:p>
          </p:txBody>
        </p:sp>
        <p:sp>
          <p:nvSpPr>
            <p:cNvPr id="96" name="TextBox 95"/>
            <p:cNvSpPr txBox="1">
              <a:spLocks noChangeArrowheads="1"/>
            </p:cNvSpPr>
            <p:nvPr/>
          </p:nvSpPr>
          <p:spPr bwMode="auto">
            <a:xfrm>
              <a:off x="3857625" y="6611938"/>
              <a:ext cx="1482725" cy="246062"/>
            </a:xfrm>
            <a:prstGeom prst="rect">
              <a:avLst/>
            </a:prstGeom>
            <a:noFill/>
            <a:ln w="9525">
              <a:noFill/>
              <a:miter lim="800000"/>
              <a:headEnd/>
              <a:tailEnd/>
            </a:ln>
          </p:spPr>
          <p:txBody>
            <a:bodyPr wrap="none">
              <a:spAutoFit/>
            </a:bodyPr>
            <a:lstStyle/>
            <a:p>
              <a:pPr algn="l" defTabSz="912813" rtl="0" fontAlgn="base">
                <a:spcBef>
                  <a:spcPct val="0"/>
                </a:spcBef>
                <a:spcAft>
                  <a:spcPct val="0"/>
                </a:spcAft>
              </a:pPr>
              <a:r>
                <a:rPr lang="en-US" sz="1000" b="1" kern="1200">
                  <a:solidFill>
                    <a:srgbClr val="FFFFFF"/>
                  </a:solidFill>
                  <a:latin typeface="Segoe" pitchFamily="34" charset="0"/>
                  <a:ea typeface="+mn-ea"/>
                  <a:cs typeface="Arial" charset="0"/>
                </a:rPr>
                <a:t>BizTalk Message Box</a:t>
              </a:r>
            </a:p>
          </p:txBody>
        </p:sp>
        <p:sp>
          <p:nvSpPr>
            <p:cNvPr id="97" name="Up-Down Arrow 96"/>
            <p:cNvSpPr/>
            <p:nvPr/>
          </p:nvSpPr>
          <p:spPr bwMode="blackGray">
            <a:xfrm>
              <a:off x="4429125" y="4791075"/>
              <a:ext cx="323850" cy="866775"/>
            </a:xfrm>
            <a:prstGeom prst="upDownArrow">
              <a:avLst/>
            </a:prstGeom>
            <a:solidFill>
              <a:srgbClr val="663474">
                <a:lumMod val="10000"/>
                <a:lumOff val="90000"/>
              </a:srgbClr>
            </a:soli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sp>
          <p:nvSpPr>
            <p:cNvPr id="98" name="Down Arrow 97"/>
            <p:cNvSpPr/>
            <p:nvPr/>
          </p:nvSpPr>
          <p:spPr bwMode="blackGray">
            <a:xfrm>
              <a:off x="1441349" y="3838575"/>
              <a:ext cx="276225" cy="381000"/>
            </a:xfrm>
            <a:prstGeom prst="downArrow">
              <a:avLst/>
            </a:prstGeom>
            <a:gradFill rotWithShape="1">
              <a:gsLst>
                <a:gs pos="0">
                  <a:srgbClr val="FF9929">
                    <a:shade val="15000"/>
                    <a:satMod val="180000"/>
                  </a:srgbClr>
                </a:gs>
                <a:gs pos="50000">
                  <a:srgbClr val="FF9929">
                    <a:shade val="45000"/>
                    <a:satMod val="170000"/>
                  </a:srgbClr>
                </a:gs>
                <a:gs pos="70000">
                  <a:srgbClr val="FF9929">
                    <a:tint val="99000"/>
                    <a:shade val="65000"/>
                    <a:satMod val="155000"/>
                  </a:srgbClr>
                </a:gs>
                <a:gs pos="100000">
                  <a:srgbClr val="FF9929">
                    <a:tint val="95500"/>
                    <a:shade val="100000"/>
                    <a:satMod val="155000"/>
                  </a:srgbClr>
                </a:gs>
              </a:gsLst>
              <a:lin ang="16200000" scaled="0"/>
            </a:gra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sp>
          <p:nvSpPr>
            <p:cNvPr id="99" name="Down Arrow 98"/>
            <p:cNvSpPr/>
            <p:nvPr/>
          </p:nvSpPr>
          <p:spPr bwMode="blackGray">
            <a:xfrm>
              <a:off x="1441349" y="4933949"/>
              <a:ext cx="276225" cy="466725"/>
            </a:xfrm>
            <a:prstGeom prst="downArrow">
              <a:avLst/>
            </a:prstGeom>
            <a:solidFill>
              <a:srgbClr val="663474">
                <a:lumMod val="10000"/>
                <a:lumOff val="90000"/>
              </a:srgbClr>
            </a:soli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sp>
          <p:nvSpPr>
            <p:cNvPr id="100" name="Rectangle 99"/>
            <p:cNvSpPr/>
            <p:nvPr/>
          </p:nvSpPr>
          <p:spPr bwMode="blackGray">
            <a:xfrm>
              <a:off x="6781800" y="1904999"/>
              <a:ext cx="1743075" cy="3219451"/>
            </a:xfrm>
            <a:prstGeom prst="rect">
              <a:avLst/>
            </a:prstGeom>
            <a:solidFill>
              <a:srgbClr val="663474">
                <a:lumMod val="10000"/>
                <a:lumOff val="90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sp>
          <p:nvSpPr>
            <p:cNvPr id="101" name="Flowchart: Predefined Process 100"/>
            <p:cNvSpPr/>
            <p:nvPr/>
          </p:nvSpPr>
          <p:spPr bwMode="auto">
            <a:xfrm rot="5400000">
              <a:off x="7303687" y="3960413"/>
              <a:ext cx="661199" cy="1228725"/>
            </a:xfrm>
            <a:prstGeom prst="flowChartPredefinedProcess">
              <a:avLst/>
            </a:prstGeom>
            <a:gradFill rotWithShape="1">
              <a:gsLst>
                <a:gs pos="0">
                  <a:srgbClr val="FF9929">
                    <a:shade val="15000"/>
                    <a:satMod val="180000"/>
                  </a:srgbClr>
                </a:gs>
                <a:gs pos="50000">
                  <a:srgbClr val="FF9929">
                    <a:shade val="45000"/>
                    <a:satMod val="170000"/>
                  </a:srgbClr>
                </a:gs>
                <a:gs pos="70000">
                  <a:srgbClr val="FF9929">
                    <a:tint val="99000"/>
                    <a:shade val="65000"/>
                    <a:satMod val="155000"/>
                  </a:srgbClr>
                </a:gs>
                <a:gs pos="100000">
                  <a:srgbClr val="FF9929">
                    <a:tint val="95500"/>
                    <a:shade val="100000"/>
                    <a:satMod val="155000"/>
                  </a:srgbClr>
                </a:gs>
              </a:gsLst>
              <a:lin ang="16200000" scaled="0"/>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Segoe"/>
                  <a:ea typeface="+mn-ea"/>
                  <a:cs typeface="+mn-cs"/>
                </a:rPr>
                <a:t>BizTalk WCF</a:t>
              </a:r>
            </a:p>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Segoe"/>
                  <a:ea typeface="+mn-ea"/>
                  <a:cs typeface="+mn-cs"/>
                </a:rPr>
                <a:t>Send</a:t>
              </a:r>
            </a:p>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Segoe"/>
                  <a:ea typeface="+mn-ea"/>
                  <a:cs typeface="+mn-cs"/>
                </a:rPr>
                <a:t>Adapter</a:t>
              </a:r>
            </a:p>
          </p:txBody>
        </p:sp>
        <p:sp>
          <p:nvSpPr>
            <p:cNvPr id="102" name="Down Arrow 101"/>
            <p:cNvSpPr/>
            <p:nvPr/>
          </p:nvSpPr>
          <p:spPr bwMode="blackGray">
            <a:xfrm flipV="1">
              <a:off x="7499249" y="1609724"/>
              <a:ext cx="276225" cy="466725"/>
            </a:xfrm>
            <a:prstGeom prst="downArrow">
              <a:avLst/>
            </a:prstGeom>
            <a:solidFill>
              <a:srgbClr val="FFFFFF">
                <a:lumMod val="75000"/>
              </a:srgbClr>
            </a:soli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sp>
          <p:nvSpPr>
            <p:cNvPr id="103" name="Down Arrow 102"/>
            <p:cNvSpPr/>
            <p:nvPr/>
          </p:nvSpPr>
          <p:spPr bwMode="blackGray">
            <a:xfrm flipV="1">
              <a:off x="7499249" y="4924424"/>
              <a:ext cx="276225" cy="466725"/>
            </a:xfrm>
            <a:prstGeom prst="downArrow">
              <a:avLst/>
            </a:prstGeom>
            <a:solidFill>
              <a:srgbClr val="663474">
                <a:lumMod val="10000"/>
                <a:lumOff val="90000"/>
              </a:srgbClr>
            </a:soli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sp>
          <p:nvSpPr>
            <p:cNvPr id="104" name="TextBox 103"/>
            <p:cNvSpPr txBox="1">
              <a:spLocks noChangeArrowheads="1"/>
            </p:cNvSpPr>
            <p:nvPr/>
          </p:nvSpPr>
          <p:spPr bwMode="auto">
            <a:xfrm rot="16200000">
              <a:off x="8247856" y="3391695"/>
              <a:ext cx="790575" cy="246062"/>
            </a:xfrm>
            <a:prstGeom prst="rect">
              <a:avLst/>
            </a:prstGeom>
            <a:noFill/>
            <a:ln w="9525">
              <a:noFill/>
              <a:miter lim="800000"/>
              <a:headEnd/>
              <a:tailEnd/>
            </a:ln>
          </p:spPr>
          <p:txBody>
            <a:bodyPr wrap="none">
              <a:spAutoFit/>
            </a:bodyPr>
            <a:lstStyle/>
            <a:p>
              <a:pPr algn="l" defTabSz="912813" rtl="0" fontAlgn="base">
                <a:spcBef>
                  <a:spcPct val="0"/>
                </a:spcBef>
                <a:spcAft>
                  <a:spcPct val="0"/>
                </a:spcAft>
              </a:pPr>
              <a:r>
                <a:rPr lang="en-US" sz="1000" b="1" kern="1200">
                  <a:solidFill>
                    <a:srgbClr val="FFFFFF"/>
                  </a:solidFill>
                  <a:latin typeface="Segoe" pitchFamily="34" charset="0"/>
                  <a:ea typeface="+mn-ea"/>
                  <a:cs typeface="Arial" charset="0"/>
                </a:rPr>
                <a:t>Send Port</a:t>
              </a:r>
            </a:p>
          </p:txBody>
        </p:sp>
        <p:grpSp>
          <p:nvGrpSpPr>
            <p:cNvPr id="105" name="Group 44"/>
            <p:cNvGrpSpPr>
              <a:grpSpLocks/>
            </p:cNvGrpSpPr>
            <p:nvPr/>
          </p:nvGrpSpPr>
          <p:grpSpPr bwMode="auto">
            <a:xfrm>
              <a:off x="1144588" y="798513"/>
              <a:ext cx="887412" cy="804862"/>
              <a:chOff x="5545899" y="5103703"/>
              <a:chExt cx="886782" cy="804378"/>
            </a:xfrm>
          </p:grpSpPr>
          <p:pic>
            <p:nvPicPr>
              <p:cNvPr id="106" name="Picture 7" descr="D:\Pennie's documents\Images for TechEd06\Shapes_and_Graphics\Trusworthy computing\good email.png"/>
              <p:cNvPicPr>
                <a:picLocks noChangeAspect="1" noChangeArrowheads="1"/>
              </p:cNvPicPr>
              <p:nvPr/>
            </p:nvPicPr>
            <p:blipFill>
              <a:blip r:embed="rId4" cstate="print">
                <a:duotone>
                  <a:srgbClr val="663474">
                    <a:shade val="45000"/>
                    <a:satMod val="135000"/>
                  </a:srgbClr>
                  <a:prstClr val="white"/>
                </a:duotone>
              </a:blip>
              <a:srcRect/>
              <a:stretch>
                <a:fillRect/>
              </a:stretch>
            </p:blipFill>
            <p:spPr bwMode="auto">
              <a:xfrm>
                <a:off x="5696533" y="5103703"/>
                <a:ext cx="526137" cy="477233"/>
              </a:xfrm>
              <a:prstGeom prst="rect">
                <a:avLst/>
              </a:prstGeom>
              <a:noFill/>
            </p:spPr>
          </p:pic>
          <p:sp>
            <p:nvSpPr>
              <p:cNvPr id="107" name="TextBox 46"/>
              <p:cNvSpPr txBox="1">
                <a:spLocks noChangeArrowheads="1"/>
              </p:cNvSpPr>
              <p:nvPr/>
            </p:nvSpPr>
            <p:spPr bwMode="auto">
              <a:xfrm>
                <a:off x="5545899" y="5569527"/>
                <a:ext cx="886782" cy="338554"/>
              </a:xfrm>
              <a:prstGeom prst="rect">
                <a:avLst/>
              </a:prstGeom>
              <a:noFill/>
              <a:ln w="9525">
                <a:noFill/>
                <a:miter lim="800000"/>
                <a:headEnd/>
                <a:tailEnd/>
              </a:ln>
            </p:spPr>
            <p:txBody>
              <a:bodyPr wrap="none">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smtClean="0">
                    <a:ln>
                      <a:noFill/>
                    </a:ln>
                    <a:solidFill>
                      <a:srgbClr val="FFFFFF"/>
                    </a:solidFill>
                    <a:effectLst/>
                    <a:uLnTx/>
                    <a:uFillTx/>
                    <a:latin typeface="Segoe" pitchFamily="34" charset="0"/>
                    <a:ea typeface="+mn-ea"/>
                    <a:cs typeface="Arial" charset="0"/>
                  </a:rPr>
                  <a:t>Incoming LOB</a:t>
                </a:r>
              </a:p>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smtClean="0">
                    <a:ln>
                      <a:noFill/>
                    </a:ln>
                    <a:solidFill>
                      <a:srgbClr val="FFFFFF"/>
                    </a:solidFill>
                    <a:effectLst/>
                    <a:uLnTx/>
                    <a:uFillTx/>
                    <a:latin typeface="Segoe" pitchFamily="34" charset="0"/>
                    <a:ea typeface="+mn-ea"/>
                    <a:cs typeface="Arial" charset="0"/>
                  </a:rPr>
                  <a:t>Message</a:t>
                </a:r>
              </a:p>
            </p:txBody>
          </p:sp>
        </p:grpSp>
        <p:grpSp>
          <p:nvGrpSpPr>
            <p:cNvPr id="108" name="Group 47"/>
            <p:cNvGrpSpPr>
              <a:grpSpLocks/>
            </p:cNvGrpSpPr>
            <p:nvPr/>
          </p:nvGrpSpPr>
          <p:grpSpPr bwMode="auto">
            <a:xfrm>
              <a:off x="7221538" y="808038"/>
              <a:ext cx="885825" cy="804862"/>
              <a:chOff x="5545899" y="5103703"/>
              <a:chExt cx="885179" cy="804378"/>
            </a:xfrm>
          </p:grpSpPr>
          <p:pic>
            <p:nvPicPr>
              <p:cNvPr id="109" name="Picture 7" descr="D:\Pennie's documents\Images for TechEd06\Shapes_and_Graphics\Trusworthy computing\good email.png"/>
              <p:cNvPicPr>
                <a:picLocks noChangeAspect="1" noChangeArrowheads="1"/>
              </p:cNvPicPr>
              <p:nvPr/>
            </p:nvPicPr>
            <p:blipFill>
              <a:blip r:embed="rId4" cstate="print">
                <a:duotone>
                  <a:srgbClr val="663474">
                    <a:shade val="45000"/>
                    <a:satMod val="135000"/>
                  </a:srgbClr>
                  <a:prstClr val="white"/>
                </a:duotone>
              </a:blip>
              <a:srcRect/>
              <a:stretch>
                <a:fillRect/>
              </a:stretch>
            </p:blipFill>
            <p:spPr bwMode="auto">
              <a:xfrm>
                <a:off x="5696533" y="5103703"/>
                <a:ext cx="526137" cy="477233"/>
              </a:xfrm>
              <a:prstGeom prst="rect">
                <a:avLst/>
              </a:prstGeom>
              <a:noFill/>
            </p:spPr>
          </p:pic>
          <p:sp>
            <p:nvSpPr>
              <p:cNvPr id="110" name="TextBox 49"/>
              <p:cNvSpPr txBox="1">
                <a:spLocks noChangeArrowheads="1"/>
              </p:cNvSpPr>
              <p:nvPr/>
            </p:nvSpPr>
            <p:spPr bwMode="auto">
              <a:xfrm>
                <a:off x="5545899" y="5569527"/>
                <a:ext cx="885179" cy="338554"/>
              </a:xfrm>
              <a:prstGeom prst="rect">
                <a:avLst/>
              </a:prstGeom>
              <a:noFill/>
              <a:ln w="9525">
                <a:noFill/>
                <a:miter lim="800000"/>
                <a:headEnd/>
                <a:tailEnd/>
              </a:ln>
            </p:spPr>
            <p:txBody>
              <a:bodyPr wrap="none">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smtClean="0">
                    <a:ln>
                      <a:noFill/>
                    </a:ln>
                    <a:solidFill>
                      <a:srgbClr val="FFFFFF"/>
                    </a:solidFill>
                    <a:effectLst/>
                    <a:uLnTx/>
                    <a:uFillTx/>
                    <a:latin typeface="Segoe" pitchFamily="34" charset="0"/>
                    <a:ea typeface="+mn-ea"/>
                    <a:cs typeface="Arial" charset="0"/>
                  </a:rPr>
                  <a:t>Outgoing LOB</a:t>
                </a:r>
              </a:p>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smtClean="0">
                    <a:ln>
                      <a:noFill/>
                    </a:ln>
                    <a:solidFill>
                      <a:srgbClr val="FFFFFF"/>
                    </a:solidFill>
                    <a:effectLst/>
                    <a:uLnTx/>
                    <a:uFillTx/>
                    <a:latin typeface="Segoe" pitchFamily="34" charset="0"/>
                    <a:ea typeface="+mn-ea"/>
                    <a:cs typeface="Arial" charset="0"/>
                  </a:rPr>
                  <a:t>Message</a:t>
                </a:r>
              </a:p>
            </p:txBody>
          </p:sp>
        </p:grpSp>
        <p:grpSp>
          <p:nvGrpSpPr>
            <p:cNvPr id="111" name="Group 54"/>
            <p:cNvGrpSpPr>
              <a:grpSpLocks/>
            </p:cNvGrpSpPr>
            <p:nvPr/>
          </p:nvGrpSpPr>
          <p:grpSpPr bwMode="auto">
            <a:xfrm>
              <a:off x="4733925" y="4810125"/>
              <a:ext cx="603250" cy="757238"/>
              <a:chOff x="5543550" y="5143500"/>
              <a:chExt cx="603050" cy="757654"/>
            </a:xfrm>
          </p:grpSpPr>
          <p:pic>
            <p:nvPicPr>
              <p:cNvPr id="112" name="Picture 11" descr="D:\Pennie's documents\Images for TechEd06\Hardware_Imagery\Document.png"/>
              <p:cNvPicPr>
                <a:picLocks noChangeAspect="1" noChangeArrowheads="1"/>
              </p:cNvPicPr>
              <p:nvPr/>
            </p:nvPicPr>
            <p:blipFill>
              <a:blip r:embed="rId5"/>
              <a:srcRect/>
              <a:stretch>
                <a:fillRect/>
              </a:stretch>
            </p:blipFill>
            <p:spPr bwMode="auto">
              <a:xfrm>
                <a:off x="5709652" y="5143500"/>
                <a:ext cx="243473" cy="439012"/>
              </a:xfrm>
              <a:prstGeom prst="rect">
                <a:avLst/>
              </a:prstGeom>
              <a:noFill/>
              <a:ln w="9525">
                <a:noFill/>
                <a:miter lim="800000"/>
                <a:headEnd/>
                <a:tailEnd/>
              </a:ln>
            </p:spPr>
          </p:pic>
          <p:sp>
            <p:nvSpPr>
              <p:cNvPr id="113" name="TextBox 53"/>
              <p:cNvSpPr txBox="1">
                <a:spLocks noChangeArrowheads="1"/>
              </p:cNvSpPr>
              <p:nvPr/>
            </p:nvSpPr>
            <p:spPr bwMode="auto">
              <a:xfrm>
                <a:off x="5543550" y="5562600"/>
                <a:ext cx="603050" cy="338554"/>
              </a:xfrm>
              <a:prstGeom prst="rect">
                <a:avLst/>
              </a:prstGeom>
              <a:noFill/>
              <a:ln w="9525">
                <a:noFill/>
                <a:miter lim="800000"/>
                <a:headEnd/>
                <a:tailEnd/>
              </a:ln>
            </p:spPr>
            <p:txBody>
              <a:bodyPr wrap="none">
                <a:spAutoFit/>
              </a:bodyPr>
              <a:lstStyle/>
              <a:p>
                <a:pPr algn="ctr" defTabSz="912813" rtl="0" fontAlgn="base">
                  <a:spcBef>
                    <a:spcPct val="0"/>
                  </a:spcBef>
                  <a:spcAft>
                    <a:spcPct val="0"/>
                  </a:spcAft>
                </a:pPr>
                <a:r>
                  <a:rPr lang="en-US" sz="800" kern="1200">
                    <a:solidFill>
                      <a:srgbClr val="FFFFFF"/>
                    </a:solidFill>
                    <a:latin typeface="Segoe" pitchFamily="34" charset="0"/>
                    <a:ea typeface="+mn-ea"/>
                    <a:cs typeface="Arial" charset="0"/>
                  </a:rPr>
                  <a:t>XML</a:t>
                </a:r>
              </a:p>
              <a:p>
                <a:pPr algn="ctr" defTabSz="912813" rtl="0" fontAlgn="base">
                  <a:spcBef>
                    <a:spcPct val="0"/>
                  </a:spcBef>
                  <a:spcAft>
                    <a:spcPct val="0"/>
                  </a:spcAft>
                </a:pPr>
                <a:r>
                  <a:rPr lang="en-US" sz="800" kern="1200">
                    <a:solidFill>
                      <a:srgbClr val="FFFFFF"/>
                    </a:solidFill>
                    <a:latin typeface="Segoe" pitchFamily="34" charset="0"/>
                    <a:ea typeface="+mn-ea"/>
                    <a:cs typeface="Arial" charset="0"/>
                  </a:rPr>
                  <a:t>Message</a:t>
                </a:r>
              </a:p>
            </p:txBody>
          </p:sp>
        </p:grpSp>
        <p:grpSp>
          <p:nvGrpSpPr>
            <p:cNvPr id="114" name="Group 56"/>
            <p:cNvGrpSpPr>
              <a:grpSpLocks/>
            </p:cNvGrpSpPr>
            <p:nvPr/>
          </p:nvGrpSpPr>
          <p:grpSpPr bwMode="auto">
            <a:xfrm>
              <a:off x="5981700" y="5562600"/>
              <a:ext cx="603250" cy="757238"/>
              <a:chOff x="5543550" y="5143500"/>
              <a:chExt cx="603050" cy="757654"/>
            </a:xfrm>
          </p:grpSpPr>
          <p:pic>
            <p:nvPicPr>
              <p:cNvPr id="115" name="Picture 11" descr="D:\Pennie's documents\Images for TechEd06\Hardware_Imagery\Document.png"/>
              <p:cNvPicPr>
                <a:picLocks noChangeAspect="1" noChangeArrowheads="1"/>
              </p:cNvPicPr>
              <p:nvPr/>
            </p:nvPicPr>
            <p:blipFill>
              <a:blip r:embed="rId5"/>
              <a:srcRect/>
              <a:stretch>
                <a:fillRect/>
              </a:stretch>
            </p:blipFill>
            <p:spPr bwMode="auto">
              <a:xfrm>
                <a:off x="5709652" y="5143500"/>
                <a:ext cx="243473" cy="439012"/>
              </a:xfrm>
              <a:prstGeom prst="rect">
                <a:avLst/>
              </a:prstGeom>
              <a:noFill/>
              <a:ln w="9525">
                <a:noFill/>
                <a:miter lim="800000"/>
                <a:headEnd/>
                <a:tailEnd/>
              </a:ln>
            </p:spPr>
          </p:pic>
          <p:sp>
            <p:nvSpPr>
              <p:cNvPr id="116" name="TextBox 58"/>
              <p:cNvSpPr txBox="1">
                <a:spLocks noChangeArrowheads="1"/>
              </p:cNvSpPr>
              <p:nvPr/>
            </p:nvSpPr>
            <p:spPr bwMode="auto">
              <a:xfrm>
                <a:off x="5543550" y="5562600"/>
                <a:ext cx="603050" cy="338554"/>
              </a:xfrm>
              <a:prstGeom prst="rect">
                <a:avLst/>
              </a:prstGeom>
              <a:noFill/>
              <a:ln w="9525">
                <a:noFill/>
                <a:miter lim="800000"/>
                <a:headEnd/>
                <a:tailEnd/>
              </a:ln>
            </p:spPr>
            <p:txBody>
              <a:bodyPr wrap="none">
                <a:spAutoFit/>
              </a:bodyPr>
              <a:lstStyle/>
              <a:p>
                <a:pPr algn="ctr" defTabSz="912813" rtl="0" fontAlgn="base">
                  <a:spcBef>
                    <a:spcPct val="0"/>
                  </a:spcBef>
                  <a:spcAft>
                    <a:spcPct val="0"/>
                  </a:spcAft>
                </a:pPr>
                <a:r>
                  <a:rPr lang="en-US" sz="800" kern="1200">
                    <a:solidFill>
                      <a:srgbClr val="FFFFFF"/>
                    </a:solidFill>
                    <a:latin typeface="Segoe" pitchFamily="34" charset="0"/>
                    <a:ea typeface="+mn-ea"/>
                    <a:cs typeface="Arial" charset="0"/>
                  </a:rPr>
                  <a:t>XML</a:t>
                </a:r>
              </a:p>
              <a:p>
                <a:pPr algn="ctr" defTabSz="912813" rtl="0" fontAlgn="base">
                  <a:spcBef>
                    <a:spcPct val="0"/>
                  </a:spcBef>
                  <a:spcAft>
                    <a:spcPct val="0"/>
                  </a:spcAft>
                </a:pPr>
                <a:r>
                  <a:rPr lang="en-US" sz="800" kern="1200">
                    <a:solidFill>
                      <a:srgbClr val="FFFFFF"/>
                    </a:solidFill>
                    <a:latin typeface="Segoe" pitchFamily="34" charset="0"/>
                    <a:ea typeface="+mn-ea"/>
                    <a:cs typeface="Arial" charset="0"/>
                  </a:rPr>
                  <a:t>Message</a:t>
                </a:r>
              </a:p>
            </p:txBody>
          </p:sp>
        </p:grpSp>
        <p:grpSp>
          <p:nvGrpSpPr>
            <p:cNvPr id="117" name="Group 59"/>
            <p:cNvGrpSpPr>
              <a:grpSpLocks/>
            </p:cNvGrpSpPr>
            <p:nvPr/>
          </p:nvGrpSpPr>
          <p:grpSpPr bwMode="auto">
            <a:xfrm>
              <a:off x="2533650" y="5562600"/>
              <a:ext cx="603250" cy="757238"/>
              <a:chOff x="5543550" y="5143500"/>
              <a:chExt cx="603050" cy="757654"/>
            </a:xfrm>
          </p:grpSpPr>
          <p:pic>
            <p:nvPicPr>
              <p:cNvPr id="118" name="Picture 11" descr="D:\Pennie's documents\Images for TechEd06\Hardware_Imagery\Document.png"/>
              <p:cNvPicPr>
                <a:picLocks noChangeAspect="1" noChangeArrowheads="1"/>
              </p:cNvPicPr>
              <p:nvPr/>
            </p:nvPicPr>
            <p:blipFill>
              <a:blip r:embed="rId5"/>
              <a:srcRect/>
              <a:stretch>
                <a:fillRect/>
              </a:stretch>
            </p:blipFill>
            <p:spPr bwMode="auto">
              <a:xfrm>
                <a:off x="5709652" y="5143500"/>
                <a:ext cx="243473" cy="439012"/>
              </a:xfrm>
              <a:prstGeom prst="rect">
                <a:avLst/>
              </a:prstGeom>
              <a:noFill/>
              <a:ln w="9525">
                <a:noFill/>
                <a:miter lim="800000"/>
                <a:headEnd/>
                <a:tailEnd/>
              </a:ln>
            </p:spPr>
          </p:pic>
          <p:sp>
            <p:nvSpPr>
              <p:cNvPr id="119" name="TextBox 61"/>
              <p:cNvSpPr txBox="1">
                <a:spLocks noChangeArrowheads="1"/>
              </p:cNvSpPr>
              <p:nvPr/>
            </p:nvSpPr>
            <p:spPr bwMode="auto">
              <a:xfrm>
                <a:off x="5543550" y="5562600"/>
                <a:ext cx="603050" cy="338554"/>
              </a:xfrm>
              <a:prstGeom prst="rect">
                <a:avLst/>
              </a:prstGeom>
              <a:noFill/>
              <a:ln w="9525">
                <a:noFill/>
                <a:miter lim="800000"/>
                <a:headEnd/>
                <a:tailEnd/>
              </a:ln>
            </p:spPr>
            <p:txBody>
              <a:bodyPr wrap="none">
                <a:spAutoFit/>
              </a:bodyPr>
              <a:lstStyle/>
              <a:p>
                <a:pPr algn="ctr" defTabSz="912813" rtl="0" fontAlgn="base">
                  <a:spcBef>
                    <a:spcPct val="0"/>
                  </a:spcBef>
                  <a:spcAft>
                    <a:spcPct val="0"/>
                  </a:spcAft>
                </a:pPr>
                <a:r>
                  <a:rPr lang="en-US" sz="800" kern="1200">
                    <a:solidFill>
                      <a:srgbClr val="FFFFFF"/>
                    </a:solidFill>
                    <a:latin typeface="Segoe" pitchFamily="34" charset="0"/>
                    <a:ea typeface="+mn-ea"/>
                    <a:cs typeface="Arial" charset="0"/>
                  </a:rPr>
                  <a:t>XML</a:t>
                </a:r>
              </a:p>
              <a:p>
                <a:pPr algn="ctr" defTabSz="912813" rtl="0" fontAlgn="base">
                  <a:spcBef>
                    <a:spcPct val="0"/>
                  </a:spcBef>
                  <a:spcAft>
                    <a:spcPct val="0"/>
                  </a:spcAft>
                </a:pPr>
                <a:r>
                  <a:rPr lang="en-US" sz="800" kern="1200">
                    <a:solidFill>
                      <a:srgbClr val="FFFFFF"/>
                    </a:solidFill>
                    <a:latin typeface="Segoe" pitchFamily="34" charset="0"/>
                    <a:ea typeface="+mn-ea"/>
                    <a:cs typeface="Arial" charset="0"/>
                  </a:rPr>
                  <a:t>Message</a:t>
                </a:r>
              </a:p>
            </p:txBody>
          </p:sp>
        </p:grpSp>
        <p:sp>
          <p:nvSpPr>
            <p:cNvPr id="120" name="TextBox 119"/>
            <p:cNvSpPr txBox="1">
              <a:spLocks noChangeArrowheads="1"/>
            </p:cNvSpPr>
            <p:nvPr/>
          </p:nvSpPr>
          <p:spPr bwMode="auto">
            <a:xfrm>
              <a:off x="6696075" y="5895975"/>
              <a:ext cx="1914525" cy="246063"/>
            </a:xfrm>
            <a:prstGeom prst="rect">
              <a:avLst/>
            </a:prstGeom>
            <a:noFill/>
            <a:ln w="9525">
              <a:noFill/>
              <a:miter lim="800000"/>
              <a:headEnd/>
              <a:tailEnd/>
            </a:ln>
          </p:spPr>
          <p:txBody>
            <a:bodyPr>
              <a:spAutoFit/>
            </a:bodyPr>
            <a:lstStyle/>
            <a:p>
              <a:pPr algn="ctr" defTabSz="912813" rtl="0" fontAlgn="base">
                <a:spcBef>
                  <a:spcPct val="0"/>
                </a:spcBef>
                <a:spcAft>
                  <a:spcPct val="0"/>
                </a:spcAft>
              </a:pPr>
              <a:r>
                <a:rPr lang="en-US" sz="1000" b="1" kern="1200">
                  <a:solidFill>
                    <a:srgbClr val="FFFFFF"/>
                  </a:solidFill>
                  <a:latin typeface="Segoe" pitchFamily="34" charset="0"/>
                  <a:ea typeface="+mn-ea"/>
                  <a:cs typeface="Arial" charset="0"/>
                </a:rPr>
                <a:t>BizTalk Send Pipeline</a:t>
              </a:r>
            </a:p>
          </p:txBody>
        </p:sp>
        <p:sp>
          <p:nvSpPr>
            <p:cNvPr id="121" name="Down Arrow 120"/>
            <p:cNvSpPr/>
            <p:nvPr/>
          </p:nvSpPr>
          <p:spPr bwMode="blackGray">
            <a:xfrm rot="5400000" flipV="1">
              <a:off x="8050574" y="962024"/>
              <a:ext cx="276225" cy="466725"/>
            </a:xfrm>
            <a:prstGeom prst="downArrow">
              <a:avLst/>
            </a:prstGeom>
            <a:solidFill>
              <a:srgbClr val="FFFFFF">
                <a:lumMod val="75000"/>
              </a:srgbClr>
            </a:soli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sp>
          <p:nvSpPr>
            <p:cNvPr id="122" name="Down Arrow 121"/>
            <p:cNvSpPr/>
            <p:nvPr/>
          </p:nvSpPr>
          <p:spPr bwMode="blackGray">
            <a:xfrm rot="5400000" flipV="1">
              <a:off x="895064" y="962025"/>
              <a:ext cx="276225" cy="466725"/>
            </a:xfrm>
            <a:prstGeom prst="downArrow">
              <a:avLst/>
            </a:prstGeom>
            <a:solidFill>
              <a:srgbClr val="FFFFFF">
                <a:lumMod val="75000"/>
              </a:srgbClr>
            </a:soli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sp>
          <p:nvSpPr>
            <p:cNvPr id="123" name="Down Arrow 122"/>
            <p:cNvSpPr/>
            <p:nvPr/>
          </p:nvSpPr>
          <p:spPr bwMode="blackGray">
            <a:xfrm flipV="1">
              <a:off x="7508774" y="3829050"/>
              <a:ext cx="276225" cy="381000"/>
            </a:xfrm>
            <a:prstGeom prst="downArrow">
              <a:avLst/>
            </a:prstGeom>
            <a:gradFill rotWithShape="1">
              <a:gsLst>
                <a:gs pos="0">
                  <a:srgbClr val="FF9929">
                    <a:shade val="15000"/>
                    <a:satMod val="180000"/>
                  </a:srgbClr>
                </a:gs>
                <a:gs pos="50000">
                  <a:srgbClr val="FF9929">
                    <a:shade val="45000"/>
                    <a:satMod val="170000"/>
                  </a:srgbClr>
                </a:gs>
                <a:gs pos="70000">
                  <a:srgbClr val="FF9929">
                    <a:tint val="99000"/>
                    <a:shade val="65000"/>
                    <a:satMod val="155000"/>
                  </a:srgbClr>
                </a:gs>
                <a:gs pos="100000">
                  <a:srgbClr val="FF9929">
                    <a:tint val="95500"/>
                    <a:shade val="100000"/>
                    <a:satMod val="155000"/>
                  </a:srgbClr>
                </a:gs>
              </a:gsLst>
              <a:lin ang="16200000" scaled="0"/>
            </a:gra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929">
                  <a:satMod val="300000"/>
                </a:srgbClr>
              </a:contourClr>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endParaRPr kumimoji="0" lang="en-US" sz="1700" b="1" i="0" u="none" strike="noStrike" kern="1200" cap="none" spc="0" normalizeH="0" baseline="0" noProof="0" dirty="0">
                <a:ln>
                  <a:noFill/>
                </a:ln>
                <a:solidFill>
                  <a:srgbClr val="FFFFFF"/>
                </a:solidFill>
                <a:effectLst/>
                <a:uLnTx/>
                <a:uFillTx/>
                <a:latin typeface="Segoe"/>
                <a:ea typeface="+mn-ea"/>
                <a:cs typeface="+mn-cs"/>
              </a:endParaRPr>
            </a:p>
          </p:txBody>
        </p:sp>
        <p:grpSp>
          <p:nvGrpSpPr>
            <p:cNvPr id="124" name="Group 128"/>
            <p:cNvGrpSpPr>
              <a:grpSpLocks/>
            </p:cNvGrpSpPr>
            <p:nvPr/>
          </p:nvGrpSpPr>
          <p:grpSpPr bwMode="auto">
            <a:xfrm>
              <a:off x="962025" y="2093913"/>
              <a:ext cx="1235075" cy="1730375"/>
              <a:chOff x="962025" y="2094634"/>
              <a:chExt cx="1234540" cy="1730080"/>
            </a:xfrm>
          </p:grpSpPr>
          <p:sp>
            <p:nvSpPr>
              <p:cNvPr id="125" name="Rectangle 124"/>
              <p:cNvSpPr/>
              <p:nvPr/>
            </p:nvSpPr>
            <p:spPr bwMode="blackGray">
              <a:xfrm>
                <a:off x="962357" y="2094634"/>
                <a:ext cx="1234208" cy="1045028"/>
              </a:xfrm>
              <a:prstGeom prst="rect">
                <a:avLst/>
              </a:prstGeom>
              <a:solidFill>
                <a:srgbClr val="FFC000">
                  <a:lumMod val="50000"/>
                </a:srgbClr>
              </a:solidFill>
              <a:ln w="9525" cap="flat" cmpd="sng" algn="ctr">
                <a:noFill/>
                <a:prstDash val="solid"/>
              </a:ln>
              <a:effectLst/>
              <a:scene3d>
                <a:camera prst="orthographicFront">
                  <a:rot lat="0" lon="0" rev="0"/>
                </a:camera>
                <a:lightRig rig="contrasting" dir="t">
                  <a:rot lat="0" lon="0" rev="7800000"/>
                </a:lightRig>
              </a:scene3d>
              <a:sp3d>
                <a:bevelT w="139700" h="139700"/>
              </a:sp3d>
            </p:spPr>
            <p:txBody>
              <a:bodyPr lIns="91436" tIns="45718" rIns="91436" bIns="45718" anchor="ctr"/>
              <a:lstStyle/>
              <a:p>
                <a:pPr marL="0" marR="0" lvl="0" indent="0" algn="ctr" defTabSz="914363"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CC66"/>
                    </a:solidFill>
                    <a:effectLst/>
                    <a:uLnTx/>
                    <a:uFillTx/>
                    <a:latin typeface="Segoe"/>
                    <a:ea typeface="+mn-ea"/>
                    <a:cs typeface="+mn-cs"/>
                  </a:rPr>
                  <a:t>WCF</a:t>
                </a:r>
              </a:p>
              <a:p>
                <a:pPr marL="0" marR="0" lvl="0" indent="0" algn="ctr" defTabSz="914363"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CC66"/>
                    </a:solidFill>
                    <a:effectLst/>
                    <a:uLnTx/>
                    <a:uFillTx/>
                    <a:latin typeface="Segoe"/>
                    <a:ea typeface="+mn-ea"/>
                    <a:cs typeface="+mn-cs"/>
                  </a:rPr>
                  <a:t>LOB</a:t>
                </a:r>
              </a:p>
              <a:p>
                <a:pPr marL="0" marR="0" lvl="0" indent="0" algn="ctr" defTabSz="914363"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CC66"/>
                    </a:solidFill>
                    <a:effectLst/>
                    <a:uLnTx/>
                    <a:uFillTx/>
                    <a:latin typeface="Segoe"/>
                    <a:ea typeface="+mn-ea"/>
                    <a:cs typeface="+mn-cs"/>
                  </a:rPr>
                  <a:t>Adapter</a:t>
                </a:r>
              </a:p>
            </p:txBody>
          </p:sp>
          <p:sp>
            <p:nvSpPr>
              <p:cNvPr id="126" name="Rectangle 125"/>
              <p:cNvSpPr/>
              <p:nvPr/>
            </p:nvSpPr>
            <p:spPr bwMode="blackGray">
              <a:xfrm>
                <a:off x="962358" y="3139660"/>
                <a:ext cx="1228392" cy="380013"/>
              </a:xfrm>
              <a:prstGeom prst="rect">
                <a:avLst/>
              </a:prstGeom>
              <a:solidFill>
                <a:srgbClr val="FFCC66"/>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Segoe"/>
                    <a:ea typeface="+mn-ea"/>
                    <a:cs typeface="+mn-cs"/>
                  </a:rPr>
                  <a:t>Adapter SDK Runtime</a:t>
                </a:r>
              </a:p>
            </p:txBody>
          </p:sp>
          <p:sp>
            <p:nvSpPr>
              <p:cNvPr id="127" name="Flowchart: Predefined Process 126"/>
              <p:cNvSpPr/>
              <p:nvPr/>
            </p:nvSpPr>
            <p:spPr bwMode="auto">
              <a:xfrm rot="5400000">
                <a:off x="1428931" y="3062895"/>
                <a:ext cx="294913" cy="1228725"/>
              </a:xfrm>
              <a:prstGeom prst="flowChartPredefinedProcess">
                <a:avLst/>
              </a:prstGeom>
              <a:gradFill rotWithShape="1">
                <a:gsLst>
                  <a:gs pos="0">
                    <a:srgbClr val="FF9929">
                      <a:shade val="15000"/>
                      <a:satMod val="180000"/>
                    </a:srgbClr>
                  </a:gs>
                  <a:gs pos="50000">
                    <a:srgbClr val="FF9929">
                      <a:shade val="45000"/>
                      <a:satMod val="170000"/>
                    </a:srgbClr>
                  </a:gs>
                  <a:gs pos="70000">
                    <a:srgbClr val="FF9929">
                      <a:tint val="99000"/>
                      <a:shade val="65000"/>
                      <a:satMod val="155000"/>
                    </a:srgbClr>
                  </a:gs>
                  <a:gs pos="100000">
                    <a:srgbClr val="FF9929">
                      <a:tint val="95500"/>
                      <a:shade val="100000"/>
                      <a:satMod val="155000"/>
                    </a:srgbClr>
                  </a:gs>
                </a:gsLst>
                <a:lin ang="16200000" scaled="0"/>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Segoe"/>
                    <a:ea typeface="+mn-ea"/>
                    <a:cs typeface="+mn-cs"/>
                  </a:rPr>
                  <a:t>WCF</a:t>
                </a:r>
              </a:p>
            </p:txBody>
          </p:sp>
          <p:pic>
            <p:nvPicPr>
              <p:cNvPr id="128" name="Picture 2" descr="D:\Pennie's documents\Images for TechEd06\Hardware_Imagery\XML Web Service front Triangle.png"/>
              <p:cNvPicPr>
                <a:picLocks noChangeAspect="1" noChangeArrowheads="1"/>
              </p:cNvPicPr>
              <p:nvPr/>
            </p:nvPicPr>
            <p:blipFill>
              <a:blip r:embed="rId6"/>
              <a:srcRect/>
              <a:stretch>
                <a:fillRect/>
              </a:stretch>
            </p:blipFill>
            <p:spPr bwMode="auto">
              <a:xfrm>
                <a:off x="1806241" y="3362325"/>
                <a:ext cx="355934" cy="340115"/>
              </a:xfrm>
              <a:prstGeom prst="rect">
                <a:avLst/>
              </a:prstGeom>
              <a:noFill/>
              <a:ln w="9525">
                <a:noFill/>
                <a:miter lim="800000"/>
                <a:headEnd/>
                <a:tailEnd/>
              </a:ln>
            </p:spPr>
          </p:pic>
        </p:grpSp>
        <p:grpSp>
          <p:nvGrpSpPr>
            <p:cNvPr id="129" name="Group 129"/>
            <p:cNvGrpSpPr>
              <a:grpSpLocks/>
            </p:cNvGrpSpPr>
            <p:nvPr/>
          </p:nvGrpSpPr>
          <p:grpSpPr bwMode="auto">
            <a:xfrm>
              <a:off x="7019925" y="2084388"/>
              <a:ext cx="1235075" cy="1730375"/>
              <a:chOff x="7019925" y="2085109"/>
              <a:chExt cx="1234540" cy="1730080"/>
            </a:xfrm>
          </p:grpSpPr>
          <p:sp>
            <p:nvSpPr>
              <p:cNvPr id="130" name="Rectangle 129"/>
              <p:cNvSpPr/>
              <p:nvPr/>
            </p:nvSpPr>
            <p:spPr bwMode="blackGray">
              <a:xfrm>
                <a:off x="7020257" y="2085109"/>
                <a:ext cx="1234208" cy="1045028"/>
              </a:xfrm>
              <a:prstGeom prst="rect">
                <a:avLst/>
              </a:prstGeom>
              <a:solidFill>
                <a:srgbClr val="FFC000">
                  <a:lumMod val="50000"/>
                </a:srgbClr>
              </a:solidFill>
              <a:ln w="9525" cap="flat" cmpd="sng" algn="ctr">
                <a:noFill/>
                <a:prstDash val="solid"/>
              </a:ln>
              <a:effectLst/>
              <a:scene3d>
                <a:camera prst="orthographicFront">
                  <a:rot lat="0" lon="0" rev="0"/>
                </a:camera>
                <a:lightRig rig="contrasting" dir="t">
                  <a:rot lat="0" lon="0" rev="7800000"/>
                </a:lightRig>
              </a:scene3d>
              <a:sp3d>
                <a:bevelT w="139700" h="139700"/>
              </a:sp3d>
            </p:spPr>
            <p:txBody>
              <a:bodyPr lIns="91436" tIns="45718" rIns="91436" bIns="45718" anchor="ctr"/>
              <a:lstStyle/>
              <a:p>
                <a:pPr marL="0" marR="0" lvl="0" indent="0" algn="ctr" defTabSz="914363"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CC66"/>
                    </a:solidFill>
                    <a:effectLst/>
                    <a:uLnTx/>
                    <a:uFillTx/>
                    <a:latin typeface="Segoe"/>
                    <a:ea typeface="+mn-ea"/>
                    <a:cs typeface="+mn-cs"/>
                  </a:rPr>
                  <a:t>WCF</a:t>
                </a:r>
              </a:p>
              <a:p>
                <a:pPr marL="0" marR="0" lvl="0" indent="0" algn="ctr" defTabSz="914363"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CC66"/>
                    </a:solidFill>
                    <a:effectLst/>
                    <a:uLnTx/>
                    <a:uFillTx/>
                    <a:latin typeface="Segoe"/>
                    <a:ea typeface="+mn-ea"/>
                    <a:cs typeface="+mn-cs"/>
                  </a:rPr>
                  <a:t>LOB</a:t>
                </a:r>
              </a:p>
              <a:p>
                <a:pPr marL="0" marR="0" lvl="0" indent="0" algn="ctr" defTabSz="914363"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CC66"/>
                    </a:solidFill>
                    <a:effectLst/>
                    <a:uLnTx/>
                    <a:uFillTx/>
                    <a:latin typeface="Segoe"/>
                    <a:ea typeface="+mn-ea"/>
                    <a:cs typeface="+mn-cs"/>
                  </a:rPr>
                  <a:t>Adapter</a:t>
                </a:r>
              </a:p>
            </p:txBody>
          </p:sp>
          <p:sp>
            <p:nvSpPr>
              <p:cNvPr id="131" name="Rectangle 130"/>
              <p:cNvSpPr/>
              <p:nvPr/>
            </p:nvSpPr>
            <p:spPr bwMode="blackGray">
              <a:xfrm>
                <a:off x="7020258" y="3130135"/>
                <a:ext cx="1228392" cy="380013"/>
              </a:xfrm>
              <a:prstGeom prst="rect">
                <a:avLst/>
              </a:prstGeom>
              <a:solidFill>
                <a:srgbClr val="FFCC66"/>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Segoe"/>
                    <a:ea typeface="+mn-ea"/>
                    <a:cs typeface="+mn-cs"/>
                  </a:rPr>
                  <a:t>Adapter SDK Runtime</a:t>
                </a:r>
              </a:p>
            </p:txBody>
          </p:sp>
          <p:sp>
            <p:nvSpPr>
              <p:cNvPr id="132" name="Flowchart: Predefined Process 131"/>
              <p:cNvSpPr/>
              <p:nvPr/>
            </p:nvSpPr>
            <p:spPr bwMode="auto">
              <a:xfrm rot="5400000">
                <a:off x="7486831" y="3053370"/>
                <a:ext cx="294913" cy="1228725"/>
              </a:xfrm>
              <a:prstGeom prst="flowChartPredefinedProcess">
                <a:avLst/>
              </a:prstGeom>
              <a:gradFill rotWithShape="1">
                <a:gsLst>
                  <a:gs pos="0">
                    <a:srgbClr val="FF9929">
                      <a:shade val="15000"/>
                      <a:satMod val="180000"/>
                    </a:srgbClr>
                  </a:gs>
                  <a:gs pos="50000">
                    <a:srgbClr val="FF9929">
                      <a:shade val="45000"/>
                      <a:satMod val="170000"/>
                    </a:srgbClr>
                  </a:gs>
                  <a:gs pos="70000">
                    <a:srgbClr val="FF9929">
                      <a:tint val="99000"/>
                      <a:shade val="65000"/>
                      <a:satMod val="155000"/>
                    </a:srgbClr>
                  </a:gs>
                  <a:gs pos="100000">
                    <a:srgbClr val="FF9929">
                      <a:tint val="95500"/>
                      <a:shade val="100000"/>
                      <a:satMod val="155000"/>
                    </a:srgbClr>
                  </a:gs>
                </a:gsLst>
                <a:lin ang="16200000" scaled="0"/>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vert270" lIns="109728" tIns="54864" rIns="109728" bIns="54864" anchor="ctr"/>
              <a:lstStyle/>
              <a:p>
                <a:pPr marL="0" marR="0" lvl="0" indent="0" algn="ctr" defTabSz="914099"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Segoe"/>
                    <a:ea typeface="+mn-ea"/>
                    <a:cs typeface="+mn-cs"/>
                  </a:rPr>
                  <a:t>WCF</a:t>
                </a:r>
              </a:p>
            </p:txBody>
          </p:sp>
          <p:pic>
            <p:nvPicPr>
              <p:cNvPr id="133" name="Picture 2" descr="D:\Pennie's documents\Images for TechEd06\Hardware_Imagery\XML Web Service front Triangle.png"/>
              <p:cNvPicPr>
                <a:picLocks noChangeAspect="1" noChangeArrowheads="1"/>
              </p:cNvPicPr>
              <p:nvPr/>
            </p:nvPicPr>
            <p:blipFill>
              <a:blip r:embed="rId6"/>
              <a:srcRect/>
              <a:stretch>
                <a:fillRect/>
              </a:stretch>
            </p:blipFill>
            <p:spPr bwMode="auto">
              <a:xfrm>
                <a:off x="7864141" y="3352800"/>
                <a:ext cx="355934" cy="340115"/>
              </a:xfrm>
              <a:prstGeom prst="rect">
                <a:avLst/>
              </a:prstGeom>
              <a:noFill/>
              <a:ln w="9525">
                <a:noFill/>
                <a:miter lim="800000"/>
                <a:headEnd/>
                <a:tailEnd/>
              </a:ln>
            </p:spPr>
          </p:pic>
        </p:grpSp>
        <p:grpSp>
          <p:nvGrpSpPr>
            <p:cNvPr id="134" name="Group 102"/>
            <p:cNvGrpSpPr>
              <a:grpSpLocks/>
            </p:cNvGrpSpPr>
            <p:nvPr/>
          </p:nvGrpSpPr>
          <p:grpSpPr bwMode="auto">
            <a:xfrm>
              <a:off x="2838450" y="1000125"/>
              <a:ext cx="3524250" cy="3695700"/>
              <a:chOff x="2838450" y="1000125"/>
              <a:chExt cx="3524250" cy="3695699"/>
            </a:xfrm>
          </p:grpSpPr>
          <p:sp>
            <p:nvSpPr>
              <p:cNvPr id="135" name="Rectangle 134"/>
              <p:cNvSpPr/>
              <p:nvPr/>
            </p:nvSpPr>
            <p:spPr bwMode="blackGray">
              <a:xfrm>
                <a:off x="2838450" y="1419225"/>
                <a:ext cx="3524250" cy="3276599"/>
              </a:xfrm>
              <a:prstGeom prst="rect">
                <a:avLst/>
              </a:prstGeom>
              <a:solidFill>
                <a:srgbClr val="663474">
                  <a:lumMod val="10000"/>
                  <a:lumOff val="90000"/>
                </a:srgbClr>
              </a:solidFill>
              <a:ln>
                <a:noFill/>
                <a:headEnd type="none" w="med" len="med"/>
                <a:tailEnd type="none" w="med" len="med"/>
              </a:ln>
              <a:effectLst/>
              <a:scene3d>
                <a:camera prst="orthographicFront">
                  <a:rot lat="0" lon="0" rev="0"/>
                </a:camera>
                <a:lightRig rig="chilly" dir="t">
                  <a:rot lat="0" lon="0" rev="18480000"/>
                </a:lightRig>
              </a:scene3d>
              <a:sp3d prstMaterial="clear">
                <a:bevelT h="635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sp>
            <p:nvSpPr>
              <p:cNvPr id="136" name="TextBox 74"/>
              <p:cNvSpPr txBox="1">
                <a:spLocks noChangeArrowheads="1"/>
              </p:cNvSpPr>
              <p:nvPr/>
            </p:nvSpPr>
            <p:spPr bwMode="auto">
              <a:xfrm>
                <a:off x="3667125" y="1000125"/>
                <a:ext cx="1914525" cy="400110"/>
              </a:xfrm>
              <a:prstGeom prst="rect">
                <a:avLst/>
              </a:prstGeom>
              <a:noFill/>
              <a:ln w="9525">
                <a:noFill/>
                <a:miter lim="800000"/>
                <a:headEnd/>
                <a:tailEnd/>
              </a:ln>
            </p:spPr>
            <p:txBody>
              <a:bodyPr>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smtClean="0">
                    <a:ln>
                      <a:noFill/>
                    </a:ln>
                    <a:solidFill>
                      <a:srgbClr val="FFFFFF"/>
                    </a:solidFill>
                    <a:effectLst/>
                    <a:uLnTx/>
                    <a:uFillTx/>
                    <a:latin typeface="Segoe" pitchFamily="34" charset="0"/>
                    <a:ea typeface="+mn-ea"/>
                    <a:cs typeface="Arial" charset="0"/>
                  </a:rPr>
                  <a:t>BizTalk Business Process</a:t>
                </a:r>
              </a:p>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smtClean="0">
                    <a:ln>
                      <a:noFill/>
                    </a:ln>
                    <a:solidFill>
                      <a:srgbClr val="FFFFFF"/>
                    </a:solidFill>
                    <a:effectLst/>
                    <a:uLnTx/>
                    <a:uFillTx/>
                    <a:latin typeface="Segoe" pitchFamily="34" charset="0"/>
                    <a:ea typeface="+mn-ea"/>
                    <a:cs typeface="Arial" charset="0"/>
                  </a:rPr>
                  <a:t>Orchestration</a:t>
                </a:r>
              </a:p>
            </p:txBody>
          </p:sp>
          <p:sp>
            <p:nvSpPr>
              <p:cNvPr id="137" name="Oval 136"/>
              <p:cNvSpPr/>
              <p:nvPr/>
            </p:nvSpPr>
            <p:spPr bwMode="blackGray">
              <a:xfrm>
                <a:off x="4476750" y="1476375"/>
                <a:ext cx="209550" cy="180975"/>
              </a:xfrm>
              <a:prstGeom prst="ellipse">
                <a:avLst/>
              </a:prstGeom>
              <a:solidFill>
                <a:srgbClr val="00B050"/>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sp>
            <p:nvSpPr>
              <p:cNvPr id="138" name="Oval 137"/>
              <p:cNvSpPr/>
              <p:nvPr/>
            </p:nvSpPr>
            <p:spPr bwMode="blackGray">
              <a:xfrm>
                <a:off x="4476750" y="4371975"/>
                <a:ext cx="209550" cy="180975"/>
              </a:xfrm>
              <a:prstGeom prst="ellipse">
                <a:avLst/>
              </a:prstGeom>
              <a:solidFill>
                <a:srgbClr val="C00000"/>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grpSp>
            <p:nvGrpSpPr>
              <p:cNvPr id="139" name="Group 123"/>
              <p:cNvGrpSpPr>
                <a:grpSpLocks/>
              </p:cNvGrpSpPr>
              <p:nvPr/>
            </p:nvGrpSpPr>
            <p:grpSpPr bwMode="auto">
              <a:xfrm>
                <a:off x="5329243" y="2724151"/>
                <a:ext cx="881057" cy="561974"/>
                <a:chOff x="5329243" y="2724151"/>
                <a:chExt cx="881057" cy="561974"/>
              </a:xfrm>
            </p:grpSpPr>
            <p:sp>
              <p:nvSpPr>
                <p:cNvPr id="161" name="Rectangle 160"/>
                <p:cNvSpPr/>
                <p:nvPr/>
              </p:nvSpPr>
              <p:spPr bwMode="blackGray">
                <a:xfrm>
                  <a:off x="5524500" y="2724151"/>
                  <a:ext cx="685800" cy="561974"/>
                </a:xfrm>
                <a:prstGeom prst="rect">
                  <a:avLst/>
                </a:prstGeom>
                <a:solidFill>
                  <a:srgbClr val="FFFFFF"/>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Send</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Port</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LOB 2</a:t>
                  </a:r>
                </a:p>
              </p:txBody>
            </p:sp>
            <p:grpSp>
              <p:nvGrpSpPr>
                <p:cNvPr id="162" name="Group 90"/>
                <p:cNvGrpSpPr/>
                <p:nvPr/>
              </p:nvGrpSpPr>
              <p:grpSpPr>
                <a:xfrm rot="16200000">
                  <a:off x="5369723" y="2769394"/>
                  <a:ext cx="171450" cy="252410"/>
                  <a:chOff x="6000751" y="552450"/>
                  <a:chExt cx="295275" cy="209550"/>
                </a:xfrm>
                <a:solidFill>
                  <a:srgbClr val="3497AE">
                    <a:lumMod val="75000"/>
                  </a:srgbClr>
                </a:solidFill>
                <a:scene3d>
                  <a:camera prst="orthographicFront">
                    <a:rot lat="0" lon="0" rev="0"/>
                  </a:camera>
                  <a:lightRig rig="balanced" dir="t">
                    <a:rot lat="0" lon="0" rev="8700000"/>
                  </a:lightRig>
                </a:scene3d>
              </p:grpSpPr>
              <p:sp>
                <p:nvSpPr>
                  <p:cNvPr id="164" name="Right Triangle 163"/>
                  <p:cNvSpPr/>
                  <p:nvPr/>
                </p:nvSpPr>
                <p:spPr bwMode="blackGray">
                  <a:xfrm>
                    <a:off x="6000751" y="552450"/>
                    <a:ext cx="209550" cy="209550"/>
                  </a:xfrm>
                  <a:prstGeom prst="rtTriangle">
                    <a:avLst/>
                  </a:prstGeom>
                  <a:grpFill/>
                  <a:ln>
                    <a:noFill/>
                    <a:headEnd type="none" w="med" len="med"/>
                    <a:tailEnd type="none" w="med" len="med"/>
                  </a:ln>
                  <a:effectLst>
                    <a:outerShdw blurRad="44450" dist="27940" dir="5400000" algn="ctr">
                      <a:srgbClr val="000000">
                        <a:alpha val="32000"/>
                      </a:srgbClr>
                    </a:outerShdw>
                  </a:effectLst>
                  <a:scene3d>
                    <a:camera prst="orthographicFront" fov="0">
                      <a:rot lat="0" lon="0" rev="0"/>
                    </a:camera>
                    <a:lightRig rig="threePt" dir="t">
                      <a:rot lat="0" lon="0" rev="18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sp>
                <p:nvSpPr>
                  <p:cNvPr id="165" name="Right Triangle 164"/>
                  <p:cNvSpPr/>
                  <p:nvPr/>
                </p:nvSpPr>
                <p:spPr bwMode="blackGray">
                  <a:xfrm flipH="1">
                    <a:off x="6086476" y="552450"/>
                    <a:ext cx="209550" cy="209550"/>
                  </a:xfrm>
                  <a:prstGeom prst="rtTriangle">
                    <a:avLst/>
                  </a:prstGeom>
                  <a:grpFill/>
                  <a:ln>
                    <a:noFill/>
                    <a:headEnd type="none" w="med" len="med"/>
                    <a:tailEnd type="none" w="med" len="med"/>
                  </a:ln>
                  <a:effectLst>
                    <a:outerShdw blurRad="44450" dist="27940" dir="5400000" algn="ctr">
                      <a:srgbClr val="000000">
                        <a:alpha val="32000"/>
                      </a:srgbClr>
                    </a:outerShdw>
                  </a:effectLst>
                  <a:scene3d>
                    <a:camera prst="orthographicFront" fov="0">
                      <a:rot lat="0" lon="0" rev="0"/>
                    </a:camera>
                    <a:lightRig rig="threePt" dir="t">
                      <a:rot lat="0" lon="0" rev="18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grpSp>
            <p:sp>
              <p:nvSpPr>
                <p:cNvPr id="163" name="Pentagon 162"/>
                <p:cNvSpPr/>
                <p:nvPr/>
              </p:nvSpPr>
              <p:spPr bwMode="blackGray">
                <a:xfrm flipH="1">
                  <a:off x="5343525" y="3057524"/>
                  <a:ext cx="238125" cy="142875"/>
                </a:xfrm>
                <a:prstGeom prst="homePlate">
                  <a:avLst/>
                </a:prstGeom>
                <a:solidFill>
                  <a:srgbClr val="3497AE">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grpSp>
          <p:grpSp>
            <p:nvGrpSpPr>
              <p:cNvPr id="140" name="Group 125"/>
              <p:cNvGrpSpPr>
                <a:grpSpLocks/>
              </p:cNvGrpSpPr>
              <p:nvPr/>
            </p:nvGrpSpPr>
            <p:grpSpPr bwMode="auto">
              <a:xfrm>
                <a:off x="2990850" y="1847851"/>
                <a:ext cx="866775" cy="561974"/>
                <a:chOff x="2990850" y="1847851"/>
                <a:chExt cx="866775" cy="561974"/>
              </a:xfrm>
            </p:grpSpPr>
            <p:sp>
              <p:nvSpPr>
                <p:cNvPr id="159" name="Rectangle 158"/>
                <p:cNvSpPr/>
                <p:nvPr/>
              </p:nvSpPr>
              <p:spPr bwMode="blackGray">
                <a:xfrm>
                  <a:off x="2990850" y="1847851"/>
                  <a:ext cx="685800" cy="561974"/>
                </a:xfrm>
                <a:prstGeom prst="rect">
                  <a:avLst/>
                </a:prstGeom>
                <a:solidFill>
                  <a:srgbClr val="FFFFFF"/>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Receive</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Location</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LOB 1</a:t>
                  </a:r>
                </a:p>
              </p:txBody>
            </p:sp>
            <p:sp>
              <p:nvSpPr>
                <p:cNvPr id="160" name="Pentagon 159"/>
                <p:cNvSpPr/>
                <p:nvPr/>
              </p:nvSpPr>
              <p:spPr bwMode="blackGray">
                <a:xfrm>
                  <a:off x="3619500" y="2133599"/>
                  <a:ext cx="238125" cy="142875"/>
                </a:xfrm>
                <a:prstGeom prst="homePlate">
                  <a:avLst/>
                </a:prstGeom>
                <a:solidFill>
                  <a:srgbClr val="3497AE">
                    <a:lumMod val="75000"/>
                  </a:srgbClr>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grpSp>
          <p:grpSp>
            <p:nvGrpSpPr>
              <p:cNvPr id="141" name="Group 124"/>
              <p:cNvGrpSpPr>
                <a:grpSpLocks/>
              </p:cNvGrpSpPr>
              <p:nvPr/>
            </p:nvGrpSpPr>
            <p:grpSpPr bwMode="auto">
              <a:xfrm>
                <a:off x="5310193" y="3686176"/>
                <a:ext cx="890582" cy="561974"/>
                <a:chOff x="5310193" y="3686176"/>
                <a:chExt cx="890582" cy="561974"/>
              </a:xfrm>
            </p:grpSpPr>
            <p:sp>
              <p:nvSpPr>
                <p:cNvPr id="155" name="Rectangle 154"/>
                <p:cNvSpPr/>
                <p:nvPr/>
              </p:nvSpPr>
              <p:spPr bwMode="blackGray">
                <a:xfrm>
                  <a:off x="5514975" y="3686176"/>
                  <a:ext cx="685800" cy="561974"/>
                </a:xfrm>
                <a:prstGeom prst="rect">
                  <a:avLst/>
                </a:prstGeom>
                <a:solidFill>
                  <a:srgbClr val="FFFFFF"/>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Send</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Port</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LOB 3</a:t>
                  </a:r>
                </a:p>
              </p:txBody>
            </p:sp>
            <p:grpSp>
              <p:nvGrpSpPr>
                <p:cNvPr id="156" name="Group 95"/>
                <p:cNvGrpSpPr/>
                <p:nvPr/>
              </p:nvGrpSpPr>
              <p:grpSpPr>
                <a:xfrm rot="16200000">
                  <a:off x="5350673" y="3731419"/>
                  <a:ext cx="171450" cy="252410"/>
                  <a:chOff x="6000751" y="552450"/>
                  <a:chExt cx="295275" cy="209550"/>
                </a:xfrm>
                <a:solidFill>
                  <a:srgbClr val="3497AE">
                    <a:lumMod val="75000"/>
                  </a:srgbClr>
                </a:solidFill>
                <a:scene3d>
                  <a:camera prst="orthographicFront">
                    <a:rot lat="0" lon="0" rev="0"/>
                  </a:camera>
                  <a:lightRig rig="balanced" dir="t">
                    <a:rot lat="0" lon="0" rev="8700000"/>
                  </a:lightRig>
                </a:scene3d>
              </p:grpSpPr>
              <p:sp>
                <p:nvSpPr>
                  <p:cNvPr id="157" name="Right Triangle 156"/>
                  <p:cNvSpPr/>
                  <p:nvPr/>
                </p:nvSpPr>
                <p:spPr bwMode="blackGray">
                  <a:xfrm>
                    <a:off x="6000751" y="552450"/>
                    <a:ext cx="209550" cy="209550"/>
                  </a:xfrm>
                  <a:prstGeom prst="rtTriangle">
                    <a:avLst/>
                  </a:prstGeom>
                  <a:grpFill/>
                  <a:ln>
                    <a:noFill/>
                    <a:headEnd type="none" w="med" len="med"/>
                    <a:tailEnd type="none" w="med" len="med"/>
                  </a:ln>
                  <a:effectLst>
                    <a:outerShdw blurRad="44450" dist="27940" dir="5400000" algn="ctr">
                      <a:srgbClr val="000000">
                        <a:alpha val="32000"/>
                      </a:srgbClr>
                    </a:outerShdw>
                  </a:effectLst>
                  <a:scene3d>
                    <a:camera prst="orthographicFront" fov="0">
                      <a:rot lat="0" lon="0" rev="0"/>
                    </a:camera>
                    <a:lightRig rig="threePt" dir="t">
                      <a:rot lat="0" lon="0" rev="18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sp>
                <p:nvSpPr>
                  <p:cNvPr id="158" name="Right Triangle 157"/>
                  <p:cNvSpPr/>
                  <p:nvPr/>
                </p:nvSpPr>
                <p:spPr bwMode="blackGray">
                  <a:xfrm flipH="1">
                    <a:off x="6086476" y="552450"/>
                    <a:ext cx="209550" cy="209550"/>
                  </a:xfrm>
                  <a:prstGeom prst="rtTriangle">
                    <a:avLst/>
                  </a:prstGeom>
                  <a:grpFill/>
                  <a:ln>
                    <a:noFill/>
                    <a:headEnd type="none" w="med" len="med"/>
                    <a:tailEnd type="none" w="med" len="med"/>
                  </a:ln>
                  <a:effectLst>
                    <a:outerShdw blurRad="44450" dist="27940" dir="5400000" algn="ctr">
                      <a:srgbClr val="000000">
                        <a:alpha val="32000"/>
                      </a:srgbClr>
                    </a:outerShdw>
                  </a:effectLst>
                  <a:scene3d>
                    <a:camera prst="orthographicFront" fov="0">
                      <a:rot lat="0" lon="0" rev="0"/>
                    </a:camera>
                    <a:lightRig rig="threePt" dir="t">
                      <a:rot lat="0" lon="0" rev="1800000"/>
                    </a:lightRig>
                  </a:scene3d>
                  <a:sp3d>
                    <a:bevelT w="190500" h="381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a:ea typeface="+mn-ea"/>
                      <a:cs typeface="+mn-cs"/>
                    </a:endParaRPr>
                  </a:p>
                </p:txBody>
              </p:sp>
            </p:grpSp>
          </p:grpSp>
          <p:sp>
            <p:nvSpPr>
              <p:cNvPr id="142" name="Rounded Rectangle 141"/>
              <p:cNvSpPr/>
              <p:nvPr/>
            </p:nvSpPr>
            <p:spPr bwMode="blackGray">
              <a:xfrm>
                <a:off x="4124325" y="1796415"/>
                <a:ext cx="914400" cy="504825"/>
              </a:xfrm>
              <a:prstGeom prst="roundRect">
                <a:avLst/>
              </a:prstGeom>
              <a:solidFill>
                <a:srgbClr val="FFFFFF">
                  <a:lumMod val="9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Receive LOB 1</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Message</a:t>
                </a:r>
              </a:p>
            </p:txBody>
          </p:sp>
          <p:sp>
            <p:nvSpPr>
              <p:cNvPr id="143" name="Rounded Rectangle 142"/>
              <p:cNvSpPr/>
              <p:nvPr/>
            </p:nvSpPr>
            <p:spPr bwMode="blackGray">
              <a:xfrm>
                <a:off x="4124325" y="2440305"/>
                <a:ext cx="914400" cy="504825"/>
              </a:xfrm>
              <a:prstGeom prst="roundRect">
                <a:avLst/>
              </a:prstGeom>
              <a:solidFill>
                <a:srgbClr val="FFFFFF">
                  <a:lumMod val="9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Send</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LOB 2</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Message</a:t>
                </a:r>
              </a:p>
            </p:txBody>
          </p:sp>
          <p:sp>
            <p:nvSpPr>
              <p:cNvPr id="144" name="Rounded Rectangle 143"/>
              <p:cNvSpPr/>
              <p:nvPr/>
            </p:nvSpPr>
            <p:spPr bwMode="blackGray">
              <a:xfrm>
                <a:off x="4124325" y="3084195"/>
                <a:ext cx="914400" cy="504825"/>
              </a:xfrm>
              <a:prstGeom prst="roundRect">
                <a:avLst/>
              </a:prstGeom>
              <a:solidFill>
                <a:srgbClr val="FFFFFF">
                  <a:lumMod val="9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Receive</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LOB 2</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Message</a:t>
                </a:r>
              </a:p>
            </p:txBody>
          </p:sp>
          <p:sp>
            <p:nvSpPr>
              <p:cNvPr id="145" name="Rounded Rectangle 144"/>
              <p:cNvSpPr/>
              <p:nvPr/>
            </p:nvSpPr>
            <p:spPr bwMode="blackGray">
              <a:xfrm>
                <a:off x="4124325" y="3728085"/>
                <a:ext cx="914400" cy="504825"/>
              </a:xfrm>
              <a:prstGeom prst="roundRect">
                <a:avLst/>
              </a:prstGeom>
              <a:solidFill>
                <a:srgbClr val="FFFFFF">
                  <a:lumMod val="95000"/>
                </a:srgb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txBody>
              <a:bodyPr lIns="109728" tIns="54864" rIns="109728" bIns="54864" anchor="ctr"/>
              <a:lstStyle/>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Send</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LOB 3</a:t>
                </a:r>
              </a:p>
              <a:p>
                <a:pPr marL="0" marR="0" lvl="0" indent="0" algn="ctr" defTabSz="1096963"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Segoe"/>
                    <a:ea typeface="+mn-ea"/>
                    <a:cs typeface="+mn-cs"/>
                  </a:rPr>
                  <a:t>Message</a:t>
                </a:r>
              </a:p>
            </p:txBody>
          </p:sp>
          <p:cxnSp>
            <p:nvCxnSpPr>
              <p:cNvPr id="146" name="Straight Connector 145"/>
              <p:cNvCxnSpPr/>
              <p:nvPr/>
            </p:nvCxnSpPr>
            <p:spPr>
              <a:xfrm flipV="1">
                <a:off x="3857625" y="2200275"/>
                <a:ext cx="304800" cy="4763"/>
              </a:xfrm>
              <a:prstGeom prst="line">
                <a:avLst/>
              </a:prstGeom>
              <a:noFill/>
              <a:ln w="9525" cap="flat" cmpd="sng" algn="ctr">
                <a:solidFill>
                  <a:srgbClr val="FFFFFF"/>
                </a:solidFill>
                <a:prstDash val="solid"/>
              </a:ln>
              <a:effectLst/>
            </p:spPr>
          </p:cxnSp>
          <p:cxnSp>
            <p:nvCxnSpPr>
              <p:cNvPr id="147" name="Straight Connector 146"/>
              <p:cNvCxnSpPr>
                <a:endCxn id="164" idx="5"/>
              </p:cNvCxnSpPr>
              <p:nvPr/>
            </p:nvCxnSpPr>
            <p:spPr>
              <a:xfrm>
                <a:off x="5038725" y="2692400"/>
                <a:ext cx="417513" cy="228600"/>
              </a:xfrm>
              <a:prstGeom prst="line">
                <a:avLst/>
              </a:prstGeom>
              <a:noFill/>
              <a:ln w="9525" cap="flat" cmpd="sng" algn="ctr">
                <a:solidFill>
                  <a:srgbClr val="FFFFFF"/>
                </a:solidFill>
                <a:prstDash val="solid"/>
              </a:ln>
              <a:effectLst/>
            </p:spPr>
          </p:cxnSp>
          <p:cxnSp>
            <p:nvCxnSpPr>
              <p:cNvPr id="148" name="Straight Connector 147"/>
              <p:cNvCxnSpPr/>
              <p:nvPr/>
            </p:nvCxnSpPr>
            <p:spPr>
              <a:xfrm flipV="1">
                <a:off x="5038725" y="3128962"/>
                <a:ext cx="304800" cy="207962"/>
              </a:xfrm>
              <a:prstGeom prst="line">
                <a:avLst/>
              </a:prstGeom>
              <a:noFill/>
              <a:ln w="9525" cap="flat" cmpd="sng" algn="ctr">
                <a:solidFill>
                  <a:srgbClr val="FFFFFF"/>
                </a:solidFill>
                <a:prstDash val="solid"/>
              </a:ln>
              <a:effectLst/>
            </p:spPr>
          </p:cxnSp>
          <p:cxnSp>
            <p:nvCxnSpPr>
              <p:cNvPr id="149" name="Straight Connector 148"/>
              <p:cNvCxnSpPr>
                <a:endCxn id="158" idx="5"/>
              </p:cNvCxnSpPr>
              <p:nvPr/>
            </p:nvCxnSpPr>
            <p:spPr>
              <a:xfrm flipV="1">
                <a:off x="4972050" y="3832224"/>
                <a:ext cx="465138" cy="6350"/>
              </a:xfrm>
              <a:prstGeom prst="line">
                <a:avLst/>
              </a:prstGeom>
              <a:noFill/>
              <a:ln w="9525" cap="flat" cmpd="sng" algn="ctr">
                <a:solidFill>
                  <a:srgbClr val="FFFFFF"/>
                </a:solidFill>
                <a:prstDash val="solid"/>
              </a:ln>
              <a:effectLst/>
            </p:spPr>
          </p:cxnSp>
          <p:cxnSp>
            <p:nvCxnSpPr>
              <p:cNvPr id="150" name="Straight Arrow Connector 149"/>
              <p:cNvCxnSpPr>
                <a:stCxn id="137" idx="4"/>
                <a:endCxn id="142" idx="0"/>
              </p:cNvCxnSpPr>
              <p:nvPr/>
            </p:nvCxnSpPr>
            <p:spPr>
              <a:xfrm rot="5400000">
                <a:off x="4512469" y="1726406"/>
                <a:ext cx="139700" cy="1588"/>
              </a:xfrm>
              <a:prstGeom prst="straightConnector1">
                <a:avLst/>
              </a:prstGeom>
              <a:noFill/>
              <a:ln w="9525" cap="flat" cmpd="sng" algn="ctr">
                <a:solidFill>
                  <a:srgbClr val="FFFFFF">
                    <a:lumMod val="85000"/>
                  </a:srgbClr>
                </a:solidFill>
                <a:prstDash val="solid"/>
                <a:headEnd type="none" w="med" len="med"/>
                <a:tailEnd type="triangle" w="med" len="med"/>
              </a:ln>
              <a:effectLst/>
            </p:spPr>
          </p:cxnSp>
          <p:cxnSp>
            <p:nvCxnSpPr>
              <p:cNvPr id="151" name="Straight Arrow Connector 150"/>
              <p:cNvCxnSpPr/>
              <p:nvPr/>
            </p:nvCxnSpPr>
            <p:spPr>
              <a:xfrm rot="5400000">
                <a:off x="4512469" y="2370931"/>
                <a:ext cx="139700" cy="1588"/>
              </a:xfrm>
              <a:prstGeom prst="straightConnector1">
                <a:avLst/>
              </a:prstGeom>
              <a:noFill/>
              <a:ln w="9525" cap="flat" cmpd="sng" algn="ctr">
                <a:solidFill>
                  <a:srgbClr val="FFFFFF">
                    <a:lumMod val="85000"/>
                  </a:srgbClr>
                </a:solidFill>
                <a:prstDash val="solid"/>
                <a:headEnd type="none" w="med" len="med"/>
                <a:tailEnd type="triangle" w="med" len="med"/>
              </a:ln>
              <a:effectLst/>
            </p:spPr>
          </p:cxnSp>
          <p:cxnSp>
            <p:nvCxnSpPr>
              <p:cNvPr id="152" name="Straight Arrow Connector 151"/>
              <p:cNvCxnSpPr/>
              <p:nvPr/>
            </p:nvCxnSpPr>
            <p:spPr>
              <a:xfrm rot="5400000">
                <a:off x="4513262" y="3014662"/>
                <a:ext cx="138113" cy="1588"/>
              </a:xfrm>
              <a:prstGeom prst="straightConnector1">
                <a:avLst/>
              </a:prstGeom>
              <a:noFill/>
              <a:ln w="9525" cap="flat" cmpd="sng" algn="ctr">
                <a:solidFill>
                  <a:srgbClr val="FFFFFF">
                    <a:lumMod val="85000"/>
                  </a:srgbClr>
                </a:solidFill>
                <a:prstDash val="solid"/>
                <a:headEnd type="none" w="med" len="med"/>
                <a:tailEnd type="triangle" w="med" len="med"/>
              </a:ln>
              <a:effectLst/>
            </p:spPr>
          </p:cxnSp>
          <p:cxnSp>
            <p:nvCxnSpPr>
              <p:cNvPr id="153" name="Straight Arrow Connector 152"/>
              <p:cNvCxnSpPr/>
              <p:nvPr/>
            </p:nvCxnSpPr>
            <p:spPr>
              <a:xfrm rot="5400000">
                <a:off x="4527551" y="3641724"/>
                <a:ext cx="107950" cy="3175"/>
              </a:xfrm>
              <a:prstGeom prst="straightConnector1">
                <a:avLst/>
              </a:prstGeom>
              <a:noFill/>
              <a:ln w="9525" cap="flat" cmpd="sng" algn="ctr">
                <a:solidFill>
                  <a:srgbClr val="FFFFFF">
                    <a:lumMod val="85000"/>
                  </a:srgbClr>
                </a:solidFill>
                <a:prstDash val="solid"/>
                <a:headEnd type="none" w="med" len="med"/>
                <a:tailEnd type="triangle" w="med" len="med"/>
              </a:ln>
              <a:effectLst/>
            </p:spPr>
          </p:cxnSp>
          <p:cxnSp>
            <p:nvCxnSpPr>
              <p:cNvPr id="154" name="Straight Arrow Connector 153"/>
              <p:cNvCxnSpPr/>
              <p:nvPr/>
            </p:nvCxnSpPr>
            <p:spPr>
              <a:xfrm rot="5400000">
                <a:off x="4512469" y="4302918"/>
                <a:ext cx="139700" cy="1588"/>
              </a:xfrm>
              <a:prstGeom prst="straightConnector1">
                <a:avLst/>
              </a:prstGeom>
              <a:noFill/>
              <a:ln w="9525" cap="flat" cmpd="sng" algn="ctr">
                <a:solidFill>
                  <a:srgbClr val="FFFFFF">
                    <a:lumMod val="85000"/>
                  </a:srgbClr>
                </a:solidFill>
                <a:prstDash val="solid"/>
                <a:headEnd type="none" w="med" len="med"/>
                <a:tailEnd type="triangle" w="med" len="med"/>
              </a:ln>
              <a:effectLst/>
            </p:spPr>
          </p:cxnSp>
        </p:grpSp>
        <p:pic>
          <p:nvPicPr>
            <p:cNvPr id="166" name="Picture 2" descr="D:\Pennie's documents\MS Image\NEWFeb15\Cylinders cylinder\cylinder-05.png"/>
            <p:cNvPicPr>
              <a:picLocks noChangeAspect="1" noChangeArrowheads="1"/>
            </p:cNvPicPr>
            <p:nvPr/>
          </p:nvPicPr>
          <p:blipFill>
            <a:blip r:embed="rId7"/>
            <a:srcRect/>
            <a:stretch>
              <a:fillRect/>
            </a:stretch>
          </p:blipFill>
          <p:spPr bwMode="auto">
            <a:xfrm>
              <a:off x="3932238" y="5716588"/>
              <a:ext cx="1296987" cy="965200"/>
            </a:xfrm>
            <a:prstGeom prst="rect">
              <a:avLst/>
            </a:prstGeom>
            <a:noFill/>
            <a:ln w="9525">
              <a:noFill/>
              <a:miter lim="800000"/>
              <a:headEnd/>
              <a:tailEnd/>
            </a:ln>
          </p:spPr>
        </p:pic>
        <p:cxnSp>
          <p:nvCxnSpPr>
            <p:cNvPr id="167" name="Straight Arrow Connector 166"/>
            <p:cNvCxnSpPr/>
            <p:nvPr/>
          </p:nvCxnSpPr>
          <p:spPr>
            <a:xfrm rot="5400000">
              <a:off x="4527551" y="3641725"/>
              <a:ext cx="107950" cy="3175"/>
            </a:xfrm>
            <a:prstGeom prst="straightConnector1">
              <a:avLst/>
            </a:prstGeom>
            <a:noFill/>
            <a:ln w="9525" cap="flat" cmpd="sng" algn="ctr">
              <a:solidFill>
                <a:srgbClr val="FFFFFF">
                  <a:lumMod val="85000"/>
                </a:srgbClr>
              </a:solidFill>
              <a:prstDash val="solid"/>
              <a:headEnd type="none" w="med" len="med"/>
              <a:tailEnd type="triangle" w="med" len="med"/>
            </a:ln>
            <a:effectLst/>
          </p:spPr>
        </p:cxnSp>
        <p:pic>
          <p:nvPicPr>
            <p:cNvPr id="168" name="Picture 66" descr="Server"/>
            <p:cNvPicPr>
              <a:picLocks noChangeAspect="1" noChangeArrowheads="1"/>
            </p:cNvPicPr>
            <p:nvPr/>
          </p:nvPicPr>
          <p:blipFill>
            <a:blip r:embed="rId8"/>
            <a:srcRect/>
            <a:stretch>
              <a:fillRect/>
            </a:stretch>
          </p:blipFill>
          <p:spPr bwMode="auto">
            <a:xfrm>
              <a:off x="98425" y="796925"/>
              <a:ext cx="603250" cy="890588"/>
            </a:xfrm>
            <a:prstGeom prst="rect">
              <a:avLst/>
            </a:prstGeom>
            <a:noFill/>
            <a:ln w="9525">
              <a:noFill/>
              <a:miter lim="800000"/>
              <a:headEnd/>
              <a:tailEnd/>
            </a:ln>
          </p:spPr>
        </p:pic>
        <p:pic>
          <p:nvPicPr>
            <p:cNvPr id="169" name="Picture 66" descr="Server"/>
            <p:cNvPicPr>
              <a:picLocks noChangeAspect="1" noChangeArrowheads="1"/>
            </p:cNvPicPr>
            <p:nvPr/>
          </p:nvPicPr>
          <p:blipFill>
            <a:blip r:embed="rId8"/>
            <a:srcRect/>
            <a:stretch>
              <a:fillRect/>
            </a:stretch>
          </p:blipFill>
          <p:spPr bwMode="auto">
            <a:xfrm>
              <a:off x="8453438" y="777875"/>
              <a:ext cx="603250" cy="890588"/>
            </a:xfrm>
            <a:prstGeom prst="rect">
              <a:avLst/>
            </a:prstGeom>
            <a:noFill/>
            <a:ln w="9525">
              <a:noFill/>
              <a:miter lim="800000"/>
              <a:headEnd/>
              <a:tailEnd/>
            </a:ln>
          </p:spPr>
        </p:pic>
        <p:sp>
          <p:nvSpPr>
            <p:cNvPr id="170" name="Oval Callout 169"/>
            <p:cNvSpPr/>
            <p:nvPr/>
          </p:nvSpPr>
          <p:spPr bwMode="auto">
            <a:xfrm>
              <a:off x="5562600" y="762000"/>
              <a:ext cx="1219200" cy="457200"/>
            </a:xfrm>
            <a:prstGeom prst="wedgeEllipseCallout">
              <a:avLst>
                <a:gd name="adj1" fmla="val -32137"/>
                <a:gd name="adj2" fmla="val 124456"/>
              </a:avLst>
            </a:prstGeom>
            <a:gradFill rotWithShape="1">
              <a:gsLst>
                <a:gs pos="0">
                  <a:srgbClr val="3497AE">
                    <a:tint val="62000"/>
                    <a:satMod val="180000"/>
                  </a:srgbClr>
                </a:gs>
                <a:gs pos="65000">
                  <a:srgbClr val="3497AE">
                    <a:tint val="32000"/>
                    <a:satMod val="250000"/>
                  </a:srgbClr>
                </a:gs>
                <a:gs pos="100000">
                  <a:srgbClr val="3497AE">
                    <a:tint val="23000"/>
                    <a:satMod val="300000"/>
                  </a:srgbClr>
                </a:gs>
              </a:gsLst>
              <a:lin ang="16200000" scaled="0"/>
            </a:gradFill>
            <a:ln w="9525" cap="flat" cmpd="sng" algn="ctr">
              <a:solidFill>
                <a:srgbClr val="3497AE"/>
              </a:solidFill>
              <a:prstDash val="solid"/>
              <a:headEnd type="none" w="med" len="med"/>
              <a:tailEnd type="none" w="med" len="med"/>
            </a:ln>
            <a:effectLst>
              <a:outerShdw blurRad="50800" dist="38100" dir="5400000" rotWithShape="0">
                <a:srgbClr val="000000">
                  <a:alpha val="35000"/>
                </a:srgbClr>
              </a:outerShdw>
            </a:effectLst>
          </p:spPr>
          <p:txBody>
            <a:bodyPr anchor="ctr"/>
            <a:lstStyle/>
            <a:p>
              <a:pPr marL="0" marR="0" lvl="0" indent="0" algn="ctr" defTabSz="914400" rtl="0" eaLnBrk="0" fontAlgn="base" latinLnBrk="0" hangingPunct="0">
                <a:lnSpc>
                  <a:spcPct val="85000"/>
                </a:lnSpc>
                <a:spcBef>
                  <a:spcPct val="20000"/>
                </a:spcBef>
                <a:spcAft>
                  <a:spcPct val="0"/>
                </a:spcAft>
                <a:buClrTx/>
                <a:buSzTx/>
                <a:buFontTx/>
                <a:buNone/>
                <a:tabLst/>
                <a:defRPr/>
              </a:pPr>
              <a:r>
                <a:rPr kumimoji="0" lang="en-US" sz="800" b="0" i="1" u="none" strike="noStrike" kern="1200" cap="none" spc="0" normalizeH="0" baseline="0" noProof="0" dirty="0">
                  <a:ln>
                    <a:noFill/>
                  </a:ln>
                  <a:solidFill>
                    <a:srgbClr val="000000"/>
                  </a:solidFill>
                  <a:effectLst/>
                  <a:uLnTx/>
                  <a:uFillTx/>
                  <a:latin typeface="Segoe"/>
                  <a:ea typeface="+mn-ea"/>
                  <a:cs typeface="+mn-cs"/>
                </a:rPr>
                <a:t>Sample Orchestration</a:t>
              </a:r>
            </a:p>
          </p:txBody>
        </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err="1" smtClean="0"/>
              <a:t>Run</a:t>
            </a:r>
            <a:r>
              <a:rPr lang="es-ES" dirty="0" smtClean="0"/>
              <a:t>-Time</a:t>
            </a:r>
            <a:endParaRPr lang="es-ES" dirty="0"/>
          </a:p>
        </p:txBody>
      </p:sp>
      <p:sp>
        <p:nvSpPr>
          <p:cNvPr id="3" name="Rectangle 3"/>
          <p:cNvSpPr txBox="1">
            <a:spLocks noChangeArrowheads="1"/>
          </p:cNvSpPr>
          <p:nvPr/>
        </p:nvSpPr>
        <p:spPr>
          <a:xfrm>
            <a:off x="381000" y="1416050"/>
            <a:ext cx="8388350" cy="3871913"/>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endParaRPr kumimoji="0" lang="es-E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endParaRPr kumimoji="0" lang="es-E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endParaRPr kumimoji="0" lang="es-E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endParaRPr kumimoji="0" lang="es-E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2" pitchFamily="18" charset="2"/>
              <a:buNone/>
              <a:tabLst/>
              <a:defRPr/>
            </a:pPr>
            <a:r>
              <a:rPr kumimoji="0" lang="es-ES" sz="96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t>DEMO</a:t>
            </a:r>
            <a:endParaRPr kumimoji="0" lang="es-ES" sz="9600" b="1"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p:txBody>
      </p:sp>
      <p:pic>
        <p:nvPicPr>
          <p:cNvPr id="4" name="Picture 4" descr="j0199549"/>
          <p:cNvPicPr>
            <a:picLocks noChangeAspect="1" noChangeArrowheads="1"/>
          </p:cNvPicPr>
          <p:nvPr/>
        </p:nvPicPr>
        <p:blipFill>
          <a:blip r:embed="rId2"/>
          <a:srcRect/>
          <a:stretch>
            <a:fillRect/>
          </a:stretch>
        </p:blipFill>
        <p:spPr bwMode="auto">
          <a:xfrm>
            <a:off x="4321175" y="1270000"/>
            <a:ext cx="4162425" cy="447040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1000" y="230188"/>
            <a:ext cx="8382000" cy="664797"/>
          </a:xfrm>
        </p:spPr>
        <p:txBody>
          <a:bodyPr/>
          <a:lstStyle/>
          <a:p>
            <a:pPr defTabSz="914363" fontAlgn="auto">
              <a:spcAft>
                <a:spcPts val="0"/>
              </a:spcAft>
              <a:defRPr/>
            </a:pPr>
            <a:r>
              <a:rPr/>
              <a:t>When to use BizTalk Server</a:t>
            </a:r>
          </a:p>
        </p:txBody>
      </p:sp>
      <p:sp>
        <p:nvSpPr>
          <p:cNvPr id="7" name="Content Placeholder 6"/>
          <p:cNvSpPr>
            <a:spLocks noGrp="1"/>
          </p:cNvSpPr>
          <p:nvPr>
            <p:ph type="body" sz="quarter" idx="10"/>
          </p:nvPr>
        </p:nvSpPr>
        <p:spPr>
          <a:xfrm>
            <a:off x="381000" y="1411288"/>
            <a:ext cx="8382000" cy="2211387"/>
          </a:xfrm>
        </p:spPr>
        <p:txBody>
          <a:bodyPr/>
          <a:lstStyle/>
          <a:p>
            <a:r>
              <a:rPr lang="en-US" dirty="0" err="1" smtClean="0"/>
              <a:t>Cuando</a:t>
            </a:r>
            <a:r>
              <a:rPr lang="en-US" dirty="0" smtClean="0"/>
              <a:t> </a:t>
            </a:r>
            <a:r>
              <a:rPr lang="en-US" dirty="0" err="1" smtClean="0"/>
              <a:t>estén</a:t>
            </a:r>
            <a:r>
              <a:rPr lang="en-US" dirty="0" smtClean="0"/>
              <a:t> en </a:t>
            </a:r>
            <a:r>
              <a:rPr lang="en-US" dirty="0" err="1" smtClean="0"/>
              <a:t>juego</a:t>
            </a:r>
            <a:r>
              <a:rPr lang="en-US" dirty="0" smtClean="0"/>
              <a:t> </a:t>
            </a:r>
            <a:r>
              <a:rPr lang="en-US" dirty="0" err="1" smtClean="0"/>
              <a:t>cosas</a:t>
            </a:r>
            <a:r>
              <a:rPr lang="en-US" dirty="0" smtClean="0"/>
              <a:t> </a:t>
            </a:r>
            <a:r>
              <a:rPr lang="en-US" dirty="0" err="1" smtClean="0"/>
              <a:t>como</a:t>
            </a:r>
            <a:r>
              <a:rPr lang="en-US" dirty="0" smtClean="0"/>
              <a:t>:</a:t>
            </a:r>
          </a:p>
          <a:p>
            <a:pPr lvl="1"/>
            <a:r>
              <a:rPr lang="en-US" dirty="0" smtClean="0"/>
              <a:t>Business Process Management</a:t>
            </a:r>
          </a:p>
          <a:p>
            <a:pPr lvl="1"/>
            <a:r>
              <a:rPr lang="en-US" dirty="0" err="1" smtClean="0"/>
              <a:t>Integración</a:t>
            </a:r>
            <a:r>
              <a:rPr lang="en-US" dirty="0" smtClean="0"/>
              <a:t> de </a:t>
            </a:r>
            <a:r>
              <a:rPr lang="en-US" dirty="0" err="1" smtClean="0"/>
              <a:t>múltiples</a:t>
            </a:r>
            <a:r>
              <a:rPr lang="en-US" dirty="0" smtClean="0"/>
              <a:t> </a:t>
            </a:r>
            <a:r>
              <a:rPr lang="en-US" dirty="0" err="1" smtClean="0"/>
              <a:t>sistemas</a:t>
            </a:r>
            <a:endParaRPr lang="en-US" dirty="0" smtClean="0"/>
          </a:p>
          <a:p>
            <a:pPr lvl="1"/>
            <a:r>
              <a:rPr lang="en-US" dirty="0" err="1" smtClean="0"/>
              <a:t>Transacciones</a:t>
            </a:r>
            <a:r>
              <a:rPr lang="en-US" dirty="0" smtClean="0"/>
              <a:t> (inserts/updates)</a:t>
            </a:r>
          </a:p>
          <a:p>
            <a:pPr lvl="1"/>
            <a:r>
              <a:rPr lang="en-US" dirty="0" err="1" smtClean="0"/>
              <a:t>Escalabilidad</a:t>
            </a:r>
            <a:r>
              <a:rPr lang="en-US" dirty="0" smtClean="0"/>
              <a:t>, tracking, etc.</a:t>
            </a:r>
          </a:p>
          <a:p>
            <a:r>
              <a:rPr lang="en-US" dirty="0" err="1" smtClean="0"/>
              <a:t>Adaptador</a:t>
            </a:r>
            <a:r>
              <a:rPr lang="en-US" dirty="0" smtClean="0"/>
              <a:t> sin BizTalk </a:t>
            </a:r>
            <a:r>
              <a:rPr lang="en-US" dirty="0" err="1" smtClean="0"/>
              <a:t>cuando</a:t>
            </a:r>
            <a:r>
              <a:rPr lang="en-US" dirty="0" smtClean="0"/>
              <a:t>:</a:t>
            </a:r>
          </a:p>
          <a:p>
            <a:pPr lvl="1"/>
            <a:r>
              <a:rPr lang="en-US" dirty="0" err="1" smtClean="0"/>
              <a:t>Integraciones</a:t>
            </a:r>
            <a:r>
              <a:rPr lang="en-US" dirty="0" smtClean="0"/>
              <a:t> simples Point-to-point</a:t>
            </a:r>
          </a:p>
          <a:p>
            <a:pPr lvl="1"/>
            <a:r>
              <a:rPr lang="en-US" dirty="0" err="1" smtClean="0"/>
              <a:t>Obtener</a:t>
            </a:r>
            <a:r>
              <a:rPr lang="en-US" dirty="0" smtClean="0"/>
              <a:t> </a:t>
            </a:r>
            <a:r>
              <a:rPr lang="en-US" dirty="0" err="1" smtClean="0"/>
              <a:t>información</a:t>
            </a:r>
            <a:r>
              <a:rPr lang="en-US" dirty="0" smtClean="0"/>
              <a:t> de </a:t>
            </a:r>
            <a:r>
              <a:rPr lang="en-US" dirty="0" err="1" smtClean="0"/>
              <a:t>negocio</a:t>
            </a:r>
            <a:r>
              <a:rPr lang="en-US" dirty="0" smtClean="0"/>
              <a:t> (Sin </a:t>
            </a:r>
            <a:r>
              <a:rPr lang="en-US" dirty="0" err="1" smtClean="0"/>
              <a:t>transacciones</a:t>
            </a:r>
            <a:r>
              <a:rPr lang="en-US" dirty="0" smtClean="0"/>
              <a:t>)</a:t>
            </a:r>
          </a:p>
          <a:p>
            <a:pPr lvl="1"/>
            <a:r>
              <a:rPr lang="en-US" dirty="0" err="1" smtClean="0"/>
              <a:t>Integraciones</a:t>
            </a:r>
            <a:r>
              <a:rPr lang="en-US" dirty="0" smtClean="0"/>
              <a:t> </a:t>
            </a:r>
            <a:r>
              <a:rPr lang="en-US" dirty="0" err="1" smtClean="0"/>
              <a:t>basadas</a:t>
            </a:r>
            <a:r>
              <a:rPr lang="en-US" dirty="0" smtClean="0"/>
              <a:t> en ADO.NET</a:t>
            </a:r>
          </a:p>
          <a:p>
            <a:pPr lvl="1"/>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1000"/>
                                        <p:tgtEl>
                                          <p:spTgt spid="7">
                                            <p:txEl>
                                              <p:pRg st="2" end="2"/>
                                            </p:txEl>
                                          </p:spTgt>
                                        </p:tgtEl>
                                      </p:cBhvr>
                                    </p:animEffect>
                                    <p:anim calcmode="lin" valueType="num">
                                      <p:cBhvr>
                                        <p:cTn id="18"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7">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1000"/>
                                        <p:tgtEl>
                                          <p:spTgt spid="7">
                                            <p:txEl>
                                              <p:pRg st="3" end="3"/>
                                            </p:txEl>
                                          </p:spTgt>
                                        </p:tgtEl>
                                      </p:cBhvr>
                                    </p:animEffect>
                                    <p:anim calcmode="lin" valueType="num">
                                      <p:cBhvr>
                                        <p:cTn id="23"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7">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1000"/>
                                        <p:tgtEl>
                                          <p:spTgt spid="7">
                                            <p:txEl>
                                              <p:pRg st="4" end="4"/>
                                            </p:txEl>
                                          </p:spTgt>
                                        </p:tgtEl>
                                      </p:cBhvr>
                                    </p:animEffect>
                                    <p:anim calcmode="lin" valueType="num">
                                      <p:cBhvr>
                                        <p:cTn id="28"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7">
                                            <p:txEl>
                                              <p:pRg st="5" end="5"/>
                                            </p:txEl>
                                          </p:spTgt>
                                        </p:tgtEl>
                                        <p:attrNameLst>
                                          <p:attrName>style.visibility</p:attrName>
                                        </p:attrNameLst>
                                      </p:cBhvr>
                                      <p:to>
                                        <p:strVal val="visible"/>
                                      </p:to>
                                    </p:set>
                                    <p:animEffect transition="in" filter="fade">
                                      <p:cBhvr>
                                        <p:cTn id="34" dur="1000"/>
                                        <p:tgtEl>
                                          <p:spTgt spid="7">
                                            <p:txEl>
                                              <p:pRg st="5" end="5"/>
                                            </p:txEl>
                                          </p:spTgt>
                                        </p:tgtEl>
                                      </p:cBhvr>
                                    </p:animEffect>
                                    <p:anim calcmode="lin" valueType="num">
                                      <p:cBhvr>
                                        <p:cTn id="35"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7">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7">
                                            <p:txEl>
                                              <p:pRg st="6" end="6"/>
                                            </p:txEl>
                                          </p:spTgt>
                                        </p:tgtEl>
                                        <p:attrNameLst>
                                          <p:attrName>style.visibility</p:attrName>
                                        </p:attrNameLst>
                                      </p:cBhvr>
                                      <p:to>
                                        <p:strVal val="visible"/>
                                      </p:to>
                                    </p:set>
                                    <p:animEffect transition="in" filter="fade">
                                      <p:cBhvr>
                                        <p:cTn id="39" dur="1000"/>
                                        <p:tgtEl>
                                          <p:spTgt spid="7">
                                            <p:txEl>
                                              <p:pRg st="6" end="6"/>
                                            </p:txEl>
                                          </p:spTgt>
                                        </p:tgtEl>
                                      </p:cBhvr>
                                    </p:animEffect>
                                    <p:anim calcmode="lin" valueType="num">
                                      <p:cBhvr>
                                        <p:cTn id="40"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7">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7">
                                            <p:txEl>
                                              <p:pRg st="7" end="7"/>
                                            </p:txEl>
                                          </p:spTgt>
                                        </p:tgtEl>
                                        <p:attrNameLst>
                                          <p:attrName>style.visibility</p:attrName>
                                        </p:attrNameLst>
                                      </p:cBhvr>
                                      <p:to>
                                        <p:strVal val="visible"/>
                                      </p:to>
                                    </p:set>
                                    <p:animEffect transition="in" filter="fade">
                                      <p:cBhvr>
                                        <p:cTn id="44" dur="1000"/>
                                        <p:tgtEl>
                                          <p:spTgt spid="7">
                                            <p:txEl>
                                              <p:pRg st="7" end="7"/>
                                            </p:txEl>
                                          </p:spTgt>
                                        </p:tgtEl>
                                      </p:cBhvr>
                                    </p:animEffect>
                                    <p:anim calcmode="lin" valueType="num">
                                      <p:cBhvr>
                                        <p:cTn id="45"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7">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7">
                                            <p:txEl>
                                              <p:pRg st="8" end="8"/>
                                            </p:txEl>
                                          </p:spTgt>
                                        </p:tgtEl>
                                        <p:attrNameLst>
                                          <p:attrName>style.visibility</p:attrName>
                                        </p:attrNameLst>
                                      </p:cBhvr>
                                      <p:to>
                                        <p:strVal val="visible"/>
                                      </p:to>
                                    </p:set>
                                    <p:animEffect transition="in" filter="fade">
                                      <p:cBhvr>
                                        <p:cTn id="49" dur="1000"/>
                                        <p:tgtEl>
                                          <p:spTgt spid="7">
                                            <p:txEl>
                                              <p:pRg st="8" end="8"/>
                                            </p:txEl>
                                          </p:spTgt>
                                        </p:tgtEl>
                                      </p:cBhvr>
                                    </p:animEffect>
                                    <p:anim calcmode="lin" valueType="num">
                                      <p:cBhvr>
                                        <p:cTn id="50" dur="1000" fill="hold"/>
                                        <p:tgtEl>
                                          <p:spTgt spid="7">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7">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ES"/>
          </a:p>
        </p:txBody>
      </p:sp>
      <p:sp>
        <p:nvSpPr>
          <p:cNvPr id="3" name="Text Placeholder 2"/>
          <p:cNvSpPr>
            <a:spLocks noGrp="1"/>
          </p:cNvSpPr>
          <p:nvPr>
            <p:ph type="body" sz="quarter" idx="10"/>
          </p:nvPr>
        </p:nvSpPr>
        <p:spPr/>
        <p:txBody>
          <a:bodyPr/>
          <a:lstStyle/>
          <a:p>
            <a:r>
              <a:rPr lang="es-ES" dirty="0" smtClean="0"/>
              <a:t>Capacidades</a:t>
            </a:r>
          </a:p>
          <a:p>
            <a:endParaRPr lang="es-ES" dirty="0" smtClean="0"/>
          </a:p>
          <a:p>
            <a:endParaRPr lang="es-ES" dirty="0" smtClean="0"/>
          </a:p>
          <a:p>
            <a:endParaRPr lang="es-ES" dirty="0" smtClean="0"/>
          </a:p>
          <a:p>
            <a:endParaRPr lang="es-ES" dirty="0" smtClean="0"/>
          </a:p>
          <a:p>
            <a:r>
              <a:rPr lang="es-ES" dirty="0" smtClean="0"/>
              <a:t>Escenarios</a:t>
            </a:r>
            <a:endParaRPr lang="es-ES" dirty="0"/>
          </a:p>
        </p:txBody>
      </p:sp>
      <p:graphicFrame>
        <p:nvGraphicFramePr>
          <p:cNvPr id="4" name="Tabelle 7"/>
          <p:cNvGraphicFramePr>
            <a:graphicFrameLocks noGrp="1"/>
          </p:cNvGraphicFramePr>
          <p:nvPr/>
        </p:nvGraphicFramePr>
        <p:xfrm>
          <a:off x="3357563" y="1357313"/>
          <a:ext cx="5143535" cy="2428889"/>
        </p:xfrm>
        <a:graphic>
          <a:graphicData uri="http://schemas.openxmlformats.org/drawingml/2006/table">
            <a:tbl>
              <a:tblPr/>
              <a:tblGrid>
                <a:gridCol w="1429918"/>
                <a:gridCol w="1155733"/>
                <a:gridCol w="1322326"/>
                <a:gridCol w="583072"/>
                <a:gridCol w="652486"/>
              </a:tblGrid>
              <a:tr h="442727">
                <a:tc>
                  <a:txBody>
                    <a:bodyPr/>
                    <a:lstStyle/>
                    <a:p>
                      <a:pPr algn="l" fontAlgn="b"/>
                      <a:r>
                        <a:rPr lang="de-DE" sz="1100" b="1" i="0" u="none" strike="noStrike" dirty="0">
                          <a:solidFill>
                            <a:srgbClr val="000000"/>
                          </a:solidFill>
                          <a:latin typeface="Calibri"/>
                        </a:rPr>
                        <a:t> </a:t>
                      </a: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de-DE" sz="1100" b="1" i="0" u="none" strike="noStrike">
                          <a:solidFill>
                            <a:srgbClr val="000000"/>
                          </a:solidFill>
                          <a:latin typeface="Calibri"/>
                        </a:rPr>
                        <a:t>Request-Reply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1" i="0" u="none" strike="noStrike">
                          <a:solidFill>
                            <a:srgbClr val="000000"/>
                          </a:solidFill>
                          <a:latin typeface="Calibri"/>
                        </a:rPr>
                        <a:t>Transactional LUW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1" i="0" u="none" strike="noStrike">
                          <a:solidFill>
                            <a:srgbClr val="000000"/>
                          </a:solidFill>
                          <a:latin typeface="Calibri"/>
                        </a:rPr>
                        <a:t>WS-I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1" i="0" u="none" strike="noStrike">
                          <a:solidFill>
                            <a:srgbClr val="000000"/>
                          </a:solidFill>
                          <a:latin typeface="Calibri"/>
                        </a:rPr>
                        <a:t>WS-*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75177">
                <a:tc>
                  <a:txBody>
                    <a:bodyPr/>
                    <a:lstStyle/>
                    <a:p>
                      <a:pPr algn="l" fontAlgn="b"/>
                      <a:r>
                        <a:rPr lang="de-DE" sz="1100" b="1" i="0" u="none" strike="noStrike" dirty="0">
                          <a:solidFill>
                            <a:srgbClr val="000000"/>
                          </a:solidFill>
                          <a:latin typeface="Calibri"/>
                        </a:rPr>
                        <a:t>Synchronous RFC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42727">
                <a:tc>
                  <a:txBody>
                    <a:bodyPr/>
                    <a:lstStyle/>
                    <a:p>
                      <a:pPr algn="l" fontAlgn="b"/>
                      <a:r>
                        <a:rPr lang="de-DE" sz="1100" b="1" i="0" u="none" strike="noStrike">
                          <a:solidFill>
                            <a:srgbClr val="000000"/>
                          </a:solidFill>
                          <a:latin typeface="Calibri"/>
                        </a:rPr>
                        <a:t>Asynchronous tRFC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5177">
                <a:tc>
                  <a:txBody>
                    <a:bodyPr/>
                    <a:lstStyle/>
                    <a:p>
                      <a:pPr algn="l" fontAlgn="b"/>
                      <a:r>
                        <a:rPr lang="de-DE" sz="1100" b="1" i="0" u="none" strike="noStrike">
                          <a:solidFill>
                            <a:srgbClr val="000000"/>
                          </a:solidFill>
                          <a:latin typeface="Calibri"/>
                        </a:rPr>
                        <a:t>Asynchronous ALE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42727">
                <a:tc>
                  <a:txBody>
                    <a:bodyPr/>
                    <a:lstStyle/>
                    <a:p>
                      <a:pPr algn="l" fontAlgn="b"/>
                      <a:r>
                        <a:rPr lang="de-DE" sz="1100" b="1" i="0" u="none" strike="noStrike">
                          <a:solidFill>
                            <a:srgbClr val="000000"/>
                          </a:solidFill>
                          <a:latin typeface="Calibri"/>
                        </a:rPr>
                        <a:t>ABAP Web Services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5177">
                <a:tc>
                  <a:txBody>
                    <a:bodyPr/>
                    <a:lstStyle/>
                    <a:p>
                      <a:pPr algn="l" fontAlgn="b"/>
                      <a:r>
                        <a:rPr lang="de-DE" sz="1100" b="1" i="0" u="none" strike="noStrike">
                          <a:solidFill>
                            <a:srgbClr val="000000"/>
                          </a:solidFill>
                          <a:latin typeface="Calibri"/>
                        </a:rPr>
                        <a:t>Java Web Services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5177">
                <a:tc>
                  <a:txBody>
                    <a:bodyPr/>
                    <a:lstStyle/>
                    <a:p>
                      <a:pPr algn="l" fontAlgn="b"/>
                      <a:r>
                        <a:rPr lang="de-DE" sz="1100" b="1" i="0" u="none" strike="noStrike">
                          <a:solidFill>
                            <a:srgbClr val="000000"/>
                          </a:solidFill>
                          <a:latin typeface="Calibri"/>
                        </a:rPr>
                        <a:t>XI Web Services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5" name="Tabelle 8"/>
          <p:cNvGraphicFramePr>
            <a:graphicFrameLocks noGrp="1"/>
          </p:cNvGraphicFramePr>
          <p:nvPr/>
        </p:nvGraphicFramePr>
        <p:xfrm>
          <a:off x="3357563" y="4143375"/>
          <a:ext cx="5143536" cy="2214576"/>
        </p:xfrm>
        <a:graphic>
          <a:graphicData uri="http://schemas.openxmlformats.org/drawingml/2006/table">
            <a:tbl>
              <a:tblPr/>
              <a:tblGrid>
                <a:gridCol w="2380887"/>
                <a:gridCol w="1297172"/>
                <a:gridCol w="1465477"/>
              </a:tblGrid>
              <a:tr h="276822">
                <a:tc>
                  <a:txBody>
                    <a:bodyPr/>
                    <a:lstStyle/>
                    <a:p>
                      <a:pPr algn="ctr" fontAlgn="b"/>
                      <a:r>
                        <a:rPr lang="de-DE" sz="1100" b="1" i="0" u="none" strike="noStrike">
                          <a:solidFill>
                            <a:srgbClr val="000000"/>
                          </a:solidFill>
                          <a:latin typeface="Calibri"/>
                        </a:rPr>
                        <a:t> </a:t>
                      </a: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de-DE" sz="1100" b="1" i="0" u="none" strike="noStrike">
                          <a:solidFill>
                            <a:srgbClr val="000000"/>
                          </a:solidFill>
                          <a:latin typeface="Calibri"/>
                        </a:rPr>
                        <a:t>SAP (t)RFC/IDoc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1" i="0" u="none" strike="noStrike">
                          <a:solidFill>
                            <a:srgbClr val="000000"/>
                          </a:solidFill>
                          <a:latin typeface="Calibri"/>
                        </a:rPr>
                        <a:t>SAP Web Services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76822">
                <a:tc>
                  <a:txBody>
                    <a:bodyPr/>
                    <a:lstStyle/>
                    <a:p>
                      <a:pPr algn="l" fontAlgn="b"/>
                      <a:r>
                        <a:rPr lang="de-DE" sz="1100" b="1" i="0" u="none" strike="noStrike">
                          <a:solidFill>
                            <a:srgbClr val="000000"/>
                          </a:solidFill>
                          <a:latin typeface="Calibri"/>
                        </a:rPr>
                        <a:t>Document based Messaging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6822">
                <a:tc>
                  <a:txBody>
                    <a:bodyPr/>
                    <a:lstStyle/>
                    <a:p>
                      <a:pPr algn="l" fontAlgn="b"/>
                      <a:r>
                        <a:rPr lang="de-DE" sz="1100" b="1" i="0" u="none" strike="noStrike">
                          <a:solidFill>
                            <a:srgbClr val="000000"/>
                          </a:solidFill>
                          <a:latin typeface="Calibri"/>
                        </a:rPr>
                        <a:t>Legacy SAP System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6822">
                <a:tc>
                  <a:txBody>
                    <a:bodyPr/>
                    <a:lstStyle/>
                    <a:p>
                      <a:pPr algn="l" fontAlgn="b"/>
                      <a:r>
                        <a:rPr lang="de-DE" sz="1100" b="1" i="0" u="none" strike="noStrike">
                          <a:solidFill>
                            <a:srgbClr val="000000"/>
                          </a:solidFill>
                          <a:latin typeface="Calibri"/>
                        </a:rPr>
                        <a:t>Request-Response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6822">
                <a:tc>
                  <a:txBody>
                    <a:bodyPr/>
                    <a:lstStyle/>
                    <a:p>
                      <a:pPr algn="l" fontAlgn="b"/>
                      <a:r>
                        <a:rPr lang="de-DE" sz="1100" b="1" i="0" u="none" strike="noStrike">
                          <a:solidFill>
                            <a:srgbClr val="000000"/>
                          </a:solidFill>
                          <a:latin typeface="Calibri"/>
                        </a:rPr>
                        <a:t>High Volume Batching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6822">
                <a:tc>
                  <a:txBody>
                    <a:bodyPr/>
                    <a:lstStyle/>
                    <a:p>
                      <a:pPr algn="l" fontAlgn="b"/>
                      <a:r>
                        <a:rPr lang="de-DE" sz="1100" b="1" i="0" u="none" strike="noStrike">
                          <a:solidFill>
                            <a:srgbClr val="000000"/>
                          </a:solidFill>
                          <a:latin typeface="Calibri"/>
                        </a:rPr>
                        <a:t>Background Processing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6822">
                <a:tc>
                  <a:txBody>
                    <a:bodyPr/>
                    <a:lstStyle/>
                    <a:p>
                      <a:pPr algn="l" fontAlgn="b"/>
                      <a:r>
                        <a:rPr lang="de-DE" sz="1100" b="1" i="0" u="none" strike="noStrike">
                          <a:solidFill>
                            <a:srgbClr val="000000"/>
                          </a:solidFill>
                          <a:latin typeface="Calibri"/>
                        </a:rPr>
                        <a:t>XI Scenario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76822">
                <a:tc>
                  <a:txBody>
                    <a:bodyPr/>
                    <a:lstStyle/>
                    <a:p>
                      <a:pPr algn="l" fontAlgn="b"/>
                      <a:r>
                        <a:rPr lang="de-DE" sz="1100" b="1" i="0" u="none" strike="noStrike">
                          <a:solidFill>
                            <a:srgbClr val="000000"/>
                          </a:solidFill>
                          <a:latin typeface="Calibri"/>
                        </a:rPr>
                        <a:t>Transactional Write-Access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de-DE" sz="1100" b="0" i="0" u="none" strike="noStrike">
                          <a:solidFill>
                            <a:srgbClr val="000000"/>
                          </a:solidFill>
                          <a:latin typeface="Calibri"/>
                        </a:rPr>
                        <a:t>(X)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6" name="Abgerundetes Rechteck 5"/>
          <p:cNvSpPr/>
          <p:nvPr/>
        </p:nvSpPr>
        <p:spPr bwMode="auto">
          <a:xfrm>
            <a:off x="4714876" y="1214422"/>
            <a:ext cx="2571768" cy="1643074"/>
          </a:xfrm>
          <a:prstGeom prst="roundRect">
            <a:avLst/>
          </a:prstGeom>
          <a:solidFill>
            <a:srgbClr val="FFC000">
              <a:alpha val="33000"/>
            </a:srgb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nchor="ctr"/>
          <a:lstStyle/>
          <a:p>
            <a:pPr algn="ctr" defTabSz="914099">
              <a:defRPr/>
            </a:pPr>
            <a:r>
              <a:rPr lang="de-DE" sz="2300" b="1">
                <a:solidFill>
                  <a:srgbClr val="FFFFFF"/>
                </a:solidFill>
              </a:rPr>
              <a:t>BizTalk Adapter</a:t>
            </a:r>
            <a:endParaRPr lang="de-DE" sz="2300" b="1" dirty="0">
              <a:solidFill>
                <a:srgbClr val="FFFFFF"/>
              </a:solidFill>
            </a:endParaRPr>
          </a:p>
        </p:txBody>
      </p:sp>
      <p:sp>
        <p:nvSpPr>
          <p:cNvPr id="7" name="Abgerundetes Rechteck 6"/>
          <p:cNvSpPr/>
          <p:nvPr/>
        </p:nvSpPr>
        <p:spPr bwMode="auto">
          <a:xfrm>
            <a:off x="5643570" y="4143380"/>
            <a:ext cx="1500198" cy="2214578"/>
          </a:xfrm>
          <a:prstGeom prst="roundRect">
            <a:avLst/>
          </a:prstGeom>
          <a:solidFill>
            <a:srgbClr val="FFC000">
              <a:alpha val="33000"/>
            </a:srgb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nchor="ctr"/>
          <a:lstStyle/>
          <a:p>
            <a:pPr algn="ctr" defTabSz="914099">
              <a:defRPr/>
            </a:pPr>
            <a:r>
              <a:rPr lang="de-DE" sz="2300" b="1">
                <a:solidFill>
                  <a:srgbClr val="FFFFFF"/>
                </a:solidFill>
              </a:rPr>
              <a:t>BizTalk Adapter</a:t>
            </a:r>
            <a:endParaRPr lang="de-DE" sz="2300" b="1" dirty="0">
              <a:solidFill>
                <a:srgbClr val="FFFFFF"/>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1000" y="230188"/>
            <a:ext cx="8382000" cy="664797"/>
          </a:xfrm>
        </p:spPr>
        <p:txBody>
          <a:bodyPr/>
          <a:lstStyle/>
          <a:p>
            <a:pPr defTabSz="914363" fontAlgn="auto">
              <a:spcAft>
                <a:spcPts val="0"/>
              </a:spcAft>
              <a:defRPr/>
            </a:pPr>
            <a:r>
              <a:rPr lang="de-DE" dirty="0" smtClean="0"/>
              <a:t>Resumen</a:t>
            </a:r>
            <a:endParaRPr lang="de-DE" dirty="0"/>
          </a:p>
        </p:txBody>
      </p:sp>
      <p:sp>
        <p:nvSpPr>
          <p:cNvPr id="57347" name="Textplatzhalter 2"/>
          <p:cNvSpPr>
            <a:spLocks noGrp="1"/>
          </p:cNvSpPr>
          <p:nvPr>
            <p:ph type="body" sz="quarter" idx="10"/>
          </p:nvPr>
        </p:nvSpPr>
        <p:spPr>
          <a:xfrm>
            <a:off x="381000" y="1142984"/>
            <a:ext cx="8382000" cy="5199079"/>
          </a:xfrm>
        </p:spPr>
        <p:txBody>
          <a:bodyPr/>
          <a:lstStyle/>
          <a:p>
            <a:r>
              <a:rPr lang="de-DE" dirty="0" smtClean="0"/>
              <a:t>BizTalk Adapter Pack</a:t>
            </a:r>
          </a:p>
          <a:p>
            <a:pPr lvl="1"/>
            <a:r>
              <a:rPr lang="de-DE" dirty="0" smtClean="0"/>
              <a:t>Proporciona conectividad a sistemas SAP, </a:t>
            </a:r>
            <a:br>
              <a:rPr lang="de-DE" dirty="0" smtClean="0"/>
            </a:br>
            <a:r>
              <a:rPr lang="de-DE" dirty="0" smtClean="0"/>
              <a:t>Siebel y Oracle de manera transparente</a:t>
            </a:r>
          </a:p>
          <a:p>
            <a:pPr lvl="1"/>
            <a:r>
              <a:rPr lang="de-DE" dirty="0" smtClean="0"/>
              <a:t>Facilita los desarrollos de integración contra SAP</a:t>
            </a:r>
          </a:p>
          <a:p>
            <a:pPr lvl="1"/>
            <a:r>
              <a:rPr lang="de-DE" dirty="0" smtClean="0"/>
              <a:t>Permite nuevos escenarios para acceder a informacion de negocio (LOB) :</a:t>
            </a:r>
          </a:p>
          <a:p>
            <a:pPr lvl="2"/>
            <a:r>
              <a:rPr lang="de-DE" dirty="0" smtClean="0"/>
              <a:t>SQL Server Integration Services</a:t>
            </a:r>
          </a:p>
          <a:p>
            <a:pPr lvl="2"/>
            <a:r>
              <a:rPr lang="de-DE" dirty="0" smtClean="0"/>
              <a:t>Office Business Applications</a:t>
            </a:r>
          </a:p>
          <a:p>
            <a:pPr lvl="2"/>
            <a:r>
              <a:rPr lang="de-DE" dirty="0" smtClean="0"/>
              <a:t>Custom .NET Application Development</a:t>
            </a:r>
          </a:p>
          <a:p>
            <a:pPr lvl="1"/>
            <a:r>
              <a:rPr lang="de-DE" dirty="0" smtClean="0"/>
              <a:t>Se adquiere con la licencia de BizTalk Server 2006 R2</a:t>
            </a:r>
          </a:p>
          <a:p>
            <a:pPr lvl="1"/>
            <a:endParaRPr lang="de-DE" dirty="0" smtClean="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Más Información</a:t>
            </a:r>
            <a:endParaRPr lang="es-ES" dirty="0"/>
          </a:p>
        </p:txBody>
      </p:sp>
      <p:sp>
        <p:nvSpPr>
          <p:cNvPr id="3" name="Content Placeholder 2"/>
          <p:cNvSpPr>
            <a:spLocks noGrp="1"/>
          </p:cNvSpPr>
          <p:nvPr>
            <p:ph idx="1"/>
          </p:nvPr>
        </p:nvSpPr>
        <p:spPr/>
        <p:txBody>
          <a:bodyPr/>
          <a:lstStyle/>
          <a:p>
            <a:r>
              <a:rPr lang="es-ES" sz="2800" b="1" dirty="0" smtClean="0">
                <a:solidFill>
                  <a:srgbClr val="FFFFCC"/>
                </a:solidFill>
              </a:rPr>
              <a:t>Mi Blog: </a:t>
            </a:r>
            <a:r>
              <a:rPr lang="es-ES" sz="2800" b="1" dirty="0" smtClean="0">
                <a:hlinkClick r:id="rId2" invalidUrl="http:///"/>
              </a:rPr>
              <a:t>http://biztalkfridays.wordpress.com/</a:t>
            </a:r>
          </a:p>
          <a:p>
            <a:r>
              <a:rPr lang="es-ES" sz="2800" b="1" dirty="0" err="1" smtClean="0">
                <a:solidFill>
                  <a:srgbClr val="FFFFFF"/>
                </a:solidFill>
              </a:rPr>
              <a:t>Kabel</a:t>
            </a:r>
            <a:r>
              <a:rPr lang="es-ES" sz="2800" b="1" dirty="0" smtClean="0">
                <a:solidFill>
                  <a:srgbClr val="FFFFFF"/>
                </a:solidFill>
              </a:rPr>
              <a:t> Sistemas:</a:t>
            </a:r>
            <a:r>
              <a:rPr lang="es-ES" sz="2800" dirty="0" smtClean="0"/>
              <a:t> </a:t>
            </a:r>
            <a:r>
              <a:rPr lang="es-ES" sz="2800" dirty="0" smtClean="0">
                <a:hlinkClick r:id="rId2" invalidUrl="http:///"/>
              </a:rPr>
              <a:t>http://</a:t>
            </a:r>
            <a:r>
              <a:rPr lang="es-ES" sz="2800" dirty="0" smtClean="0"/>
              <a:t> </a:t>
            </a:r>
            <a:r>
              <a:rPr lang="es-ES" sz="2800" dirty="0" smtClean="0">
                <a:hlinkClick r:id="rId3"/>
              </a:rPr>
              <a:t>www.Kabel.es</a:t>
            </a:r>
            <a:endParaRPr lang="es-ES" sz="2800" dirty="0" smtClean="0"/>
          </a:p>
          <a:p>
            <a:r>
              <a:rPr lang="es-ES" sz="2400" b="1" dirty="0" err="1" smtClean="0">
                <a:solidFill>
                  <a:srgbClr val="FFFFFF"/>
                </a:solidFill>
              </a:rPr>
              <a:t>Dev</a:t>
            </a:r>
            <a:r>
              <a:rPr lang="es-ES" sz="2400" b="1" dirty="0" smtClean="0">
                <a:solidFill>
                  <a:srgbClr val="FFFFFF"/>
                </a:solidFill>
              </a:rPr>
              <a:t> Center:</a:t>
            </a:r>
            <a:r>
              <a:rPr lang="es-ES" sz="2400" dirty="0" smtClean="0"/>
              <a:t> </a:t>
            </a:r>
            <a:r>
              <a:rPr lang="es-ES" sz="2000" dirty="0" smtClean="0">
                <a:hlinkClick r:id="rId4"/>
              </a:rPr>
              <a:t>http://msdn.microsoft.com/biztalk/</a:t>
            </a:r>
            <a:endParaRPr lang="es-ES" sz="2000" dirty="0" smtClean="0"/>
          </a:p>
          <a:p>
            <a:r>
              <a:rPr lang="es-ES" sz="2400" b="1" dirty="0" err="1" smtClean="0">
                <a:solidFill>
                  <a:srgbClr val="FFFFFF"/>
                </a:solidFill>
              </a:rPr>
              <a:t>BizTalkGurus</a:t>
            </a:r>
            <a:r>
              <a:rPr lang="es-ES" sz="2400" b="1" dirty="0" smtClean="0">
                <a:solidFill>
                  <a:srgbClr val="FFFFFF"/>
                </a:solidFill>
              </a:rPr>
              <a:t>:</a:t>
            </a:r>
            <a:r>
              <a:rPr lang="es-ES" sz="2400" dirty="0" smtClean="0"/>
              <a:t> </a:t>
            </a:r>
            <a:r>
              <a:rPr lang="es-ES" sz="2000" dirty="0" smtClean="0">
                <a:hlinkClick r:id="rId5"/>
              </a:rPr>
              <a:t>http://www.biztalkgurus.com/biztalk-server-2004.aspx</a:t>
            </a:r>
            <a:endParaRPr lang="es-ES" sz="2000" dirty="0" smtClean="0"/>
          </a:p>
          <a:p>
            <a:r>
              <a:rPr lang="es-ES" sz="2400" b="1" dirty="0" err="1" smtClean="0">
                <a:solidFill>
                  <a:srgbClr val="FFFFFF"/>
                </a:solidFill>
              </a:rPr>
              <a:t>NewsGroup</a:t>
            </a:r>
            <a:r>
              <a:rPr lang="es-ES" sz="2400" b="1" dirty="0" smtClean="0">
                <a:solidFill>
                  <a:srgbClr val="FFFFFF"/>
                </a:solidFill>
              </a:rPr>
              <a:t>: </a:t>
            </a:r>
            <a:r>
              <a:rPr lang="en-US" sz="2000" dirty="0" smtClean="0">
                <a:hlinkClick r:id="rId6"/>
              </a:rPr>
              <a:t>http://www.microsoft.com/technet/community/newsgroups</a:t>
            </a:r>
            <a:r>
              <a:rPr lang="es-ES" sz="2000" dirty="0" smtClean="0"/>
              <a:t> </a:t>
            </a:r>
          </a:p>
          <a:p>
            <a:r>
              <a:rPr lang="es-ES" sz="2400" b="1" dirty="0" smtClean="0">
                <a:solidFill>
                  <a:srgbClr val="FFFFFF"/>
                </a:solidFill>
              </a:rPr>
              <a:t>MSN </a:t>
            </a:r>
            <a:r>
              <a:rPr lang="es-ES" sz="2400" b="1" dirty="0" err="1" smtClean="0">
                <a:solidFill>
                  <a:srgbClr val="FFFFFF"/>
                </a:solidFill>
              </a:rPr>
              <a:t>Search</a:t>
            </a:r>
            <a:r>
              <a:rPr lang="es-ES" sz="2400" b="1" dirty="0" smtClean="0">
                <a:solidFill>
                  <a:srgbClr val="FFFFFF"/>
                </a:solidFill>
              </a:rPr>
              <a:t>: </a:t>
            </a:r>
            <a:r>
              <a:rPr lang="en-US" sz="2400" dirty="0" smtClean="0">
                <a:hlinkClick r:id="rId7"/>
              </a:rPr>
              <a:t>http://search.msn.com/</a:t>
            </a:r>
            <a:endParaRPr lang="en-US" sz="2400" dirty="0" smtClean="0"/>
          </a:p>
          <a:p>
            <a:endParaRPr lang="es-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Preguntas &amp;&amp; Respuestas</a:t>
            </a:r>
            <a:endParaRPr lang="es-ES" dirty="0"/>
          </a:p>
        </p:txBody>
      </p:sp>
      <p:sp>
        <p:nvSpPr>
          <p:cNvPr id="3" name="Content Placeholder 2"/>
          <p:cNvSpPr>
            <a:spLocks noGrp="1"/>
          </p:cNvSpPr>
          <p:nvPr>
            <p:ph idx="1"/>
          </p:nvPr>
        </p:nvSpPr>
        <p:spPr/>
        <p:txBody>
          <a:bodyPr/>
          <a:lstStyle/>
          <a:p>
            <a:pPr algn="ctr">
              <a:buFont typeface="Wingdings 2" pitchFamily="18" charset="2"/>
              <a:buNone/>
            </a:pPr>
            <a:r>
              <a:rPr lang="es-ES" sz="30000" b="1" i="1" dirty="0" smtClean="0"/>
              <a:t>?</a:t>
            </a:r>
            <a:endParaRPr lang="es-ES" sz="30000" b="1" i="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395288" y="52388"/>
            <a:ext cx="8229600" cy="855662"/>
          </a:xfrm>
        </p:spPr>
        <p:txBody>
          <a:bodyPr/>
          <a:lstStyle/>
          <a:p>
            <a:r>
              <a:rPr lang="es-ES" dirty="0"/>
              <a:t>Más acciones desde TechNet</a:t>
            </a:r>
          </a:p>
        </p:txBody>
      </p:sp>
      <p:sp>
        <p:nvSpPr>
          <p:cNvPr id="25603" name="Rectangle 3"/>
          <p:cNvSpPr>
            <a:spLocks noGrp="1" noChangeArrowheads="1"/>
          </p:cNvSpPr>
          <p:nvPr>
            <p:ph type="body" idx="1"/>
          </p:nvPr>
        </p:nvSpPr>
        <p:spPr>
          <a:xfrm>
            <a:off x="374650" y="1125538"/>
            <a:ext cx="8388350" cy="5111750"/>
          </a:xfrm>
          <a:noFill/>
        </p:spPr>
        <p:txBody>
          <a:bodyPr/>
          <a:lstStyle/>
          <a:p>
            <a:pPr>
              <a:lnSpc>
                <a:spcPct val="130000"/>
              </a:lnSpc>
              <a:spcBef>
                <a:spcPct val="50000"/>
              </a:spcBef>
            </a:pPr>
            <a:r>
              <a:rPr lang="es-ES" sz="1600" b="1" dirty="0">
                <a:solidFill>
                  <a:srgbClr val="FFFFCC"/>
                </a:solidFill>
                <a:latin typeface="Arial" charset="0"/>
              </a:rPr>
              <a:t>Para ver los </a:t>
            </a:r>
            <a:r>
              <a:rPr lang="es-ES" sz="1600" b="1" dirty="0" err="1">
                <a:solidFill>
                  <a:srgbClr val="FFFFCC"/>
                </a:solidFill>
                <a:latin typeface="Arial" charset="0"/>
              </a:rPr>
              <a:t>webcast</a:t>
            </a:r>
            <a:r>
              <a:rPr lang="es-ES" sz="1600" b="1" dirty="0">
                <a:solidFill>
                  <a:srgbClr val="FFFFCC"/>
                </a:solidFill>
                <a:latin typeface="Arial" charset="0"/>
              </a:rPr>
              <a:t> grabados sobre éste tema y otros temas, diríjase a:</a:t>
            </a:r>
          </a:p>
          <a:p>
            <a:pPr lvl="1">
              <a:lnSpc>
                <a:spcPct val="130000"/>
              </a:lnSpc>
              <a:spcBef>
                <a:spcPct val="50000"/>
              </a:spcBef>
            </a:pPr>
            <a:r>
              <a:rPr lang="es-ES" sz="1600" dirty="0">
                <a:solidFill>
                  <a:srgbClr val="FFFFCC"/>
                </a:solidFill>
                <a:latin typeface="Arial" charset="0"/>
                <a:hlinkClick r:id="rId2"/>
              </a:rPr>
              <a:t>http://www.microsoft.es/technet/jornadas/webcasts/webcasts_ant.asp</a:t>
            </a:r>
            <a:endParaRPr lang="es-ES" sz="1600" dirty="0">
              <a:solidFill>
                <a:srgbClr val="FFFFCC"/>
              </a:solidFill>
              <a:latin typeface="Arial" charset="0"/>
            </a:endParaRPr>
          </a:p>
          <a:p>
            <a:pPr>
              <a:lnSpc>
                <a:spcPct val="130000"/>
              </a:lnSpc>
              <a:spcBef>
                <a:spcPct val="50000"/>
              </a:spcBef>
            </a:pPr>
            <a:r>
              <a:rPr lang="es-ES" sz="1600" b="1" dirty="0">
                <a:solidFill>
                  <a:srgbClr val="FFFFCC"/>
                </a:solidFill>
                <a:latin typeface="Arial" charset="0"/>
              </a:rPr>
              <a:t>Para información y registro de Futuros </a:t>
            </a:r>
            <a:r>
              <a:rPr lang="es-ES" sz="1600" b="1" dirty="0" err="1">
                <a:solidFill>
                  <a:srgbClr val="FFFFCC"/>
                </a:solidFill>
                <a:latin typeface="Arial" charset="0"/>
              </a:rPr>
              <a:t>Webcast</a:t>
            </a:r>
            <a:r>
              <a:rPr lang="es-ES" sz="1600" b="1" dirty="0">
                <a:solidFill>
                  <a:srgbClr val="FFFFCC"/>
                </a:solidFill>
                <a:latin typeface="Arial" charset="0"/>
              </a:rPr>
              <a:t> de éste y otros temas diríjase a:</a:t>
            </a:r>
          </a:p>
          <a:p>
            <a:pPr lvl="1">
              <a:lnSpc>
                <a:spcPct val="130000"/>
              </a:lnSpc>
              <a:spcBef>
                <a:spcPct val="50000"/>
              </a:spcBef>
            </a:pPr>
            <a:r>
              <a:rPr lang="es-ES" sz="1600" dirty="0">
                <a:solidFill>
                  <a:srgbClr val="FFFFCC"/>
                </a:solidFill>
                <a:latin typeface="Arial" charset="0"/>
                <a:hlinkClick r:id="rId3"/>
              </a:rPr>
              <a:t>http://www.microsoft.es/technet/jornadas/webcasts/default.asp</a:t>
            </a:r>
            <a:endParaRPr lang="es-ES" sz="1600" dirty="0">
              <a:solidFill>
                <a:srgbClr val="FFFFCC"/>
              </a:solidFill>
              <a:latin typeface="Arial" charset="0"/>
            </a:endParaRPr>
          </a:p>
          <a:p>
            <a:pPr>
              <a:lnSpc>
                <a:spcPct val="130000"/>
              </a:lnSpc>
              <a:spcBef>
                <a:spcPct val="50000"/>
              </a:spcBef>
            </a:pPr>
            <a:r>
              <a:rPr lang="es-ES" sz="1600" b="1" dirty="0">
                <a:solidFill>
                  <a:srgbClr val="FFFFCC"/>
                </a:solidFill>
                <a:latin typeface="Arial" charset="0"/>
              </a:rPr>
              <a:t>Para mantenerse informado sobre todos los Eventos, Seminarios y </a:t>
            </a:r>
            <a:r>
              <a:rPr lang="es-ES" sz="1600" b="1" dirty="0" err="1">
                <a:solidFill>
                  <a:srgbClr val="FFFFCC"/>
                </a:solidFill>
                <a:latin typeface="Arial" charset="0"/>
              </a:rPr>
              <a:t>webcast</a:t>
            </a:r>
            <a:r>
              <a:rPr lang="es-ES" sz="1600" b="1" dirty="0">
                <a:solidFill>
                  <a:srgbClr val="FFFFCC"/>
                </a:solidFill>
                <a:latin typeface="Arial" charset="0"/>
              </a:rPr>
              <a:t> suscríbase a nuestro boletín TechNet Flash en ésta dirección:</a:t>
            </a:r>
          </a:p>
          <a:p>
            <a:pPr lvl="1">
              <a:lnSpc>
                <a:spcPct val="130000"/>
              </a:lnSpc>
              <a:spcBef>
                <a:spcPct val="50000"/>
              </a:spcBef>
            </a:pPr>
            <a:r>
              <a:rPr lang="es-ES" sz="1600" dirty="0">
                <a:solidFill>
                  <a:srgbClr val="FFFFCC"/>
                </a:solidFill>
                <a:latin typeface="Arial" charset="0"/>
                <a:hlinkClick r:id="rId4"/>
              </a:rPr>
              <a:t>http://www.microsoft.es/technet/boletines/default.mspx</a:t>
            </a:r>
            <a:endParaRPr lang="es-ES" sz="1600" dirty="0">
              <a:solidFill>
                <a:srgbClr val="FFFFCC"/>
              </a:solidFill>
              <a:latin typeface="Arial" charset="0"/>
            </a:endParaRPr>
          </a:p>
          <a:p>
            <a:pPr>
              <a:lnSpc>
                <a:spcPct val="130000"/>
              </a:lnSpc>
              <a:spcBef>
                <a:spcPct val="50000"/>
              </a:spcBef>
            </a:pPr>
            <a:r>
              <a:rPr lang="es-ES" sz="1600" b="1" dirty="0">
                <a:solidFill>
                  <a:srgbClr val="FFFFCC"/>
                </a:solidFill>
                <a:latin typeface="Arial" charset="0"/>
              </a:rPr>
              <a:t>Descubra los mejores vídeos para TI gratis y a un solo clic:</a:t>
            </a:r>
            <a:r>
              <a:rPr lang="es-ES" sz="1600" dirty="0">
                <a:solidFill>
                  <a:srgbClr val="FFFFCC"/>
                </a:solidFill>
                <a:latin typeface="Arial" charset="0"/>
              </a:rPr>
              <a:t> </a:t>
            </a:r>
          </a:p>
          <a:p>
            <a:pPr lvl="1">
              <a:lnSpc>
                <a:spcPct val="130000"/>
              </a:lnSpc>
              <a:spcBef>
                <a:spcPct val="50000"/>
              </a:spcBef>
            </a:pPr>
            <a:r>
              <a:rPr lang="es-ES" sz="1600" dirty="0">
                <a:solidFill>
                  <a:srgbClr val="FFFFCC"/>
                </a:solidFill>
                <a:latin typeface="Arial" charset="0"/>
                <a:hlinkClick r:id="rId5"/>
              </a:rPr>
              <a:t>http://www.microsoft.es/technet/itsshowtime/default.aspx</a:t>
            </a:r>
            <a:endParaRPr lang="es-ES" sz="1600" dirty="0">
              <a:solidFill>
                <a:srgbClr val="FFFFCC"/>
              </a:solidFill>
              <a:latin typeface="Arial" charset="0"/>
            </a:endParaRPr>
          </a:p>
          <a:p>
            <a:pPr>
              <a:lnSpc>
                <a:spcPct val="130000"/>
              </a:lnSpc>
              <a:spcBef>
                <a:spcPct val="50000"/>
              </a:spcBef>
            </a:pPr>
            <a:r>
              <a:rPr lang="es-ES" sz="1600" b="1" dirty="0">
                <a:solidFill>
                  <a:srgbClr val="FFFFCC"/>
                </a:solidFill>
                <a:latin typeface="Arial" charset="0"/>
              </a:rPr>
              <a:t>Para acceder a toda la información, betas, actualizaciones, recursos, puede suscribirse a Nuestra Suscripción TechNet en:</a:t>
            </a:r>
          </a:p>
          <a:p>
            <a:pPr lvl="1">
              <a:lnSpc>
                <a:spcPct val="130000"/>
              </a:lnSpc>
              <a:spcBef>
                <a:spcPct val="50000"/>
              </a:spcBef>
            </a:pPr>
            <a:r>
              <a:rPr lang="es-ES" sz="1600" dirty="0">
                <a:solidFill>
                  <a:srgbClr val="FFFFCC"/>
                </a:solidFill>
                <a:latin typeface="Arial" charset="0"/>
                <a:hlinkClick r:id="rId6"/>
              </a:rPr>
              <a:t>http://www.microsoft.es/technet/recursos/cd/default.mspx</a:t>
            </a:r>
            <a:endParaRPr lang="es-ES" sz="1600" dirty="0">
              <a:solidFill>
                <a:srgbClr val="FFFFCC"/>
              </a:solidFill>
              <a:latin typeface="Arial" charset="0"/>
            </a:endParaRPr>
          </a:p>
        </p:txBody>
      </p:sp>
      <p:pic>
        <p:nvPicPr>
          <p:cNvPr id="7" name="Picture 6" descr="TechNet_rgb.png"/>
          <p:cNvPicPr>
            <a:picLocks noChangeAspect="1"/>
          </p:cNvPicPr>
          <p:nvPr/>
        </p:nvPicPr>
        <p:blipFill>
          <a:blip r:embed="rId7"/>
          <a:stretch>
            <a:fillRect/>
          </a:stretch>
        </p:blipFill>
        <p:spPr>
          <a:xfrm>
            <a:off x="5353746" y="6086478"/>
            <a:ext cx="3790254" cy="771522"/>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err="1" smtClean="0"/>
              <a:t>Kabel</a:t>
            </a:r>
            <a:r>
              <a:rPr lang="es-ES" dirty="0" smtClean="0"/>
              <a:t>: Competencias</a:t>
            </a:r>
            <a:endParaRPr lang="es-ES" dirty="0"/>
          </a:p>
        </p:txBody>
      </p:sp>
      <p:sp>
        <p:nvSpPr>
          <p:cNvPr id="3" name="Content Placeholder 2"/>
          <p:cNvSpPr>
            <a:spLocks noGrp="1"/>
          </p:cNvSpPr>
          <p:nvPr>
            <p:ph idx="1"/>
          </p:nvPr>
        </p:nvSpPr>
        <p:spPr/>
        <p:txBody>
          <a:bodyPr/>
          <a:lstStyle/>
          <a:p>
            <a:r>
              <a:rPr lang="en-US" dirty="0" smtClean="0"/>
              <a:t>Business Process and Integration</a:t>
            </a:r>
          </a:p>
          <a:p>
            <a:r>
              <a:rPr lang="en-US" dirty="0" smtClean="0"/>
              <a:t>Custom Development Solutions</a:t>
            </a:r>
          </a:p>
          <a:p>
            <a:r>
              <a:rPr lang="en-US" dirty="0" smtClean="0"/>
              <a:t>Advance Infrastructure Solutions</a:t>
            </a:r>
          </a:p>
          <a:p>
            <a:r>
              <a:rPr lang="en-US" dirty="0" smtClean="0"/>
              <a:t>Networking Infrastructure Solutions</a:t>
            </a:r>
          </a:p>
          <a:p>
            <a:r>
              <a:rPr lang="en-US" dirty="0" smtClean="0"/>
              <a:t>Security solutions</a:t>
            </a:r>
          </a:p>
          <a:p>
            <a:endParaRPr lang="es-ES" dirty="0"/>
          </a:p>
        </p:txBody>
      </p:sp>
      <p:pic>
        <p:nvPicPr>
          <p:cNvPr id="4" name="Picture 12" descr="TechNet_sm"/>
          <p:cNvPicPr>
            <a:picLocks noChangeAspect="1" noChangeArrowheads="1"/>
          </p:cNvPicPr>
          <p:nvPr/>
        </p:nvPicPr>
        <p:blipFill>
          <a:blip r:embed="rId2"/>
          <a:srcRect/>
          <a:stretch>
            <a:fillRect/>
          </a:stretch>
        </p:blipFill>
        <p:spPr bwMode="auto">
          <a:xfrm>
            <a:off x="6326188" y="6499225"/>
            <a:ext cx="2817812" cy="35877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Agenda</a:t>
            </a:r>
            <a:endParaRPr lang="es-ES" dirty="0"/>
          </a:p>
        </p:txBody>
      </p:sp>
      <p:sp>
        <p:nvSpPr>
          <p:cNvPr id="3" name="Content Placeholder 2"/>
          <p:cNvSpPr>
            <a:spLocks noGrp="1"/>
          </p:cNvSpPr>
          <p:nvPr>
            <p:ph idx="1"/>
          </p:nvPr>
        </p:nvSpPr>
        <p:spPr/>
        <p:txBody>
          <a:bodyPr/>
          <a:lstStyle/>
          <a:p>
            <a:r>
              <a:rPr lang="es-ES" sz="2800" dirty="0" smtClean="0"/>
              <a:t>Introducción</a:t>
            </a:r>
          </a:p>
          <a:p>
            <a:pPr lvl="1"/>
            <a:r>
              <a:rPr lang="es-ES" sz="2400" dirty="0" smtClean="0"/>
              <a:t>Por qué integrase con SAP</a:t>
            </a:r>
          </a:p>
          <a:p>
            <a:pPr lvl="1"/>
            <a:r>
              <a:rPr lang="es-ES" sz="2400" dirty="0" smtClean="0"/>
              <a:t>Escenarios de integración</a:t>
            </a:r>
          </a:p>
          <a:p>
            <a:r>
              <a:rPr lang="es-ES" sz="2800" dirty="0" smtClean="0"/>
              <a:t>BizTalk </a:t>
            </a:r>
            <a:r>
              <a:rPr lang="es-ES" sz="2800" dirty="0" err="1" smtClean="0"/>
              <a:t>Adapter</a:t>
            </a:r>
            <a:r>
              <a:rPr lang="es-ES" sz="2800" dirty="0" smtClean="0"/>
              <a:t> Pack: ¿Qué es?</a:t>
            </a:r>
          </a:p>
          <a:p>
            <a:r>
              <a:rPr lang="es-ES" sz="2800" dirty="0" smtClean="0"/>
              <a:t>Introducción al BizTalk </a:t>
            </a:r>
            <a:r>
              <a:rPr lang="es-ES" sz="2800" dirty="0" err="1" smtClean="0"/>
              <a:t>Adapter</a:t>
            </a:r>
            <a:r>
              <a:rPr lang="es-ES" sz="2800" dirty="0" smtClean="0"/>
              <a:t> 3.0 para SAP</a:t>
            </a:r>
          </a:p>
          <a:p>
            <a:r>
              <a:rPr lang="es-ES" sz="2800" dirty="0" smtClean="0"/>
              <a:t>Arquitectura</a:t>
            </a:r>
          </a:p>
          <a:p>
            <a:r>
              <a:rPr lang="es-ES" sz="2800" dirty="0" smtClean="0"/>
              <a:t>Como usarlo</a:t>
            </a:r>
          </a:p>
          <a:p>
            <a:r>
              <a:rPr lang="es-ES" sz="2800" dirty="0" smtClean="0"/>
              <a:t>Demos</a:t>
            </a:r>
            <a:endParaRPr lang="es-ES" b="1" dirty="0"/>
          </a:p>
        </p:txBody>
      </p:sp>
      <p:pic>
        <p:nvPicPr>
          <p:cNvPr id="4" name="Picture 12" descr="TechNet_sm"/>
          <p:cNvPicPr>
            <a:picLocks noChangeAspect="1" noChangeArrowheads="1"/>
          </p:cNvPicPr>
          <p:nvPr/>
        </p:nvPicPr>
        <p:blipFill>
          <a:blip r:embed="rId2"/>
          <a:srcRect/>
          <a:stretch>
            <a:fillRect/>
          </a:stretch>
        </p:blipFill>
        <p:spPr bwMode="auto">
          <a:xfrm>
            <a:off x="6326188" y="6499225"/>
            <a:ext cx="2817812" cy="35877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4489" name="Rectangle 25"/>
          <p:cNvSpPr>
            <a:spLocks noChangeArrowheads="1"/>
          </p:cNvSpPr>
          <p:nvPr/>
        </p:nvSpPr>
        <p:spPr bwMode="auto">
          <a:xfrm>
            <a:off x="1266825" y="1828800"/>
            <a:ext cx="6553200" cy="4191000"/>
          </a:xfrm>
          <a:prstGeom prst="rect">
            <a:avLst/>
          </a:prstGeom>
          <a:gradFill rotWithShape="0">
            <a:gsLst>
              <a:gs pos="0">
                <a:srgbClr val="5E9EFF"/>
              </a:gs>
              <a:gs pos="39999">
                <a:srgbClr val="85C2FF"/>
              </a:gs>
              <a:gs pos="70000">
                <a:srgbClr val="C4D6EB"/>
              </a:gs>
              <a:gs pos="100000">
                <a:srgbClr val="FFEBFA"/>
              </a:gs>
            </a:gsLst>
            <a:lin ang="5400000" scaled="0"/>
          </a:gradFill>
          <a:ln w="9525">
            <a:noFill/>
            <a:miter lim="800000"/>
            <a:headEnd/>
            <a:tailEnd/>
          </a:ln>
          <a:effectLst>
            <a:outerShdw dist="35921" dir="2700000" algn="ctr" rotWithShape="0">
              <a:schemeClr val="bg2"/>
            </a:outerShdw>
          </a:effectLst>
        </p:spPr>
        <p:txBody>
          <a:bodyPr wrap="none" lIns="91436" tIns="45718" rIns="91436" bIns="45718" anchor="ctr"/>
          <a:lstStyle/>
          <a:p>
            <a:pPr defTabSz="914363" fontAlgn="auto">
              <a:spcBef>
                <a:spcPts val="0"/>
              </a:spcBef>
              <a:spcAft>
                <a:spcPts val="0"/>
              </a:spcAft>
              <a:defRPr/>
            </a:pPr>
            <a:endParaRPr lang="en-US">
              <a:latin typeface="+mn-lt"/>
              <a:cs typeface="+mn-cs"/>
            </a:endParaRPr>
          </a:p>
        </p:txBody>
      </p:sp>
      <p:sp>
        <p:nvSpPr>
          <p:cNvPr id="21507" name="Text Box 2"/>
          <p:cNvSpPr txBox="1">
            <a:spLocks noChangeArrowheads="1"/>
          </p:cNvSpPr>
          <p:nvPr/>
        </p:nvSpPr>
        <p:spPr bwMode="auto">
          <a:xfrm>
            <a:off x="1246188" y="1431925"/>
            <a:ext cx="184150" cy="400050"/>
          </a:xfrm>
          <a:prstGeom prst="rect">
            <a:avLst/>
          </a:prstGeom>
          <a:noFill/>
          <a:ln w="9525">
            <a:noFill/>
            <a:miter lim="800000"/>
            <a:headEnd/>
            <a:tailEnd/>
          </a:ln>
        </p:spPr>
        <p:txBody>
          <a:bodyPr wrap="none" lIns="91432" tIns="45717" rIns="91432" bIns="45717">
            <a:spAutoFit/>
          </a:bodyPr>
          <a:lstStyle/>
          <a:p>
            <a:pPr algn="r"/>
            <a:endParaRPr lang="en-US" sz="1000" i="1"/>
          </a:p>
          <a:p>
            <a:pPr algn="r"/>
            <a:endParaRPr lang="en-US" sz="1000" i="1"/>
          </a:p>
        </p:txBody>
      </p:sp>
      <p:sp>
        <p:nvSpPr>
          <p:cNvPr id="21508" name="Rectangle 3"/>
          <p:cNvSpPr>
            <a:spLocks noChangeArrowheads="1"/>
          </p:cNvSpPr>
          <p:nvPr/>
        </p:nvSpPr>
        <p:spPr bwMode="auto">
          <a:xfrm>
            <a:off x="1068388" y="3479800"/>
            <a:ext cx="184150" cy="244475"/>
          </a:xfrm>
          <a:prstGeom prst="rect">
            <a:avLst/>
          </a:prstGeom>
          <a:noFill/>
          <a:ln w="9525">
            <a:noFill/>
            <a:miter lim="800000"/>
            <a:headEnd/>
            <a:tailEnd/>
          </a:ln>
        </p:spPr>
        <p:txBody>
          <a:bodyPr wrap="none" lIns="91432" tIns="45717" rIns="91432" bIns="45717">
            <a:spAutoFit/>
          </a:bodyPr>
          <a:lstStyle/>
          <a:p>
            <a:endParaRPr lang="en-US" sz="1000" i="1"/>
          </a:p>
        </p:txBody>
      </p:sp>
      <p:sp>
        <p:nvSpPr>
          <p:cNvPr id="21509" name="Text Box 4"/>
          <p:cNvSpPr txBox="1">
            <a:spLocks noChangeArrowheads="1"/>
          </p:cNvSpPr>
          <p:nvPr/>
        </p:nvSpPr>
        <p:spPr bwMode="auto">
          <a:xfrm>
            <a:off x="1146175" y="6169025"/>
            <a:ext cx="184150" cy="244475"/>
          </a:xfrm>
          <a:prstGeom prst="rect">
            <a:avLst/>
          </a:prstGeom>
          <a:noFill/>
          <a:ln w="9525">
            <a:noFill/>
            <a:miter lim="800000"/>
            <a:headEnd/>
            <a:tailEnd/>
          </a:ln>
        </p:spPr>
        <p:txBody>
          <a:bodyPr wrap="none" lIns="91432" tIns="45717" rIns="91432" bIns="45717">
            <a:spAutoFit/>
          </a:bodyPr>
          <a:lstStyle/>
          <a:p>
            <a:endParaRPr lang="en-US" sz="1000" i="1"/>
          </a:p>
        </p:txBody>
      </p:sp>
      <p:sp>
        <p:nvSpPr>
          <p:cNvPr id="21510" name="Text Box 5"/>
          <p:cNvSpPr txBox="1">
            <a:spLocks noChangeArrowheads="1"/>
          </p:cNvSpPr>
          <p:nvPr/>
        </p:nvSpPr>
        <p:spPr bwMode="auto">
          <a:xfrm>
            <a:off x="7504113" y="6169025"/>
            <a:ext cx="184150" cy="244475"/>
          </a:xfrm>
          <a:prstGeom prst="rect">
            <a:avLst/>
          </a:prstGeom>
          <a:noFill/>
          <a:ln w="9525">
            <a:noFill/>
            <a:miter lim="800000"/>
            <a:headEnd/>
            <a:tailEnd/>
          </a:ln>
        </p:spPr>
        <p:txBody>
          <a:bodyPr wrap="none" lIns="91432" tIns="45717" rIns="91432" bIns="45717">
            <a:spAutoFit/>
          </a:bodyPr>
          <a:lstStyle/>
          <a:p>
            <a:pPr algn="r"/>
            <a:endParaRPr lang="en-US" sz="1000" i="1"/>
          </a:p>
        </p:txBody>
      </p:sp>
      <p:sp>
        <p:nvSpPr>
          <p:cNvPr id="8199" name="Text Box 6"/>
          <p:cNvSpPr txBox="1">
            <a:spLocks noChangeArrowheads="1"/>
          </p:cNvSpPr>
          <p:nvPr/>
        </p:nvSpPr>
        <p:spPr bwMode="auto">
          <a:xfrm rot="-5400000">
            <a:off x="484188" y="3392488"/>
            <a:ext cx="977900" cy="450850"/>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lIns="91432" tIns="45717" rIns="91432" bIns="45717">
            <a:spAutoFit/>
          </a:bodyPr>
          <a:lstStyle/>
          <a:p>
            <a:pPr defTabSz="914363" fontAlgn="auto">
              <a:spcBef>
                <a:spcPts val="0"/>
              </a:spcBef>
              <a:spcAft>
                <a:spcPts val="0"/>
              </a:spcAft>
              <a:defRPr/>
            </a:pPr>
            <a:r>
              <a:rPr lang="en-US" sz="2300" dirty="0">
                <a:solidFill>
                  <a:schemeClr val="tx2"/>
                </a:solidFill>
                <a:latin typeface="+mn-lt"/>
                <a:cs typeface="+mn-cs"/>
              </a:rPr>
              <a:t>Reach</a:t>
            </a:r>
          </a:p>
        </p:txBody>
      </p:sp>
      <p:sp>
        <p:nvSpPr>
          <p:cNvPr id="8200" name="Text Box 7"/>
          <p:cNvSpPr txBox="1">
            <a:spLocks noChangeArrowheads="1"/>
          </p:cNvSpPr>
          <p:nvPr/>
        </p:nvSpPr>
        <p:spPr bwMode="auto">
          <a:xfrm>
            <a:off x="4040188" y="6067425"/>
            <a:ext cx="1008062" cy="446088"/>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lIns="91432" tIns="45717" rIns="91432" bIns="45717">
            <a:spAutoFit/>
          </a:bodyPr>
          <a:lstStyle/>
          <a:p>
            <a:pPr defTabSz="914363" fontAlgn="auto">
              <a:spcBef>
                <a:spcPts val="0"/>
              </a:spcBef>
              <a:spcAft>
                <a:spcPts val="0"/>
              </a:spcAft>
              <a:defRPr/>
            </a:pPr>
            <a:r>
              <a:rPr lang="en-US" sz="2300" dirty="0">
                <a:solidFill>
                  <a:schemeClr val="tx2"/>
                </a:solidFill>
                <a:latin typeface="+mn-lt"/>
                <a:cs typeface="+mn-cs"/>
              </a:rPr>
              <a:t>Agility</a:t>
            </a:r>
          </a:p>
        </p:txBody>
      </p:sp>
      <p:sp>
        <p:nvSpPr>
          <p:cNvPr id="1214473" name="PubPieSlice"/>
          <p:cNvSpPr>
            <a:spLocks noEditPoints="1" noChangeArrowheads="1"/>
          </p:cNvSpPr>
          <p:nvPr/>
        </p:nvSpPr>
        <p:spPr bwMode="auto">
          <a:xfrm rot="10800000">
            <a:off x="-1450975" y="3611563"/>
            <a:ext cx="5440363" cy="4859337"/>
          </a:xfrm>
          <a:custGeom>
            <a:avLst/>
            <a:gdLst>
              <a:gd name="G0" fmla="+- 0 0 0"/>
              <a:gd name="G1" fmla="sin 10800 11790922"/>
              <a:gd name="G2" fmla="cos 10800 11790922"/>
              <a:gd name="G3" fmla="sin 10800 5905551"/>
              <a:gd name="G4" fmla="cos 10800 5905551"/>
              <a:gd name="G5" fmla="+- G1 10800 0"/>
              <a:gd name="G6" fmla="+- G2 10800 0"/>
              <a:gd name="G7" fmla="+- G3 10800 0"/>
              <a:gd name="G8" fmla="+- G4 10800 0"/>
              <a:gd name="G9" fmla="+- 10800 0 0"/>
              <a:gd name="T0" fmla="*/ 0 w 21600"/>
              <a:gd name="T1" fmla="*/ 10815 h 21600"/>
              <a:gd name="T2" fmla="*/ 10800 w 21600"/>
              <a:gd name="T3" fmla="*/ 10800 h 21600"/>
              <a:gd name="T4" fmla="*/ 10778 w 21600"/>
              <a:gd name="T5" fmla="*/ 21599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0" y="10814"/>
                </a:moveTo>
                <a:cubicBezTo>
                  <a:pt x="8" y="16765"/>
                  <a:pt x="4827" y="21587"/>
                  <a:pt x="10777" y="21599"/>
                </a:cubicBezTo>
                <a:lnTo>
                  <a:pt x="10800" y="10800"/>
                </a:lnTo>
                <a:close/>
              </a:path>
            </a:pathLst>
          </a:custGeom>
          <a:gradFill rotWithShape="0">
            <a:gsLst>
              <a:gs pos="0">
                <a:schemeClr val="tx2"/>
              </a:gs>
              <a:gs pos="100000">
                <a:srgbClr val="FCAB33"/>
              </a:gs>
            </a:gsLst>
            <a:path path="rect">
              <a:fillToRect l="100000" b="100000"/>
            </a:path>
          </a:gradFill>
          <a:ln w="9525">
            <a:noFill/>
            <a:miter lim="800000"/>
            <a:headEnd/>
            <a:tailEnd/>
          </a:ln>
          <a:effectLst>
            <a:outerShdw blurRad="50800" dist="38100" dir="2700000" algn="tl" rotWithShape="0">
              <a:prstClr val="black">
                <a:alpha val="40000"/>
              </a:prstClr>
            </a:outerShdw>
          </a:effectLst>
        </p:spPr>
        <p:txBody>
          <a:bodyPr lIns="91436" tIns="45718" rIns="91436" bIns="45718"/>
          <a:lstStyle/>
          <a:p>
            <a:pPr defTabSz="914363" fontAlgn="auto">
              <a:spcBef>
                <a:spcPts val="0"/>
              </a:spcBef>
              <a:spcAft>
                <a:spcPts val="0"/>
              </a:spcAft>
              <a:defRPr/>
            </a:pPr>
            <a:endParaRPr lang="en-US">
              <a:latin typeface="+mn-lt"/>
              <a:cs typeface="+mn-cs"/>
            </a:endParaRPr>
          </a:p>
        </p:txBody>
      </p:sp>
      <p:pic>
        <p:nvPicPr>
          <p:cNvPr id="21514" name="Picture 11" descr="people ready logo"/>
          <p:cNvPicPr>
            <a:picLocks noChangeAspect="1" noChangeArrowheads="1"/>
          </p:cNvPicPr>
          <p:nvPr/>
        </p:nvPicPr>
        <p:blipFill>
          <a:blip r:embed="rId3"/>
          <a:srcRect/>
          <a:stretch>
            <a:fillRect/>
          </a:stretch>
        </p:blipFill>
        <p:spPr bwMode="black">
          <a:xfrm>
            <a:off x="5403850" y="1974850"/>
            <a:ext cx="2208213" cy="600075"/>
          </a:xfrm>
          <a:prstGeom prst="rect">
            <a:avLst/>
          </a:prstGeom>
          <a:noFill/>
          <a:ln w="9525">
            <a:noFill/>
            <a:miter lim="800000"/>
            <a:headEnd/>
            <a:tailEnd/>
          </a:ln>
        </p:spPr>
      </p:pic>
      <p:sp>
        <p:nvSpPr>
          <p:cNvPr id="21515" name="Rectangle 16"/>
          <p:cNvSpPr>
            <a:spLocks noChangeArrowheads="1"/>
          </p:cNvSpPr>
          <p:nvPr/>
        </p:nvSpPr>
        <p:spPr bwMode="auto">
          <a:xfrm>
            <a:off x="1339850" y="2016125"/>
            <a:ext cx="3948113" cy="923925"/>
          </a:xfrm>
          <a:prstGeom prst="rect">
            <a:avLst/>
          </a:prstGeom>
          <a:noFill/>
          <a:ln w="9525" algn="ctr">
            <a:noFill/>
            <a:miter lim="800000"/>
            <a:headEnd/>
            <a:tailEnd/>
          </a:ln>
        </p:spPr>
        <p:txBody>
          <a:bodyPr lIns="91432" tIns="45717" rIns="91432" bIns="45717">
            <a:spAutoFit/>
          </a:bodyPr>
          <a:lstStyle/>
          <a:p>
            <a:pPr eaLnBrk="0" hangingPunct="0"/>
            <a:r>
              <a:rPr lang="en-US">
                <a:solidFill>
                  <a:srgbClr val="002060"/>
                </a:solidFill>
                <a:latin typeface="Segoe" pitchFamily="34" charset="0"/>
              </a:rPr>
              <a:t>Increasing Productivity with a </a:t>
            </a:r>
            <a:br>
              <a:rPr lang="en-US">
                <a:solidFill>
                  <a:srgbClr val="002060"/>
                </a:solidFill>
                <a:latin typeface="Segoe" pitchFamily="34" charset="0"/>
              </a:rPr>
            </a:br>
            <a:r>
              <a:rPr lang="en-US">
                <a:solidFill>
                  <a:srgbClr val="002060"/>
                </a:solidFill>
                <a:latin typeface="Segoe" pitchFamily="34" charset="0"/>
              </a:rPr>
              <a:t>Familiar Environment  (Duet, OBA, SharePoint)</a:t>
            </a:r>
          </a:p>
        </p:txBody>
      </p:sp>
      <p:sp>
        <p:nvSpPr>
          <p:cNvPr id="21516" name="Rectangle 17"/>
          <p:cNvSpPr>
            <a:spLocks noChangeArrowheads="1"/>
          </p:cNvSpPr>
          <p:nvPr/>
        </p:nvSpPr>
        <p:spPr bwMode="auto">
          <a:xfrm>
            <a:off x="4133850" y="4489450"/>
            <a:ext cx="3686175" cy="646113"/>
          </a:xfrm>
          <a:prstGeom prst="rect">
            <a:avLst/>
          </a:prstGeom>
          <a:noFill/>
          <a:ln w="9525" algn="ctr">
            <a:noFill/>
            <a:miter lim="800000"/>
            <a:headEnd/>
            <a:tailEnd/>
          </a:ln>
        </p:spPr>
        <p:txBody>
          <a:bodyPr lIns="91432" tIns="45717" rIns="91432" bIns="45717">
            <a:spAutoFit/>
          </a:bodyPr>
          <a:lstStyle/>
          <a:p>
            <a:pPr eaLnBrk="0" hangingPunct="0"/>
            <a:r>
              <a:rPr lang="en-US">
                <a:solidFill>
                  <a:srgbClr val="002060"/>
                </a:solidFill>
                <a:latin typeface="Segoe" pitchFamily="34" charset="0"/>
              </a:rPr>
              <a:t>Optimizing the SAP Infrastructure (Windows, SQL)</a:t>
            </a:r>
          </a:p>
        </p:txBody>
      </p:sp>
      <p:sp>
        <p:nvSpPr>
          <p:cNvPr id="21517" name="Line 18"/>
          <p:cNvSpPr>
            <a:spLocks noChangeShapeType="1"/>
          </p:cNvSpPr>
          <p:nvPr/>
        </p:nvSpPr>
        <p:spPr bwMode="auto">
          <a:xfrm flipH="1" flipV="1">
            <a:off x="1246188" y="1693863"/>
            <a:ext cx="9525" cy="4316412"/>
          </a:xfrm>
          <a:prstGeom prst="line">
            <a:avLst/>
          </a:prstGeom>
          <a:noFill/>
          <a:ln w="38100">
            <a:solidFill>
              <a:schemeClr val="tx1"/>
            </a:solidFill>
            <a:round/>
            <a:headEnd/>
            <a:tailEnd type="triangle" w="med" len="med"/>
          </a:ln>
        </p:spPr>
        <p:txBody>
          <a:bodyPr lIns="91436" tIns="45718" rIns="91436" bIns="45718"/>
          <a:lstStyle/>
          <a:p>
            <a:endParaRPr lang="es-ES"/>
          </a:p>
        </p:txBody>
      </p:sp>
      <p:sp>
        <p:nvSpPr>
          <p:cNvPr id="21518" name="Line 19"/>
          <p:cNvSpPr>
            <a:spLocks noChangeShapeType="1"/>
          </p:cNvSpPr>
          <p:nvPr/>
        </p:nvSpPr>
        <p:spPr bwMode="auto">
          <a:xfrm>
            <a:off x="1235075" y="6030913"/>
            <a:ext cx="6627813" cy="1587"/>
          </a:xfrm>
          <a:prstGeom prst="line">
            <a:avLst/>
          </a:prstGeom>
          <a:noFill/>
          <a:ln w="38100">
            <a:solidFill>
              <a:schemeClr val="tx1"/>
            </a:solidFill>
            <a:round/>
            <a:headEnd/>
            <a:tailEnd type="triangle" w="med" len="med"/>
          </a:ln>
        </p:spPr>
        <p:txBody>
          <a:bodyPr lIns="91436" tIns="45718" rIns="91436" bIns="45718"/>
          <a:lstStyle/>
          <a:p>
            <a:endParaRPr lang="es-ES"/>
          </a:p>
        </p:txBody>
      </p:sp>
      <p:sp>
        <p:nvSpPr>
          <p:cNvPr id="21519" name="Rectangle 21"/>
          <p:cNvSpPr>
            <a:spLocks noChangeArrowheads="1"/>
          </p:cNvSpPr>
          <p:nvPr/>
        </p:nvSpPr>
        <p:spPr bwMode="auto">
          <a:xfrm>
            <a:off x="2643188" y="2860675"/>
            <a:ext cx="4075112" cy="646113"/>
          </a:xfrm>
          <a:prstGeom prst="rect">
            <a:avLst/>
          </a:prstGeom>
          <a:noFill/>
          <a:ln w="9525" algn="ctr">
            <a:noFill/>
            <a:miter lim="800000"/>
            <a:headEnd/>
            <a:tailEnd/>
          </a:ln>
        </p:spPr>
        <p:txBody>
          <a:bodyPr lIns="91432" tIns="45717" rIns="91432" bIns="45717">
            <a:spAutoFit/>
          </a:bodyPr>
          <a:lstStyle/>
          <a:p>
            <a:pPr eaLnBrk="0" hangingPunct="0"/>
            <a:r>
              <a:rPr lang="en-US">
                <a:solidFill>
                  <a:srgbClr val="002060"/>
                </a:solidFill>
                <a:latin typeface="Segoe" pitchFamily="34" charset="0"/>
              </a:rPr>
              <a:t>Driving Business Performance (Microsoft and SAP BI)</a:t>
            </a:r>
          </a:p>
        </p:txBody>
      </p:sp>
      <p:sp>
        <p:nvSpPr>
          <p:cNvPr id="21520" name="Rectangle 23"/>
          <p:cNvSpPr>
            <a:spLocks noChangeArrowheads="1"/>
          </p:cNvSpPr>
          <p:nvPr/>
        </p:nvSpPr>
        <p:spPr bwMode="auto">
          <a:xfrm>
            <a:off x="4711700" y="5246688"/>
            <a:ext cx="3017838" cy="646112"/>
          </a:xfrm>
          <a:prstGeom prst="rect">
            <a:avLst/>
          </a:prstGeom>
          <a:noFill/>
          <a:ln w="9525" algn="ctr">
            <a:noFill/>
            <a:miter lim="800000"/>
            <a:headEnd/>
            <a:tailEnd/>
          </a:ln>
        </p:spPr>
        <p:txBody>
          <a:bodyPr lIns="91432" tIns="45717" rIns="91432" bIns="45717">
            <a:spAutoFit/>
          </a:bodyPr>
          <a:lstStyle/>
          <a:p>
            <a:pPr eaLnBrk="0" hangingPunct="0"/>
            <a:r>
              <a:rPr lang="en-US">
                <a:solidFill>
                  <a:srgbClr val="002060"/>
                </a:solidFill>
                <a:latin typeface="Segoe" pitchFamily="34" charset="0"/>
              </a:rPr>
              <a:t>Leveraging Broad .NET Ecosystem (Partners)</a:t>
            </a:r>
          </a:p>
        </p:txBody>
      </p:sp>
      <p:sp>
        <p:nvSpPr>
          <p:cNvPr id="21521" name="Rectangle 32"/>
          <p:cNvSpPr>
            <a:spLocks noChangeArrowheads="1"/>
          </p:cNvSpPr>
          <p:nvPr/>
        </p:nvSpPr>
        <p:spPr bwMode="auto">
          <a:xfrm>
            <a:off x="3800475" y="3698875"/>
            <a:ext cx="3686175" cy="646113"/>
          </a:xfrm>
          <a:prstGeom prst="rect">
            <a:avLst/>
          </a:prstGeom>
          <a:noFill/>
          <a:ln w="9525" algn="ctr">
            <a:noFill/>
            <a:miter lim="800000"/>
            <a:headEnd/>
            <a:tailEnd/>
          </a:ln>
        </p:spPr>
        <p:txBody>
          <a:bodyPr lIns="91432" tIns="45717" rIns="91432" bIns="45717">
            <a:spAutoFit/>
          </a:bodyPr>
          <a:lstStyle/>
          <a:p>
            <a:pPr eaLnBrk="0" hangingPunct="0"/>
            <a:r>
              <a:rPr lang="en-US">
                <a:solidFill>
                  <a:srgbClr val="002060"/>
                </a:solidFill>
                <a:latin typeface="Segoe" pitchFamily="34" charset="0"/>
              </a:rPr>
              <a:t>Driving Innovation  (.NET, BizTalk, Dynamics)</a:t>
            </a:r>
          </a:p>
        </p:txBody>
      </p:sp>
      <p:sp>
        <p:nvSpPr>
          <p:cNvPr id="1214478" name="Line 14"/>
          <p:cNvSpPr>
            <a:spLocks noChangeShapeType="1"/>
          </p:cNvSpPr>
          <p:nvPr/>
        </p:nvSpPr>
        <p:spPr bwMode="auto">
          <a:xfrm flipV="1">
            <a:off x="3024188" y="4813300"/>
            <a:ext cx="1104900" cy="234950"/>
          </a:xfrm>
          <a:prstGeom prst="line">
            <a:avLst/>
          </a:prstGeom>
          <a:ln w="63500">
            <a:headEnd type="triangle" w="med" len="med"/>
            <a:tailEnd type="triangle" w="med" len="med"/>
          </a:ln>
          <a:effectLst>
            <a:outerShdw blurRad="50800" dist="38100" dir="2700000" algn="tl"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txBody>
          <a:bodyPr lIns="91436" tIns="45718" rIns="91436" bIns="45718">
            <a:spAutoFit/>
          </a:bodyPr>
          <a:lstStyle/>
          <a:p>
            <a:pPr defTabSz="914363" fontAlgn="auto">
              <a:spcBef>
                <a:spcPts val="0"/>
              </a:spcBef>
              <a:spcAft>
                <a:spcPts val="0"/>
              </a:spcAft>
              <a:defRPr/>
            </a:pPr>
            <a:endParaRPr lang="en-US"/>
          </a:p>
        </p:txBody>
      </p:sp>
      <p:sp>
        <p:nvSpPr>
          <p:cNvPr id="1214493" name="Line 29"/>
          <p:cNvSpPr>
            <a:spLocks noChangeShapeType="1"/>
          </p:cNvSpPr>
          <p:nvPr/>
        </p:nvSpPr>
        <p:spPr bwMode="auto">
          <a:xfrm flipV="1">
            <a:off x="3224213" y="5611813"/>
            <a:ext cx="1155700" cy="46037"/>
          </a:xfrm>
          <a:prstGeom prst="line">
            <a:avLst/>
          </a:prstGeom>
          <a:ln w="63500">
            <a:headEnd type="triangle" w="med" len="med"/>
            <a:tailEnd type="triangle" w="med" len="med"/>
          </a:ln>
          <a:effectLst>
            <a:outerShdw blurRad="50800" dist="38100" dir="2700000" algn="tl"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txBody>
          <a:bodyPr lIns="91436" tIns="45718" rIns="91436" bIns="45718">
            <a:spAutoFit/>
          </a:bodyPr>
          <a:lstStyle/>
          <a:p>
            <a:pPr defTabSz="914363" fontAlgn="auto">
              <a:spcBef>
                <a:spcPts val="0"/>
              </a:spcBef>
              <a:spcAft>
                <a:spcPts val="0"/>
              </a:spcAft>
              <a:defRPr/>
            </a:pPr>
            <a:endParaRPr lang="en-US"/>
          </a:p>
        </p:txBody>
      </p:sp>
      <p:sp>
        <p:nvSpPr>
          <p:cNvPr id="1214494" name="Line 30"/>
          <p:cNvSpPr>
            <a:spLocks noChangeShapeType="1"/>
          </p:cNvSpPr>
          <p:nvPr/>
        </p:nvSpPr>
        <p:spPr bwMode="auto">
          <a:xfrm flipV="1">
            <a:off x="2152650" y="3446463"/>
            <a:ext cx="581025" cy="833437"/>
          </a:xfrm>
          <a:prstGeom prst="line">
            <a:avLst/>
          </a:prstGeom>
          <a:ln w="63500">
            <a:headEnd type="triangle" w="med" len="med"/>
            <a:tailEnd type="triangle" w="med" len="med"/>
          </a:ln>
          <a:effectLst>
            <a:outerShdw blurRad="50800" dist="38100" dir="2700000" algn="tl"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txBody>
          <a:bodyPr lIns="91436" tIns="45718" rIns="91436" bIns="45718">
            <a:spAutoFit/>
          </a:bodyPr>
          <a:lstStyle/>
          <a:p>
            <a:pPr defTabSz="914363" fontAlgn="auto">
              <a:spcBef>
                <a:spcPts val="0"/>
              </a:spcBef>
              <a:spcAft>
                <a:spcPts val="0"/>
              </a:spcAft>
              <a:defRPr/>
            </a:pPr>
            <a:endParaRPr lang="en-US"/>
          </a:p>
        </p:txBody>
      </p:sp>
      <p:sp>
        <p:nvSpPr>
          <p:cNvPr id="1214495" name="Line 31"/>
          <p:cNvSpPr>
            <a:spLocks noChangeShapeType="1"/>
          </p:cNvSpPr>
          <p:nvPr/>
        </p:nvSpPr>
        <p:spPr bwMode="auto">
          <a:xfrm flipV="1">
            <a:off x="2676525" y="4079875"/>
            <a:ext cx="1101725" cy="533400"/>
          </a:xfrm>
          <a:prstGeom prst="line">
            <a:avLst/>
          </a:prstGeom>
          <a:ln w="63500">
            <a:headEnd type="triangle" w="med" len="med"/>
            <a:tailEnd type="triangle" w="med" len="med"/>
          </a:ln>
          <a:effectLst>
            <a:outerShdw blurRad="50800" dist="38100" dir="2700000" algn="tl"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txBody>
          <a:bodyPr lIns="91436" tIns="45718" rIns="91436" bIns="45718">
            <a:spAutoFit/>
          </a:bodyPr>
          <a:lstStyle/>
          <a:p>
            <a:pPr defTabSz="914363" fontAlgn="auto">
              <a:spcBef>
                <a:spcPts val="0"/>
              </a:spcBef>
              <a:spcAft>
                <a:spcPts val="0"/>
              </a:spcAft>
              <a:defRPr/>
            </a:pPr>
            <a:endParaRPr lang="en-US"/>
          </a:p>
        </p:txBody>
      </p:sp>
      <p:sp>
        <p:nvSpPr>
          <p:cNvPr id="1214476" name="Line 12"/>
          <p:cNvSpPr>
            <a:spLocks noChangeShapeType="1"/>
          </p:cNvSpPr>
          <p:nvPr/>
        </p:nvSpPr>
        <p:spPr bwMode="auto">
          <a:xfrm flipV="1">
            <a:off x="1562100" y="3057525"/>
            <a:ext cx="76200" cy="1117600"/>
          </a:xfrm>
          <a:prstGeom prst="line">
            <a:avLst/>
          </a:prstGeom>
          <a:ln w="63500">
            <a:headEnd type="triangle" w="med" len="med"/>
            <a:tailEnd type="triangle" w="med" len="med"/>
          </a:ln>
          <a:effectLst>
            <a:outerShdw blurRad="50800" dist="38100" dir="2700000" algn="tl"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txBody>
          <a:bodyPr lIns="91436" tIns="45718" rIns="91436" bIns="45718">
            <a:spAutoFit/>
          </a:bodyPr>
          <a:lstStyle/>
          <a:p>
            <a:pPr defTabSz="914363" fontAlgn="auto">
              <a:spcBef>
                <a:spcPts val="0"/>
              </a:spcBef>
              <a:spcAft>
                <a:spcPts val="0"/>
              </a:spcAft>
              <a:defRPr/>
            </a:pPr>
            <a:endParaRPr lang="en-US"/>
          </a:p>
        </p:txBody>
      </p:sp>
      <p:sp>
        <p:nvSpPr>
          <p:cNvPr id="8205" name="WordArt 15"/>
          <p:cNvSpPr>
            <a:spLocks noChangeArrowheads="1" noChangeShapeType="1" noTextEdit="1"/>
          </p:cNvSpPr>
          <p:nvPr/>
        </p:nvSpPr>
        <p:spPr bwMode="auto">
          <a:xfrm rot="2529659">
            <a:off x="1655763" y="4322763"/>
            <a:ext cx="2224087" cy="838200"/>
          </a:xfrm>
          <a:prstGeom prst="rect">
            <a:avLst/>
          </a:prstGeom>
          <a:effectLst>
            <a:outerShdw blurRad="50800" dist="38100" dir="2700000" algn="tl" rotWithShape="0">
              <a:prstClr val="black">
                <a:alpha val="40000"/>
              </a:prstClr>
            </a:outerShdw>
          </a:effectLst>
        </p:spPr>
        <p:txBody>
          <a:bodyPr spcFirstLastPara="1" wrap="none" lIns="91436" tIns="45718" rIns="91436" bIns="45718" fromWordArt="1">
            <a:prstTxWarp prst="textArchUp">
              <a:avLst>
                <a:gd name="adj" fmla="val 11325652"/>
              </a:avLst>
            </a:prstTxWarp>
          </a:bodyPr>
          <a:lstStyle/>
          <a:p>
            <a:pPr algn="ctr" defTabSz="914363" fontAlgn="auto">
              <a:spcBef>
                <a:spcPts val="0"/>
              </a:spcBef>
              <a:spcAft>
                <a:spcPts val="0"/>
              </a:spcAft>
              <a:defRPr/>
            </a:pPr>
            <a:r>
              <a:rPr lang="en-US" sz="2000" kern="10" spc="300" dirty="0">
                <a:ln w="9525">
                  <a:solidFill>
                    <a:schemeClr val="tx1"/>
                  </a:solidFill>
                  <a:round/>
                  <a:headEnd/>
                  <a:tailEnd/>
                </a:ln>
                <a:latin typeface="+mn-lt"/>
                <a:ea typeface="Verdana"/>
                <a:cs typeface="Verdana"/>
              </a:rPr>
              <a:t> _______________</a:t>
            </a:r>
          </a:p>
        </p:txBody>
      </p:sp>
      <p:pic>
        <p:nvPicPr>
          <p:cNvPr id="21528" name="Picture 13" descr="sap_blue"/>
          <p:cNvPicPr>
            <a:picLocks noChangeAspect="1" noChangeArrowheads="1"/>
          </p:cNvPicPr>
          <p:nvPr/>
        </p:nvPicPr>
        <p:blipFill>
          <a:blip r:embed="rId4"/>
          <a:srcRect/>
          <a:stretch>
            <a:fillRect/>
          </a:stretch>
        </p:blipFill>
        <p:spPr bwMode="auto">
          <a:xfrm>
            <a:off x="1527175" y="5156200"/>
            <a:ext cx="1169988" cy="593725"/>
          </a:xfrm>
          <a:prstGeom prst="rect">
            <a:avLst/>
          </a:prstGeom>
          <a:noFill/>
          <a:ln w="9525">
            <a:noFill/>
            <a:miter lim="800000"/>
            <a:headEnd/>
            <a:tailEnd/>
          </a:ln>
        </p:spPr>
      </p:pic>
      <p:sp>
        <p:nvSpPr>
          <p:cNvPr id="27" name="Shape 410630"/>
          <p:cNvSpPr>
            <a:spLocks noGrp="1" noChangeArrowheads="1"/>
          </p:cNvSpPr>
          <p:nvPr>
            <p:ph type="title" idx="4294967295"/>
          </p:nvPr>
        </p:nvSpPr>
        <p:spPr>
          <a:xfrm>
            <a:off x="275894" y="128397"/>
            <a:ext cx="8380413" cy="1131063"/>
          </a:xfrm>
        </p:spPr>
        <p:txBody>
          <a:bodyPr lIns="91421" tIns="45712" rIns="91421" bIns="45712"/>
          <a:lstStyle/>
          <a:p>
            <a:pPr defTabSz="914363" fontAlgn="auto">
              <a:spcAft>
                <a:spcPts val="0"/>
              </a:spcAft>
              <a:defRPr/>
            </a:pPr>
            <a:r>
              <a:rPr sz="4500"/>
              <a:t>Microsoft: Making SAP Better</a:t>
            </a:r>
            <a:br>
              <a:rPr sz="4500"/>
            </a:br>
            <a:r>
              <a:rPr sz="3000"/>
              <a:t>Driving SAP ROI through Reach and Agility</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5"/>
          <p:cNvGrpSpPr>
            <a:grpSpLocks/>
          </p:cNvGrpSpPr>
          <p:nvPr/>
        </p:nvGrpSpPr>
        <p:grpSpPr bwMode="auto">
          <a:xfrm>
            <a:off x="373063" y="1042988"/>
            <a:ext cx="7699375" cy="5400675"/>
            <a:chOff x="161925" y="771526"/>
            <a:chExt cx="7699474" cy="5400674"/>
          </a:xfrm>
        </p:grpSpPr>
        <p:pic>
          <p:nvPicPr>
            <p:cNvPr id="22564" name="Picture 2" descr="R:\tiloboet\My Events\070204 TechReady4\Repository\Interop_graphic_02.PNG"/>
            <p:cNvPicPr>
              <a:picLocks noChangeAspect="1" noChangeArrowheads="1"/>
            </p:cNvPicPr>
            <p:nvPr/>
          </p:nvPicPr>
          <p:blipFill>
            <a:blip r:embed="rId3"/>
            <a:srcRect/>
            <a:stretch>
              <a:fillRect/>
            </a:stretch>
          </p:blipFill>
          <p:spPr bwMode="auto">
            <a:xfrm>
              <a:off x="161925" y="771526"/>
              <a:ext cx="7699474" cy="4715551"/>
            </a:xfrm>
            <a:prstGeom prst="rect">
              <a:avLst/>
            </a:prstGeom>
            <a:noFill/>
            <a:ln w="9525">
              <a:noFill/>
              <a:miter lim="800000"/>
              <a:headEnd/>
              <a:tailEnd/>
            </a:ln>
          </p:spPr>
        </p:pic>
        <p:pic>
          <p:nvPicPr>
            <p:cNvPr id="22565" name="Picture 3" descr="R:\tiloboet\CI\Shapes and Graphics\Cylinder\Blue Embossed Cylinder.png"/>
            <p:cNvPicPr>
              <a:picLocks noChangeAspect="1" noChangeArrowheads="1"/>
            </p:cNvPicPr>
            <p:nvPr/>
          </p:nvPicPr>
          <p:blipFill>
            <a:blip r:embed="rId4"/>
            <a:srcRect/>
            <a:stretch>
              <a:fillRect/>
            </a:stretch>
          </p:blipFill>
          <p:spPr bwMode="auto">
            <a:xfrm>
              <a:off x="752938" y="4937473"/>
              <a:ext cx="1121794" cy="1234727"/>
            </a:xfrm>
            <a:prstGeom prst="rect">
              <a:avLst/>
            </a:prstGeom>
            <a:noFill/>
            <a:ln w="9525">
              <a:noFill/>
              <a:miter lim="800000"/>
              <a:headEnd/>
              <a:tailEnd/>
            </a:ln>
          </p:spPr>
        </p:pic>
        <p:pic>
          <p:nvPicPr>
            <p:cNvPr id="22566" name="Picture 3" descr="R:\tiloboet\CI\Shapes and Graphics\Cylinder\Blue Embossed Cylinder.png"/>
            <p:cNvPicPr>
              <a:picLocks noChangeAspect="1" noChangeArrowheads="1"/>
            </p:cNvPicPr>
            <p:nvPr/>
          </p:nvPicPr>
          <p:blipFill>
            <a:blip r:embed="rId4"/>
            <a:srcRect/>
            <a:stretch>
              <a:fillRect/>
            </a:stretch>
          </p:blipFill>
          <p:spPr bwMode="auto">
            <a:xfrm>
              <a:off x="1763054" y="4937473"/>
              <a:ext cx="1121794" cy="1234727"/>
            </a:xfrm>
            <a:prstGeom prst="rect">
              <a:avLst/>
            </a:prstGeom>
            <a:noFill/>
            <a:ln w="9525">
              <a:noFill/>
              <a:miter lim="800000"/>
              <a:headEnd/>
              <a:tailEnd/>
            </a:ln>
          </p:spPr>
        </p:pic>
        <p:pic>
          <p:nvPicPr>
            <p:cNvPr id="22567" name="Picture 3" descr="R:\tiloboet\CI\Shapes and Graphics\Cylinder\Blue Embossed Cylinder.png"/>
            <p:cNvPicPr>
              <a:picLocks noChangeAspect="1" noChangeArrowheads="1"/>
            </p:cNvPicPr>
            <p:nvPr/>
          </p:nvPicPr>
          <p:blipFill>
            <a:blip r:embed="rId4"/>
            <a:srcRect/>
            <a:stretch>
              <a:fillRect/>
            </a:stretch>
          </p:blipFill>
          <p:spPr bwMode="auto">
            <a:xfrm>
              <a:off x="2868536" y="4937473"/>
              <a:ext cx="1121794" cy="1234727"/>
            </a:xfrm>
            <a:prstGeom prst="rect">
              <a:avLst/>
            </a:prstGeom>
            <a:noFill/>
            <a:ln w="9525">
              <a:noFill/>
              <a:miter lim="800000"/>
              <a:headEnd/>
              <a:tailEnd/>
            </a:ln>
          </p:spPr>
        </p:pic>
        <p:sp>
          <p:nvSpPr>
            <p:cNvPr id="22568" name="TextBox 12"/>
            <p:cNvSpPr txBox="1">
              <a:spLocks noChangeArrowheads="1"/>
            </p:cNvSpPr>
            <p:nvPr/>
          </p:nvSpPr>
          <p:spPr bwMode="auto">
            <a:xfrm>
              <a:off x="1046789" y="5602690"/>
              <a:ext cx="543739" cy="369332"/>
            </a:xfrm>
            <a:prstGeom prst="rect">
              <a:avLst/>
            </a:prstGeom>
            <a:noFill/>
            <a:ln w="9525">
              <a:noFill/>
              <a:miter lim="800000"/>
              <a:headEnd/>
              <a:tailEnd/>
            </a:ln>
          </p:spPr>
          <p:txBody>
            <a:bodyPr wrap="none">
              <a:spAutoFit/>
            </a:bodyPr>
            <a:lstStyle/>
            <a:p>
              <a:r>
                <a:rPr lang="de-DE">
                  <a:latin typeface="Segoe" pitchFamily="34" charset="0"/>
                </a:rPr>
                <a:t>R/3</a:t>
              </a:r>
            </a:p>
          </p:txBody>
        </p:sp>
        <p:sp>
          <p:nvSpPr>
            <p:cNvPr id="22569" name="TextBox 13"/>
            <p:cNvSpPr txBox="1">
              <a:spLocks noChangeArrowheads="1"/>
            </p:cNvSpPr>
            <p:nvPr/>
          </p:nvSpPr>
          <p:spPr bwMode="auto">
            <a:xfrm>
              <a:off x="2068655" y="5602690"/>
              <a:ext cx="518092" cy="369332"/>
            </a:xfrm>
            <a:prstGeom prst="rect">
              <a:avLst/>
            </a:prstGeom>
            <a:noFill/>
            <a:ln w="9525">
              <a:noFill/>
              <a:miter lim="800000"/>
              <a:headEnd/>
              <a:tailEnd/>
            </a:ln>
          </p:spPr>
          <p:txBody>
            <a:bodyPr wrap="none">
              <a:spAutoFit/>
            </a:bodyPr>
            <a:lstStyle/>
            <a:p>
              <a:r>
                <a:rPr lang="de-DE">
                  <a:latin typeface="Segoe" pitchFamily="34" charset="0"/>
                </a:rPr>
                <a:t>HR</a:t>
              </a:r>
            </a:p>
          </p:txBody>
        </p:sp>
        <p:sp>
          <p:nvSpPr>
            <p:cNvPr id="22570" name="TextBox 14"/>
            <p:cNvSpPr txBox="1">
              <a:spLocks noChangeArrowheads="1"/>
            </p:cNvSpPr>
            <p:nvPr/>
          </p:nvSpPr>
          <p:spPr bwMode="auto">
            <a:xfrm>
              <a:off x="3075807" y="5602690"/>
              <a:ext cx="710451" cy="369332"/>
            </a:xfrm>
            <a:prstGeom prst="rect">
              <a:avLst/>
            </a:prstGeom>
            <a:noFill/>
            <a:ln w="9525">
              <a:noFill/>
              <a:miter lim="800000"/>
              <a:headEnd/>
              <a:tailEnd/>
            </a:ln>
          </p:spPr>
          <p:txBody>
            <a:bodyPr wrap="none">
              <a:spAutoFit/>
            </a:bodyPr>
            <a:lstStyle/>
            <a:p>
              <a:r>
                <a:rPr lang="de-DE">
                  <a:latin typeface="Segoe" pitchFamily="34" charset="0"/>
                </a:rPr>
                <a:t>CRM</a:t>
              </a:r>
            </a:p>
          </p:txBody>
        </p:sp>
        <p:pic>
          <p:nvPicPr>
            <p:cNvPr id="22571" name="Picture 3" descr="R:\tiloboet\CI\Shapes and Graphics\Cylinder\Blue Embossed Cylinder.png"/>
            <p:cNvPicPr>
              <a:picLocks noChangeAspect="1" noChangeArrowheads="1"/>
            </p:cNvPicPr>
            <p:nvPr/>
          </p:nvPicPr>
          <p:blipFill>
            <a:blip r:embed="rId4">
              <a:lum bright="70000" contrast="-70000"/>
            </a:blip>
            <a:srcRect/>
            <a:stretch>
              <a:fillRect/>
            </a:stretch>
          </p:blipFill>
          <p:spPr bwMode="auto">
            <a:xfrm>
              <a:off x="4909377" y="4938093"/>
              <a:ext cx="1121915" cy="1234107"/>
            </a:xfrm>
            <a:prstGeom prst="rect">
              <a:avLst/>
            </a:prstGeom>
            <a:noFill/>
            <a:ln w="9525">
              <a:noFill/>
              <a:miter lim="800000"/>
              <a:headEnd/>
              <a:tailEnd/>
            </a:ln>
          </p:spPr>
        </p:pic>
        <p:sp>
          <p:nvSpPr>
            <p:cNvPr id="22572" name="TextBox 14"/>
            <p:cNvSpPr txBox="1">
              <a:spLocks noChangeArrowheads="1"/>
            </p:cNvSpPr>
            <p:nvPr/>
          </p:nvSpPr>
          <p:spPr bwMode="auto">
            <a:xfrm>
              <a:off x="5135900" y="5602690"/>
              <a:ext cx="659155" cy="369332"/>
            </a:xfrm>
            <a:prstGeom prst="rect">
              <a:avLst/>
            </a:prstGeom>
            <a:noFill/>
            <a:ln w="9525">
              <a:noFill/>
              <a:miter lim="800000"/>
              <a:headEnd/>
              <a:tailEnd/>
            </a:ln>
          </p:spPr>
          <p:txBody>
            <a:bodyPr wrap="none">
              <a:spAutoFit/>
            </a:bodyPr>
            <a:lstStyle/>
            <a:p>
              <a:r>
                <a:rPr lang="de-DE">
                  <a:latin typeface="Segoe" pitchFamily="34" charset="0"/>
                </a:rPr>
                <a:t>ESR</a:t>
              </a:r>
            </a:p>
          </p:txBody>
        </p:sp>
        <p:pic>
          <p:nvPicPr>
            <p:cNvPr id="22573" name="Picture 3" descr="R:\tiloboet\CI\Shapes and Graphics\Cylinder\Blue Embossed Cylinder.png"/>
            <p:cNvPicPr>
              <a:picLocks noChangeAspect="1" noChangeArrowheads="1"/>
            </p:cNvPicPr>
            <p:nvPr/>
          </p:nvPicPr>
          <p:blipFill>
            <a:blip r:embed="rId4"/>
            <a:srcRect/>
            <a:stretch>
              <a:fillRect/>
            </a:stretch>
          </p:blipFill>
          <p:spPr bwMode="auto">
            <a:xfrm>
              <a:off x="3878186" y="4937473"/>
              <a:ext cx="1121794" cy="1234727"/>
            </a:xfrm>
            <a:prstGeom prst="rect">
              <a:avLst/>
            </a:prstGeom>
            <a:noFill/>
            <a:ln w="9525">
              <a:noFill/>
              <a:miter lim="800000"/>
              <a:headEnd/>
              <a:tailEnd/>
            </a:ln>
          </p:spPr>
        </p:pic>
        <p:sp>
          <p:nvSpPr>
            <p:cNvPr id="22574" name="TextBox 14"/>
            <p:cNvSpPr txBox="1">
              <a:spLocks noChangeArrowheads="1"/>
            </p:cNvSpPr>
            <p:nvPr/>
          </p:nvSpPr>
          <p:spPr bwMode="auto">
            <a:xfrm>
              <a:off x="4285482" y="5602690"/>
              <a:ext cx="377026" cy="369332"/>
            </a:xfrm>
            <a:prstGeom prst="rect">
              <a:avLst/>
            </a:prstGeom>
            <a:noFill/>
            <a:ln w="9525">
              <a:noFill/>
              <a:miter lim="800000"/>
              <a:headEnd/>
              <a:tailEnd/>
            </a:ln>
          </p:spPr>
          <p:txBody>
            <a:bodyPr wrap="none">
              <a:spAutoFit/>
            </a:bodyPr>
            <a:lstStyle/>
            <a:p>
              <a:r>
                <a:rPr lang="de-DE">
                  <a:latin typeface="Segoe" pitchFamily="34" charset="0"/>
                </a:rPr>
                <a:t>...</a:t>
              </a:r>
            </a:p>
          </p:txBody>
        </p:sp>
        <p:sp>
          <p:nvSpPr>
            <p:cNvPr id="15" name="Rounded Rectangle 5"/>
            <p:cNvSpPr/>
            <p:nvPr/>
          </p:nvSpPr>
          <p:spPr bwMode="auto">
            <a:xfrm>
              <a:off x="3239400" y="3864990"/>
              <a:ext cx="1649356" cy="1640460"/>
            </a:xfrm>
            <a:prstGeom prst="roundRect">
              <a:avLst/>
            </a:prstGeom>
            <a:noFill/>
            <a:ln w="76200">
              <a:solidFill>
                <a:srgbClr val="FF0000"/>
              </a:solidFill>
              <a:headEnd type="none" w="med" len="med"/>
              <a:tailEnd type="none" w="med" len="med"/>
            </a:ln>
            <a:effectLst>
              <a:outerShdw blurRad="50800" dist="38100" dir="2700000" algn="tl" rotWithShape="0">
                <a:prstClr val="black">
                  <a:alpha val="40000"/>
                </a:prstClr>
              </a:outerShdw>
            </a:effectLst>
            <a:scene3d>
              <a:camera prst="orthographicFront"/>
              <a:lightRig rig="threePt" dir="t"/>
            </a:scene3d>
            <a:sp3d>
              <a:bevelT w="114300" prst="hardEdge"/>
            </a:sp3d>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096963">
                <a:defRPr/>
              </a:pPr>
              <a:endParaRPr lang="de-DE" sz="2900" dirty="0">
                <a:solidFill>
                  <a:schemeClr val="tx1"/>
                </a:solidFill>
              </a:endParaRPr>
            </a:p>
          </p:txBody>
        </p:sp>
      </p:grpSp>
      <p:sp>
        <p:nvSpPr>
          <p:cNvPr id="17" name="Title 16"/>
          <p:cNvSpPr>
            <a:spLocks noGrp="1"/>
          </p:cNvSpPr>
          <p:nvPr>
            <p:ph type="title"/>
          </p:nvPr>
        </p:nvSpPr>
        <p:spPr>
          <a:xfrm>
            <a:off x="381000" y="230188"/>
            <a:ext cx="8382000" cy="664797"/>
          </a:xfrm>
        </p:spPr>
        <p:txBody>
          <a:bodyPr/>
          <a:lstStyle/>
          <a:p>
            <a:pPr defTabSz="914363" fontAlgn="auto">
              <a:spcAft>
                <a:spcPts val="0"/>
              </a:spcAft>
              <a:defRPr/>
            </a:pPr>
            <a:r>
              <a:rPr lang="de-DE" dirty="0" smtClean="0"/>
              <a:t>Pila de Interconexion .Net - SAP</a:t>
            </a:r>
            <a:endParaRPr/>
          </a:p>
        </p:txBody>
      </p:sp>
      <p:grpSp>
        <p:nvGrpSpPr>
          <p:cNvPr id="3" name="Group 30"/>
          <p:cNvGrpSpPr>
            <a:grpSpLocks/>
          </p:cNvGrpSpPr>
          <p:nvPr/>
        </p:nvGrpSpPr>
        <p:grpSpPr bwMode="auto">
          <a:xfrm>
            <a:off x="2554288" y="1385888"/>
            <a:ext cx="3390900" cy="5114925"/>
            <a:chOff x="2466975" y="1114425"/>
            <a:chExt cx="3390899" cy="5114925"/>
          </a:xfrm>
        </p:grpSpPr>
        <p:grpSp>
          <p:nvGrpSpPr>
            <p:cNvPr id="4" name="Group 31"/>
            <p:cNvGrpSpPr>
              <a:grpSpLocks/>
            </p:cNvGrpSpPr>
            <p:nvPr/>
          </p:nvGrpSpPr>
          <p:grpSpPr bwMode="auto">
            <a:xfrm>
              <a:off x="2666999" y="1285875"/>
              <a:ext cx="2990851" cy="4756150"/>
              <a:chOff x="2666999" y="1285875"/>
              <a:chExt cx="2990851" cy="4756150"/>
            </a:xfrm>
          </p:grpSpPr>
          <p:sp>
            <p:nvSpPr>
              <p:cNvPr id="27" name="Rounded Rectangle 26"/>
              <p:cNvSpPr/>
              <p:nvPr/>
            </p:nvSpPr>
            <p:spPr bwMode="auto">
              <a:xfrm>
                <a:off x="2666999" y="1285875"/>
                <a:ext cx="2990851" cy="488950"/>
              </a:xfrm>
              <a:prstGeom prst="roundRect">
                <a:avLst/>
              </a:prstGeom>
              <a:gradFill rotWithShape="0">
                <a:gsLst>
                  <a:gs pos="0">
                    <a:srgbClr val="0070C0"/>
                  </a:gs>
                  <a:gs pos="100000">
                    <a:srgbClr val="FF6109"/>
                  </a:gs>
                </a:gsLst>
                <a:lin ang="0" scaled="0"/>
              </a:gradFill>
              <a:ln w="12700" cap="flat" cmpd="sng" algn="ctr">
                <a:noFill/>
                <a:prstDash val="solid"/>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defTabSz="914400">
                  <a:defRPr/>
                </a:pPr>
                <a:r>
                  <a:rPr lang="de-DE" sz="2000" dirty="0">
                    <a:solidFill>
                      <a:schemeClr val="bg1"/>
                    </a:solidFill>
                    <a:effectLst>
                      <a:outerShdw blurRad="38100" dist="38100" dir="2700000" algn="tl">
                        <a:srgbClr val="000000">
                          <a:alpha val="43137"/>
                        </a:srgbClr>
                      </a:outerShdw>
                    </a:effectLst>
                    <a:latin typeface="+mj-lt"/>
                    <a:cs typeface="+mn-cs"/>
                  </a:rPr>
                  <a:t>Advanced Web Services</a:t>
                </a:r>
                <a:endParaRPr lang="en-US" sz="2000" dirty="0">
                  <a:solidFill>
                    <a:schemeClr val="bg1"/>
                  </a:solidFill>
                  <a:effectLst>
                    <a:outerShdw blurRad="38100" dist="38100" dir="2700000" algn="tl">
                      <a:srgbClr val="000000">
                        <a:alpha val="43137"/>
                      </a:srgbClr>
                    </a:outerShdw>
                  </a:effectLst>
                  <a:latin typeface="+mj-lt"/>
                  <a:cs typeface="+mn-cs"/>
                </a:endParaRPr>
              </a:p>
            </p:txBody>
          </p:sp>
          <p:sp>
            <p:nvSpPr>
              <p:cNvPr id="28" name="Rounded Rectangle 27"/>
              <p:cNvSpPr/>
              <p:nvPr/>
            </p:nvSpPr>
            <p:spPr bwMode="auto">
              <a:xfrm>
                <a:off x="2666999" y="1819275"/>
                <a:ext cx="2990851" cy="488950"/>
              </a:xfrm>
              <a:prstGeom prst="roundRect">
                <a:avLst/>
              </a:prstGeom>
              <a:solidFill>
                <a:srgbClr val="0070C0"/>
              </a:solidFill>
              <a:ln w="12700" cap="flat" cmpd="sng" algn="ctr">
                <a:noFill/>
                <a:prstDash val="solid"/>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defTabSz="914400">
                  <a:defRPr/>
                </a:pPr>
                <a:r>
                  <a:rPr lang="de-DE" sz="1400" dirty="0">
                    <a:solidFill>
                      <a:schemeClr val="bg1"/>
                    </a:solidFill>
                    <a:effectLst>
                      <a:outerShdw blurRad="38100" dist="38100" dir="2700000" algn="tl">
                        <a:srgbClr val="000000">
                          <a:alpha val="43137"/>
                        </a:srgbClr>
                      </a:outerShdw>
                    </a:effectLst>
                    <a:latin typeface="+mj-lt"/>
                    <a:cs typeface="+mn-cs"/>
                  </a:rPr>
                  <a:t>Published WS  in </a:t>
                </a:r>
                <a:br>
                  <a:rPr lang="de-DE" sz="1400" dirty="0">
                    <a:solidFill>
                      <a:schemeClr val="bg1"/>
                    </a:solidFill>
                    <a:effectLst>
                      <a:outerShdw blurRad="38100" dist="38100" dir="2700000" algn="tl">
                        <a:srgbClr val="000000">
                          <a:alpha val="43137"/>
                        </a:srgbClr>
                      </a:outerShdw>
                    </a:effectLst>
                    <a:latin typeface="+mj-lt"/>
                    <a:cs typeface="+mn-cs"/>
                  </a:rPr>
                </a:br>
                <a:r>
                  <a:rPr lang="de-DE" sz="1400" dirty="0">
                    <a:solidFill>
                      <a:schemeClr val="bg1"/>
                    </a:solidFill>
                    <a:effectLst>
                      <a:outerShdw blurRad="38100" dist="38100" dir="2700000" algn="tl">
                        <a:srgbClr val="000000">
                          <a:alpha val="43137"/>
                        </a:srgbClr>
                      </a:outerShdw>
                    </a:effectLst>
                    <a:latin typeface="+mj-lt"/>
                    <a:cs typeface="+mn-cs"/>
                  </a:rPr>
                  <a:t>mySAP Business Suite (WebAS &gt;6.20)</a:t>
                </a:r>
                <a:endParaRPr lang="en-US" sz="1400" dirty="0">
                  <a:solidFill>
                    <a:schemeClr val="bg1"/>
                  </a:solidFill>
                  <a:effectLst>
                    <a:outerShdw blurRad="38100" dist="38100" dir="2700000" algn="tl">
                      <a:srgbClr val="000000">
                        <a:alpha val="43137"/>
                      </a:srgbClr>
                    </a:outerShdw>
                  </a:effectLst>
                  <a:latin typeface="+mj-lt"/>
                  <a:cs typeface="+mn-cs"/>
                </a:endParaRPr>
              </a:p>
            </p:txBody>
          </p:sp>
          <p:sp>
            <p:nvSpPr>
              <p:cNvPr id="22" name="Rounded Rectangle 21"/>
              <p:cNvSpPr/>
              <p:nvPr/>
            </p:nvSpPr>
            <p:spPr bwMode="auto">
              <a:xfrm>
                <a:off x="2666999" y="2352675"/>
                <a:ext cx="2990851" cy="488950"/>
              </a:xfrm>
              <a:prstGeom prst="roundRect">
                <a:avLst/>
              </a:prstGeom>
              <a:solidFill>
                <a:srgbClr val="FF6109"/>
              </a:solidFill>
              <a:ln w="12700" cap="flat" cmpd="sng" algn="ctr">
                <a:noFill/>
                <a:prstDash val="solid"/>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defTabSz="914400">
                  <a:defRPr/>
                </a:pPr>
                <a:r>
                  <a:rPr lang="de-DE" sz="1400" dirty="0">
                    <a:solidFill>
                      <a:schemeClr val="bg1"/>
                    </a:solidFill>
                    <a:effectLst>
                      <a:outerShdw blurRad="38100" dist="38100" dir="2700000" algn="tl">
                        <a:srgbClr val="000000">
                          <a:alpha val="43137"/>
                        </a:srgbClr>
                      </a:outerShdw>
                    </a:effectLst>
                    <a:latin typeface="+mj-lt"/>
                    <a:cs typeface="+mn-cs"/>
                  </a:rPr>
                  <a:t>.NET Data Provider </a:t>
                </a:r>
                <a:br>
                  <a:rPr lang="de-DE" sz="1400" dirty="0">
                    <a:solidFill>
                      <a:schemeClr val="bg1"/>
                    </a:solidFill>
                    <a:effectLst>
                      <a:outerShdw blurRad="38100" dist="38100" dir="2700000" algn="tl">
                        <a:srgbClr val="000000">
                          <a:alpha val="43137"/>
                        </a:srgbClr>
                      </a:outerShdw>
                    </a:effectLst>
                    <a:latin typeface="+mj-lt"/>
                    <a:cs typeface="+mn-cs"/>
                  </a:rPr>
                </a:br>
                <a:r>
                  <a:rPr lang="de-DE" sz="1400" dirty="0">
                    <a:solidFill>
                      <a:schemeClr val="bg1"/>
                    </a:solidFill>
                    <a:effectLst>
                      <a:outerShdw blurRad="38100" dist="38100" dir="2700000" algn="tl">
                        <a:srgbClr val="000000">
                          <a:alpha val="43137"/>
                        </a:srgbClr>
                      </a:outerShdw>
                    </a:effectLst>
                    <a:latin typeface="+mj-lt"/>
                    <a:cs typeface="+mn-cs"/>
                  </a:rPr>
                  <a:t>for NetWeaver BI</a:t>
                </a:r>
                <a:endParaRPr lang="en-US" sz="1400" dirty="0">
                  <a:solidFill>
                    <a:schemeClr val="bg1"/>
                  </a:solidFill>
                  <a:effectLst>
                    <a:outerShdw blurRad="38100" dist="38100" dir="2700000" algn="tl">
                      <a:srgbClr val="000000">
                        <a:alpha val="43137"/>
                      </a:srgbClr>
                    </a:outerShdw>
                  </a:effectLst>
                  <a:latin typeface="+mj-lt"/>
                  <a:cs typeface="+mn-cs"/>
                </a:endParaRPr>
              </a:p>
            </p:txBody>
          </p:sp>
          <p:sp>
            <p:nvSpPr>
              <p:cNvPr id="24" name="Rounded Rectangle 23"/>
              <p:cNvSpPr/>
              <p:nvPr/>
            </p:nvSpPr>
            <p:spPr bwMode="auto">
              <a:xfrm>
                <a:off x="2666999" y="2886075"/>
                <a:ext cx="2990851" cy="488950"/>
              </a:xfrm>
              <a:prstGeom prst="roundRect">
                <a:avLst/>
              </a:prstGeom>
              <a:solidFill>
                <a:srgbClr val="FF6109"/>
              </a:solidFill>
              <a:ln w="12700" cap="flat" cmpd="sng" algn="ctr">
                <a:noFill/>
                <a:prstDash val="solid"/>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defTabSz="914363" fontAlgn="auto">
                  <a:spcBef>
                    <a:spcPts val="0"/>
                  </a:spcBef>
                  <a:spcAft>
                    <a:spcPts val="0"/>
                  </a:spcAft>
                  <a:defRPr/>
                </a:pPr>
                <a:r>
                  <a:rPr lang="de-DE" sz="1400" dirty="0">
                    <a:solidFill>
                      <a:schemeClr val="bg1"/>
                    </a:solidFill>
                    <a:effectLst>
                      <a:outerShdw blurRad="38100" dist="38100" dir="2700000" algn="tl">
                        <a:srgbClr val="000000">
                          <a:alpha val="43137"/>
                        </a:srgbClr>
                      </a:outerShdw>
                    </a:effectLst>
                    <a:latin typeface="+mj-lt"/>
                    <a:cs typeface="+mn-cs"/>
                  </a:rPr>
                  <a:t>.NET Data Provider </a:t>
                </a:r>
                <a:br>
                  <a:rPr lang="de-DE" sz="1400" dirty="0">
                    <a:solidFill>
                      <a:schemeClr val="bg1"/>
                    </a:solidFill>
                    <a:effectLst>
                      <a:outerShdw blurRad="38100" dist="38100" dir="2700000" algn="tl">
                        <a:srgbClr val="000000">
                          <a:alpha val="43137"/>
                        </a:srgbClr>
                      </a:outerShdw>
                    </a:effectLst>
                    <a:latin typeface="+mj-lt"/>
                    <a:cs typeface="+mn-cs"/>
                  </a:rPr>
                </a:br>
                <a:r>
                  <a:rPr lang="de-DE" sz="1400" dirty="0">
                    <a:solidFill>
                      <a:schemeClr val="bg1"/>
                    </a:solidFill>
                    <a:effectLst>
                      <a:outerShdw blurRad="38100" dist="38100" dir="2700000" algn="tl">
                        <a:srgbClr val="000000">
                          <a:alpha val="43137"/>
                        </a:srgbClr>
                      </a:outerShdw>
                    </a:effectLst>
                    <a:latin typeface="+mj-lt"/>
                    <a:cs typeface="+mn-cs"/>
                  </a:rPr>
                  <a:t>for mySAP Business Suite (not cert.)</a:t>
                </a:r>
                <a:endParaRPr lang="en-US" sz="1400" dirty="0">
                  <a:solidFill>
                    <a:schemeClr val="bg1"/>
                  </a:solidFill>
                  <a:effectLst>
                    <a:outerShdw blurRad="38100" dist="38100" dir="2700000" algn="tl">
                      <a:srgbClr val="000000">
                        <a:alpha val="43137"/>
                      </a:srgbClr>
                    </a:outerShdw>
                  </a:effectLst>
                  <a:latin typeface="+mj-lt"/>
                  <a:cs typeface="+mn-cs"/>
                </a:endParaRPr>
              </a:p>
            </p:txBody>
          </p:sp>
          <p:sp>
            <p:nvSpPr>
              <p:cNvPr id="29" name="Rounded Rectangle 28"/>
              <p:cNvSpPr/>
              <p:nvPr/>
            </p:nvSpPr>
            <p:spPr bwMode="auto">
              <a:xfrm>
                <a:off x="2666999" y="3419475"/>
                <a:ext cx="2990851" cy="488950"/>
              </a:xfrm>
              <a:prstGeom prst="roundRect">
                <a:avLst/>
              </a:prstGeom>
              <a:solidFill>
                <a:srgbClr val="FF6109"/>
              </a:solidFill>
              <a:ln w="12700" cap="flat" cmpd="sng" algn="ctr">
                <a:noFill/>
                <a:prstDash val="solid"/>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defTabSz="914363" fontAlgn="auto">
                  <a:spcBef>
                    <a:spcPts val="0"/>
                  </a:spcBef>
                  <a:spcAft>
                    <a:spcPts val="0"/>
                  </a:spcAft>
                  <a:defRPr/>
                </a:pPr>
                <a:r>
                  <a:rPr lang="de-DE" sz="1400">
                    <a:solidFill>
                      <a:schemeClr val="bg1"/>
                    </a:solidFill>
                    <a:effectLst>
                      <a:outerShdw blurRad="38100" dist="38100" dir="2700000" algn="tl">
                        <a:srgbClr val="000000">
                          <a:alpha val="43137"/>
                        </a:srgbClr>
                      </a:outerShdw>
                    </a:effectLst>
                    <a:latin typeface="+mj-lt"/>
                    <a:cs typeface="+mn-cs"/>
                  </a:rPr>
                  <a:t>BizTalk Adapter</a:t>
                </a:r>
                <a:r>
                  <a:rPr lang="de-DE" sz="1400" dirty="0">
                    <a:solidFill>
                      <a:schemeClr val="bg1"/>
                    </a:solidFill>
                    <a:effectLst>
                      <a:outerShdw blurRad="38100" dist="38100" dir="2700000" algn="tl">
                        <a:srgbClr val="000000">
                          <a:alpha val="43137"/>
                        </a:srgbClr>
                      </a:outerShdw>
                    </a:effectLst>
                    <a:latin typeface="+mj-lt"/>
                    <a:cs typeface="+mn-cs"/>
                  </a:rPr>
                  <a:t/>
                </a:r>
                <a:br>
                  <a:rPr lang="de-DE" sz="1400" dirty="0">
                    <a:solidFill>
                      <a:schemeClr val="bg1"/>
                    </a:solidFill>
                    <a:effectLst>
                      <a:outerShdw blurRad="38100" dist="38100" dir="2700000" algn="tl">
                        <a:srgbClr val="000000">
                          <a:alpha val="43137"/>
                        </a:srgbClr>
                      </a:outerShdw>
                    </a:effectLst>
                    <a:latin typeface="+mj-lt"/>
                    <a:cs typeface="+mn-cs"/>
                  </a:rPr>
                </a:br>
                <a:r>
                  <a:rPr lang="de-DE" sz="1400" dirty="0">
                    <a:solidFill>
                      <a:schemeClr val="bg1"/>
                    </a:solidFill>
                    <a:effectLst>
                      <a:outerShdw blurRad="38100" dist="38100" dir="2700000" algn="tl">
                        <a:srgbClr val="000000">
                          <a:alpha val="43137"/>
                        </a:srgbClr>
                      </a:outerShdw>
                    </a:effectLst>
                    <a:latin typeface="+mj-lt"/>
                    <a:cs typeface="+mn-cs"/>
                  </a:rPr>
                  <a:t>for mySAP Business Suite</a:t>
                </a:r>
                <a:endParaRPr lang="en-US" sz="1400" dirty="0">
                  <a:solidFill>
                    <a:schemeClr val="bg1"/>
                  </a:solidFill>
                  <a:effectLst>
                    <a:outerShdw blurRad="38100" dist="38100" dir="2700000" algn="tl">
                      <a:srgbClr val="000000">
                        <a:alpha val="43137"/>
                      </a:srgbClr>
                    </a:outerShdw>
                  </a:effectLst>
                  <a:latin typeface="+mj-lt"/>
                  <a:cs typeface="+mn-cs"/>
                </a:endParaRPr>
              </a:p>
            </p:txBody>
          </p:sp>
          <p:sp>
            <p:nvSpPr>
              <p:cNvPr id="23" name="Rounded Rectangle 22"/>
              <p:cNvSpPr/>
              <p:nvPr/>
            </p:nvSpPr>
            <p:spPr bwMode="auto">
              <a:xfrm>
                <a:off x="2666999" y="3952875"/>
                <a:ext cx="2990851" cy="488950"/>
              </a:xfrm>
              <a:prstGeom prst="roundRect">
                <a:avLst/>
              </a:prstGeom>
              <a:solidFill>
                <a:srgbClr val="0070C0"/>
              </a:solidFill>
              <a:ln w="12700" cap="flat" cmpd="sng" algn="ctr">
                <a:noFill/>
                <a:prstDash val="solid"/>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defTabSz="914400">
                  <a:defRPr/>
                </a:pPr>
                <a:r>
                  <a:rPr lang="de-DE" sz="1400" dirty="0">
                    <a:solidFill>
                      <a:schemeClr val="bg1"/>
                    </a:solidFill>
                    <a:effectLst>
                      <a:outerShdw blurRad="38100" dist="38100" dir="2700000" algn="tl">
                        <a:srgbClr val="000000">
                          <a:alpha val="43137"/>
                        </a:srgbClr>
                      </a:outerShdw>
                    </a:effectLst>
                    <a:latin typeface="+mj-lt"/>
                    <a:cs typeface="+mn-cs"/>
                  </a:rPr>
                  <a:t>SAP Connector </a:t>
                </a:r>
                <a:br>
                  <a:rPr lang="de-DE" sz="1400" dirty="0">
                    <a:solidFill>
                      <a:schemeClr val="bg1"/>
                    </a:solidFill>
                    <a:effectLst>
                      <a:outerShdw blurRad="38100" dist="38100" dir="2700000" algn="tl">
                        <a:srgbClr val="000000">
                          <a:alpha val="43137"/>
                        </a:srgbClr>
                      </a:outerShdw>
                    </a:effectLst>
                    <a:latin typeface="+mj-lt"/>
                    <a:cs typeface="+mn-cs"/>
                  </a:rPr>
                </a:br>
                <a:r>
                  <a:rPr lang="de-DE" sz="1400" dirty="0">
                    <a:solidFill>
                      <a:schemeClr val="bg1"/>
                    </a:solidFill>
                    <a:effectLst>
                      <a:outerShdw blurRad="38100" dist="38100" dir="2700000" algn="tl">
                        <a:srgbClr val="000000">
                          <a:alpha val="43137"/>
                        </a:srgbClr>
                      </a:outerShdw>
                    </a:effectLst>
                    <a:latin typeface="+mj-lt"/>
                    <a:cs typeface="+mn-cs"/>
                  </a:rPr>
                  <a:t>for Microsoft .NET</a:t>
                </a:r>
                <a:endParaRPr lang="en-US" sz="1400" dirty="0">
                  <a:solidFill>
                    <a:schemeClr val="bg1"/>
                  </a:solidFill>
                  <a:effectLst>
                    <a:outerShdw blurRad="38100" dist="38100" dir="2700000" algn="tl">
                      <a:srgbClr val="000000">
                        <a:alpha val="43137"/>
                      </a:srgbClr>
                    </a:outerShdw>
                  </a:effectLst>
                  <a:latin typeface="+mj-lt"/>
                  <a:cs typeface="+mn-cs"/>
                </a:endParaRPr>
              </a:p>
            </p:txBody>
          </p:sp>
          <p:sp>
            <p:nvSpPr>
              <p:cNvPr id="25" name="Rounded Rectangle 24"/>
              <p:cNvSpPr/>
              <p:nvPr/>
            </p:nvSpPr>
            <p:spPr bwMode="auto">
              <a:xfrm>
                <a:off x="2666999" y="4486275"/>
                <a:ext cx="2990851" cy="488950"/>
              </a:xfrm>
              <a:prstGeom prst="roundRect">
                <a:avLst/>
              </a:prstGeom>
              <a:solidFill>
                <a:srgbClr val="0070C0"/>
              </a:solidFill>
              <a:ln w="12700" cap="flat" cmpd="sng" algn="ctr">
                <a:noFill/>
                <a:prstDash val="solid"/>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defTabSz="914400">
                  <a:defRPr/>
                </a:pPr>
                <a:r>
                  <a:rPr lang="de-DE" dirty="0">
                    <a:solidFill>
                      <a:schemeClr val="bg1"/>
                    </a:solidFill>
                    <a:effectLst>
                      <a:outerShdw blurRad="38100" dist="38100" dir="2700000" algn="tl">
                        <a:srgbClr val="000000">
                          <a:alpha val="43137"/>
                        </a:srgbClr>
                      </a:outerShdw>
                    </a:effectLst>
                    <a:latin typeface="+mj-lt"/>
                    <a:cs typeface="+mn-cs"/>
                  </a:rPr>
                  <a:t>CCMS Monitoring</a:t>
                </a:r>
                <a:endParaRPr lang="en-US" dirty="0">
                  <a:solidFill>
                    <a:schemeClr val="bg1"/>
                  </a:solidFill>
                  <a:effectLst>
                    <a:outerShdw blurRad="38100" dist="38100" dir="2700000" algn="tl">
                      <a:srgbClr val="000000">
                        <a:alpha val="43137"/>
                      </a:srgbClr>
                    </a:outerShdw>
                  </a:effectLst>
                  <a:latin typeface="+mj-lt"/>
                  <a:cs typeface="+mn-cs"/>
                </a:endParaRPr>
              </a:p>
            </p:txBody>
          </p:sp>
          <p:sp>
            <p:nvSpPr>
              <p:cNvPr id="26" name="Rounded Rectangle 25"/>
              <p:cNvSpPr/>
              <p:nvPr/>
            </p:nvSpPr>
            <p:spPr bwMode="auto">
              <a:xfrm>
                <a:off x="2666999" y="5019675"/>
                <a:ext cx="2990851" cy="488950"/>
              </a:xfrm>
              <a:prstGeom prst="roundRect">
                <a:avLst/>
              </a:prstGeom>
              <a:solidFill>
                <a:srgbClr val="FF6109"/>
              </a:solidFill>
              <a:ln w="12700" cap="flat" cmpd="sng" algn="ctr">
                <a:noFill/>
                <a:prstDash val="solid"/>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defTabSz="914363" fontAlgn="auto">
                  <a:spcBef>
                    <a:spcPts val="0"/>
                  </a:spcBef>
                  <a:spcAft>
                    <a:spcPts val="0"/>
                  </a:spcAft>
                  <a:defRPr/>
                </a:pPr>
                <a:r>
                  <a:rPr lang="de-DE" dirty="0">
                    <a:solidFill>
                      <a:schemeClr val="bg1"/>
                    </a:solidFill>
                    <a:effectLst>
                      <a:outerShdw blurRad="38100" dist="38100" dir="2700000" algn="tl">
                        <a:srgbClr val="000000">
                          <a:alpha val="43137"/>
                        </a:srgbClr>
                      </a:outerShdw>
                    </a:effectLst>
                    <a:latin typeface="+mj-lt"/>
                    <a:cs typeface="+mn-cs"/>
                  </a:rPr>
                  <a:t>Solution Center MOM</a:t>
                </a:r>
                <a:endParaRPr lang="en-US" dirty="0">
                  <a:solidFill>
                    <a:schemeClr val="bg1"/>
                  </a:solidFill>
                  <a:effectLst>
                    <a:outerShdw blurRad="38100" dist="38100" dir="2700000" algn="tl">
                      <a:srgbClr val="000000">
                        <a:alpha val="43137"/>
                      </a:srgbClr>
                    </a:outerShdw>
                  </a:effectLst>
                  <a:latin typeface="+mj-lt"/>
                  <a:cs typeface="+mn-cs"/>
                </a:endParaRPr>
              </a:p>
            </p:txBody>
          </p:sp>
          <p:sp>
            <p:nvSpPr>
              <p:cNvPr id="21" name="Rounded Rectangle 20"/>
              <p:cNvSpPr/>
              <p:nvPr/>
            </p:nvSpPr>
            <p:spPr bwMode="auto">
              <a:xfrm>
                <a:off x="2666999" y="5553075"/>
                <a:ext cx="2990851" cy="488950"/>
              </a:xfrm>
              <a:prstGeom prst="roundRect">
                <a:avLst/>
              </a:prstGeom>
              <a:gradFill rotWithShape="0">
                <a:gsLst>
                  <a:gs pos="0">
                    <a:srgbClr val="0070C0"/>
                  </a:gs>
                  <a:gs pos="100000">
                    <a:srgbClr val="FF6109"/>
                  </a:gs>
                </a:gsLst>
                <a:lin ang="0" scaled="0"/>
              </a:gradFill>
              <a:ln w="12700" cap="flat" cmpd="sng" algn="ctr">
                <a:noFill/>
                <a:prstDash val="solid"/>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defTabSz="914363" fontAlgn="auto">
                  <a:spcBef>
                    <a:spcPts val="0"/>
                  </a:spcBef>
                  <a:spcAft>
                    <a:spcPts val="0"/>
                  </a:spcAft>
                  <a:defRPr/>
                </a:pPr>
                <a:r>
                  <a:rPr lang="de-DE" dirty="0">
                    <a:solidFill>
                      <a:schemeClr val="bg1"/>
                    </a:solidFill>
                    <a:effectLst>
                      <a:outerShdw blurRad="38100" dist="38100" dir="2700000" algn="tl">
                        <a:srgbClr val="000000">
                          <a:alpha val="43137"/>
                        </a:srgbClr>
                      </a:outerShdw>
                    </a:effectLst>
                    <a:latin typeface="+mj-lt"/>
                    <a:cs typeface="+mn-cs"/>
                  </a:rPr>
                  <a:t>Single Sign On</a:t>
                </a:r>
                <a:endParaRPr lang="en-US" dirty="0">
                  <a:solidFill>
                    <a:schemeClr val="bg1"/>
                  </a:solidFill>
                  <a:effectLst>
                    <a:outerShdw blurRad="38100" dist="38100" dir="2700000" algn="tl">
                      <a:srgbClr val="000000">
                        <a:alpha val="43137"/>
                      </a:srgbClr>
                    </a:outerShdw>
                  </a:effectLst>
                  <a:latin typeface="+mj-lt"/>
                  <a:cs typeface="+mn-cs"/>
                </a:endParaRPr>
              </a:p>
            </p:txBody>
          </p:sp>
        </p:grpSp>
        <p:sp>
          <p:nvSpPr>
            <p:cNvPr id="30" name="Rounded Rectangle 5"/>
            <p:cNvSpPr/>
            <p:nvPr/>
          </p:nvSpPr>
          <p:spPr bwMode="auto">
            <a:xfrm>
              <a:off x="2466975" y="1114425"/>
              <a:ext cx="3390899" cy="5114925"/>
            </a:xfrm>
            <a:prstGeom prst="roundRect">
              <a:avLst>
                <a:gd name="adj" fmla="val 7959"/>
              </a:avLst>
            </a:prstGeom>
            <a:noFill/>
            <a:ln w="76200">
              <a:solidFill>
                <a:srgbClr val="FF0000"/>
              </a:solidFill>
              <a:headEnd type="none" w="med" len="med"/>
              <a:tailEnd type="none" w="med" len="med"/>
            </a:ln>
            <a:effectLst>
              <a:outerShdw blurRad="50800" dist="38100" dir="2700000" algn="tl" rotWithShape="0">
                <a:prstClr val="black">
                  <a:alpha val="40000"/>
                </a:prstClr>
              </a:outerShdw>
            </a:effectLst>
            <a:scene3d>
              <a:camera prst="orthographicFront"/>
              <a:lightRig rig="threePt" dir="t"/>
            </a:scene3d>
            <a:sp3d>
              <a:bevelT w="114300" prst="hardEdge"/>
            </a:sp3d>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096963">
                <a:defRPr/>
              </a:pPr>
              <a:endParaRPr lang="de-DE" sz="2900" dirty="0">
                <a:solidFill>
                  <a:schemeClr val="tx1"/>
                </a:solidFill>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2"/>
                                        </p:tgtEl>
                                        <p:attrNameLst>
                                          <p:attrName>style.opacity</p:attrName>
                                        </p:attrNameLst>
                                      </p:cBhvr>
                                      <p:to>
                                        <p:strVal val="0.25"/>
                                      </p:to>
                                    </p:set>
                                    <p:animEffect filter="image" prLst="opacity: 0.25">
                                      <p:cBhvr rctx="IE">
                                        <p:cTn id="7" dur="indefinite"/>
                                        <p:tgtEl>
                                          <p:spTgt spid="2"/>
                                        </p:tgtEl>
                                      </p:cBhvr>
                                    </p:animEffect>
                                  </p:childTnLst>
                                </p:cTn>
                              </p:par>
                              <p:par>
                                <p:cTn id="8" presetID="42"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anim calcmode="lin" valueType="num">
                                      <p:cBhvr>
                                        <p:cTn id="11" dur="2000" fill="hold"/>
                                        <p:tgtEl>
                                          <p:spTgt spid="3"/>
                                        </p:tgtEl>
                                        <p:attrNameLst>
                                          <p:attrName>ppt_x</p:attrName>
                                        </p:attrNameLst>
                                      </p:cBhvr>
                                      <p:tavLst>
                                        <p:tav tm="0">
                                          <p:val>
                                            <p:strVal val="#ppt_x"/>
                                          </p:val>
                                        </p:tav>
                                        <p:tav tm="100000">
                                          <p:val>
                                            <p:strVal val="#ppt_x"/>
                                          </p:val>
                                        </p:tav>
                                      </p:tavLst>
                                    </p:anim>
                                    <p:anim calcmode="lin" valueType="num">
                                      <p:cBhvr>
                                        <p:cTn id="12" dur="2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bwMode="gray">
          <a:xfrm>
            <a:off x="337858" y="50085"/>
            <a:ext cx="8507412" cy="1107996"/>
          </a:xfrm>
        </p:spPr>
        <p:txBody>
          <a:bodyPr/>
          <a:lstStyle/>
          <a:p>
            <a:pPr defTabSz="914363" fontAlgn="auto">
              <a:spcAft>
                <a:spcPts val="0"/>
              </a:spcAft>
              <a:defRPr/>
            </a:pPr>
            <a:r>
              <a:rPr lang="de-DE" sz="4000" dirty="0" smtClean="0"/>
              <a:t>Escenarios de  Integración</a:t>
            </a:r>
            <a:endParaRPr lang="de-DE" sz="4000" dirty="0"/>
          </a:p>
        </p:txBody>
      </p:sp>
      <p:sp>
        <p:nvSpPr>
          <p:cNvPr id="24579" name="Text Box 47"/>
          <p:cNvSpPr txBox="1">
            <a:spLocks noChangeArrowheads="1"/>
          </p:cNvSpPr>
          <p:nvPr/>
        </p:nvSpPr>
        <p:spPr bwMode="auto">
          <a:xfrm>
            <a:off x="254000" y="6294438"/>
            <a:ext cx="8742363" cy="402287"/>
          </a:xfrm>
          <a:prstGeom prst="rect">
            <a:avLst/>
          </a:prstGeom>
          <a:noFill/>
          <a:ln w="12700" algn="ctr">
            <a:noFill/>
            <a:miter lim="800000"/>
            <a:headEnd/>
            <a:tailEnd/>
          </a:ln>
        </p:spPr>
        <p:txBody>
          <a:bodyPr lIns="89996" tIns="46798" rIns="89996" bIns="46798">
            <a:spAutoFit/>
          </a:bodyPr>
          <a:lstStyle/>
          <a:p>
            <a:pPr algn="ctr">
              <a:spcBef>
                <a:spcPct val="50000"/>
              </a:spcBef>
            </a:pPr>
            <a:r>
              <a:rPr lang="de-DE" sz="2000" dirty="0" smtClean="0">
                <a:solidFill>
                  <a:srgbClr val="5781AE"/>
                </a:solidFill>
                <a:latin typeface="Arial Black" pitchFamily="34" charset="0"/>
              </a:rPr>
              <a:t>SOA es la clave para la interoperabilidad</a:t>
            </a:r>
            <a:endParaRPr lang="en-US" sz="2000" dirty="0">
              <a:solidFill>
                <a:srgbClr val="5781AE"/>
              </a:solidFill>
              <a:latin typeface="Arial Black" pitchFamily="34" charset="0"/>
            </a:endParaRPr>
          </a:p>
        </p:txBody>
      </p:sp>
      <p:grpSp>
        <p:nvGrpSpPr>
          <p:cNvPr id="2" name="Group 49"/>
          <p:cNvGrpSpPr>
            <a:grpSpLocks/>
          </p:cNvGrpSpPr>
          <p:nvPr/>
        </p:nvGrpSpPr>
        <p:grpSpPr bwMode="auto">
          <a:xfrm>
            <a:off x="592138" y="1200150"/>
            <a:ext cx="7339012" cy="5116513"/>
            <a:chOff x="567" y="482"/>
            <a:chExt cx="4623" cy="3223"/>
          </a:xfrm>
        </p:grpSpPr>
        <p:sp>
          <p:nvSpPr>
            <p:cNvPr id="24581" name="Rectangle 3"/>
            <p:cNvSpPr>
              <a:spLocks noChangeArrowheads="1"/>
            </p:cNvSpPr>
            <p:nvPr/>
          </p:nvSpPr>
          <p:spPr bwMode="auto">
            <a:xfrm>
              <a:off x="2018" y="482"/>
              <a:ext cx="3172" cy="3039"/>
            </a:xfrm>
            <a:prstGeom prst="rect">
              <a:avLst/>
            </a:prstGeom>
            <a:solidFill>
              <a:srgbClr val="CC6600">
                <a:alpha val="70195"/>
              </a:srgbClr>
            </a:solidFill>
            <a:ln w="12700">
              <a:noFill/>
              <a:miter lim="800000"/>
              <a:headEnd/>
              <a:tailEnd/>
            </a:ln>
          </p:spPr>
          <p:txBody>
            <a:bodyPr wrap="none" tIns="64008"/>
            <a:lstStyle/>
            <a:p>
              <a:endParaRPr lang="de-DE" sz="1600">
                <a:latin typeface="Arial Black" pitchFamily="34" charset="0"/>
              </a:endParaRPr>
            </a:p>
          </p:txBody>
        </p:sp>
        <p:sp>
          <p:nvSpPr>
            <p:cNvPr id="24582" name="Rectangle 4"/>
            <p:cNvSpPr>
              <a:spLocks noChangeArrowheads="1"/>
            </p:cNvSpPr>
            <p:nvPr/>
          </p:nvSpPr>
          <p:spPr bwMode="auto">
            <a:xfrm>
              <a:off x="567" y="483"/>
              <a:ext cx="1406" cy="3038"/>
            </a:xfrm>
            <a:prstGeom prst="rect">
              <a:avLst/>
            </a:prstGeom>
            <a:solidFill>
              <a:srgbClr val="94A6BE"/>
            </a:solidFill>
            <a:ln w="12700">
              <a:noFill/>
              <a:miter lim="800000"/>
              <a:headEnd/>
              <a:tailEnd/>
            </a:ln>
          </p:spPr>
          <p:txBody>
            <a:bodyPr wrap="none" tIns="64008"/>
            <a:lstStyle/>
            <a:p>
              <a:endParaRPr lang="de-DE" sz="1600">
                <a:latin typeface="Arial Black" pitchFamily="34" charset="0"/>
              </a:endParaRPr>
            </a:p>
          </p:txBody>
        </p:sp>
        <p:sp>
          <p:nvSpPr>
            <p:cNvPr id="24583" name="Rectangle 5"/>
            <p:cNvSpPr>
              <a:spLocks noChangeArrowheads="1"/>
            </p:cNvSpPr>
            <p:nvPr/>
          </p:nvSpPr>
          <p:spPr bwMode="auto">
            <a:xfrm rot="-5400000">
              <a:off x="-564" y="1927"/>
              <a:ext cx="2767" cy="329"/>
            </a:xfrm>
            <a:prstGeom prst="rect">
              <a:avLst/>
            </a:prstGeom>
            <a:solidFill>
              <a:srgbClr val="E9EBF0"/>
            </a:solidFill>
            <a:ln w="9525" algn="ctr">
              <a:noFill/>
              <a:miter lim="800000"/>
              <a:headEnd/>
              <a:tailEnd/>
            </a:ln>
          </p:spPr>
          <p:txBody>
            <a:bodyPr wrap="none" lIns="54864" tIns="0" rIns="54864" bIns="0" anchor="ctr"/>
            <a:lstStyle/>
            <a:p>
              <a:pPr algn="ctr"/>
              <a:r>
                <a:rPr lang="en-US" sz="1200" b="1"/>
                <a:t>Enterprise Service Architecture</a:t>
              </a:r>
            </a:p>
            <a:p>
              <a:pPr algn="ctr"/>
              <a:r>
                <a:rPr lang="en-US" sz="1200" b="1"/>
                <a:t>NetWeaver Developer Studio</a:t>
              </a:r>
            </a:p>
          </p:txBody>
        </p:sp>
        <p:sp>
          <p:nvSpPr>
            <p:cNvPr id="24584" name="Rectangle 6"/>
            <p:cNvSpPr>
              <a:spLocks noChangeArrowheads="1"/>
            </p:cNvSpPr>
            <p:nvPr/>
          </p:nvSpPr>
          <p:spPr bwMode="auto">
            <a:xfrm>
              <a:off x="1040" y="708"/>
              <a:ext cx="3673" cy="454"/>
            </a:xfrm>
            <a:prstGeom prst="rect">
              <a:avLst/>
            </a:prstGeom>
            <a:gradFill rotWithShape="1">
              <a:gsLst>
                <a:gs pos="0">
                  <a:srgbClr val="C2CBDA"/>
                </a:gs>
                <a:gs pos="100000">
                  <a:srgbClr val="FFCC66"/>
                </a:gs>
              </a:gsLst>
              <a:lin ang="0" scaled="1"/>
            </a:gradFill>
            <a:ln w="9525">
              <a:noFill/>
              <a:miter lim="800000"/>
              <a:headEnd/>
              <a:tailEnd/>
            </a:ln>
          </p:spPr>
          <p:txBody>
            <a:bodyPr wrap="none"/>
            <a:lstStyle/>
            <a:p>
              <a:r>
                <a:rPr lang="en-US" sz="1200">
                  <a:solidFill>
                    <a:schemeClr val="bg1"/>
                  </a:solidFill>
                  <a:latin typeface="Arial Black" pitchFamily="34" charset="0"/>
                </a:rPr>
                <a:t>FRONTEND</a:t>
              </a:r>
            </a:p>
          </p:txBody>
        </p:sp>
        <p:sp>
          <p:nvSpPr>
            <p:cNvPr id="24585" name="Rectangle 7"/>
            <p:cNvSpPr>
              <a:spLocks noChangeArrowheads="1"/>
            </p:cNvSpPr>
            <p:nvPr/>
          </p:nvSpPr>
          <p:spPr bwMode="auto">
            <a:xfrm>
              <a:off x="1040" y="1253"/>
              <a:ext cx="3673" cy="752"/>
            </a:xfrm>
            <a:prstGeom prst="rect">
              <a:avLst/>
            </a:prstGeom>
            <a:gradFill rotWithShape="1">
              <a:gsLst>
                <a:gs pos="0">
                  <a:srgbClr val="C2CBDA"/>
                </a:gs>
                <a:gs pos="100000">
                  <a:srgbClr val="FFCC66"/>
                </a:gs>
              </a:gsLst>
              <a:lin ang="0" scaled="1"/>
            </a:gradFill>
            <a:ln w="9525" algn="ctr">
              <a:noFill/>
              <a:miter lim="800000"/>
              <a:headEnd/>
              <a:tailEnd/>
            </a:ln>
          </p:spPr>
          <p:txBody>
            <a:bodyPr wrap="none"/>
            <a:lstStyle/>
            <a:p>
              <a:endParaRPr lang="de-DE" sz="1200">
                <a:latin typeface="Arial Black" pitchFamily="34" charset="0"/>
              </a:endParaRPr>
            </a:p>
          </p:txBody>
        </p:sp>
        <p:sp>
          <p:nvSpPr>
            <p:cNvPr id="24586" name="Rectangle 8"/>
            <p:cNvSpPr>
              <a:spLocks noChangeArrowheads="1"/>
            </p:cNvSpPr>
            <p:nvPr/>
          </p:nvSpPr>
          <p:spPr bwMode="auto">
            <a:xfrm>
              <a:off x="1039" y="2659"/>
              <a:ext cx="3674" cy="816"/>
            </a:xfrm>
            <a:prstGeom prst="rect">
              <a:avLst/>
            </a:prstGeom>
            <a:gradFill rotWithShape="1">
              <a:gsLst>
                <a:gs pos="0">
                  <a:srgbClr val="C2CBDA"/>
                </a:gs>
                <a:gs pos="100000">
                  <a:srgbClr val="FFCC66"/>
                </a:gs>
              </a:gsLst>
              <a:lin ang="0" scaled="1"/>
            </a:gradFill>
            <a:ln w="9525" algn="ctr">
              <a:noFill/>
              <a:miter lim="800000"/>
              <a:headEnd/>
              <a:tailEnd/>
            </a:ln>
          </p:spPr>
          <p:txBody>
            <a:bodyPr wrap="none"/>
            <a:lstStyle/>
            <a:p>
              <a:endParaRPr lang="de-DE" sz="1200">
                <a:latin typeface="Arial Black" pitchFamily="34" charset="0"/>
              </a:endParaRPr>
            </a:p>
          </p:txBody>
        </p:sp>
        <p:sp>
          <p:nvSpPr>
            <p:cNvPr id="24587" name="Rectangle 9"/>
            <p:cNvSpPr>
              <a:spLocks noChangeArrowheads="1"/>
            </p:cNvSpPr>
            <p:nvPr/>
          </p:nvSpPr>
          <p:spPr bwMode="auto">
            <a:xfrm flipH="1">
              <a:off x="1108" y="3114"/>
              <a:ext cx="819" cy="271"/>
            </a:xfrm>
            <a:prstGeom prst="rect">
              <a:avLst/>
            </a:prstGeom>
            <a:solidFill>
              <a:srgbClr val="E9EBF0"/>
            </a:solidFill>
            <a:ln w="9525" algn="ctr">
              <a:noFill/>
              <a:miter lim="800000"/>
              <a:headEnd/>
              <a:tailEnd/>
            </a:ln>
          </p:spPr>
          <p:txBody>
            <a:bodyPr wrap="none" lIns="54864" tIns="0" rIns="54864" bIns="0" anchor="ctr"/>
            <a:lstStyle/>
            <a:p>
              <a:pPr algn="ctr"/>
              <a:r>
                <a:rPr lang="en-US" sz="1200" b="1">
                  <a:solidFill>
                    <a:schemeClr val="bg1"/>
                  </a:solidFill>
                </a:rPr>
                <a:t>SAP NetWeaver</a:t>
              </a:r>
            </a:p>
          </p:txBody>
        </p:sp>
        <p:sp>
          <p:nvSpPr>
            <p:cNvPr id="24588" name="Rectangle 10"/>
            <p:cNvSpPr>
              <a:spLocks noChangeArrowheads="1"/>
            </p:cNvSpPr>
            <p:nvPr/>
          </p:nvSpPr>
          <p:spPr bwMode="auto">
            <a:xfrm rot="5400000">
              <a:off x="3552" y="1919"/>
              <a:ext cx="2767" cy="345"/>
            </a:xfrm>
            <a:prstGeom prst="rect">
              <a:avLst/>
            </a:prstGeom>
            <a:solidFill>
              <a:srgbClr val="FFE2A7"/>
            </a:solidFill>
            <a:ln w="9525" algn="ctr">
              <a:noFill/>
              <a:miter lim="800000"/>
              <a:headEnd/>
              <a:tailEnd/>
            </a:ln>
          </p:spPr>
          <p:txBody>
            <a:bodyPr wrap="none" lIns="54864" tIns="0" rIns="54864" bIns="0" anchor="ctr"/>
            <a:lstStyle/>
            <a:p>
              <a:pPr algn="ctr"/>
              <a:r>
                <a:rPr lang="en-US" sz="1200" b="1">
                  <a:solidFill>
                    <a:schemeClr val="bg1"/>
                  </a:solidFill>
                </a:rPr>
                <a:t>Microsoft .NET Framework</a:t>
              </a:r>
            </a:p>
            <a:p>
              <a:pPr algn="ctr"/>
              <a:r>
                <a:rPr lang="en-US" sz="1200" b="1">
                  <a:solidFill>
                    <a:schemeClr val="bg1"/>
                  </a:solidFill>
                </a:rPr>
                <a:t>Visual Studio</a:t>
              </a:r>
            </a:p>
          </p:txBody>
        </p:sp>
        <p:sp>
          <p:nvSpPr>
            <p:cNvPr id="24589" name="Text Box 11"/>
            <p:cNvSpPr txBox="1">
              <a:spLocks noChangeArrowheads="1"/>
            </p:cNvSpPr>
            <p:nvPr/>
          </p:nvSpPr>
          <p:spPr bwMode="auto">
            <a:xfrm>
              <a:off x="602" y="509"/>
              <a:ext cx="2003" cy="215"/>
            </a:xfrm>
            <a:prstGeom prst="rect">
              <a:avLst/>
            </a:prstGeom>
            <a:noFill/>
            <a:ln w="12700" algn="ctr">
              <a:noFill/>
              <a:miter lim="800000"/>
              <a:headEnd/>
              <a:tailEnd/>
            </a:ln>
          </p:spPr>
          <p:txBody>
            <a:bodyPr lIns="90000" tIns="46800" rIns="90000" bIns="46800">
              <a:spAutoFit/>
            </a:bodyPr>
            <a:lstStyle/>
            <a:p>
              <a:pPr>
                <a:spcBef>
                  <a:spcPct val="50000"/>
                </a:spcBef>
              </a:pPr>
              <a:r>
                <a:rPr lang="en-US" sz="1600">
                  <a:latin typeface="Arial Black" pitchFamily="34" charset="0"/>
                </a:rPr>
                <a:t>SAP NetWeaver™</a:t>
              </a:r>
              <a:endParaRPr lang="de-DE" sz="1600">
                <a:latin typeface="Arial Black" pitchFamily="34" charset="0"/>
              </a:endParaRPr>
            </a:p>
          </p:txBody>
        </p:sp>
        <p:sp>
          <p:nvSpPr>
            <p:cNvPr id="24590" name="Text Box 12"/>
            <p:cNvSpPr txBox="1">
              <a:spLocks noChangeArrowheads="1"/>
            </p:cNvSpPr>
            <p:nvPr/>
          </p:nvSpPr>
          <p:spPr bwMode="auto">
            <a:xfrm>
              <a:off x="3816" y="504"/>
              <a:ext cx="1329" cy="215"/>
            </a:xfrm>
            <a:prstGeom prst="rect">
              <a:avLst/>
            </a:prstGeom>
            <a:noFill/>
            <a:ln w="12700" algn="ctr">
              <a:noFill/>
              <a:miter lim="800000"/>
              <a:headEnd/>
              <a:tailEnd/>
            </a:ln>
          </p:spPr>
          <p:txBody>
            <a:bodyPr lIns="90000" tIns="46800" rIns="90000" bIns="46800">
              <a:spAutoFit/>
            </a:bodyPr>
            <a:lstStyle/>
            <a:p>
              <a:pPr algn="r">
                <a:spcBef>
                  <a:spcPct val="50000"/>
                </a:spcBef>
              </a:pPr>
              <a:r>
                <a:rPr lang="en-US" sz="1600">
                  <a:latin typeface="Arial Black" pitchFamily="34" charset="0"/>
                </a:rPr>
                <a:t>Microsoft .NET</a:t>
              </a:r>
              <a:endParaRPr lang="de-DE" sz="1600">
                <a:latin typeface="Arial Black" pitchFamily="34" charset="0"/>
              </a:endParaRPr>
            </a:p>
          </p:txBody>
        </p:sp>
        <p:sp>
          <p:nvSpPr>
            <p:cNvPr id="24591" name="Rectangle 13"/>
            <p:cNvSpPr>
              <a:spLocks noChangeArrowheads="1"/>
            </p:cNvSpPr>
            <p:nvPr/>
          </p:nvSpPr>
          <p:spPr bwMode="auto">
            <a:xfrm flipH="1">
              <a:off x="3515" y="1435"/>
              <a:ext cx="1134" cy="499"/>
            </a:xfrm>
            <a:prstGeom prst="rect">
              <a:avLst/>
            </a:prstGeom>
            <a:solidFill>
              <a:srgbClr val="FFE2A7"/>
            </a:solidFill>
            <a:ln w="9525" algn="ctr">
              <a:noFill/>
              <a:miter lim="800000"/>
              <a:headEnd/>
              <a:tailEnd/>
            </a:ln>
          </p:spPr>
          <p:txBody>
            <a:bodyPr wrap="none" lIns="54864" tIns="0" rIns="54864" bIns="0" anchor="ctr"/>
            <a:lstStyle/>
            <a:p>
              <a:pPr algn="ctr"/>
              <a:r>
                <a:rPr lang="en-US" sz="1200" b="1">
                  <a:solidFill>
                    <a:schemeClr val="bg1"/>
                  </a:solidFill>
                </a:rPr>
                <a:t>ASP .NET</a:t>
              </a:r>
            </a:p>
            <a:p>
              <a:pPr algn="ctr"/>
              <a:r>
                <a:rPr lang="en-US" sz="1200" b="1">
                  <a:solidFill>
                    <a:schemeClr val="bg1"/>
                  </a:solidFill>
                </a:rPr>
                <a:t>WebForms</a:t>
              </a:r>
            </a:p>
          </p:txBody>
        </p:sp>
        <p:sp>
          <p:nvSpPr>
            <p:cNvPr id="24592" name="Rectangle 14"/>
            <p:cNvSpPr>
              <a:spLocks noChangeArrowheads="1"/>
            </p:cNvSpPr>
            <p:nvPr/>
          </p:nvSpPr>
          <p:spPr bwMode="auto">
            <a:xfrm flipH="1">
              <a:off x="2426" y="3114"/>
              <a:ext cx="2220" cy="271"/>
            </a:xfrm>
            <a:prstGeom prst="rect">
              <a:avLst/>
            </a:prstGeom>
            <a:solidFill>
              <a:srgbClr val="FFE2A7"/>
            </a:solidFill>
            <a:ln w="9525" algn="ctr">
              <a:noFill/>
              <a:miter lim="800000"/>
              <a:headEnd/>
              <a:tailEnd/>
            </a:ln>
          </p:spPr>
          <p:txBody>
            <a:bodyPr wrap="none" lIns="54864" tIns="0" rIns="54864" bIns="0" anchor="ctr"/>
            <a:lstStyle/>
            <a:p>
              <a:pPr algn="ctr"/>
              <a:r>
                <a:rPr lang="en-US" sz="1200" b="1">
                  <a:solidFill>
                    <a:schemeClr val="bg1"/>
                  </a:solidFill>
                </a:rPr>
                <a:t>Microsoft .NET</a:t>
              </a:r>
            </a:p>
          </p:txBody>
        </p:sp>
        <p:sp>
          <p:nvSpPr>
            <p:cNvPr id="24593" name="Rectangle 15"/>
            <p:cNvSpPr>
              <a:spLocks noChangeArrowheads="1"/>
            </p:cNvSpPr>
            <p:nvPr/>
          </p:nvSpPr>
          <p:spPr bwMode="auto">
            <a:xfrm flipH="1">
              <a:off x="1108" y="2840"/>
              <a:ext cx="819" cy="274"/>
            </a:xfrm>
            <a:prstGeom prst="rect">
              <a:avLst/>
            </a:prstGeom>
            <a:solidFill>
              <a:srgbClr val="E9EBF0"/>
            </a:solidFill>
            <a:ln w="9525" algn="ctr">
              <a:noFill/>
              <a:miter lim="800000"/>
              <a:headEnd/>
              <a:tailEnd/>
            </a:ln>
          </p:spPr>
          <p:txBody>
            <a:bodyPr wrap="none" lIns="54864" tIns="0" rIns="54864" bIns="0" anchor="ctr"/>
            <a:lstStyle/>
            <a:p>
              <a:pPr algn="ctr"/>
              <a:r>
                <a:rPr lang="en-US" sz="1200" b="1">
                  <a:solidFill>
                    <a:schemeClr val="bg1"/>
                  </a:solidFill>
                </a:rPr>
                <a:t>mySAP Solutions</a:t>
              </a:r>
            </a:p>
          </p:txBody>
        </p:sp>
        <p:sp>
          <p:nvSpPr>
            <p:cNvPr id="24594" name="Rectangle 16"/>
            <p:cNvSpPr>
              <a:spLocks noChangeArrowheads="1"/>
            </p:cNvSpPr>
            <p:nvPr/>
          </p:nvSpPr>
          <p:spPr bwMode="auto">
            <a:xfrm flipH="1">
              <a:off x="2426" y="2840"/>
              <a:ext cx="2220" cy="274"/>
            </a:xfrm>
            <a:prstGeom prst="rect">
              <a:avLst/>
            </a:prstGeom>
            <a:solidFill>
              <a:srgbClr val="FFE2A7"/>
            </a:solidFill>
            <a:ln w="9525" algn="ctr">
              <a:noFill/>
              <a:miter lim="800000"/>
              <a:headEnd/>
              <a:tailEnd/>
            </a:ln>
          </p:spPr>
          <p:txBody>
            <a:bodyPr wrap="none" lIns="54864" tIns="0" rIns="54864" bIns="0" anchor="ctr"/>
            <a:lstStyle/>
            <a:p>
              <a:pPr algn="ctr"/>
              <a:r>
                <a:rPr lang="en-US" sz="1200" b="1">
                  <a:solidFill>
                    <a:schemeClr val="bg1"/>
                  </a:solidFill>
                </a:rPr>
                <a:t>.NET Applications</a:t>
              </a:r>
            </a:p>
          </p:txBody>
        </p:sp>
        <p:sp>
          <p:nvSpPr>
            <p:cNvPr id="24595" name="Line 17"/>
            <p:cNvSpPr>
              <a:spLocks noChangeShapeType="1"/>
            </p:cNvSpPr>
            <p:nvPr/>
          </p:nvSpPr>
          <p:spPr bwMode="auto">
            <a:xfrm flipV="1">
              <a:off x="3198" y="1935"/>
              <a:ext cx="0" cy="907"/>
            </a:xfrm>
            <a:prstGeom prst="line">
              <a:avLst/>
            </a:prstGeom>
            <a:noFill/>
            <a:ln w="38100">
              <a:solidFill>
                <a:srgbClr val="990000"/>
              </a:solidFill>
              <a:round/>
              <a:headEnd type="triangle" w="med" len="med"/>
              <a:tailEnd type="triangle" w="med" len="med"/>
            </a:ln>
          </p:spPr>
          <p:txBody>
            <a:bodyPr lIns="90000" tIns="46800" rIns="90000" bIns="46800" anchor="ctr">
              <a:spAutoFit/>
            </a:bodyPr>
            <a:lstStyle/>
            <a:p>
              <a:endParaRPr lang="es-ES"/>
            </a:p>
          </p:txBody>
        </p:sp>
        <p:sp>
          <p:nvSpPr>
            <p:cNvPr id="24596" name="Line 18"/>
            <p:cNvSpPr>
              <a:spLocks noChangeShapeType="1"/>
            </p:cNvSpPr>
            <p:nvPr/>
          </p:nvSpPr>
          <p:spPr bwMode="auto">
            <a:xfrm flipV="1">
              <a:off x="1927" y="1933"/>
              <a:ext cx="771" cy="1180"/>
            </a:xfrm>
            <a:prstGeom prst="line">
              <a:avLst/>
            </a:prstGeom>
            <a:noFill/>
            <a:ln w="38100">
              <a:solidFill>
                <a:srgbClr val="990000"/>
              </a:solidFill>
              <a:round/>
              <a:headEnd type="triangle" w="med" len="med"/>
              <a:tailEnd type="triangle" w="med" len="med"/>
            </a:ln>
          </p:spPr>
          <p:txBody>
            <a:bodyPr lIns="90000" tIns="46800" rIns="90000" bIns="46800" anchor="ctr">
              <a:spAutoFit/>
            </a:bodyPr>
            <a:lstStyle/>
            <a:p>
              <a:endParaRPr lang="es-ES"/>
            </a:p>
          </p:txBody>
        </p:sp>
        <p:sp>
          <p:nvSpPr>
            <p:cNvPr id="24597" name="Line 19"/>
            <p:cNvSpPr>
              <a:spLocks noChangeShapeType="1"/>
            </p:cNvSpPr>
            <p:nvPr/>
          </p:nvSpPr>
          <p:spPr bwMode="auto">
            <a:xfrm flipV="1">
              <a:off x="1565" y="1117"/>
              <a:ext cx="0" cy="317"/>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598" name="Line 20"/>
            <p:cNvSpPr>
              <a:spLocks noChangeShapeType="1"/>
            </p:cNvSpPr>
            <p:nvPr/>
          </p:nvSpPr>
          <p:spPr bwMode="auto">
            <a:xfrm flipV="1">
              <a:off x="3833" y="1117"/>
              <a:ext cx="0" cy="317"/>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599" name="Line 21"/>
            <p:cNvSpPr>
              <a:spLocks noChangeShapeType="1"/>
            </p:cNvSpPr>
            <p:nvPr/>
          </p:nvSpPr>
          <p:spPr bwMode="auto">
            <a:xfrm flipV="1">
              <a:off x="1610" y="1933"/>
              <a:ext cx="0" cy="272"/>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00" name="Text Box 22"/>
            <p:cNvSpPr txBox="1">
              <a:spLocks noChangeArrowheads="1"/>
            </p:cNvSpPr>
            <p:nvPr/>
          </p:nvSpPr>
          <p:spPr bwMode="auto">
            <a:xfrm>
              <a:off x="1950" y="2973"/>
              <a:ext cx="476" cy="233"/>
            </a:xfrm>
            <a:prstGeom prst="rect">
              <a:avLst/>
            </a:prstGeom>
            <a:noFill/>
            <a:ln w="9525">
              <a:noFill/>
              <a:miter lim="800000"/>
              <a:headEnd/>
              <a:tailEnd/>
            </a:ln>
          </p:spPr>
          <p:txBody>
            <a:bodyPr>
              <a:spAutoFit/>
            </a:bodyPr>
            <a:lstStyle/>
            <a:p>
              <a:pPr algn="ctr">
                <a:spcBef>
                  <a:spcPct val="50000"/>
                </a:spcBef>
              </a:pPr>
              <a:r>
                <a:rPr lang="de-DE" sz="900" b="1">
                  <a:solidFill>
                    <a:schemeClr val="bg1"/>
                  </a:solidFill>
                </a:rPr>
                <a:t>.NET Connector</a:t>
              </a:r>
            </a:p>
          </p:txBody>
        </p:sp>
        <p:sp>
          <p:nvSpPr>
            <p:cNvPr id="24601" name="Line 23"/>
            <p:cNvSpPr>
              <a:spLocks noChangeShapeType="1"/>
            </p:cNvSpPr>
            <p:nvPr/>
          </p:nvSpPr>
          <p:spPr bwMode="auto">
            <a:xfrm flipV="1">
              <a:off x="2426" y="1118"/>
              <a:ext cx="0" cy="318"/>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02" name="Line 24"/>
            <p:cNvSpPr>
              <a:spLocks noChangeShapeType="1"/>
            </p:cNvSpPr>
            <p:nvPr/>
          </p:nvSpPr>
          <p:spPr bwMode="auto">
            <a:xfrm flipV="1">
              <a:off x="2880" y="1933"/>
              <a:ext cx="0" cy="272"/>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03" name="Line 25"/>
            <p:cNvSpPr>
              <a:spLocks noChangeShapeType="1"/>
            </p:cNvSpPr>
            <p:nvPr/>
          </p:nvSpPr>
          <p:spPr bwMode="auto">
            <a:xfrm flipV="1">
              <a:off x="4059" y="1933"/>
              <a:ext cx="0" cy="272"/>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04" name="Line 26"/>
            <p:cNvSpPr>
              <a:spLocks noChangeShapeType="1"/>
            </p:cNvSpPr>
            <p:nvPr/>
          </p:nvSpPr>
          <p:spPr bwMode="auto">
            <a:xfrm flipV="1">
              <a:off x="2880" y="2479"/>
              <a:ext cx="0" cy="363"/>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05" name="Line 27"/>
            <p:cNvSpPr>
              <a:spLocks noChangeShapeType="1"/>
            </p:cNvSpPr>
            <p:nvPr/>
          </p:nvSpPr>
          <p:spPr bwMode="auto">
            <a:xfrm flipV="1">
              <a:off x="1610" y="2477"/>
              <a:ext cx="0" cy="363"/>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06" name="Text Box 28"/>
            <p:cNvSpPr txBox="1">
              <a:spLocks noChangeArrowheads="1"/>
            </p:cNvSpPr>
            <p:nvPr/>
          </p:nvSpPr>
          <p:spPr bwMode="auto">
            <a:xfrm>
              <a:off x="1063" y="1253"/>
              <a:ext cx="1814" cy="176"/>
            </a:xfrm>
            <a:prstGeom prst="rect">
              <a:avLst/>
            </a:prstGeom>
            <a:noFill/>
            <a:ln w="12700" algn="ctr">
              <a:noFill/>
              <a:miter lim="800000"/>
              <a:headEnd/>
              <a:tailEnd/>
            </a:ln>
          </p:spPr>
          <p:txBody>
            <a:bodyPr lIns="90000" tIns="46800" rIns="90000" bIns="46800">
              <a:spAutoFit/>
            </a:bodyPr>
            <a:lstStyle/>
            <a:p>
              <a:pPr>
                <a:spcBef>
                  <a:spcPct val="50000"/>
                </a:spcBef>
              </a:pPr>
              <a:r>
                <a:rPr lang="en-US" sz="1200">
                  <a:solidFill>
                    <a:schemeClr val="bg1"/>
                  </a:solidFill>
                  <a:latin typeface="Arial Black" pitchFamily="34" charset="0"/>
                </a:rPr>
                <a:t>APPLICATION DEVELOPMENT</a:t>
              </a:r>
              <a:endParaRPr lang="de-DE" sz="1200">
                <a:solidFill>
                  <a:schemeClr val="bg1"/>
                </a:solidFill>
                <a:latin typeface="Arial Black" pitchFamily="34" charset="0"/>
              </a:endParaRPr>
            </a:p>
          </p:txBody>
        </p:sp>
        <p:sp>
          <p:nvSpPr>
            <p:cNvPr id="24607" name="Rectangle 29"/>
            <p:cNvSpPr>
              <a:spLocks noChangeArrowheads="1"/>
            </p:cNvSpPr>
            <p:nvPr/>
          </p:nvSpPr>
          <p:spPr bwMode="auto">
            <a:xfrm flipH="1">
              <a:off x="1111" y="846"/>
              <a:ext cx="953" cy="262"/>
            </a:xfrm>
            <a:prstGeom prst="rect">
              <a:avLst/>
            </a:prstGeom>
            <a:gradFill rotWithShape="1">
              <a:gsLst>
                <a:gs pos="0">
                  <a:srgbClr val="FFE2A7"/>
                </a:gs>
                <a:gs pos="100000">
                  <a:srgbClr val="DDDDDD"/>
                </a:gs>
              </a:gsLst>
              <a:lin ang="0" scaled="1"/>
            </a:gradFill>
            <a:ln w="9525" algn="ctr">
              <a:noFill/>
              <a:miter lim="800000"/>
              <a:headEnd/>
              <a:tailEnd/>
            </a:ln>
          </p:spPr>
          <p:txBody>
            <a:bodyPr wrap="none" anchor="ctr" anchorCtr="1"/>
            <a:lstStyle/>
            <a:p>
              <a:pPr algn="ctr"/>
              <a:r>
                <a:rPr lang="en-US" sz="1400" b="1">
                  <a:solidFill>
                    <a:schemeClr val="bg1"/>
                  </a:solidFill>
                </a:rPr>
                <a:t>Duet</a:t>
              </a:r>
            </a:p>
          </p:txBody>
        </p:sp>
        <p:sp>
          <p:nvSpPr>
            <p:cNvPr id="24608" name="Rectangle 30"/>
            <p:cNvSpPr>
              <a:spLocks noChangeArrowheads="1"/>
            </p:cNvSpPr>
            <p:nvPr/>
          </p:nvSpPr>
          <p:spPr bwMode="auto">
            <a:xfrm flipH="1">
              <a:off x="2154" y="846"/>
              <a:ext cx="544" cy="262"/>
            </a:xfrm>
            <a:prstGeom prst="rect">
              <a:avLst/>
            </a:prstGeom>
            <a:solidFill>
              <a:srgbClr val="FFE2A7"/>
            </a:solidFill>
            <a:ln w="9525" algn="ctr">
              <a:noFill/>
              <a:miter lim="800000"/>
              <a:headEnd/>
              <a:tailEnd/>
            </a:ln>
          </p:spPr>
          <p:txBody>
            <a:bodyPr wrap="none" anchor="ctr" anchorCtr="1"/>
            <a:lstStyle/>
            <a:p>
              <a:pPr algn="ctr"/>
              <a:r>
                <a:rPr lang="en-US" sz="1400" b="1">
                  <a:solidFill>
                    <a:schemeClr val="bg1"/>
                  </a:solidFill>
                </a:rPr>
                <a:t>Office</a:t>
              </a:r>
            </a:p>
          </p:txBody>
        </p:sp>
        <p:sp>
          <p:nvSpPr>
            <p:cNvPr id="24609" name="Rectangle 31"/>
            <p:cNvSpPr>
              <a:spLocks noChangeArrowheads="1"/>
            </p:cNvSpPr>
            <p:nvPr/>
          </p:nvSpPr>
          <p:spPr bwMode="auto">
            <a:xfrm flipH="1">
              <a:off x="2154" y="1436"/>
              <a:ext cx="1316" cy="499"/>
            </a:xfrm>
            <a:prstGeom prst="rect">
              <a:avLst/>
            </a:prstGeom>
            <a:solidFill>
              <a:srgbClr val="FFE2A7"/>
            </a:solidFill>
            <a:ln w="9525" algn="ctr">
              <a:noFill/>
              <a:miter lim="800000"/>
              <a:headEnd/>
              <a:tailEnd/>
            </a:ln>
          </p:spPr>
          <p:txBody>
            <a:bodyPr wrap="none" lIns="54864" tIns="0" rIns="54864" bIns="0" anchor="ctr"/>
            <a:lstStyle/>
            <a:p>
              <a:pPr algn="ctr"/>
              <a:r>
                <a:rPr lang="en-US" sz="1200" b="1">
                  <a:solidFill>
                    <a:schemeClr val="bg1"/>
                  </a:solidFill>
                </a:rPr>
                <a:t>Smart Client</a:t>
              </a:r>
            </a:p>
            <a:p>
              <a:pPr algn="ctr"/>
              <a:r>
                <a:rPr lang="en-US" sz="1200" b="1">
                  <a:solidFill>
                    <a:schemeClr val="bg1"/>
                  </a:solidFill>
                </a:rPr>
                <a:t>WinForms</a:t>
              </a:r>
            </a:p>
          </p:txBody>
        </p:sp>
        <p:sp>
          <p:nvSpPr>
            <p:cNvPr id="24610" name="Rectangle 32"/>
            <p:cNvSpPr>
              <a:spLocks noChangeArrowheads="1"/>
            </p:cNvSpPr>
            <p:nvPr/>
          </p:nvSpPr>
          <p:spPr bwMode="auto">
            <a:xfrm flipH="1">
              <a:off x="4014" y="846"/>
              <a:ext cx="635" cy="262"/>
            </a:xfrm>
            <a:prstGeom prst="rect">
              <a:avLst/>
            </a:prstGeom>
            <a:solidFill>
              <a:srgbClr val="FFE2A7"/>
            </a:solidFill>
            <a:ln w="9525" algn="ctr">
              <a:noFill/>
              <a:miter lim="800000"/>
              <a:headEnd/>
              <a:tailEnd/>
            </a:ln>
          </p:spPr>
          <p:txBody>
            <a:bodyPr wrap="none" anchor="ctr" anchorCtr="1"/>
            <a:lstStyle/>
            <a:p>
              <a:pPr algn="ctr"/>
              <a:r>
                <a:rPr lang="en-US" sz="1400" b="1">
                  <a:solidFill>
                    <a:schemeClr val="bg1"/>
                  </a:solidFill>
                </a:rPr>
                <a:t>Sharepoint</a:t>
              </a:r>
            </a:p>
          </p:txBody>
        </p:sp>
        <p:sp>
          <p:nvSpPr>
            <p:cNvPr id="24611" name="Rectangle 33"/>
            <p:cNvSpPr>
              <a:spLocks noChangeArrowheads="1"/>
            </p:cNvSpPr>
            <p:nvPr/>
          </p:nvSpPr>
          <p:spPr bwMode="auto">
            <a:xfrm flipH="1">
              <a:off x="3243" y="846"/>
              <a:ext cx="726" cy="262"/>
            </a:xfrm>
            <a:prstGeom prst="rect">
              <a:avLst/>
            </a:prstGeom>
            <a:solidFill>
              <a:srgbClr val="FFE2A7"/>
            </a:solidFill>
            <a:ln w="9525" algn="ctr">
              <a:noFill/>
              <a:miter lim="800000"/>
              <a:headEnd/>
              <a:tailEnd/>
            </a:ln>
          </p:spPr>
          <p:txBody>
            <a:bodyPr wrap="none" anchor="ctr" anchorCtr="1"/>
            <a:lstStyle/>
            <a:p>
              <a:pPr algn="ctr"/>
              <a:r>
                <a:rPr lang="en-US" sz="1200" b="1">
                  <a:solidFill>
                    <a:schemeClr val="bg1"/>
                  </a:solidFill>
                </a:rPr>
                <a:t>Custom</a:t>
              </a:r>
            </a:p>
            <a:p>
              <a:pPr algn="ctr"/>
              <a:r>
                <a:rPr lang="en-US" sz="1200" b="1">
                  <a:solidFill>
                    <a:schemeClr val="bg1"/>
                  </a:solidFill>
                </a:rPr>
                <a:t>Application</a:t>
              </a:r>
            </a:p>
          </p:txBody>
        </p:sp>
        <p:sp>
          <p:nvSpPr>
            <p:cNvPr id="24612" name="Rectangle 34"/>
            <p:cNvSpPr>
              <a:spLocks noChangeArrowheads="1"/>
            </p:cNvSpPr>
            <p:nvPr/>
          </p:nvSpPr>
          <p:spPr bwMode="auto">
            <a:xfrm flipH="1">
              <a:off x="2744" y="846"/>
              <a:ext cx="454" cy="262"/>
            </a:xfrm>
            <a:prstGeom prst="rect">
              <a:avLst/>
            </a:prstGeom>
            <a:solidFill>
              <a:srgbClr val="FFE2A7"/>
            </a:solidFill>
            <a:ln w="9525" algn="ctr">
              <a:noFill/>
              <a:miter lim="800000"/>
              <a:headEnd/>
              <a:tailEnd/>
            </a:ln>
          </p:spPr>
          <p:txBody>
            <a:bodyPr wrap="none" anchor="ctr" anchorCtr="1"/>
            <a:lstStyle/>
            <a:p>
              <a:pPr algn="ctr"/>
              <a:r>
                <a:rPr lang="en-US" sz="1400" b="1">
                  <a:solidFill>
                    <a:schemeClr val="bg1"/>
                  </a:solidFill>
                </a:rPr>
                <a:t>Mobile</a:t>
              </a:r>
            </a:p>
          </p:txBody>
        </p:sp>
        <p:sp>
          <p:nvSpPr>
            <p:cNvPr id="24613" name="Line 35"/>
            <p:cNvSpPr>
              <a:spLocks noChangeShapeType="1"/>
            </p:cNvSpPr>
            <p:nvPr/>
          </p:nvSpPr>
          <p:spPr bwMode="auto">
            <a:xfrm flipV="1">
              <a:off x="3379" y="1118"/>
              <a:ext cx="0" cy="317"/>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14" name="Line 36"/>
            <p:cNvSpPr>
              <a:spLocks noChangeShapeType="1"/>
            </p:cNvSpPr>
            <p:nvPr/>
          </p:nvSpPr>
          <p:spPr bwMode="auto">
            <a:xfrm flipV="1">
              <a:off x="2971" y="1118"/>
              <a:ext cx="0" cy="317"/>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15" name="Line 37"/>
            <p:cNvSpPr>
              <a:spLocks noChangeShapeType="1"/>
            </p:cNvSpPr>
            <p:nvPr/>
          </p:nvSpPr>
          <p:spPr bwMode="auto">
            <a:xfrm flipV="1">
              <a:off x="4332" y="1118"/>
              <a:ext cx="0" cy="317"/>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16" name="Text Box 38"/>
            <p:cNvSpPr txBox="1">
              <a:spLocks noChangeArrowheads="1"/>
            </p:cNvSpPr>
            <p:nvPr/>
          </p:nvSpPr>
          <p:spPr bwMode="auto">
            <a:xfrm>
              <a:off x="1066" y="2661"/>
              <a:ext cx="1814" cy="176"/>
            </a:xfrm>
            <a:prstGeom prst="rect">
              <a:avLst/>
            </a:prstGeom>
            <a:noFill/>
            <a:ln w="12700" algn="ctr">
              <a:noFill/>
              <a:miter lim="800000"/>
              <a:headEnd/>
              <a:tailEnd/>
            </a:ln>
          </p:spPr>
          <p:txBody>
            <a:bodyPr lIns="90000" tIns="46800" rIns="90000" bIns="46800">
              <a:spAutoFit/>
            </a:bodyPr>
            <a:lstStyle/>
            <a:p>
              <a:pPr>
                <a:spcBef>
                  <a:spcPct val="50000"/>
                </a:spcBef>
              </a:pPr>
              <a:r>
                <a:rPr lang="en-US" sz="1200">
                  <a:solidFill>
                    <a:schemeClr val="bg1"/>
                  </a:solidFill>
                  <a:latin typeface="Arial Black" pitchFamily="34" charset="0"/>
                </a:rPr>
                <a:t>APPLICATION PLATFORM</a:t>
              </a:r>
              <a:endParaRPr lang="de-DE" sz="1200">
                <a:solidFill>
                  <a:schemeClr val="bg1"/>
                </a:solidFill>
                <a:latin typeface="Arial Black" pitchFamily="34" charset="0"/>
              </a:endParaRPr>
            </a:p>
          </p:txBody>
        </p:sp>
        <p:sp>
          <p:nvSpPr>
            <p:cNvPr id="24617" name="Rectangle 39"/>
            <p:cNvSpPr>
              <a:spLocks noChangeArrowheads="1"/>
            </p:cNvSpPr>
            <p:nvPr/>
          </p:nvSpPr>
          <p:spPr bwMode="auto">
            <a:xfrm flipH="1">
              <a:off x="1111" y="1436"/>
              <a:ext cx="953" cy="499"/>
            </a:xfrm>
            <a:prstGeom prst="rect">
              <a:avLst/>
            </a:prstGeom>
            <a:gradFill rotWithShape="1">
              <a:gsLst>
                <a:gs pos="0">
                  <a:srgbClr val="FFE2A7"/>
                </a:gs>
                <a:gs pos="100000">
                  <a:srgbClr val="DDDDDD"/>
                </a:gs>
              </a:gsLst>
              <a:lin ang="5400000" scaled="1"/>
            </a:gradFill>
            <a:ln w="9525" algn="ctr">
              <a:noFill/>
              <a:miter lim="800000"/>
              <a:headEnd/>
              <a:tailEnd/>
            </a:ln>
          </p:spPr>
          <p:txBody>
            <a:bodyPr wrap="none" anchor="ctr" anchorCtr="1"/>
            <a:lstStyle/>
            <a:p>
              <a:pPr algn="ctr"/>
              <a:r>
                <a:rPr lang="en-US" sz="1200" b="1">
                  <a:solidFill>
                    <a:schemeClr val="bg1"/>
                  </a:solidFill>
                </a:rPr>
                <a:t>IBF /</a:t>
              </a:r>
            </a:p>
            <a:p>
              <a:pPr algn="ctr"/>
              <a:r>
                <a:rPr lang="en-US" sz="1200" b="1">
                  <a:solidFill>
                    <a:schemeClr val="bg1"/>
                  </a:solidFill>
                </a:rPr>
                <a:t>Duet</a:t>
              </a:r>
            </a:p>
            <a:p>
              <a:pPr algn="ctr"/>
              <a:r>
                <a:rPr lang="en-US" sz="1200" b="1">
                  <a:solidFill>
                    <a:schemeClr val="bg1"/>
                  </a:solidFill>
                </a:rPr>
                <a:t>Infrastructure</a:t>
              </a:r>
            </a:p>
          </p:txBody>
        </p:sp>
        <p:sp>
          <p:nvSpPr>
            <p:cNvPr id="24618" name="Line 40"/>
            <p:cNvSpPr>
              <a:spLocks noChangeShapeType="1"/>
            </p:cNvSpPr>
            <p:nvPr/>
          </p:nvSpPr>
          <p:spPr bwMode="auto">
            <a:xfrm flipV="1">
              <a:off x="2426" y="3120"/>
              <a:ext cx="2220" cy="0"/>
            </a:xfrm>
            <a:prstGeom prst="line">
              <a:avLst/>
            </a:prstGeom>
            <a:noFill/>
            <a:ln w="38100">
              <a:solidFill>
                <a:srgbClr val="990000"/>
              </a:solidFill>
              <a:prstDash val="sysDot"/>
              <a:round/>
              <a:headEnd/>
              <a:tailEnd/>
            </a:ln>
          </p:spPr>
          <p:txBody>
            <a:bodyPr lIns="90000" tIns="46800" rIns="90000" bIns="46800" anchor="ctr">
              <a:spAutoFit/>
            </a:bodyPr>
            <a:lstStyle/>
            <a:p>
              <a:endParaRPr lang="es-ES"/>
            </a:p>
          </p:txBody>
        </p:sp>
        <p:sp>
          <p:nvSpPr>
            <p:cNvPr id="24619" name="Line 41"/>
            <p:cNvSpPr>
              <a:spLocks noChangeShapeType="1"/>
            </p:cNvSpPr>
            <p:nvPr/>
          </p:nvSpPr>
          <p:spPr bwMode="auto">
            <a:xfrm flipV="1">
              <a:off x="1927" y="1935"/>
              <a:ext cx="2042" cy="1178"/>
            </a:xfrm>
            <a:prstGeom prst="line">
              <a:avLst/>
            </a:prstGeom>
            <a:noFill/>
            <a:ln w="38100">
              <a:solidFill>
                <a:srgbClr val="990000"/>
              </a:solidFill>
              <a:round/>
              <a:headEnd type="triangle" w="med" len="med"/>
              <a:tailEnd type="triangle" w="med" len="med"/>
            </a:ln>
          </p:spPr>
          <p:txBody>
            <a:bodyPr lIns="90000" tIns="46800" rIns="90000" bIns="46800" anchor="ctr">
              <a:spAutoFit/>
            </a:bodyPr>
            <a:lstStyle/>
            <a:p>
              <a:endParaRPr lang="es-ES"/>
            </a:p>
          </p:txBody>
        </p:sp>
        <p:sp>
          <p:nvSpPr>
            <p:cNvPr id="24620" name="Line 42"/>
            <p:cNvSpPr>
              <a:spLocks noChangeShapeType="1"/>
            </p:cNvSpPr>
            <p:nvPr/>
          </p:nvSpPr>
          <p:spPr bwMode="auto">
            <a:xfrm flipV="1">
              <a:off x="1111" y="3122"/>
              <a:ext cx="816" cy="0"/>
            </a:xfrm>
            <a:prstGeom prst="line">
              <a:avLst/>
            </a:prstGeom>
            <a:noFill/>
            <a:ln w="38100">
              <a:solidFill>
                <a:srgbClr val="990000"/>
              </a:solidFill>
              <a:prstDash val="sysDot"/>
              <a:round/>
              <a:headEnd/>
              <a:tailEnd/>
            </a:ln>
          </p:spPr>
          <p:txBody>
            <a:bodyPr lIns="90000" tIns="46800" rIns="90000" bIns="46800" anchor="ctr">
              <a:spAutoFit/>
            </a:bodyPr>
            <a:lstStyle/>
            <a:p>
              <a:endParaRPr lang="es-ES"/>
            </a:p>
          </p:txBody>
        </p:sp>
        <p:sp>
          <p:nvSpPr>
            <p:cNvPr id="24621" name="Line 43"/>
            <p:cNvSpPr>
              <a:spLocks noChangeShapeType="1"/>
            </p:cNvSpPr>
            <p:nvPr/>
          </p:nvSpPr>
          <p:spPr bwMode="auto">
            <a:xfrm flipV="1">
              <a:off x="1047" y="3629"/>
              <a:ext cx="413" cy="1"/>
            </a:xfrm>
            <a:prstGeom prst="line">
              <a:avLst/>
            </a:prstGeom>
            <a:noFill/>
            <a:ln w="38100">
              <a:solidFill>
                <a:srgbClr val="008000"/>
              </a:solidFill>
              <a:round/>
              <a:headEnd type="triangle" w="med" len="med"/>
              <a:tailEnd type="triangle" w="med" len="med"/>
            </a:ln>
          </p:spPr>
          <p:txBody>
            <a:bodyPr lIns="90000" tIns="46800" rIns="90000" bIns="46800" anchor="ctr">
              <a:spAutoFit/>
            </a:bodyPr>
            <a:lstStyle/>
            <a:p>
              <a:endParaRPr lang="es-ES"/>
            </a:p>
          </p:txBody>
        </p:sp>
        <p:sp>
          <p:nvSpPr>
            <p:cNvPr id="24622" name="Line 44"/>
            <p:cNvSpPr>
              <a:spLocks noChangeShapeType="1"/>
            </p:cNvSpPr>
            <p:nvPr/>
          </p:nvSpPr>
          <p:spPr bwMode="auto">
            <a:xfrm>
              <a:off x="3517" y="3628"/>
              <a:ext cx="416" cy="0"/>
            </a:xfrm>
            <a:prstGeom prst="line">
              <a:avLst/>
            </a:prstGeom>
            <a:noFill/>
            <a:ln w="38100">
              <a:solidFill>
                <a:srgbClr val="990000"/>
              </a:solidFill>
              <a:round/>
              <a:headEnd type="triangle" w="med" len="med"/>
              <a:tailEnd type="triangle" w="med" len="med"/>
            </a:ln>
          </p:spPr>
          <p:txBody>
            <a:bodyPr lIns="90000" tIns="46800" rIns="90000" bIns="46800" anchor="ctr">
              <a:spAutoFit/>
            </a:bodyPr>
            <a:lstStyle/>
            <a:p>
              <a:endParaRPr lang="es-ES"/>
            </a:p>
          </p:txBody>
        </p:sp>
        <p:sp>
          <p:nvSpPr>
            <p:cNvPr id="24623" name="Text Box 45"/>
            <p:cNvSpPr txBox="1">
              <a:spLocks noChangeArrowheads="1"/>
            </p:cNvSpPr>
            <p:nvPr/>
          </p:nvSpPr>
          <p:spPr bwMode="auto">
            <a:xfrm>
              <a:off x="1035" y="3549"/>
              <a:ext cx="2219" cy="156"/>
            </a:xfrm>
            <a:prstGeom prst="rect">
              <a:avLst/>
            </a:prstGeom>
            <a:noFill/>
            <a:ln w="12700" algn="ctr">
              <a:noFill/>
              <a:miter lim="800000"/>
              <a:headEnd/>
              <a:tailEnd/>
            </a:ln>
          </p:spPr>
          <p:txBody>
            <a:bodyPr lIns="90000" tIns="46800" rIns="90000" bIns="46800">
              <a:spAutoFit/>
            </a:bodyPr>
            <a:lstStyle/>
            <a:p>
              <a:pPr>
                <a:spcBef>
                  <a:spcPct val="50000"/>
                </a:spcBef>
              </a:pPr>
              <a:r>
                <a:rPr lang="de-DE" sz="1000" b="1" dirty="0" smtClean="0"/>
                <a:t>Web </a:t>
              </a:r>
              <a:r>
                <a:rPr lang="de-DE" sz="1000" b="1" dirty="0"/>
                <a:t>Services </a:t>
              </a:r>
              <a:r>
                <a:rPr lang="de-DE" sz="1000" b="1" dirty="0" smtClean="0"/>
                <a:t>y protocolos estandard</a:t>
              </a:r>
              <a:endParaRPr lang="de-DE" sz="1000" b="1" dirty="0"/>
            </a:p>
          </p:txBody>
        </p:sp>
        <p:sp>
          <p:nvSpPr>
            <p:cNvPr id="24624" name="Text Box 46"/>
            <p:cNvSpPr txBox="1">
              <a:spLocks noChangeArrowheads="1"/>
            </p:cNvSpPr>
            <p:nvPr/>
          </p:nvSpPr>
          <p:spPr bwMode="auto">
            <a:xfrm>
              <a:off x="3707" y="3549"/>
              <a:ext cx="1167" cy="156"/>
            </a:xfrm>
            <a:prstGeom prst="rect">
              <a:avLst/>
            </a:prstGeom>
            <a:noFill/>
            <a:ln w="12700" algn="ctr">
              <a:noFill/>
              <a:miter lim="800000"/>
              <a:headEnd/>
              <a:tailEnd/>
            </a:ln>
          </p:spPr>
          <p:txBody>
            <a:bodyPr lIns="90000" tIns="46800" rIns="90000" bIns="46800">
              <a:spAutoFit/>
            </a:bodyPr>
            <a:lstStyle/>
            <a:p>
              <a:pPr>
                <a:spcBef>
                  <a:spcPct val="50000"/>
                </a:spcBef>
              </a:pPr>
              <a:r>
                <a:rPr lang="de-DE" sz="1000" b="1" dirty="0" smtClean="0"/>
                <a:t>Otros protocolos</a:t>
              </a:r>
              <a:endParaRPr lang="de-DE" sz="1000" b="1" dirty="0"/>
            </a:p>
          </p:txBody>
        </p:sp>
        <p:sp>
          <p:nvSpPr>
            <p:cNvPr id="24625" name="AutoShape 48"/>
            <p:cNvSpPr>
              <a:spLocks noChangeArrowheads="1"/>
            </p:cNvSpPr>
            <p:nvPr/>
          </p:nvSpPr>
          <p:spPr bwMode="auto">
            <a:xfrm>
              <a:off x="1244" y="2205"/>
              <a:ext cx="3269" cy="272"/>
            </a:xfrm>
            <a:prstGeom prst="roundRect">
              <a:avLst>
                <a:gd name="adj" fmla="val 16667"/>
              </a:avLst>
            </a:prstGeom>
            <a:gradFill rotWithShape="1">
              <a:gsLst>
                <a:gs pos="0">
                  <a:srgbClr val="C2CBDA"/>
                </a:gs>
                <a:gs pos="100000">
                  <a:srgbClr val="FFCC66"/>
                </a:gs>
              </a:gsLst>
              <a:lin ang="0" scaled="1"/>
            </a:gradFill>
            <a:ln w="9525" algn="ctr">
              <a:noFill/>
              <a:round/>
              <a:headEnd/>
              <a:tailEnd/>
            </a:ln>
          </p:spPr>
          <p:txBody>
            <a:bodyPr wrap="none" anchor="ctr" anchorCtr="1"/>
            <a:lstStyle/>
            <a:p>
              <a:pPr algn="ctr"/>
              <a:r>
                <a:rPr lang="en-US" sz="1200">
                  <a:solidFill>
                    <a:schemeClr val="bg1"/>
                  </a:solidFill>
                  <a:latin typeface="Arial Black" pitchFamily="34" charset="0"/>
                </a:rPr>
                <a:t>Service Oriented Architecture (ESA, SOA)</a:t>
              </a:r>
              <a:endParaRPr lang="de-DE">
                <a:solidFill>
                  <a:schemeClr val="bg1"/>
                </a:solidFill>
              </a:endParaRPr>
            </a:p>
          </p:txBody>
        </p:sp>
      </p:gr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BizTalk </a:t>
            </a:r>
            <a:r>
              <a:rPr lang="es-ES" dirty="0" err="1" smtClean="0"/>
              <a:t>Adapter</a:t>
            </a:r>
            <a:r>
              <a:rPr lang="es-ES" dirty="0" smtClean="0"/>
              <a:t> Pack: ¿Qué es?</a:t>
            </a:r>
            <a:endParaRPr lang="es-ES" dirty="0"/>
          </a:p>
        </p:txBody>
      </p:sp>
      <p:sp>
        <p:nvSpPr>
          <p:cNvPr id="3" name="Content Placeholder 2"/>
          <p:cNvSpPr>
            <a:spLocks noGrp="1"/>
          </p:cNvSpPr>
          <p:nvPr>
            <p:ph idx="1"/>
          </p:nvPr>
        </p:nvSpPr>
        <p:spPr/>
        <p:txBody>
          <a:bodyPr/>
          <a:lstStyle/>
          <a:p>
            <a:r>
              <a:rPr lang="es-ES" sz="2700" dirty="0" smtClean="0"/>
              <a:t>Colección de adaptadores basados en la tecnología WCF</a:t>
            </a:r>
          </a:p>
          <a:p>
            <a:r>
              <a:rPr lang="es-ES" sz="2700" dirty="0" smtClean="0"/>
              <a:t>Proporciona </a:t>
            </a:r>
            <a:r>
              <a:rPr lang="en-US" sz="2700" dirty="0" err="1" smtClean="0"/>
              <a:t>acceso</a:t>
            </a:r>
            <a:r>
              <a:rPr lang="en-US" sz="2700" dirty="0" smtClean="0"/>
              <a:t> </a:t>
            </a:r>
            <a:r>
              <a:rPr lang="en-US" sz="2700" dirty="0" err="1" smtClean="0"/>
              <a:t>programático</a:t>
            </a:r>
            <a:r>
              <a:rPr lang="en-US" sz="2700" dirty="0" smtClean="0"/>
              <a:t> </a:t>
            </a:r>
            <a:r>
              <a:rPr lang="en-US" sz="2700" dirty="0" err="1" smtClean="0"/>
              <a:t>orientado</a:t>
            </a:r>
            <a:r>
              <a:rPr lang="en-US" sz="2700" dirty="0" smtClean="0"/>
              <a:t> a </a:t>
            </a:r>
            <a:r>
              <a:rPr lang="en-US" sz="2700" dirty="0" err="1" smtClean="0"/>
              <a:t>servicios</a:t>
            </a:r>
            <a:r>
              <a:rPr lang="en-US" sz="2700" dirty="0" smtClean="0"/>
              <a:t> </a:t>
            </a:r>
            <a:r>
              <a:rPr lang="en-US" sz="2700" dirty="0" err="1" smtClean="0"/>
              <a:t>para</a:t>
            </a:r>
            <a:r>
              <a:rPr lang="en-US" sz="2700" dirty="0" smtClean="0"/>
              <a:t> </a:t>
            </a:r>
            <a:r>
              <a:rPr lang="en-US" sz="2700" dirty="0" err="1" smtClean="0"/>
              <a:t>interactuar</a:t>
            </a:r>
            <a:r>
              <a:rPr lang="en-US" sz="2700" dirty="0" smtClean="0"/>
              <a:t> con </a:t>
            </a:r>
            <a:r>
              <a:rPr lang="en-US" sz="2700" dirty="0" err="1" smtClean="0"/>
              <a:t>sistemas</a:t>
            </a:r>
            <a:r>
              <a:rPr lang="en-US" sz="2700" dirty="0" smtClean="0"/>
              <a:t> </a:t>
            </a:r>
            <a:r>
              <a:rPr lang="en-US" sz="2700" dirty="0" err="1" smtClean="0"/>
              <a:t>externos</a:t>
            </a:r>
            <a:r>
              <a:rPr lang="en-US" sz="2700" dirty="0" smtClean="0"/>
              <a:t> (Line-of-business)</a:t>
            </a:r>
          </a:p>
          <a:p>
            <a:pPr lvl="1"/>
            <a:r>
              <a:rPr lang="en-US" sz="2300" dirty="0" err="1" smtClean="0"/>
              <a:t>Consistencia</a:t>
            </a:r>
            <a:r>
              <a:rPr lang="en-US" sz="2300" dirty="0" smtClean="0"/>
              <a:t> en la </a:t>
            </a:r>
            <a:r>
              <a:rPr lang="en-US" sz="2300" dirty="0" err="1" smtClean="0"/>
              <a:t>experiencia</a:t>
            </a:r>
            <a:r>
              <a:rPr lang="en-US" sz="2300" dirty="0" smtClean="0"/>
              <a:t> en </a:t>
            </a:r>
            <a:r>
              <a:rPr lang="en-US" sz="2300" dirty="0" err="1" smtClean="0"/>
              <a:t>tiempo</a:t>
            </a:r>
            <a:r>
              <a:rPr lang="en-US" sz="2300" dirty="0" smtClean="0"/>
              <a:t> de </a:t>
            </a:r>
            <a:r>
              <a:rPr lang="en-US" sz="2300" dirty="0" err="1" smtClean="0"/>
              <a:t>diseño</a:t>
            </a:r>
            <a:endParaRPr lang="en-US" sz="2300" dirty="0" smtClean="0"/>
          </a:p>
          <a:p>
            <a:pPr lvl="1"/>
            <a:r>
              <a:rPr lang="en-US" sz="2300" dirty="0" err="1" smtClean="0"/>
              <a:t>Diversidad</a:t>
            </a:r>
            <a:r>
              <a:rPr lang="en-US" sz="2300" dirty="0" smtClean="0"/>
              <a:t> en </a:t>
            </a:r>
            <a:r>
              <a:rPr lang="en-US" sz="2300" dirty="0" err="1" smtClean="0"/>
              <a:t>las</a:t>
            </a:r>
            <a:r>
              <a:rPr lang="en-US" sz="2300" dirty="0" smtClean="0"/>
              <a:t> </a:t>
            </a:r>
            <a:r>
              <a:rPr lang="en-US" sz="2300" dirty="0" err="1" smtClean="0"/>
              <a:t>opciones</a:t>
            </a:r>
            <a:r>
              <a:rPr lang="en-US" sz="2300" dirty="0" smtClean="0"/>
              <a:t> de </a:t>
            </a:r>
            <a:r>
              <a:rPr lang="en-US" sz="2300" dirty="0" err="1" smtClean="0"/>
              <a:t>programación</a:t>
            </a:r>
            <a:endParaRPr lang="en-US" sz="2300" dirty="0" smtClean="0"/>
          </a:p>
          <a:p>
            <a:pPr lvl="1"/>
            <a:r>
              <a:rPr lang="en-US" sz="2300" dirty="0" err="1" smtClean="0"/>
              <a:t>Uniformidad</a:t>
            </a:r>
            <a:r>
              <a:rPr lang="en-US" sz="2300" dirty="0" smtClean="0"/>
              <a:t>, </a:t>
            </a:r>
            <a:r>
              <a:rPr lang="en-US" sz="2300" dirty="0" err="1" smtClean="0"/>
              <a:t>Estandarización</a:t>
            </a:r>
            <a:r>
              <a:rPr lang="en-US" sz="2300" dirty="0" smtClean="0"/>
              <a:t> y </a:t>
            </a:r>
            <a:r>
              <a:rPr lang="en-US" sz="2300" dirty="0" err="1" smtClean="0"/>
              <a:t>Reusabilidad</a:t>
            </a:r>
            <a:endParaRPr lang="en-US" sz="2300" dirty="0" smtClean="0"/>
          </a:p>
          <a:p>
            <a:r>
              <a:rPr lang="en-US" sz="2700" dirty="0" smtClean="0"/>
              <a:t>Los </a:t>
            </a:r>
            <a:r>
              <a:rPr lang="en-US" sz="2700" dirty="0" err="1" smtClean="0"/>
              <a:t>adaptadores</a:t>
            </a:r>
            <a:r>
              <a:rPr lang="en-US" sz="2700" dirty="0" smtClean="0"/>
              <a:t> </a:t>
            </a:r>
            <a:r>
              <a:rPr lang="en-US" sz="2700" dirty="0" err="1" smtClean="0"/>
              <a:t>que</a:t>
            </a:r>
            <a:r>
              <a:rPr lang="en-US" sz="2700" dirty="0" smtClean="0"/>
              <a:t> </a:t>
            </a:r>
            <a:r>
              <a:rPr lang="en-US" sz="2700" dirty="0" err="1" smtClean="0"/>
              <a:t>incluye</a:t>
            </a:r>
            <a:r>
              <a:rPr lang="en-US" sz="2700" dirty="0" smtClean="0"/>
              <a:t> el </a:t>
            </a:r>
            <a:r>
              <a:rPr lang="en-US" sz="2700" dirty="0" err="1" smtClean="0"/>
              <a:t>paquete</a:t>
            </a:r>
            <a:r>
              <a:rPr lang="en-US" sz="2700" dirty="0" smtClean="0"/>
              <a:t> son:</a:t>
            </a:r>
          </a:p>
          <a:p>
            <a:pPr lvl="1"/>
            <a:r>
              <a:rPr lang="nn-NO" sz="2300" dirty="0" smtClean="0"/>
              <a:t>Microsoft BizTalk Adapter 3.0 for Oracle Database</a:t>
            </a:r>
          </a:p>
          <a:p>
            <a:pPr lvl="1"/>
            <a:r>
              <a:rPr lang="en-US" sz="2300" dirty="0" smtClean="0"/>
              <a:t>Microsoft BizTalk Adapter 3.0 for </a:t>
            </a:r>
            <a:r>
              <a:rPr lang="en-US" sz="2300" dirty="0" err="1" smtClean="0"/>
              <a:t>mySAP</a:t>
            </a:r>
            <a:r>
              <a:rPr lang="en-US" sz="2300" dirty="0" smtClean="0"/>
              <a:t> Business Suite</a:t>
            </a:r>
          </a:p>
          <a:p>
            <a:pPr lvl="1"/>
            <a:r>
              <a:rPr lang="en-US" sz="2300" dirty="0" smtClean="0"/>
              <a:t>Microsoft BizTalk Adapter 3.0 for Siebel </a:t>
            </a:r>
            <a:r>
              <a:rPr lang="en-US" sz="2300" dirty="0" err="1" smtClean="0"/>
              <a:t>eBusiness</a:t>
            </a:r>
            <a:r>
              <a:rPr lang="en-US" sz="2300" dirty="0" smtClean="0"/>
              <a:t> Applications</a:t>
            </a:r>
            <a:endParaRPr lang="es-ES" sz="23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Qué es WCF</a:t>
            </a:r>
            <a:endParaRPr lang="es-ES" dirty="0"/>
          </a:p>
        </p:txBody>
      </p:sp>
      <p:sp>
        <p:nvSpPr>
          <p:cNvPr id="3" name="Content Placeholder 2"/>
          <p:cNvSpPr>
            <a:spLocks noGrp="1"/>
          </p:cNvSpPr>
          <p:nvPr>
            <p:ph idx="1"/>
          </p:nvPr>
        </p:nvSpPr>
        <p:spPr/>
        <p:txBody>
          <a:bodyPr/>
          <a:lstStyle/>
          <a:p>
            <a:r>
              <a:rPr lang="es-ES" dirty="0" smtClean="0"/>
              <a:t>Módulo de comunicaciones de </a:t>
            </a:r>
            <a:r>
              <a:rPr lang="es-ES" dirty="0" err="1" smtClean="0"/>
              <a:t>.Net</a:t>
            </a:r>
            <a:r>
              <a:rPr lang="es-ES" dirty="0" smtClean="0"/>
              <a:t> 3.0</a:t>
            </a:r>
          </a:p>
          <a:p>
            <a:r>
              <a:rPr lang="es-ES" dirty="0" smtClean="0"/>
              <a:t>Conjunto de tecnologías </a:t>
            </a:r>
            <a:r>
              <a:rPr lang="es-ES" dirty="0" err="1" smtClean="0"/>
              <a:t>.Net</a:t>
            </a:r>
            <a:r>
              <a:rPr lang="es-ES" dirty="0" smtClean="0"/>
              <a:t> de Microsoft para el desarrollo de Aplicaciones  Distribuidas</a:t>
            </a:r>
          </a:p>
          <a:p>
            <a:r>
              <a:rPr lang="es-ES" dirty="0" smtClean="0"/>
              <a:t>Unifica el modelo de programación para:</a:t>
            </a:r>
          </a:p>
          <a:p>
            <a:pPr lvl="2"/>
            <a:r>
              <a:rPr lang="en-US" sz="1800" dirty="0" smtClean="0"/>
              <a:t>COM+</a:t>
            </a:r>
          </a:p>
          <a:p>
            <a:pPr lvl="2"/>
            <a:r>
              <a:rPr lang="en-US" sz="1800" dirty="0" smtClean="0"/>
              <a:t>MSMQ</a:t>
            </a:r>
          </a:p>
          <a:p>
            <a:pPr lvl="2"/>
            <a:r>
              <a:rPr lang="en-US" sz="1800" dirty="0" smtClean="0"/>
              <a:t>Web Services</a:t>
            </a:r>
          </a:p>
          <a:p>
            <a:pPr lvl="2"/>
            <a:r>
              <a:rPr lang="en-US" sz="1800" dirty="0" smtClean="0"/>
              <a:t>.NET </a:t>
            </a:r>
            <a:r>
              <a:rPr lang="en-US" sz="1800" dirty="0" err="1" smtClean="0"/>
              <a:t>Remoting</a:t>
            </a:r>
            <a:endParaRPr lang="en-US" sz="1800" dirty="0" smtClean="0"/>
          </a:p>
          <a:p>
            <a:r>
              <a:rPr lang="en-US" dirty="0" err="1" smtClean="0"/>
              <a:t>Promueve</a:t>
            </a:r>
            <a:r>
              <a:rPr lang="en-US" dirty="0" smtClean="0"/>
              <a:t> los </a:t>
            </a:r>
            <a:r>
              <a:rPr lang="en-US" dirty="0" err="1" smtClean="0"/>
              <a:t>principios</a:t>
            </a:r>
            <a:r>
              <a:rPr lang="en-US" dirty="0" smtClean="0"/>
              <a:t> de SOA</a:t>
            </a:r>
          </a:p>
          <a:p>
            <a:r>
              <a:rPr lang="en-US" dirty="0" err="1" smtClean="0"/>
              <a:t>Implementa</a:t>
            </a:r>
            <a:r>
              <a:rPr lang="en-US" dirty="0" smtClean="0"/>
              <a:t> la </a:t>
            </a:r>
            <a:r>
              <a:rPr lang="en-US" dirty="0" err="1" smtClean="0"/>
              <a:t>especificación</a:t>
            </a:r>
            <a:r>
              <a:rPr lang="en-US" dirty="0" smtClean="0"/>
              <a:t> WS-*</a:t>
            </a:r>
          </a:p>
          <a:p>
            <a:endParaRPr lang="es-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1800" b="0" i="0" u="none" strike="noStrike" cap="none" normalizeH="0" baseline="0" smtClean="0">
            <a:ln>
              <a:noFill/>
            </a:ln>
            <a:solidFill>
              <a:schemeClr val="bg2"/>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1800" b="0" i="0" u="none" strike="noStrike" cap="none" normalizeH="0" baseline="0" smtClean="0">
            <a:ln>
              <a:noFill/>
            </a:ln>
            <a:solidFill>
              <a:schemeClr val="bg2"/>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1849</TotalTime>
  <Words>1390</Words>
  <Application>Microsoft Office PowerPoint</Application>
  <PresentationFormat>On-screen Show (4:3)</PresentationFormat>
  <Paragraphs>447</Paragraphs>
  <Slides>28</Slides>
  <Notes>11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Stream</vt:lpstr>
      <vt:lpstr>BizTalk Adapter Pack: mySAP Business Suite Adapter</vt:lpstr>
      <vt:lpstr>Kabel: ¿Quiénes Somos?</vt:lpstr>
      <vt:lpstr>Kabel: Competencias</vt:lpstr>
      <vt:lpstr>Agenda</vt:lpstr>
      <vt:lpstr>Microsoft: Making SAP Better Driving SAP ROI through Reach and Agility</vt:lpstr>
      <vt:lpstr>Pila de Interconexion .Net - SAP</vt:lpstr>
      <vt:lpstr>Escenarios de  Integración</vt:lpstr>
      <vt:lpstr>BizTalk Adapter Pack: ¿Qué es?</vt:lpstr>
      <vt:lpstr>Qué es WCF</vt:lpstr>
      <vt:lpstr>WCF Adapters</vt:lpstr>
      <vt:lpstr>BizTalk Adapter Pack: Arquitectura</vt:lpstr>
      <vt:lpstr>Microsoft BizTalk Adapter 3.0  for mySAP Business Suite</vt:lpstr>
      <vt:lpstr>Arquitectura</vt:lpstr>
      <vt:lpstr>Arquitectura Interna</vt:lpstr>
      <vt:lpstr>Funcionalidad Design-Time</vt:lpstr>
      <vt:lpstr>Funcionalidad – Runtime</vt:lpstr>
      <vt:lpstr>Cómo Funciona</vt:lpstr>
      <vt:lpstr>Configuración Design-Time</vt:lpstr>
      <vt:lpstr>Design-Time</vt:lpstr>
      <vt:lpstr>Configuración Run-Time</vt:lpstr>
      <vt:lpstr>Ejecución</vt:lpstr>
      <vt:lpstr>Run-Time</vt:lpstr>
      <vt:lpstr>When to use BizTalk Server</vt:lpstr>
      <vt:lpstr>Slide 24</vt:lpstr>
      <vt:lpstr>Resumen</vt:lpstr>
      <vt:lpstr>Más Información</vt:lpstr>
      <vt:lpstr>Preguntas &amp;&amp; Respuestas</vt:lpstr>
      <vt:lpstr>Más acciones desde TechNet</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Webcast de TechNet:SQL</dc:title>
  <dc:creator>v-analfa</dc:creator>
  <cp:lastModifiedBy>v-ancava</cp:lastModifiedBy>
  <cp:revision>156</cp:revision>
  <dcterms:created xsi:type="dcterms:W3CDTF">2005-08-04T08:40:20Z</dcterms:created>
  <dcterms:modified xsi:type="dcterms:W3CDTF">2008-06-24T16:52:30Z</dcterms:modified>
</cp:coreProperties>
</file>