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770" r:id="rId5"/>
    <p:sldMasterId id="2147483784" r:id="rId6"/>
  </p:sldMasterIdLst>
  <p:notesMasterIdLst>
    <p:notesMasterId r:id="rId26"/>
  </p:notesMasterIdLst>
  <p:handoutMasterIdLst>
    <p:handoutMasterId r:id="rId27"/>
  </p:handoutMasterIdLst>
  <p:sldIdLst>
    <p:sldId id="335" r:id="rId7"/>
    <p:sldId id="339" r:id="rId8"/>
    <p:sldId id="341" r:id="rId9"/>
    <p:sldId id="342" r:id="rId10"/>
    <p:sldId id="343" r:id="rId11"/>
    <p:sldId id="344" r:id="rId12"/>
    <p:sldId id="348" r:id="rId13"/>
    <p:sldId id="345" r:id="rId14"/>
    <p:sldId id="351" r:id="rId15"/>
    <p:sldId id="352" r:id="rId16"/>
    <p:sldId id="349" r:id="rId17"/>
    <p:sldId id="346" r:id="rId18"/>
    <p:sldId id="353" r:id="rId19"/>
    <p:sldId id="354" r:id="rId20"/>
    <p:sldId id="355" r:id="rId21"/>
    <p:sldId id="356" r:id="rId22"/>
    <p:sldId id="350" r:id="rId23"/>
    <p:sldId id="347" r:id="rId24"/>
    <p:sldId id="281" r:id="rId2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7" clrIdx="0"/>
  <p:cmAuthor id="1" name="claireh" initials="ce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8DF"/>
    <a:srgbClr val="A2CDE2"/>
    <a:srgbClr val="9BCFE9"/>
    <a:srgbClr val="B0D9EE"/>
    <a:srgbClr val="A0D8FE"/>
    <a:srgbClr val="B0DEFE"/>
    <a:srgbClr val="000000"/>
    <a:srgbClr val="5DBDFF"/>
    <a:srgbClr val="0386D7"/>
    <a:srgbClr val="FFBF93"/>
  </p:clrMru>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73" autoAdjust="0"/>
    <p:restoredTop sz="94429" autoAdjust="0"/>
  </p:normalViewPr>
  <p:slideViewPr>
    <p:cSldViewPr snapToGrid="0">
      <p:cViewPr varScale="1">
        <p:scale>
          <a:sx n="87" d="100"/>
          <a:sy n="87" d="100"/>
        </p:scale>
        <p:origin x="-978" y="-90"/>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20" d="100"/>
          <a:sy n="120" d="100"/>
        </p:scale>
        <p:origin x="-23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10/22/2008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‹N°›</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10/22/2008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10/22/2008 6:01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microsoftdays.fr/presentations"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intro Démo, Vidéo ou Annonc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7314" y="1987551"/>
            <a:ext cx="7223712" cy="1523495"/>
          </a:xfrm>
          <a:prstGeom prst="rect">
            <a:avLst/>
          </a:prstGeom>
        </p:spPr>
        <p:txBody>
          <a:bodyPr anchor="ctr">
            <a:noAutofit/>
          </a:bodyPr>
          <a:lstStyle>
            <a:lvl1pPr>
              <a:lnSpc>
                <a:spcPct val="90000"/>
              </a:lnSpc>
              <a:defRPr sz="4800" baseline="0">
                <a:solidFill>
                  <a:schemeClr val="tx1"/>
                </a:solidFill>
                <a:effectLst/>
              </a:defRPr>
            </a:lvl1pPr>
          </a:lstStyle>
          <a:p>
            <a:r>
              <a:rPr lang="fr-FR" noProof="0" dirty="0" smtClean="0"/>
              <a:t>Titre de la vidéo, démo ou annonce</a:t>
            </a:r>
            <a:endParaRPr lang="fr-FR" noProof="0" dirty="0"/>
          </a:p>
        </p:txBody>
      </p:sp>
      <p:sp>
        <p:nvSpPr>
          <p:cNvPr id="9"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rgbClr val="92D050"/>
                </a:solidFill>
                <a:effectLst/>
                <a:uLnTx/>
                <a:uFillTx/>
                <a:latin typeface="Calibri" pitchFamily="34" charset="0"/>
                <a:ea typeface="+mn-ea"/>
                <a:cs typeface="+mn-cs"/>
              </a:defRPr>
            </a:lvl1pPr>
          </a:lstStyle>
          <a:p>
            <a:pPr lvl="0"/>
            <a:r>
              <a:rPr lang="fr-FR" noProof="0" dirty="0" smtClean="0"/>
              <a:t>Click to…</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lide vierge noir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pour Notes cachées">
    <p:bg bwMode="black">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8" name="Titre 7"/>
          <p:cNvSpPr>
            <a:spLocks noGrp="1"/>
          </p:cNvSpPr>
          <p:nvPr>
            <p:ph type="title"/>
          </p:nvPr>
        </p:nvSpPr>
        <p:spPr>
          <a:xfrm>
            <a:off x="387054" y="228600"/>
            <a:ext cx="8299746" cy="664797"/>
          </a:xfrm>
          <a:prstGeom prst="rect">
            <a:avLst/>
          </a:prstGeom>
        </p:spPr>
        <p:txBody>
          <a:bodyPr/>
          <a:lstStyle/>
          <a:p>
            <a:r>
              <a:rPr lang="fr-FR" smtClean="0"/>
              <a:t>Cliquez pour modifier le style du titre</a:t>
            </a:r>
            <a:endParaRPr lang="fr-FR"/>
          </a:p>
        </p:txBody>
      </p:sp>
      <p:sp>
        <p:nvSpPr>
          <p:cNvPr id="10" name="Espace réservé du texte 9"/>
          <p:cNvSpPr>
            <a:spLocks noGrp="1"/>
          </p:cNvSpPr>
          <p:nvPr>
            <p:ph type="body" sz="quarter" idx="10"/>
          </p:nvPr>
        </p:nvSpPr>
        <p:spPr>
          <a:xfrm>
            <a:off x="381000" y="1762125"/>
            <a:ext cx="8305800" cy="4038600"/>
          </a:xfrm>
          <a:prstGeom prst="rect">
            <a:avLst/>
          </a:prstGeo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ound Diagonal Corner Rectangle 5"/>
          <p:cNvSpPr/>
          <p:nvPr userDrawn="1"/>
        </p:nvSpPr>
        <p:spPr>
          <a:xfrm>
            <a:off x="269146" y="908102"/>
            <a:ext cx="8643998"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algn="ctr" rtl="0">
              <a:defRPr/>
            </a:pPr>
            <a:endParaRPr lang="fr-FR" dirty="0">
              <a:solidFill>
                <a:sysClr val="window" lastClr="FFFFFF"/>
              </a:solidFill>
              <a:latin typeface="Calibri"/>
              <a:ea typeface="+mn-ea"/>
              <a:cs typeface="+mn-cs"/>
            </a:endParaRPr>
          </a:p>
        </p:txBody>
      </p:sp>
      <p:sp>
        <p:nvSpPr>
          <p:cNvPr id="2" name="Title 1"/>
          <p:cNvSpPr>
            <a:spLocks noGrp="1"/>
          </p:cNvSpPr>
          <p:nvPr>
            <p:ph type="ctrTitle"/>
          </p:nvPr>
        </p:nvSpPr>
        <p:spPr>
          <a:xfrm>
            <a:off x="285720" y="2214554"/>
            <a:ext cx="8643998" cy="1523495"/>
          </a:xfr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800" b="1" kern="1200" cap="none" spc="0" dirty="0">
                <a:ln/>
                <a:solidFill>
                  <a:srgbClr val="FFC000"/>
                </a:solidFill>
                <a:effectLst/>
                <a:latin typeface="Segoe" pitchFamily="34" charset="0"/>
                <a:ea typeface="+mn-ea"/>
                <a:cs typeface="Arial" charset="0"/>
              </a:defRPr>
            </a:lvl1pPr>
          </a:lstStyle>
          <a:p>
            <a:r>
              <a:rPr lang="fr-FR" noProof="0" dirty="0" smtClean="0"/>
              <a:t>Cliquez pour modifier le style du titre</a:t>
            </a:r>
            <a:endParaRPr lang="fr-FR" noProof="0" dirty="0"/>
          </a:p>
        </p:txBody>
      </p:sp>
      <p:sp>
        <p:nvSpPr>
          <p:cNvPr id="3" name="Subtitle 2"/>
          <p:cNvSpPr>
            <a:spLocks noGrp="1"/>
          </p:cNvSpPr>
          <p:nvPr>
            <p:ph type="subTitle" idx="1"/>
          </p:nvPr>
        </p:nvSpPr>
        <p:spPr>
          <a:xfrm>
            <a:off x="285720" y="5214950"/>
            <a:ext cx="7681913" cy="714380"/>
          </a:xfr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5" name="Rectangle 4"/>
          <p:cNvSpPr/>
          <p:nvPr userDrawn="1"/>
        </p:nvSpPr>
        <p:spPr bwMode="auto">
          <a:xfrm rot="10800000">
            <a:off x="0" y="1271573"/>
            <a:ext cx="8929718" cy="795528"/>
          </a:xfrm>
          <a:prstGeom prst="rect">
            <a:avLst/>
          </a:prstGeom>
          <a:gradFill flip="none" rotWithShape="1">
            <a:gsLst>
              <a:gs pos="100000">
                <a:schemeClr val="tx1">
                  <a:alpha val="46000"/>
                </a:schemeClr>
              </a:gs>
              <a:gs pos="13000">
                <a:schemeClr val="lt1">
                  <a:tint val="45000"/>
                  <a:shade val="99000"/>
                  <a:satMod val="350000"/>
                </a:schemeClr>
              </a:gs>
            </a:gsLst>
            <a:path path="rect">
              <a:fillToRect l="100000" t="100000"/>
            </a:path>
            <a:tileRect r="-100000" b="-100000"/>
          </a:gradFill>
          <a:ln w="12700" cap="rnd" cmpd="sng" algn="ctr">
            <a:noFill/>
            <a:prstDash val="solid"/>
            <a:round/>
            <a:headEnd type="none" w="med" len="med"/>
            <a:tailEnd type="none" w="med" len="med"/>
          </a:ln>
          <a:effectLst/>
          <a:scene3d>
            <a:camera prst="orthographicFront"/>
            <a:lightRig rig="threePt" dir="t"/>
          </a:scene3d>
          <a:sp3d prstMaterial="plastic">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pPr>
            <a:endParaRPr lang="fr-FR" b="1" kern="1200" dirty="0">
              <a:solidFill>
                <a:srgbClr val="FFFFFF"/>
              </a:solidFill>
              <a:latin typeface="Segoe Semibold" pitchFamily="34" charset="0"/>
              <a:ea typeface="+mj-ea"/>
              <a:cs typeface="+mj-cs"/>
            </a:endParaRPr>
          </a:p>
        </p:txBody>
      </p:sp>
      <p:pic>
        <p:nvPicPr>
          <p:cNvPr id="2053" name="Picture 5" descr="C:\WFILE\FY08\MSTD08\ElementsCommunication\MSTD08_Logos\MSTD08_logocoul_bl.png"/>
          <p:cNvPicPr>
            <a:picLocks noChangeAspect="1" noChangeArrowheads="1"/>
          </p:cNvPicPr>
          <p:nvPr userDrawn="1"/>
        </p:nvPicPr>
        <p:blipFill>
          <a:blip r:embed="rId2"/>
          <a:srcRect/>
          <a:stretch>
            <a:fillRect/>
          </a:stretch>
        </p:blipFill>
        <p:spPr bwMode="auto">
          <a:xfrm>
            <a:off x="428595" y="1357298"/>
            <a:ext cx="3704191" cy="500066"/>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90994"/>
            <a:ext cx="8572560" cy="1523494"/>
          </a:xfrm>
        </p:spPr>
        <p:txBody>
          <a:bodyPr anchor="ctr" anchorCtr="0">
            <a:noAutofit/>
          </a:bodyPr>
          <a:lstStyle>
            <a:lvl1pPr>
              <a:lnSpc>
                <a:spcPct val="90000"/>
              </a:lnSpc>
              <a:defRPr sz="4800"/>
            </a:lvl1pPr>
          </a:lstStyle>
          <a:p>
            <a:r>
              <a:rPr lang="fr-FR" dirty="0" smtClean="0"/>
              <a:t>Cliquez pour modifier le style du titre</a:t>
            </a:r>
            <a:endParaRPr lang="en-US" dirty="0"/>
          </a:p>
        </p:txBody>
      </p:sp>
      <p:sp>
        <p:nvSpPr>
          <p:cNvPr id="3" name="Subtitle 2"/>
          <p:cNvSpPr>
            <a:spLocks noGrp="1"/>
          </p:cNvSpPr>
          <p:nvPr>
            <p:ph type="subTitle" idx="1"/>
          </p:nvPr>
        </p:nvSpPr>
        <p:spPr>
          <a:xfrm>
            <a:off x="1368954" y="4344988"/>
            <a:ext cx="7346449"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799335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38140" y="1411552"/>
            <a:ext cx="8791578" cy="480353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3"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pPr>
              <a:endParaRPr lang="fr-FR" b="1" kern="1200" dirty="0">
                <a:solidFill>
                  <a:srgbClr val="FFFFFF"/>
                </a:solidFill>
                <a:latin typeface="Segoe Semibold" pitchFamily="34" charset="0"/>
                <a:ea typeface="+mj-ea"/>
                <a:cs typeface="+mj-cs"/>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pPr>
              <a:endParaRPr lang="fr-FR" b="1" kern="1200" dirty="0">
                <a:solidFill>
                  <a:srgbClr val="FFFFFF"/>
                </a:solidFill>
                <a:latin typeface="Segoe Semibold" pitchFamily="34" charset="0"/>
                <a:ea typeface="+mj-ea"/>
                <a:cs typeface="+mj-cs"/>
              </a:endParaRPr>
            </a:p>
          </p:txBody>
        </p:sp>
        <p:pic>
          <p:nvPicPr>
            <p:cNvPr id="6"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5" name="Groupe 4"/>
          <p:cNvGrpSpPr/>
          <p:nvPr userDrawn="1"/>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pPr>
              <a:endParaRPr lang="fr-FR" b="1" kern="1200" dirty="0">
                <a:solidFill>
                  <a:srgbClr val="FFFFFF"/>
                </a:solidFill>
                <a:latin typeface="Segoe Semibold" pitchFamily="34" charset="0"/>
                <a:ea typeface="+mj-ea"/>
                <a:cs typeface="+mj-cs"/>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lvl1pPr>
              <a:defRPr/>
            </a:lvl1pPr>
          </a:lstStyle>
          <a:p>
            <a:r>
              <a:rPr lang="fr-FR" dirty="0" smtClean="0"/>
              <a:t>Cliquez pour modifier le style du titre</a:t>
            </a:r>
            <a:endParaRPr lang="en-US" dirty="0"/>
          </a:p>
        </p:txBody>
      </p:sp>
      <p:sp>
        <p:nvSpPr>
          <p:cNvPr id="3" name="Text Placeholder 2"/>
          <p:cNvSpPr>
            <a:spLocks noGrp="1"/>
          </p:cNvSpPr>
          <p:nvPr>
            <p:ph type="body" idx="1"/>
          </p:nvPr>
        </p:nvSpPr>
        <p:spPr>
          <a:xfrm>
            <a:off x="142844" y="1411553"/>
            <a:ext cx="4352956"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142844" y="2174874"/>
            <a:ext cx="4352955" cy="203994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45981" y="1411553"/>
            <a:ext cx="4283737"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174874"/>
            <a:ext cx="4284692" cy="203994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7" name="Groupe 6"/>
          <p:cNvGrpSpPr/>
          <p:nvPr userDrawn="1"/>
        </p:nvGrpSpPr>
        <p:grpSpPr>
          <a:xfrm>
            <a:off x="6643702" y="6357958"/>
            <a:ext cx="2295144" cy="356616"/>
            <a:chOff x="6643702" y="6357958"/>
            <a:chExt cx="2295144" cy="356616"/>
          </a:xfrm>
        </p:grpSpPr>
        <p:sp>
          <p:nvSpPr>
            <p:cNvPr id="8" name="Rectangle 7"/>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pPr>
              <a:endParaRPr lang="fr-FR" b="1" kern="1200" dirty="0">
                <a:solidFill>
                  <a:srgbClr val="FFFFFF"/>
                </a:solidFill>
                <a:latin typeface="Segoe Semibold" pitchFamily="34" charset="0"/>
                <a:ea typeface="+mj-ea"/>
                <a:cs typeface="+mj-cs"/>
              </a:endParaRPr>
            </a:p>
          </p:txBody>
        </p:sp>
        <p:pic>
          <p:nvPicPr>
            <p:cNvPr id="9"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grpSp>
        <p:nvGrpSpPr>
          <p:cNvPr id="3" name="Groupe 2"/>
          <p:cNvGrpSpPr/>
          <p:nvPr userDrawn="1"/>
        </p:nvGrpSpPr>
        <p:grpSpPr>
          <a:xfrm>
            <a:off x="6643702" y="6357958"/>
            <a:ext cx="2295144" cy="356616"/>
            <a:chOff x="6643702" y="6357958"/>
            <a:chExt cx="2295144" cy="356616"/>
          </a:xfrm>
        </p:grpSpPr>
        <p:sp>
          <p:nvSpPr>
            <p:cNvPr id="4" name="Rectangle 3"/>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pPr>
              <a:endParaRPr lang="fr-FR" b="1" kern="1200" dirty="0">
                <a:solidFill>
                  <a:srgbClr val="FFFFFF"/>
                </a:solidFill>
                <a:latin typeface="Segoe Semibold" pitchFamily="34" charset="0"/>
                <a:ea typeface="+mj-ea"/>
                <a:cs typeface="+mj-cs"/>
              </a:endParaRPr>
            </a:p>
          </p:txBody>
        </p:sp>
        <p:pic>
          <p:nvPicPr>
            <p:cNvPr id="5"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pPr>
              <a:endParaRPr lang="fr-FR" b="1" kern="1200" dirty="0">
                <a:solidFill>
                  <a:srgbClr val="FFFFFF"/>
                </a:solidFill>
                <a:latin typeface="Segoe Semibold" pitchFamily="34" charset="0"/>
                <a:ea typeface="+mj-ea"/>
                <a:cs typeface="+mj-cs"/>
              </a:endParaRPr>
            </a:p>
          </p:txBody>
        </p:sp>
        <p:pic>
          <p:nvPicPr>
            <p:cNvPr id="4" name="Picture 3" descr="C:\WFILE\FY08\MSTD08\ElementsCommunication\MSTD08_Logos\MSTD08_logocoul_acr_ssbl.jpg"/>
            <p:cNvPicPr>
              <a:picLocks noChangeAspect="1" noChangeArrowheads="1"/>
            </p:cNvPicPr>
            <p:nvPr userDrawn="1"/>
          </p:nvPicPr>
          <p:blipFill>
            <a:blip r:embed="rId3"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Standard Titre et Texte">
    <p:spTree>
      <p:nvGrpSpPr>
        <p:cNvPr id="1" name=""/>
        <p:cNvGrpSpPr/>
        <p:nvPr/>
      </p:nvGrpSpPr>
      <p:grpSpPr>
        <a:xfrm>
          <a:off x="0" y="0"/>
          <a:ext cx="0" cy="0"/>
          <a:chOff x="0" y="0"/>
          <a:chExt cx="0" cy="0"/>
        </a:xfrm>
      </p:grpSpPr>
      <p:sp>
        <p:nvSpPr>
          <p:cNvPr id="5" name="Titre 4"/>
          <p:cNvSpPr>
            <a:spLocks noGrp="1"/>
          </p:cNvSpPr>
          <p:nvPr>
            <p:ph type="title"/>
          </p:nvPr>
        </p:nvSpPr>
        <p:spPr>
          <a:xfrm>
            <a:off x="1219200" y="227013"/>
            <a:ext cx="8229600" cy="1143000"/>
          </a:xfrm>
          <a:prstGeom prst="rect">
            <a:avLst/>
          </a:prstGeom>
        </p:spPr>
        <p:txBody>
          <a:bodyPr/>
          <a:lstStyle/>
          <a:p>
            <a:r>
              <a:rPr lang="fr-FR" dirty="0" smtClean="0"/>
              <a:t>Cliquez pour modifier le style du titre</a:t>
            </a:r>
            <a:endParaRPr lang="fr-FR" dirty="0"/>
          </a:p>
        </p:txBody>
      </p:sp>
      <p:sp>
        <p:nvSpPr>
          <p:cNvPr id="7" name="Espace réservé du contenu 6"/>
          <p:cNvSpPr>
            <a:spLocks noGrp="1"/>
          </p:cNvSpPr>
          <p:nvPr>
            <p:ph sz="quarter" idx="10"/>
          </p:nvPr>
        </p:nvSpPr>
        <p:spPr>
          <a:xfrm>
            <a:off x="419100" y="1685925"/>
            <a:ext cx="8458200" cy="4086225"/>
          </a:xfrm>
          <a:prstGeom prst="rect">
            <a:avLst/>
          </a:prstGeom>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lide avec titre seulement">
    <p:spTree>
      <p:nvGrpSpPr>
        <p:cNvPr id="1" name=""/>
        <p:cNvGrpSpPr/>
        <p:nvPr/>
      </p:nvGrpSpPr>
      <p:grpSpPr>
        <a:xfrm>
          <a:off x="0" y="0"/>
          <a:ext cx="0" cy="0"/>
          <a:chOff x="0" y="0"/>
          <a:chExt cx="0" cy="0"/>
        </a:xfrm>
      </p:grpSpPr>
      <p:sp>
        <p:nvSpPr>
          <p:cNvPr id="2" name="Title 1"/>
          <p:cNvSpPr>
            <a:spLocks noGrp="1"/>
          </p:cNvSpPr>
          <p:nvPr>
            <p:ph type="title"/>
          </p:nvPr>
        </p:nvSpPr>
        <p:spPr>
          <a:xfrm>
            <a:off x="1320503" y="190500"/>
            <a:ext cx="7661571" cy="723900"/>
          </a:xfrm>
          <a:prstGeom prst="rect">
            <a:avLst/>
          </a:prstGeom>
        </p:spPr>
        <p:txBody>
          <a:bodyPr/>
          <a:lstStyle>
            <a:lvl1pPr>
              <a:defRPr/>
            </a:lvl1pPr>
          </a:lstStyle>
          <a:p>
            <a:r>
              <a:rPr lang="fr-FR" dirty="0" smtClean="0"/>
              <a:t>Cliquez pour modifier le style du titre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résentation Partenaire">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a:xfrm>
            <a:off x="960438" y="3581400"/>
            <a:ext cx="6994950" cy="1384994"/>
          </a:xfrm>
          <a:prstGeom prst="rect">
            <a:avLst/>
          </a:prstGeo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solidFill>
                  <a:srgbClr val="92D050"/>
                </a:solidFill>
                <a:effectLst/>
                <a:uLnTx/>
                <a:uFillTx/>
                <a:latin typeface="Calibri" pitchFamily="34" charset="0"/>
                <a:ea typeface="+mn-ea"/>
                <a:cs typeface="+mn-cs"/>
              </a:defRPr>
            </a:lvl1pPr>
          </a:lstStyle>
          <a:p>
            <a:pPr lvl="0"/>
            <a:r>
              <a:rPr lang="fr-FR" noProof="0" dirty="0" smtClean="0"/>
              <a:t>Partenaire</a:t>
            </a:r>
          </a:p>
        </p:txBody>
      </p:sp>
      <p:sp>
        <p:nvSpPr>
          <p:cNvPr id="9" name="Subtitle 2"/>
          <p:cNvSpPr>
            <a:spLocks noGrp="1"/>
          </p:cNvSpPr>
          <p:nvPr>
            <p:ph type="subTitle" idx="1" hasCustomPrompt="1"/>
          </p:nvPr>
        </p:nvSpPr>
        <p:spPr>
          <a:xfrm>
            <a:off x="971550" y="50387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10" name="Titre 9"/>
          <p:cNvSpPr>
            <a:spLocks noGrp="1"/>
          </p:cNvSpPr>
          <p:nvPr>
            <p:ph type="title" hasCustomPrompt="1"/>
          </p:nvPr>
        </p:nvSpPr>
        <p:spPr>
          <a:xfrm>
            <a:off x="1006179" y="2162175"/>
            <a:ext cx="7507266" cy="664797"/>
          </a:xfrm>
          <a:prstGeom prst="rect">
            <a:avLst/>
          </a:prstGeom>
        </p:spPr>
        <p:txBody>
          <a:bodyPr/>
          <a:lstStyle>
            <a:lvl1pPr>
              <a:defRPr/>
            </a:lvl1pPr>
          </a:lstStyle>
          <a:p>
            <a:r>
              <a:rPr lang="fr-FR" dirty="0" smtClean="0"/>
              <a:t>Nom du partenaire</a:t>
            </a:r>
            <a:endParaRPr lang="fr-FR"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ux colonn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0028" y="276226"/>
            <a:ext cx="7680621" cy="781050"/>
          </a:xfrm>
          <a:prstGeom prst="rect">
            <a:avLst/>
          </a:prstGeom>
        </p:spPr>
        <p:txBody>
          <a:bodyPr/>
          <a:lstStyle>
            <a:lvl1pPr>
              <a:defRPr/>
            </a:lvl1pPr>
          </a:lstStyle>
          <a:p>
            <a:r>
              <a:rPr lang="fr-FR" noProof="0" dirty="0" smtClean="0"/>
              <a:t>Cliquez pour modifier le style du titre</a:t>
            </a:r>
            <a:endParaRPr lang="fr-FR" noProof="0" dirty="0"/>
          </a:p>
        </p:txBody>
      </p:sp>
      <p:sp>
        <p:nvSpPr>
          <p:cNvPr id="3" name="Content Placeholder 2"/>
          <p:cNvSpPr>
            <a:spLocks noGrp="1"/>
          </p:cNvSpPr>
          <p:nvPr>
            <p:ph sz="half" idx="1"/>
          </p:nvPr>
        </p:nvSpPr>
        <p:spPr>
          <a:xfrm>
            <a:off x="381001" y="1573478"/>
            <a:ext cx="4114800" cy="2693722"/>
          </a:xfrm>
          <a:prstGeom prst="rect">
            <a:avLst/>
          </a:prstGeo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9" name="Content Placeholder 2"/>
          <p:cNvSpPr>
            <a:spLocks noGrp="1"/>
          </p:cNvSpPr>
          <p:nvPr>
            <p:ph sz="half" idx="10"/>
          </p:nvPr>
        </p:nvSpPr>
        <p:spPr>
          <a:xfrm>
            <a:off x="4657726" y="1573477"/>
            <a:ext cx="4114800" cy="2703247"/>
          </a:xfrm>
          <a:prstGeom prst="rect">
            <a:avLst/>
          </a:prstGeo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our code développeur">
    <p:spTree>
      <p:nvGrpSpPr>
        <p:cNvPr id="1" name=""/>
        <p:cNvGrpSpPr/>
        <p:nvPr/>
      </p:nvGrpSpPr>
      <p:grpSpPr>
        <a:xfrm>
          <a:off x="0" y="0"/>
          <a:ext cx="0" cy="0"/>
          <a:chOff x="0" y="0"/>
          <a:chExt cx="0" cy="0"/>
        </a:xfrm>
      </p:grpSpPr>
      <p:pic>
        <p:nvPicPr>
          <p:cNvPr id="8" name="Picture 7" descr="code slide background.png"/>
          <p:cNvPicPr>
            <a:picLocks noChangeAspect="1"/>
          </p:cNvPicPr>
          <p:nvPr userDrawn="1"/>
        </p:nvPicPr>
        <p:blipFill>
          <a:blip r:embed="rId2"/>
          <a:stretch>
            <a:fillRect/>
          </a:stretch>
        </p:blipFill>
        <p:spPr bwMode="white">
          <a:xfrm>
            <a:off x="-166245" y="552450"/>
            <a:ext cx="9300720" cy="5362575"/>
          </a:xfrm>
          <a:prstGeom prst="rect">
            <a:avLst/>
          </a:prstGeom>
        </p:spPr>
      </p:pic>
      <p:sp>
        <p:nvSpPr>
          <p:cNvPr id="2" name="Title 1"/>
          <p:cNvSpPr>
            <a:spLocks noGrp="1"/>
          </p:cNvSpPr>
          <p:nvPr>
            <p:ph type="title"/>
          </p:nvPr>
        </p:nvSpPr>
        <p:spPr>
          <a:xfrm>
            <a:off x="1320503" y="228600"/>
            <a:ext cx="7699671" cy="676275"/>
          </a:xfrm>
          <a:prstGeom prst="rect">
            <a:avLst/>
          </a:prstGeom>
        </p:spPr>
        <p:txBody>
          <a:bodyPr/>
          <a:lstStyle>
            <a:lvl1pPr>
              <a:defRPr sz="4400"/>
            </a:lvl1pPr>
          </a:lstStyle>
          <a:p>
            <a:r>
              <a:rPr lang="fr-FR" smtClean="0"/>
              <a:t>Cliquez pour modifier le style du titre</a:t>
            </a:r>
            <a:endParaRPr lang="en-US" dirty="0"/>
          </a:p>
        </p:txBody>
      </p:sp>
      <p:sp>
        <p:nvSpPr>
          <p:cNvPr id="7" name="Text Placeholder 6"/>
          <p:cNvSpPr>
            <a:spLocks noGrp="1"/>
          </p:cNvSpPr>
          <p:nvPr>
            <p:ph type="body" sz="quarter" idx="10"/>
          </p:nvPr>
        </p:nvSpPr>
        <p:spPr>
          <a:xfrm>
            <a:off x="444206" y="1543789"/>
            <a:ext cx="8528344" cy="4275986"/>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Ressources complémentai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3025" y="76200"/>
            <a:ext cx="7448550" cy="664797"/>
          </a:xfrm>
          <a:prstGeom prst="rect">
            <a:avLst/>
          </a:prstGeo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fr-FR" sz="4800" b="0" i="0" u="none" strike="noStrike" kern="1200" cap="none" spc="-100" normalizeH="0" baseline="0" noProof="0" smtClean="0">
                <a:ln w="3175">
                  <a:noFill/>
                </a:ln>
                <a:solidFill>
                  <a:schemeClr val="tx1"/>
                </a:solidFill>
                <a:effectLst/>
                <a:uLnTx/>
                <a:uFillTx/>
                <a:latin typeface="Calibri" pitchFamily="34" charset="0"/>
                <a:ea typeface="+mn-ea"/>
                <a:cs typeface="Arial" charset="0"/>
              </a:rPr>
              <a:t>Pour aller plus loin…</a:t>
            </a:r>
            <a:endParaRPr kumimoji="0" lang="fr-FR" sz="4800" b="0" i="0" u="none" strike="noStrike" kern="1200" cap="none" spc="-100" normalizeH="0" baseline="0" noProof="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0412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Autres sessions</a:t>
            </a:r>
          </a:p>
        </p:txBody>
      </p:sp>
      <p:sp>
        <p:nvSpPr>
          <p:cNvPr id="12" name="Content Placeholder 10"/>
          <p:cNvSpPr>
            <a:spLocks noGrp="1"/>
          </p:cNvSpPr>
          <p:nvPr>
            <p:ph sz="quarter" idx="11" hasCustomPrompt="1"/>
          </p:nvPr>
        </p:nvSpPr>
        <p:spPr>
          <a:xfrm>
            <a:off x="381000" y="2347420"/>
            <a:ext cx="8385048" cy="64594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fr-FR" noProof="0" dirty="0" smtClean="0"/>
              <a:t>Webcasts</a:t>
            </a:r>
          </a:p>
        </p:txBody>
      </p:sp>
      <p:sp>
        <p:nvSpPr>
          <p:cNvPr id="13" name="Content Placeholder 10"/>
          <p:cNvSpPr>
            <a:spLocks noGrp="1"/>
          </p:cNvSpPr>
          <p:nvPr>
            <p:ph sz="quarter" idx="12" hasCustomPrompt="1"/>
          </p:nvPr>
        </p:nvSpPr>
        <p:spPr>
          <a:xfrm>
            <a:off x="381000" y="3280383"/>
            <a:ext cx="8385048" cy="63600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Liens utiles</a:t>
            </a:r>
            <a:endParaRPr lang="fr-FR" sz="1600" noProof="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26074"/>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fr-FR" noProof="0" dirty="0" smtClean="0">
                <a:solidFill>
                  <a:srgbClr val="FFFFFF"/>
                </a:solidFill>
                <a:effectLst>
                  <a:outerShdw blurRad="38100" dist="38100" dir="2700000" algn="tl">
                    <a:srgbClr val="000000">
                      <a:alpha val="43137"/>
                    </a:srgbClr>
                  </a:outerShdw>
                </a:effectLst>
              </a:rPr>
              <a:t>Documents</a:t>
            </a:r>
          </a:p>
        </p:txBody>
      </p:sp>
      <p:sp>
        <p:nvSpPr>
          <p:cNvPr id="8" name="ZoneTexte 7"/>
          <p:cNvSpPr txBox="1"/>
          <p:nvPr userDrawn="1"/>
        </p:nvSpPr>
        <p:spPr>
          <a:xfrm>
            <a:off x="66675" y="5324475"/>
            <a:ext cx="9075561" cy="461665"/>
          </a:xfrm>
          <a:prstGeom prst="rect">
            <a:avLst/>
          </a:prstGeom>
          <a:noFill/>
        </p:spPr>
        <p:txBody>
          <a:bodyPr wrap="none" rtlCol="0">
            <a:spAutoFit/>
          </a:bodyPr>
          <a:lstStyle/>
          <a:p>
            <a:pPr marL="0" marR="0" indent="0" algn="l" defTabSz="914099" rtl="0" eaLnBrk="1" fontAlgn="base" latinLnBrk="0" hangingPunct="1">
              <a:lnSpc>
                <a:spcPct val="100000"/>
              </a:lnSpc>
              <a:spcBef>
                <a:spcPct val="0"/>
              </a:spcBef>
              <a:spcAft>
                <a:spcPct val="0"/>
              </a:spcAft>
              <a:buClrTx/>
              <a:buSzTx/>
              <a:buFontTx/>
              <a:buNone/>
              <a:tabLst/>
              <a:defRPr/>
            </a:pPr>
            <a:r>
              <a:rPr lang="fr-FR" sz="2400" noProof="0" dirty="0" smtClean="0">
                <a:solidFill>
                  <a:srgbClr val="FFFFFF"/>
                </a:solidFill>
                <a:effectLst>
                  <a:outerShdw blurRad="38100" dist="38100" dir="2700000" algn="tl">
                    <a:srgbClr val="000000">
                      <a:alpha val="43137"/>
                    </a:srgbClr>
                  </a:outerShdw>
                </a:effectLst>
                <a:latin typeface="Calibri" pitchFamily="34" charset="0"/>
              </a:rPr>
              <a:t>Présentation disponible sur </a:t>
            </a:r>
            <a:r>
              <a:rPr lang="fr-FR" sz="2400" u="sng" kern="1200" dirty="0" smtClean="0">
                <a:solidFill>
                  <a:schemeClr val="tx1"/>
                </a:solidFill>
                <a:latin typeface="+mn-lt"/>
                <a:ea typeface="+mn-ea"/>
                <a:cs typeface="+mn-cs"/>
                <a:hlinkClick r:id="rId2"/>
              </a:rPr>
              <a:t>http://www.microsoftdays.fr/presentations</a:t>
            </a:r>
            <a:endParaRPr lang="fr-FR" sz="2400" noProof="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re de Présentation">
    <p:spTree>
      <p:nvGrpSpPr>
        <p:cNvPr id="1" name=""/>
        <p:cNvGrpSpPr/>
        <p:nvPr/>
      </p:nvGrpSpPr>
      <p:grpSpPr>
        <a:xfrm>
          <a:off x="0" y="0"/>
          <a:ext cx="0" cy="0"/>
          <a:chOff x="0" y="0"/>
          <a:chExt cx="0" cy="0"/>
        </a:xfrm>
      </p:grpSpPr>
      <p:pic>
        <p:nvPicPr>
          <p:cNvPr id="3" name="Image 2" descr="SLIDE TITRE - Lancement.jpg"/>
          <p:cNvPicPr>
            <a:picLocks noChangeAspect="1"/>
          </p:cNvPicPr>
          <p:nvPr userDrawn="1"/>
        </p:nvPicPr>
        <p:blipFill>
          <a:blip r:embed="rId2"/>
          <a:stretch>
            <a:fillRect/>
          </a:stretch>
        </p:blipFill>
        <p:spPr>
          <a:xfrm>
            <a:off x="0" y="322"/>
            <a:ext cx="9144000" cy="6857355"/>
          </a:xfrm>
          <a:prstGeom prst="rect">
            <a:avLst/>
          </a:prstGeom>
        </p:spPr>
      </p:pic>
      <p:sp>
        <p:nvSpPr>
          <p:cNvPr id="4" name="Subtitle 2"/>
          <p:cNvSpPr>
            <a:spLocks noGrp="1"/>
          </p:cNvSpPr>
          <p:nvPr>
            <p:ph type="subTitle" idx="1" hasCustomPrompt="1"/>
          </p:nvPr>
        </p:nvSpPr>
        <p:spPr>
          <a:xfrm>
            <a:off x="971550" y="3857626"/>
            <a:ext cx="7229476" cy="933449"/>
          </a:xfrm>
          <a:prstGeom prst="rect">
            <a:avLst/>
          </a:prstGeo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noProof="0" dirty="0" smtClean="0"/>
              <a:t>Nom &amp; Titre</a:t>
            </a:r>
          </a:p>
        </p:txBody>
      </p:sp>
      <p:sp>
        <p:nvSpPr>
          <p:cNvPr id="6" name="Titre 5"/>
          <p:cNvSpPr>
            <a:spLocks noGrp="1"/>
          </p:cNvSpPr>
          <p:nvPr>
            <p:ph type="title" hasCustomPrompt="1"/>
          </p:nvPr>
        </p:nvSpPr>
        <p:spPr>
          <a:xfrm>
            <a:off x="914400" y="2036762"/>
            <a:ext cx="7305675" cy="1430337"/>
          </a:xfrm>
          <a:prstGeom prst="rect">
            <a:avLst/>
          </a:prstGeom>
        </p:spPr>
        <p:txBody>
          <a:bodyPr/>
          <a:lstStyle>
            <a:lvl1pPr>
              <a:defRPr kumimoji="0" lang="fr-FR" sz="4800" b="1" i="0" u="none" strike="noStrike" kern="1200" cap="none" spc="150" normalizeH="0" baseline="0" noProof="0" dirty="0" smtClean="0">
                <a:ln w="11430"/>
                <a:solidFill>
                  <a:srgbClr val="F8F8F8"/>
                </a:solidFill>
                <a:effectLst>
                  <a:outerShdw blurRad="25400" algn="tl" rotWithShape="0">
                    <a:srgbClr val="000000">
                      <a:alpha val="43000"/>
                    </a:srgbClr>
                  </a:outerShdw>
                </a:effectLst>
                <a:uLnTx/>
                <a:uFillTx/>
                <a:latin typeface="Calibri" pitchFamily="34" charset="0"/>
                <a:ea typeface="+mn-ea"/>
                <a:cs typeface="Arial" charset="0"/>
              </a:defRPr>
            </a:lvl1pPr>
          </a:lstStyle>
          <a:p>
            <a:r>
              <a:rPr lang="fr-FR" dirty="0" smtClean="0"/>
              <a:t>Titre de la présentation</a:t>
            </a:r>
            <a:endParaRPr lang="fr-FR"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Remerciements Partenaires">
    <p:spTree>
      <p:nvGrpSpPr>
        <p:cNvPr id="1" name=""/>
        <p:cNvGrpSpPr/>
        <p:nvPr/>
      </p:nvGrpSpPr>
      <p:grpSpPr>
        <a:xfrm>
          <a:off x="0" y="0"/>
          <a:ext cx="0" cy="0"/>
          <a:chOff x="0" y="0"/>
          <a:chExt cx="0" cy="0"/>
        </a:xfrm>
      </p:grpSpPr>
      <p:pic>
        <p:nvPicPr>
          <p:cNvPr id="3" name="Image 2" descr="SLIDE MERCI Partenaires - Lancement.jpg"/>
          <p:cNvPicPr>
            <a:picLocks noChangeAspect="1"/>
          </p:cNvPicPr>
          <p:nvPr userDrawn="1"/>
        </p:nvPicPr>
        <p:blipFill>
          <a:blip r:embed="rId2"/>
          <a:stretch>
            <a:fillRect/>
          </a:stretch>
        </p:blipFill>
        <p:spPr>
          <a:xfrm>
            <a:off x="0" y="322"/>
            <a:ext cx="9144000" cy="6857355"/>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8.png"/><Relationship Id="rId5" Type="http://schemas.openxmlformats.org/officeDocument/2006/relationships/slideLayout" Target="../slideLayouts/slideLayout16.xml"/><Relationship Id="rId10" Type="http://schemas.openxmlformats.org/officeDocument/2006/relationships/image" Target="../media/image7.jpe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 1" descr="SLIDE TEXTE - Lancement.jpg"/>
          <p:cNvPicPr>
            <a:picLocks noChangeAspect="1"/>
          </p:cNvPicPr>
          <p:nvPr userDrawn="1"/>
        </p:nvPicPr>
        <p:blipFill>
          <a:blip r:embed="rId9"/>
          <a:stretch>
            <a:fillRect/>
          </a:stretch>
        </p:blipFill>
        <p:spPr>
          <a:xfrm>
            <a:off x="0" y="322"/>
            <a:ext cx="9144000" cy="6857355"/>
          </a:xfrm>
          <a:prstGeom prst="rect">
            <a:avLst/>
          </a:prstGeom>
        </p:spPr>
      </p:pic>
    </p:spTree>
  </p:cSld>
  <p:clrMap bg1="dk1" tx1="lt1" bg2="dk2" tx2="lt2" accent1="accent1" accent2="accent2" accent3="accent3" accent4="accent4" accent5="accent5" accent6="accent6" hlink="hlink" folHlink="folHlink"/>
  <p:sldLayoutIdLst>
    <p:sldLayoutId id="2147483768" r:id="rId1"/>
    <p:sldLayoutId id="2147483765" r:id="rId2"/>
    <p:sldLayoutId id="2147483744" r:id="rId3"/>
    <p:sldLayoutId id="2147483769" r:id="rId4"/>
    <p:sldLayoutId id="2147483742" r:id="rId5"/>
    <p:sldLayoutId id="2147483745" r:id="rId6"/>
    <p:sldLayoutId id="2147483754" r:id="rId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0"/>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0"/>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0"/>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0"/>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0"/>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782" r:id="rId1"/>
    <p:sldLayoutId id="2147483783" r:id="rId2"/>
    <p:sldLayoutId id="2147483779" r:id="rId3"/>
    <p:sldLayoutId id="2147483781"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6"/>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6"/>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6"/>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6"/>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6"/>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
        <p:nvSpPr>
          <p:cNvPr id="3" name="Text Placeholder 2"/>
          <p:cNvSpPr>
            <a:spLocks noGrp="1"/>
          </p:cNvSpPr>
          <p:nvPr>
            <p:ph type="body" idx="1"/>
          </p:nvPr>
        </p:nvSpPr>
        <p:spPr>
          <a:xfrm>
            <a:off x="142844" y="1428736"/>
            <a:ext cx="8382000"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msdn.com/mitsu" TargetMode="External"/><Relationship Id="rId2" Type="http://schemas.openxmlformats.org/officeDocument/2006/relationships/hyperlink" Target="http://blogs.msdn.com/mitsufu"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rver/service.svc/Customers?$filter=Cit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smtClean="0"/>
              <a:t>Accès aux données 2008</a:t>
            </a:r>
            <a:endParaRPr lang="fr-FR" dirty="0"/>
          </a:p>
        </p:txBody>
      </p:sp>
      <p:sp>
        <p:nvSpPr>
          <p:cNvPr id="3" name="Sous-titre 2"/>
          <p:cNvSpPr>
            <a:spLocks noGrp="1"/>
          </p:cNvSpPr>
          <p:nvPr>
            <p:ph type="subTitle" idx="1"/>
          </p:nvPr>
        </p:nvSpPr>
        <p:spPr>
          <a:xfrm>
            <a:off x="971550" y="3330054"/>
            <a:ext cx="7229476" cy="1461021"/>
          </a:xfrm>
        </p:spPr>
        <p:txBody>
          <a:bodyPr/>
          <a:lstStyle/>
          <a:p>
            <a:r>
              <a:rPr lang="fr-FR" sz="2400" dirty="0" smtClean="0"/>
              <a:t>Mitsuru FURUTA – relations techniques développeurs</a:t>
            </a:r>
          </a:p>
          <a:p>
            <a:r>
              <a:rPr lang="fr-FR" sz="2400" dirty="0" smtClean="0"/>
              <a:t>Microsoft France</a:t>
            </a:r>
          </a:p>
          <a:p>
            <a:r>
              <a:rPr lang="fr-FR" sz="2400" dirty="0" smtClean="0">
                <a:hlinkClick r:id="rId2"/>
              </a:rPr>
              <a:t>http://blogs.msdn.com/mitsufu</a:t>
            </a:r>
            <a:endParaRPr lang="fr-FR" sz="2400" dirty="0" smtClean="0"/>
          </a:p>
          <a:p>
            <a:r>
              <a:rPr lang="fr-FR" sz="2400" dirty="0" smtClean="0">
                <a:hlinkClick r:id="rId3"/>
              </a:rPr>
              <a:t>http://blogs.msdn.com/mitsu</a:t>
            </a:r>
            <a:r>
              <a:rPr lang="fr-FR" sz="2400" dirty="0" smtClean="0"/>
              <a:t> </a:t>
            </a:r>
          </a:p>
          <a:p>
            <a:endParaRPr lang="fr-FR"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Architecture d’</a:t>
            </a:r>
            <a:r>
              <a:rPr lang="fr-FR" dirty="0" err="1" smtClean="0"/>
              <a:t>Entity</a:t>
            </a:r>
            <a:r>
              <a:rPr lang="fr-FR" dirty="0" smtClean="0"/>
              <a:t> Framework</a:t>
            </a:r>
            <a:endParaRPr lang="fr-FR" dirty="0"/>
          </a:p>
        </p:txBody>
      </p:sp>
      <p:pic>
        <p:nvPicPr>
          <p:cNvPr id="1026" name="Picture 2" descr="D:\Users\mitsufu\Desktop\EF architecture.gif"/>
          <p:cNvPicPr>
            <a:picLocks noChangeAspect="1" noChangeArrowheads="1"/>
          </p:cNvPicPr>
          <p:nvPr/>
        </p:nvPicPr>
        <p:blipFill>
          <a:blip r:embed="rId2"/>
          <a:srcRect/>
          <a:stretch>
            <a:fillRect/>
          </a:stretch>
        </p:blipFill>
        <p:spPr bwMode="auto">
          <a:xfrm>
            <a:off x="1019175" y="1643063"/>
            <a:ext cx="7143750" cy="4200525"/>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Entity</a:t>
            </a:r>
            <a:r>
              <a:rPr lang="fr-FR" dirty="0" smtClean="0"/>
              <a:t> Framework</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ADO.Net</a:t>
            </a:r>
            <a:r>
              <a:rPr lang="fr-FR" dirty="0" smtClean="0"/>
              <a:t> Data Services</a:t>
            </a:r>
            <a:endParaRPr lang="fr-FR" dirty="0"/>
          </a:p>
        </p:txBody>
      </p:sp>
      <p:sp>
        <p:nvSpPr>
          <p:cNvPr id="3" name="Content Placeholder 2"/>
          <p:cNvSpPr>
            <a:spLocks noGrp="1"/>
          </p:cNvSpPr>
          <p:nvPr>
            <p:ph sz="quarter" idx="10"/>
          </p:nvPr>
        </p:nvSpPr>
        <p:spPr/>
        <p:txBody>
          <a:bodyPr/>
          <a:lstStyle/>
          <a:p>
            <a:r>
              <a:rPr lang="fr-FR" dirty="0" smtClean="0"/>
              <a:t>Service Web générique orienté données</a:t>
            </a:r>
          </a:p>
          <a:p>
            <a:r>
              <a:rPr lang="fr-FR" dirty="0" smtClean="0"/>
              <a:t>Architecture REST</a:t>
            </a:r>
          </a:p>
          <a:p>
            <a:endParaRPr lang="fr-F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Architecture</a:t>
            </a:r>
            <a:endParaRPr lang="fr-FR" dirty="0"/>
          </a:p>
        </p:txBody>
      </p:sp>
      <p:sp>
        <p:nvSpPr>
          <p:cNvPr id="4" name="Rounded Rectangle 3"/>
          <p:cNvSpPr/>
          <p:nvPr/>
        </p:nvSpPr>
        <p:spPr bwMode="auto">
          <a:xfrm>
            <a:off x="224232" y="1676386"/>
            <a:ext cx="2571768" cy="42862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Server</a:t>
            </a:r>
          </a:p>
        </p:txBody>
      </p:sp>
      <p:sp>
        <p:nvSpPr>
          <p:cNvPr id="5" name="Rounded Rectangle 4"/>
          <p:cNvSpPr/>
          <p:nvPr/>
        </p:nvSpPr>
        <p:spPr bwMode="auto">
          <a:xfrm>
            <a:off x="224232" y="2176452"/>
            <a:ext cx="2000264" cy="292895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1152926" y="2890832"/>
            <a:ext cx="928694" cy="500066"/>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Data</a:t>
            </a:r>
          </a:p>
        </p:txBody>
      </p:sp>
      <p:sp>
        <p:nvSpPr>
          <p:cNvPr id="7" name="Bent Arrow 6"/>
          <p:cNvSpPr/>
          <p:nvPr/>
        </p:nvSpPr>
        <p:spPr bwMode="auto">
          <a:xfrm>
            <a:off x="724298" y="3176584"/>
            <a:ext cx="428628" cy="1428760"/>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367108" y="3605212"/>
            <a:ext cx="1714512" cy="35719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rgbClr val="FFFFFF"/>
                </a:solidFill>
                <a:effectLst>
                  <a:outerShdw blurRad="38100" dist="38100" dir="2700000" algn="tl">
                    <a:srgbClr val="000000">
                      <a:alpha val="43137"/>
                    </a:srgbClr>
                  </a:outerShdw>
                </a:effectLst>
                <a:latin typeface="Segoe" pitchFamily="34" charset="0"/>
              </a:rPr>
              <a:t>Entity framework</a:t>
            </a:r>
          </a:p>
        </p:txBody>
      </p:sp>
      <p:sp>
        <p:nvSpPr>
          <p:cNvPr id="9" name="Rounded Rectangle 8"/>
          <p:cNvSpPr/>
          <p:nvPr/>
        </p:nvSpPr>
        <p:spPr bwMode="auto">
          <a:xfrm>
            <a:off x="367108" y="4033840"/>
            <a:ext cx="1714512" cy="35719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solidFill>
                  <a:srgbClr val="FFFFFF"/>
                </a:solidFill>
                <a:effectLst>
                  <a:outerShdw blurRad="38100" dist="38100" dir="2700000" algn="tl">
                    <a:srgbClr val="000000">
                      <a:alpha val="43137"/>
                    </a:srgbClr>
                  </a:outerShdw>
                </a:effectLst>
                <a:latin typeface="Segoe" pitchFamily="34" charset="0"/>
              </a:rPr>
              <a:t>Linq</a:t>
            </a:r>
            <a:r>
              <a:rPr lang="en-US" sz="1400" dirty="0" smtClean="0">
                <a:solidFill>
                  <a:srgbClr val="FFFFFF"/>
                </a:solidFill>
                <a:effectLst>
                  <a:outerShdw blurRad="38100" dist="38100" dir="2700000" algn="tl">
                    <a:srgbClr val="000000">
                      <a:alpha val="43137"/>
                    </a:srgbClr>
                  </a:outerShdw>
                </a:effectLst>
                <a:latin typeface="Segoe" pitchFamily="34" charset="0"/>
              </a:rPr>
              <a:t> to </a:t>
            </a:r>
            <a:r>
              <a:rPr lang="en-US" sz="1400" dirty="0" err="1" smtClean="0">
                <a:solidFill>
                  <a:srgbClr val="FFFFFF"/>
                </a:solidFill>
                <a:effectLst>
                  <a:outerShdw blurRad="38100" dist="38100" dir="2700000" algn="tl">
                    <a:srgbClr val="000000">
                      <a:alpha val="43137"/>
                    </a:srgbClr>
                  </a:outerShdw>
                </a:effectLst>
                <a:latin typeface="Segoe" pitchFamily="34" charset="0"/>
              </a:rPr>
              <a:t>Sql</a:t>
            </a: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Rounded Rectangle 9"/>
          <p:cNvSpPr/>
          <p:nvPr/>
        </p:nvSpPr>
        <p:spPr bwMode="auto">
          <a:xfrm>
            <a:off x="367108" y="4605344"/>
            <a:ext cx="714380" cy="35719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DB</a:t>
            </a:r>
          </a:p>
        </p:txBody>
      </p:sp>
      <p:sp>
        <p:nvSpPr>
          <p:cNvPr id="11" name="Rounded Rectangle 10"/>
          <p:cNvSpPr/>
          <p:nvPr/>
        </p:nvSpPr>
        <p:spPr bwMode="auto">
          <a:xfrm>
            <a:off x="367108" y="2319328"/>
            <a:ext cx="1714512" cy="35719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err="1" smtClean="0">
                <a:solidFill>
                  <a:srgbClr val="FFFFFF"/>
                </a:solidFill>
                <a:effectLst>
                  <a:outerShdw blurRad="38100" dist="38100" dir="2700000" algn="tl">
                    <a:srgbClr val="000000">
                      <a:alpha val="43137"/>
                    </a:srgbClr>
                  </a:outerShdw>
                </a:effectLst>
                <a:latin typeface="Segoe" pitchFamily="34" charset="0"/>
              </a:rPr>
              <a:t>IQueryable</a:t>
            </a:r>
            <a:endParaRPr lang="en-US" sz="1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Bent Arrow 11"/>
          <p:cNvSpPr/>
          <p:nvPr/>
        </p:nvSpPr>
        <p:spPr bwMode="auto">
          <a:xfrm flipV="1">
            <a:off x="724298" y="2676518"/>
            <a:ext cx="428628" cy="500066"/>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4224760" y="1676386"/>
            <a:ext cx="4786346" cy="428628"/>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latin typeface="Segoe" pitchFamily="34" charset="0"/>
              </a:rPr>
              <a:t>Clients</a:t>
            </a:r>
          </a:p>
        </p:txBody>
      </p:sp>
      <p:sp>
        <p:nvSpPr>
          <p:cNvPr id="14" name="Rounded Rectangle 13"/>
          <p:cNvSpPr/>
          <p:nvPr/>
        </p:nvSpPr>
        <p:spPr bwMode="auto">
          <a:xfrm>
            <a:off x="4224760" y="2176452"/>
            <a:ext cx="4786346" cy="1214446"/>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Rounded Rectangle 14"/>
          <p:cNvSpPr/>
          <p:nvPr/>
        </p:nvSpPr>
        <p:spPr bwMode="auto">
          <a:xfrm>
            <a:off x="2295934" y="2176452"/>
            <a:ext cx="500066" cy="292895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rot="5400000">
            <a:off x="1542787" y="3429665"/>
            <a:ext cx="2018501" cy="369332"/>
          </a:xfrm>
          <a:prstGeom prst="rect">
            <a:avLst/>
          </a:prstGeom>
          <a:noFill/>
        </p:spPr>
        <p:txBody>
          <a:bodyPr wrap="none" rtlCol="0">
            <a:spAutoFit/>
          </a:bodyPr>
          <a:lstStyle/>
          <a:p>
            <a:r>
              <a:rPr lang="fr-FR" dirty="0" smtClean="0"/>
              <a:t>WCF </a:t>
            </a:r>
            <a:r>
              <a:rPr lang="fr-FR" dirty="0" err="1" smtClean="0"/>
              <a:t>ServiceHost</a:t>
            </a:r>
            <a:endParaRPr lang="fr-FR" dirty="0"/>
          </a:p>
        </p:txBody>
      </p:sp>
      <p:sp>
        <p:nvSpPr>
          <p:cNvPr id="17" name="TextBox 16"/>
          <p:cNvSpPr txBox="1"/>
          <p:nvPr/>
        </p:nvSpPr>
        <p:spPr>
          <a:xfrm>
            <a:off x="4318378" y="2328081"/>
            <a:ext cx="4073551" cy="276999"/>
          </a:xfrm>
          <a:prstGeom prst="rect">
            <a:avLst/>
          </a:prstGeom>
          <a:noFill/>
        </p:spPr>
        <p:txBody>
          <a:bodyPr wrap="none" rtlCol="0">
            <a:spAutoFit/>
          </a:bodyPr>
          <a:lstStyle/>
          <a:p>
            <a:r>
              <a:rPr lang="fr-FR" sz="1200" dirty="0" smtClean="0">
                <a:hlinkClick r:id="rId2"/>
              </a:rPr>
              <a:t>http://server/service.svc/Customers?$filter=City </a:t>
            </a:r>
            <a:r>
              <a:rPr lang="fr-FR" sz="1200" dirty="0" err="1" smtClean="0">
                <a:hlinkClick r:id="rId2"/>
              </a:rPr>
              <a:t>eq</a:t>
            </a:r>
            <a:r>
              <a:rPr lang="fr-FR" sz="1200" dirty="0" smtClean="0">
                <a:hlinkClick r:id="rId2"/>
              </a:rPr>
              <a:t> ‘Paris’</a:t>
            </a:r>
          </a:p>
        </p:txBody>
      </p:sp>
      <p:sp>
        <p:nvSpPr>
          <p:cNvPr id="18" name="Rounded Rectangle 17"/>
          <p:cNvSpPr/>
          <p:nvPr/>
        </p:nvSpPr>
        <p:spPr bwMode="auto">
          <a:xfrm>
            <a:off x="4224760" y="3533774"/>
            <a:ext cx="4786346" cy="1928826"/>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Right Arrow 18"/>
          <p:cNvSpPr/>
          <p:nvPr/>
        </p:nvSpPr>
        <p:spPr bwMode="auto">
          <a:xfrm>
            <a:off x="2867438" y="2462204"/>
            <a:ext cx="1285884" cy="260033"/>
          </a:xfrm>
          <a:prstGeom prst="rightArrow">
            <a:avLst/>
          </a:prstGeom>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Right Arrow 19"/>
          <p:cNvSpPr/>
          <p:nvPr/>
        </p:nvSpPr>
        <p:spPr bwMode="auto">
          <a:xfrm rot="10800000">
            <a:off x="2867438" y="2247890"/>
            <a:ext cx="1285884" cy="260033"/>
          </a:xfrm>
          <a:prstGeom prst="rightArrow">
            <a:avLst/>
          </a:prstGeom>
          <a:ln>
            <a:headEnd type="none" w="med" len="med"/>
            <a:tailEnd type="none" w="med" len="med"/>
          </a:ln>
        </p:spPr>
        <p:style>
          <a:lnRef idx="0">
            <a:schemeClr val="accent2"/>
          </a:lnRef>
          <a:fillRef idx="1003">
            <a:schemeClr val="lt1"/>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2767594" y="2747956"/>
            <a:ext cx="1515415" cy="800219"/>
          </a:xfrm>
          <a:prstGeom prst="rect">
            <a:avLst/>
          </a:prstGeom>
          <a:noFill/>
        </p:spPr>
        <p:txBody>
          <a:bodyPr wrap="none" rtlCol="0">
            <a:spAutoFit/>
          </a:bodyPr>
          <a:lstStyle/>
          <a:p>
            <a:r>
              <a:rPr lang="fr-FR" sz="1200" dirty="0" smtClean="0"/>
              <a:t>HTTP/ATOM,JSON</a:t>
            </a:r>
          </a:p>
          <a:p>
            <a:r>
              <a:rPr lang="fr-FR" sz="1200" dirty="0" smtClean="0"/>
              <a:t>REST:</a:t>
            </a:r>
          </a:p>
          <a:p>
            <a:r>
              <a:rPr lang="fr-FR" sz="1100" dirty="0" err="1" smtClean="0"/>
              <a:t>get</a:t>
            </a:r>
            <a:r>
              <a:rPr lang="fr-FR" sz="1100" dirty="0" smtClean="0"/>
              <a:t>, put, post, </a:t>
            </a:r>
            <a:r>
              <a:rPr lang="fr-FR" sz="1100" dirty="0" err="1" smtClean="0"/>
              <a:t>delete</a:t>
            </a:r>
            <a:endParaRPr lang="fr-FR" sz="1100" dirty="0" smtClean="0"/>
          </a:p>
          <a:p>
            <a:r>
              <a:rPr lang="fr-FR" sz="1100" dirty="0" err="1" smtClean="0"/>
              <a:t>read</a:t>
            </a:r>
            <a:r>
              <a:rPr lang="fr-FR" sz="1100" dirty="0" smtClean="0"/>
              <a:t>, CRUD</a:t>
            </a:r>
            <a:endParaRPr lang="fr-FR" sz="1100" dirty="0"/>
          </a:p>
        </p:txBody>
      </p:sp>
      <p:sp>
        <p:nvSpPr>
          <p:cNvPr id="22" name="TextBox 21"/>
          <p:cNvSpPr txBox="1"/>
          <p:nvPr/>
        </p:nvSpPr>
        <p:spPr>
          <a:xfrm>
            <a:off x="4296198" y="3542527"/>
            <a:ext cx="4847802" cy="1938992"/>
          </a:xfrm>
          <a:prstGeom prst="rect">
            <a:avLst/>
          </a:prstGeom>
          <a:noFill/>
        </p:spPr>
        <p:txBody>
          <a:bodyPr wrap="none" rtlCol="0">
            <a:spAutoFit/>
          </a:bodyPr>
          <a:lstStyle/>
          <a:p>
            <a:pPr>
              <a:buFontTx/>
              <a:buChar char="-"/>
            </a:pPr>
            <a:r>
              <a:rPr lang="fr-FR" sz="1200" dirty="0" smtClean="0"/>
              <a:t> Générateur de classes proxy et d’un </a:t>
            </a:r>
            <a:r>
              <a:rPr lang="fr-FR" sz="1200" dirty="0" err="1" smtClean="0"/>
              <a:t>WebDataContext</a:t>
            </a:r>
            <a:endParaRPr lang="fr-FR" sz="1200" dirty="0" smtClean="0"/>
          </a:p>
          <a:p>
            <a:r>
              <a:rPr lang="fr-FR" sz="1200" dirty="0" err="1" smtClean="0"/>
              <a:t>Ctx.CreateQuery</a:t>
            </a:r>
            <a:r>
              <a:rPr lang="fr-FR" sz="1200" dirty="0" smtClean="0"/>
              <a:t>&lt;</a:t>
            </a:r>
            <a:r>
              <a:rPr lang="fr-FR" sz="1200" dirty="0" err="1" smtClean="0"/>
              <a:t>Customers</a:t>
            </a:r>
            <a:r>
              <a:rPr lang="fr-FR" sz="1200" dirty="0" smtClean="0"/>
              <a:t>&gt;(« </a:t>
            </a:r>
            <a:r>
              <a:rPr lang="fr-FR" sz="1200" dirty="0" err="1" smtClean="0"/>
              <a:t>Customers</a:t>
            </a:r>
            <a:r>
              <a:rPr lang="fr-FR" sz="1200" dirty="0" smtClean="0"/>
              <a:t>?$</a:t>
            </a:r>
            <a:r>
              <a:rPr lang="fr-FR" sz="1200" dirty="0" err="1" smtClean="0"/>
              <a:t>filter</a:t>
            </a:r>
            <a:r>
              <a:rPr lang="fr-FR" sz="1200" dirty="0" smtClean="0"/>
              <a:t>=City </a:t>
            </a:r>
            <a:r>
              <a:rPr lang="fr-FR" sz="1200" dirty="0" err="1" smtClean="0"/>
              <a:t>eq</a:t>
            </a:r>
            <a:r>
              <a:rPr lang="fr-FR" sz="1200" dirty="0" smtClean="0"/>
              <a:t> ‘’Paris »)</a:t>
            </a:r>
          </a:p>
          <a:p>
            <a:endParaRPr lang="fr-FR" sz="1200" dirty="0" smtClean="0"/>
          </a:p>
          <a:p>
            <a:r>
              <a:rPr lang="fr-FR" sz="1200" dirty="0" smtClean="0"/>
              <a:t>Support de </a:t>
            </a:r>
            <a:r>
              <a:rPr lang="fr-FR" sz="1200" dirty="0" err="1" smtClean="0"/>
              <a:t>Linq</a:t>
            </a:r>
            <a:r>
              <a:rPr lang="fr-FR" sz="1200" dirty="0" smtClean="0"/>
              <a:t>:</a:t>
            </a:r>
          </a:p>
          <a:p>
            <a:endParaRPr lang="fr-FR" sz="1200" dirty="0" smtClean="0"/>
          </a:p>
          <a:p>
            <a:r>
              <a:rPr lang="fr-FR" sz="1200" dirty="0" smtClean="0"/>
              <a:t>var q =</a:t>
            </a:r>
          </a:p>
          <a:p>
            <a:r>
              <a:rPr lang="fr-FR" sz="1200" dirty="0" smtClean="0"/>
              <a:t>    </a:t>
            </a:r>
            <a:r>
              <a:rPr lang="fr-FR" sz="1200" dirty="0" err="1" smtClean="0"/>
              <a:t>from</a:t>
            </a:r>
            <a:r>
              <a:rPr lang="fr-FR" sz="1200" dirty="0" smtClean="0"/>
              <a:t> c in </a:t>
            </a:r>
            <a:r>
              <a:rPr lang="fr-FR" sz="1200" dirty="0" err="1" smtClean="0"/>
              <a:t>ctx.Customers</a:t>
            </a:r>
            <a:endParaRPr lang="fr-FR" sz="1200" dirty="0" smtClean="0"/>
          </a:p>
          <a:p>
            <a:r>
              <a:rPr lang="fr-FR" sz="1200" dirty="0" smtClean="0"/>
              <a:t>    </a:t>
            </a:r>
            <a:r>
              <a:rPr lang="fr-FR" sz="1200" dirty="0" err="1" smtClean="0"/>
              <a:t>where</a:t>
            </a:r>
            <a:r>
              <a:rPr lang="fr-FR" sz="1200" dirty="0" smtClean="0"/>
              <a:t> </a:t>
            </a:r>
            <a:r>
              <a:rPr lang="fr-FR" sz="1200" dirty="0" err="1" smtClean="0"/>
              <a:t>c.City</a:t>
            </a:r>
            <a:r>
              <a:rPr lang="fr-FR" sz="1200" dirty="0" smtClean="0"/>
              <a:t> == ‘Paris’</a:t>
            </a:r>
          </a:p>
          <a:p>
            <a:r>
              <a:rPr lang="fr-FR" sz="1200" dirty="0" smtClean="0"/>
              <a:t>    select c;</a:t>
            </a:r>
          </a:p>
          <a:p>
            <a:endParaRPr lang="fr-FR" sz="1200" dirty="0"/>
          </a:p>
        </p:txBody>
      </p:sp>
      <p:sp>
        <p:nvSpPr>
          <p:cNvPr id="23" name="Rounded Rectangle 22"/>
          <p:cNvSpPr/>
          <p:nvPr/>
        </p:nvSpPr>
        <p:spPr bwMode="auto">
          <a:xfrm>
            <a:off x="7296594" y="3176584"/>
            <a:ext cx="1785918" cy="285752"/>
          </a:xfrm>
          <a:prstGeom prst="roundRect">
            <a:avLst>
              <a:gd name="adj" fmla="val 903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err="1" smtClean="0">
                <a:solidFill>
                  <a:schemeClr val="accent6">
                    <a:lumMod val="75000"/>
                  </a:schemeClr>
                </a:solidFill>
                <a:effectLst>
                  <a:outerShdw blurRad="38100" dist="38100" dir="2700000" algn="tl">
                    <a:srgbClr val="000000">
                      <a:alpha val="43137"/>
                    </a:srgbClr>
                  </a:outerShdw>
                </a:effectLst>
                <a:latin typeface="Segoe" pitchFamily="34" charset="0"/>
              </a:rPr>
              <a:t>Navigateurs</a:t>
            </a:r>
            <a:r>
              <a:rPr lang="en-US" sz="1200" dirty="0" smtClean="0">
                <a:solidFill>
                  <a:schemeClr val="accent6">
                    <a:lumMod val="75000"/>
                  </a:schemeClr>
                </a:solidFill>
                <a:effectLst>
                  <a:outerShdw blurRad="38100" dist="38100" dir="2700000" algn="tl">
                    <a:srgbClr val="000000">
                      <a:alpha val="43137"/>
                    </a:srgbClr>
                  </a:outerShdw>
                </a:effectLst>
                <a:latin typeface="Segoe" pitchFamily="34" charset="0"/>
              </a:rPr>
              <a:t>, </a:t>
            </a:r>
            <a:r>
              <a:rPr lang="en-US" sz="1200" dirty="0" err="1" smtClean="0">
                <a:solidFill>
                  <a:schemeClr val="accent6">
                    <a:lumMod val="75000"/>
                  </a:schemeClr>
                </a:solidFill>
                <a:effectLst>
                  <a:outerShdw blurRad="38100" dist="38100" dir="2700000" algn="tl">
                    <a:srgbClr val="000000">
                      <a:alpha val="43137"/>
                    </a:srgbClr>
                  </a:outerShdw>
                </a:effectLst>
                <a:latin typeface="Segoe" pitchFamily="34" charset="0"/>
              </a:rPr>
              <a:t>Javascript</a:t>
            </a:r>
            <a:endParaRPr lang="en-US" sz="1200" dirty="0" smtClean="0">
              <a:solidFill>
                <a:schemeClr val="accent6">
                  <a:lumMod val="75000"/>
                </a:schemeClr>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6082148" y="5248286"/>
            <a:ext cx="3000364" cy="285752"/>
          </a:xfrm>
          <a:prstGeom prst="roundRect">
            <a:avLst>
              <a:gd name="adj" fmla="val 903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chemeClr val="accent6">
                    <a:lumMod val="75000"/>
                  </a:schemeClr>
                </a:solidFill>
                <a:effectLst>
                  <a:outerShdw blurRad="38100" dist="38100" dir="2700000" algn="tl">
                    <a:srgbClr val="000000">
                      <a:alpha val="43137"/>
                    </a:srgbClr>
                  </a:outerShdw>
                </a:effectLst>
                <a:latin typeface="Segoe" pitchFamily="34" charset="0"/>
              </a:rPr>
              <a:t>Clients riches: </a:t>
            </a:r>
            <a:r>
              <a:rPr lang="en-US" sz="1200" dirty="0" err="1" smtClean="0">
                <a:solidFill>
                  <a:schemeClr val="accent6">
                    <a:lumMod val="75000"/>
                  </a:schemeClr>
                </a:solidFill>
                <a:effectLst>
                  <a:outerShdw blurRad="38100" dist="38100" dir="2700000" algn="tl">
                    <a:srgbClr val="000000">
                      <a:alpha val="43137"/>
                    </a:srgbClr>
                  </a:outerShdw>
                </a:effectLst>
                <a:latin typeface="Segoe" pitchFamily="34" charset="0"/>
              </a:rPr>
              <a:t>Silverlight</a:t>
            </a:r>
            <a:r>
              <a:rPr lang="en-US" sz="1200" dirty="0" smtClean="0">
                <a:solidFill>
                  <a:schemeClr val="accent6">
                    <a:lumMod val="75000"/>
                  </a:schemeClr>
                </a:solidFill>
                <a:effectLst>
                  <a:outerShdw blurRad="38100" dist="38100" dir="2700000" algn="tl">
                    <a:srgbClr val="000000">
                      <a:alpha val="43137"/>
                    </a:srgbClr>
                  </a:outerShdw>
                </a:effectLst>
                <a:latin typeface="Segoe" pitchFamily="34" charset="0"/>
              </a:rPr>
              <a:t>, WPF, </a:t>
            </a:r>
            <a:r>
              <a:rPr lang="en-US" sz="1200" dirty="0" err="1" smtClean="0">
                <a:solidFill>
                  <a:schemeClr val="accent6">
                    <a:lumMod val="75000"/>
                  </a:schemeClr>
                </a:solidFill>
                <a:effectLst>
                  <a:outerShdw blurRad="38100" dist="38100" dir="2700000" algn="tl">
                    <a:srgbClr val="000000">
                      <a:alpha val="43137"/>
                    </a:srgbClr>
                  </a:outerShdw>
                </a:effectLst>
                <a:latin typeface="Segoe" pitchFamily="34" charset="0"/>
              </a:rPr>
              <a:t>Winforms</a:t>
            </a:r>
            <a:endParaRPr lang="en-US" sz="1200" dirty="0" smtClean="0">
              <a:solidFill>
                <a:schemeClr val="accent6">
                  <a:lumMod val="75000"/>
                </a:schemeClr>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Rappels techniques</a:t>
            </a:r>
            <a:endParaRPr lang="fr-FR" dirty="0"/>
          </a:p>
        </p:txBody>
      </p:sp>
      <p:sp>
        <p:nvSpPr>
          <p:cNvPr id="3" name="Content Placeholder 2"/>
          <p:cNvSpPr>
            <a:spLocks noGrp="1"/>
          </p:cNvSpPr>
          <p:nvPr>
            <p:ph sz="quarter" idx="10"/>
          </p:nvPr>
        </p:nvSpPr>
        <p:spPr/>
        <p:txBody>
          <a:bodyPr/>
          <a:lstStyle/>
          <a:p>
            <a:r>
              <a:rPr lang="fr-FR" dirty="0" err="1" smtClean="0"/>
              <a:t>Linq</a:t>
            </a:r>
            <a:endParaRPr lang="fr-FR" dirty="0" smtClean="0"/>
          </a:p>
          <a:p>
            <a:pPr lvl="1"/>
            <a:r>
              <a:rPr lang="fr-FR" dirty="0" err="1" smtClean="0"/>
              <a:t>Requêtage</a:t>
            </a:r>
            <a:r>
              <a:rPr lang="fr-FR" dirty="0" smtClean="0"/>
              <a:t> universel</a:t>
            </a:r>
          </a:p>
          <a:p>
            <a:pPr lvl="1"/>
            <a:r>
              <a:rPr lang="fr-FR" dirty="0" smtClean="0"/>
              <a:t>Extensible</a:t>
            </a:r>
          </a:p>
          <a:p>
            <a:r>
              <a:rPr lang="fr-FR" dirty="0" smtClean="0"/>
              <a:t>WCF / Service</a:t>
            </a:r>
          </a:p>
          <a:p>
            <a:pPr lvl="1"/>
            <a:r>
              <a:rPr lang="fr-FR" dirty="0" smtClean="0"/>
              <a:t>Service générique</a:t>
            </a:r>
          </a:p>
          <a:p>
            <a:pPr lvl="1"/>
            <a:r>
              <a:rPr lang="fr-FR" dirty="0" err="1" smtClean="0"/>
              <a:t>Metadata</a:t>
            </a:r>
            <a:endParaRPr lang="fr-FR" dirty="0" smtClean="0"/>
          </a:p>
          <a:p>
            <a:r>
              <a:rPr lang="fr-FR" dirty="0" smtClean="0"/>
              <a:t>Formatage (JSON / ATOM)</a:t>
            </a:r>
          </a:p>
          <a:p>
            <a:r>
              <a:rPr lang="fr-FR" dirty="0" smtClean="0"/>
              <a:t>Architecture REST</a:t>
            </a:r>
          </a:p>
          <a:p>
            <a:pPr>
              <a:buNone/>
            </a:pPr>
            <a:endParaRPr lang="fr-FR"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Formatage JSON / ATOM</a:t>
            </a:r>
          </a:p>
        </p:txBody>
      </p:sp>
      <p:sp>
        <p:nvSpPr>
          <p:cNvPr id="4" name="Content Placeholder 3"/>
          <p:cNvSpPr>
            <a:spLocks noGrp="1"/>
          </p:cNvSpPr>
          <p:nvPr>
            <p:ph sz="half" idx="4294967295"/>
          </p:nvPr>
        </p:nvSpPr>
        <p:spPr>
          <a:xfrm>
            <a:off x="142844" y="1116277"/>
            <a:ext cx="4352956" cy="5152180"/>
          </a:xfrm>
          <a:prstGeom prst="rect">
            <a:avLst/>
          </a:prstGeom>
        </p:spPr>
        <p:txBody>
          <a:bodyPr/>
          <a:lstStyle/>
          <a:p>
            <a:r>
              <a:rPr lang="en-US" sz="1800" dirty="0" smtClean="0"/>
              <a:t>{ </a:t>
            </a:r>
          </a:p>
          <a:p>
            <a:pPr>
              <a:buNone/>
            </a:pPr>
            <a:r>
              <a:rPr lang="en-US" sz="1800" dirty="0" smtClean="0"/>
              <a:t>  "</a:t>
            </a:r>
            <a:r>
              <a:rPr lang="en-US" sz="1800" dirty="0" err="1" smtClean="0"/>
              <a:t>firstName</a:t>
            </a:r>
            <a:r>
              <a:rPr lang="en-US" sz="1800" dirty="0" smtClean="0"/>
              <a:t>": "John",</a:t>
            </a:r>
          </a:p>
          <a:p>
            <a:pPr>
              <a:buNone/>
            </a:pPr>
            <a:r>
              <a:rPr lang="en-US" sz="1800" dirty="0" smtClean="0"/>
              <a:t>  "</a:t>
            </a:r>
            <a:r>
              <a:rPr lang="en-US" sz="1800" dirty="0" err="1" smtClean="0"/>
              <a:t>lastName</a:t>
            </a:r>
            <a:r>
              <a:rPr lang="en-US" sz="1800" dirty="0" smtClean="0"/>
              <a:t>": "Smith", </a:t>
            </a:r>
          </a:p>
          <a:p>
            <a:pPr>
              <a:buNone/>
            </a:pPr>
            <a:r>
              <a:rPr lang="en-US" sz="1800" dirty="0" smtClean="0"/>
              <a:t>  "address": { </a:t>
            </a:r>
          </a:p>
          <a:p>
            <a:pPr lvl="1">
              <a:buNone/>
            </a:pPr>
            <a:r>
              <a:rPr lang="en-US" sz="1400" dirty="0" smtClean="0"/>
              <a:t>  "</a:t>
            </a:r>
            <a:r>
              <a:rPr lang="en-US" sz="1400" dirty="0" err="1" smtClean="0"/>
              <a:t>streetAddress</a:t>
            </a:r>
            <a:r>
              <a:rPr lang="en-US" sz="1400" dirty="0" smtClean="0"/>
              <a:t>": "21 2nd Street", </a:t>
            </a:r>
          </a:p>
          <a:p>
            <a:pPr lvl="1">
              <a:buNone/>
            </a:pPr>
            <a:r>
              <a:rPr lang="en-US" sz="1400" dirty="0" smtClean="0"/>
              <a:t>  "city": "New York", </a:t>
            </a:r>
          </a:p>
          <a:p>
            <a:pPr lvl="1">
              <a:buNone/>
            </a:pPr>
            <a:r>
              <a:rPr lang="en-US" sz="1400" dirty="0" smtClean="0"/>
              <a:t>  "state": "NY", </a:t>
            </a:r>
          </a:p>
          <a:p>
            <a:pPr lvl="1">
              <a:buNone/>
            </a:pPr>
            <a:r>
              <a:rPr lang="en-US" sz="1400" dirty="0" smtClean="0"/>
              <a:t>  "</a:t>
            </a:r>
            <a:r>
              <a:rPr lang="en-US" sz="1400" dirty="0" err="1" smtClean="0"/>
              <a:t>postalCode</a:t>
            </a:r>
            <a:r>
              <a:rPr lang="en-US" sz="1400" dirty="0" smtClean="0"/>
              <a:t>": 10021 },</a:t>
            </a:r>
          </a:p>
          <a:p>
            <a:pPr>
              <a:buNone/>
            </a:pPr>
            <a:r>
              <a:rPr lang="en-US" sz="1800" dirty="0" smtClean="0"/>
              <a:t>"</a:t>
            </a:r>
            <a:r>
              <a:rPr lang="en-US" sz="1800" dirty="0" err="1" smtClean="0"/>
              <a:t>phoneNumbers</a:t>
            </a:r>
            <a:r>
              <a:rPr lang="en-US" sz="1800" dirty="0" smtClean="0"/>
              <a:t>": </a:t>
            </a:r>
          </a:p>
          <a:p>
            <a:pPr lvl="1">
              <a:buNone/>
            </a:pPr>
            <a:r>
              <a:rPr lang="en-US" sz="1400" dirty="0" smtClean="0"/>
              <a:t>[ "212 732-1234", "646 123-4567" ]</a:t>
            </a:r>
          </a:p>
          <a:p>
            <a:pPr>
              <a:buNone/>
            </a:pPr>
            <a:r>
              <a:rPr lang="en-US" sz="1800" dirty="0" smtClean="0"/>
              <a:t> }</a:t>
            </a:r>
          </a:p>
          <a:p>
            <a:pPr>
              <a:buNone/>
            </a:pPr>
            <a:endParaRPr lang="en-US" sz="1800" dirty="0" smtClean="0"/>
          </a:p>
          <a:p>
            <a:r>
              <a:rPr lang="en-US" sz="1800" dirty="0" err="1" smtClean="0"/>
              <a:t>var</a:t>
            </a:r>
            <a:r>
              <a:rPr lang="en-US" sz="1800" dirty="0" smtClean="0"/>
              <a:t> p = </a:t>
            </a:r>
            <a:r>
              <a:rPr lang="en-US" sz="1800" dirty="0" err="1" smtClean="0"/>
              <a:t>eval</a:t>
            </a:r>
            <a:r>
              <a:rPr lang="en-US" sz="1800" dirty="0" smtClean="0"/>
              <a:t>("(" + </a:t>
            </a:r>
            <a:r>
              <a:rPr lang="en-US" sz="1800" dirty="0" err="1" smtClean="0"/>
              <a:t>JSON_text</a:t>
            </a:r>
            <a:r>
              <a:rPr lang="en-US" sz="1800" dirty="0" smtClean="0"/>
              <a:t> + ")");</a:t>
            </a:r>
          </a:p>
          <a:p>
            <a:pPr lvl="1"/>
            <a:r>
              <a:rPr lang="fr-FR" sz="1400" dirty="0" err="1" smtClean="0"/>
              <a:t>p.firstName</a:t>
            </a:r>
            <a:endParaRPr lang="fr-FR" sz="1400" dirty="0" smtClean="0"/>
          </a:p>
          <a:p>
            <a:pPr lvl="1"/>
            <a:r>
              <a:rPr lang="fr-FR" sz="1400" dirty="0" err="1" smtClean="0"/>
              <a:t>p.phoneNumbers</a:t>
            </a:r>
            <a:r>
              <a:rPr lang="fr-FR" sz="1400" dirty="0" smtClean="0"/>
              <a:t>[0]</a:t>
            </a:r>
            <a:endParaRPr lang="en-US" sz="1400" dirty="0" smtClean="0"/>
          </a:p>
          <a:p>
            <a:r>
              <a:rPr lang="fr-FR" sz="1800" dirty="0" smtClean="0"/>
              <a:t>Sécurité </a:t>
            </a:r>
          </a:p>
          <a:p>
            <a:pPr lvl="1"/>
            <a:r>
              <a:rPr lang="fr-FR" sz="1400" dirty="0" smtClean="0"/>
              <a:t>{« d »; </a:t>
            </a:r>
            <a:r>
              <a:rPr lang="fr-FR" sz="1400" dirty="0" err="1" smtClean="0"/>
              <a:t>JSON_text</a:t>
            </a:r>
            <a:r>
              <a:rPr lang="fr-FR" sz="1400" dirty="0" smtClean="0"/>
              <a:t>}</a:t>
            </a:r>
          </a:p>
        </p:txBody>
      </p:sp>
      <p:sp>
        <p:nvSpPr>
          <p:cNvPr id="5" name="Content Placeholder 4"/>
          <p:cNvSpPr>
            <a:spLocks noGrp="1"/>
          </p:cNvSpPr>
          <p:nvPr>
            <p:ph sz="half" idx="4294967295"/>
          </p:nvPr>
        </p:nvSpPr>
        <p:spPr>
          <a:xfrm>
            <a:off x="4357686" y="1135327"/>
            <a:ext cx="4572032" cy="5232202"/>
          </a:xfrm>
          <a:prstGeom prst="rect">
            <a:avLst/>
          </a:prstGeom>
        </p:spPr>
        <p:txBody>
          <a:bodyPr/>
          <a:lstStyle/>
          <a:p>
            <a:r>
              <a:rPr lang="en-US" sz="1600" b="1" dirty="0" smtClean="0"/>
              <a:t>&lt;?xml version="1.0" encoding="utf-8"?&gt;</a:t>
            </a:r>
          </a:p>
          <a:p>
            <a:pPr lvl="1">
              <a:buNone/>
            </a:pPr>
            <a:r>
              <a:rPr lang="en-US" sz="1600" b="1" dirty="0" smtClean="0"/>
              <a:t>&lt;feed</a:t>
            </a:r>
            <a:r>
              <a:rPr lang="en-US" sz="1600" dirty="0" smtClean="0"/>
              <a:t> </a:t>
            </a:r>
            <a:r>
              <a:rPr lang="en-US" sz="1600" dirty="0" err="1" smtClean="0"/>
              <a:t>xmlns</a:t>
            </a:r>
            <a:r>
              <a:rPr lang="en-US" sz="1600" dirty="0" smtClean="0"/>
              <a:t>="http://www.w3.org/2005/Atom"&gt; </a:t>
            </a:r>
            <a:r>
              <a:rPr lang="en-US" sz="1600" b="1" dirty="0" smtClean="0"/>
              <a:t>&lt;title&gt;</a:t>
            </a:r>
            <a:r>
              <a:rPr lang="en-US" sz="1600" dirty="0" smtClean="0"/>
              <a:t>Example Feed</a:t>
            </a:r>
            <a:r>
              <a:rPr lang="en-US" sz="1600" b="1" dirty="0" smtClean="0"/>
              <a:t>&lt;/title&gt;</a:t>
            </a:r>
          </a:p>
          <a:p>
            <a:pPr lvl="1">
              <a:buNone/>
            </a:pPr>
            <a:r>
              <a:rPr lang="en-US" sz="1600" b="1" dirty="0" smtClean="0"/>
              <a:t>&lt;subtitle&gt;</a:t>
            </a:r>
            <a:r>
              <a:rPr lang="en-US" sz="1600" dirty="0" smtClean="0"/>
              <a:t>A subtitle.</a:t>
            </a:r>
            <a:r>
              <a:rPr lang="en-US" sz="1600" b="1" dirty="0" smtClean="0"/>
              <a:t>&lt;/subtitle&gt;</a:t>
            </a:r>
          </a:p>
          <a:p>
            <a:pPr lvl="1">
              <a:buNone/>
            </a:pPr>
            <a:r>
              <a:rPr lang="en-US" sz="1600" b="1" dirty="0" smtClean="0"/>
              <a:t>&lt;link</a:t>
            </a:r>
            <a:r>
              <a:rPr lang="en-US" sz="1600" dirty="0" smtClean="0"/>
              <a:t> </a:t>
            </a:r>
            <a:r>
              <a:rPr lang="en-US" sz="1600" dirty="0" err="1" smtClean="0"/>
              <a:t>href</a:t>
            </a:r>
            <a:r>
              <a:rPr lang="en-US" sz="1600" dirty="0" smtClean="0"/>
              <a:t>="http://example.org/feed/" </a:t>
            </a:r>
            <a:r>
              <a:rPr lang="en-US" sz="1600" dirty="0" err="1" smtClean="0"/>
              <a:t>rel</a:t>
            </a:r>
            <a:r>
              <a:rPr lang="en-US" sz="1600" dirty="0" smtClean="0"/>
              <a:t>="self"/&gt;</a:t>
            </a:r>
          </a:p>
          <a:p>
            <a:pPr lvl="1">
              <a:buNone/>
            </a:pPr>
            <a:r>
              <a:rPr lang="en-US" sz="1600" b="1" dirty="0" smtClean="0"/>
              <a:t>&lt;link </a:t>
            </a:r>
            <a:r>
              <a:rPr lang="en-US" sz="1600" dirty="0" err="1" smtClean="0"/>
              <a:t>href</a:t>
            </a:r>
            <a:r>
              <a:rPr lang="en-US" sz="1600" dirty="0" smtClean="0"/>
              <a:t>="http://example.org/"/&gt; </a:t>
            </a:r>
          </a:p>
          <a:p>
            <a:pPr lvl="1">
              <a:buNone/>
            </a:pPr>
            <a:r>
              <a:rPr lang="en-US" sz="1600" b="1" dirty="0" smtClean="0"/>
              <a:t>&lt;updated&gt;</a:t>
            </a:r>
            <a:r>
              <a:rPr lang="en-US" sz="1600" dirty="0" smtClean="0"/>
              <a:t>2003-12-13T18:30:02Z&lt;/updated&gt; </a:t>
            </a:r>
            <a:r>
              <a:rPr lang="en-US" sz="1600" b="1" dirty="0" smtClean="0"/>
              <a:t>&lt;author&gt; </a:t>
            </a:r>
          </a:p>
          <a:p>
            <a:pPr lvl="2">
              <a:buNone/>
            </a:pPr>
            <a:r>
              <a:rPr lang="en-US" sz="1000" b="1" dirty="0" smtClean="0"/>
              <a:t>&lt;name&gt;</a:t>
            </a:r>
            <a:r>
              <a:rPr lang="en-US" sz="1000" dirty="0" smtClean="0"/>
              <a:t>John Doe</a:t>
            </a:r>
            <a:r>
              <a:rPr lang="en-US" sz="1000" b="1" dirty="0" smtClean="0"/>
              <a:t>&lt;/name&gt;</a:t>
            </a:r>
          </a:p>
          <a:p>
            <a:pPr lvl="2">
              <a:buNone/>
            </a:pPr>
            <a:r>
              <a:rPr lang="en-US" sz="1000" b="1" dirty="0" smtClean="0"/>
              <a:t>&lt;email&gt;</a:t>
            </a:r>
            <a:r>
              <a:rPr lang="en-US" sz="1000" dirty="0" smtClean="0"/>
              <a:t>johndoe@example.com</a:t>
            </a:r>
            <a:r>
              <a:rPr lang="en-US" sz="1000" b="1" dirty="0" smtClean="0"/>
              <a:t>&lt;/email&gt;</a:t>
            </a:r>
          </a:p>
          <a:p>
            <a:pPr lvl="1">
              <a:buNone/>
            </a:pPr>
            <a:r>
              <a:rPr lang="en-US" sz="1600" b="1" dirty="0" smtClean="0"/>
              <a:t>&lt;/author&gt;</a:t>
            </a:r>
          </a:p>
          <a:p>
            <a:pPr lvl="1">
              <a:buNone/>
            </a:pPr>
            <a:r>
              <a:rPr lang="en-US" sz="1600" b="1" dirty="0" smtClean="0"/>
              <a:t>&lt;id&gt;</a:t>
            </a:r>
            <a:r>
              <a:rPr lang="en-US" sz="1050" dirty="0" smtClean="0"/>
              <a:t>urn:uuid:60a76c80-d399-11d9-b91C-0003939e0af6</a:t>
            </a:r>
            <a:r>
              <a:rPr lang="en-US" sz="1600" b="1" dirty="0" smtClean="0"/>
              <a:t>&lt;/id&gt;</a:t>
            </a:r>
            <a:r>
              <a:rPr lang="en-US" sz="1600" dirty="0" smtClean="0"/>
              <a:t> </a:t>
            </a:r>
            <a:r>
              <a:rPr lang="en-US" sz="1600" b="1" dirty="0" smtClean="0"/>
              <a:t>&lt;entry&gt;</a:t>
            </a:r>
          </a:p>
          <a:p>
            <a:pPr lvl="2">
              <a:buNone/>
            </a:pPr>
            <a:r>
              <a:rPr lang="en-US" sz="1000" b="1" dirty="0" smtClean="0"/>
              <a:t>&lt;title&gt;</a:t>
            </a:r>
            <a:r>
              <a:rPr lang="en-US" sz="1000" dirty="0" smtClean="0"/>
              <a:t>Atom-Powered Robots Run Amok</a:t>
            </a:r>
            <a:r>
              <a:rPr lang="en-US" sz="1000" b="1" dirty="0" smtClean="0"/>
              <a:t>&lt;/title&gt;</a:t>
            </a:r>
          </a:p>
          <a:p>
            <a:pPr lvl="2">
              <a:buNone/>
            </a:pPr>
            <a:r>
              <a:rPr lang="en-US" sz="1000" b="1" dirty="0" smtClean="0"/>
              <a:t>&lt;link</a:t>
            </a:r>
            <a:r>
              <a:rPr lang="en-US" sz="1000" dirty="0" smtClean="0"/>
              <a:t> </a:t>
            </a:r>
            <a:r>
              <a:rPr lang="en-US" sz="1000" dirty="0" err="1" smtClean="0"/>
              <a:t>href</a:t>
            </a:r>
            <a:r>
              <a:rPr lang="en-US" sz="1000" dirty="0" smtClean="0"/>
              <a:t>="http://example.org/2003/12/13/atom03"/&gt; </a:t>
            </a:r>
            <a:r>
              <a:rPr lang="en-US" sz="1000" b="1" dirty="0" smtClean="0"/>
              <a:t>&lt;id&gt;</a:t>
            </a:r>
            <a:r>
              <a:rPr lang="en-US" sz="1000" dirty="0" smtClean="0"/>
              <a:t>urn:uuid:1225c695-cfb8-4ebb-aaaa-80da344efa6a</a:t>
            </a:r>
            <a:r>
              <a:rPr lang="en-US" sz="1000" b="1" dirty="0" smtClean="0"/>
              <a:t>&lt;/id&gt;</a:t>
            </a:r>
          </a:p>
          <a:p>
            <a:pPr lvl="2">
              <a:buNone/>
            </a:pPr>
            <a:r>
              <a:rPr lang="en-US" sz="1000" b="1" dirty="0" smtClean="0"/>
              <a:t>&lt;updated&gt;</a:t>
            </a:r>
            <a:r>
              <a:rPr lang="en-US" sz="1000" dirty="0" smtClean="0"/>
              <a:t>2003-12-13T18:30:02Z</a:t>
            </a:r>
            <a:r>
              <a:rPr lang="en-US" sz="1000" b="1" dirty="0" smtClean="0"/>
              <a:t>&lt;/updated&gt;</a:t>
            </a:r>
            <a:endParaRPr lang="en-US" sz="1000" dirty="0" smtClean="0"/>
          </a:p>
          <a:p>
            <a:pPr lvl="2">
              <a:buNone/>
            </a:pPr>
            <a:r>
              <a:rPr lang="en-US" sz="1000" b="1" dirty="0" smtClean="0"/>
              <a:t>&lt;summary&gt;</a:t>
            </a:r>
            <a:r>
              <a:rPr lang="en-US" sz="1000" dirty="0" smtClean="0"/>
              <a:t>Some text.</a:t>
            </a:r>
            <a:r>
              <a:rPr lang="en-US" sz="1000" b="1" dirty="0" smtClean="0"/>
              <a:t>&lt;/summary&gt;</a:t>
            </a:r>
          </a:p>
          <a:p>
            <a:pPr lvl="1">
              <a:buNone/>
            </a:pPr>
            <a:r>
              <a:rPr lang="en-US" sz="1600" b="1" dirty="0" smtClean="0"/>
              <a:t>&lt;/entry&gt;</a:t>
            </a:r>
          </a:p>
          <a:p>
            <a:pPr>
              <a:buNone/>
            </a:pPr>
            <a:r>
              <a:rPr lang="en-US" sz="1600" b="1" dirty="0" smtClean="0"/>
              <a:t>&lt;/feed&gt;</a:t>
            </a:r>
            <a:endParaRPr lang="en-US" sz="1600"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Architecture REST</a:t>
            </a:r>
          </a:p>
        </p:txBody>
      </p:sp>
      <p:sp>
        <p:nvSpPr>
          <p:cNvPr id="4" name="Text Placeholder 2"/>
          <p:cNvSpPr txBox="1">
            <a:spLocks/>
          </p:cNvSpPr>
          <p:nvPr/>
        </p:nvSpPr>
        <p:spPr>
          <a:xfrm>
            <a:off x="138140" y="1411552"/>
            <a:ext cx="8791578" cy="2252924"/>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2"/>
              </a:buBlip>
              <a:tabLst/>
              <a:defRPr/>
            </a:pPr>
            <a:r>
              <a:rPr kumimoji="0" lang="fr-FR" sz="3200" b="0" i="0" u="none" strike="noStrike" kern="1200" cap="none" spc="0" normalizeH="0" baseline="0" noProof="0" smtClean="0">
                <a:ln>
                  <a:noFill/>
                </a:ln>
                <a:solidFill>
                  <a:schemeClr val="tx1"/>
                </a:solidFill>
                <a:effectLst/>
                <a:uLnTx/>
                <a:uFillTx/>
                <a:latin typeface="Calibri" pitchFamily="34" charset="0"/>
                <a:ea typeface="+mn-ea"/>
                <a:cs typeface="+mn-cs"/>
              </a:rPr>
              <a:t>Architecture orientée ressource</a:t>
            </a:r>
          </a:p>
          <a:p>
            <a:pPr marL="833438" marR="0" lvl="1" indent="-369888" algn="l" defTabSz="914363" rtl="0" eaLnBrk="1" fontAlgn="auto" latinLnBrk="0" hangingPunct="1">
              <a:lnSpc>
                <a:spcPct val="90000"/>
              </a:lnSpc>
              <a:spcBef>
                <a:spcPct val="20000"/>
              </a:spcBef>
              <a:spcAft>
                <a:spcPts val="0"/>
              </a:spcAft>
              <a:buClrTx/>
              <a:buSzTx/>
              <a:buFontTx/>
              <a:buBlip>
                <a:blip r:embed="rId2"/>
              </a:buBlip>
              <a:tabLst/>
              <a:defRPr/>
            </a:pPr>
            <a:r>
              <a:rPr kumimoji="0" lang="fr-FR" sz="2800" b="0" i="0" u="none" strike="noStrike" kern="1200" cap="none" spc="0" normalizeH="0" baseline="0" noProof="0" smtClean="0">
                <a:ln>
                  <a:noFill/>
                </a:ln>
                <a:solidFill>
                  <a:schemeClr val="tx1"/>
                </a:solidFill>
                <a:effectLst/>
                <a:uLnTx/>
                <a:uFillTx/>
                <a:latin typeface="Calibri" pitchFamily="34" charset="0"/>
                <a:ea typeface="+mn-ea"/>
                <a:cs typeface="+mn-cs"/>
              </a:rPr>
              <a:t>Toutes les données sont adressables par un lien unique</a:t>
            </a:r>
          </a:p>
          <a:p>
            <a:pPr marL="1168400" marR="0" lvl="2" indent="-346075" algn="l" defTabSz="914363" rtl="0" eaLnBrk="1" fontAlgn="auto" latinLnBrk="0" hangingPunct="1">
              <a:lnSpc>
                <a:spcPct val="90000"/>
              </a:lnSpc>
              <a:spcBef>
                <a:spcPct val="20000"/>
              </a:spcBef>
              <a:spcAft>
                <a:spcPts val="0"/>
              </a:spcAft>
              <a:buClrTx/>
              <a:buSzTx/>
              <a:buFontTx/>
              <a:buBlip>
                <a:blip r:embed="rId2"/>
              </a:buBlip>
              <a:tabLst/>
              <a:defRPr/>
            </a:pPr>
            <a:r>
              <a:rPr kumimoji="0" lang="fr-FR" sz="2400" b="0" i="0" u="none" strike="noStrike" kern="1200" cap="none" spc="0" normalizeH="0" baseline="0" noProof="0" smtClean="0">
                <a:ln>
                  <a:noFill/>
                </a:ln>
                <a:solidFill>
                  <a:schemeClr val="tx1"/>
                </a:solidFill>
                <a:effectLst/>
                <a:uLnTx/>
                <a:uFillTx/>
                <a:latin typeface="Calibri" pitchFamily="34" charset="0"/>
                <a:ea typeface="+mn-ea"/>
                <a:cs typeface="+mn-cs"/>
              </a:rPr>
              <a:t>Cascade dans les données possible</a:t>
            </a:r>
          </a:p>
          <a:p>
            <a:pPr marL="833438" marR="0" lvl="1" indent="-369888" algn="l" defTabSz="914363" rtl="0" eaLnBrk="1" fontAlgn="auto" latinLnBrk="0" hangingPunct="1">
              <a:lnSpc>
                <a:spcPct val="90000"/>
              </a:lnSpc>
              <a:spcBef>
                <a:spcPct val="20000"/>
              </a:spcBef>
              <a:spcAft>
                <a:spcPts val="0"/>
              </a:spcAft>
              <a:buClrTx/>
              <a:buSzTx/>
              <a:buFontTx/>
              <a:buBlip>
                <a:blip r:embed="rId2"/>
              </a:buBlip>
              <a:tabLst/>
              <a:defRPr/>
            </a:pPr>
            <a:r>
              <a:rPr kumimoji="0" lang="fr-FR" sz="2800" b="0" i="0" u="none" strike="noStrike" kern="1200" cap="none" spc="0" normalizeH="0" baseline="0" noProof="0" smtClean="0">
                <a:ln>
                  <a:noFill/>
                </a:ln>
                <a:solidFill>
                  <a:schemeClr val="tx1"/>
                </a:solidFill>
                <a:effectLst/>
                <a:uLnTx/>
                <a:uFillTx/>
                <a:latin typeface="Calibri" pitchFamily="34" charset="0"/>
                <a:ea typeface="+mn-ea"/>
                <a:cs typeface="+mn-cs"/>
              </a:rPr>
              <a:t>CRUD sur le protocole REST</a:t>
            </a:r>
            <a:endParaRPr kumimoji="0" lang="en-US" sz="2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5" name="Table 4"/>
          <p:cNvGraphicFramePr>
            <a:graphicFrameLocks noGrp="1"/>
          </p:cNvGraphicFramePr>
          <p:nvPr/>
        </p:nvGraphicFramePr>
        <p:xfrm>
          <a:off x="1500166" y="3948119"/>
          <a:ext cx="6096000" cy="1828800"/>
        </p:xfrm>
        <a:graphic>
          <a:graphicData uri="http://schemas.openxmlformats.org/drawingml/2006/table">
            <a:tbl>
              <a:tblPr firstRow="1">
                <a:tableStyleId>{69C7853C-536D-4A76-A0AE-DD22124D55A5}</a:tableStyleId>
              </a:tblPr>
              <a:tblGrid>
                <a:gridCol w="3048000"/>
                <a:gridCol w="3048000"/>
              </a:tblGrid>
              <a:tr h="0">
                <a:tc>
                  <a:txBody>
                    <a:bodyPr/>
                    <a:lstStyle/>
                    <a:p>
                      <a:pPr marL="0"/>
                      <a:r>
                        <a:rPr lang="en-US" dirty="0"/>
                        <a:t>HTTP</a:t>
                      </a:r>
                    </a:p>
                  </a:txBody>
                  <a:tcPr anchor="ctr"/>
                </a:tc>
                <a:tc>
                  <a:txBody>
                    <a:bodyPr/>
                    <a:lstStyle/>
                    <a:p>
                      <a:pPr marL="0"/>
                      <a:r>
                        <a:rPr lang="en-US"/>
                        <a:t>CRUD</a:t>
                      </a:r>
                    </a:p>
                  </a:txBody>
                  <a:tcPr anchor="ctr"/>
                </a:tc>
              </a:tr>
              <a:tr h="0">
                <a:tc>
                  <a:txBody>
                    <a:bodyPr/>
                    <a:lstStyle/>
                    <a:p>
                      <a:pPr marL="0"/>
                      <a:r>
                        <a:rPr lang="en-US" dirty="0"/>
                        <a:t>POST</a:t>
                      </a:r>
                    </a:p>
                  </a:txBody>
                  <a:tcPr anchor="ctr"/>
                </a:tc>
                <a:tc>
                  <a:txBody>
                    <a:bodyPr/>
                    <a:lstStyle/>
                    <a:p>
                      <a:pPr marL="0"/>
                      <a:r>
                        <a:rPr lang="en-US"/>
                        <a:t>Create, Update, Delete</a:t>
                      </a:r>
                    </a:p>
                  </a:txBody>
                  <a:tcPr anchor="ctr"/>
                </a:tc>
              </a:tr>
              <a:tr h="0">
                <a:tc>
                  <a:txBody>
                    <a:bodyPr/>
                    <a:lstStyle/>
                    <a:p>
                      <a:pPr marL="0"/>
                      <a:r>
                        <a:rPr lang="en-US"/>
                        <a:t>GET</a:t>
                      </a:r>
                    </a:p>
                  </a:txBody>
                  <a:tcPr anchor="ctr"/>
                </a:tc>
                <a:tc>
                  <a:txBody>
                    <a:bodyPr/>
                    <a:lstStyle/>
                    <a:p>
                      <a:pPr marL="0"/>
                      <a:r>
                        <a:rPr lang="en-US"/>
                        <a:t>Read</a:t>
                      </a:r>
                    </a:p>
                  </a:txBody>
                  <a:tcPr anchor="ctr"/>
                </a:tc>
              </a:tr>
              <a:tr h="0">
                <a:tc>
                  <a:txBody>
                    <a:bodyPr/>
                    <a:lstStyle/>
                    <a:p>
                      <a:pPr marL="0"/>
                      <a:r>
                        <a:rPr lang="en-US"/>
                        <a:t>PUT</a:t>
                      </a:r>
                    </a:p>
                  </a:txBody>
                  <a:tcPr anchor="ctr"/>
                </a:tc>
                <a:tc>
                  <a:txBody>
                    <a:bodyPr/>
                    <a:lstStyle/>
                    <a:p>
                      <a:pPr marL="0"/>
                      <a:r>
                        <a:rPr lang="en-US"/>
                        <a:t>Create, Update</a:t>
                      </a:r>
                    </a:p>
                  </a:txBody>
                  <a:tcPr anchor="ctr"/>
                </a:tc>
              </a:tr>
              <a:tr h="0">
                <a:tc>
                  <a:txBody>
                    <a:bodyPr/>
                    <a:lstStyle/>
                    <a:p>
                      <a:pPr marL="0"/>
                      <a:r>
                        <a:rPr lang="en-US"/>
                        <a:t>DELETE</a:t>
                      </a:r>
                    </a:p>
                  </a:txBody>
                  <a:tcPr anchor="ctr"/>
                </a:tc>
                <a:tc>
                  <a:txBody>
                    <a:bodyPr/>
                    <a:lstStyle/>
                    <a:p>
                      <a:pPr marL="0"/>
                      <a:r>
                        <a:rPr lang="en-US" dirty="0"/>
                        <a:t>Delete</a:t>
                      </a:r>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ADO.Net</a:t>
            </a:r>
            <a:r>
              <a:rPr lang="fr-FR" dirty="0" smtClean="0"/>
              <a:t> Data Services</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Conclusion</a:t>
            </a:r>
            <a:endParaRPr lang="fr-FR" dirty="0"/>
          </a:p>
        </p:txBody>
      </p:sp>
      <p:sp>
        <p:nvSpPr>
          <p:cNvPr id="3" name="Content Placeholder 2"/>
          <p:cNvSpPr>
            <a:spLocks noGrp="1"/>
          </p:cNvSpPr>
          <p:nvPr>
            <p:ph sz="quarter" idx="10"/>
          </p:nvPr>
        </p:nvSpPr>
        <p:spPr/>
        <p:txBody>
          <a:bodyPr/>
          <a:lstStyle/>
          <a:p>
            <a:r>
              <a:rPr lang="fr-FR" dirty="0" smtClean="0"/>
              <a:t>Toujours basé sur </a:t>
            </a:r>
            <a:r>
              <a:rPr lang="fr-FR" dirty="0" err="1" smtClean="0"/>
              <a:t>ADO.Net</a:t>
            </a:r>
            <a:r>
              <a:rPr lang="fr-FR" dirty="0" smtClean="0"/>
              <a:t> et donc entièrement interopérable</a:t>
            </a:r>
          </a:p>
          <a:p>
            <a:r>
              <a:rPr lang="fr-FR" dirty="0" smtClean="0"/>
              <a:t>Deux modèles de plus haut niveaux</a:t>
            </a:r>
          </a:p>
          <a:p>
            <a:pPr lvl="1"/>
            <a:r>
              <a:rPr lang="fr-FR" dirty="0" err="1" smtClean="0"/>
              <a:t>Linq</a:t>
            </a:r>
            <a:r>
              <a:rPr lang="fr-FR" dirty="0" smtClean="0"/>
              <a:t> to </a:t>
            </a:r>
            <a:r>
              <a:rPr lang="fr-FR" dirty="0" err="1" smtClean="0"/>
              <a:t>Sql</a:t>
            </a:r>
            <a:r>
              <a:rPr lang="fr-FR" dirty="0" smtClean="0"/>
              <a:t>: modèle léger pour le développement rapide d’applications utilisant </a:t>
            </a:r>
            <a:r>
              <a:rPr lang="fr-FR" dirty="0" err="1" smtClean="0"/>
              <a:t>Sql</a:t>
            </a:r>
            <a:r>
              <a:rPr lang="fr-FR" dirty="0" smtClean="0"/>
              <a:t> Serveur</a:t>
            </a:r>
          </a:p>
          <a:p>
            <a:pPr lvl="1"/>
            <a:r>
              <a:rPr lang="fr-FR" dirty="0" err="1" smtClean="0"/>
              <a:t>Entity</a:t>
            </a:r>
            <a:r>
              <a:rPr lang="fr-FR" dirty="0" smtClean="0"/>
              <a:t> Framework: modèle abstrait pour solutions d’entreprise multi-base</a:t>
            </a:r>
            <a:endParaRPr lang="fr-FR" dirty="0"/>
          </a:p>
          <a:p>
            <a:r>
              <a:rPr lang="fr-FR" dirty="0" err="1" smtClean="0"/>
              <a:t>ADO.Net</a:t>
            </a:r>
            <a:r>
              <a:rPr lang="fr-FR" dirty="0" smtClean="0"/>
              <a:t> Data Services ou comment simplifier les </a:t>
            </a:r>
            <a:r>
              <a:rPr lang="fr-FR" smtClean="0"/>
              <a:t>services orientées données</a:t>
            </a:r>
            <a:endParaRPr lang="fr-FR"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8963" y="55626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pic>
        <p:nvPicPr>
          <p:cNvPr id="6" name="Picture 2" descr="Microsoft logo and tagline"/>
          <p:cNvPicPr>
            <a:picLocks noChangeAspect="1" noChangeArrowheads="1"/>
          </p:cNvPicPr>
          <p:nvPr/>
        </p:nvPicPr>
        <p:blipFill>
          <a:blip r:embed="rId3"/>
          <a:srcRect r="21826" b="38762"/>
          <a:stretch>
            <a:fillRect/>
          </a:stretch>
        </p:blipFill>
        <p:spPr bwMode="black">
          <a:xfrm>
            <a:off x="2214764" y="2639994"/>
            <a:ext cx="4643470" cy="785818"/>
          </a:xfrm>
          <a:prstGeom prst="rect">
            <a:avLst/>
          </a:prstGeom>
          <a:noFill/>
        </p:spPr>
      </p:pic>
      <p:sp>
        <p:nvSpPr>
          <p:cNvPr id="7" name="TextBox 4"/>
          <p:cNvSpPr txBox="1"/>
          <p:nvPr/>
        </p:nvSpPr>
        <p:spPr>
          <a:xfrm>
            <a:off x="3314078" y="3464747"/>
            <a:ext cx="4389121" cy="369322"/>
          </a:xfrm>
          <a:prstGeom prst="rect">
            <a:avLst/>
          </a:prstGeom>
          <a:noFill/>
        </p:spPr>
        <p:txBody>
          <a:bodyPr wrap="square" lIns="91429" tIns="45715" rIns="91429" bIns="45715"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Agenda</a:t>
            </a:r>
            <a:endParaRPr lang="fr-FR" dirty="0"/>
          </a:p>
        </p:txBody>
      </p:sp>
      <p:sp>
        <p:nvSpPr>
          <p:cNvPr id="3" name="Content Placeholder 2"/>
          <p:cNvSpPr>
            <a:spLocks noGrp="1"/>
          </p:cNvSpPr>
          <p:nvPr>
            <p:ph sz="quarter" idx="10"/>
          </p:nvPr>
        </p:nvSpPr>
        <p:spPr/>
        <p:txBody>
          <a:bodyPr/>
          <a:lstStyle/>
          <a:p>
            <a:r>
              <a:rPr lang="fr-FR" dirty="0" smtClean="0"/>
              <a:t>Introduction</a:t>
            </a:r>
          </a:p>
          <a:p>
            <a:r>
              <a:rPr lang="fr-FR" dirty="0" err="1" smtClean="0"/>
              <a:t>ADO.Net</a:t>
            </a:r>
            <a:endParaRPr lang="fr-FR" dirty="0" smtClean="0"/>
          </a:p>
          <a:p>
            <a:r>
              <a:rPr lang="fr-FR" dirty="0" err="1" smtClean="0"/>
              <a:t>Linq</a:t>
            </a:r>
            <a:r>
              <a:rPr lang="fr-FR" dirty="0" smtClean="0"/>
              <a:t> to </a:t>
            </a:r>
            <a:r>
              <a:rPr lang="fr-FR" dirty="0" err="1" smtClean="0"/>
              <a:t>Sql</a:t>
            </a:r>
            <a:endParaRPr lang="fr-FR" dirty="0" smtClean="0"/>
          </a:p>
          <a:p>
            <a:r>
              <a:rPr lang="fr-FR" dirty="0" err="1" smtClean="0"/>
              <a:t>Entity</a:t>
            </a:r>
            <a:r>
              <a:rPr lang="fr-FR" dirty="0" smtClean="0"/>
              <a:t> Framework</a:t>
            </a:r>
          </a:p>
          <a:p>
            <a:r>
              <a:rPr lang="fr-FR" dirty="0" err="1" smtClean="0"/>
              <a:t>ADO.Net</a:t>
            </a:r>
            <a:r>
              <a:rPr lang="fr-FR" dirty="0" smtClean="0"/>
              <a:t> Data Services</a:t>
            </a:r>
          </a:p>
          <a:p>
            <a:r>
              <a:rPr lang="fr-FR" dirty="0" smtClean="0"/>
              <a:t>Conclusion</a:t>
            </a:r>
            <a:endParaRPr lang="fr-FR"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Introduction</a:t>
            </a:r>
            <a:endParaRPr lang="fr-FR" dirty="0"/>
          </a:p>
        </p:txBody>
      </p:sp>
      <p:sp>
        <p:nvSpPr>
          <p:cNvPr id="3" name="Content Placeholder 2"/>
          <p:cNvSpPr>
            <a:spLocks noGrp="1"/>
          </p:cNvSpPr>
          <p:nvPr>
            <p:ph sz="quarter" idx="10"/>
          </p:nvPr>
        </p:nvSpPr>
        <p:spPr/>
        <p:txBody>
          <a:bodyPr/>
          <a:lstStyle/>
          <a:p>
            <a:r>
              <a:rPr lang="fr-FR" dirty="0" smtClean="0"/>
              <a:t>Etat de l’art</a:t>
            </a:r>
          </a:p>
          <a:p>
            <a:r>
              <a:rPr lang="fr-FR" dirty="0" smtClean="0"/>
              <a:t>Pourquoi autant de technologies ?</a:t>
            </a:r>
          </a:p>
          <a:p>
            <a:r>
              <a:rPr lang="fr-FR" dirty="0" smtClean="0"/>
              <a:t>Que faut-il utiliser ?</a:t>
            </a:r>
          </a:p>
          <a:p>
            <a:r>
              <a:rPr lang="fr-FR" dirty="0" smtClean="0"/>
              <a:t>Distribution minimum:</a:t>
            </a:r>
          </a:p>
          <a:p>
            <a:pPr lvl="1"/>
            <a:r>
              <a:rPr lang="fr-FR" dirty="0" err="1" smtClean="0"/>
              <a:t>ADO.Net</a:t>
            </a:r>
            <a:r>
              <a:rPr lang="fr-FR" dirty="0" smtClean="0"/>
              <a:t> : .Net 1.0</a:t>
            </a:r>
          </a:p>
          <a:p>
            <a:pPr lvl="1"/>
            <a:r>
              <a:rPr lang="fr-FR" dirty="0" err="1" smtClean="0"/>
              <a:t>Linq</a:t>
            </a:r>
            <a:r>
              <a:rPr lang="fr-FR" dirty="0" smtClean="0"/>
              <a:t> to </a:t>
            </a:r>
            <a:r>
              <a:rPr lang="fr-FR" dirty="0" err="1" smtClean="0"/>
              <a:t>Sql</a:t>
            </a:r>
            <a:r>
              <a:rPr lang="fr-FR" dirty="0" smtClean="0"/>
              <a:t>: .Net 3.5 / VS 2008</a:t>
            </a:r>
          </a:p>
          <a:p>
            <a:pPr lvl="1"/>
            <a:r>
              <a:rPr lang="fr-FR" dirty="0" err="1" smtClean="0"/>
              <a:t>Entity</a:t>
            </a:r>
            <a:r>
              <a:rPr lang="fr-FR" dirty="0" smtClean="0"/>
              <a:t> Framework, </a:t>
            </a:r>
            <a:r>
              <a:rPr lang="fr-FR" dirty="0" err="1" smtClean="0"/>
              <a:t>ADO.Net</a:t>
            </a:r>
            <a:r>
              <a:rPr lang="fr-FR" dirty="0" smtClean="0"/>
              <a:t> Data Services: .Net 3.5 SP1 / VS 2008 SP1 </a:t>
            </a:r>
            <a:endParaRPr lang="fr-FR"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ADO.Net</a:t>
            </a:r>
            <a:endParaRPr lang="fr-FR" dirty="0"/>
          </a:p>
        </p:txBody>
      </p:sp>
      <p:sp>
        <p:nvSpPr>
          <p:cNvPr id="3" name="Content Placeholder 2"/>
          <p:cNvSpPr>
            <a:spLocks noGrp="1"/>
          </p:cNvSpPr>
          <p:nvPr>
            <p:ph sz="quarter" idx="10"/>
          </p:nvPr>
        </p:nvSpPr>
        <p:spPr/>
        <p:txBody>
          <a:bodyPr/>
          <a:lstStyle/>
          <a:p>
            <a:r>
              <a:rPr lang="fr-FR" dirty="0" smtClean="0"/>
              <a:t>Reste la seule couche physique d’accès aux données</a:t>
            </a:r>
          </a:p>
          <a:p>
            <a:r>
              <a:rPr lang="fr-FR" dirty="0" smtClean="0"/>
              <a:t>Accès total au SQL de la base de données</a:t>
            </a:r>
          </a:p>
          <a:p>
            <a:r>
              <a:rPr lang="fr-FR" dirty="0" smtClean="0"/>
              <a:t>Est utilisé par les surcouches </a:t>
            </a:r>
            <a:r>
              <a:rPr lang="fr-FR" dirty="0" err="1" smtClean="0"/>
              <a:t>Linq</a:t>
            </a:r>
            <a:r>
              <a:rPr lang="fr-FR" dirty="0" smtClean="0"/>
              <a:t> to </a:t>
            </a:r>
            <a:r>
              <a:rPr lang="fr-FR" dirty="0" err="1" smtClean="0"/>
              <a:t>Sql</a:t>
            </a:r>
            <a:r>
              <a:rPr lang="fr-FR" dirty="0" smtClean="0"/>
              <a:t> et </a:t>
            </a:r>
            <a:r>
              <a:rPr lang="fr-FR" dirty="0" err="1" smtClean="0"/>
              <a:t>Entity</a:t>
            </a:r>
            <a:r>
              <a:rPr lang="fr-FR" dirty="0" smtClean="0"/>
              <a:t> Framework</a:t>
            </a:r>
          </a:p>
          <a:p>
            <a:r>
              <a:rPr lang="fr-FR" dirty="0" smtClean="0"/>
              <a:t>Exemple de requêtes que seul </a:t>
            </a:r>
            <a:r>
              <a:rPr lang="fr-FR" dirty="0" err="1" smtClean="0"/>
              <a:t>ADO.Net</a:t>
            </a:r>
            <a:r>
              <a:rPr lang="fr-FR" dirty="0" smtClean="0"/>
              <a:t> peut exécuter:</a:t>
            </a:r>
          </a:p>
          <a:p>
            <a:pPr lvl="1"/>
            <a:r>
              <a:rPr lang="fr-FR" dirty="0" smtClean="0"/>
              <a:t>Insert, update, </a:t>
            </a:r>
            <a:r>
              <a:rPr lang="fr-FR" dirty="0" err="1" smtClean="0"/>
              <a:t>delete</a:t>
            </a:r>
            <a:r>
              <a:rPr lang="fr-FR" dirty="0" smtClean="0"/>
              <a:t> sur de multiples lignes</a:t>
            </a:r>
          </a:p>
          <a:p>
            <a:pPr lvl="1"/>
            <a:r>
              <a:rPr lang="fr-FR" dirty="0" err="1" smtClean="0"/>
              <a:t>Bulk</a:t>
            </a:r>
            <a:r>
              <a:rPr lang="fr-FR" dirty="0" smtClean="0"/>
              <a:t> insert</a:t>
            </a:r>
            <a:endParaRPr lang="fr-FR"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Linq</a:t>
            </a:r>
            <a:r>
              <a:rPr lang="fr-FR" dirty="0" smtClean="0"/>
              <a:t> to </a:t>
            </a:r>
            <a:r>
              <a:rPr lang="fr-FR" dirty="0" err="1" smtClean="0"/>
              <a:t>Sql</a:t>
            </a:r>
            <a:endParaRPr lang="fr-FR" dirty="0"/>
          </a:p>
        </p:txBody>
      </p:sp>
      <p:sp>
        <p:nvSpPr>
          <p:cNvPr id="3" name="Content Placeholder 2"/>
          <p:cNvSpPr>
            <a:spLocks noGrp="1"/>
          </p:cNvSpPr>
          <p:nvPr>
            <p:ph sz="quarter" idx="10"/>
          </p:nvPr>
        </p:nvSpPr>
        <p:spPr/>
        <p:txBody>
          <a:bodyPr/>
          <a:lstStyle/>
          <a:p>
            <a:r>
              <a:rPr lang="fr-FR" sz="2400" dirty="0" err="1" smtClean="0"/>
              <a:t>Mapping</a:t>
            </a:r>
            <a:r>
              <a:rPr lang="fr-FR" sz="2400" dirty="0" smtClean="0"/>
              <a:t> simple (1-1) entre la modélisation objet et la base de donnée</a:t>
            </a:r>
          </a:p>
          <a:p>
            <a:r>
              <a:rPr lang="fr-FR" sz="2400" dirty="0" smtClean="0"/>
              <a:t>Designer intégré à Visual Studio et outil de génération en ligne de commande (</a:t>
            </a:r>
            <a:r>
              <a:rPr lang="fr-FR" sz="2400" dirty="0" err="1" smtClean="0"/>
              <a:t>sqlmetal</a:t>
            </a:r>
            <a:r>
              <a:rPr lang="fr-FR" sz="2400" dirty="0" smtClean="0"/>
              <a:t>)</a:t>
            </a:r>
          </a:p>
          <a:p>
            <a:r>
              <a:rPr lang="fr-FR" sz="2400" dirty="0" smtClean="0"/>
              <a:t>Support riche de la technologie </a:t>
            </a:r>
            <a:r>
              <a:rPr lang="fr-FR" sz="2400" dirty="0" err="1" smtClean="0"/>
              <a:t>Linq</a:t>
            </a:r>
            <a:r>
              <a:rPr lang="fr-FR" sz="2400" dirty="0" smtClean="0"/>
              <a:t> pour requêter</a:t>
            </a:r>
          </a:p>
          <a:p>
            <a:r>
              <a:rPr lang="fr-FR" sz="2400" dirty="0" smtClean="0"/>
              <a:t>Framework léger assurant </a:t>
            </a:r>
            <a:r>
              <a:rPr lang="fr-FR" sz="2400" dirty="0" err="1" smtClean="0"/>
              <a:t>tracking</a:t>
            </a:r>
            <a:r>
              <a:rPr lang="fr-FR" sz="2400" dirty="0" smtClean="0"/>
              <a:t> de l’état des entités et génération automatique des requêtes de mise à jour</a:t>
            </a:r>
          </a:p>
          <a:p>
            <a:r>
              <a:rPr lang="fr-FR" sz="2400" dirty="0" smtClean="0"/>
              <a:t>Support des procédures stockées</a:t>
            </a:r>
          </a:p>
          <a:p>
            <a:r>
              <a:rPr lang="fr-FR" sz="2400" dirty="0" smtClean="0"/>
              <a:t>Limité à </a:t>
            </a:r>
            <a:r>
              <a:rPr lang="fr-FR" sz="2400" dirty="0" err="1" smtClean="0"/>
              <a:t>Sql</a:t>
            </a:r>
            <a:r>
              <a:rPr lang="fr-FR" sz="2400" dirty="0" smtClean="0"/>
              <a:t> Server (&gt;= SQL2000) et </a:t>
            </a:r>
            <a:r>
              <a:rPr lang="fr-FR" sz="2400" dirty="0" err="1" smtClean="0"/>
              <a:t>Sql</a:t>
            </a:r>
            <a:r>
              <a:rPr lang="fr-FR" sz="2400" dirty="0" smtClean="0"/>
              <a:t> Compact Edition</a:t>
            </a:r>
            <a:endParaRPr lang="fr-FR" sz="2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Linq</a:t>
            </a:r>
            <a:r>
              <a:rPr lang="fr-FR" dirty="0" smtClean="0"/>
              <a:t> to </a:t>
            </a:r>
            <a:r>
              <a:rPr lang="fr-FR" dirty="0" err="1" smtClean="0"/>
              <a:t>Sql</a:t>
            </a:r>
            <a:endParaRPr lang="fr-FR" dirty="0"/>
          </a:p>
        </p:txBody>
      </p:sp>
      <p:sp>
        <p:nvSpPr>
          <p:cNvPr id="3" name="Espace réservé du texte 2"/>
          <p:cNvSpPr>
            <a:spLocks noGrp="1"/>
          </p:cNvSpPr>
          <p:nvPr>
            <p:ph type="body" sz="quarter" idx="11"/>
          </p:nvPr>
        </p:nvSpPr>
        <p:spPr/>
        <p:txBody>
          <a:bodyPr/>
          <a:lstStyle/>
          <a:p>
            <a:r>
              <a:rPr lang="fr-FR" dirty="0" err="1" smtClean="0"/>
              <a:t>Demo</a:t>
            </a:r>
            <a:endParaRPr lang="fr-FR"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Entity</a:t>
            </a:r>
            <a:r>
              <a:rPr lang="fr-FR" dirty="0" smtClean="0"/>
              <a:t> Framework</a:t>
            </a:r>
            <a:endParaRPr lang="fr-FR" dirty="0"/>
          </a:p>
        </p:txBody>
      </p:sp>
      <p:sp>
        <p:nvSpPr>
          <p:cNvPr id="3" name="Content Placeholder 2"/>
          <p:cNvSpPr>
            <a:spLocks noGrp="1"/>
          </p:cNvSpPr>
          <p:nvPr>
            <p:ph sz="quarter" idx="10"/>
          </p:nvPr>
        </p:nvSpPr>
        <p:spPr/>
        <p:txBody>
          <a:bodyPr/>
          <a:lstStyle/>
          <a:p>
            <a:r>
              <a:rPr lang="fr-FR" sz="2800" dirty="0" smtClean="0"/>
              <a:t>Architecture orientée modèle</a:t>
            </a:r>
          </a:p>
          <a:p>
            <a:pPr lvl="1"/>
            <a:r>
              <a:rPr lang="fr-FR" sz="2400" dirty="0" smtClean="0"/>
              <a:t>Indépendance de la source de données</a:t>
            </a:r>
          </a:p>
          <a:p>
            <a:pPr lvl="1"/>
            <a:r>
              <a:rPr lang="fr-FR" sz="2400" dirty="0" smtClean="0"/>
              <a:t>Abstraction de la persistance</a:t>
            </a:r>
          </a:p>
          <a:p>
            <a:pPr lvl="1"/>
            <a:r>
              <a:rPr lang="fr-FR" sz="2400" dirty="0" err="1" smtClean="0"/>
              <a:t>Requêtage</a:t>
            </a:r>
            <a:r>
              <a:rPr lang="fr-FR" sz="2400" dirty="0" smtClean="0"/>
              <a:t> directement sur le modèle</a:t>
            </a:r>
          </a:p>
          <a:p>
            <a:pPr lvl="1"/>
            <a:r>
              <a:rPr lang="fr-FR" sz="2400" dirty="0" smtClean="0"/>
              <a:t>Puissant </a:t>
            </a:r>
            <a:r>
              <a:rPr lang="fr-FR" sz="2400" dirty="0" err="1" smtClean="0"/>
              <a:t>mapping</a:t>
            </a:r>
            <a:r>
              <a:rPr lang="fr-FR" sz="2400" dirty="0" smtClean="0"/>
              <a:t> de transformation</a:t>
            </a:r>
          </a:p>
          <a:p>
            <a:pPr lvl="1"/>
            <a:r>
              <a:rPr lang="fr-FR" sz="2400" dirty="0" smtClean="0"/>
              <a:t>Facilité de maintenance accrue et sensibilité aux évolutions réduite</a:t>
            </a:r>
          </a:p>
          <a:p>
            <a:r>
              <a:rPr lang="fr-FR" sz="2800" dirty="0" smtClean="0"/>
              <a:t>Implémentation</a:t>
            </a:r>
          </a:p>
          <a:p>
            <a:pPr lvl="1"/>
            <a:r>
              <a:rPr lang="fr-FR" sz="2400" dirty="0" smtClean="0"/>
              <a:t>Définition du modèle : </a:t>
            </a:r>
            <a:r>
              <a:rPr lang="fr-FR" sz="2400" dirty="0" err="1" smtClean="0"/>
              <a:t>Entity</a:t>
            </a:r>
            <a:r>
              <a:rPr lang="fr-FR" sz="2400" dirty="0" smtClean="0"/>
              <a:t> Data Model</a:t>
            </a:r>
          </a:p>
          <a:p>
            <a:pPr lvl="1"/>
            <a:r>
              <a:rPr lang="fr-FR" sz="2400" dirty="0" err="1" smtClean="0"/>
              <a:t>Requêtage</a:t>
            </a:r>
            <a:r>
              <a:rPr lang="fr-FR" sz="2400" dirty="0" smtClean="0"/>
              <a:t> sur le modèle:</a:t>
            </a:r>
          </a:p>
          <a:p>
            <a:pPr lvl="2"/>
            <a:r>
              <a:rPr lang="fr-FR" sz="2000" dirty="0" err="1" smtClean="0"/>
              <a:t>Esql</a:t>
            </a:r>
            <a:r>
              <a:rPr lang="fr-FR" sz="2000" dirty="0" smtClean="0"/>
              <a:t>, support de </a:t>
            </a:r>
            <a:r>
              <a:rPr lang="fr-FR" sz="2000" dirty="0" err="1" smtClean="0"/>
              <a:t>Linq</a:t>
            </a:r>
            <a:endParaRPr lang="fr-FR" sz="2000" dirty="0" smtClean="0"/>
          </a:p>
          <a:p>
            <a:endParaRPr lang="fr-FR" sz="2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Entity</a:t>
            </a:r>
            <a:r>
              <a:rPr lang="fr-FR" dirty="0" smtClean="0"/>
              <a:t> Data Model</a:t>
            </a:r>
            <a:endParaRPr lang="fr-FR" dirty="0"/>
          </a:p>
        </p:txBody>
      </p:sp>
      <p:sp>
        <p:nvSpPr>
          <p:cNvPr id="4" name="Flowchart: Magnetic Disk 3"/>
          <p:cNvSpPr/>
          <p:nvPr/>
        </p:nvSpPr>
        <p:spPr>
          <a:xfrm>
            <a:off x="1409672" y="4019536"/>
            <a:ext cx="1371600" cy="1295400"/>
          </a:xfrm>
          <a:prstGeom prst="flowChartMagneticDisk">
            <a:avLst/>
          </a:prstGeom>
          <a:solidFill>
            <a:srgbClr val="FFC000"/>
          </a:solidFill>
          <a:ln>
            <a:solidFill>
              <a:schemeClr val="accent6">
                <a:lumMod val="50000"/>
              </a:schemeClr>
            </a:solidFill>
          </a:ln>
        </p:spPr>
        <p:style>
          <a:lnRef idx="0">
            <a:schemeClr val="accent3"/>
          </a:lnRef>
          <a:fillRef idx="3">
            <a:schemeClr val="accent3"/>
          </a:fillRef>
          <a:effectRef idx="3">
            <a:schemeClr val="accent3"/>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2000" dirty="0">
                <a:solidFill>
                  <a:sysClr val="windowText" lastClr="000000"/>
                </a:solidFill>
              </a:rPr>
              <a:t>Relational Database</a:t>
            </a:r>
          </a:p>
        </p:txBody>
      </p:sp>
      <p:sp>
        <p:nvSpPr>
          <p:cNvPr id="5" name="Rounded Rectangle 4"/>
          <p:cNvSpPr/>
          <p:nvPr/>
        </p:nvSpPr>
        <p:spPr>
          <a:xfrm>
            <a:off x="571472" y="1428736"/>
            <a:ext cx="7924800" cy="2286000"/>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en-US"/>
          </a:p>
        </p:txBody>
      </p:sp>
      <p:sp>
        <p:nvSpPr>
          <p:cNvPr id="6" name="Rounded Rectangle 5"/>
          <p:cNvSpPr/>
          <p:nvPr/>
        </p:nvSpPr>
        <p:spPr>
          <a:xfrm>
            <a:off x="952472" y="1962136"/>
            <a:ext cx="2057400" cy="1371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a:solidFill>
                  <a:srgbClr val="002060"/>
                </a:solidFill>
              </a:rPr>
              <a:t>Database</a:t>
            </a:r>
          </a:p>
          <a:p>
            <a:pPr algn="ctr">
              <a:defRPr/>
            </a:pPr>
            <a:r>
              <a:rPr lang="en-US" dirty="0">
                <a:solidFill>
                  <a:srgbClr val="002060"/>
                </a:solidFill>
              </a:rPr>
              <a:t>Objects</a:t>
            </a:r>
          </a:p>
          <a:p>
            <a:pPr algn="ctr">
              <a:defRPr/>
            </a:pPr>
            <a:r>
              <a:rPr lang="en-US" dirty="0">
                <a:solidFill>
                  <a:srgbClr val="002060"/>
                </a:solidFill>
              </a:rPr>
              <a:t>Schema</a:t>
            </a:r>
          </a:p>
        </p:txBody>
      </p:sp>
      <p:grpSp>
        <p:nvGrpSpPr>
          <p:cNvPr id="7" name="Group 6"/>
          <p:cNvGrpSpPr>
            <a:grpSpLocks/>
          </p:cNvGrpSpPr>
          <p:nvPr/>
        </p:nvGrpSpPr>
        <p:grpSpPr bwMode="auto">
          <a:xfrm>
            <a:off x="3543272" y="1962136"/>
            <a:ext cx="2057400" cy="1371600"/>
            <a:chOff x="3581400" y="2133600"/>
            <a:chExt cx="2057400" cy="1371600"/>
          </a:xfrm>
        </p:grpSpPr>
        <p:sp>
          <p:nvSpPr>
            <p:cNvPr id="8" name="Rounded Rectangle 7"/>
            <p:cNvSpPr/>
            <p:nvPr/>
          </p:nvSpPr>
          <p:spPr>
            <a:xfrm>
              <a:off x="3581400" y="2133600"/>
              <a:ext cx="2057400" cy="1371600"/>
            </a:xfrm>
            <a:prstGeom prst="roundRect">
              <a:avLst/>
            </a:prstGeom>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002060"/>
                </a:solidFill>
              </a:endParaRPr>
            </a:p>
            <a:p>
              <a:pPr algn="ctr">
                <a:defRPr/>
              </a:pPr>
              <a:endParaRPr lang="en-US" dirty="0">
                <a:solidFill>
                  <a:srgbClr val="002060"/>
                </a:solidFill>
              </a:endParaRPr>
            </a:p>
            <a:p>
              <a:pPr algn="ctr">
                <a:defRPr/>
              </a:pPr>
              <a:endParaRPr lang="en-US" dirty="0">
                <a:solidFill>
                  <a:srgbClr val="002060"/>
                </a:solidFill>
              </a:endParaRPr>
            </a:p>
            <a:p>
              <a:pPr algn="ctr">
                <a:defRPr/>
              </a:pPr>
              <a:endParaRPr lang="en-US" dirty="0">
                <a:solidFill>
                  <a:srgbClr val="002060"/>
                </a:solidFill>
              </a:endParaRPr>
            </a:p>
          </p:txBody>
        </p:sp>
        <p:sp>
          <p:nvSpPr>
            <p:cNvPr id="9" name="Rounded Rectangle 8"/>
            <p:cNvSpPr/>
            <p:nvPr/>
          </p:nvSpPr>
          <p:spPr>
            <a:xfrm>
              <a:off x="3733800" y="2362200"/>
              <a:ext cx="228600" cy="152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 name="Rounded Rectangle 9"/>
            <p:cNvSpPr/>
            <p:nvPr/>
          </p:nvSpPr>
          <p:spPr>
            <a:xfrm>
              <a:off x="3733800" y="2514600"/>
              <a:ext cx="228600" cy="152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1" name="Rounded Rectangle 10"/>
            <p:cNvSpPr/>
            <p:nvPr/>
          </p:nvSpPr>
          <p:spPr>
            <a:xfrm>
              <a:off x="3733800" y="2667000"/>
              <a:ext cx="228600" cy="152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2" name="Rounded Rectangle 11"/>
            <p:cNvSpPr/>
            <p:nvPr/>
          </p:nvSpPr>
          <p:spPr>
            <a:xfrm>
              <a:off x="3733800" y="2819400"/>
              <a:ext cx="228600" cy="152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3" name="Rounded Rectangle 12"/>
            <p:cNvSpPr/>
            <p:nvPr/>
          </p:nvSpPr>
          <p:spPr>
            <a:xfrm>
              <a:off x="3733800" y="2971800"/>
              <a:ext cx="228600" cy="152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4" name="Rounded Rectangle 13"/>
            <p:cNvSpPr/>
            <p:nvPr/>
          </p:nvSpPr>
          <p:spPr>
            <a:xfrm>
              <a:off x="3733800" y="3124200"/>
              <a:ext cx="228600" cy="152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5" name="Rounded Rectangle 14"/>
            <p:cNvSpPr/>
            <p:nvPr/>
          </p:nvSpPr>
          <p:spPr>
            <a:xfrm>
              <a:off x="3733800" y="3276600"/>
              <a:ext cx="228600" cy="1524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6" name="Rounded Rectangle 15"/>
            <p:cNvSpPr/>
            <p:nvPr/>
          </p:nvSpPr>
          <p:spPr>
            <a:xfrm>
              <a:off x="5257800" y="2362200"/>
              <a:ext cx="228600" cy="1524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 name="Rounded Rectangle 16"/>
            <p:cNvSpPr/>
            <p:nvPr/>
          </p:nvSpPr>
          <p:spPr>
            <a:xfrm>
              <a:off x="5257800" y="2514600"/>
              <a:ext cx="228600" cy="1524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cxnSp>
          <p:nvCxnSpPr>
            <p:cNvPr id="18" name="Straight Arrow Connector 17"/>
            <p:cNvCxnSpPr/>
            <p:nvPr/>
          </p:nvCxnSpPr>
          <p:spPr>
            <a:xfrm>
              <a:off x="4038600" y="2438400"/>
              <a:ext cx="1143000" cy="457200"/>
            </a:xfrm>
            <a:prstGeom prst="straightConnector1">
              <a:avLst/>
            </a:prstGeom>
            <a:ln w="38100">
              <a:headEnd type="arrow"/>
              <a:tailEnd type="arrow"/>
            </a:ln>
          </p:spPr>
          <p:style>
            <a:lnRef idx="3">
              <a:schemeClr val="accent3"/>
            </a:lnRef>
            <a:fillRef idx="0">
              <a:schemeClr val="accent3"/>
            </a:fillRef>
            <a:effectRef idx="2">
              <a:schemeClr val="accent3"/>
            </a:effectRef>
            <a:fontRef idx="minor">
              <a:schemeClr val="tx1"/>
            </a:fontRef>
          </p:style>
        </p:cxnSp>
        <p:cxnSp>
          <p:nvCxnSpPr>
            <p:cNvPr id="19" name="Straight Arrow Connector 18"/>
            <p:cNvCxnSpPr/>
            <p:nvPr/>
          </p:nvCxnSpPr>
          <p:spPr>
            <a:xfrm>
              <a:off x="4038600" y="2438400"/>
              <a:ext cx="1143000" cy="304800"/>
            </a:xfrm>
            <a:prstGeom prst="straightConnector1">
              <a:avLst/>
            </a:prstGeom>
            <a:ln w="38100">
              <a:headEnd type="arrow"/>
              <a:tailEnd type="arrow"/>
            </a:ln>
          </p:spPr>
          <p:style>
            <a:lnRef idx="3">
              <a:schemeClr val="accent3"/>
            </a:lnRef>
            <a:fillRef idx="0">
              <a:schemeClr val="accent3"/>
            </a:fillRef>
            <a:effectRef idx="2">
              <a:schemeClr val="accent3"/>
            </a:effectRef>
            <a:fontRef idx="minor">
              <a:schemeClr val="tx1"/>
            </a:fontRef>
          </p:style>
        </p:cxnSp>
        <p:cxnSp>
          <p:nvCxnSpPr>
            <p:cNvPr id="20" name="Straight Arrow Connector 19"/>
            <p:cNvCxnSpPr/>
            <p:nvPr/>
          </p:nvCxnSpPr>
          <p:spPr>
            <a:xfrm flipV="1">
              <a:off x="3962400" y="2514600"/>
              <a:ext cx="1219200" cy="76200"/>
            </a:xfrm>
            <a:prstGeom prst="straightConnector1">
              <a:avLst/>
            </a:prstGeom>
            <a:ln w="38100">
              <a:headEnd type="arrow"/>
              <a:tailEnd type="arrow"/>
            </a:ln>
          </p:spPr>
          <p:style>
            <a:lnRef idx="3">
              <a:schemeClr val="accent3"/>
            </a:lnRef>
            <a:fillRef idx="0">
              <a:schemeClr val="accent3"/>
            </a:fillRef>
            <a:effectRef idx="2">
              <a:schemeClr val="accent3"/>
            </a:effectRef>
            <a:fontRef idx="minor">
              <a:schemeClr val="tx1"/>
            </a:fontRef>
          </p:style>
        </p:cxnSp>
        <p:cxnSp>
          <p:nvCxnSpPr>
            <p:cNvPr id="21" name="Straight Arrow Connector 20"/>
            <p:cNvCxnSpPr/>
            <p:nvPr/>
          </p:nvCxnSpPr>
          <p:spPr>
            <a:xfrm>
              <a:off x="3962400" y="3048000"/>
              <a:ext cx="1295400" cy="1588"/>
            </a:xfrm>
            <a:prstGeom prst="straightConnector1">
              <a:avLst/>
            </a:prstGeom>
            <a:ln w="38100">
              <a:headEnd type="arrow"/>
              <a:tailEnd type="arrow"/>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p:nvPr/>
          </p:nvCxnSpPr>
          <p:spPr>
            <a:xfrm>
              <a:off x="3962400" y="2743200"/>
              <a:ext cx="1219200" cy="533400"/>
            </a:xfrm>
            <a:prstGeom prst="straightConnector1">
              <a:avLst/>
            </a:prstGeom>
            <a:ln w="38100">
              <a:headEnd type="arrow"/>
              <a:tailEnd type="arrow"/>
            </a:ln>
          </p:spPr>
          <p:style>
            <a:lnRef idx="3">
              <a:schemeClr val="accent3"/>
            </a:lnRef>
            <a:fillRef idx="0">
              <a:schemeClr val="accent3"/>
            </a:fillRef>
            <a:effectRef idx="2">
              <a:schemeClr val="accent3"/>
            </a:effectRef>
            <a:fontRef idx="minor">
              <a:schemeClr val="tx1"/>
            </a:fontRef>
          </p:style>
        </p:cxnSp>
        <p:cxnSp>
          <p:nvCxnSpPr>
            <p:cNvPr id="23" name="Straight Arrow Connector 22"/>
            <p:cNvCxnSpPr/>
            <p:nvPr/>
          </p:nvCxnSpPr>
          <p:spPr>
            <a:xfrm flipV="1">
              <a:off x="3962400" y="3124200"/>
              <a:ext cx="1409700" cy="228600"/>
            </a:xfrm>
            <a:prstGeom prst="straightConnector1">
              <a:avLst/>
            </a:prstGeom>
            <a:ln w="38100">
              <a:headEnd type="arrow"/>
              <a:tailEnd type="arrow"/>
            </a:ln>
          </p:spPr>
          <p:style>
            <a:lnRef idx="3">
              <a:schemeClr val="accent3"/>
            </a:lnRef>
            <a:fillRef idx="0">
              <a:schemeClr val="accent3"/>
            </a:fillRef>
            <a:effectRef idx="2">
              <a:schemeClr val="accent3"/>
            </a:effectRef>
            <a:fontRef idx="minor">
              <a:schemeClr val="tx1"/>
            </a:fontRef>
          </p:style>
        </p:cxnSp>
        <p:sp>
          <p:nvSpPr>
            <p:cNvPr id="24" name="Rounded Rectangle 23"/>
            <p:cNvSpPr/>
            <p:nvPr/>
          </p:nvSpPr>
          <p:spPr>
            <a:xfrm>
              <a:off x="5257800" y="2667000"/>
              <a:ext cx="228600" cy="1524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 name="Rounded Rectangle 24"/>
            <p:cNvSpPr/>
            <p:nvPr/>
          </p:nvSpPr>
          <p:spPr>
            <a:xfrm>
              <a:off x="5257800" y="2819400"/>
              <a:ext cx="228600" cy="1524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 name="Rounded Rectangle 25"/>
            <p:cNvSpPr/>
            <p:nvPr/>
          </p:nvSpPr>
          <p:spPr>
            <a:xfrm>
              <a:off x="5257800" y="2971800"/>
              <a:ext cx="228600" cy="1524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 name="Rounded Rectangle 26"/>
            <p:cNvSpPr/>
            <p:nvPr/>
          </p:nvSpPr>
          <p:spPr>
            <a:xfrm>
              <a:off x="5257800" y="3124200"/>
              <a:ext cx="228600" cy="1524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sp>
        <p:nvSpPr>
          <p:cNvPr id="28" name="Left Brace 27"/>
          <p:cNvSpPr/>
          <p:nvPr/>
        </p:nvSpPr>
        <p:spPr>
          <a:xfrm>
            <a:off x="3314672" y="2266936"/>
            <a:ext cx="228600" cy="914400"/>
          </a:xfrm>
          <a:prstGeom prst="leftBrace">
            <a:avLst/>
          </a:prstGeom>
          <a:ln/>
        </p:spPr>
        <p:style>
          <a:lnRef idx="3">
            <a:schemeClr val="accent2"/>
          </a:lnRef>
          <a:fillRef idx="0">
            <a:schemeClr val="accent2"/>
          </a:fillRef>
          <a:effectRef idx="2">
            <a:schemeClr val="accent2"/>
          </a:effectRef>
          <a:fontRef idx="minor">
            <a:schemeClr val="tx1"/>
          </a:fontRef>
        </p:style>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en-US"/>
          </a:p>
        </p:txBody>
      </p:sp>
      <p:sp>
        <p:nvSpPr>
          <p:cNvPr id="29" name="Left Brace 28"/>
          <p:cNvSpPr/>
          <p:nvPr/>
        </p:nvSpPr>
        <p:spPr>
          <a:xfrm flipH="1">
            <a:off x="5600672" y="2190736"/>
            <a:ext cx="228600" cy="990600"/>
          </a:xfrm>
          <a:prstGeom prst="leftBrace">
            <a:avLst/>
          </a:prstGeom>
          <a:ln/>
        </p:spPr>
        <p:style>
          <a:lnRef idx="3">
            <a:schemeClr val="accent4"/>
          </a:lnRef>
          <a:fillRef idx="0">
            <a:schemeClr val="accent4"/>
          </a:fillRef>
          <a:effectRef idx="2">
            <a:schemeClr val="accent4"/>
          </a:effectRef>
          <a:fontRef idx="minor">
            <a:schemeClr val="tx1"/>
          </a:fontRef>
        </p:style>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en-US"/>
          </a:p>
        </p:txBody>
      </p:sp>
      <p:cxnSp>
        <p:nvCxnSpPr>
          <p:cNvPr id="30" name="Straight Arrow Connector 29"/>
          <p:cNvCxnSpPr/>
          <p:nvPr/>
        </p:nvCxnSpPr>
        <p:spPr>
          <a:xfrm rot="5400000">
            <a:off x="1486666" y="3637742"/>
            <a:ext cx="10668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31" name="TextBox 35"/>
          <p:cNvSpPr txBox="1">
            <a:spLocks noChangeArrowheads="1"/>
          </p:cNvSpPr>
          <p:nvPr/>
        </p:nvSpPr>
        <p:spPr bwMode="auto">
          <a:xfrm>
            <a:off x="876272" y="1504936"/>
            <a:ext cx="2362200" cy="33813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dirty="0" smtClean="0">
                <a:solidFill>
                  <a:srgbClr val="002060"/>
                </a:solidFill>
              </a:rPr>
              <a:t>Storage </a:t>
            </a:r>
            <a:r>
              <a:rPr lang="en-US" sz="1600" dirty="0">
                <a:solidFill>
                  <a:srgbClr val="002060"/>
                </a:solidFill>
              </a:rPr>
              <a:t>Model</a:t>
            </a:r>
          </a:p>
        </p:txBody>
      </p:sp>
      <p:sp>
        <p:nvSpPr>
          <p:cNvPr id="32" name="Rounded Rectangle 31"/>
          <p:cNvSpPr/>
          <p:nvPr/>
        </p:nvSpPr>
        <p:spPr>
          <a:xfrm>
            <a:off x="4786314" y="3000372"/>
            <a:ext cx="1066800" cy="4572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b="1" dirty="0">
                <a:solidFill>
                  <a:schemeClr val="accent5">
                    <a:lumMod val="10000"/>
                  </a:schemeClr>
                </a:solidFill>
              </a:rPr>
              <a:t>*.MSL</a:t>
            </a:r>
          </a:p>
        </p:txBody>
      </p:sp>
      <p:sp>
        <p:nvSpPr>
          <p:cNvPr id="33" name="Rounded Rectangle 32"/>
          <p:cNvSpPr/>
          <p:nvPr/>
        </p:nvSpPr>
        <p:spPr>
          <a:xfrm>
            <a:off x="2071670" y="3000372"/>
            <a:ext cx="1066800" cy="4572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b="1" dirty="0">
                <a:solidFill>
                  <a:schemeClr val="accent5">
                    <a:lumMod val="10000"/>
                  </a:schemeClr>
                </a:solidFill>
              </a:rPr>
              <a:t>*.SSDL</a:t>
            </a:r>
          </a:p>
        </p:txBody>
      </p:sp>
      <p:sp>
        <p:nvSpPr>
          <p:cNvPr id="34" name="TextBox 39"/>
          <p:cNvSpPr txBox="1">
            <a:spLocks noChangeArrowheads="1"/>
          </p:cNvSpPr>
          <p:nvPr/>
        </p:nvSpPr>
        <p:spPr bwMode="auto">
          <a:xfrm>
            <a:off x="3619472" y="1504936"/>
            <a:ext cx="1905000" cy="33813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600" dirty="0">
                <a:solidFill>
                  <a:srgbClr val="002060"/>
                </a:solidFill>
              </a:rPr>
              <a:t>Map</a:t>
            </a:r>
          </a:p>
        </p:txBody>
      </p:sp>
      <p:sp>
        <p:nvSpPr>
          <p:cNvPr id="35" name="Flowchart: Multidocument 34"/>
          <p:cNvSpPr/>
          <p:nvPr/>
        </p:nvSpPr>
        <p:spPr>
          <a:xfrm>
            <a:off x="6134072" y="4019536"/>
            <a:ext cx="1676400" cy="1447800"/>
          </a:xfrm>
          <a:prstGeom prst="flowChartMultidocument">
            <a:avLst/>
          </a:prstGeom>
          <a:ln/>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dirty="0">
                <a:solidFill>
                  <a:srgbClr val="002060"/>
                </a:solidFill>
              </a:rPr>
              <a:t>OO Classes</a:t>
            </a:r>
          </a:p>
        </p:txBody>
      </p:sp>
      <p:sp>
        <p:nvSpPr>
          <p:cNvPr id="36" name="Rounded Rectangle 35"/>
          <p:cNvSpPr/>
          <p:nvPr/>
        </p:nvSpPr>
        <p:spPr>
          <a:xfrm>
            <a:off x="6057872" y="1962136"/>
            <a:ext cx="2057400" cy="13716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a:solidFill>
                  <a:srgbClr val="002060"/>
                </a:solidFill>
              </a:rPr>
              <a:t>Entity Data Model</a:t>
            </a:r>
          </a:p>
          <a:p>
            <a:pPr algn="ctr">
              <a:defRPr/>
            </a:pPr>
            <a:r>
              <a:rPr lang="en-US" dirty="0">
                <a:solidFill>
                  <a:srgbClr val="002060"/>
                </a:solidFill>
              </a:rPr>
              <a:t>Schema</a:t>
            </a:r>
          </a:p>
        </p:txBody>
      </p:sp>
      <p:cxnSp>
        <p:nvCxnSpPr>
          <p:cNvPr id="37" name="Straight Arrow Connector 36"/>
          <p:cNvCxnSpPr/>
          <p:nvPr/>
        </p:nvCxnSpPr>
        <p:spPr>
          <a:xfrm rot="5400000">
            <a:off x="6476972" y="3752836"/>
            <a:ext cx="1144588" cy="158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38" name="TextBox 51"/>
          <p:cNvSpPr txBox="1">
            <a:spLocks noChangeArrowheads="1"/>
          </p:cNvSpPr>
          <p:nvPr/>
        </p:nvSpPr>
        <p:spPr bwMode="auto">
          <a:xfrm>
            <a:off x="6134072" y="1504936"/>
            <a:ext cx="1905000" cy="338138"/>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600" dirty="0">
                <a:solidFill>
                  <a:srgbClr val="002060"/>
                </a:solidFill>
              </a:rPr>
              <a:t>Conceptual Model</a:t>
            </a:r>
          </a:p>
        </p:txBody>
      </p:sp>
      <p:sp>
        <p:nvSpPr>
          <p:cNvPr id="39" name="Rounded Rectangle 38"/>
          <p:cNvSpPr/>
          <p:nvPr/>
        </p:nvSpPr>
        <p:spPr>
          <a:xfrm>
            <a:off x="7215206" y="3071810"/>
            <a:ext cx="1066800" cy="4572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b="1" dirty="0">
                <a:solidFill>
                  <a:schemeClr val="accent5">
                    <a:lumMod val="10000"/>
                  </a:schemeClr>
                </a:solidFill>
              </a:rPr>
              <a:t>*.CSDL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20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20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20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000"/>
                                        <p:tgtEl>
                                          <p:spTgt spid="37"/>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0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20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20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20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2000"/>
                                        <p:tgtEl>
                                          <p:spTgt spid="3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8" grpId="0" animBg="1"/>
      <p:bldP spid="29" grpId="0" animBg="1"/>
      <p:bldP spid="31" grpId="0"/>
      <p:bldP spid="32" grpId="0" animBg="1"/>
      <p:bldP spid="33" grpId="0" animBg="1"/>
      <p:bldP spid="34" grpId="0"/>
      <p:bldP spid="35" grpId="0" animBg="1"/>
      <p:bldP spid="36" grpId="0" animBg="1"/>
      <p:bldP spid="38" grpId="0"/>
      <p:bldP spid="39" grpId="0" animBg="1"/>
    </p:bldLst>
  </p:timing>
</p:sld>
</file>

<file path=ppt/theme/theme1.xml><?xml version="1.0" encoding="utf-8"?>
<a:theme xmlns:a="http://schemas.openxmlformats.org/drawingml/2006/main" name="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1_Template MS Days">
  <a:themeElements>
    <a:clrScheme name="TechEd IT Pro - blue">
      <a:dk1>
        <a:srgbClr val="000000"/>
      </a:dk1>
      <a:lt1>
        <a:srgbClr val="FFFFFF"/>
      </a:lt1>
      <a:dk2>
        <a:srgbClr val="5F5F5F"/>
      </a:dk2>
      <a:lt2>
        <a:srgbClr val="4A93E4"/>
      </a:lt2>
      <a:accent1>
        <a:srgbClr val="FFC000"/>
      </a:accent1>
      <a:accent2>
        <a:srgbClr val="2DB557"/>
      </a:accent2>
      <a:accent3>
        <a:srgbClr val="DF8045"/>
      </a:accent3>
      <a:accent4>
        <a:srgbClr val="2A86DA"/>
      </a:accent4>
      <a:accent5>
        <a:srgbClr val="FF9929"/>
      </a:accent5>
      <a:accent6>
        <a:srgbClr val="808080"/>
      </a:accent6>
      <a:hlink>
        <a:srgbClr val="79AFEB"/>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3.xml><?xml version="1.0" encoding="utf-8"?>
<a:theme xmlns:a="http://schemas.openxmlformats.org/drawingml/2006/main" name="Template TechDays 2008">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19920ECD49E2438B61BD4C6FCE16E7" ma:contentTypeVersion="0" ma:contentTypeDescription="Crée un document." ma:contentTypeScope="" ma:versionID="e4b70cf94f27510c1802aec49085ff06">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3F6B6C0-253E-4535-A3A6-D71EDC892AB5}"/>
</file>

<file path=customXml/itemProps2.xml><?xml version="1.0" encoding="utf-8"?>
<ds:datastoreItem xmlns:ds="http://schemas.openxmlformats.org/officeDocument/2006/customXml" ds:itemID="{727A27AF-67A1-4A64-B04E-6572043AD347}"/>
</file>

<file path=customXml/itemProps3.xml><?xml version="1.0" encoding="utf-8"?>
<ds:datastoreItem xmlns:ds="http://schemas.openxmlformats.org/officeDocument/2006/customXml" ds:itemID="{36E36A69-20AF-4475-8E56-46E6A5BAB14A}"/>
</file>

<file path=docProps/app.xml><?xml version="1.0" encoding="utf-8"?>
<Properties xmlns="http://schemas.openxmlformats.org/officeDocument/2006/extended-properties" xmlns:vt="http://schemas.openxmlformats.org/officeDocument/2006/docPropsVTypes">
  <Template>Template MS Days</Template>
  <TotalTime>2532</TotalTime>
  <Words>891</Words>
  <Application>Microsoft Office PowerPoint</Application>
  <PresentationFormat>Affichage à l'écran (4:3)</PresentationFormat>
  <Paragraphs>167</Paragraphs>
  <Slides>19</Slides>
  <Notes>1</Notes>
  <HiddenSlides>0</HiddenSlides>
  <MMClips>0</MMClips>
  <ScaleCrop>false</ScaleCrop>
  <HeadingPairs>
    <vt:vector size="4" baseType="variant">
      <vt:variant>
        <vt:lpstr>Thème</vt:lpstr>
      </vt:variant>
      <vt:variant>
        <vt:i4>3</vt:i4>
      </vt:variant>
      <vt:variant>
        <vt:lpstr>Titres des diapositives</vt:lpstr>
      </vt:variant>
      <vt:variant>
        <vt:i4>19</vt:i4>
      </vt:variant>
    </vt:vector>
  </HeadingPairs>
  <TitlesOfParts>
    <vt:vector size="22" baseType="lpstr">
      <vt:lpstr>Template MS Days</vt:lpstr>
      <vt:lpstr>1_Template MS Days</vt:lpstr>
      <vt:lpstr>Template TechDays 2008</vt:lpstr>
      <vt:lpstr>Accès aux données 2008</vt:lpstr>
      <vt:lpstr>Diapositive 2</vt:lpstr>
      <vt:lpstr>Agenda</vt:lpstr>
      <vt:lpstr>Introduction</vt:lpstr>
      <vt:lpstr>ADO.Net</vt:lpstr>
      <vt:lpstr>Linq to Sql</vt:lpstr>
      <vt:lpstr>Linq to Sql</vt:lpstr>
      <vt:lpstr>Entity Framework</vt:lpstr>
      <vt:lpstr>Entity Data Model</vt:lpstr>
      <vt:lpstr>Architecture d’Entity Framework</vt:lpstr>
      <vt:lpstr>Entity Framework</vt:lpstr>
      <vt:lpstr>ADO.Net Data Services</vt:lpstr>
      <vt:lpstr>Architecture</vt:lpstr>
      <vt:lpstr>Rappels techniques</vt:lpstr>
      <vt:lpstr>Formatage JSON / ATOM</vt:lpstr>
      <vt:lpstr>Architecture REST</vt:lpstr>
      <vt:lpstr>ADO.Net Data Services</vt:lpstr>
      <vt:lpstr>Conclusion</vt:lpstr>
      <vt:lpstr>Diapositive 19</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Partenaires Platinium à intégrer</dc:title>
  <dc:creator>Philippe Ouensanga</dc:creator>
  <cp:keywords>Microsoft Days</cp:keywords>
  <dc:description>Base TechEd 2008</dc:description>
  <cp:lastModifiedBy>user</cp:lastModifiedBy>
  <cp:revision>69</cp:revision>
  <dcterms:created xsi:type="dcterms:W3CDTF">2008-09-19T00:36:10Z</dcterms:created>
  <dcterms:modified xsi:type="dcterms:W3CDTF">2008-10-22T16:02:44Z</dcterms:modified>
  <cp:category>Présentations clients</cp:category>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0x0101009919920ECD49E2438B61BD4C6FCE16E7</vt:lpwstr>
  </property>
  <property fmtid="{D5CDD505-2E9C-101B-9397-08002B2CF9AE}" pid="3" name="Notes0">
    <vt:lpwstr>Please review</vt:lpwstr>
  </property>
</Properties>
</file>