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5"/>
  </p:notesMasterIdLst>
  <p:sldIdLst>
    <p:sldId id="256" r:id="rId2"/>
    <p:sldId id="271" r:id="rId3"/>
    <p:sldId id="265" r:id="rId4"/>
    <p:sldId id="266" r:id="rId5"/>
    <p:sldId id="257" r:id="rId6"/>
    <p:sldId id="258" r:id="rId7"/>
    <p:sldId id="259" r:id="rId8"/>
    <p:sldId id="260" r:id="rId9"/>
    <p:sldId id="261" r:id="rId10"/>
    <p:sldId id="262" r:id="rId11"/>
    <p:sldId id="263" r:id="rId12"/>
    <p:sldId id="264" r:id="rId13"/>
    <p:sldId id="272" r:id="rId14"/>
    <p:sldId id="273" r:id="rId15"/>
    <p:sldId id="274" r:id="rId16"/>
    <p:sldId id="275" r:id="rId17"/>
    <p:sldId id="276" r:id="rId18"/>
    <p:sldId id="277" r:id="rId19"/>
    <p:sldId id="278" r:id="rId20"/>
    <p:sldId id="279" r:id="rId21"/>
    <p:sldId id="267" r:id="rId22"/>
    <p:sldId id="270" r:id="rId23"/>
    <p:sldId id="269"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262" autoAdjust="0"/>
  </p:normalViewPr>
  <p:slideViewPr>
    <p:cSldViewPr showGuides="1">
      <p:cViewPr>
        <p:scale>
          <a:sx n="90" d="100"/>
          <a:sy n="90" d="100"/>
        </p:scale>
        <p:origin x="-702" y="-240"/>
      </p:cViewPr>
      <p:guideLst>
        <p:guide orient="horz" pos="2160"/>
        <p:guide orient="horz" pos="192"/>
        <p:guide orient="horz" pos="1632"/>
        <p:guide pos="2928"/>
        <p:guide pos="575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27BFC-0B7A-489C-AF26-281913C5AC22}" type="doc">
      <dgm:prSet loTypeId="urn:microsoft.com/office/officeart/2005/8/layout/radial6" loCatId="cycle" qsTypeId="urn:microsoft.com/office/officeart/2005/8/quickstyle/3d7" qsCatId="3D" csTypeId="urn:microsoft.com/office/officeart/2005/8/colors/accent0_3" csCatId="mainScheme" phldr="1"/>
      <dgm:spPr/>
      <dgm:t>
        <a:bodyPr/>
        <a:lstStyle/>
        <a:p>
          <a:endParaRPr lang="en-US"/>
        </a:p>
      </dgm:t>
    </dgm:pt>
    <dgm:pt modelId="{D78C138B-4241-4D00-A0A6-6C9BE588DC77}">
      <dgm:prSet phldrT="[Text]"/>
      <dgm:spPr/>
      <dgm:t>
        <a:bodyPr/>
        <a:lstStyle/>
        <a:p>
          <a:r>
            <a:rPr lang="fr-FR" b="1" dirty="0" smtClean="0">
              <a:solidFill>
                <a:srgbClr val="FFFFFF"/>
              </a:solidFill>
            </a:rPr>
            <a:t>Contrat de Support Premier</a:t>
          </a:r>
          <a:endParaRPr lang="en-US" b="1" dirty="0">
            <a:solidFill>
              <a:srgbClr val="FFFFFF"/>
            </a:solidFill>
          </a:endParaRPr>
        </a:p>
      </dgm:t>
    </dgm:pt>
    <dgm:pt modelId="{9C697599-FF67-4973-B7A8-EE72A1558927}" type="parTrans" cxnId="{C95ED20D-829A-4D90-A225-46A4C621848D}">
      <dgm:prSet/>
      <dgm:spPr/>
      <dgm:t>
        <a:bodyPr/>
        <a:lstStyle/>
        <a:p>
          <a:endParaRPr lang="en-US" b="1">
            <a:solidFill>
              <a:srgbClr val="FFFFFF"/>
            </a:solidFill>
          </a:endParaRPr>
        </a:p>
      </dgm:t>
    </dgm:pt>
    <dgm:pt modelId="{67D2B5DA-4313-404D-BF06-77A6C04F45E8}" type="sibTrans" cxnId="{C95ED20D-829A-4D90-A225-46A4C621848D}">
      <dgm:prSet/>
      <dgm:spPr/>
      <dgm:t>
        <a:bodyPr/>
        <a:lstStyle/>
        <a:p>
          <a:endParaRPr lang="en-US" b="1">
            <a:solidFill>
              <a:srgbClr val="FFFFFF"/>
            </a:solidFill>
          </a:endParaRPr>
        </a:p>
      </dgm:t>
    </dgm:pt>
    <dgm:pt modelId="{2F0CC871-0A8A-496A-ABC5-86D09705049C}">
      <dgm:prSet phldrT="[Text]"/>
      <dgm:spPr/>
      <dgm:t>
        <a:bodyPr/>
        <a:lstStyle/>
        <a:p>
          <a:r>
            <a:rPr lang="fr-FR" b="1" dirty="0" smtClean="0">
              <a:solidFill>
                <a:srgbClr val="FFFFFF"/>
              </a:solidFill>
            </a:rPr>
            <a:t>Bilans de santé</a:t>
          </a:r>
          <a:endParaRPr lang="en-US" b="1" dirty="0">
            <a:solidFill>
              <a:srgbClr val="FFFFFF"/>
            </a:solidFill>
          </a:endParaRPr>
        </a:p>
      </dgm:t>
    </dgm:pt>
    <dgm:pt modelId="{26FB3DF2-50DE-4078-A530-AEE699C1AD38}" type="parTrans" cxnId="{9F725D45-E125-416E-973E-DE39CEFC91E3}">
      <dgm:prSet/>
      <dgm:spPr/>
      <dgm:t>
        <a:bodyPr/>
        <a:lstStyle/>
        <a:p>
          <a:endParaRPr lang="en-US" b="1">
            <a:solidFill>
              <a:srgbClr val="FFFFFF"/>
            </a:solidFill>
          </a:endParaRPr>
        </a:p>
      </dgm:t>
    </dgm:pt>
    <dgm:pt modelId="{C26F5688-A32F-4962-8AC1-E4D966E4EA77}" type="sibTrans" cxnId="{9F725D45-E125-416E-973E-DE39CEFC91E3}">
      <dgm:prSet/>
      <dgm:spPr/>
      <dgm:t>
        <a:bodyPr/>
        <a:lstStyle/>
        <a:p>
          <a:endParaRPr lang="en-US" b="1" dirty="0">
            <a:solidFill>
              <a:srgbClr val="FFFFFF"/>
            </a:solidFill>
          </a:endParaRPr>
        </a:p>
      </dgm:t>
    </dgm:pt>
    <dgm:pt modelId="{22DBBB64-9599-4AE0-A381-6ED86FD29BDE}">
      <dgm:prSet/>
      <dgm:spPr/>
      <dgm:t>
        <a:bodyPr/>
        <a:lstStyle/>
        <a:p>
          <a:r>
            <a:rPr lang="fr-FR" b="1" dirty="0" smtClean="0">
              <a:solidFill>
                <a:srgbClr val="FFFFFF"/>
              </a:solidFill>
            </a:rPr>
            <a:t>Transfert d’expertise</a:t>
          </a:r>
          <a:endParaRPr lang="en-US" b="1" dirty="0">
            <a:solidFill>
              <a:srgbClr val="FFFFFF"/>
            </a:solidFill>
          </a:endParaRPr>
        </a:p>
      </dgm:t>
    </dgm:pt>
    <dgm:pt modelId="{8E1725B4-2099-4958-8734-DABEB254EABD}" type="parTrans" cxnId="{80904114-D778-483A-A60A-6ADE935DBE64}">
      <dgm:prSet/>
      <dgm:spPr/>
      <dgm:t>
        <a:bodyPr/>
        <a:lstStyle/>
        <a:p>
          <a:endParaRPr lang="en-US" b="1">
            <a:solidFill>
              <a:srgbClr val="FFFFFF"/>
            </a:solidFill>
          </a:endParaRPr>
        </a:p>
      </dgm:t>
    </dgm:pt>
    <dgm:pt modelId="{6AA38048-A80B-409F-AFC5-81D69AE9178B}" type="sibTrans" cxnId="{80904114-D778-483A-A60A-6ADE935DBE64}">
      <dgm:prSet/>
      <dgm:spPr/>
      <dgm:t>
        <a:bodyPr/>
        <a:lstStyle/>
        <a:p>
          <a:endParaRPr lang="en-US" b="1" dirty="0">
            <a:solidFill>
              <a:srgbClr val="FFFFFF"/>
            </a:solidFill>
          </a:endParaRPr>
        </a:p>
      </dgm:t>
    </dgm:pt>
    <dgm:pt modelId="{76319AD0-C6C8-4D77-971C-495AED080085}">
      <dgm:prSet/>
      <dgm:spPr/>
      <dgm:t>
        <a:bodyPr/>
        <a:lstStyle/>
        <a:p>
          <a:r>
            <a:rPr lang="fr-FR" b="1" dirty="0" smtClean="0">
              <a:solidFill>
                <a:srgbClr val="FFFFFF"/>
              </a:solidFill>
            </a:rPr>
            <a:t>Workshop</a:t>
          </a:r>
          <a:r>
            <a:rPr lang="fr-FR" b="1" i="1" dirty="0" smtClean="0">
              <a:solidFill>
                <a:srgbClr val="FFFFFF"/>
              </a:solidFill>
            </a:rPr>
            <a:t>PLUS</a:t>
          </a:r>
        </a:p>
      </dgm:t>
    </dgm:pt>
    <dgm:pt modelId="{82F23536-B07E-44F5-BDFA-DC41031EA24E}" type="parTrans" cxnId="{69B92DEF-5A99-4314-B61F-16392F4DF6D2}">
      <dgm:prSet/>
      <dgm:spPr/>
      <dgm:t>
        <a:bodyPr/>
        <a:lstStyle/>
        <a:p>
          <a:endParaRPr lang="en-US">
            <a:solidFill>
              <a:srgbClr val="FFFFFF"/>
            </a:solidFill>
          </a:endParaRPr>
        </a:p>
      </dgm:t>
    </dgm:pt>
    <dgm:pt modelId="{50CFE5E6-64A9-4D8D-BF2B-A9382158BC19}" type="sibTrans" cxnId="{69B92DEF-5A99-4314-B61F-16392F4DF6D2}">
      <dgm:prSet/>
      <dgm:spPr/>
      <dgm:t>
        <a:bodyPr/>
        <a:lstStyle/>
        <a:p>
          <a:endParaRPr lang="en-US" dirty="0">
            <a:solidFill>
              <a:srgbClr val="FFFFFF"/>
            </a:solidFill>
          </a:endParaRPr>
        </a:p>
      </dgm:t>
    </dgm:pt>
    <dgm:pt modelId="{34035E36-76C1-4168-9719-29529CA860E4}">
      <dgm:prSet/>
      <dgm:spPr/>
      <dgm:t>
        <a:bodyPr/>
        <a:lstStyle/>
        <a:p>
          <a:r>
            <a:rPr lang="fr-FR" b="1" dirty="0" smtClean="0">
              <a:solidFill>
                <a:srgbClr val="FFFFFF"/>
              </a:solidFill>
            </a:rPr>
            <a:t>MS Insight</a:t>
          </a:r>
        </a:p>
      </dgm:t>
    </dgm:pt>
    <dgm:pt modelId="{C195C92E-E1C6-4176-8EF3-E794CBAB4349}" type="parTrans" cxnId="{3F255694-563A-4A50-902D-00F60AC6E2C3}">
      <dgm:prSet/>
      <dgm:spPr/>
      <dgm:t>
        <a:bodyPr/>
        <a:lstStyle/>
        <a:p>
          <a:endParaRPr lang="en-US">
            <a:solidFill>
              <a:srgbClr val="FFFFFF"/>
            </a:solidFill>
          </a:endParaRPr>
        </a:p>
      </dgm:t>
    </dgm:pt>
    <dgm:pt modelId="{1748318E-9D54-4E0B-9F9D-CE02CD5D7875}" type="sibTrans" cxnId="{3F255694-563A-4A50-902D-00F60AC6E2C3}">
      <dgm:prSet/>
      <dgm:spPr/>
      <dgm:t>
        <a:bodyPr/>
        <a:lstStyle/>
        <a:p>
          <a:endParaRPr lang="en-US" dirty="0">
            <a:solidFill>
              <a:srgbClr val="FFFFFF"/>
            </a:solidFill>
          </a:endParaRPr>
        </a:p>
      </dgm:t>
    </dgm:pt>
    <dgm:pt modelId="{01E0512C-F4EE-4202-AAAE-588850636F26}">
      <dgm:prSet/>
      <dgm:spPr/>
      <dgm:t>
        <a:bodyPr/>
        <a:lstStyle/>
        <a:p>
          <a:r>
            <a:rPr lang="fr-FR" b="1" dirty="0" smtClean="0">
              <a:solidFill>
                <a:srgbClr val="FFFFFF"/>
              </a:solidFill>
            </a:rPr>
            <a:t>Ateliers</a:t>
          </a:r>
        </a:p>
      </dgm:t>
    </dgm:pt>
    <dgm:pt modelId="{097AD24D-E204-4253-B9DD-1531D1026D7C}" type="parTrans" cxnId="{04A94495-8D50-4700-A224-13CE3A9131FD}">
      <dgm:prSet/>
      <dgm:spPr/>
      <dgm:t>
        <a:bodyPr/>
        <a:lstStyle/>
        <a:p>
          <a:endParaRPr lang="en-US">
            <a:solidFill>
              <a:srgbClr val="FFFFFF"/>
            </a:solidFill>
          </a:endParaRPr>
        </a:p>
      </dgm:t>
    </dgm:pt>
    <dgm:pt modelId="{F01C7A50-7C22-41B0-BFED-834133CD857E}" type="sibTrans" cxnId="{04A94495-8D50-4700-A224-13CE3A9131FD}">
      <dgm:prSet/>
      <dgm:spPr/>
      <dgm:t>
        <a:bodyPr/>
        <a:lstStyle/>
        <a:p>
          <a:endParaRPr lang="en-US" dirty="0">
            <a:solidFill>
              <a:srgbClr val="FFFFFF"/>
            </a:solidFill>
          </a:endParaRPr>
        </a:p>
      </dgm:t>
    </dgm:pt>
    <dgm:pt modelId="{A73BF4E3-A5C2-42D2-B709-E0341CB6DC6A}">
      <dgm:prSet/>
      <dgm:spPr/>
      <dgm:t>
        <a:bodyPr/>
        <a:lstStyle/>
        <a:p>
          <a:r>
            <a:rPr lang="fr-FR" b="1" dirty="0" smtClean="0">
              <a:solidFill>
                <a:srgbClr val="FFFFFF"/>
              </a:solidFill>
            </a:rPr>
            <a:t>IT Operations</a:t>
          </a:r>
        </a:p>
      </dgm:t>
    </dgm:pt>
    <dgm:pt modelId="{E876F748-A533-4D92-AF18-F17834C3F28D}" type="parTrans" cxnId="{9D0C2F79-5647-4A7E-9AB3-F7B599B82957}">
      <dgm:prSet/>
      <dgm:spPr/>
      <dgm:t>
        <a:bodyPr/>
        <a:lstStyle/>
        <a:p>
          <a:endParaRPr lang="en-US">
            <a:solidFill>
              <a:srgbClr val="FFFFFF"/>
            </a:solidFill>
          </a:endParaRPr>
        </a:p>
      </dgm:t>
    </dgm:pt>
    <dgm:pt modelId="{E71FEB8B-8FCB-40EF-A378-4418DE33CFCB}" type="sibTrans" cxnId="{9D0C2F79-5647-4A7E-9AB3-F7B599B82957}">
      <dgm:prSet/>
      <dgm:spPr/>
      <dgm:t>
        <a:bodyPr/>
        <a:lstStyle/>
        <a:p>
          <a:endParaRPr lang="en-US" dirty="0">
            <a:solidFill>
              <a:srgbClr val="FFFFFF"/>
            </a:solidFill>
          </a:endParaRPr>
        </a:p>
      </dgm:t>
    </dgm:pt>
    <dgm:pt modelId="{C196E00E-8AFB-4B06-9286-315B7641C19D}" type="pres">
      <dgm:prSet presAssocID="{CDE27BFC-0B7A-489C-AF26-281913C5AC22}" presName="Name0" presStyleCnt="0">
        <dgm:presLayoutVars>
          <dgm:chMax val="1"/>
          <dgm:dir/>
          <dgm:animLvl val="ctr"/>
          <dgm:resizeHandles val="exact"/>
        </dgm:presLayoutVars>
      </dgm:prSet>
      <dgm:spPr/>
      <dgm:t>
        <a:bodyPr/>
        <a:lstStyle/>
        <a:p>
          <a:endParaRPr lang="en-US"/>
        </a:p>
      </dgm:t>
    </dgm:pt>
    <dgm:pt modelId="{DDD12BA8-1417-41D2-8879-E26E4E77E24F}" type="pres">
      <dgm:prSet presAssocID="{D78C138B-4241-4D00-A0A6-6C9BE588DC77}" presName="centerShape" presStyleLbl="node0" presStyleIdx="0" presStyleCnt="1" custLinFactNeighborY="-4875"/>
      <dgm:spPr/>
      <dgm:t>
        <a:bodyPr/>
        <a:lstStyle/>
        <a:p>
          <a:endParaRPr lang="en-US"/>
        </a:p>
      </dgm:t>
    </dgm:pt>
    <dgm:pt modelId="{AE391BB1-E5EE-43C4-9696-13ED89534696}" type="pres">
      <dgm:prSet presAssocID="{2F0CC871-0A8A-496A-ABC5-86D09705049C}" presName="node" presStyleLbl="node1" presStyleIdx="0" presStyleCnt="6">
        <dgm:presLayoutVars>
          <dgm:bulletEnabled val="1"/>
        </dgm:presLayoutVars>
      </dgm:prSet>
      <dgm:spPr/>
      <dgm:t>
        <a:bodyPr/>
        <a:lstStyle/>
        <a:p>
          <a:endParaRPr lang="en-US"/>
        </a:p>
      </dgm:t>
    </dgm:pt>
    <dgm:pt modelId="{9BA0ADDE-1F34-4374-A33D-598BEABB7360}" type="pres">
      <dgm:prSet presAssocID="{2F0CC871-0A8A-496A-ABC5-86D09705049C}" presName="dummy" presStyleCnt="0"/>
      <dgm:spPr/>
      <dgm:t>
        <a:bodyPr/>
        <a:lstStyle/>
        <a:p>
          <a:endParaRPr lang="en-US"/>
        </a:p>
      </dgm:t>
    </dgm:pt>
    <dgm:pt modelId="{AF5A2394-4FD3-4399-823A-DB02BF602E93}" type="pres">
      <dgm:prSet presAssocID="{C26F5688-A32F-4962-8AC1-E4D966E4EA77}" presName="sibTrans" presStyleLbl="sibTrans2D1" presStyleIdx="0" presStyleCnt="6"/>
      <dgm:spPr/>
      <dgm:t>
        <a:bodyPr/>
        <a:lstStyle/>
        <a:p>
          <a:endParaRPr lang="en-US"/>
        </a:p>
      </dgm:t>
    </dgm:pt>
    <dgm:pt modelId="{2ACE3B80-2B2A-401C-92F2-7A180347EE78}" type="pres">
      <dgm:prSet presAssocID="{76319AD0-C6C8-4D77-971C-495AED080085}" presName="node" presStyleLbl="node1" presStyleIdx="1" presStyleCnt="6">
        <dgm:presLayoutVars>
          <dgm:bulletEnabled val="1"/>
        </dgm:presLayoutVars>
      </dgm:prSet>
      <dgm:spPr/>
      <dgm:t>
        <a:bodyPr/>
        <a:lstStyle/>
        <a:p>
          <a:endParaRPr lang="en-US"/>
        </a:p>
      </dgm:t>
    </dgm:pt>
    <dgm:pt modelId="{EDAFC7F5-C9A7-4D53-88FA-33582F55EC4B}" type="pres">
      <dgm:prSet presAssocID="{76319AD0-C6C8-4D77-971C-495AED080085}" presName="dummy" presStyleCnt="0"/>
      <dgm:spPr/>
      <dgm:t>
        <a:bodyPr/>
        <a:lstStyle/>
        <a:p>
          <a:endParaRPr lang="en-US"/>
        </a:p>
      </dgm:t>
    </dgm:pt>
    <dgm:pt modelId="{50255C02-38D6-43EB-8453-69A8196A490D}" type="pres">
      <dgm:prSet presAssocID="{50CFE5E6-64A9-4D8D-BF2B-A9382158BC19}" presName="sibTrans" presStyleLbl="sibTrans2D1" presStyleIdx="1" presStyleCnt="6"/>
      <dgm:spPr/>
      <dgm:t>
        <a:bodyPr/>
        <a:lstStyle/>
        <a:p>
          <a:endParaRPr lang="en-US"/>
        </a:p>
      </dgm:t>
    </dgm:pt>
    <dgm:pt modelId="{D2FA2C11-9B3A-43D9-8DDD-46CA3AD189F6}" type="pres">
      <dgm:prSet presAssocID="{34035E36-76C1-4168-9719-29529CA860E4}" presName="node" presStyleLbl="node1" presStyleIdx="2" presStyleCnt="6">
        <dgm:presLayoutVars>
          <dgm:bulletEnabled val="1"/>
        </dgm:presLayoutVars>
      </dgm:prSet>
      <dgm:spPr/>
      <dgm:t>
        <a:bodyPr/>
        <a:lstStyle/>
        <a:p>
          <a:endParaRPr lang="en-US"/>
        </a:p>
      </dgm:t>
    </dgm:pt>
    <dgm:pt modelId="{1A0436BB-D8A2-44DA-A720-9C306D9C6091}" type="pres">
      <dgm:prSet presAssocID="{34035E36-76C1-4168-9719-29529CA860E4}" presName="dummy" presStyleCnt="0"/>
      <dgm:spPr/>
      <dgm:t>
        <a:bodyPr/>
        <a:lstStyle/>
        <a:p>
          <a:endParaRPr lang="en-US"/>
        </a:p>
      </dgm:t>
    </dgm:pt>
    <dgm:pt modelId="{7518E544-0536-48DF-A76D-0D8B1C5A6E5E}" type="pres">
      <dgm:prSet presAssocID="{1748318E-9D54-4E0B-9F9D-CE02CD5D7875}" presName="sibTrans" presStyleLbl="sibTrans2D1" presStyleIdx="2" presStyleCnt="6"/>
      <dgm:spPr/>
      <dgm:t>
        <a:bodyPr/>
        <a:lstStyle/>
        <a:p>
          <a:endParaRPr lang="en-US"/>
        </a:p>
      </dgm:t>
    </dgm:pt>
    <dgm:pt modelId="{6075F26F-BCB5-4540-A816-2448B1273D7B}" type="pres">
      <dgm:prSet presAssocID="{01E0512C-F4EE-4202-AAAE-588850636F26}" presName="node" presStyleLbl="node1" presStyleIdx="3" presStyleCnt="6" custRadScaleRad="96048" custRadScaleInc="-47256">
        <dgm:presLayoutVars>
          <dgm:bulletEnabled val="1"/>
        </dgm:presLayoutVars>
      </dgm:prSet>
      <dgm:spPr/>
      <dgm:t>
        <a:bodyPr/>
        <a:lstStyle/>
        <a:p>
          <a:endParaRPr lang="en-US"/>
        </a:p>
      </dgm:t>
    </dgm:pt>
    <dgm:pt modelId="{FCC50B33-B063-45FD-B4E5-79E62ADB2D36}" type="pres">
      <dgm:prSet presAssocID="{01E0512C-F4EE-4202-AAAE-588850636F26}" presName="dummy" presStyleCnt="0"/>
      <dgm:spPr/>
      <dgm:t>
        <a:bodyPr/>
        <a:lstStyle/>
        <a:p>
          <a:endParaRPr lang="en-US"/>
        </a:p>
      </dgm:t>
    </dgm:pt>
    <dgm:pt modelId="{FA4E5966-E257-4C79-8C93-2E6BEC3DA855}" type="pres">
      <dgm:prSet presAssocID="{F01C7A50-7C22-41B0-BFED-834133CD857E}" presName="sibTrans" presStyleLbl="sibTrans2D1" presStyleIdx="3" presStyleCnt="6"/>
      <dgm:spPr/>
      <dgm:t>
        <a:bodyPr/>
        <a:lstStyle/>
        <a:p>
          <a:endParaRPr lang="en-US"/>
        </a:p>
      </dgm:t>
    </dgm:pt>
    <dgm:pt modelId="{787706A8-CEF4-439F-8914-D0CACFF5764E}" type="pres">
      <dgm:prSet presAssocID="{A73BF4E3-A5C2-42D2-B709-E0341CB6DC6A}" presName="node" presStyleLbl="node1" presStyleIdx="4" presStyleCnt="6">
        <dgm:presLayoutVars>
          <dgm:bulletEnabled val="1"/>
        </dgm:presLayoutVars>
      </dgm:prSet>
      <dgm:spPr/>
      <dgm:t>
        <a:bodyPr/>
        <a:lstStyle/>
        <a:p>
          <a:endParaRPr lang="en-US"/>
        </a:p>
      </dgm:t>
    </dgm:pt>
    <dgm:pt modelId="{1D75F5DF-DDEA-4231-8F96-AA8973FF6590}" type="pres">
      <dgm:prSet presAssocID="{A73BF4E3-A5C2-42D2-B709-E0341CB6DC6A}" presName="dummy" presStyleCnt="0"/>
      <dgm:spPr/>
      <dgm:t>
        <a:bodyPr/>
        <a:lstStyle/>
        <a:p>
          <a:endParaRPr lang="en-US"/>
        </a:p>
      </dgm:t>
    </dgm:pt>
    <dgm:pt modelId="{E3B9997C-5C5E-4D04-899A-DC2BD9BE9C37}" type="pres">
      <dgm:prSet presAssocID="{E71FEB8B-8FCB-40EF-A378-4418DE33CFCB}" presName="sibTrans" presStyleLbl="sibTrans2D1" presStyleIdx="4" presStyleCnt="6"/>
      <dgm:spPr/>
      <dgm:t>
        <a:bodyPr/>
        <a:lstStyle/>
        <a:p>
          <a:endParaRPr lang="en-US"/>
        </a:p>
      </dgm:t>
    </dgm:pt>
    <dgm:pt modelId="{8E3E0428-78F6-4DAA-88DD-A4E6B6E3A877}" type="pres">
      <dgm:prSet presAssocID="{22DBBB64-9599-4AE0-A381-6ED86FD29BDE}" presName="node" presStyleLbl="node1" presStyleIdx="5" presStyleCnt="6">
        <dgm:presLayoutVars>
          <dgm:bulletEnabled val="1"/>
        </dgm:presLayoutVars>
      </dgm:prSet>
      <dgm:spPr/>
      <dgm:t>
        <a:bodyPr/>
        <a:lstStyle/>
        <a:p>
          <a:endParaRPr lang="en-US"/>
        </a:p>
      </dgm:t>
    </dgm:pt>
    <dgm:pt modelId="{0BB7A23F-6951-483E-B63D-2BC63251EC6A}" type="pres">
      <dgm:prSet presAssocID="{22DBBB64-9599-4AE0-A381-6ED86FD29BDE}" presName="dummy" presStyleCnt="0"/>
      <dgm:spPr/>
      <dgm:t>
        <a:bodyPr/>
        <a:lstStyle/>
        <a:p>
          <a:endParaRPr lang="en-US"/>
        </a:p>
      </dgm:t>
    </dgm:pt>
    <dgm:pt modelId="{B006AFDF-AA5D-4F27-AE38-0FD67E5BF87F}" type="pres">
      <dgm:prSet presAssocID="{6AA38048-A80B-409F-AFC5-81D69AE9178B}" presName="sibTrans" presStyleLbl="sibTrans2D1" presStyleIdx="5" presStyleCnt="6"/>
      <dgm:spPr/>
      <dgm:t>
        <a:bodyPr/>
        <a:lstStyle/>
        <a:p>
          <a:endParaRPr lang="en-US"/>
        </a:p>
      </dgm:t>
    </dgm:pt>
  </dgm:ptLst>
  <dgm:cxnLst>
    <dgm:cxn modelId="{69B92DEF-5A99-4314-B61F-16392F4DF6D2}" srcId="{D78C138B-4241-4D00-A0A6-6C9BE588DC77}" destId="{76319AD0-C6C8-4D77-971C-495AED080085}" srcOrd="1" destOrd="0" parTransId="{82F23536-B07E-44F5-BDFA-DC41031EA24E}" sibTransId="{50CFE5E6-64A9-4D8D-BF2B-A9382158BC19}"/>
    <dgm:cxn modelId="{961E9059-BE4A-4F2A-B4F5-E3A9E9D72852}" type="presOf" srcId="{CDE27BFC-0B7A-489C-AF26-281913C5AC22}" destId="{C196E00E-8AFB-4B06-9286-315B7641C19D}" srcOrd="0" destOrd="0" presId="urn:microsoft.com/office/officeart/2005/8/layout/radial6"/>
    <dgm:cxn modelId="{544C39F5-E51F-427F-AF41-7675B11628B0}" type="presOf" srcId="{34035E36-76C1-4168-9719-29529CA860E4}" destId="{D2FA2C11-9B3A-43D9-8DDD-46CA3AD189F6}" srcOrd="0" destOrd="0" presId="urn:microsoft.com/office/officeart/2005/8/layout/radial6"/>
    <dgm:cxn modelId="{85E3FF0E-B508-4275-873D-ACF6B5AEECAC}" type="presOf" srcId="{F01C7A50-7C22-41B0-BFED-834133CD857E}" destId="{FA4E5966-E257-4C79-8C93-2E6BEC3DA855}" srcOrd="0" destOrd="0" presId="urn:microsoft.com/office/officeart/2005/8/layout/radial6"/>
    <dgm:cxn modelId="{B8671EF0-1682-4F4B-A336-BDF6105BEA62}" type="presOf" srcId="{22DBBB64-9599-4AE0-A381-6ED86FD29BDE}" destId="{8E3E0428-78F6-4DAA-88DD-A4E6B6E3A877}" srcOrd="0" destOrd="0" presId="urn:microsoft.com/office/officeart/2005/8/layout/radial6"/>
    <dgm:cxn modelId="{C95ED20D-829A-4D90-A225-46A4C621848D}" srcId="{CDE27BFC-0B7A-489C-AF26-281913C5AC22}" destId="{D78C138B-4241-4D00-A0A6-6C9BE588DC77}" srcOrd="0" destOrd="0" parTransId="{9C697599-FF67-4973-B7A8-EE72A1558927}" sibTransId="{67D2B5DA-4313-404D-BF06-77A6C04F45E8}"/>
    <dgm:cxn modelId="{1F15EF99-94A8-42C4-9071-70421C5C64A1}" type="presOf" srcId="{50CFE5E6-64A9-4D8D-BF2B-A9382158BC19}" destId="{50255C02-38D6-43EB-8453-69A8196A490D}" srcOrd="0" destOrd="0" presId="urn:microsoft.com/office/officeart/2005/8/layout/radial6"/>
    <dgm:cxn modelId="{1C262A66-3E06-4A93-B99C-3D61A3C2AE92}" type="presOf" srcId="{C26F5688-A32F-4962-8AC1-E4D966E4EA77}" destId="{AF5A2394-4FD3-4399-823A-DB02BF602E93}" srcOrd="0" destOrd="0" presId="urn:microsoft.com/office/officeart/2005/8/layout/radial6"/>
    <dgm:cxn modelId="{3F255694-563A-4A50-902D-00F60AC6E2C3}" srcId="{D78C138B-4241-4D00-A0A6-6C9BE588DC77}" destId="{34035E36-76C1-4168-9719-29529CA860E4}" srcOrd="2" destOrd="0" parTransId="{C195C92E-E1C6-4176-8EF3-E794CBAB4349}" sibTransId="{1748318E-9D54-4E0B-9F9D-CE02CD5D7875}"/>
    <dgm:cxn modelId="{9F725D45-E125-416E-973E-DE39CEFC91E3}" srcId="{D78C138B-4241-4D00-A0A6-6C9BE588DC77}" destId="{2F0CC871-0A8A-496A-ABC5-86D09705049C}" srcOrd="0" destOrd="0" parTransId="{26FB3DF2-50DE-4078-A530-AEE699C1AD38}" sibTransId="{C26F5688-A32F-4962-8AC1-E4D966E4EA77}"/>
    <dgm:cxn modelId="{8CBAB00B-430F-4FB6-870D-A6E559E8F991}" type="presOf" srcId="{D78C138B-4241-4D00-A0A6-6C9BE588DC77}" destId="{DDD12BA8-1417-41D2-8879-E26E4E77E24F}" srcOrd="0" destOrd="0" presId="urn:microsoft.com/office/officeart/2005/8/layout/radial6"/>
    <dgm:cxn modelId="{D41D08F9-CDF8-4E01-8B4B-D1CE5E232082}" type="presOf" srcId="{A73BF4E3-A5C2-42D2-B709-E0341CB6DC6A}" destId="{787706A8-CEF4-439F-8914-D0CACFF5764E}" srcOrd="0" destOrd="0" presId="urn:microsoft.com/office/officeart/2005/8/layout/radial6"/>
    <dgm:cxn modelId="{80904114-D778-483A-A60A-6ADE935DBE64}" srcId="{D78C138B-4241-4D00-A0A6-6C9BE588DC77}" destId="{22DBBB64-9599-4AE0-A381-6ED86FD29BDE}" srcOrd="5" destOrd="0" parTransId="{8E1725B4-2099-4958-8734-DABEB254EABD}" sibTransId="{6AA38048-A80B-409F-AFC5-81D69AE9178B}"/>
    <dgm:cxn modelId="{7718C49A-3D52-4C07-B904-7176BEDEF6D7}" type="presOf" srcId="{76319AD0-C6C8-4D77-971C-495AED080085}" destId="{2ACE3B80-2B2A-401C-92F2-7A180347EE78}" srcOrd="0" destOrd="0" presId="urn:microsoft.com/office/officeart/2005/8/layout/radial6"/>
    <dgm:cxn modelId="{3ECF915E-9D28-47D9-933B-89D6ED788D42}" type="presOf" srcId="{E71FEB8B-8FCB-40EF-A378-4418DE33CFCB}" destId="{E3B9997C-5C5E-4D04-899A-DC2BD9BE9C37}" srcOrd="0" destOrd="0" presId="urn:microsoft.com/office/officeart/2005/8/layout/radial6"/>
    <dgm:cxn modelId="{9B054E2E-56B6-4915-9EE3-4C3A3ECBB9CE}" type="presOf" srcId="{01E0512C-F4EE-4202-AAAE-588850636F26}" destId="{6075F26F-BCB5-4540-A816-2448B1273D7B}" srcOrd="0" destOrd="0" presId="urn:microsoft.com/office/officeart/2005/8/layout/radial6"/>
    <dgm:cxn modelId="{3152890E-1771-4DC5-A636-6B70B34F2C50}" type="presOf" srcId="{2F0CC871-0A8A-496A-ABC5-86D09705049C}" destId="{AE391BB1-E5EE-43C4-9696-13ED89534696}" srcOrd="0" destOrd="0" presId="urn:microsoft.com/office/officeart/2005/8/layout/radial6"/>
    <dgm:cxn modelId="{3BD265A5-B8A0-463F-BA73-C16A54548026}" type="presOf" srcId="{1748318E-9D54-4E0B-9F9D-CE02CD5D7875}" destId="{7518E544-0536-48DF-A76D-0D8B1C5A6E5E}" srcOrd="0" destOrd="0" presId="urn:microsoft.com/office/officeart/2005/8/layout/radial6"/>
    <dgm:cxn modelId="{310BBFDD-F1A4-4B1B-87C3-8FC96A297FED}" type="presOf" srcId="{6AA38048-A80B-409F-AFC5-81D69AE9178B}" destId="{B006AFDF-AA5D-4F27-AE38-0FD67E5BF87F}" srcOrd="0" destOrd="0" presId="urn:microsoft.com/office/officeart/2005/8/layout/radial6"/>
    <dgm:cxn modelId="{9D0C2F79-5647-4A7E-9AB3-F7B599B82957}" srcId="{D78C138B-4241-4D00-A0A6-6C9BE588DC77}" destId="{A73BF4E3-A5C2-42D2-B709-E0341CB6DC6A}" srcOrd="4" destOrd="0" parTransId="{E876F748-A533-4D92-AF18-F17834C3F28D}" sibTransId="{E71FEB8B-8FCB-40EF-A378-4418DE33CFCB}"/>
    <dgm:cxn modelId="{04A94495-8D50-4700-A224-13CE3A9131FD}" srcId="{D78C138B-4241-4D00-A0A6-6C9BE588DC77}" destId="{01E0512C-F4EE-4202-AAAE-588850636F26}" srcOrd="3" destOrd="0" parTransId="{097AD24D-E204-4253-B9DD-1531D1026D7C}" sibTransId="{F01C7A50-7C22-41B0-BFED-834133CD857E}"/>
    <dgm:cxn modelId="{686F6F21-42FA-416F-8F0F-B402F2D4D3FF}" type="presParOf" srcId="{C196E00E-8AFB-4B06-9286-315B7641C19D}" destId="{DDD12BA8-1417-41D2-8879-E26E4E77E24F}" srcOrd="0" destOrd="0" presId="urn:microsoft.com/office/officeart/2005/8/layout/radial6"/>
    <dgm:cxn modelId="{0D21164E-1EA7-46A2-82AB-3FEF74A7C21E}" type="presParOf" srcId="{C196E00E-8AFB-4B06-9286-315B7641C19D}" destId="{AE391BB1-E5EE-43C4-9696-13ED89534696}" srcOrd="1" destOrd="0" presId="urn:microsoft.com/office/officeart/2005/8/layout/radial6"/>
    <dgm:cxn modelId="{345528B7-BEDD-4087-A1E3-78C91E67937F}" type="presParOf" srcId="{C196E00E-8AFB-4B06-9286-315B7641C19D}" destId="{9BA0ADDE-1F34-4374-A33D-598BEABB7360}" srcOrd="2" destOrd="0" presId="urn:microsoft.com/office/officeart/2005/8/layout/radial6"/>
    <dgm:cxn modelId="{249F3650-442F-44DE-ABB5-3E9BCBC00583}" type="presParOf" srcId="{C196E00E-8AFB-4B06-9286-315B7641C19D}" destId="{AF5A2394-4FD3-4399-823A-DB02BF602E93}" srcOrd="3" destOrd="0" presId="urn:microsoft.com/office/officeart/2005/8/layout/radial6"/>
    <dgm:cxn modelId="{8BAAE7F1-A70C-461F-995E-8CDC5F876877}" type="presParOf" srcId="{C196E00E-8AFB-4B06-9286-315B7641C19D}" destId="{2ACE3B80-2B2A-401C-92F2-7A180347EE78}" srcOrd="4" destOrd="0" presId="urn:microsoft.com/office/officeart/2005/8/layout/radial6"/>
    <dgm:cxn modelId="{FD8EB809-9534-459F-9FD6-1BE75DCBD0E9}" type="presParOf" srcId="{C196E00E-8AFB-4B06-9286-315B7641C19D}" destId="{EDAFC7F5-C9A7-4D53-88FA-33582F55EC4B}" srcOrd="5" destOrd="0" presId="urn:microsoft.com/office/officeart/2005/8/layout/radial6"/>
    <dgm:cxn modelId="{4873295C-8918-4F23-9605-2B542B54AD59}" type="presParOf" srcId="{C196E00E-8AFB-4B06-9286-315B7641C19D}" destId="{50255C02-38D6-43EB-8453-69A8196A490D}" srcOrd="6" destOrd="0" presId="urn:microsoft.com/office/officeart/2005/8/layout/radial6"/>
    <dgm:cxn modelId="{370E2C21-3210-4B59-9CD9-38259CAD0E6A}" type="presParOf" srcId="{C196E00E-8AFB-4B06-9286-315B7641C19D}" destId="{D2FA2C11-9B3A-43D9-8DDD-46CA3AD189F6}" srcOrd="7" destOrd="0" presId="urn:microsoft.com/office/officeart/2005/8/layout/radial6"/>
    <dgm:cxn modelId="{6D6F2D73-A1EE-42B0-9B79-62E31601E1C5}" type="presParOf" srcId="{C196E00E-8AFB-4B06-9286-315B7641C19D}" destId="{1A0436BB-D8A2-44DA-A720-9C306D9C6091}" srcOrd="8" destOrd="0" presId="urn:microsoft.com/office/officeart/2005/8/layout/radial6"/>
    <dgm:cxn modelId="{3B6DC782-22B5-4E24-96E8-B70144048986}" type="presParOf" srcId="{C196E00E-8AFB-4B06-9286-315B7641C19D}" destId="{7518E544-0536-48DF-A76D-0D8B1C5A6E5E}" srcOrd="9" destOrd="0" presId="urn:microsoft.com/office/officeart/2005/8/layout/radial6"/>
    <dgm:cxn modelId="{5DF8FCA0-92B4-4B1F-A1AA-3A6F0B2B4510}" type="presParOf" srcId="{C196E00E-8AFB-4B06-9286-315B7641C19D}" destId="{6075F26F-BCB5-4540-A816-2448B1273D7B}" srcOrd="10" destOrd="0" presId="urn:microsoft.com/office/officeart/2005/8/layout/radial6"/>
    <dgm:cxn modelId="{9AA3BA74-5940-4E2E-8128-16802BB3B412}" type="presParOf" srcId="{C196E00E-8AFB-4B06-9286-315B7641C19D}" destId="{FCC50B33-B063-45FD-B4E5-79E62ADB2D36}" srcOrd="11" destOrd="0" presId="urn:microsoft.com/office/officeart/2005/8/layout/radial6"/>
    <dgm:cxn modelId="{6F41D9B7-8AFC-4A75-8B04-D9D11B6C8D83}" type="presParOf" srcId="{C196E00E-8AFB-4B06-9286-315B7641C19D}" destId="{FA4E5966-E257-4C79-8C93-2E6BEC3DA855}" srcOrd="12" destOrd="0" presId="urn:microsoft.com/office/officeart/2005/8/layout/radial6"/>
    <dgm:cxn modelId="{EBDFF11A-E805-4996-BB87-225FFB6DC61A}" type="presParOf" srcId="{C196E00E-8AFB-4B06-9286-315B7641C19D}" destId="{787706A8-CEF4-439F-8914-D0CACFF5764E}" srcOrd="13" destOrd="0" presId="urn:microsoft.com/office/officeart/2005/8/layout/radial6"/>
    <dgm:cxn modelId="{C96BD8FB-5E6C-46C9-8BC6-8131293E9EC9}" type="presParOf" srcId="{C196E00E-8AFB-4B06-9286-315B7641C19D}" destId="{1D75F5DF-DDEA-4231-8F96-AA8973FF6590}" srcOrd="14" destOrd="0" presId="urn:microsoft.com/office/officeart/2005/8/layout/radial6"/>
    <dgm:cxn modelId="{939AADCF-9B09-493D-BD1F-D2690ACBBECF}" type="presParOf" srcId="{C196E00E-8AFB-4B06-9286-315B7641C19D}" destId="{E3B9997C-5C5E-4D04-899A-DC2BD9BE9C37}" srcOrd="15" destOrd="0" presId="urn:microsoft.com/office/officeart/2005/8/layout/radial6"/>
    <dgm:cxn modelId="{A8A35CB8-4476-4C21-BE4D-0AE08AE087E4}" type="presParOf" srcId="{C196E00E-8AFB-4B06-9286-315B7641C19D}" destId="{8E3E0428-78F6-4DAA-88DD-A4E6B6E3A877}" srcOrd="16" destOrd="0" presId="urn:microsoft.com/office/officeart/2005/8/layout/radial6"/>
    <dgm:cxn modelId="{F9799747-EBC3-4A4A-A98C-E2CB5624E130}" type="presParOf" srcId="{C196E00E-8AFB-4B06-9286-315B7641C19D}" destId="{0BB7A23F-6951-483E-B63D-2BC63251EC6A}" srcOrd="17" destOrd="0" presId="urn:microsoft.com/office/officeart/2005/8/layout/radial6"/>
    <dgm:cxn modelId="{EBDED94A-9233-4E9D-BE5E-673079051469}" type="presParOf" srcId="{C196E00E-8AFB-4B06-9286-315B7641C19D}" destId="{B006AFDF-AA5D-4F27-AE38-0FD67E5BF87F}" srcOrd="18"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C79B0D-F988-4BF8-8053-453BB3DBD01E}" type="datetimeFigureOut">
              <a:rPr lang="fr-FR" smtClean="0"/>
              <a:pPr/>
              <a:t>25/09/2008</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BEB67-DC73-4D60-9972-0737DEC38493}"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icrosoft.com/france/formation/nouvelle_certification/default.mspx"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microsoft.com/france/formation/cert/default.mspx"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9/25/2008 4:18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13</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766CB9F-9FD7-4261-91CD-6DD35E9E1044}" type="slidenum">
              <a:rPr lang="en-US"/>
              <a:pPr/>
              <a:t>23</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baseline="0" dirty="0" smtClean="0"/>
          </a:p>
        </p:txBody>
      </p:sp>
      <p:sp>
        <p:nvSpPr>
          <p:cNvPr id="4" name="Date Placeholder 3"/>
          <p:cNvSpPr>
            <a:spLocks noGrp="1"/>
          </p:cNvSpPr>
          <p:nvPr>
            <p:ph type="dt" idx="10"/>
          </p:nvPr>
        </p:nvSpPr>
        <p:spPr/>
        <p:txBody>
          <a:bodyPr/>
          <a:lstStyle/>
          <a:p>
            <a:pPr>
              <a:defRPr/>
            </a:pPr>
            <a:fld id="{6D57CCD5-3A66-4393-8B72-E464FEB4B6A6}" type="datetime8">
              <a:rPr lang="en-US" smtClean="0"/>
              <a:pPr>
                <a:defRPr/>
              </a:pPr>
              <a:t>9/25/2008 4:18 PM</a:t>
            </a:fld>
            <a:endParaRPr lang="en-US" dirty="0"/>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F0260455-CD39-42A7-B9FF-BCA5FA52727C}" type="slidenum">
              <a:rPr lang="en-US" smtClean="0"/>
              <a:pPr>
                <a:defRPr/>
              </a:pPr>
              <a:t>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spcBef>
                <a:spcPct val="50000"/>
              </a:spcBef>
            </a:pPr>
            <a:r>
              <a:rPr lang="fr-FR" sz="1000" dirty="0" smtClean="0"/>
              <a:t>Microsoft a créé </a:t>
            </a:r>
            <a:r>
              <a:rPr lang="fr-FR" sz="1000" b="1" dirty="0" smtClean="0"/>
              <a:t>une nouvelle génération</a:t>
            </a:r>
            <a:r>
              <a:rPr lang="fr-FR" sz="1000" dirty="0" smtClean="0"/>
              <a:t> de certifications pour mieux répondre aux attentes des clients. Avant d’apporter ces changements, nous nous sommes adressés à nos clients pour mieux comprendre ce qu’ils recherchaient. En règle générale, ils nous ont laissé entendre que le programme devait être : </a:t>
            </a:r>
            <a:br>
              <a:rPr lang="fr-FR" sz="1000" dirty="0" smtClean="0"/>
            </a:br>
            <a:r>
              <a:rPr lang="fr-FR" sz="1000" b="1" dirty="0" smtClean="0"/>
              <a:t>- mieux ciblé</a:t>
            </a:r>
            <a:r>
              <a:rPr lang="fr-FR" sz="1000" dirty="0" smtClean="0"/>
              <a:t> et </a:t>
            </a:r>
            <a:r>
              <a:rPr lang="fr-FR" sz="1000" b="1" dirty="0" smtClean="0"/>
              <a:t>plus souple</a:t>
            </a:r>
            <a:r>
              <a:rPr lang="fr-FR" sz="1000" dirty="0" smtClean="0"/>
              <a:t>. </a:t>
            </a:r>
            <a:br>
              <a:rPr lang="fr-FR" sz="1000" dirty="0" smtClean="0"/>
            </a:br>
            <a:r>
              <a:rPr lang="fr-FR" sz="1000" dirty="0" smtClean="0"/>
              <a:t>-</a:t>
            </a:r>
            <a:r>
              <a:rPr lang="fr-FR" sz="1000" b="1" dirty="0" smtClean="0"/>
              <a:t> rigoureux</a:t>
            </a:r>
            <a:r>
              <a:rPr lang="fr-FR" sz="1000" dirty="0" smtClean="0"/>
              <a:t> et </a:t>
            </a:r>
            <a:r>
              <a:rPr lang="fr-FR" sz="1000" b="1" dirty="0" smtClean="0"/>
              <a:t>crédible</a:t>
            </a:r>
            <a:r>
              <a:rPr lang="fr-FR" sz="1000" dirty="0" smtClean="0"/>
              <a:t>. </a:t>
            </a:r>
            <a:br>
              <a:rPr lang="fr-FR" sz="1000" dirty="0" smtClean="0"/>
            </a:br>
            <a:r>
              <a:rPr lang="fr-FR" sz="1000" dirty="0" smtClean="0"/>
              <a:t>-</a:t>
            </a:r>
            <a:r>
              <a:rPr lang="fr-FR" sz="1000" b="1" dirty="0" smtClean="0"/>
              <a:t> simple</a:t>
            </a:r>
            <a:r>
              <a:rPr lang="fr-FR" sz="1000" dirty="0" smtClean="0"/>
              <a:t> et </a:t>
            </a:r>
            <a:r>
              <a:rPr lang="fr-FR" sz="1000" b="1" dirty="0" smtClean="0"/>
              <a:t>approprié</a:t>
            </a:r>
            <a:r>
              <a:rPr lang="fr-FR" sz="1000" dirty="0" smtClean="0"/>
              <a:t>. </a:t>
            </a:r>
          </a:p>
          <a:p>
            <a:pPr>
              <a:spcBef>
                <a:spcPct val="50000"/>
              </a:spcBef>
            </a:pPr>
            <a:endParaRPr lang="fr-FR" sz="1000" dirty="0" smtClean="0"/>
          </a:p>
          <a:p>
            <a:pPr>
              <a:spcBef>
                <a:spcPct val="50000"/>
              </a:spcBef>
            </a:pPr>
            <a:r>
              <a:rPr lang="fr-FR" sz="1000" dirty="0" smtClean="0"/>
              <a:t>Nous vous proposons donc un programme de certification : 4 séries (technologie, métier, master, architecture) et 5 titres adaptés (technique, It pro, développeurs…) et ciblés à chaque métier. </a:t>
            </a:r>
            <a:br>
              <a:rPr lang="fr-FR" sz="1000" dirty="0" smtClean="0"/>
            </a:br>
            <a:endParaRPr lang="fr-FR" sz="1000" dirty="0" smtClean="0"/>
          </a:p>
          <a:p>
            <a:pPr>
              <a:spcBef>
                <a:spcPct val="50000"/>
              </a:spcBef>
              <a:buFontTx/>
              <a:buChar char="•"/>
            </a:pPr>
            <a:r>
              <a:rPr lang="fr-FR" dirty="0" smtClean="0">
                <a:latin typeface="Calibri" pitchFamily="34" charset="0"/>
              </a:rPr>
              <a:t>Les examens de nouvelle génération comprend uniquement les cursus des produits de version à partir de 2005 (SQL Server 2005, Exchange Server 2007, Windows Server 2008…) </a:t>
            </a:r>
            <a:r>
              <a:rPr lang="fr-FR" sz="1000" dirty="0" smtClean="0">
                <a:hlinkClick r:id="rId3" tooltip="http://www.microsoft.com/france/formation/nouvelle_certification/default.mspx"/>
              </a:rPr>
              <a:t>http://www.microsoft.com/france/formation/nouvelle_certification/default.mspx</a:t>
            </a:r>
            <a:r>
              <a:rPr lang="en-US" dirty="0" smtClean="0">
                <a:latin typeface="Calibri" pitchFamily="34" charset="0"/>
              </a:rPr>
              <a:t> </a:t>
            </a:r>
          </a:p>
          <a:p>
            <a:pPr>
              <a:spcBef>
                <a:spcPct val="50000"/>
              </a:spcBef>
            </a:pPr>
            <a:endParaRPr lang="fr-FR" sz="1000" dirty="0" smtClean="0"/>
          </a:p>
          <a:p>
            <a:pPr>
              <a:spcBef>
                <a:spcPct val="50000"/>
              </a:spcBef>
              <a:buFontTx/>
              <a:buChar char="•"/>
            </a:pPr>
            <a:r>
              <a:rPr lang="fr-FR" dirty="0" smtClean="0">
                <a:latin typeface="Calibri" pitchFamily="34" charset="0"/>
              </a:rPr>
              <a:t>L’ancien programme avec les anciens cursus de certification est toujours d’actualité (MCSE,MCSA Windows Server 2003..)</a:t>
            </a:r>
          </a:p>
          <a:p>
            <a:pPr>
              <a:spcBef>
                <a:spcPct val="50000"/>
              </a:spcBef>
            </a:pPr>
            <a:endParaRPr lang="fr-FR" sz="1000" dirty="0" smtClean="0"/>
          </a:p>
          <a:p>
            <a:pPr>
              <a:spcBef>
                <a:spcPct val="50000"/>
              </a:spcBef>
              <a:buFontTx/>
              <a:buChar char="•"/>
            </a:pPr>
            <a:r>
              <a:rPr lang="fr-FR" dirty="0" smtClean="0">
                <a:latin typeface="Calibri" pitchFamily="34" charset="0"/>
              </a:rPr>
              <a:t>Les examens seront mis à jour au fur et à mesure ! </a:t>
            </a:r>
          </a:p>
          <a:p>
            <a:pPr>
              <a:spcBef>
                <a:spcPct val="50000"/>
              </a:spcBef>
            </a:pPr>
            <a:endParaRPr lang="fr-FR" sz="1000" dirty="0" smtClean="0"/>
          </a:p>
          <a:p>
            <a:pPr>
              <a:spcBef>
                <a:spcPct val="50000"/>
              </a:spcBef>
              <a:buFontTx/>
              <a:buChar char="•"/>
            </a:pPr>
            <a:r>
              <a:rPr lang="fr-FR" dirty="0" smtClean="0">
                <a:latin typeface="Calibri" pitchFamily="34" charset="0"/>
              </a:rPr>
              <a:t>Plus d’infos : </a:t>
            </a:r>
            <a:r>
              <a:rPr lang="en-US" sz="1000" dirty="0" smtClean="0">
                <a:hlinkClick r:id="rId4" tooltip="http://www.microsoft.com/france/formation/cert/default.mspx"/>
              </a:rPr>
              <a:t>http://www.microsoft.com/france/formation/cert/default.mspx</a:t>
            </a:r>
            <a:r>
              <a:rPr lang="en-US" dirty="0" smtClean="0">
                <a:latin typeface="Calibri" pitchFamily="34" charset="0"/>
              </a:rPr>
              <a:t> </a:t>
            </a:r>
          </a:p>
          <a:p>
            <a:endParaRPr lang="fr-FR" dirty="0" smtClean="0"/>
          </a:p>
        </p:txBody>
      </p:sp>
      <p:sp>
        <p:nvSpPr>
          <p:cNvPr id="4" name="Slide Number Placeholder 3"/>
          <p:cNvSpPr>
            <a:spLocks noGrp="1"/>
          </p:cNvSpPr>
          <p:nvPr>
            <p:ph type="sldNum" sz="quarter" idx="5"/>
          </p:nvPr>
        </p:nvSpPr>
        <p:spPr/>
        <p:txBody>
          <a:bodyPr/>
          <a:lstStyle/>
          <a:p>
            <a:fld id="{82855A47-C026-4F55-B847-31CA5623E01B}" type="slidenum">
              <a:rPr lang="fr-FR"/>
              <a:pPr/>
              <a:t>15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eaLnBrk="1" hangingPunct="1">
              <a:lnSpc>
                <a:spcPct val="90000"/>
              </a:lnSpc>
              <a:spcBef>
                <a:spcPct val="0"/>
              </a:spcBef>
            </a:pPr>
            <a:r>
              <a:rPr lang="fr-FR" dirty="0" smtClean="0"/>
              <a:t>Pour valider un cursus de certification, il faut obtenir un examen pour valider une certification technique.</a:t>
            </a:r>
          </a:p>
          <a:p>
            <a:pPr eaLnBrk="1" hangingPunct="1">
              <a:lnSpc>
                <a:spcPct val="90000"/>
              </a:lnSpc>
              <a:spcBef>
                <a:spcPct val="0"/>
              </a:spcBef>
            </a:pPr>
            <a:endParaRPr lang="fr-FR" dirty="0" smtClean="0"/>
          </a:p>
          <a:p>
            <a:pPr eaLnBrk="1" hangingPunct="1">
              <a:lnSpc>
                <a:spcPct val="90000"/>
              </a:lnSpc>
              <a:spcBef>
                <a:spcPct val="0"/>
              </a:spcBef>
            </a:pPr>
            <a:r>
              <a:rPr lang="fr-FR" b="1" dirty="0" smtClean="0"/>
              <a:t>Offre de certification Seconde chance : </a:t>
            </a:r>
          </a:p>
          <a:p>
            <a:pPr eaLnBrk="1" hangingPunct="1">
              <a:lnSpc>
                <a:spcPct val="90000"/>
              </a:lnSpc>
              <a:spcBef>
                <a:spcPct val="0"/>
              </a:spcBef>
            </a:pPr>
            <a:r>
              <a:rPr lang="fr-FR" dirty="0" smtClean="0"/>
              <a:t>Microsoft vous propose de bénéficier d’un second passage gratuitement si vous ne réussissez pas votre premier passage.</a:t>
            </a:r>
          </a:p>
          <a:p>
            <a:pPr eaLnBrk="1" hangingPunct="1">
              <a:lnSpc>
                <a:spcPct val="90000"/>
              </a:lnSpc>
              <a:spcBef>
                <a:spcPct val="0"/>
              </a:spcBef>
            </a:pPr>
            <a:r>
              <a:rPr lang="fr-FR" dirty="0" smtClean="0"/>
              <a:t>Pour plus d’informations, visitez le site formation et certification  www.microsoft.com/france/formation</a:t>
            </a:r>
          </a:p>
          <a:p>
            <a:pPr eaLnBrk="1" hangingPunct="1">
              <a:lnSpc>
                <a:spcPct val="90000"/>
              </a:lnSpc>
              <a:spcBef>
                <a:spcPct val="0"/>
              </a:spcBef>
            </a:pPr>
            <a:endParaRPr lang="fr-FR" b="1" dirty="0" smtClean="0"/>
          </a:p>
          <a:p>
            <a:pPr eaLnBrk="1" hangingPunct="1">
              <a:lnSpc>
                <a:spcPct val="90000"/>
              </a:lnSpc>
              <a:spcBef>
                <a:spcPct val="0"/>
              </a:spcBef>
            </a:pPr>
            <a:r>
              <a:rPr lang="fr-FR" dirty="0" smtClean="0"/>
              <a:t>Le guide de préparation à l’examen vous indique quels sont les pré-requis pour passer cet examen.</a:t>
            </a:r>
          </a:p>
          <a:p>
            <a:pPr eaLnBrk="1" hangingPunct="1">
              <a:lnSpc>
                <a:spcPct val="90000"/>
              </a:lnSpc>
              <a:spcBef>
                <a:spcPct val="0"/>
              </a:spcBef>
            </a:pPr>
            <a:endParaRPr lang="fr-FR" b="1" dirty="0" smtClean="0"/>
          </a:p>
          <a:p>
            <a:pPr eaLnBrk="1" hangingPunct="1">
              <a:lnSpc>
                <a:spcPct val="90000"/>
              </a:lnSpc>
              <a:spcBef>
                <a:spcPct val="0"/>
              </a:spcBef>
            </a:pPr>
            <a:r>
              <a:rPr lang="fr-FR" b="1" dirty="0"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lnSpc>
                <a:spcPct val="90000"/>
              </a:lnSpc>
              <a:spcBef>
                <a:spcPct val="0"/>
              </a:spcBef>
            </a:pPr>
            <a:r>
              <a:rPr lang="fr-FR" dirty="0" smtClean="0"/>
              <a:t>Pour choisir ceux qui vous correspondent le mieux, vous avez la possibilité de sélectionner : </a:t>
            </a:r>
            <a:r>
              <a:rPr lang="fr-FR" dirty="0" smtClean="0">
                <a:hlinkClick r:id="rId3" action="ppaction://hlinkfile"/>
              </a:rPr>
              <a:t>une formation</a:t>
            </a:r>
            <a:r>
              <a:rPr lang="fr-FR" dirty="0" smtClean="0"/>
              <a:t> ou </a:t>
            </a:r>
            <a:r>
              <a:rPr lang="fr-FR" dirty="0" smtClean="0">
                <a:hlinkClick r:id="rId4" action="ppaction://hlinkfile"/>
              </a:rPr>
              <a:t>un examen</a:t>
            </a:r>
            <a:r>
              <a:rPr lang="fr-FR" dirty="0" smtClean="0"/>
              <a:t> sur un produit ou une technologie spécifique, </a:t>
            </a:r>
            <a:r>
              <a:rPr lang="fr-FR" dirty="0" smtClean="0">
                <a:hlinkClick r:id="rId5" action="ppaction://hlinkfile"/>
              </a:rPr>
              <a:t>le cursus correspondant à votre métier</a:t>
            </a:r>
            <a:r>
              <a:rPr lang="fr-FR" dirty="0" smtClean="0"/>
              <a:t>, le centre de formation le plus proche de chez vous. </a:t>
            </a:r>
          </a:p>
          <a:p>
            <a:pPr eaLnBrk="1" hangingPunct="1">
              <a:lnSpc>
                <a:spcPct val="90000"/>
              </a:lnSpc>
              <a:spcBef>
                <a:spcPct val="0"/>
              </a:spcBef>
            </a:pPr>
            <a:endParaRPr lang="fr-FR" b="1" dirty="0" smtClean="0"/>
          </a:p>
          <a:p>
            <a:pPr eaLnBrk="1" hangingPunct="1">
              <a:lnSpc>
                <a:spcPct val="90000"/>
              </a:lnSpc>
              <a:spcBef>
                <a:spcPct val="0"/>
              </a:spcBef>
            </a:pPr>
            <a:r>
              <a:rPr lang="fr-FR" b="1" dirty="0" smtClean="0"/>
              <a:t>Forums certifications : </a:t>
            </a:r>
            <a:r>
              <a:rPr lang="fr-FR" dirty="0" smtClean="0"/>
              <a:t>Il existe depuis peu deux forums dédiés à la certification technique Microsoft. Vous pouvez échanger et discuter autour des certifications développeurs (MCTS et MCPD) et des mises à niveau (pour les MCAD et MCSD).</a:t>
            </a:r>
          </a:p>
          <a:p>
            <a:pPr eaLnBrk="1" hangingPunct="1">
              <a:lnSpc>
                <a:spcPct val="90000"/>
              </a:lnSpc>
              <a:spcBef>
                <a:spcPct val="0"/>
              </a:spcBef>
            </a:pPr>
            <a:r>
              <a:rPr lang="fr-FR" dirty="0" smtClean="0"/>
              <a:t>Vous pouvez également échanger et discuter autour des certifications IT (MCTS et MCITP) et des mises à niveau (pour les MCDST, MCDBA, MCSA et MCSE) </a:t>
            </a:r>
          </a:p>
          <a:p>
            <a:pPr>
              <a:lnSpc>
                <a:spcPct val="90000"/>
              </a:lnSpc>
            </a:pPr>
            <a:endParaRPr lang="fr-FR" dirty="0" smtClean="0"/>
          </a:p>
          <a:p>
            <a:pPr eaLnBrk="1" hangingPunct="1">
              <a:lnSpc>
                <a:spcPct val="90000"/>
              </a:lnSpc>
            </a:pPr>
            <a:r>
              <a:rPr lang="fr-FR" dirty="0" smtClean="0"/>
              <a:t>Si vous avez des questions sur la certification individuelle, l’équipe formation et certification se tient à votre écoute, contactez nous par courriel.</a:t>
            </a:r>
          </a:p>
        </p:txBody>
      </p:sp>
      <p:sp>
        <p:nvSpPr>
          <p:cNvPr id="4" name="Espace réservé du numéro de diapositive 3"/>
          <p:cNvSpPr>
            <a:spLocks noGrp="1"/>
          </p:cNvSpPr>
          <p:nvPr>
            <p:ph type="sldNum" sz="quarter" idx="5"/>
          </p:nvPr>
        </p:nvSpPr>
        <p:spPr/>
        <p:txBody>
          <a:bodyPr/>
          <a:lstStyle/>
          <a:p>
            <a:fld id="{E226ECB7-A711-44C6-B92A-09F7E27EDBFB}" type="slidenum">
              <a:rPr lang="en-GB"/>
              <a:pPr/>
              <a:t>16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Pour aller jusqu’au bout de votre parcours en tant professionnel de l’informatique, validez vos compétences sur les technologies Microsoft en vous certifiant.</a:t>
            </a:r>
          </a:p>
          <a:p>
            <a:pPr eaLnBrk="1" hangingPunct="1">
              <a:spcBef>
                <a:spcPct val="0"/>
              </a:spcBef>
            </a:pPr>
            <a:endParaRPr lang="fr-FR" smtClean="0"/>
          </a:p>
          <a:p>
            <a:pPr eaLnBrk="1" hangingPunct="1">
              <a:spcBef>
                <a:spcPct val="0"/>
              </a:spcBef>
            </a:pPr>
            <a:r>
              <a:rPr lang="fr-FR" smtClean="0"/>
              <a:t>Le guide de préparation à l’examen vous indique quels sont les pré-requis pour passer cet examen.</a:t>
            </a:r>
          </a:p>
          <a:p>
            <a:pPr eaLnBrk="1" hangingPunct="1">
              <a:spcBef>
                <a:spcPct val="0"/>
              </a:spcBef>
            </a:pPr>
            <a:endParaRPr lang="fr-FR" b="1" smtClean="0"/>
          </a:p>
          <a:p>
            <a:pPr eaLnBrk="1" hangingPunct="1">
              <a:spcBef>
                <a:spcPct val="0"/>
              </a:spcBef>
            </a:pPr>
            <a:r>
              <a:rPr lang="fr-FR" b="1" smtClean="0"/>
              <a:t>Offre de certification Seconde chance : </a:t>
            </a:r>
            <a:r>
              <a:rPr lang="fr-FR" smtClean="0"/>
              <a:t>Microsoft vous propose de bénéficier d’un second passage gratuitement si vous ne réussissez pas votre premier passage.</a:t>
            </a:r>
          </a:p>
          <a:p>
            <a:pPr eaLnBrk="1" hangingPunct="1">
              <a:spcBef>
                <a:spcPct val="0"/>
              </a:spcBef>
            </a:pPr>
            <a:r>
              <a:rPr lang="fr-FR" smtClean="0"/>
              <a:t>Pour plus d’informations, visitez le site formation et certification  www.microsoft.com/france/formation</a:t>
            </a:r>
          </a:p>
          <a:p>
            <a:pPr eaLnBrk="1" hangingPunct="1">
              <a:spcBef>
                <a:spcPct val="0"/>
              </a:spcBef>
            </a:pPr>
            <a:endParaRPr lang="fr-FR" b="1" smtClean="0"/>
          </a:p>
          <a:p>
            <a:pPr eaLnBrk="1" hangingPunct="1">
              <a:spcBef>
                <a:spcPct val="0"/>
              </a:spcBef>
            </a:pPr>
            <a:r>
              <a:rPr lang="fr-FR" b="1"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spcBef>
                <a:spcPct val="0"/>
              </a:spcBef>
            </a:pPr>
            <a:r>
              <a:rPr lang="fr-FR" smtClean="0"/>
              <a:t>Pour choisir ceux qui vous correspondent le mieux, vous avez la possibilité de sélectionner : </a:t>
            </a:r>
            <a:r>
              <a:rPr lang="fr-FR" smtClean="0">
                <a:hlinkClick r:id="rId3" action="ppaction://hlinkfile"/>
              </a:rPr>
              <a:t>une formation</a:t>
            </a:r>
            <a:r>
              <a:rPr lang="fr-FR" smtClean="0"/>
              <a:t> ou </a:t>
            </a:r>
            <a:r>
              <a:rPr lang="fr-FR" smtClean="0">
                <a:hlinkClick r:id="rId4" action="ppaction://hlinkfile"/>
              </a:rPr>
              <a:t>un examen</a:t>
            </a:r>
            <a:r>
              <a:rPr lang="fr-FR" smtClean="0"/>
              <a:t> sur un produit ou une technologie spécifique, </a:t>
            </a:r>
            <a:r>
              <a:rPr lang="fr-FR" smtClean="0">
                <a:hlinkClick r:id="rId5" action="ppaction://hlinkfile"/>
              </a:rPr>
              <a:t>le cursus correspondant à votre métier</a:t>
            </a:r>
            <a:r>
              <a:rPr lang="fr-FR" smtClean="0"/>
              <a:t>, le centre de formation le plus proche de chez vous. </a:t>
            </a:r>
          </a:p>
          <a:p>
            <a:pPr eaLnBrk="1" hangingPunct="1">
              <a:spcBef>
                <a:spcPct val="0"/>
              </a:spcBef>
            </a:pPr>
            <a:endParaRPr lang="fr-FR" b="1" smtClean="0"/>
          </a:p>
          <a:p>
            <a:pPr eaLnBrk="1" hangingPunct="1">
              <a:spcBef>
                <a:spcPct val="0"/>
              </a:spcBef>
            </a:pPr>
            <a:endParaRPr lang="fr-FR" b="1" smtClean="0"/>
          </a:p>
          <a:p>
            <a:pPr eaLnBrk="1" hangingPunct="1">
              <a:spcBef>
                <a:spcPct val="0"/>
              </a:spcBef>
            </a:pPr>
            <a:r>
              <a:rPr lang="fr-FR" b="1" smtClean="0"/>
              <a:t>Forums certifications : </a:t>
            </a:r>
            <a:r>
              <a:rPr lang="fr-FR" smtClean="0"/>
              <a:t>Il existe deux forums dédiés à la certification technique Microsoft. Vous pouvez échanger et discuter autour des certifications développeurs (MCTS et MCPD) et des mises à niveau (pour les MCAD et MCSD).</a:t>
            </a:r>
          </a:p>
          <a:p>
            <a:pPr eaLnBrk="1" hangingPunct="1">
              <a:spcBef>
                <a:spcPct val="0"/>
              </a:spcBef>
            </a:pPr>
            <a:r>
              <a:rPr lang="fr-FR" smtClean="0"/>
              <a:t>Vous pouvez également échanger et discuter autour des certifications IT (MCTS et MCITP) et des mises à niveau (pour les MCDST, MCDBA, MCSA et MCSE) </a:t>
            </a:r>
          </a:p>
          <a:p>
            <a:pPr eaLnBrk="1" hangingPunct="1">
              <a:spcBef>
                <a:spcPct val="0"/>
              </a:spcBef>
            </a:pPr>
            <a:endParaRPr lang="fr-FR" smtClean="0"/>
          </a:p>
          <a:p>
            <a:pPr eaLnBrk="1" hangingPunct="1">
              <a:spcBef>
                <a:spcPct val="0"/>
              </a:spcBef>
            </a:pPr>
            <a:r>
              <a:rPr lang="fr-FR" smtClean="0"/>
              <a:t>Si vous avez des questions sur la certification individuelle, l’équipe formation et certification se tient à votre écoute, contactez nous par courriel.</a:t>
            </a:r>
          </a:p>
          <a:p>
            <a:pPr eaLnBrk="1" hangingPunct="1">
              <a:spcBef>
                <a:spcPct val="0"/>
              </a:spcBef>
            </a:pPr>
            <a:endParaRPr lang="fr-FR" smtClean="0"/>
          </a:p>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a:lstStyle/>
          <a:p>
            <a:fld id="{9E214814-7D4F-431B-8DBA-5DBCD18C08B2}" type="slidenum">
              <a:rPr lang="fr-FR"/>
              <a:pPr/>
              <a:t>17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Pour aller jusqu’au bout de votre parcours en tant professionnel de l’informatique, validez vos compétences sur les technologies Microsoft en vous certifiant.</a:t>
            </a:r>
          </a:p>
          <a:p>
            <a:pPr eaLnBrk="1" hangingPunct="1">
              <a:spcBef>
                <a:spcPct val="0"/>
              </a:spcBef>
            </a:pPr>
            <a:endParaRPr lang="fr-FR" smtClean="0"/>
          </a:p>
          <a:p>
            <a:pPr eaLnBrk="1" hangingPunct="1">
              <a:spcBef>
                <a:spcPct val="0"/>
              </a:spcBef>
            </a:pPr>
            <a:r>
              <a:rPr lang="fr-FR" smtClean="0"/>
              <a:t>Le guide de préparation à l’examen vous indique quels sont les pré-requis pour passer cet examen.</a:t>
            </a:r>
          </a:p>
          <a:p>
            <a:pPr eaLnBrk="1" hangingPunct="1">
              <a:spcBef>
                <a:spcPct val="0"/>
              </a:spcBef>
            </a:pPr>
            <a:endParaRPr lang="fr-FR" b="1" smtClean="0"/>
          </a:p>
          <a:p>
            <a:pPr eaLnBrk="1" hangingPunct="1">
              <a:spcBef>
                <a:spcPct val="0"/>
              </a:spcBef>
            </a:pPr>
            <a:r>
              <a:rPr lang="fr-FR" b="1" smtClean="0"/>
              <a:t>Offre de certification Seconde chance : </a:t>
            </a:r>
            <a:r>
              <a:rPr lang="fr-FR" smtClean="0"/>
              <a:t>Microsoft vous propose de bénéficier d’un second passage gratuitement si vous ne réussissez pas votre premier passage.</a:t>
            </a:r>
          </a:p>
          <a:p>
            <a:pPr eaLnBrk="1" hangingPunct="1">
              <a:spcBef>
                <a:spcPct val="0"/>
              </a:spcBef>
            </a:pPr>
            <a:r>
              <a:rPr lang="fr-FR" smtClean="0"/>
              <a:t>Pour plus d’informations, visitez le site formation et certification  www.microsoft.com/france/formation</a:t>
            </a:r>
          </a:p>
          <a:p>
            <a:pPr eaLnBrk="1" hangingPunct="1">
              <a:spcBef>
                <a:spcPct val="0"/>
              </a:spcBef>
            </a:pPr>
            <a:endParaRPr lang="fr-FR" b="1" smtClean="0"/>
          </a:p>
          <a:p>
            <a:pPr eaLnBrk="1" hangingPunct="1">
              <a:spcBef>
                <a:spcPct val="0"/>
              </a:spcBef>
            </a:pPr>
            <a:r>
              <a:rPr lang="fr-FR" b="1"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spcBef>
                <a:spcPct val="0"/>
              </a:spcBef>
            </a:pPr>
            <a:r>
              <a:rPr lang="fr-FR" smtClean="0"/>
              <a:t>Pour choisir ceux qui vous correspondent le mieux, vous avez la possibilité de sélectionner : </a:t>
            </a:r>
            <a:r>
              <a:rPr lang="fr-FR" smtClean="0">
                <a:hlinkClick r:id="rId3" action="ppaction://hlinkfile"/>
              </a:rPr>
              <a:t>une formation</a:t>
            </a:r>
            <a:r>
              <a:rPr lang="fr-FR" smtClean="0"/>
              <a:t> ou </a:t>
            </a:r>
            <a:r>
              <a:rPr lang="fr-FR" smtClean="0">
                <a:hlinkClick r:id="rId4" action="ppaction://hlinkfile"/>
              </a:rPr>
              <a:t>un examen</a:t>
            </a:r>
            <a:r>
              <a:rPr lang="fr-FR" smtClean="0"/>
              <a:t> sur un produit ou une technologie spécifique, </a:t>
            </a:r>
            <a:r>
              <a:rPr lang="fr-FR" smtClean="0">
                <a:hlinkClick r:id="rId5" action="ppaction://hlinkfile"/>
              </a:rPr>
              <a:t>le cursus correspondant à votre métier</a:t>
            </a:r>
            <a:r>
              <a:rPr lang="fr-FR" smtClean="0"/>
              <a:t>, le centre de formation le plus proche de chez vous. </a:t>
            </a:r>
          </a:p>
          <a:p>
            <a:pPr eaLnBrk="1" hangingPunct="1">
              <a:spcBef>
                <a:spcPct val="0"/>
              </a:spcBef>
            </a:pPr>
            <a:endParaRPr lang="fr-FR" b="1" smtClean="0"/>
          </a:p>
          <a:p>
            <a:pPr eaLnBrk="1" hangingPunct="1">
              <a:spcBef>
                <a:spcPct val="0"/>
              </a:spcBef>
            </a:pPr>
            <a:endParaRPr lang="fr-FR" b="1" smtClean="0"/>
          </a:p>
          <a:p>
            <a:pPr eaLnBrk="1" hangingPunct="1">
              <a:spcBef>
                <a:spcPct val="0"/>
              </a:spcBef>
            </a:pPr>
            <a:r>
              <a:rPr lang="fr-FR" b="1" smtClean="0"/>
              <a:t>Forums certifications : </a:t>
            </a:r>
            <a:r>
              <a:rPr lang="fr-FR" smtClean="0"/>
              <a:t>Il existe deux forums dédiés à la certification technique Microsoft. Vous pouvez échanger et discuter autour des certifications développeurs (MCTS et MCPD) et des mises à niveau (pour les MCAD et MCSD).</a:t>
            </a:r>
          </a:p>
          <a:p>
            <a:pPr eaLnBrk="1" hangingPunct="1">
              <a:spcBef>
                <a:spcPct val="0"/>
              </a:spcBef>
            </a:pPr>
            <a:r>
              <a:rPr lang="fr-FR" smtClean="0"/>
              <a:t>Vous pouvez également échanger et discuter autour des certifications IT (MCTS et MCITP) et des mises à niveau (pour les MCDST, MCDBA, MCSA et MCSE) </a:t>
            </a:r>
          </a:p>
          <a:p>
            <a:pPr eaLnBrk="1" hangingPunct="1">
              <a:spcBef>
                <a:spcPct val="0"/>
              </a:spcBef>
            </a:pPr>
            <a:endParaRPr lang="fr-FR" smtClean="0"/>
          </a:p>
          <a:p>
            <a:pPr eaLnBrk="1" hangingPunct="1">
              <a:spcBef>
                <a:spcPct val="0"/>
              </a:spcBef>
            </a:pPr>
            <a:r>
              <a:rPr lang="fr-FR" smtClean="0"/>
              <a:t>Si vous avez des questions sur la certification individuelle, l’équipe formation et certification se tient à votre écoute, contactez nous par courriel.</a:t>
            </a:r>
          </a:p>
          <a:p>
            <a:pPr eaLnBrk="1" hangingPunct="1">
              <a:spcBef>
                <a:spcPct val="0"/>
              </a:spcBef>
            </a:pPr>
            <a:endParaRPr lang="fr-FR" smtClean="0"/>
          </a:p>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a:lstStyle/>
          <a:p>
            <a:fld id="{9E214814-7D4F-431B-8DBA-5DBCD18C08B2}" type="slidenum">
              <a:rPr lang="fr-FR"/>
              <a:pPr/>
              <a:t>18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Pour aller jusqu’au bout de votre parcours en tant professionnel de l’informatique, validez vos compétences sur les technologies Microsoft en vous certifiant.</a:t>
            </a:r>
          </a:p>
          <a:p>
            <a:pPr eaLnBrk="1" hangingPunct="1">
              <a:spcBef>
                <a:spcPct val="0"/>
              </a:spcBef>
            </a:pPr>
            <a:endParaRPr lang="fr-FR" dirty="0" smtClean="0"/>
          </a:p>
          <a:p>
            <a:pPr eaLnBrk="1" hangingPunct="1">
              <a:spcBef>
                <a:spcPct val="0"/>
              </a:spcBef>
            </a:pPr>
            <a:r>
              <a:rPr lang="fr-FR" dirty="0" smtClean="0"/>
              <a:t>Le guide de préparation à l’examen vous indique quels sont les pré-requis pour passer cet examen.</a:t>
            </a:r>
          </a:p>
          <a:p>
            <a:pPr eaLnBrk="1" hangingPunct="1">
              <a:spcBef>
                <a:spcPct val="0"/>
              </a:spcBef>
            </a:pPr>
            <a:endParaRPr lang="fr-FR" b="1" dirty="0" smtClean="0"/>
          </a:p>
          <a:p>
            <a:pPr eaLnBrk="1" hangingPunct="1">
              <a:spcBef>
                <a:spcPct val="0"/>
              </a:spcBef>
            </a:pPr>
            <a:r>
              <a:rPr lang="fr-FR" b="1" dirty="0" smtClean="0"/>
              <a:t>Offre de certification Seconde chance : </a:t>
            </a:r>
            <a:r>
              <a:rPr lang="fr-FR" dirty="0" smtClean="0"/>
              <a:t>Microsoft vous propose de bénéficier d’un second passage gratuitement si vous ne réussissez pas votre premier passage.</a:t>
            </a:r>
          </a:p>
          <a:p>
            <a:pPr eaLnBrk="1" hangingPunct="1">
              <a:spcBef>
                <a:spcPct val="0"/>
              </a:spcBef>
            </a:pPr>
            <a:r>
              <a:rPr lang="fr-FR" dirty="0" smtClean="0"/>
              <a:t>Pour plus d’informations, visitez le site formation et certification  www.microsoft.com/france/formation</a:t>
            </a:r>
          </a:p>
          <a:p>
            <a:pPr eaLnBrk="1" hangingPunct="1">
              <a:spcBef>
                <a:spcPct val="0"/>
              </a:spcBef>
            </a:pPr>
            <a:endParaRPr lang="fr-FR" b="1" dirty="0" smtClean="0"/>
          </a:p>
          <a:p>
            <a:pPr eaLnBrk="1" hangingPunct="1">
              <a:spcBef>
                <a:spcPct val="0"/>
              </a:spcBef>
            </a:pPr>
            <a:r>
              <a:rPr lang="fr-FR" b="1" dirty="0"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spcBef>
                <a:spcPct val="0"/>
              </a:spcBef>
            </a:pPr>
            <a:r>
              <a:rPr lang="fr-FR" dirty="0" smtClean="0"/>
              <a:t>Pour choisir ceux qui vous correspondent le mieux, vous avez la possibilité de sélectionner : </a:t>
            </a:r>
            <a:r>
              <a:rPr lang="fr-FR" dirty="0" smtClean="0">
                <a:hlinkClick r:id="rId3" action="ppaction://hlinkfile"/>
              </a:rPr>
              <a:t>une formation</a:t>
            </a:r>
            <a:r>
              <a:rPr lang="fr-FR" dirty="0" smtClean="0"/>
              <a:t> ou </a:t>
            </a:r>
            <a:r>
              <a:rPr lang="fr-FR" dirty="0" smtClean="0">
                <a:hlinkClick r:id="rId4" action="ppaction://hlinkfile"/>
              </a:rPr>
              <a:t>un examen</a:t>
            </a:r>
            <a:r>
              <a:rPr lang="fr-FR" dirty="0" smtClean="0"/>
              <a:t> sur un produit ou une technologie spécifique, </a:t>
            </a:r>
            <a:r>
              <a:rPr lang="fr-FR" dirty="0" smtClean="0">
                <a:hlinkClick r:id="rId5" action="ppaction://hlinkfile"/>
              </a:rPr>
              <a:t>le cursus correspondant à votre métier</a:t>
            </a:r>
            <a:r>
              <a:rPr lang="fr-FR" dirty="0" smtClean="0"/>
              <a:t>, le centre de formation le plus proche de chez vous. </a:t>
            </a:r>
          </a:p>
          <a:p>
            <a:pPr eaLnBrk="1" hangingPunct="1">
              <a:spcBef>
                <a:spcPct val="0"/>
              </a:spcBef>
            </a:pPr>
            <a:endParaRPr lang="fr-FR" b="1" dirty="0" smtClean="0"/>
          </a:p>
          <a:p>
            <a:pPr eaLnBrk="1" hangingPunct="1">
              <a:spcBef>
                <a:spcPct val="0"/>
              </a:spcBef>
            </a:pPr>
            <a:endParaRPr lang="fr-FR" b="1" dirty="0" smtClean="0"/>
          </a:p>
          <a:p>
            <a:pPr eaLnBrk="1" hangingPunct="1">
              <a:spcBef>
                <a:spcPct val="0"/>
              </a:spcBef>
            </a:pPr>
            <a:r>
              <a:rPr lang="fr-FR" b="1" dirty="0" smtClean="0"/>
              <a:t>Forums certifications : </a:t>
            </a:r>
            <a:r>
              <a:rPr lang="fr-FR" dirty="0" smtClean="0"/>
              <a:t>Il existe deux forums dédiés à la certification technique Microsoft. Vous pouvez échanger et discuter autour des certifications développeurs (MCTS et MCPD) et des mises à niveau (pour les MCAD et MCSD).</a:t>
            </a:r>
          </a:p>
          <a:p>
            <a:pPr eaLnBrk="1" hangingPunct="1">
              <a:spcBef>
                <a:spcPct val="0"/>
              </a:spcBef>
            </a:pPr>
            <a:r>
              <a:rPr lang="fr-FR" dirty="0" smtClean="0"/>
              <a:t>Vous pouvez également échanger et discuter autour des certifications IT (MCTS et MCITP) et des mises à niveau (pour les MCDST, MCDBA, MCSA et MCSE) </a:t>
            </a:r>
          </a:p>
          <a:p>
            <a:pPr eaLnBrk="1" hangingPunct="1">
              <a:spcBef>
                <a:spcPct val="0"/>
              </a:spcBef>
            </a:pPr>
            <a:endParaRPr lang="fr-FR" dirty="0" smtClean="0"/>
          </a:p>
          <a:p>
            <a:pPr eaLnBrk="1" hangingPunct="1">
              <a:spcBef>
                <a:spcPct val="0"/>
              </a:spcBef>
            </a:pPr>
            <a:r>
              <a:rPr lang="fr-FR" dirty="0" smtClean="0"/>
              <a:t>Si vous avez des questions sur la certification individuelle, l’équipe formation et certification se tient à votre écoute, contactez nous par courriel.</a:t>
            </a:r>
          </a:p>
          <a:p>
            <a:pPr eaLnBrk="1" hangingPunct="1">
              <a:spcBef>
                <a:spcPct val="0"/>
              </a:spcBef>
            </a:pPr>
            <a:endParaRPr lang="fr-FR" dirty="0" smtClean="0"/>
          </a:p>
          <a:p>
            <a:pPr eaLnBrk="1" hangingPunct="1">
              <a:spcBef>
                <a:spcPct val="0"/>
              </a:spcBef>
            </a:pPr>
            <a:endParaRPr lang="fr-FR" dirty="0" smtClean="0"/>
          </a:p>
        </p:txBody>
      </p:sp>
      <p:sp>
        <p:nvSpPr>
          <p:cNvPr id="6148" name="Espace réservé du numéro de diapositive 3"/>
          <p:cNvSpPr>
            <a:spLocks noGrp="1"/>
          </p:cNvSpPr>
          <p:nvPr>
            <p:ph type="sldNum" sz="quarter" idx="5"/>
          </p:nvPr>
        </p:nvSpPr>
        <p:spPr bwMode="auto">
          <a:ln>
            <a:miter lim="800000"/>
            <a:headEnd/>
            <a:tailEnd/>
          </a:ln>
        </p:spPr>
        <p:txBody>
          <a:bodyPr/>
          <a:lstStyle/>
          <a:p>
            <a:fld id="{9E214814-7D4F-431B-8DBA-5DBCD18C08B2}" type="slidenum">
              <a:rPr lang="fr-FR"/>
              <a:pPr/>
              <a:t>19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9/25/2008 4:18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47037CB-5707-4457-9413-DF502297792E}" type="slidenum">
              <a:rPr lang="en-US"/>
              <a:pPr/>
              <a:t>22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5800" y="4343400"/>
            <a:ext cx="5680075" cy="4114800"/>
          </a:xfrm>
          <a:noFill/>
          <a:ln/>
        </p:spPr>
        <p:txBody>
          <a:bodyPr/>
          <a:lstStyle/>
          <a:p>
            <a:pPr marL="263525" indent="-228600" eaLnBrk="1" hangingPunct="1"/>
            <a:r>
              <a:rPr lang="en-US" dirty="0" smtClean="0"/>
              <a:t>Un </a:t>
            </a:r>
            <a:r>
              <a:rPr lang="en-US" dirty="0" err="1" smtClean="0"/>
              <a:t>processus</a:t>
            </a:r>
            <a:r>
              <a:rPr lang="en-US" dirty="0" smtClean="0"/>
              <a:t> de </a:t>
            </a:r>
            <a:r>
              <a:rPr lang="en-US" dirty="0" err="1" smtClean="0"/>
              <a:t>modélisation</a:t>
            </a:r>
            <a:r>
              <a:rPr lang="en-US" dirty="0" smtClean="0"/>
              <a:t> des menaces </a:t>
            </a:r>
            <a:r>
              <a:rPr lang="en-US" dirty="0" err="1" smtClean="0"/>
              <a:t>implique</a:t>
            </a:r>
            <a:r>
              <a:rPr lang="en-US" dirty="0" smtClean="0"/>
              <a:t> </a:t>
            </a:r>
            <a:r>
              <a:rPr lang="en-US" dirty="0" err="1" smtClean="0"/>
              <a:t>plusieurs</a:t>
            </a:r>
            <a:r>
              <a:rPr lang="en-US" dirty="0" smtClean="0"/>
              <a:t> </a:t>
            </a:r>
            <a:r>
              <a:rPr lang="en-US" dirty="0" err="1" smtClean="0"/>
              <a:t>étapes</a:t>
            </a:r>
            <a:r>
              <a:rPr lang="en-US" dirty="0" smtClean="0"/>
              <a:t> :</a:t>
            </a:r>
          </a:p>
          <a:p>
            <a:pPr marL="633413" lvl="1" indent="-190500" eaLnBrk="1" hangingPunct="1"/>
            <a:r>
              <a:rPr lang="en-US" i="1" dirty="0" smtClean="0"/>
              <a:t>Identifier les </a:t>
            </a:r>
            <a:r>
              <a:rPr lang="en-US" i="1" dirty="0" err="1" smtClean="0"/>
              <a:t>ressources</a:t>
            </a:r>
            <a:r>
              <a:rPr lang="en-US" dirty="0" smtClean="0"/>
              <a:t>. </a:t>
            </a:r>
            <a:r>
              <a:rPr lang="en-US" dirty="0" err="1" smtClean="0"/>
              <a:t>Identifiez</a:t>
            </a:r>
            <a:r>
              <a:rPr lang="en-US" dirty="0" smtClean="0"/>
              <a:t> les </a:t>
            </a:r>
            <a:r>
              <a:rPr lang="en-US" dirty="0" err="1" smtClean="0"/>
              <a:t>ressources</a:t>
            </a:r>
            <a:r>
              <a:rPr lang="en-US" dirty="0" smtClean="0"/>
              <a:t> </a:t>
            </a:r>
            <a:r>
              <a:rPr lang="en-US" dirty="0" err="1" smtClean="0"/>
              <a:t>précieuses</a:t>
            </a:r>
            <a:r>
              <a:rPr lang="en-US" dirty="0" smtClean="0"/>
              <a:t> </a:t>
            </a:r>
            <a:r>
              <a:rPr lang="en-US" dirty="0" err="1" smtClean="0"/>
              <a:t>que</a:t>
            </a:r>
            <a:r>
              <a:rPr lang="en-US" dirty="0" smtClean="0"/>
              <a:t> </a:t>
            </a:r>
            <a:r>
              <a:rPr lang="en-US" dirty="0" err="1" smtClean="0"/>
              <a:t>vos</a:t>
            </a:r>
            <a:r>
              <a:rPr lang="en-US" dirty="0" smtClean="0"/>
              <a:t> </a:t>
            </a:r>
            <a:r>
              <a:rPr lang="en-US" dirty="0" err="1" smtClean="0"/>
              <a:t>systèmes</a:t>
            </a:r>
            <a:r>
              <a:rPr lang="en-US" dirty="0" smtClean="0"/>
              <a:t> </a:t>
            </a:r>
            <a:r>
              <a:rPr lang="en-US" dirty="0" err="1" smtClean="0"/>
              <a:t>doivent</a:t>
            </a:r>
            <a:r>
              <a:rPr lang="en-US" dirty="0" smtClean="0"/>
              <a:t> </a:t>
            </a:r>
            <a:r>
              <a:rPr lang="en-US" dirty="0" err="1" smtClean="0"/>
              <a:t>protéger</a:t>
            </a:r>
            <a:r>
              <a:rPr lang="en-US" dirty="0" smtClean="0"/>
              <a:t>.</a:t>
            </a:r>
          </a:p>
          <a:p>
            <a:pPr marL="633413" lvl="1" indent="-190500" eaLnBrk="1" hangingPunct="1"/>
            <a:r>
              <a:rPr lang="en-US" i="1" dirty="0" err="1" smtClean="0"/>
              <a:t>Créer</a:t>
            </a:r>
            <a:r>
              <a:rPr lang="en-US" i="1" dirty="0" smtClean="0"/>
              <a:t> </a:t>
            </a:r>
            <a:r>
              <a:rPr lang="en-US" i="1" dirty="0" err="1" smtClean="0"/>
              <a:t>une</a:t>
            </a:r>
            <a:r>
              <a:rPr lang="en-US" i="1" dirty="0" smtClean="0"/>
              <a:t> </a:t>
            </a:r>
            <a:r>
              <a:rPr lang="en-US" i="1" dirty="0" err="1" smtClean="0"/>
              <a:t>vue</a:t>
            </a:r>
            <a:r>
              <a:rPr lang="en-US" i="1" dirty="0" smtClean="0"/>
              <a:t> </a:t>
            </a:r>
            <a:r>
              <a:rPr lang="en-US" i="1" dirty="0" err="1" smtClean="0"/>
              <a:t>d'ensemble</a:t>
            </a:r>
            <a:r>
              <a:rPr lang="en-US" i="1" dirty="0" smtClean="0"/>
              <a:t> de </a:t>
            </a:r>
            <a:r>
              <a:rPr lang="en-US" i="1" dirty="0" err="1" smtClean="0"/>
              <a:t>l'architecture</a:t>
            </a:r>
            <a:r>
              <a:rPr lang="en-US" dirty="0" smtClean="0"/>
              <a:t>. </a:t>
            </a:r>
            <a:r>
              <a:rPr lang="en-US" dirty="0" err="1" smtClean="0"/>
              <a:t>Utilisez</a:t>
            </a:r>
            <a:r>
              <a:rPr lang="en-US" dirty="0" smtClean="0"/>
              <a:t> des tableaux et des </a:t>
            </a:r>
            <a:r>
              <a:rPr lang="en-US" dirty="0" err="1" smtClean="0"/>
              <a:t>diagrammes</a:t>
            </a:r>
            <a:r>
              <a:rPr lang="en-US" dirty="0" smtClean="0"/>
              <a:t> simples pour documenter </a:t>
            </a:r>
            <a:r>
              <a:rPr lang="en-US" dirty="0" err="1" smtClean="0"/>
              <a:t>l'architecture</a:t>
            </a:r>
            <a:r>
              <a:rPr lang="en-US" dirty="0" smtClean="0"/>
              <a:t> de </a:t>
            </a:r>
            <a:r>
              <a:rPr lang="en-US" dirty="0" err="1" smtClean="0"/>
              <a:t>votre</a:t>
            </a:r>
            <a:r>
              <a:rPr lang="en-US" dirty="0" smtClean="0"/>
              <a:t> application, </a:t>
            </a:r>
            <a:r>
              <a:rPr lang="en-US" dirty="0" err="1" smtClean="0"/>
              <a:t>notamment</a:t>
            </a:r>
            <a:r>
              <a:rPr lang="en-US" dirty="0" smtClean="0"/>
              <a:t> les </a:t>
            </a:r>
            <a:r>
              <a:rPr lang="en-US" dirty="0" err="1" smtClean="0"/>
              <a:t>sous-systèmes</a:t>
            </a:r>
            <a:r>
              <a:rPr lang="en-US" dirty="0" smtClean="0"/>
              <a:t>, les </a:t>
            </a:r>
            <a:r>
              <a:rPr lang="en-US" dirty="0" err="1" smtClean="0"/>
              <a:t>frontières</a:t>
            </a:r>
            <a:r>
              <a:rPr lang="en-US" dirty="0" smtClean="0"/>
              <a:t> </a:t>
            </a:r>
            <a:r>
              <a:rPr lang="en-US" dirty="0" err="1" smtClean="0"/>
              <a:t>sécurisées</a:t>
            </a:r>
            <a:r>
              <a:rPr lang="en-US" dirty="0" smtClean="0"/>
              <a:t> et les flux de </a:t>
            </a:r>
            <a:r>
              <a:rPr lang="en-US" dirty="0" err="1" smtClean="0"/>
              <a:t>données</a:t>
            </a:r>
            <a:r>
              <a:rPr lang="en-US" dirty="0" smtClean="0"/>
              <a:t>.</a:t>
            </a:r>
          </a:p>
          <a:p>
            <a:pPr marL="633413" lvl="1" indent="-190500" eaLnBrk="1" hangingPunct="1"/>
            <a:r>
              <a:rPr lang="en-US" i="1" dirty="0" err="1" smtClean="0"/>
              <a:t>Décomposer</a:t>
            </a:r>
            <a:r>
              <a:rPr lang="en-US" i="1" dirty="0" smtClean="0"/>
              <a:t> </a:t>
            </a:r>
            <a:r>
              <a:rPr lang="en-US" i="1" dirty="0" err="1" smtClean="0"/>
              <a:t>l'application</a:t>
            </a:r>
            <a:r>
              <a:rPr lang="en-US" dirty="0" smtClean="0"/>
              <a:t>. </a:t>
            </a:r>
            <a:r>
              <a:rPr lang="en-US" dirty="0" err="1" smtClean="0"/>
              <a:t>Décomposez</a:t>
            </a:r>
            <a:r>
              <a:rPr lang="en-US" dirty="0" smtClean="0"/>
              <a:t> </a:t>
            </a:r>
            <a:r>
              <a:rPr lang="en-US" dirty="0" err="1" smtClean="0"/>
              <a:t>l'architecture</a:t>
            </a:r>
            <a:r>
              <a:rPr lang="en-US" dirty="0" smtClean="0"/>
              <a:t> de </a:t>
            </a:r>
            <a:r>
              <a:rPr lang="en-US" dirty="0" err="1" smtClean="0"/>
              <a:t>votre</a:t>
            </a:r>
            <a:r>
              <a:rPr lang="en-US" dirty="0" smtClean="0"/>
              <a:t> application, </a:t>
            </a:r>
            <a:r>
              <a:rPr lang="en-US" dirty="0" err="1" smtClean="0"/>
              <a:t>notamment</a:t>
            </a:r>
            <a:r>
              <a:rPr lang="en-US" dirty="0" smtClean="0"/>
              <a:t> le </a:t>
            </a:r>
            <a:r>
              <a:rPr lang="en-US" dirty="0" err="1" smtClean="0"/>
              <a:t>réseau</a:t>
            </a:r>
            <a:r>
              <a:rPr lang="en-US" dirty="0" smtClean="0"/>
              <a:t> </a:t>
            </a:r>
            <a:r>
              <a:rPr lang="en-US" dirty="0" err="1" smtClean="0"/>
              <a:t>sous-jacent</a:t>
            </a:r>
            <a:r>
              <a:rPr lang="en-US" dirty="0" smtClean="0"/>
              <a:t> et la conception de </a:t>
            </a:r>
            <a:r>
              <a:rPr lang="en-US" dirty="0" err="1" smtClean="0"/>
              <a:t>l'infrastructure</a:t>
            </a:r>
            <a:r>
              <a:rPr lang="en-US" dirty="0" smtClean="0"/>
              <a:t> de </a:t>
            </a:r>
            <a:r>
              <a:rPr lang="en-US" dirty="0" err="1" smtClean="0"/>
              <a:t>l'hôte</a:t>
            </a:r>
            <a:r>
              <a:rPr lang="en-US" dirty="0" smtClean="0"/>
              <a:t>, </a:t>
            </a:r>
            <a:r>
              <a:rPr lang="en-US" dirty="0" err="1" smtClean="0"/>
              <a:t>afin</a:t>
            </a:r>
            <a:r>
              <a:rPr lang="en-US" dirty="0" smtClean="0"/>
              <a:t> de </a:t>
            </a:r>
            <a:r>
              <a:rPr lang="en-US" dirty="0" err="1" smtClean="0"/>
              <a:t>créer</a:t>
            </a:r>
            <a:r>
              <a:rPr lang="en-US" dirty="0" smtClean="0"/>
              <a:t> un </a:t>
            </a:r>
            <a:r>
              <a:rPr lang="en-US" dirty="0" err="1" smtClean="0"/>
              <a:t>profil</a:t>
            </a:r>
            <a:r>
              <a:rPr lang="en-US" dirty="0" smtClean="0"/>
              <a:t> de </a:t>
            </a:r>
            <a:r>
              <a:rPr lang="en-US" dirty="0" err="1" smtClean="0"/>
              <a:t>sécurité</a:t>
            </a:r>
            <a:r>
              <a:rPr lang="en-US" dirty="0" smtClean="0"/>
              <a:t> pour </a:t>
            </a:r>
            <a:r>
              <a:rPr lang="en-US" dirty="0" err="1" smtClean="0"/>
              <a:t>votre</a:t>
            </a:r>
            <a:r>
              <a:rPr lang="en-US" dirty="0" smtClean="0"/>
              <a:t> application. </a:t>
            </a:r>
            <a:r>
              <a:rPr lang="en-US" dirty="0" err="1" smtClean="0"/>
              <a:t>Ce</a:t>
            </a:r>
            <a:r>
              <a:rPr lang="en-US" dirty="0" smtClean="0"/>
              <a:t> </a:t>
            </a:r>
            <a:r>
              <a:rPr lang="en-US" dirty="0" err="1" smtClean="0"/>
              <a:t>profil</a:t>
            </a:r>
            <a:r>
              <a:rPr lang="en-US" dirty="0" smtClean="0"/>
              <a:t> de </a:t>
            </a:r>
            <a:r>
              <a:rPr lang="en-US" dirty="0" err="1" smtClean="0"/>
              <a:t>sécurité</a:t>
            </a:r>
            <a:r>
              <a:rPr lang="en-US" dirty="0" smtClean="0"/>
              <a:t> </a:t>
            </a:r>
            <a:r>
              <a:rPr lang="en-US" dirty="0" err="1" smtClean="0"/>
              <a:t>permet</a:t>
            </a:r>
            <a:r>
              <a:rPr lang="en-US" dirty="0" smtClean="0"/>
              <a:t> de </a:t>
            </a:r>
            <a:r>
              <a:rPr lang="en-US" dirty="0" err="1" smtClean="0"/>
              <a:t>découvrir</a:t>
            </a:r>
            <a:r>
              <a:rPr lang="en-US" dirty="0" smtClean="0"/>
              <a:t> des </a:t>
            </a:r>
            <a:r>
              <a:rPr lang="en-US" dirty="0" err="1" smtClean="0"/>
              <a:t>vulnérabilités</a:t>
            </a:r>
            <a:r>
              <a:rPr lang="en-US" dirty="0" smtClean="0"/>
              <a:t> </a:t>
            </a:r>
            <a:r>
              <a:rPr lang="en-US" dirty="0" err="1" smtClean="0"/>
              <a:t>dans</a:t>
            </a:r>
            <a:r>
              <a:rPr lang="en-US" dirty="0" smtClean="0"/>
              <a:t> la conception, la </a:t>
            </a:r>
            <a:r>
              <a:rPr lang="en-US" dirty="0" err="1" smtClean="0"/>
              <a:t>mise</a:t>
            </a:r>
            <a:r>
              <a:rPr lang="en-US" dirty="0" smtClean="0"/>
              <a:t> en </a:t>
            </a:r>
            <a:r>
              <a:rPr lang="en-US" dirty="0" err="1" smtClean="0"/>
              <a:t>œuvre</a:t>
            </a:r>
            <a:r>
              <a:rPr lang="en-US" dirty="0" smtClean="0"/>
              <a:t> </a:t>
            </a:r>
            <a:r>
              <a:rPr lang="en-US" dirty="0" err="1" smtClean="0"/>
              <a:t>ou</a:t>
            </a:r>
            <a:r>
              <a:rPr lang="en-US" dirty="0" smtClean="0"/>
              <a:t> la configuration de </a:t>
            </a:r>
            <a:r>
              <a:rPr lang="en-US" dirty="0" err="1" smtClean="0"/>
              <a:t>votre</a:t>
            </a:r>
            <a:r>
              <a:rPr lang="en-US" dirty="0" smtClean="0"/>
              <a:t> application.</a:t>
            </a:r>
          </a:p>
          <a:p>
            <a:pPr marL="633413" lvl="1" indent="-190500" eaLnBrk="1" hangingPunct="1"/>
            <a:r>
              <a:rPr lang="en-US" i="1" dirty="0" smtClean="0"/>
              <a:t>Identifier les menaces</a:t>
            </a:r>
            <a:r>
              <a:rPr lang="en-US" dirty="0" smtClean="0"/>
              <a:t>. En </a:t>
            </a:r>
            <a:r>
              <a:rPr lang="en-US" dirty="0" err="1" smtClean="0"/>
              <a:t>gardant</a:t>
            </a:r>
            <a:r>
              <a:rPr lang="en-US" dirty="0" smtClean="0"/>
              <a:t> à </a:t>
            </a:r>
            <a:r>
              <a:rPr lang="en-US" dirty="0" err="1" smtClean="0"/>
              <a:t>l'esprit</a:t>
            </a:r>
            <a:r>
              <a:rPr lang="en-US" dirty="0" smtClean="0"/>
              <a:t> les </a:t>
            </a:r>
            <a:r>
              <a:rPr lang="en-US" dirty="0" err="1" smtClean="0"/>
              <a:t>objectifs</a:t>
            </a:r>
            <a:r>
              <a:rPr lang="en-US" dirty="0" smtClean="0"/>
              <a:t> d'un </a:t>
            </a:r>
            <a:r>
              <a:rPr lang="en-US" dirty="0" err="1" smtClean="0"/>
              <a:t>intrus</a:t>
            </a:r>
            <a:r>
              <a:rPr lang="en-US" dirty="0" smtClean="0"/>
              <a:t>, et avec </a:t>
            </a:r>
            <a:r>
              <a:rPr lang="en-US" dirty="0" err="1" smtClean="0"/>
              <a:t>votre</a:t>
            </a:r>
            <a:r>
              <a:rPr lang="en-US" dirty="0" smtClean="0"/>
              <a:t> </a:t>
            </a:r>
            <a:r>
              <a:rPr lang="en-US" dirty="0" err="1" smtClean="0"/>
              <a:t>connaissance</a:t>
            </a:r>
            <a:r>
              <a:rPr lang="en-US" dirty="0" smtClean="0"/>
              <a:t> de </a:t>
            </a:r>
            <a:r>
              <a:rPr lang="en-US" dirty="0" err="1" smtClean="0"/>
              <a:t>l'architecture</a:t>
            </a:r>
            <a:r>
              <a:rPr lang="en-US" dirty="0" smtClean="0"/>
              <a:t> et des </a:t>
            </a:r>
            <a:r>
              <a:rPr lang="en-US" dirty="0" err="1" smtClean="0"/>
              <a:t>vulnérabilités</a:t>
            </a:r>
            <a:r>
              <a:rPr lang="en-US" dirty="0" smtClean="0"/>
              <a:t> </a:t>
            </a:r>
            <a:r>
              <a:rPr lang="en-US" dirty="0" err="1" smtClean="0"/>
              <a:t>potentielles</a:t>
            </a:r>
            <a:r>
              <a:rPr lang="en-US" dirty="0" smtClean="0"/>
              <a:t> de </a:t>
            </a:r>
            <a:r>
              <a:rPr lang="en-US" dirty="0" err="1" smtClean="0"/>
              <a:t>votre</a:t>
            </a:r>
            <a:r>
              <a:rPr lang="en-US" dirty="0" smtClean="0"/>
              <a:t> application, </a:t>
            </a:r>
            <a:r>
              <a:rPr lang="en-US" dirty="0" err="1" smtClean="0"/>
              <a:t>identifiez</a:t>
            </a:r>
            <a:r>
              <a:rPr lang="en-US" dirty="0" smtClean="0"/>
              <a:t> les menaces qui </a:t>
            </a:r>
            <a:r>
              <a:rPr lang="en-US" dirty="0" err="1" smtClean="0"/>
              <a:t>peuvent</a:t>
            </a:r>
            <a:r>
              <a:rPr lang="en-US" dirty="0" smtClean="0"/>
              <a:t> </a:t>
            </a:r>
            <a:r>
              <a:rPr lang="en-US" dirty="0" err="1" smtClean="0"/>
              <a:t>peser</a:t>
            </a:r>
            <a:r>
              <a:rPr lang="en-US" dirty="0" smtClean="0"/>
              <a:t> </a:t>
            </a:r>
            <a:r>
              <a:rPr lang="en-US" dirty="0" err="1" smtClean="0"/>
              <a:t>sur</a:t>
            </a:r>
            <a:r>
              <a:rPr lang="en-US" dirty="0" smtClean="0"/>
              <a:t> </a:t>
            </a:r>
            <a:r>
              <a:rPr lang="en-US" dirty="0" err="1" smtClean="0"/>
              <a:t>l'application</a:t>
            </a:r>
            <a:r>
              <a:rPr lang="en-US" dirty="0" smtClean="0"/>
              <a:t>.</a:t>
            </a:r>
          </a:p>
          <a:p>
            <a:pPr marL="633413" lvl="1" indent="-190500" eaLnBrk="1" hangingPunct="1"/>
            <a:r>
              <a:rPr lang="en-US" i="1" dirty="0" smtClean="0"/>
              <a:t>Documenter les menaces</a:t>
            </a:r>
            <a:r>
              <a:rPr lang="en-US" dirty="0" smtClean="0"/>
              <a:t>. </a:t>
            </a:r>
            <a:r>
              <a:rPr lang="en-US" dirty="0" err="1" smtClean="0"/>
              <a:t>Documentez</a:t>
            </a:r>
            <a:r>
              <a:rPr lang="en-US" dirty="0" smtClean="0"/>
              <a:t> </a:t>
            </a:r>
            <a:r>
              <a:rPr lang="en-US" dirty="0" err="1" smtClean="0"/>
              <a:t>chacune</a:t>
            </a:r>
            <a:r>
              <a:rPr lang="en-US" dirty="0" smtClean="0"/>
              <a:t> des menaces à </a:t>
            </a:r>
            <a:r>
              <a:rPr lang="en-US" dirty="0" err="1" smtClean="0"/>
              <a:t>l'aide</a:t>
            </a:r>
            <a:r>
              <a:rPr lang="en-US" dirty="0" smtClean="0"/>
              <a:t> d'un </a:t>
            </a:r>
            <a:r>
              <a:rPr lang="en-US" dirty="0" err="1" smtClean="0"/>
              <a:t>modèle</a:t>
            </a:r>
            <a:r>
              <a:rPr lang="en-US" dirty="0" smtClean="0"/>
              <a:t> de menace </a:t>
            </a:r>
            <a:r>
              <a:rPr lang="en-US" dirty="0" err="1" smtClean="0"/>
              <a:t>commun</a:t>
            </a:r>
            <a:r>
              <a:rPr lang="en-US" dirty="0" smtClean="0"/>
              <a:t> </a:t>
            </a:r>
            <a:r>
              <a:rPr lang="en-US" dirty="0" err="1" smtClean="0"/>
              <a:t>définissant</a:t>
            </a:r>
            <a:r>
              <a:rPr lang="en-US" dirty="0" smtClean="0"/>
              <a:t> un </a:t>
            </a:r>
            <a:r>
              <a:rPr lang="en-US" dirty="0" err="1" smtClean="0"/>
              <a:t>groupe</a:t>
            </a:r>
            <a:r>
              <a:rPr lang="en-US" dirty="0" smtClean="0"/>
              <a:t> de </a:t>
            </a:r>
            <a:r>
              <a:rPr lang="en-US" dirty="0" err="1" smtClean="0"/>
              <a:t>caractéristiques</a:t>
            </a:r>
            <a:r>
              <a:rPr lang="en-US" dirty="0" smtClean="0"/>
              <a:t> à </a:t>
            </a:r>
            <a:r>
              <a:rPr lang="en-US" dirty="0" err="1" smtClean="0"/>
              <a:t>relever</a:t>
            </a:r>
            <a:r>
              <a:rPr lang="en-US" dirty="0" smtClean="0"/>
              <a:t> pour </a:t>
            </a:r>
            <a:r>
              <a:rPr lang="en-US" dirty="0" err="1" smtClean="0"/>
              <a:t>chaque</a:t>
            </a:r>
            <a:r>
              <a:rPr lang="en-US" dirty="0" smtClean="0"/>
              <a:t> menace.</a:t>
            </a:r>
          </a:p>
          <a:p>
            <a:pPr marL="633413" lvl="1" indent="-190500" eaLnBrk="1" hangingPunct="1"/>
            <a:r>
              <a:rPr lang="en-US" i="1" dirty="0" err="1" smtClean="0"/>
              <a:t>Évaluer</a:t>
            </a:r>
            <a:r>
              <a:rPr lang="en-US" i="1" dirty="0" smtClean="0"/>
              <a:t> les menaces</a:t>
            </a:r>
            <a:r>
              <a:rPr lang="en-US" dirty="0" smtClean="0"/>
              <a:t>. </a:t>
            </a:r>
            <a:r>
              <a:rPr lang="en-US" dirty="0" err="1" smtClean="0"/>
              <a:t>Évaluez</a:t>
            </a:r>
            <a:r>
              <a:rPr lang="en-US" dirty="0" smtClean="0"/>
              <a:t> les menaces </a:t>
            </a:r>
            <a:r>
              <a:rPr lang="en-US" dirty="0" err="1" smtClean="0"/>
              <a:t>afin</a:t>
            </a:r>
            <a:r>
              <a:rPr lang="en-US" dirty="0" smtClean="0"/>
              <a:t> de les classer par </a:t>
            </a:r>
            <a:r>
              <a:rPr lang="en-US" dirty="0" err="1" smtClean="0"/>
              <a:t>ordre</a:t>
            </a:r>
            <a:r>
              <a:rPr lang="en-US" dirty="0" smtClean="0"/>
              <a:t> de </a:t>
            </a:r>
            <a:r>
              <a:rPr lang="en-US" dirty="0" err="1" smtClean="0"/>
              <a:t>priorité</a:t>
            </a:r>
            <a:r>
              <a:rPr lang="en-US" dirty="0" smtClean="0"/>
              <a:t> et de </a:t>
            </a:r>
            <a:r>
              <a:rPr lang="en-US" dirty="0" err="1" smtClean="0"/>
              <a:t>traiter</a:t>
            </a:r>
            <a:r>
              <a:rPr lang="en-US" dirty="0" smtClean="0"/>
              <a:t> en premier les menaces les plus graves. </a:t>
            </a:r>
            <a:r>
              <a:rPr lang="en-US" dirty="0" err="1" smtClean="0"/>
              <a:t>Ces</a:t>
            </a:r>
            <a:r>
              <a:rPr lang="en-US" dirty="0" smtClean="0"/>
              <a:t> menaces </a:t>
            </a:r>
            <a:r>
              <a:rPr lang="en-US" dirty="0" err="1" smtClean="0"/>
              <a:t>présentent</a:t>
            </a:r>
            <a:r>
              <a:rPr lang="en-US" dirty="0" smtClean="0"/>
              <a:t> le </a:t>
            </a:r>
            <a:r>
              <a:rPr lang="en-US" dirty="0" err="1" smtClean="0"/>
              <a:t>risque</a:t>
            </a:r>
            <a:r>
              <a:rPr lang="en-US" dirty="0" smtClean="0"/>
              <a:t> le plus </a:t>
            </a:r>
            <a:r>
              <a:rPr lang="en-US" dirty="0" err="1" smtClean="0"/>
              <a:t>élevé</a:t>
            </a:r>
            <a:r>
              <a:rPr lang="en-US" dirty="0" smtClean="0"/>
              <a:t>. Le </a:t>
            </a:r>
            <a:r>
              <a:rPr lang="en-US" dirty="0" err="1" smtClean="0"/>
              <a:t>processus</a:t>
            </a:r>
            <a:r>
              <a:rPr lang="en-US" dirty="0" smtClean="0"/>
              <a:t> de notation </a:t>
            </a:r>
            <a:r>
              <a:rPr lang="en-US" dirty="0" err="1" smtClean="0"/>
              <a:t>évalue</a:t>
            </a:r>
            <a:r>
              <a:rPr lang="en-US" dirty="0" smtClean="0"/>
              <a:t> </a:t>
            </a:r>
            <a:r>
              <a:rPr lang="en-US" dirty="0" err="1" smtClean="0"/>
              <a:t>une</a:t>
            </a:r>
            <a:r>
              <a:rPr lang="en-US" dirty="0" smtClean="0"/>
              <a:t> menace en </a:t>
            </a:r>
            <a:r>
              <a:rPr lang="en-US" dirty="0" err="1" smtClean="0"/>
              <a:t>estimant</a:t>
            </a:r>
            <a:r>
              <a:rPr lang="en-US" dirty="0" smtClean="0"/>
              <a:t> </a:t>
            </a:r>
            <a:r>
              <a:rPr lang="en-US" dirty="0" err="1" smtClean="0"/>
              <a:t>sa</a:t>
            </a:r>
            <a:r>
              <a:rPr lang="en-US" dirty="0" smtClean="0"/>
              <a:t> </a:t>
            </a:r>
            <a:r>
              <a:rPr lang="en-US" dirty="0" err="1" smtClean="0"/>
              <a:t>probabilité</a:t>
            </a:r>
            <a:r>
              <a:rPr lang="en-US" dirty="0" smtClean="0"/>
              <a:t> </a:t>
            </a:r>
            <a:r>
              <a:rPr lang="en-US" dirty="0" err="1" smtClean="0"/>
              <a:t>ainsi</a:t>
            </a:r>
            <a:r>
              <a:rPr lang="en-US" dirty="0" smtClean="0"/>
              <a:t> </a:t>
            </a:r>
            <a:r>
              <a:rPr lang="en-US" dirty="0" err="1" smtClean="0"/>
              <a:t>que</a:t>
            </a:r>
            <a:r>
              <a:rPr lang="en-US" dirty="0" smtClean="0"/>
              <a:t> le </a:t>
            </a:r>
            <a:r>
              <a:rPr lang="en-US" dirty="0" err="1" smtClean="0"/>
              <a:t>dommage</a:t>
            </a:r>
            <a:r>
              <a:rPr lang="en-US" dirty="0" smtClean="0"/>
              <a:t> qui en </a:t>
            </a:r>
            <a:r>
              <a:rPr lang="en-US" dirty="0" err="1" smtClean="0"/>
              <a:t>résulterait</a:t>
            </a:r>
            <a:r>
              <a:rPr lang="en-US" dirty="0" smtClean="0"/>
              <a:t> en </a:t>
            </a:r>
            <a:r>
              <a:rPr lang="en-US" dirty="0" err="1" smtClean="0"/>
              <a:t>cas</a:t>
            </a:r>
            <a:r>
              <a:rPr lang="en-US" dirty="0" smtClean="0"/>
              <a:t> </a:t>
            </a:r>
            <a:r>
              <a:rPr lang="en-US" dirty="0" err="1" smtClean="0"/>
              <a:t>d'attaque</a:t>
            </a:r>
            <a:r>
              <a:rPr lang="en-US" dirty="0" smtClean="0"/>
              <a:t>. Il arrive </a:t>
            </a:r>
            <a:r>
              <a:rPr lang="en-US" dirty="0" err="1" smtClean="0"/>
              <a:t>que</a:t>
            </a:r>
            <a:r>
              <a:rPr lang="en-US" dirty="0" smtClean="0"/>
              <a:t> </a:t>
            </a:r>
            <a:r>
              <a:rPr lang="en-US" dirty="0" err="1" smtClean="0"/>
              <a:t>certaines</a:t>
            </a:r>
            <a:r>
              <a:rPr lang="en-US" dirty="0" smtClean="0"/>
              <a:t> menaces ne </a:t>
            </a:r>
            <a:r>
              <a:rPr lang="en-US" dirty="0" err="1" smtClean="0"/>
              <a:t>demandent</a:t>
            </a:r>
            <a:r>
              <a:rPr lang="en-US" dirty="0" smtClean="0"/>
              <a:t> </a:t>
            </a:r>
            <a:r>
              <a:rPr lang="en-US" dirty="0" err="1" smtClean="0"/>
              <a:t>aucune</a:t>
            </a:r>
            <a:r>
              <a:rPr lang="en-US" dirty="0" smtClean="0"/>
              <a:t> action </a:t>
            </a:r>
            <a:r>
              <a:rPr lang="en-US" dirty="0" err="1" smtClean="0"/>
              <a:t>lorsque</a:t>
            </a:r>
            <a:r>
              <a:rPr lang="en-US" dirty="0" smtClean="0"/>
              <a:t> </a:t>
            </a:r>
            <a:r>
              <a:rPr lang="en-US" dirty="0" err="1" smtClean="0"/>
              <a:t>vous</a:t>
            </a:r>
            <a:r>
              <a:rPr lang="en-US" dirty="0" smtClean="0"/>
              <a:t> </a:t>
            </a:r>
            <a:r>
              <a:rPr lang="en-US" dirty="0" err="1" smtClean="0"/>
              <a:t>comparez</a:t>
            </a:r>
            <a:r>
              <a:rPr lang="en-US" dirty="0" smtClean="0"/>
              <a:t> le </a:t>
            </a:r>
            <a:r>
              <a:rPr lang="en-US" dirty="0" err="1" smtClean="0"/>
              <a:t>risque</a:t>
            </a:r>
            <a:r>
              <a:rPr lang="en-US" dirty="0" smtClean="0"/>
              <a:t> </a:t>
            </a:r>
            <a:r>
              <a:rPr lang="en-US" dirty="0" err="1" smtClean="0"/>
              <a:t>encouru</a:t>
            </a:r>
            <a:r>
              <a:rPr lang="en-US" dirty="0" smtClean="0"/>
              <a:t> et les </a:t>
            </a:r>
            <a:r>
              <a:rPr lang="en-US" dirty="0" err="1" smtClean="0"/>
              <a:t>coûts</a:t>
            </a:r>
            <a:r>
              <a:rPr lang="en-US" dirty="0" smtClean="0"/>
              <a:t> </a:t>
            </a:r>
            <a:r>
              <a:rPr lang="en-US" dirty="0" err="1" smtClean="0"/>
              <a:t>d'atténuation</a:t>
            </a:r>
            <a:r>
              <a:rPr lang="en-US" dirty="0" smtClean="0"/>
              <a:t> </a:t>
            </a:r>
            <a:r>
              <a:rPr lang="en-US" dirty="0" err="1" smtClean="0"/>
              <a:t>résultants</a:t>
            </a:r>
            <a:r>
              <a:rPr lang="en-US" dirty="0" smtClean="0"/>
              <a: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microsoftdays.fr/presentation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remerciements Partenaires">
    <p:spTree>
      <p:nvGrpSpPr>
        <p:cNvPr id="1" name=""/>
        <p:cNvGrpSpPr/>
        <p:nvPr/>
      </p:nvGrpSpPr>
      <p:grpSpPr>
        <a:xfrm>
          <a:off x="0" y="0"/>
          <a:ext cx="0" cy="0"/>
          <a:chOff x="0" y="0"/>
          <a:chExt cx="0" cy="0"/>
        </a:xfrm>
      </p:grpSpPr>
      <p:pic>
        <p:nvPicPr>
          <p:cNvPr id="4" name="Image 3" descr="SLIDE MERCI MTT.jpg"/>
          <p:cNvPicPr>
            <a:picLocks noChangeAspect="1"/>
          </p:cNvPicPr>
          <p:nvPr/>
        </p:nvPicPr>
        <p:blipFill>
          <a:blip r:embed="rId2" cstate="print"/>
          <a:stretch>
            <a:fillRect/>
          </a:stretch>
        </p:blipFill>
        <p:spPr>
          <a:xfrm>
            <a:off x="0" y="322"/>
            <a:ext cx="9144000" cy="685735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Ressources complémentaires">
    <p:spTree>
      <p:nvGrpSpPr>
        <p:cNvPr id="1" name=""/>
        <p:cNvGrpSpPr/>
        <p:nvPr/>
      </p:nvGrpSpPr>
      <p:grpSpPr>
        <a:xfrm>
          <a:off x="0" y="0"/>
          <a:ext cx="0" cy="0"/>
          <a:chOff x="0" y="0"/>
          <a:chExt cx="0" cy="0"/>
        </a:xfrm>
      </p:grpSpPr>
      <p:pic>
        <p:nvPicPr>
          <p:cNvPr id="10" name="Image 9" descr="SLIDE MTT TEXTE.jpg"/>
          <p:cNvPicPr>
            <a:picLocks noChangeAspect="1"/>
          </p:cNvPicPr>
          <p:nvPr/>
        </p:nvPicPr>
        <p:blipFill>
          <a:blip r:embed="rId2" cstate="print"/>
          <a:stretch>
            <a:fillRect/>
          </a:stretch>
        </p:blipFill>
        <p:spPr>
          <a:xfrm>
            <a:off x="0" y="322"/>
            <a:ext cx="9144000" cy="6857355"/>
          </a:xfrm>
          <a:prstGeom prst="rect">
            <a:avLst/>
          </a:prstGeom>
        </p:spPr>
      </p:pic>
      <p:sp>
        <p:nvSpPr>
          <p:cNvPr id="2" name="Title 1"/>
          <p:cNvSpPr>
            <a:spLocks noGrp="1"/>
          </p:cNvSpPr>
          <p:nvPr>
            <p:ph type="title" hasCustomPrompt="1"/>
          </p:nvPr>
        </p:nvSpPr>
        <p:spPr>
          <a:xfrm>
            <a:off x="1343025" y="161925"/>
            <a:ext cx="7448550" cy="664797"/>
          </a:xfrm>
          <a:prstGeom prst="rect">
            <a:avLst/>
          </a:prstGeo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fr-FR" sz="4800" b="0" i="0" u="none" strike="noStrike" kern="1200" cap="none" spc="-100" normalizeH="0" baseline="0" noProof="0" smtClean="0">
                <a:ln w="3175">
                  <a:noFill/>
                </a:ln>
                <a:solidFill>
                  <a:schemeClr val="tx1"/>
                </a:solidFill>
                <a:effectLst/>
                <a:uLnTx/>
                <a:uFillTx/>
                <a:latin typeface="Calibri" pitchFamily="34" charset="0"/>
                <a:ea typeface="+mn-ea"/>
                <a:cs typeface="Arial" charset="0"/>
              </a:rPr>
              <a:t>Pour aller plus loin…</a:t>
            </a:r>
            <a:endParaRPr kumimoji="0" lang="fr-FR" sz="4800" b="0" i="0" u="none" strike="noStrike" kern="1200" cap="none" spc="-100" normalizeH="0" baseline="0" noProof="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0412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Autres sessions</a:t>
            </a:r>
          </a:p>
        </p:txBody>
      </p:sp>
      <p:sp>
        <p:nvSpPr>
          <p:cNvPr id="12" name="Content Placeholder 10"/>
          <p:cNvSpPr>
            <a:spLocks noGrp="1"/>
          </p:cNvSpPr>
          <p:nvPr>
            <p:ph sz="quarter" idx="11" hasCustomPrompt="1"/>
          </p:nvPr>
        </p:nvSpPr>
        <p:spPr>
          <a:xfrm>
            <a:off x="381000" y="2347420"/>
            <a:ext cx="8385048" cy="64594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fr-FR" noProof="0" dirty="0" smtClean="0"/>
              <a:t>Webcasts</a:t>
            </a:r>
          </a:p>
        </p:txBody>
      </p:sp>
      <p:sp>
        <p:nvSpPr>
          <p:cNvPr id="13" name="Content Placeholder 10"/>
          <p:cNvSpPr>
            <a:spLocks noGrp="1"/>
          </p:cNvSpPr>
          <p:nvPr>
            <p:ph sz="quarter" idx="12" hasCustomPrompt="1"/>
          </p:nvPr>
        </p:nvSpPr>
        <p:spPr>
          <a:xfrm>
            <a:off x="381000" y="3280383"/>
            <a:ext cx="8385048" cy="63600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Liens utiles</a:t>
            </a:r>
            <a:endParaRPr lang="fr-FR" sz="1600" noProof="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26074"/>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Documents</a:t>
            </a:r>
          </a:p>
        </p:txBody>
      </p:sp>
      <p:sp>
        <p:nvSpPr>
          <p:cNvPr id="8" name="ZoneTexte 7"/>
          <p:cNvSpPr txBox="1"/>
          <p:nvPr/>
        </p:nvSpPr>
        <p:spPr>
          <a:xfrm>
            <a:off x="66675" y="5324475"/>
            <a:ext cx="9075561" cy="461665"/>
          </a:xfrm>
          <a:prstGeom prst="rect">
            <a:avLst/>
          </a:prstGeom>
          <a:noFill/>
        </p:spPr>
        <p:txBody>
          <a:bodyPr wrap="none" rtlCol="0">
            <a:spAutoFit/>
          </a:bodyPr>
          <a:lstStyle/>
          <a:p>
            <a:pPr marL="0" marR="0" indent="0" algn="l" defTabSz="914099" rtl="0" eaLnBrk="1" fontAlgn="base" latinLnBrk="0" hangingPunct="1">
              <a:lnSpc>
                <a:spcPct val="100000"/>
              </a:lnSpc>
              <a:spcBef>
                <a:spcPct val="0"/>
              </a:spcBef>
              <a:spcAft>
                <a:spcPct val="0"/>
              </a:spcAft>
              <a:buClrTx/>
              <a:buSzTx/>
              <a:buFontTx/>
              <a:buNone/>
              <a:tabLst/>
              <a:defRPr/>
            </a:pPr>
            <a:r>
              <a:rPr lang="fr-FR" sz="2400" noProof="0" dirty="0" smtClean="0">
                <a:solidFill>
                  <a:srgbClr val="FFFFFF"/>
                </a:solidFill>
                <a:effectLst>
                  <a:outerShdw blurRad="38100" dist="38100" dir="2700000" algn="tl">
                    <a:srgbClr val="000000">
                      <a:alpha val="43137"/>
                    </a:srgbClr>
                  </a:outerShdw>
                </a:effectLst>
                <a:latin typeface="Calibri" pitchFamily="34" charset="0"/>
              </a:rPr>
              <a:t>Présentation disponible sur </a:t>
            </a:r>
            <a:r>
              <a:rPr lang="fr-FR" sz="2400" u="sng" kern="1200" dirty="0" smtClean="0">
                <a:solidFill>
                  <a:schemeClr val="tx1"/>
                </a:solidFill>
                <a:latin typeface="+mn-lt"/>
                <a:ea typeface="+mn-ea"/>
                <a:cs typeface="+mn-cs"/>
                <a:hlinkClick r:id="rId3"/>
              </a:rPr>
              <a:t>http://www.microsoftdays.fr/presentations</a:t>
            </a:r>
            <a:endParaRPr lang="fr-FR" sz="2400" noProof="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pour Notes cachées">
    <p:bg bwMode="black">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itre 7"/>
          <p:cNvSpPr>
            <a:spLocks noGrp="1"/>
          </p:cNvSpPr>
          <p:nvPr>
            <p:ph type="title"/>
          </p:nvPr>
        </p:nvSpPr>
        <p:spPr>
          <a:xfrm>
            <a:off x="387054" y="228600"/>
            <a:ext cx="8299746" cy="664797"/>
          </a:xfrm>
          <a:prstGeom prst="rect">
            <a:avLst/>
          </a:prstGeom>
        </p:spPr>
        <p:txBody>
          <a:bodyPr/>
          <a:lstStyle/>
          <a:p>
            <a:r>
              <a:rPr lang="en-US" smtClean="0"/>
              <a:t>Click to edit Master title style</a:t>
            </a:r>
            <a:endParaRPr lang="fr-FR"/>
          </a:p>
        </p:txBody>
      </p:sp>
      <p:sp>
        <p:nvSpPr>
          <p:cNvPr id="10" name="Espace réservé du texte 9"/>
          <p:cNvSpPr>
            <a:spLocks noGrp="1"/>
          </p:cNvSpPr>
          <p:nvPr>
            <p:ph type="body" sz="quarter" idx="10"/>
          </p:nvPr>
        </p:nvSpPr>
        <p:spPr>
          <a:xfrm>
            <a:off x="381000" y="1762125"/>
            <a:ext cx="8305800" cy="4038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9921E3-B9F0-48D0-944F-D795F3A5EE43}" type="datetimeFigureOut">
              <a:rPr lang="fr-FR" smtClean="0"/>
              <a:pPr/>
              <a:t>25/09/2008</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DD60E3-D992-4306-B604-3D4D912C3898}" type="slidenum">
              <a:rPr lang="fr-FR" smtClean="0"/>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F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9921E3-B9F0-48D0-944F-D795F3A5EE43}" type="datetimeFigureOut">
              <a:rPr lang="fr-FR" smtClean="0"/>
              <a:pPr/>
              <a:t>25/09/2008</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DD60E3-D992-4306-B604-3D4D912C3898}" type="slidenum">
              <a:rPr lang="fr-FR" smtClean="0"/>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82588" y="228600"/>
            <a:ext cx="8380412" cy="750888"/>
          </a:xfrm>
          <a:prstGeom prst="rect">
            <a:avLst/>
          </a:prstGeo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82588" y="1414463"/>
            <a:ext cx="8380412" cy="2214562"/>
          </a:xfrm>
          <a:prstGeom prst="rect">
            <a:avLst/>
          </a:prstGeom>
        </p:spPr>
        <p:txBody>
          <a:bodyPr/>
          <a:lstStyle/>
          <a:p>
            <a:pPr lvl="0"/>
            <a:endParaRPr lang="fr-FR" noProof="0" smtClean="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Titre de présentation">
    <p:spTree>
      <p:nvGrpSpPr>
        <p:cNvPr id="1" name=""/>
        <p:cNvGrpSpPr/>
        <p:nvPr/>
      </p:nvGrpSpPr>
      <p:grpSpPr>
        <a:xfrm>
          <a:off x="0" y="0"/>
          <a:ext cx="0" cy="0"/>
          <a:chOff x="0" y="0"/>
          <a:chExt cx="0" cy="0"/>
        </a:xfrm>
      </p:grpSpPr>
      <p:pic>
        <p:nvPicPr>
          <p:cNvPr id="6" name="Image 5" descr="SLIDE TITRE MTT.jpg"/>
          <p:cNvPicPr>
            <a:picLocks noChangeAspect="1"/>
          </p:cNvPicPr>
          <p:nvPr/>
        </p:nvPicPr>
        <p:blipFill>
          <a:blip r:embed="rId2" cstate="print"/>
          <a:stretch>
            <a:fillRect/>
          </a:stretch>
        </p:blipFill>
        <p:spPr>
          <a:xfrm>
            <a:off x="0" y="322"/>
            <a:ext cx="9144000" cy="6857355"/>
          </a:xfrm>
          <a:prstGeom prst="rect">
            <a:avLst/>
          </a:prstGeom>
        </p:spPr>
      </p:pic>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
        <p:nvSpPr>
          <p:cNvPr id="3" name="Subtitle 2"/>
          <p:cNvSpPr>
            <a:spLocks noGrp="1"/>
          </p:cNvSpPr>
          <p:nvPr>
            <p:ph type="subTitle" idx="1" hasCustomPrompt="1"/>
          </p:nvPr>
        </p:nvSpPr>
        <p:spPr>
          <a:xfrm>
            <a:off x="904875" y="3848101"/>
            <a:ext cx="7334250"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9" name="Titre 8"/>
          <p:cNvSpPr>
            <a:spLocks noGrp="1"/>
          </p:cNvSpPr>
          <p:nvPr>
            <p:ph type="title"/>
          </p:nvPr>
        </p:nvSpPr>
        <p:spPr>
          <a:xfrm>
            <a:off x="914400" y="2017712"/>
            <a:ext cx="7324725" cy="1677987"/>
          </a:xfrm>
          <a:prstGeom prst="rect">
            <a:avLst/>
          </a:prstGeo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en-US" smtClean="0"/>
              <a:t>Click to edit Master title style</a:t>
            </a:r>
            <a:endParaRPr lang="fr-F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intro Démo, Vidéo ou Annonce">
    <p:spTree>
      <p:nvGrpSpPr>
        <p:cNvPr id="1" name=""/>
        <p:cNvGrpSpPr/>
        <p:nvPr/>
      </p:nvGrpSpPr>
      <p:grpSpPr>
        <a:xfrm>
          <a:off x="0" y="0"/>
          <a:ext cx="0" cy="0"/>
          <a:chOff x="0" y="0"/>
          <a:chExt cx="0" cy="0"/>
        </a:xfrm>
      </p:grpSpPr>
      <p:pic>
        <p:nvPicPr>
          <p:cNvPr id="6" name="Image 5" descr="SLIDE MTT TEXTE.jpg"/>
          <p:cNvPicPr>
            <a:picLocks noChangeAspect="1"/>
          </p:cNvPicPr>
          <p:nvPr/>
        </p:nvPicPr>
        <p:blipFill>
          <a:blip r:embed="rId2" cstate="print"/>
          <a:stretch>
            <a:fillRect/>
          </a:stretch>
        </p:blipFill>
        <p:spPr>
          <a:xfrm>
            <a:off x="0" y="322"/>
            <a:ext cx="9144000" cy="6857355"/>
          </a:xfrm>
          <a:prstGeom prst="rect">
            <a:avLst/>
          </a:prstGeom>
        </p:spPr>
      </p:pic>
      <p:sp>
        <p:nvSpPr>
          <p:cNvPr id="2" name="Title 1"/>
          <p:cNvSpPr>
            <a:spLocks noGrp="1"/>
          </p:cNvSpPr>
          <p:nvPr>
            <p:ph type="ctrTitle" hasCustomPrompt="1"/>
          </p:nvPr>
        </p:nvSpPr>
        <p:spPr>
          <a:xfrm>
            <a:off x="977314" y="1987551"/>
            <a:ext cx="7223712" cy="1523495"/>
          </a:xfrm>
          <a:prstGeom prst="rect">
            <a:avLst/>
          </a:prstGeom>
        </p:spPr>
        <p:txBody>
          <a:bodyPr anchor="ctr">
            <a:noAutofit/>
          </a:bodyPr>
          <a:lstStyle>
            <a:lvl1pPr>
              <a:lnSpc>
                <a:spcPct val="90000"/>
              </a:lnSpc>
              <a:defRPr sz="4800" baseline="0">
                <a:solidFill>
                  <a:schemeClr val="tx1"/>
                </a:solidFill>
                <a:effectLst/>
              </a:defRPr>
            </a:lvl1pPr>
          </a:lstStyle>
          <a:p>
            <a:r>
              <a:rPr lang="fr-FR" noProof="0" dirty="0" smtClean="0"/>
              <a:t>Titre de la vidéo, démo ou annonce</a:t>
            </a:r>
            <a:endParaRPr lang="fr-FR" noProof="0" dirty="0"/>
          </a:p>
        </p:txBody>
      </p:sp>
      <p:sp>
        <p:nvSpPr>
          <p:cNvPr id="9"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Standard Titre et Texte">
    <p:spTree>
      <p:nvGrpSpPr>
        <p:cNvPr id="1" name=""/>
        <p:cNvGrpSpPr/>
        <p:nvPr/>
      </p:nvGrpSpPr>
      <p:grpSpPr>
        <a:xfrm>
          <a:off x="0" y="0"/>
          <a:ext cx="0" cy="0"/>
          <a:chOff x="0" y="0"/>
          <a:chExt cx="0" cy="0"/>
        </a:xfrm>
      </p:grpSpPr>
      <p:pic>
        <p:nvPicPr>
          <p:cNvPr id="6" name="Image 5" descr="SLIDE MTT TEXTE.jpg"/>
          <p:cNvPicPr>
            <a:picLocks noChangeAspect="1"/>
          </p:cNvPicPr>
          <p:nvPr/>
        </p:nvPicPr>
        <p:blipFill>
          <a:blip r:embed="rId2" cstate="print"/>
          <a:stretch>
            <a:fillRect/>
          </a:stretch>
        </p:blipFill>
        <p:spPr>
          <a:xfrm>
            <a:off x="0" y="322"/>
            <a:ext cx="9144000" cy="6857355"/>
          </a:xfrm>
          <a:prstGeom prst="rect">
            <a:avLst/>
          </a:prstGeom>
        </p:spPr>
      </p:pic>
      <p:sp>
        <p:nvSpPr>
          <p:cNvPr id="5" name="Titre 4"/>
          <p:cNvSpPr>
            <a:spLocks noGrp="1"/>
          </p:cNvSpPr>
          <p:nvPr>
            <p:ph type="title"/>
          </p:nvPr>
        </p:nvSpPr>
        <p:spPr>
          <a:xfrm>
            <a:off x="1219200" y="227013"/>
            <a:ext cx="8229600" cy="1143000"/>
          </a:xfrm>
          <a:prstGeom prst="rect">
            <a:avLst/>
          </a:prstGeom>
        </p:spPr>
        <p:txBody>
          <a:bodyPr/>
          <a:lstStyle/>
          <a:p>
            <a:r>
              <a:rPr lang="en-US" smtClean="0"/>
              <a:t>Click to edit Master title style</a:t>
            </a:r>
            <a:endParaRPr lang="fr-FR" dirty="0"/>
          </a:p>
        </p:txBody>
      </p:sp>
      <p:sp>
        <p:nvSpPr>
          <p:cNvPr id="7" name="Espace réservé du contenu 6"/>
          <p:cNvSpPr>
            <a:spLocks noGrp="1"/>
          </p:cNvSpPr>
          <p:nvPr>
            <p:ph sz="quarter" idx="10"/>
          </p:nvPr>
        </p:nvSpPr>
        <p:spPr>
          <a:xfrm>
            <a:off x="419100" y="1685925"/>
            <a:ext cx="8458200" cy="4086225"/>
          </a:xfrm>
          <a:prstGeom prst="rect">
            <a:avLst/>
          </a:prstGeom>
        </p:spPr>
        <p:txBody>
          <a:bodyPr/>
          <a:lstStyle>
            <a:lvl1pPr>
              <a:buFontTx/>
              <a:buBlip>
                <a:blip r:embed="rId3"/>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avec titre seulement">
    <p:spTree>
      <p:nvGrpSpPr>
        <p:cNvPr id="1" name=""/>
        <p:cNvGrpSpPr/>
        <p:nvPr/>
      </p:nvGrpSpPr>
      <p:grpSpPr>
        <a:xfrm>
          <a:off x="0" y="0"/>
          <a:ext cx="0" cy="0"/>
          <a:chOff x="0" y="0"/>
          <a:chExt cx="0" cy="0"/>
        </a:xfrm>
      </p:grpSpPr>
      <p:pic>
        <p:nvPicPr>
          <p:cNvPr id="5" name="Image 4" descr="SLIDE MTT TEXTE.jpg"/>
          <p:cNvPicPr>
            <a:picLocks noChangeAspect="1"/>
          </p:cNvPicPr>
          <p:nvPr/>
        </p:nvPicPr>
        <p:blipFill>
          <a:blip r:embed="rId2" cstate="print"/>
          <a:stretch>
            <a:fillRect/>
          </a:stretch>
        </p:blipFill>
        <p:spPr>
          <a:xfrm>
            <a:off x="0" y="322"/>
            <a:ext cx="9144000" cy="6857355"/>
          </a:xfrm>
          <a:prstGeom prst="rect">
            <a:avLst/>
          </a:prstGeom>
        </p:spPr>
      </p:pic>
      <p:sp>
        <p:nvSpPr>
          <p:cNvPr id="2" name="Title 1"/>
          <p:cNvSpPr>
            <a:spLocks noGrp="1"/>
          </p:cNvSpPr>
          <p:nvPr>
            <p:ph type="title"/>
          </p:nvPr>
        </p:nvSpPr>
        <p:spPr>
          <a:xfrm>
            <a:off x="1320503" y="190500"/>
            <a:ext cx="7661571" cy="723900"/>
          </a:xfrm>
          <a:prstGeom prst="rect">
            <a:avLst/>
          </a:prstGeom>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Présentation Partenaire">
    <p:spTree>
      <p:nvGrpSpPr>
        <p:cNvPr id="1" name=""/>
        <p:cNvGrpSpPr/>
        <p:nvPr/>
      </p:nvGrpSpPr>
      <p:grpSpPr>
        <a:xfrm>
          <a:off x="0" y="0"/>
          <a:ext cx="0" cy="0"/>
          <a:chOff x="0" y="0"/>
          <a:chExt cx="0" cy="0"/>
        </a:xfrm>
      </p:grpSpPr>
      <p:pic>
        <p:nvPicPr>
          <p:cNvPr id="11" name="Image 10" descr="SLIDE MTT TEXTE.jpg"/>
          <p:cNvPicPr>
            <a:picLocks noChangeAspect="1"/>
          </p:cNvPicPr>
          <p:nvPr/>
        </p:nvPicPr>
        <p:blipFill>
          <a:blip r:embed="rId2" cstate="print"/>
          <a:stretch>
            <a:fillRect/>
          </a:stretch>
        </p:blipFill>
        <p:spPr>
          <a:xfrm>
            <a:off x="0" y="322"/>
            <a:ext cx="9144000" cy="6857355"/>
          </a:xfrm>
          <a:prstGeom prst="rect">
            <a:avLst/>
          </a:prstGeom>
        </p:spPr>
      </p:pic>
      <p:sp>
        <p:nvSpPr>
          <p:cNvPr id="8"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Partenaire</a:t>
            </a:r>
          </a:p>
        </p:txBody>
      </p:sp>
      <p:sp>
        <p:nvSpPr>
          <p:cNvPr id="9" name="Subtitle 2"/>
          <p:cNvSpPr>
            <a:spLocks noGrp="1"/>
          </p:cNvSpPr>
          <p:nvPr>
            <p:ph type="subTitle" idx="1" hasCustomPrompt="1"/>
          </p:nvPr>
        </p:nvSpPr>
        <p:spPr>
          <a:xfrm>
            <a:off x="971550" y="50387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10" name="Titre 9"/>
          <p:cNvSpPr>
            <a:spLocks noGrp="1"/>
          </p:cNvSpPr>
          <p:nvPr>
            <p:ph type="title" hasCustomPrompt="1"/>
          </p:nvPr>
        </p:nvSpPr>
        <p:spPr>
          <a:xfrm>
            <a:off x="1006179" y="2162175"/>
            <a:ext cx="7507266" cy="664797"/>
          </a:xfrm>
          <a:prstGeom prst="rect">
            <a:avLst/>
          </a:prstGeom>
        </p:spPr>
        <p:txBody>
          <a:bodyPr/>
          <a:lstStyle>
            <a:lvl1pPr>
              <a:defRPr/>
            </a:lvl1pPr>
          </a:lstStyle>
          <a:p>
            <a:r>
              <a:rPr lang="fr-FR" dirty="0" smtClean="0"/>
              <a:t>Nom du partenaire</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deux colonnes">
    <p:bg>
      <p:bgPr>
        <a:solidFill>
          <a:schemeClr val="bg1"/>
        </a:solidFill>
        <a:effectLst/>
      </p:bgPr>
    </p:bg>
    <p:spTree>
      <p:nvGrpSpPr>
        <p:cNvPr id="1" name=""/>
        <p:cNvGrpSpPr/>
        <p:nvPr/>
      </p:nvGrpSpPr>
      <p:grpSpPr>
        <a:xfrm>
          <a:off x="0" y="0"/>
          <a:ext cx="0" cy="0"/>
          <a:chOff x="0" y="0"/>
          <a:chExt cx="0" cy="0"/>
        </a:xfrm>
      </p:grpSpPr>
      <p:pic>
        <p:nvPicPr>
          <p:cNvPr id="6" name="Image 5" descr="SLIDE MTT TEXTE.jpg"/>
          <p:cNvPicPr>
            <a:picLocks noChangeAspect="1"/>
          </p:cNvPicPr>
          <p:nvPr/>
        </p:nvPicPr>
        <p:blipFill>
          <a:blip r:embed="rId2" cstate="print"/>
          <a:stretch>
            <a:fillRect/>
          </a:stretch>
        </p:blipFill>
        <p:spPr>
          <a:xfrm>
            <a:off x="0" y="322"/>
            <a:ext cx="9144000" cy="6857355"/>
          </a:xfrm>
          <a:prstGeom prst="rect">
            <a:avLst/>
          </a:prstGeom>
        </p:spPr>
      </p:pic>
      <p:sp>
        <p:nvSpPr>
          <p:cNvPr id="2" name="Title 1"/>
          <p:cNvSpPr>
            <a:spLocks noGrp="1"/>
          </p:cNvSpPr>
          <p:nvPr>
            <p:ph type="title"/>
          </p:nvPr>
        </p:nvSpPr>
        <p:spPr>
          <a:xfrm>
            <a:off x="1330028" y="276226"/>
            <a:ext cx="7680621" cy="781050"/>
          </a:xfrm>
          <a:prstGeom prst="rect">
            <a:avLst/>
          </a:prstGeom>
        </p:spPr>
        <p:txBody>
          <a:bodyPr/>
          <a:lstStyle>
            <a:lvl1pPr>
              <a:defRPr/>
            </a:lvl1pPr>
          </a:lstStyle>
          <a:p>
            <a:r>
              <a:rPr lang="en-US" noProof="0" smtClean="0"/>
              <a:t>Click to edit Master title style</a:t>
            </a:r>
            <a:endParaRPr lang="fr-FR" noProof="0" dirty="0"/>
          </a:p>
        </p:txBody>
      </p:sp>
      <p:sp>
        <p:nvSpPr>
          <p:cNvPr id="3" name="Content Placeholder 2"/>
          <p:cNvSpPr>
            <a:spLocks noGrp="1"/>
          </p:cNvSpPr>
          <p:nvPr>
            <p:ph sz="half" idx="1"/>
          </p:nvPr>
        </p:nvSpPr>
        <p:spPr>
          <a:xfrm>
            <a:off x="381001" y="1573477"/>
            <a:ext cx="4114800" cy="2646097"/>
          </a:xfrm>
          <a:prstGeom prst="rect">
            <a:avLst/>
          </a:prstGeom>
        </p:spPr>
        <p:txBody>
          <a:bodyPr/>
          <a:lstStyle>
            <a:lvl1pPr marL="339976" indent="-339976">
              <a:lnSpc>
                <a:spcPct val="90000"/>
              </a:lnSpc>
              <a:buFontTx/>
              <a:buBlip>
                <a:blip r:embed="rId3"/>
              </a:buBlip>
              <a:defRPr sz="2800"/>
            </a:lvl1pPr>
            <a:lvl2pPr marL="673338" indent="-325424">
              <a:lnSpc>
                <a:spcPct val="90000"/>
              </a:lnSpc>
              <a:buFontTx/>
              <a:buBlip>
                <a:blip r:embed="rId3"/>
              </a:buBlip>
              <a:defRPr sz="2400"/>
            </a:lvl2pPr>
            <a:lvl3pPr marL="953785" indent="-288384">
              <a:lnSpc>
                <a:spcPct val="90000"/>
              </a:lnSpc>
              <a:buFontTx/>
              <a:buBlip>
                <a:blip r:embed="rId3"/>
              </a:buBlip>
              <a:defRPr sz="2000"/>
            </a:lvl3pPr>
            <a:lvl4pPr marL="1227618" indent="-273833">
              <a:lnSpc>
                <a:spcPct val="90000"/>
              </a:lnSpc>
              <a:buFontTx/>
              <a:buBlip>
                <a:blip r:embed="rId3"/>
              </a:buBlip>
              <a:defRPr sz="1800"/>
            </a:lvl4pPr>
            <a:lvl5pPr marL="1516002" indent="-280447">
              <a:lnSpc>
                <a:spcPct val="90000"/>
              </a:lnSpc>
              <a:buFontTx/>
              <a:buBlip>
                <a:blip r:embed="rId3"/>
              </a:buBlip>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FR" noProof="0" dirty="0"/>
          </a:p>
        </p:txBody>
      </p:sp>
      <p:sp>
        <p:nvSpPr>
          <p:cNvPr id="9" name="Content Placeholder 2"/>
          <p:cNvSpPr>
            <a:spLocks noGrp="1"/>
          </p:cNvSpPr>
          <p:nvPr>
            <p:ph sz="half" idx="10"/>
          </p:nvPr>
        </p:nvSpPr>
        <p:spPr>
          <a:xfrm>
            <a:off x="4657726" y="1573477"/>
            <a:ext cx="4114800" cy="2665147"/>
          </a:xfrm>
          <a:prstGeom prst="rect">
            <a:avLst/>
          </a:prstGeom>
        </p:spPr>
        <p:txBody>
          <a:bodyPr/>
          <a:lstStyle>
            <a:lvl1pPr marL="339976" indent="-339976">
              <a:lnSpc>
                <a:spcPct val="90000"/>
              </a:lnSpc>
              <a:buFontTx/>
              <a:buBlip>
                <a:blip r:embed="rId3"/>
              </a:buBlip>
              <a:defRPr sz="2800">
                <a:solidFill>
                  <a:schemeClr val="tx1"/>
                </a:solidFill>
              </a:defRPr>
            </a:lvl1pPr>
            <a:lvl2pPr marL="673338" indent="-325424">
              <a:lnSpc>
                <a:spcPct val="90000"/>
              </a:lnSpc>
              <a:buFontTx/>
              <a:buBlip>
                <a:blip r:embed="rId3"/>
              </a:buBlip>
              <a:defRPr sz="2400">
                <a:solidFill>
                  <a:schemeClr val="tx1"/>
                </a:solidFill>
              </a:defRPr>
            </a:lvl2pPr>
            <a:lvl3pPr marL="953785" indent="-288384">
              <a:lnSpc>
                <a:spcPct val="90000"/>
              </a:lnSpc>
              <a:buFontTx/>
              <a:buBlip>
                <a:blip r:embed="rId3"/>
              </a:buBlip>
              <a:defRPr sz="2000">
                <a:solidFill>
                  <a:schemeClr val="tx1"/>
                </a:solidFill>
              </a:defRPr>
            </a:lvl3pPr>
            <a:lvl4pPr marL="1227618" indent="-273833">
              <a:lnSpc>
                <a:spcPct val="90000"/>
              </a:lnSpc>
              <a:buFontTx/>
              <a:buBlip>
                <a:blip r:embed="rId3"/>
              </a:buBlip>
              <a:defRPr sz="1800">
                <a:solidFill>
                  <a:schemeClr val="tx1"/>
                </a:solidFill>
              </a:defRPr>
            </a:lvl4pPr>
            <a:lvl5pPr marL="1516002" indent="-280447">
              <a:lnSpc>
                <a:spcPct val="90000"/>
              </a:lnSpc>
              <a:buFontTx/>
              <a:buBlip>
                <a:blip r:embed="rId3"/>
              </a:buBlip>
              <a:defRPr sz="1800">
                <a:solidFill>
                  <a:schemeClr val="tx1"/>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FR" noProof="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pour code développeur">
    <p:spTree>
      <p:nvGrpSpPr>
        <p:cNvPr id="1" name=""/>
        <p:cNvGrpSpPr/>
        <p:nvPr/>
      </p:nvGrpSpPr>
      <p:grpSpPr>
        <a:xfrm>
          <a:off x="0" y="0"/>
          <a:ext cx="0" cy="0"/>
          <a:chOff x="0" y="0"/>
          <a:chExt cx="0" cy="0"/>
        </a:xfrm>
      </p:grpSpPr>
      <p:pic>
        <p:nvPicPr>
          <p:cNvPr id="9" name="Image 8" descr="SLIDE MTT TEXTE.jpg"/>
          <p:cNvPicPr>
            <a:picLocks noChangeAspect="1"/>
          </p:cNvPicPr>
          <p:nvPr/>
        </p:nvPicPr>
        <p:blipFill>
          <a:blip r:embed="rId2" cstate="print"/>
          <a:stretch>
            <a:fillRect/>
          </a:stretch>
        </p:blipFill>
        <p:spPr>
          <a:xfrm>
            <a:off x="0" y="322"/>
            <a:ext cx="9144000" cy="6857355"/>
          </a:xfrm>
          <a:prstGeom prst="rect">
            <a:avLst/>
          </a:prstGeom>
        </p:spPr>
      </p:pic>
      <p:pic>
        <p:nvPicPr>
          <p:cNvPr id="8" name="Picture 7" descr="code slide background.png"/>
          <p:cNvPicPr>
            <a:picLocks noChangeAspect="1"/>
          </p:cNvPicPr>
          <p:nvPr/>
        </p:nvPicPr>
        <p:blipFill>
          <a:blip r:embed="rId3"/>
          <a:stretch>
            <a:fillRect/>
          </a:stretch>
        </p:blipFill>
        <p:spPr bwMode="white">
          <a:xfrm>
            <a:off x="-166245" y="552450"/>
            <a:ext cx="9300720" cy="5362575"/>
          </a:xfrm>
          <a:prstGeom prst="rect">
            <a:avLst/>
          </a:prstGeom>
        </p:spPr>
      </p:pic>
      <p:sp>
        <p:nvSpPr>
          <p:cNvPr id="2" name="Title 1"/>
          <p:cNvSpPr>
            <a:spLocks noGrp="1"/>
          </p:cNvSpPr>
          <p:nvPr>
            <p:ph type="title"/>
          </p:nvPr>
        </p:nvSpPr>
        <p:spPr>
          <a:xfrm>
            <a:off x="1320503" y="228600"/>
            <a:ext cx="7699671" cy="676275"/>
          </a:xfrm>
          <a:prstGeom prst="rect">
            <a:avLst/>
          </a:prstGeom>
        </p:spPr>
        <p:txBody>
          <a:bodyPr/>
          <a:lstStyle>
            <a:lvl1pPr>
              <a:defRPr sz="4400"/>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444206" y="1543789"/>
            <a:ext cx="8528344" cy="4275986"/>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lide vierge noir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7"/>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7"/>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blogs.msdn.com/sdl/" TargetMode="External"/><Relationship Id="rId2" Type="http://schemas.openxmlformats.org/officeDocument/2006/relationships/hyperlink" Target="http://microsoft.com/sdl" TargetMode="External"/><Relationship Id="rId1" Type="http://schemas.openxmlformats.org/officeDocument/2006/relationships/slideLayout" Target="../slideLayouts/slideLayout4.xml"/><Relationship Id="rId5" Type="http://schemas.openxmlformats.org/officeDocument/2006/relationships/hyperlink" Target="http://www.mecapoulets-lefilm.fr/" TargetMode="External"/><Relationship Id="rId4" Type="http://schemas.openxmlformats.org/officeDocument/2006/relationships/hyperlink" Target="http://msdn.microsoft.com/fr-fr/securit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microsoft.com/france/technet/newsletter" TargetMode="External"/><Relationship Id="rId7" Type="http://schemas.openxmlformats.org/officeDocument/2006/relationships/image" Target="../media/image17.tiff"/><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hyperlink" Target="http://www.microsoft.com/france/technet/abonnements"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mailto:formcert@microsoft.co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forums.microsoft.com/france/default.aspx" TargetMode="External"/><Relationship Id="rId5" Type="http://schemas.openxmlformats.org/officeDocument/2006/relationships/hyperlink" Target="http://www.microsoft.com/france/formation/examens" TargetMode="External"/><Relationship Id="rId4" Type="http://schemas.openxmlformats.org/officeDocument/2006/relationships/hyperlink" Target="http://www.microsoft.com/france/form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www.mecapoulets-lefilm.f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04875" y="4095751"/>
            <a:ext cx="7334250" cy="933449"/>
          </a:xfrm>
        </p:spPr>
        <p:txBody>
          <a:bodyPr>
            <a:noAutofit/>
          </a:bodyPr>
          <a:lstStyle/>
          <a:p>
            <a:pPr algn="l"/>
            <a:r>
              <a:rPr lang="fr-FR" sz="2400" dirty="0" smtClean="0"/>
              <a:t>Eric Mittelette</a:t>
            </a:r>
          </a:p>
          <a:p>
            <a:pPr algn="l"/>
            <a:r>
              <a:rPr lang="fr-FR" sz="2400" dirty="0" smtClean="0"/>
              <a:t>Eric </a:t>
            </a:r>
            <a:r>
              <a:rPr lang="fr-FR" sz="2400" dirty="0" err="1" smtClean="0"/>
              <a:t>Vernié</a:t>
            </a:r>
            <a:endParaRPr lang="fr-FR" sz="2400" dirty="0" smtClean="0"/>
          </a:p>
          <a:p>
            <a:pPr algn="l"/>
            <a:r>
              <a:rPr lang="fr-FR" sz="2400" dirty="0" smtClean="0"/>
              <a:t>DPE – Microsoft France</a:t>
            </a:r>
            <a:endParaRPr lang="fr-FR" sz="2400" dirty="0"/>
          </a:p>
        </p:txBody>
      </p:sp>
      <p:sp>
        <p:nvSpPr>
          <p:cNvPr id="4" name="Title 3"/>
          <p:cNvSpPr>
            <a:spLocks noGrp="1"/>
          </p:cNvSpPr>
          <p:nvPr>
            <p:ph type="title"/>
          </p:nvPr>
        </p:nvSpPr>
        <p:spPr>
          <a:xfrm>
            <a:off x="990600" y="2017712"/>
            <a:ext cx="7315200" cy="1677987"/>
          </a:xfrm>
        </p:spPr>
        <p:txBody>
          <a:bodyPr/>
          <a:lstStyle/>
          <a:p>
            <a:r>
              <a:rPr lang="fr-FR" dirty="0" smtClean="0"/>
              <a:t>SDL </a:t>
            </a:r>
            <a:br>
              <a:rPr lang="fr-FR" dirty="0" smtClean="0"/>
            </a:br>
            <a:r>
              <a:rPr lang="fr-FR" sz="4000" dirty="0" smtClean="0"/>
              <a:t>Secure </a:t>
            </a:r>
            <a:r>
              <a:rPr lang="fr-FR" sz="4000" dirty="0" err="1" smtClean="0"/>
              <a:t>Development</a:t>
            </a:r>
            <a:r>
              <a:rPr lang="fr-FR" sz="4000" dirty="0" smtClean="0"/>
              <a:t> </a:t>
            </a:r>
            <a:r>
              <a:rPr lang="fr-FR" sz="4000" dirty="0" err="1" smtClean="0"/>
              <a:t>Lifecycle</a:t>
            </a:r>
            <a:r>
              <a:rPr lang="fr-FR" dirty="0" smtClean="0"/>
              <a:t/>
            </a:r>
            <a:br>
              <a:rPr lang="fr-FR" dirty="0" smtClean="0"/>
            </a:br>
            <a:r>
              <a:rPr lang="fr-FR" dirty="0" smtClean="0"/>
              <a:t/>
            </a:r>
            <a:br>
              <a:rPr lang="fr-FR" dirty="0" smtClean="0"/>
            </a:br>
            <a:endParaRPr lang="fr-FR"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328250"/>
            <a:ext cx="9142413" cy="61487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304800"/>
            <a:ext cx="9114763" cy="6096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err="1" smtClean="0"/>
              <a:t>Réference</a:t>
            </a:r>
            <a:endParaRPr lang="fr-FR" dirty="0"/>
          </a:p>
        </p:txBody>
      </p:sp>
      <p:sp>
        <p:nvSpPr>
          <p:cNvPr id="3" name="Content Placeholder 2"/>
          <p:cNvSpPr>
            <a:spLocks noGrp="1"/>
          </p:cNvSpPr>
          <p:nvPr>
            <p:ph sz="quarter" idx="10"/>
          </p:nvPr>
        </p:nvSpPr>
        <p:spPr>
          <a:xfrm>
            <a:off x="419100" y="1400175"/>
            <a:ext cx="8458200" cy="4086225"/>
          </a:xfrm>
        </p:spPr>
        <p:txBody>
          <a:bodyPr/>
          <a:lstStyle/>
          <a:p>
            <a:pPr lvl="0"/>
            <a:r>
              <a:rPr lang="en-US" u="sng" dirty="0" smtClean="0">
                <a:hlinkClick r:id="rId2"/>
              </a:rPr>
              <a:t>http</a:t>
            </a:r>
            <a:r>
              <a:rPr lang="en-US" u="sng" dirty="0">
                <a:hlinkClick r:id="rId2"/>
              </a:rPr>
              <a:t>://microsoft.com/sdl</a:t>
            </a:r>
            <a:r>
              <a:rPr lang="en-US" dirty="0"/>
              <a:t>.</a:t>
            </a:r>
            <a:endParaRPr lang="fr-FR" dirty="0"/>
          </a:p>
          <a:p>
            <a:pPr lvl="0"/>
            <a:r>
              <a:rPr lang="en-US" u="sng" dirty="0" smtClean="0">
                <a:hlinkClick r:id="rId3"/>
              </a:rPr>
              <a:t>http</a:t>
            </a:r>
            <a:r>
              <a:rPr lang="en-US" u="sng" dirty="0">
                <a:hlinkClick r:id="rId3"/>
              </a:rPr>
              <a:t>://blogs.msdn.com/sdl</a:t>
            </a:r>
            <a:r>
              <a:rPr lang="en-US" u="sng" dirty="0" smtClean="0">
                <a:hlinkClick r:id="rId3"/>
              </a:rPr>
              <a:t>/</a:t>
            </a:r>
            <a:r>
              <a:rPr lang="en-US" dirty="0" smtClean="0"/>
              <a:t>.</a:t>
            </a:r>
          </a:p>
          <a:p>
            <a:pPr lvl="0"/>
            <a:endParaRPr lang="en-US" dirty="0" smtClean="0"/>
          </a:p>
          <a:p>
            <a:pPr lvl="0"/>
            <a:r>
              <a:rPr lang="en-US" dirty="0" smtClean="0">
                <a:hlinkClick r:id="rId4"/>
              </a:rPr>
              <a:t>http</a:t>
            </a:r>
            <a:r>
              <a:rPr lang="en-US" dirty="0" smtClean="0">
                <a:hlinkClick r:id="rId4"/>
              </a:rPr>
              <a:t>://</a:t>
            </a:r>
            <a:r>
              <a:rPr lang="en-US" dirty="0" smtClean="0">
                <a:hlinkClick r:id="rId4"/>
              </a:rPr>
              <a:t>msdn.microsoft.com/fr-fr/security/</a:t>
            </a:r>
            <a:r>
              <a:rPr lang="en-US" dirty="0" smtClean="0"/>
              <a:t> </a:t>
            </a:r>
          </a:p>
          <a:p>
            <a:pPr lvl="0"/>
            <a:r>
              <a:rPr lang="en-US" dirty="0" smtClean="0">
                <a:hlinkClick r:id="rId5"/>
              </a:rPr>
              <a:t>http://www.mecapoulets-lefilm.fr</a:t>
            </a:r>
            <a:r>
              <a:rPr lang="en-US" dirty="0" smtClean="0">
                <a:hlinkClick r:id="rId5"/>
              </a:rPr>
              <a:t>/</a:t>
            </a:r>
            <a:r>
              <a:rPr lang="en-US" dirty="0" smtClean="0"/>
              <a:t>   </a:t>
            </a:r>
            <a:endParaRPr lang="en-US" dirty="0" smtClean="0"/>
          </a:p>
          <a:p>
            <a:pPr lvl="0"/>
            <a:endParaRPr lang="en-US" dirty="0" smtClean="0"/>
          </a:p>
          <a:p>
            <a:pPr lvl="0"/>
            <a:r>
              <a:rPr lang="en-US" dirty="0" smtClean="0"/>
              <a:t>Writing Secure Code (MSPress)</a:t>
            </a:r>
          </a:p>
          <a:p>
            <a:pPr lvl="0"/>
            <a:r>
              <a:rPr lang="en-US" dirty="0" smtClean="0"/>
              <a:t>The security development lifecycle (MSPress)</a:t>
            </a:r>
            <a:endParaRPr lang="fr-FR" dirty="0"/>
          </a:p>
          <a:p>
            <a:endParaRPr lang="fr-FR"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2" name="Rectangle 52"/>
          <p:cNvSpPr>
            <a:spLocks noGrp="1" noChangeArrowheads="1"/>
          </p:cNvSpPr>
          <p:nvPr>
            <p:ph type="body" idx="4294967295"/>
          </p:nvPr>
        </p:nvSpPr>
        <p:spPr>
          <a:xfrm>
            <a:off x="0" y="214313"/>
            <a:ext cx="4505325" cy="3414712"/>
          </a:xfrm>
          <a:prstGeom prst="rect">
            <a:avLst/>
          </a:prstGeom>
          <a:noFill/>
          <a:ln>
            <a:noFill/>
          </a:ln>
          <a:effectLst>
            <a:innerShdw blurRad="63500" dist="50800" dir="10800000">
              <a:prstClr val="black">
                <a:alpha val="50000"/>
              </a:prstClr>
            </a:innerShdw>
          </a:effectLst>
        </p:spPr>
        <p:txBody>
          <a:bodyPr/>
          <a:lstStyle/>
          <a:p>
            <a:pPr>
              <a:buNone/>
            </a:pPr>
            <a:endParaRPr lang="fr-FR" dirty="0" smtClean="0"/>
          </a:p>
          <a:p>
            <a:pPr>
              <a:buNone/>
            </a:pPr>
            <a:endParaRPr lang="fr-FR" sz="1050" dirty="0" smtClean="0"/>
          </a:p>
          <a:p>
            <a:pPr algn="ctr">
              <a:buNone/>
            </a:pPr>
            <a:endParaRPr lang="fr-FR" sz="900" b="1" dirty="0" smtClean="0">
              <a:solidFill>
                <a:srgbClr val="FFC000"/>
              </a:solidFill>
            </a:endParaRPr>
          </a:p>
          <a:p>
            <a:pPr marL="447675" indent="-447675" algn="ctr" defTabSz="914400" fontAlgn="base">
              <a:spcBef>
                <a:spcPct val="3000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La référence technique</a:t>
            </a:r>
          </a:p>
          <a:p>
            <a:pPr marL="447675" indent="-447675" algn="ctr" defTabSz="914400" fontAlgn="base">
              <a:lnSpc>
                <a:spcPct val="100000"/>
              </a:lnSpc>
              <a:spcBef>
                <a:spcPts val="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 pour les IT Pros :</a:t>
            </a:r>
          </a:p>
          <a:p>
            <a:pPr algn="ctr">
              <a:lnSpc>
                <a:spcPct val="100000"/>
              </a:lnSpc>
              <a:spcBef>
                <a:spcPts val="400"/>
              </a:spcBef>
              <a:spcAft>
                <a:spcPts val="400"/>
              </a:spcAft>
              <a:buNone/>
            </a:pPr>
            <a:r>
              <a:rPr lang="fr-FR" sz="2400" u="sng" dirty="0" smtClean="0">
                <a:solidFill>
                  <a:srgbClr val="FFFFFF"/>
                </a:solidFill>
              </a:rPr>
              <a:t>technet.microsoft.com</a:t>
            </a:r>
            <a:endParaRPr lang="fr-FR" sz="2800" b="1" u="sng" dirty="0" smtClean="0">
              <a:solidFill>
                <a:srgbClr val="FFFFFF"/>
              </a:solidFill>
            </a:endParaRPr>
          </a:p>
          <a:p>
            <a:pPr>
              <a:buNone/>
            </a:pPr>
            <a:endParaRPr lang="fr-FR" sz="2800" dirty="0" smtClean="0"/>
          </a:p>
          <a:p>
            <a:pPr>
              <a:buNone/>
            </a:pPr>
            <a:endParaRPr lang="fr-FR" dirty="0" smtClean="0">
              <a:solidFill>
                <a:srgbClr val="002060"/>
              </a:solidFill>
            </a:endParaRPr>
          </a:p>
        </p:txBody>
      </p:sp>
      <p:sp>
        <p:nvSpPr>
          <p:cNvPr id="13" name="Rectangle 52"/>
          <p:cNvSpPr txBox="1">
            <a:spLocks noChangeArrowheads="1"/>
          </p:cNvSpPr>
          <p:nvPr/>
        </p:nvSpPr>
        <p:spPr bwMode="auto">
          <a:xfrm>
            <a:off x="4638674" y="152648"/>
            <a:ext cx="4505326" cy="3776418"/>
          </a:xfrm>
          <a:prstGeom prst="rect">
            <a:avLst/>
          </a:prstGeom>
          <a:noFill/>
          <a:ln w="9525">
            <a:noFill/>
            <a:miter lim="800000"/>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9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L’engagement Microsoft</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pour les développeurs</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lang="en-US" sz="2400" b="0" u="sng" dirty="0" smtClean="0">
                <a:solidFill>
                  <a:srgbClr val="FFFFFF"/>
                </a:solidFill>
                <a:effectLst>
                  <a:outerShdw blurRad="38100" dist="38100" dir="2700000" algn="tl">
                    <a:srgbClr val="000000"/>
                  </a:outerShdw>
                </a:effectLst>
                <a:latin typeface="+mn-lt"/>
              </a:rPr>
              <a:t>msdn.microsoft.com</a:t>
            </a:r>
            <a:endParaRPr lang="fr-FR" sz="2400" b="0" u="sng" dirty="0" smtClean="0">
              <a:solidFill>
                <a:srgbClr val="FFFFFF"/>
              </a:solidFill>
              <a:effectLst>
                <a:outerShdw blurRad="38100" dist="38100" dir="2700000" algn="tl">
                  <a:srgbClr val="000000"/>
                </a:outerShdw>
              </a:effectLst>
              <a:latin typeface="+mn-lt"/>
              <a:hlinkClick r:id="rId3"/>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lang="fr-FR" sz="2800" kern="0" dirty="0" smtClean="0">
              <a:solidFill>
                <a:srgbClr val="FFC000"/>
              </a:solidFill>
              <a:effectLst>
                <a:outerShdw blurRad="38100" dist="38100" dir="2700000" algn="tl">
                  <a:srgbClr val="000000"/>
                </a:outerShdw>
              </a:effectLst>
              <a:latin typeface="+mn-lt"/>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16" name="TextBox 15"/>
          <p:cNvSpPr txBox="1"/>
          <p:nvPr/>
        </p:nvSpPr>
        <p:spPr>
          <a:xfrm>
            <a:off x="0" y="3019425"/>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3796466"/>
            <a:ext cx="9144000"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r>
              <a:rPr kumimoji="0" lang="fr-FR" sz="2400" b="0" i="0" u="none" strike="noStrike" kern="0" cap="none" spc="0" normalizeH="0" noProof="0" dirty="0" smtClean="0">
                <a:ln>
                  <a:noFill/>
                </a:ln>
                <a:solidFill>
                  <a:schemeClr val="tx2"/>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Un portail d’informations,</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des événements, une newsletter bimensuelle personnalisée</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 - </a:t>
            </a:r>
            <a:r>
              <a:rPr lang="fr-FR" sz="2400" b="0" kern="0" dirty="0" smtClean="0">
                <a:effectLst>
                  <a:outerShdw blurRad="38100" dist="38100" dir="2700000" algn="tl">
                    <a:srgbClr val="000000"/>
                  </a:outerShdw>
                </a:effectLst>
                <a:latin typeface="+mn-lt"/>
              </a:rPr>
              <a:t>Des webcasts, des articles techniques, des téléchargements, des forums pour échanger avec vos pairs</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 -  </a:t>
            </a:r>
            <a:r>
              <a:rPr lang="fr-FR" sz="2400" b="0" kern="0" dirty="0" smtClean="0">
                <a:effectLst>
                  <a:outerShdw blurRad="38100" dist="38100" dir="2700000" algn="tl">
                    <a:srgbClr val="000000"/>
                  </a:outerShdw>
                </a:effectLst>
                <a:latin typeface="+mn-lt"/>
              </a:rPr>
              <a:t>Des cursus de formations et de certifications, des offres de support technique</a:t>
            </a:r>
          </a:p>
          <a:p>
            <a:pPr marL="904875" lvl="1" indent="-447675">
              <a:spcBef>
                <a:spcPct val="30000"/>
              </a:spcBef>
              <a:buClr>
                <a:schemeClr val="tx2"/>
              </a:buClr>
            </a:pPr>
            <a:endParaRPr lang="fr-FR" sz="2400" b="0" kern="0" dirty="0" smtClean="0">
              <a:effectLst>
                <a:outerShdw blurRad="38100" dist="38100" dir="2700000" algn="tl">
                  <a:srgbClr val="000000"/>
                </a:outerShdw>
              </a:effectLst>
              <a:latin typeface="+mn-lt"/>
            </a:endParaRPr>
          </a:p>
          <a:p>
            <a:pPr marL="904875" lvl="1" indent="-447675">
              <a:spcBef>
                <a:spcPct val="30000"/>
              </a:spcBef>
              <a:buClr>
                <a:schemeClr val="tx2"/>
              </a:buClr>
            </a:pPr>
            <a:endParaRPr kumimoji="0" lang="fr-FR"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2657475"/>
            <a:ext cx="4514851" cy="830997"/>
          </a:xfrm>
          <a:prstGeom prst="rect">
            <a:avLst/>
          </a:prstGeom>
          <a:ln>
            <a:solidFill>
              <a:srgbClr val="FFC000"/>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rPr>
              <a:t>Visual Studio 2008 +</a:t>
            </a:r>
          </a:p>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MSDN Premium   </a:t>
            </a:r>
            <a:endParaRPr lang="fr-FR" sz="2800" b="0" u="sng" kern="0" dirty="0" smtClean="0">
              <a:solidFill>
                <a:schemeClr val="tx2"/>
              </a:solidFill>
              <a:effectLst>
                <a:outerShdw blurRad="38100" dist="38100" dir="2700000" algn="tl">
                  <a:srgbClr val="000000"/>
                </a:outerShdw>
              </a:effectLst>
              <a:latin typeface="+mn-lt"/>
              <a:hlinkClick r:id="rId5"/>
            </a:endParaRPr>
          </a:p>
        </p:txBody>
      </p:sp>
      <p:sp useBgFill="1">
        <p:nvSpPr>
          <p:cNvPr id="22" name="TextBox 21"/>
          <p:cNvSpPr txBox="1"/>
          <p:nvPr/>
        </p:nvSpPr>
        <p:spPr>
          <a:xfrm>
            <a:off x="66675" y="2657475"/>
            <a:ext cx="4362450" cy="830997"/>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TechNet Plus :</a:t>
            </a:r>
          </a:p>
          <a:p>
            <a:pPr algn="ctr"/>
            <a:r>
              <a:rPr lang="fr-FR" sz="2000" b="0" kern="0" dirty="0" smtClean="0">
                <a:effectLst>
                  <a:outerShdw blurRad="38100" dist="38100" dir="2700000" algn="tl">
                    <a:srgbClr val="000000"/>
                  </a:outerShdw>
                </a:effectLst>
                <a:latin typeface="+mn-lt"/>
              </a:rPr>
              <a:t>Versions d’</a:t>
            </a:r>
            <a:r>
              <a:rPr lang="fr-FR" sz="2000" b="0" kern="0" dirty="0" err="1" smtClean="0">
                <a:effectLst>
                  <a:outerShdw blurRad="38100" dist="38100" dir="2700000" algn="tl">
                    <a:srgbClr val="000000"/>
                  </a:outerShdw>
                </a:effectLst>
                <a:latin typeface="+mn-lt"/>
              </a:rPr>
              <a:t>éval</a:t>
            </a:r>
            <a:r>
              <a:rPr lang="fr-FR" sz="2000" b="0" kern="0" dirty="0" smtClean="0">
                <a:effectLst>
                  <a:outerShdw blurRad="38100" dist="38100" dir="2700000" algn="tl">
                    <a:srgbClr val="000000"/>
                  </a:outerShdw>
                </a:effectLst>
                <a:latin typeface="+mn-lt"/>
              </a:rPr>
              <a:t> + 2 incidents support</a:t>
            </a:r>
            <a:endParaRPr lang="fr-FR" sz="28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6"/>
          <a:stretch>
            <a:fillRect/>
          </a:stretch>
        </p:blipFill>
        <p:spPr>
          <a:xfrm>
            <a:off x="419100" y="266702"/>
            <a:ext cx="3800475" cy="77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msdn_1inch_c 2.tif"/>
          <p:cNvPicPr>
            <a:picLocks noChangeAspect="1"/>
          </p:cNvPicPr>
          <p:nvPr/>
        </p:nvPicPr>
        <p:blipFill>
          <a:blip r:embed="rId7" cstate="print">
            <a:clrChange>
              <a:clrFrom>
                <a:srgbClr val="FDFDFD"/>
              </a:clrFrom>
              <a:clrTo>
                <a:srgbClr val="FDFDFD">
                  <a:alpha val="0"/>
                </a:srgbClr>
              </a:clrTo>
            </a:clrChange>
            <a:grayscl/>
          </a:blip>
          <a:stretch>
            <a:fillRect/>
          </a:stretch>
        </p:blipFill>
        <p:spPr>
          <a:xfrm>
            <a:off x="5847249" y="266701"/>
            <a:ext cx="1610826" cy="8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Diagram 5"/>
          <p:cNvGraphicFramePr/>
          <p:nvPr/>
        </p:nvGraphicFramePr>
        <p:xfrm>
          <a:off x="500034" y="1104883"/>
          <a:ext cx="8423325" cy="6075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401367" y="1109571"/>
            <a:ext cx="1898543"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Analyses en profondeur du système pour en cibler les failles et maximiser sa performance</a:t>
            </a:r>
            <a:endParaRPr lang="en-US" sz="1100" dirty="0">
              <a:latin typeface="Calibri" pitchFamily="34" charset="0"/>
            </a:endParaRPr>
          </a:p>
        </p:txBody>
      </p:sp>
      <p:sp>
        <p:nvSpPr>
          <p:cNvPr id="5" name="TextBox 4"/>
          <p:cNvSpPr txBox="1"/>
          <p:nvPr/>
        </p:nvSpPr>
        <p:spPr>
          <a:xfrm>
            <a:off x="7296150" y="2549163"/>
            <a:ext cx="1720144"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Formations techniques avancées et mondialement standardisées, délivrées par des ingénieurs certifiés </a:t>
            </a:r>
            <a:endParaRPr lang="en-US" sz="1100" dirty="0">
              <a:latin typeface="Calibri" pitchFamily="34" charset="0"/>
            </a:endParaRPr>
          </a:p>
        </p:txBody>
      </p:sp>
      <p:sp>
        <p:nvSpPr>
          <p:cNvPr id="10" name="TextBox 9"/>
          <p:cNvSpPr txBox="1"/>
          <p:nvPr/>
        </p:nvSpPr>
        <p:spPr>
          <a:xfrm>
            <a:off x="80931" y="5038736"/>
            <a:ext cx="2459645"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t>Microsoft Operations Framework (MOF) fournit des méthodologies opérationnelles permettant aux entreprises d’optimiser la fiabilité, la </a:t>
            </a:r>
            <a:r>
              <a:rPr lang="fr-FR" sz="1100" dirty="0" err="1" smtClean="0"/>
              <a:t>supportabilité</a:t>
            </a:r>
            <a:r>
              <a:rPr lang="fr-FR" sz="1100" dirty="0" smtClean="0"/>
              <a:t> et la gestion des produits et technologies Microsoft</a:t>
            </a:r>
            <a:endParaRPr lang="fr-FR" sz="1100" dirty="0"/>
          </a:p>
        </p:txBody>
      </p:sp>
      <p:sp>
        <p:nvSpPr>
          <p:cNvPr id="11" name="TextBox 10"/>
          <p:cNvSpPr txBox="1"/>
          <p:nvPr/>
        </p:nvSpPr>
        <p:spPr>
          <a:xfrm>
            <a:off x="7286625" y="3985713"/>
            <a:ext cx="1809750" cy="212365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Ateliers interactifs permettant d’échanger avec des représentants de l’informatique interne de Microsoft sur leur expérience de l'utilisation des outils et  méthodologies d'exploitation.</a:t>
            </a:r>
            <a:endParaRPr lang="en-US" sz="1100" dirty="0" smtClean="0">
              <a:latin typeface="Calibri" pitchFamily="34" charset="0"/>
            </a:endParaRPr>
          </a:p>
          <a:p>
            <a:r>
              <a:rPr lang="fr-FR" sz="1100" dirty="0" smtClean="0">
                <a:latin typeface="Calibri" pitchFamily="34" charset="0"/>
              </a:rPr>
              <a:t>Plus orientés processus, ils s'adressent à des décideurs ainsi qu'à des responsables IT</a:t>
            </a:r>
            <a:endParaRPr lang="en-US" sz="1100" dirty="0" smtClean="0">
              <a:latin typeface="Calibri" pitchFamily="34" charset="0"/>
            </a:endParaRPr>
          </a:p>
        </p:txBody>
      </p:sp>
      <p:sp>
        <p:nvSpPr>
          <p:cNvPr id="12" name="TextBox 11"/>
          <p:cNvSpPr txBox="1"/>
          <p:nvPr/>
        </p:nvSpPr>
        <p:spPr>
          <a:xfrm>
            <a:off x="288219" y="2660592"/>
            <a:ext cx="2206746" cy="60016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Formations techniques réalisées par des Premier Field </a:t>
            </a:r>
            <a:r>
              <a:rPr lang="en-US" sz="1100" dirty="0" smtClean="0">
                <a:latin typeface="Calibri" pitchFamily="34" charset="0"/>
              </a:rPr>
              <a:t>Engineers</a:t>
            </a:r>
            <a:r>
              <a:rPr lang="fr-FR" sz="1100" dirty="0" smtClean="0">
                <a:latin typeface="Calibri" pitchFamily="34" charset="0"/>
              </a:rPr>
              <a:t> (PFE)</a:t>
            </a:r>
            <a:endParaRPr lang="en-US" sz="1100" dirty="0">
              <a:latin typeface="Calibri" pitchFamily="34" charset="0"/>
            </a:endParaRPr>
          </a:p>
        </p:txBody>
      </p:sp>
      <p:sp>
        <p:nvSpPr>
          <p:cNvPr id="13" name="TextBox 12"/>
          <p:cNvSpPr txBox="1"/>
          <p:nvPr/>
        </p:nvSpPr>
        <p:spPr>
          <a:xfrm>
            <a:off x="5747172" y="6319931"/>
            <a:ext cx="2130003" cy="2616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Ateliers  techniques personnalisés</a:t>
            </a:r>
            <a:endParaRPr lang="en-US" sz="1100" dirty="0" smtClean="0">
              <a:latin typeface="Calibri" pitchFamily="34" charset="0"/>
            </a:endParaRPr>
          </a:p>
        </p:txBody>
      </p:sp>
      <p:sp>
        <p:nvSpPr>
          <p:cNvPr id="14" name="Action Button: Forward or Next 13">
            <a:hlinkClick r:id="" action="ppaction://noaction" highlightClick="1"/>
          </p:cNvPr>
          <p:cNvSpPr/>
          <p:nvPr/>
        </p:nvSpPr>
        <p:spPr bwMode="auto">
          <a:xfrm>
            <a:off x="3005407" y="3431259"/>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5" name="Action Button: Forward or Next 14">
            <a:hlinkClick r:id="rId7" action="ppaction://hlinksldjump" highlightClick="1"/>
          </p:cNvPr>
          <p:cNvSpPr/>
          <p:nvPr/>
        </p:nvSpPr>
        <p:spPr bwMode="auto">
          <a:xfrm>
            <a:off x="4584293" y="2168163"/>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6" name="Action Button: Forward or Next 15">
            <a:hlinkClick r:id="" action="ppaction://noaction" highlightClick="1"/>
          </p:cNvPr>
          <p:cNvSpPr/>
          <p:nvPr/>
        </p:nvSpPr>
        <p:spPr bwMode="auto">
          <a:xfrm>
            <a:off x="6505056" y="3333424"/>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7" name="Action Button: Forward or Next 16">
            <a:hlinkClick r:id="" action="ppaction://noaction" highlightClick="1"/>
          </p:cNvPr>
          <p:cNvSpPr/>
          <p:nvPr/>
        </p:nvSpPr>
        <p:spPr bwMode="auto">
          <a:xfrm>
            <a:off x="6482520" y="5554960"/>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9" name="Action Button: Forward or Next 18">
            <a:hlinkClick r:id="" action="ppaction://noaction" highlightClick="1"/>
          </p:cNvPr>
          <p:cNvSpPr/>
          <p:nvPr/>
        </p:nvSpPr>
        <p:spPr bwMode="auto">
          <a:xfrm>
            <a:off x="5015980" y="6416513"/>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20" name="Action Button: Forward or Next 19">
            <a:hlinkClick r:id="" action="ppaction://noaction" highlightClick="1"/>
          </p:cNvPr>
          <p:cNvSpPr/>
          <p:nvPr/>
        </p:nvSpPr>
        <p:spPr bwMode="auto">
          <a:xfrm>
            <a:off x="3074082" y="5334687"/>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8" name="Title 3"/>
          <p:cNvSpPr txBox="1">
            <a:spLocks/>
          </p:cNvSpPr>
          <p:nvPr/>
        </p:nvSpPr>
        <p:spPr>
          <a:xfrm>
            <a:off x="6054" y="-123825"/>
            <a:ext cx="8966496" cy="1038225"/>
          </a:xfrm>
          <a:prstGeom prst="rect">
            <a:avLst/>
          </a:prstGeom>
        </p:spPr>
        <p:txBody>
          <a:bodyPr/>
          <a:lstStyle/>
          <a:p>
            <a:r>
              <a:rPr lang="fr-FR" sz="4000" dirty="0" smtClean="0"/>
              <a:t>Sécurisez et optimisez vos opérations avec un contrat de Support premier</a:t>
            </a:r>
          </a:p>
        </p:txBody>
      </p:sp>
      <p:sp>
        <p:nvSpPr>
          <p:cNvPr id="21" name="Rectangle 20"/>
          <p:cNvSpPr/>
          <p:nvPr/>
        </p:nvSpPr>
        <p:spPr>
          <a:xfrm>
            <a:off x="66676" y="1185386"/>
            <a:ext cx="3829050" cy="1169551"/>
          </a:xfrm>
          <a:prstGeom prst="rect">
            <a:avLst/>
          </a:prstGeom>
        </p:spPr>
        <p:txBody>
          <a:bodyPr wrap="square">
            <a:spAutoFit/>
          </a:bodyPr>
          <a:lstStyle/>
          <a:p>
            <a:r>
              <a:rPr lang="fr-FR" sz="1400" dirty="0" smtClean="0"/>
              <a:t>Le contrat de support premier est une offre complète et flexible vous permettant d’accéder à un ensemble de services préventifs visant à sécuriser, optimiser et assurer la disponibilité de vos plateformes.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a:xfrm>
            <a:off x="184150" y="190500"/>
            <a:ext cx="8959850" cy="579438"/>
          </a:xfrm>
          <a:prstGeom prst="rect">
            <a:avLst/>
          </a:prstGeom>
        </p:spPr>
        <p:txBody>
          <a:bodyPr rtlCol="0">
            <a:noAutofit/>
          </a:bodyPr>
          <a:lstStyle/>
          <a:p>
            <a:pPr>
              <a:defRPr/>
            </a:pPr>
            <a:r>
              <a:rPr lang="fr-FR" sz="3600" dirty="0" smtClean="0"/>
              <a:t>Certifications : Programme de nouvelle génération</a:t>
            </a:r>
          </a:p>
        </p:txBody>
      </p:sp>
      <p:sp>
        <p:nvSpPr>
          <p:cNvPr id="7" name="Can 99"/>
          <p:cNvSpPr/>
          <p:nvPr/>
        </p:nvSpPr>
        <p:spPr>
          <a:xfrm>
            <a:off x="2143125" y="1007205"/>
            <a:ext cx="3000375" cy="1357313"/>
          </a:xfrm>
          <a:prstGeom prst="can">
            <a:avLst/>
          </a:prstGeom>
          <a:gradFill>
            <a:gsLst>
              <a:gs pos="0">
                <a:srgbClr val="A2A1A0">
                  <a:lumMod val="75000"/>
                </a:srgbClr>
              </a:gs>
              <a:gs pos="53000">
                <a:srgbClr val="A2A1A0">
                  <a:lumMod val="60000"/>
                  <a:lumOff val="40000"/>
                </a:srgbClr>
              </a:gs>
              <a:gs pos="100000">
                <a:srgbClr val="A2A1A0">
                  <a:lumMod val="75000"/>
                </a:srgbClr>
              </a:gs>
            </a:gsLst>
            <a:lin ang="0" scaled="0"/>
          </a:gradFill>
          <a:ln w="3175" cap="flat" cmpd="sng" algn="ctr">
            <a:solidFill>
              <a:srgbClr val="A2A1A0">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8" name="Can 118"/>
          <p:cNvSpPr/>
          <p:nvPr/>
        </p:nvSpPr>
        <p:spPr>
          <a:xfrm>
            <a:off x="2143125" y="2435955"/>
            <a:ext cx="3000375" cy="2357438"/>
          </a:xfrm>
          <a:prstGeom prst="can">
            <a:avLst>
              <a:gd name="adj" fmla="val 13045"/>
            </a:avLst>
          </a:prstGeom>
          <a:solidFill>
            <a:srgbClr val="1922D7"/>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70C0"/>
              </a:solidFill>
              <a:cs typeface="Arial" pitchFamily="34" charset="0"/>
            </a:endParaRPr>
          </a:p>
        </p:txBody>
      </p:sp>
      <p:grpSp>
        <p:nvGrpSpPr>
          <p:cNvPr id="2" name="Group 33"/>
          <p:cNvGrpSpPr>
            <a:grpSpLocks/>
          </p:cNvGrpSpPr>
          <p:nvPr/>
        </p:nvGrpSpPr>
        <p:grpSpPr bwMode="auto">
          <a:xfrm>
            <a:off x="5886450" y="1007205"/>
            <a:ext cx="2971800" cy="1371600"/>
            <a:chOff x="228600" y="1169996"/>
            <a:chExt cx="2527300" cy="1166446"/>
          </a:xfrm>
        </p:grpSpPr>
        <p:sp>
          <p:nvSpPr>
            <p:cNvPr id="10" name="Can 111"/>
            <p:cNvSpPr/>
            <p:nvPr/>
          </p:nvSpPr>
          <p:spPr>
            <a:xfrm>
              <a:off x="228600" y="1169996"/>
              <a:ext cx="2527300" cy="1166446"/>
            </a:xfrm>
            <a:prstGeom prst="can">
              <a:avLst/>
            </a:prstGeom>
            <a:gradFill>
              <a:gsLst>
                <a:gs pos="0">
                  <a:srgbClr val="DB794D">
                    <a:lumMod val="75000"/>
                  </a:srgbClr>
                </a:gs>
                <a:gs pos="53000">
                  <a:srgbClr val="DB794D">
                    <a:lumMod val="60000"/>
                    <a:lumOff val="40000"/>
                  </a:srgbClr>
                </a:gs>
                <a:gs pos="100000">
                  <a:srgbClr val="DB794D">
                    <a:lumMod val="75000"/>
                  </a:srgbClr>
                </a:gs>
              </a:gsLst>
              <a:lin ang="0" scaled="0"/>
            </a:gradFill>
            <a:ln w="3175" cap="flat" cmpd="sng" algn="ctr">
              <a:solidFill>
                <a:srgbClr val="DB794D">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1" name="Rounded Rectangle 112"/>
            <p:cNvSpPr/>
            <p:nvPr/>
          </p:nvSpPr>
          <p:spPr>
            <a:xfrm>
              <a:off x="762000" y="1447800"/>
              <a:ext cx="1447800" cy="88127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49" name="Picture 2" descr="C:\Users\jeffko\Documents\Cert\Marketing\PNG\cert_Arch_rgb.png"/>
            <p:cNvPicPr>
              <a:picLocks noChangeAspect="1" noChangeArrowheads="1"/>
            </p:cNvPicPr>
            <p:nvPr/>
          </p:nvPicPr>
          <p:blipFill>
            <a:blip r:embed="rId3"/>
            <a:srcRect/>
            <a:stretch>
              <a:fillRect/>
            </a:stretch>
          </p:blipFill>
          <p:spPr bwMode="auto">
            <a:xfrm>
              <a:off x="990600" y="1600200"/>
              <a:ext cx="1066800" cy="557848"/>
            </a:xfrm>
            <a:prstGeom prst="rect">
              <a:avLst/>
            </a:prstGeom>
            <a:noFill/>
            <a:ln w="9525">
              <a:noFill/>
              <a:miter lim="800000"/>
              <a:headEnd/>
              <a:tailEnd/>
            </a:ln>
          </p:spPr>
        </p:pic>
      </p:grpSp>
      <p:sp>
        <p:nvSpPr>
          <p:cNvPr id="13" name="Can 97"/>
          <p:cNvSpPr/>
          <p:nvPr/>
        </p:nvSpPr>
        <p:spPr>
          <a:xfrm>
            <a:off x="2143125" y="4865817"/>
            <a:ext cx="3000375" cy="1371600"/>
          </a:xfrm>
          <a:prstGeom prst="can">
            <a:avLst/>
          </a:prstGeom>
          <a:gradFill>
            <a:gsLst>
              <a:gs pos="0">
                <a:srgbClr val="075A2B"/>
              </a:gs>
              <a:gs pos="51000">
                <a:srgbClr val="6AA042">
                  <a:lumMod val="60000"/>
                  <a:lumOff val="40000"/>
                </a:srgbClr>
              </a:gs>
              <a:gs pos="100000">
                <a:srgbClr val="075A2B"/>
              </a:gs>
            </a:gsLst>
            <a:lin ang="0" scaled="0"/>
          </a:gradFill>
          <a:ln w="3175" cap="flat" cmpd="sng" algn="ctr">
            <a:solidFill>
              <a:srgbClr val="075A2B"/>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5" name="Rounded Rectangle 101"/>
          <p:cNvSpPr/>
          <p:nvPr/>
        </p:nvSpPr>
        <p:spPr>
          <a:xfrm>
            <a:off x="2388291" y="3007453"/>
            <a:ext cx="2540899" cy="1286633"/>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26" name="Rectangle 66593"/>
          <p:cNvPicPr>
            <a:picLocks noChangeAspect="1" noChangeArrowheads="1"/>
          </p:cNvPicPr>
          <p:nvPr/>
        </p:nvPicPr>
        <p:blipFill>
          <a:blip r:embed="rId4"/>
          <a:srcRect/>
          <a:stretch>
            <a:fillRect/>
          </a:stretch>
        </p:blipFill>
        <p:spPr bwMode="auto">
          <a:xfrm>
            <a:off x="3652838" y="3364643"/>
            <a:ext cx="990600" cy="703262"/>
          </a:xfrm>
          <a:prstGeom prst="rect">
            <a:avLst/>
          </a:prstGeom>
          <a:noFill/>
          <a:ln w="9525">
            <a:noFill/>
            <a:miter lim="800000"/>
            <a:headEnd/>
            <a:tailEnd/>
          </a:ln>
        </p:spPr>
      </p:pic>
      <p:pic>
        <p:nvPicPr>
          <p:cNvPr id="9227" name="Picture 2" descr="C:\Users\jeffko\Documents\Cert\Marketing\PNG\cert_ITpro_rgb.png"/>
          <p:cNvPicPr>
            <a:picLocks noChangeAspect="1" noChangeArrowheads="1"/>
          </p:cNvPicPr>
          <p:nvPr/>
        </p:nvPicPr>
        <p:blipFill>
          <a:blip r:embed="rId5"/>
          <a:srcRect/>
          <a:stretch>
            <a:fillRect/>
          </a:stretch>
        </p:blipFill>
        <p:spPr bwMode="auto">
          <a:xfrm>
            <a:off x="2581275" y="3364643"/>
            <a:ext cx="990600" cy="611187"/>
          </a:xfrm>
          <a:prstGeom prst="rect">
            <a:avLst/>
          </a:prstGeom>
          <a:noFill/>
          <a:ln w="9525">
            <a:noFill/>
            <a:miter lim="800000"/>
            <a:headEnd/>
            <a:tailEnd/>
          </a:ln>
        </p:spPr>
      </p:pic>
      <p:sp>
        <p:nvSpPr>
          <p:cNvPr id="18" name="Up Arrow 104"/>
          <p:cNvSpPr/>
          <p:nvPr/>
        </p:nvSpPr>
        <p:spPr>
          <a:xfrm>
            <a:off x="1962136" y="3078891"/>
            <a:ext cx="609600" cy="2819400"/>
          </a:xfrm>
          <a:prstGeom prst="upArrow">
            <a:avLst/>
          </a:prstGeom>
          <a:gradFill flip="none" rotWithShape="1">
            <a:gsLst>
              <a:gs pos="95000">
                <a:srgbClr val="000000">
                  <a:alpha val="2000"/>
                </a:srgbClr>
              </a:gs>
              <a:gs pos="0">
                <a:srgbClr val="000000">
                  <a:alpha val="9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2" name="Up Arrow 103"/>
          <p:cNvSpPr/>
          <p:nvPr/>
        </p:nvSpPr>
        <p:spPr>
          <a:xfrm>
            <a:off x="1962136" y="1364379"/>
            <a:ext cx="609600" cy="3200400"/>
          </a:xfrm>
          <a:prstGeom prst="upArrow">
            <a:avLst/>
          </a:prstGeom>
          <a:gradFill flip="none" rotWithShape="1">
            <a:gsLst>
              <a:gs pos="95000">
                <a:srgbClr val="000000">
                  <a:alpha val="2000"/>
                </a:srgbClr>
              </a:gs>
              <a:gs pos="0">
                <a:srgbClr val="000000">
                  <a:alpha val="7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3" name="Rounded Rectangle 115"/>
          <p:cNvSpPr/>
          <p:nvPr/>
        </p:nvSpPr>
        <p:spPr>
          <a:xfrm>
            <a:off x="2747962" y="5079155"/>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33" name="Rectangle 79882"/>
          <p:cNvPicPr>
            <a:picLocks noChangeAspect="1" noChangeArrowheads="1"/>
          </p:cNvPicPr>
          <p:nvPr/>
        </p:nvPicPr>
        <p:blipFill>
          <a:blip r:embed="rId6"/>
          <a:srcRect/>
          <a:stretch>
            <a:fillRect/>
          </a:stretch>
        </p:blipFill>
        <p:spPr bwMode="auto">
          <a:xfrm>
            <a:off x="3081338" y="5365879"/>
            <a:ext cx="990600" cy="687388"/>
          </a:xfrm>
          <a:prstGeom prst="rect">
            <a:avLst/>
          </a:prstGeom>
          <a:noFill/>
          <a:ln w="9525">
            <a:noFill/>
            <a:miter lim="800000"/>
            <a:headEnd/>
            <a:tailEnd/>
          </a:ln>
        </p:spPr>
      </p:pic>
      <p:sp>
        <p:nvSpPr>
          <p:cNvPr id="26" name="TextBox 117"/>
          <p:cNvSpPr txBox="1">
            <a:spLocks noChangeArrowheads="1"/>
          </p:cNvSpPr>
          <p:nvPr/>
        </p:nvSpPr>
        <p:spPr bwMode="auto">
          <a:xfrm>
            <a:off x="5857875" y="2507393"/>
            <a:ext cx="3130550" cy="938212"/>
          </a:xfrm>
          <a:prstGeom prst="rect">
            <a:avLst/>
          </a:prstGeom>
          <a:noFill/>
          <a:ln w="9525">
            <a:noFill/>
            <a:miter lim="800000"/>
            <a:headEnd/>
            <a:tailEnd/>
          </a:ln>
        </p:spPr>
        <p:txBody>
          <a:bodyPr>
            <a:spAutoFit/>
          </a:bodyPr>
          <a:lstStyle/>
          <a:p>
            <a:pPr>
              <a:defRPr/>
            </a:pPr>
            <a:r>
              <a:rPr lang="fr-FR" sz="1100" b="1" smtClean="0">
                <a:latin typeface="+mj-lt"/>
              </a:rPr>
              <a:t>Série  Architecture</a:t>
            </a:r>
            <a:r>
              <a:rPr lang="fr-FR" sz="1100" smtClean="0">
                <a:latin typeface="+mj-lt"/>
              </a:rPr>
              <a:t>– le programme Microsoft Certified Architect permet aux entreprises d’identifier facilement les architectes en informatique très expérimentés, ayant suivi un processus de validation particulièrement rigoureux. </a:t>
            </a:r>
            <a:endParaRPr lang="fr-FR" sz="1100">
              <a:latin typeface="+mj-lt"/>
            </a:endParaRPr>
          </a:p>
        </p:txBody>
      </p:sp>
      <p:sp>
        <p:nvSpPr>
          <p:cNvPr id="27" name="TextBox 29"/>
          <p:cNvSpPr txBox="1">
            <a:spLocks noChangeArrowheads="1"/>
          </p:cNvSpPr>
          <p:nvPr/>
        </p:nvSpPr>
        <p:spPr bwMode="auto">
          <a:xfrm>
            <a:off x="9525" y="3042380"/>
            <a:ext cx="2133600" cy="1108075"/>
          </a:xfrm>
          <a:prstGeom prst="rect">
            <a:avLst/>
          </a:prstGeom>
          <a:noFill/>
          <a:ln w="9525">
            <a:noFill/>
            <a:miter lim="800000"/>
            <a:headEnd/>
            <a:tailEnd/>
          </a:ln>
        </p:spPr>
        <p:txBody>
          <a:bodyPr>
            <a:spAutoFit/>
          </a:bodyPr>
          <a:lstStyle/>
          <a:p>
            <a:pPr>
              <a:defRPr/>
            </a:pPr>
            <a:r>
              <a:rPr lang="fr-FR" sz="1100" b="1" smtClean="0">
                <a:latin typeface="+mj-lt"/>
              </a:rPr>
              <a:t>Série Métier </a:t>
            </a:r>
            <a:r>
              <a:rPr lang="fr-FR" sz="1100" smtClean="0">
                <a:latin typeface="+mj-lt"/>
              </a:rPr>
              <a:t>– Ce programme valide un ensemble complet de compétences à jour, permettant au professionel de réussir dans son métier et d’être très performant.</a:t>
            </a:r>
            <a:endParaRPr lang="fr-FR" sz="1100">
              <a:latin typeface="+mj-lt"/>
            </a:endParaRPr>
          </a:p>
        </p:txBody>
      </p:sp>
      <p:sp>
        <p:nvSpPr>
          <p:cNvPr id="29" name="TextBox 30"/>
          <p:cNvSpPr txBox="1">
            <a:spLocks noChangeArrowheads="1"/>
          </p:cNvSpPr>
          <p:nvPr/>
        </p:nvSpPr>
        <p:spPr bwMode="auto">
          <a:xfrm>
            <a:off x="0" y="4914041"/>
            <a:ext cx="2276475" cy="1277938"/>
          </a:xfrm>
          <a:prstGeom prst="rect">
            <a:avLst/>
          </a:prstGeom>
          <a:noFill/>
          <a:ln w="9525">
            <a:noFill/>
            <a:miter lim="800000"/>
            <a:headEnd/>
            <a:tailEnd/>
          </a:ln>
        </p:spPr>
        <p:txBody>
          <a:bodyPr>
            <a:spAutoFit/>
          </a:bodyPr>
          <a:lstStyle/>
          <a:p>
            <a:pPr>
              <a:defRPr/>
            </a:pPr>
            <a:r>
              <a:rPr lang="fr-FR" sz="1100" b="1" dirty="0" smtClean="0">
                <a:latin typeface="+mj-lt"/>
              </a:rPr>
              <a:t>Série Technologie </a:t>
            </a:r>
            <a:r>
              <a:rPr lang="fr-FR" sz="1100" dirty="0" smtClean="0">
                <a:latin typeface="+mj-lt"/>
              </a:rPr>
              <a:t>– Ces certifications vous permettent d’approfondir vos connaissances sur des technologies Microsoft spécifiques et d’obtenir toutes les compétences nécessaires pour les exploiter à fond. </a:t>
            </a:r>
            <a:endParaRPr lang="fr-FR" sz="1100" dirty="0">
              <a:latin typeface="+mj-lt"/>
            </a:endParaRPr>
          </a:p>
        </p:txBody>
      </p:sp>
      <p:sp>
        <p:nvSpPr>
          <p:cNvPr id="30" name="Rounded Rectangle 105"/>
          <p:cNvSpPr/>
          <p:nvPr/>
        </p:nvSpPr>
        <p:spPr>
          <a:xfrm>
            <a:off x="2857488" y="1297711"/>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grpSp>
        <p:nvGrpSpPr>
          <p:cNvPr id="3" name="Group 26"/>
          <p:cNvGrpSpPr>
            <a:grpSpLocks/>
          </p:cNvGrpSpPr>
          <p:nvPr/>
        </p:nvGrpSpPr>
        <p:grpSpPr bwMode="auto">
          <a:xfrm>
            <a:off x="3214688" y="1567593"/>
            <a:ext cx="990600" cy="654050"/>
            <a:chOff x="1447800" y="3657600"/>
            <a:chExt cx="990600" cy="653521"/>
          </a:xfrm>
        </p:grpSpPr>
        <p:sp>
          <p:nvSpPr>
            <p:cNvPr id="9243" name="TextBox 107"/>
            <p:cNvSpPr txBox="1">
              <a:spLocks noChangeArrowheads="1"/>
            </p:cNvSpPr>
            <p:nvPr/>
          </p:nvSpPr>
          <p:spPr bwMode="auto">
            <a:xfrm>
              <a:off x="1572564" y="4003344"/>
              <a:ext cx="747320" cy="307777"/>
            </a:xfrm>
            <a:prstGeom prst="rect">
              <a:avLst/>
            </a:prstGeom>
            <a:noFill/>
            <a:ln w="9525">
              <a:noFill/>
              <a:miter lim="800000"/>
              <a:headEnd/>
              <a:tailEnd/>
            </a:ln>
          </p:spPr>
          <p:txBody>
            <a:bodyPr wrap="none">
              <a:spAutoFit/>
            </a:bodyPr>
            <a:lstStyle/>
            <a:p>
              <a:r>
                <a:rPr lang="en-US" sz="1400">
                  <a:solidFill>
                    <a:srgbClr val="075A2B"/>
                  </a:solidFill>
                  <a:latin typeface="Segoe Semibold"/>
                </a:rPr>
                <a:t>Master</a:t>
              </a:r>
            </a:p>
          </p:txBody>
        </p:sp>
        <p:pic>
          <p:nvPicPr>
            <p:cNvPr id="9244" name="Rectangle 66593"/>
            <p:cNvPicPr>
              <a:picLocks noChangeAspect="1" noChangeArrowheads="1"/>
            </p:cNvPicPr>
            <p:nvPr/>
          </p:nvPicPr>
          <p:blipFill>
            <a:blip r:embed="rId4"/>
            <a:srcRect b="45845"/>
            <a:stretch>
              <a:fillRect/>
            </a:stretch>
          </p:blipFill>
          <p:spPr bwMode="auto">
            <a:xfrm>
              <a:off x="1447800" y="3657600"/>
              <a:ext cx="990600" cy="381000"/>
            </a:xfrm>
            <a:prstGeom prst="rect">
              <a:avLst/>
            </a:prstGeom>
            <a:noFill/>
            <a:ln w="9525">
              <a:noFill/>
              <a:miter lim="800000"/>
              <a:headEnd/>
              <a:tailEnd/>
            </a:ln>
          </p:spPr>
        </p:pic>
      </p:grpSp>
      <p:sp>
        <p:nvSpPr>
          <p:cNvPr id="31" name="TextBox 10"/>
          <p:cNvSpPr txBox="1">
            <a:spLocks noChangeArrowheads="1"/>
          </p:cNvSpPr>
          <p:nvPr/>
        </p:nvSpPr>
        <p:spPr bwMode="auto">
          <a:xfrm>
            <a:off x="0" y="1292955"/>
            <a:ext cx="2133600" cy="1100138"/>
          </a:xfrm>
          <a:prstGeom prst="rect">
            <a:avLst/>
          </a:prstGeom>
          <a:noFill/>
          <a:ln w="9525">
            <a:noFill/>
            <a:miter lim="800000"/>
            <a:headEnd/>
            <a:tailEnd/>
          </a:ln>
        </p:spPr>
        <p:txBody>
          <a:bodyPr>
            <a:spAutoFit/>
          </a:bodyPr>
          <a:lstStyle/>
          <a:p>
            <a:r>
              <a:rPr lang="en-US" sz="1100" b="1">
                <a:latin typeface="Arial" pitchFamily="34" charset="0"/>
              </a:rPr>
              <a:t>Série Master </a:t>
            </a:r>
            <a:r>
              <a:rPr lang="en-US" sz="1100">
                <a:latin typeface="Arial" pitchFamily="34" charset="0"/>
              </a:rPr>
              <a:t>– </a:t>
            </a:r>
            <a:r>
              <a:rPr lang="fr-FR" sz="1100">
                <a:latin typeface="Arial" pitchFamily="34" charset="0"/>
              </a:rPr>
              <a:t>Ce programme valide les compétences technologiques de très haut niveau des individus sur les plateformes Microsoft</a:t>
            </a:r>
          </a:p>
          <a:p>
            <a:endParaRPr lang="en-US" sz="1000"/>
          </a:p>
        </p:txBody>
      </p:sp>
      <p:sp>
        <p:nvSpPr>
          <p:cNvPr id="9242" name="TextBox 114"/>
          <p:cNvSpPr txBox="1">
            <a:spLocks noChangeArrowheads="1"/>
          </p:cNvSpPr>
          <p:nvPr/>
        </p:nvSpPr>
        <p:spPr bwMode="auto">
          <a:xfrm>
            <a:off x="6000750" y="3650393"/>
            <a:ext cx="2849563" cy="2462212"/>
          </a:xfrm>
          <a:prstGeom prst="rect">
            <a:avLst/>
          </a:prstGeom>
          <a:noFill/>
          <a:ln w="9525">
            <a:noFill/>
            <a:miter lim="800000"/>
            <a:headEnd/>
            <a:tailEnd/>
          </a:ln>
        </p:spPr>
        <p:txBody>
          <a:bodyPr>
            <a:spAutoFit/>
          </a:bodyPr>
          <a:lstStyle/>
          <a:p>
            <a:pPr>
              <a:buFont typeface="Arial" pitchFamily="34" charset="0"/>
              <a:buChar char="•"/>
            </a:pPr>
            <a:r>
              <a:rPr lang="fr-FR" sz="1100" b="1">
                <a:latin typeface="Calibri" pitchFamily="34" charset="0"/>
              </a:rPr>
              <a:t>Une certification recherchée par les entreprises</a:t>
            </a:r>
            <a:r>
              <a:rPr lang="fr-FR" sz="1100">
                <a:latin typeface="Calibri" pitchFamily="34" charset="0"/>
              </a:rPr>
              <a:t/>
            </a:r>
            <a:br>
              <a:rPr lang="fr-FR" sz="1100">
                <a:latin typeface="Calibri" pitchFamily="34" charset="0"/>
              </a:rPr>
            </a:br>
            <a:endParaRPr lang="en-US" sz="1100">
              <a:latin typeface="Calibri" pitchFamily="34" charset="0"/>
            </a:endParaRPr>
          </a:p>
          <a:p>
            <a:pPr>
              <a:buFont typeface="Arial" pitchFamily="34" charset="0"/>
              <a:buChar char="•"/>
            </a:pPr>
            <a:r>
              <a:rPr lang="en-US" sz="1100" b="1">
                <a:latin typeface="Calibri" pitchFamily="34" charset="0"/>
              </a:rPr>
              <a:t>4 séries et 5 titres adaptés et ciblés à chaque métier</a:t>
            </a:r>
            <a:r>
              <a:rPr lang="en-US" sz="1100">
                <a:latin typeface="Calibri" pitchFamily="34" charset="0"/>
              </a:rPr>
              <a:t>.</a:t>
            </a:r>
          </a:p>
          <a:p>
            <a:endParaRPr lang="en-US" sz="1100">
              <a:latin typeface="Calibri" pitchFamily="34" charset="0"/>
            </a:endParaRPr>
          </a:p>
          <a:p>
            <a:pPr>
              <a:buFont typeface="Arial" pitchFamily="34" charset="0"/>
              <a:buChar char="•"/>
            </a:pPr>
            <a:r>
              <a:rPr lang="fr-FR" sz="1100" b="1">
                <a:latin typeface="Calibri" pitchFamily="34" charset="0"/>
              </a:rPr>
              <a:t>Un label pour votre expertise</a:t>
            </a:r>
            <a:r>
              <a:rPr lang="fr-FR" sz="1100">
                <a:latin typeface="Calibri" pitchFamily="34" charset="0"/>
              </a:rPr>
              <a:t/>
            </a:r>
            <a:br>
              <a:rPr lang="fr-FR" sz="1100">
                <a:latin typeface="Calibri" pitchFamily="34" charset="0"/>
              </a:rPr>
            </a:br>
            <a:r>
              <a:rPr lang="fr-FR" sz="1100">
                <a:latin typeface="Calibri" pitchFamily="34" charset="0"/>
              </a:rPr>
              <a:t>Les certifications Microsoft permettent la validation de votre expertise : une certification constitue la </a:t>
            </a:r>
            <a:r>
              <a:rPr lang="fr-FR" sz="1100" b="1">
                <a:latin typeface="Calibri" pitchFamily="34" charset="0"/>
              </a:rPr>
              <a:t>preuve pour vos clients ou votre société de vos compétences</a:t>
            </a:r>
            <a:r>
              <a:rPr lang="fr-FR" sz="1100">
                <a:latin typeface="Calibri" pitchFamily="34" charset="0"/>
              </a:rPr>
              <a:t> sur les produits et technologies Microsoft.</a:t>
            </a:r>
          </a:p>
          <a:p>
            <a:endParaRPr lang="fr-FR" sz="1100">
              <a:latin typeface="Calibri" pitchFamily="34" charset="0"/>
            </a:endParaRPr>
          </a:p>
          <a:p>
            <a:pPr>
              <a:buFont typeface="Arial" pitchFamily="34" charset="0"/>
              <a:buChar char="•"/>
            </a:pPr>
            <a:r>
              <a:rPr lang="fr-FR" sz="1100" b="1">
                <a:latin typeface="Calibri" pitchFamily="34" charset="0"/>
              </a:rPr>
              <a:t>Un gage de qualité pour l'entreprise</a:t>
            </a:r>
            <a:endParaRPr lang="en-US" sz="110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re 4"/>
          <p:cNvSpPr>
            <a:spLocks noGrp="1"/>
          </p:cNvSpPr>
          <p:nvPr>
            <p:ph type="title" idx="4294967295"/>
          </p:nvPr>
        </p:nvSpPr>
        <p:spPr>
          <a:xfrm>
            <a:off x="76200" y="85725"/>
            <a:ext cx="8890000" cy="657225"/>
          </a:xfrm>
          <a:prstGeom prst="rect">
            <a:avLst/>
          </a:prstGeom>
        </p:spPr>
        <p:txBody>
          <a:bodyPr/>
          <a:lstStyle/>
          <a:p>
            <a:r>
              <a:rPr lang="fr-FR" sz="4400" b="0" dirty="0" smtClean="0"/>
              <a:t>Certification : validez vos compétences</a:t>
            </a:r>
          </a:p>
        </p:txBody>
      </p:sp>
      <p:sp>
        <p:nvSpPr>
          <p:cNvPr id="10242" name="Espace réservé du contenu 2"/>
          <p:cNvSpPr>
            <a:spLocks noGrp="1"/>
          </p:cNvSpPr>
          <p:nvPr>
            <p:ph idx="4294967295"/>
          </p:nvPr>
        </p:nvSpPr>
        <p:spPr>
          <a:xfrm>
            <a:off x="142875" y="846138"/>
            <a:ext cx="8877300" cy="5691187"/>
          </a:xfrm>
          <a:prstGeom prst="rect">
            <a:avLst/>
          </a:prstGeom>
        </p:spPr>
        <p:txBody>
          <a:bodyPr/>
          <a:lstStyle/>
          <a:p>
            <a:pPr>
              <a:buBlip>
                <a:blip r:embed="rId3"/>
              </a:buBlip>
            </a:pPr>
            <a:r>
              <a:rPr lang="fr-FR" dirty="0" smtClean="0"/>
              <a:t>Offre de certification Seconde chance :</a:t>
            </a:r>
          </a:p>
          <a:p>
            <a:pPr lvl="1">
              <a:buBlip>
                <a:blip r:embed="rId3"/>
              </a:buBlip>
            </a:pPr>
            <a:r>
              <a:rPr lang="fr-FR" dirty="0" smtClean="0"/>
              <a:t>Bénéficiez d’un second passage gratuit pour tout 1</a:t>
            </a:r>
            <a:r>
              <a:rPr lang="fr-FR" baseline="30000" dirty="0" smtClean="0"/>
              <a:t>er</a:t>
            </a:r>
            <a:r>
              <a:rPr lang="fr-FR" dirty="0" smtClean="0"/>
              <a:t> passage non réussi </a:t>
            </a:r>
            <a:r>
              <a:rPr lang="fr-FR" dirty="0" smtClean="0">
                <a:hlinkClick r:id="rId4"/>
              </a:rPr>
              <a:t>www.microsoft.com/france/formation</a:t>
            </a:r>
            <a:r>
              <a:rPr lang="fr-FR" dirty="0" smtClean="0"/>
              <a:t> </a:t>
            </a:r>
            <a:endParaRPr lang="fr-FR" sz="2400" dirty="0" smtClean="0"/>
          </a:p>
          <a:p>
            <a:pPr>
              <a:buBlip>
                <a:blip r:embed="rId3"/>
              </a:buBlip>
            </a:pPr>
            <a:endParaRPr lang="fr-FR" sz="1000" b="1" dirty="0" smtClean="0"/>
          </a:p>
          <a:p>
            <a:pPr>
              <a:buBlip>
                <a:blip r:embed="rId3"/>
              </a:buBlip>
            </a:pPr>
            <a:r>
              <a:rPr lang="fr-FR" dirty="0" smtClean="0"/>
              <a:t>Guides de préparations aux examens :</a:t>
            </a:r>
          </a:p>
          <a:p>
            <a:pPr lvl="1">
              <a:buBlip>
                <a:blip r:embed="rId3"/>
              </a:buBlip>
            </a:pPr>
            <a:r>
              <a:rPr lang="fr-FR" dirty="0" smtClean="0">
                <a:hlinkClick r:id="rId5"/>
              </a:rPr>
              <a:t>http://www.microsoft.com/france/formatio</a:t>
            </a:r>
            <a:r>
              <a:rPr lang="fr-FR" sz="2400" dirty="0" smtClean="0">
                <a:hlinkClick r:id="rId5"/>
              </a:rPr>
              <a:t>n/examens</a:t>
            </a:r>
            <a:endParaRPr lang="fr-FR" sz="2400" dirty="0" smtClean="0"/>
          </a:p>
          <a:p>
            <a:pPr lvl="1">
              <a:buBlip>
                <a:blip r:embed="rId3"/>
              </a:buBlip>
            </a:pPr>
            <a:endParaRPr lang="fr-FR" sz="1000" u="sng" dirty="0" smtClean="0"/>
          </a:p>
          <a:p>
            <a:pPr>
              <a:buBlip>
                <a:blip r:embed="rId3"/>
              </a:buBlip>
            </a:pPr>
            <a:r>
              <a:rPr lang="fr-FR" dirty="0" smtClean="0"/>
              <a:t>Echangez et discutez sur les certifications sur le Forum : </a:t>
            </a:r>
          </a:p>
          <a:p>
            <a:pPr lvl="1">
              <a:buBlip>
                <a:blip r:embed="rId3"/>
              </a:buBlip>
            </a:pPr>
            <a:r>
              <a:rPr lang="fr-FR" dirty="0" smtClean="0">
                <a:hlinkClick r:id="rId6"/>
              </a:rPr>
              <a:t>http://forums.microsoft.com/france/default.aspx</a:t>
            </a:r>
            <a:endParaRPr lang="fr-FR" b="1" dirty="0" smtClean="0"/>
          </a:p>
          <a:p>
            <a:pPr>
              <a:buBlip>
                <a:blip r:embed="rId3"/>
              </a:buBlip>
            </a:pPr>
            <a:endParaRPr lang="fr-FR" sz="1000" b="1" dirty="0" smtClean="0"/>
          </a:p>
          <a:p>
            <a:pPr>
              <a:buBlip>
                <a:blip r:embed="rId3"/>
              </a:buBlip>
            </a:pPr>
            <a:r>
              <a:rPr lang="fr-FR" dirty="0" smtClean="0"/>
              <a:t>Contactez nous pour d’autres questions :</a:t>
            </a:r>
          </a:p>
          <a:p>
            <a:pPr lvl="1">
              <a:buBlip>
                <a:blip r:embed="rId3"/>
              </a:buBlip>
            </a:pPr>
            <a:r>
              <a:rPr lang="fr-FR" sz="2400" dirty="0" smtClean="0"/>
              <a:t> </a:t>
            </a:r>
            <a:r>
              <a:rPr lang="fr-FR" dirty="0" smtClean="0">
                <a:hlinkClick r:id="rId7"/>
              </a:rPr>
              <a:t>formcert@microsoft.com</a:t>
            </a:r>
            <a:r>
              <a:rPr lang="fr-FR" dirty="0" smtClean="0"/>
              <a:t> </a:t>
            </a:r>
            <a:endParaRPr lang="fr-FR" sz="2400"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33350" y="134938"/>
            <a:ext cx="8943975" cy="665162"/>
          </a:xfrm>
          <a:prstGeom prst="rect">
            <a:avLst/>
          </a:prstGeom>
        </p:spPr>
        <p:txBody>
          <a:bodyPr>
            <a:noAutofit/>
          </a:bodyPr>
          <a:lstStyle/>
          <a:p>
            <a:pPr>
              <a:defRPr/>
            </a:pPr>
            <a:r>
              <a:rPr lang="fr-FR" sz="4400" dirty="0" smtClean="0"/>
              <a:t>Certification : validez vos compétences</a:t>
            </a:r>
            <a:endParaRPr lang="fr-FR" sz="4400" dirty="0"/>
          </a:p>
        </p:txBody>
      </p:sp>
      <p:sp>
        <p:nvSpPr>
          <p:cNvPr id="4099" name="Espace réservé du contenu 2"/>
          <p:cNvSpPr>
            <a:spLocks noGrp="1"/>
          </p:cNvSpPr>
          <p:nvPr>
            <p:ph idx="4294967295"/>
          </p:nvPr>
        </p:nvSpPr>
        <p:spPr>
          <a:xfrm>
            <a:off x="3017838" y="989013"/>
            <a:ext cx="5888037" cy="1033462"/>
          </a:xfrm>
          <a:prstGeom prst="rect">
            <a:avLst/>
          </a:prstGeom>
        </p:spPr>
        <p:txBody>
          <a:bodyPr/>
          <a:lstStyle/>
          <a:p>
            <a:pPr>
              <a:buNone/>
            </a:pPr>
            <a:r>
              <a:rPr lang="fr-FR" sz="1600" b="1" dirty="0" smtClean="0"/>
              <a:t>Examens disponibles :</a:t>
            </a:r>
          </a:p>
          <a:p>
            <a:pPr>
              <a:buBlip>
                <a:blip r:embed="rId3"/>
              </a:buBlip>
            </a:pPr>
            <a:r>
              <a:rPr lang="fr-FR" sz="1200" dirty="0" smtClean="0"/>
              <a:t>70-403 TS: System Center Virtual Machine Manager, Configuration</a:t>
            </a:r>
          </a:p>
          <a:p>
            <a:pPr>
              <a:buBlip>
                <a:blip r:embed="rId3"/>
              </a:buBlip>
            </a:pPr>
            <a:r>
              <a:rPr lang="fr-FR" sz="1200" dirty="0" smtClean="0"/>
              <a:t>70-643 TS: Windows Server 2008 Applications Infrastructure, Configuration </a:t>
            </a:r>
          </a:p>
          <a:p>
            <a:pPr>
              <a:buBlip>
                <a:blip r:embed="rId3"/>
              </a:buBlip>
            </a:pPr>
            <a:r>
              <a:rPr lang="fr-FR" sz="1200" dirty="0" smtClean="0"/>
              <a:t>70-652 TS: Windows Server 2008 </a:t>
            </a:r>
            <a:r>
              <a:rPr lang="en-US" sz="1200" dirty="0" smtClean="0"/>
              <a:t>Virtualization, Configuration</a:t>
            </a:r>
          </a:p>
          <a:p>
            <a:pPr>
              <a:buBlip>
                <a:blip r:embed="rId3"/>
              </a:buBlip>
            </a:pPr>
            <a:r>
              <a:rPr lang="fr-FR" sz="1200" dirty="0" smtClean="0"/>
              <a:t>70-656 TS: Microsoft Desktop </a:t>
            </a:r>
            <a:r>
              <a:rPr lang="en-US" sz="1200" dirty="0" smtClean="0"/>
              <a:t>Optimization</a:t>
            </a:r>
            <a:r>
              <a:rPr lang="fr-FR" sz="1200" dirty="0" smtClean="0"/>
              <a:t> Pack, Configuration</a:t>
            </a:r>
            <a:endParaRPr lang="fr-FR" sz="1200" b="1" dirty="0" smtClean="0"/>
          </a:p>
        </p:txBody>
      </p:sp>
      <p:grpSp>
        <p:nvGrpSpPr>
          <p:cNvPr id="3" name="Group 64"/>
          <p:cNvGrpSpPr>
            <a:grpSpLocks/>
          </p:cNvGrpSpPr>
          <p:nvPr/>
        </p:nvGrpSpPr>
        <p:grpSpPr bwMode="auto">
          <a:xfrm>
            <a:off x="13855" y="945583"/>
            <a:ext cx="2923309" cy="994064"/>
            <a:chOff x="28548" y="929088"/>
            <a:chExt cx="3124200" cy="975879"/>
          </a:xfrm>
        </p:grpSpPr>
        <p:pic>
          <p:nvPicPr>
            <p:cNvPr id="4101"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7" name="Rectangle 79880"/>
            <p:cNvSpPr>
              <a:spLocks noChangeArrowheads="1"/>
            </p:cNvSpPr>
            <p:nvPr/>
          </p:nvSpPr>
          <p:spPr bwMode="auto">
            <a:xfrm>
              <a:off x="1336648" y="1071899"/>
              <a:ext cx="1717675" cy="642652"/>
            </a:xfrm>
            <a:prstGeom prst="rect">
              <a:avLst/>
            </a:prstGeom>
            <a:noFill/>
            <a:ln w="9525">
              <a:noFill/>
              <a:miter lim="800000"/>
              <a:headEnd/>
              <a:tailEnd/>
            </a:ln>
          </p:spPr>
          <p:txBody>
            <a:bodyPr>
              <a:normAutofit/>
            </a:bodyPr>
            <a:lstStyle/>
            <a:p>
              <a:pPr eaLnBrk="0" fontAlgn="auto" hangingPunct="0">
                <a:lnSpc>
                  <a:spcPct val="90000"/>
                </a:lnSpc>
                <a:spcBef>
                  <a:spcPts val="0"/>
                </a:spcBef>
                <a:spcAft>
                  <a:spcPts val="0"/>
                </a:spcAft>
                <a:defRPr/>
              </a:pPr>
              <a:r>
                <a:rPr lang="en-US" sz="1200" b="1" dirty="0">
                  <a:solidFill>
                    <a:schemeClr val="bg1"/>
                  </a:solidFill>
                  <a:ea typeface="MS PGothic" pitchFamily="34" charset="-128"/>
                  <a:cs typeface="Arial" charset="0"/>
                </a:rPr>
                <a:t>Microsoft Desktop Optimization </a:t>
              </a:r>
              <a:r>
                <a:rPr lang="en-US" sz="1200" b="1" dirty="0" smtClean="0">
                  <a:solidFill>
                    <a:schemeClr val="bg1"/>
                  </a:solidFill>
                  <a:ea typeface="MS PGothic" pitchFamily="34" charset="-128"/>
                  <a:cs typeface="Arial" charset="0"/>
                </a:rPr>
                <a:t>Pack </a:t>
              </a:r>
              <a:r>
                <a:rPr lang="en-US" sz="1200" b="1" dirty="0">
                  <a:solidFill>
                    <a:schemeClr val="bg1"/>
                  </a:solidFill>
                  <a:ea typeface="MS PGothic" pitchFamily="34" charset="-128"/>
                  <a:cs typeface="Arial" charset="0"/>
                </a:rPr>
                <a:t>configuration</a:t>
              </a:r>
            </a:p>
          </p:txBody>
        </p:sp>
        <p:pic>
          <p:nvPicPr>
            <p:cNvPr id="4103"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sp>
        <p:nvSpPr>
          <p:cNvPr id="9" name="Rectangle 8"/>
          <p:cNvSpPr/>
          <p:nvPr/>
        </p:nvSpPr>
        <p:spPr>
          <a:xfrm>
            <a:off x="2951040" y="2297749"/>
            <a:ext cx="6151418" cy="707886"/>
          </a:xfrm>
          <a:prstGeom prst="rect">
            <a:avLst/>
          </a:prstGeom>
        </p:spPr>
        <p:txBody>
          <a:bodyPr wrap="square">
            <a:spAutoFit/>
          </a:bodyPr>
          <a:lstStyle/>
          <a:p>
            <a:r>
              <a:rPr lang="fr-FR" sz="1600" b="1" dirty="0" smtClean="0">
                <a:latin typeface="Calibri" pitchFamily="34" charset="0"/>
              </a:rPr>
              <a:t>Examens disponibles :</a:t>
            </a:r>
          </a:p>
          <a:p>
            <a:pPr marL="463550" lvl="0" indent="-463550">
              <a:lnSpc>
                <a:spcPct val="90000"/>
              </a:lnSpc>
              <a:spcBef>
                <a:spcPct val="20000"/>
              </a:spcBef>
              <a:buSzPct val="120000"/>
              <a:buBlip>
                <a:blip r:embed="rId3"/>
              </a:buBlip>
            </a:pPr>
            <a:r>
              <a:rPr lang="fr-FR" sz="1200" dirty="0" smtClean="0">
                <a:solidFill>
                  <a:srgbClr val="FFFFFF"/>
                </a:solidFill>
                <a:latin typeface="Calibri" pitchFamily="34" charset="0"/>
              </a:rPr>
              <a:t>70-351 TS: Configuration du serveur Microsoft  Internet Security and </a:t>
            </a:r>
            <a:r>
              <a:rPr lang="en-US" sz="1200" dirty="0" smtClean="0">
                <a:solidFill>
                  <a:srgbClr val="FFFFFF"/>
                </a:solidFill>
                <a:latin typeface="Calibri" pitchFamily="34" charset="0"/>
              </a:rPr>
              <a:t>Acceleration </a:t>
            </a:r>
            <a:r>
              <a:rPr lang="fr-FR" sz="1200" dirty="0" smtClean="0">
                <a:solidFill>
                  <a:srgbClr val="FFFFFF"/>
                </a:solidFill>
                <a:latin typeface="Calibri" pitchFamily="34" charset="0"/>
              </a:rPr>
              <a:t>(ISA) Server 2006</a:t>
            </a:r>
            <a:endParaRPr lang="fr-FR" b="1" dirty="0" smtClean="0"/>
          </a:p>
        </p:txBody>
      </p:sp>
      <p:grpSp>
        <p:nvGrpSpPr>
          <p:cNvPr id="4" name="Group 64"/>
          <p:cNvGrpSpPr>
            <a:grpSpLocks/>
          </p:cNvGrpSpPr>
          <p:nvPr/>
        </p:nvGrpSpPr>
        <p:grpSpPr bwMode="auto">
          <a:xfrm>
            <a:off x="0" y="2309957"/>
            <a:ext cx="2964873" cy="1015133"/>
            <a:chOff x="28548" y="929088"/>
            <a:chExt cx="3124200" cy="975879"/>
          </a:xfrm>
        </p:grpSpPr>
        <p:pic>
          <p:nvPicPr>
            <p:cNvPr id="11"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12" name="Rectangle 79880"/>
            <p:cNvSpPr>
              <a:spLocks noChangeArrowheads="1"/>
            </p:cNvSpPr>
            <p:nvPr/>
          </p:nvSpPr>
          <p:spPr bwMode="auto">
            <a:xfrm>
              <a:off x="1297555" y="1106822"/>
              <a:ext cx="1643074" cy="642656"/>
            </a:xfrm>
            <a:prstGeom prst="rect">
              <a:avLst/>
            </a:prstGeom>
            <a:noFill/>
            <a:ln w="9525">
              <a:noFill/>
              <a:miter lim="800000"/>
              <a:headEnd/>
              <a:tailEnd/>
            </a:ln>
          </p:spPr>
          <p:txBody>
            <a:bodyPr/>
            <a:lstStyle/>
            <a:p>
              <a:pPr eaLnBrk="0" hangingPunct="0">
                <a:lnSpc>
                  <a:spcPct val="90000"/>
                </a:lnSpc>
              </a:pPr>
              <a:r>
                <a:rPr lang="fr-FR" sz="1200" b="1" dirty="0">
                  <a:solidFill>
                    <a:schemeClr val="bg1"/>
                  </a:solidFill>
                </a:rPr>
                <a:t>Configuration du serveur Microsoft ISA Server 2006</a:t>
              </a:r>
              <a:endParaRPr lang="en-US" sz="1400" dirty="0">
                <a:solidFill>
                  <a:schemeClr val="bg1"/>
                </a:solidFill>
                <a:latin typeface="Segoe"/>
                <a:ea typeface="MS PGothic" pitchFamily="34" charset="-128"/>
              </a:endParaRPr>
            </a:p>
          </p:txBody>
        </p:sp>
        <p:pic>
          <p:nvPicPr>
            <p:cNvPr id="13"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sp>
        <p:nvSpPr>
          <p:cNvPr id="14" name="Rectangle 13"/>
          <p:cNvSpPr/>
          <p:nvPr/>
        </p:nvSpPr>
        <p:spPr>
          <a:xfrm>
            <a:off x="2978726" y="3589628"/>
            <a:ext cx="6137564" cy="1114151"/>
          </a:xfrm>
          <a:prstGeom prst="rect">
            <a:avLst/>
          </a:prstGeom>
        </p:spPr>
        <p:txBody>
          <a:bodyPr wrap="square">
            <a:spAutoFit/>
          </a:bodyPr>
          <a:lstStyle/>
          <a:p>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70-400 : TS : Configuration de Microsoft System Center Operations Manager 2007 </a:t>
            </a:r>
          </a:p>
          <a:p>
            <a:pPr marL="463550" indent="-463550">
              <a:lnSpc>
                <a:spcPct val="90000"/>
              </a:lnSpc>
              <a:spcBef>
                <a:spcPct val="20000"/>
              </a:spcBef>
              <a:buSzPct val="120000"/>
              <a:buBlip>
                <a:blip r:embed="rId3"/>
              </a:buBlip>
            </a:pPr>
            <a:r>
              <a:rPr lang="fr-FR" sz="1200" dirty="0" smtClean="0">
                <a:latin typeface="Calibri" pitchFamily="34" charset="0"/>
              </a:rPr>
              <a:t>70-401 : TS : Configuration de Microsoft System Center Configuration Manager 2007</a:t>
            </a:r>
          </a:p>
          <a:p>
            <a:pPr marL="463550" indent="-463550">
              <a:lnSpc>
                <a:spcPct val="90000"/>
              </a:lnSpc>
              <a:spcBef>
                <a:spcPct val="20000"/>
              </a:spcBef>
              <a:buSzPct val="120000"/>
              <a:buBlip>
                <a:blip r:embed="rId3"/>
              </a:buBlip>
            </a:pPr>
            <a:r>
              <a:rPr lang="fr-FR" sz="1200" dirty="0" smtClean="0">
                <a:latin typeface="Calibri" pitchFamily="34" charset="0"/>
              </a:rPr>
              <a:t>70-403 TS: Configuration de System Center Virtual Machine Manager, (bientôt disponible)</a:t>
            </a:r>
          </a:p>
        </p:txBody>
      </p:sp>
      <p:grpSp>
        <p:nvGrpSpPr>
          <p:cNvPr id="5" name="Group 64"/>
          <p:cNvGrpSpPr>
            <a:grpSpLocks/>
          </p:cNvGrpSpPr>
          <p:nvPr/>
        </p:nvGrpSpPr>
        <p:grpSpPr bwMode="auto">
          <a:xfrm>
            <a:off x="13850" y="3598462"/>
            <a:ext cx="2964873" cy="1015133"/>
            <a:chOff x="28548" y="929088"/>
            <a:chExt cx="3124200" cy="975879"/>
          </a:xfrm>
        </p:grpSpPr>
        <p:pic>
          <p:nvPicPr>
            <p:cNvPr id="18"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19" name="Rectangle 79880"/>
            <p:cNvSpPr>
              <a:spLocks noChangeArrowheads="1"/>
            </p:cNvSpPr>
            <p:nvPr/>
          </p:nvSpPr>
          <p:spPr bwMode="auto">
            <a:xfrm>
              <a:off x="1297555" y="1106822"/>
              <a:ext cx="1643074" cy="642656"/>
            </a:xfrm>
            <a:prstGeom prst="rect">
              <a:avLst/>
            </a:prstGeom>
            <a:noFill/>
            <a:ln w="9525">
              <a:noFill/>
              <a:miter lim="800000"/>
              <a:headEnd/>
              <a:tailEnd/>
            </a:ln>
          </p:spPr>
          <p:txBody>
            <a:bodyPr/>
            <a:lstStyle/>
            <a:p>
              <a:pPr eaLnBrk="0" hangingPunct="0">
                <a:lnSpc>
                  <a:spcPct val="90000"/>
                </a:lnSpc>
              </a:pPr>
              <a:r>
                <a:rPr lang="fr-FR" sz="1200" b="1" dirty="0">
                  <a:solidFill>
                    <a:schemeClr val="bg1"/>
                  </a:solidFill>
                </a:rPr>
                <a:t>Configuration </a:t>
              </a:r>
              <a:r>
                <a:rPr lang="fr-FR" sz="1200" b="1" dirty="0" smtClean="0">
                  <a:solidFill>
                    <a:schemeClr val="bg1"/>
                  </a:solidFill>
                </a:rPr>
                <a:t>de serveur </a:t>
              </a:r>
              <a:r>
                <a:rPr lang="fr-FR" sz="1200" b="1" dirty="0">
                  <a:solidFill>
                    <a:schemeClr val="bg1"/>
                  </a:solidFill>
                </a:rPr>
                <a:t>Microsoft </a:t>
              </a:r>
              <a:r>
                <a:rPr lang="fr-FR" sz="1200" b="1" dirty="0" smtClean="0">
                  <a:solidFill>
                    <a:schemeClr val="bg1"/>
                  </a:solidFill>
                </a:rPr>
                <a:t>System Center</a:t>
              </a:r>
              <a:endParaRPr lang="en-US" sz="1400" dirty="0">
                <a:solidFill>
                  <a:schemeClr val="bg1"/>
                </a:solidFill>
                <a:latin typeface="Segoe"/>
                <a:ea typeface="MS PGothic" pitchFamily="34" charset="-128"/>
              </a:endParaRPr>
            </a:p>
          </p:txBody>
        </p:sp>
        <p:pic>
          <p:nvPicPr>
            <p:cNvPr id="20"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grpSp>
        <p:nvGrpSpPr>
          <p:cNvPr id="6" name="Group 63"/>
          <p:cNvGrpSpPr>
            <a:grpSpLocks/>
          </p:cNvGrpSpPr>
          <p:nvPr/>
        </p:nvGrpSpPr>
        <p:grpSpPr bwMode="auto">
          <a:xfrm>
            <a:off x="0" y="5086350"/>
            <a:ext cx="2981325" cy="990599"/>
            <a:chOff x="3124201" y="897370"/>
            <a:chExt cx="3124199" cy="975879"/>
          </a:xfrm>
        </p:grpSpPr>
        <p:pic>
          <p:nvPicPr>
            <p:cNvPr id="22" name="Rectangle 79879"/>
            <p:cNvPicPr>
              <a:picLocks noChangeAspect="1" noChangeArrowheads="1"/>
            </p:cNvPicPr>
            <p:nvPr/>
          </p:nvPicPr>
          <p:blipFill>
            <a:blip r:embed="rId4"/>
            <a:srcRect/>
            <a:stretch>
              <a:fillRect/>
            </a:stretch>
          </p:blipFill>
          <p:spPr bwMode="auto">
            <a:xfrm>
              <a:off x="3124201" y="897370"/>
              <a:ext cx="3124199" cy="975879"/>
            </a:xfrm>
            <a:prstGeom prst="rect">
              <a:avLst/>
            </a:prstGeom>
            <a:noFill/>
            <a:ln w="9525">
              <a:noFill/>
              <a:miter lim="800000"/>
              <a:headEnd/>
              <a:tailEnd/>
            </a:ln>
          </p:spPr>
        </p:pic>
        <p:sp>
          <p:nvSpPr>
            <p:cNvPr id="23" name="Rectangle 79880"/>
            <p:cNvSpPr>
              <a:spLocks noChangeArrowheads="1"/>
            </p:cNvSpPr>
            <p:nvPr/>
          </p:nvSpPr>
          <p:spPr bwMode="auto">
            <a:xfrm>
              <a:off x="4384464" y="1066800"/>
              <a:ext cx="1568661" cy="611273"/>
            </a:xfrm>
            <a:prstGeom prst="rect">
              <a:avLst/>
            </a:prstGeom>
            <a:noFill/>
            <a:ln w="9525">
              <a:noFill/>
              <a:miter lim="800000"/>
              <a:headEnd/>
              <a:tailEnd/>
            </a:ln>
          </p:spPr>
          <p:txBody>
            <a:bodyPr/>
            <a:lstStyle/>
            <a:p>
              <a:pPr eaLnBrk="0" hangingPunct="0">
                <a:lnSpc>
                  <a:spcPct val="90000"/>
                </a:lnSpc>
              </a:pPr>
              <a:r>
                <a:rPr lang="en-US" sz="1200" b="1" dirty="0">
                  <a:solidFill>
                    <a:schemeClr val="bg1"/>
                  </a:solidFill>
                  <a:latin typeface="Calibri" pitchFamily="34" charset="0"/>
                  <a:ea typeface="MS PGothic" pitchFamily="34" charset="-128"/>
                </a:rPr>
                <a:t>Configuration Microsoft exchange Server 2007</a:t>
              </a:r>
            </a:p>
          </p:txBody>
        </p:sp>
        <p:pic>
          <p:nvPicPr>
            <p:cNvPr id="24" name="Rectangle 79882"/>
            <p:cNvPicPr>
              <a:picLocks noChangeAspect="1" noChangeArrowheads="1"/>
            </p:cNvPicPr>
            <p:nvPr/>
          </p:nvPicPr>
          <p:blipFill>
            <a:blip r:embed="rId5"/>
            <a:srcRect/>
            <a:stretch>
              <a:fillRect/>
            </a:stretch>
          </p:blipFill>
          <p:spPr bwMode="auto">
            <a:xfrm>
              <a:off x="3290994" y="1054359"/>
              <a:ext cx="971973" cy="674629"/>
            </a:xfrm>
            <a:prstGeom prst="rect">
              <a:avLst/>
            </a:prstGeom>
            <a:noFill/>
            <a:ln w="9525">
              <a:noFill/>
              <a:miter lim="800000"/>
              <a:headEnd/>
              <a:tailEnd/>
            </a:ln>
          </p:spPr>
        </p:pic>
      </p:grpSp>
      <p:sp>
        <p:nvSpPr>
          <p:cNvPr id="25" name="Rectangle 24"/>
          <p:cNvSpPr/>
          <p:nvPr/>
        </p:nvSpPr>
        <p:spPr>
          <a:xfrm>
            <a:off x="3000375" y="5098614"/>
            <a:ext cx="5981700" cy="1052596"/>
          </a:xfrm>
          <a:prstGeom prst="rect">
            <a:avLst/>
          </a:prstGeom>
        </p:spPr>
        <p:txBody>
          <a:bodyPr wrap="square">
            <a:spAutoFit/>
          </a:bodyPr>
          <a:lstStyle/>
          <a:p>
            <a:pPr>
              <a:lnSpc>
                <a:spcPct val="90000"/>
              </a:lnSpc>
            </a:pPr>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Certification technologique (TS) :  70-236 : MCTS: configuration de MS Exchange Server 2007 (1 examen requis)</a:t>
            </a:r>
          </a:p>
          <a:p>
            <a:pPr marL="463550" indent="-463550">
              <a:lnSpc>
                <a:spcPct val="90000"/>
              </a:lnSpc>
              <a:spcBef>
                <a:spcPct val="20000"/>
              </a:spcBef>
              <a:buSzPct val="120000"/>
              <a:buBlip>
                <a:blip r:embed="rId3"/>
              </a:buBlip>
            </a:pPr>
            <a:r>
              <a:rPr lang="fr-FR" sz="1200" dirty="0" smtClean="0">
                <a:latin typeface="Calibri" pitchFamily="34" charset="0"/>
              </a:rPr>
              <a:t>Certification métier (IT Pro): 70-236 +70-237 + 70-238 : MCITP: Enterprise Messaging </a:t>
            </a:r>
            <a:r>
              <a:rPr lang="en-US" sz="1200" dirty="0" smtClean="0">
                <a:latin typeface="Calibri" pitchFamily="34" charset="0"/>
              </a:rPr>
              <a:t>Administrator </a:t>
            </a:r>
            <a:r>
              <a:rPr lang="fr-FR" sz="1200" dirty="0" smtClean="0">
                <a:latin typeface="Calibri" pitchFamily="34" charset="0"/>
              </a:rPr>
              <a:t> (3 examens)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2875" y="134938"/>
            <a:ext cx="8839200" cy="665162"/>
          </a:xfrm>
          <a:prstGeom prst="rect">
            <a:avLst/>
          </a:prstGeom>
        </p:spPr>
        <p:txBody>
          <a:bodyPr>
            <a:noAutofit/>
          </a:bodyPr>
          <a:lstStyle/>
          <a:p>
            <a:pPr>
              <a:defRPr/>
            </a:pPr>
            <a:r>
              <a:rPr lang="fr-FR" sz="4400" dirty="0" smtClean="0"/>
              <a:t>Certification : validez vos compétences</a:t>
            </a:r>
            <a:endParaRPr lang="fr-FR" sz="4400" dirty="0"/>
          </a:p>
        </p:txBody>
      </p:sp>
      <p:sp>
        <p:nvSpPr>
          <p:cNvPr id="4099" name="Espace réservé du contenu 2"/>
          <p:cNvSpPr>
            <a:spLocks noGrp="1"/>
          </p:cNvSpPr>
          <p:nvPr>
            <p:ph idx="4294967295"/>
          </p:nvPr>
        </p:nvSpPr>
        <p:spPr>
          <a:xfrm>
            <a:off x="3062288" y="989013"/>
            <a:ext cx="5834062" cy="1365250"/>
          </a:xfrm>
          <a:prstGeom prst="rect">
            <a:avLst/>
          </a:prstGeom>
        </p:spPr>
        <p:txBody>
          <a:bodyPr/>
          <a:lstStyle/>
          <a:p>
            <a:pPr>
              <a:buNone/>
            </a:pPr>
            <a:r>
              <a:rPr lang="fr-FR" sz="1600" b="1" dirty="0" smtClean="0"/>
              <a:t>Examens disponibles :</a:t>
            </a:r>
          </a:p>
          <a:p>
            <a:pPr>
              <a:buBlip>
                <a:blip r:embed="rId3"/>
              </a:buBlip>
            </a:pPr>
            <a:r>
              <a:rPr lang="fr-FR" sz="1200" dirty="0" smtClean="0"/>
              <a:t>70-638 : TS : Configuration de Microsoft Office Communications Server 2007 </a:t>
            </a:r>
          </a:p>
          <a:p>
            <a:pPr>
              <a:buBlip>
                <a:blip r:embed="rId3"/>
              </a:buBlip>
            </a:pPr>
            <a:r>
              <a:rPr lang="fr-FR" sz="1200" dirty="0" smtClean="0"/>
              <a:t>Certification technologique (TS) : 70-236 : MCTS: configuration de MS Exchange Server 2007  (1 examen requis)</a:t>
            </a:r>
          </a:p>
          <a:p>
            <a:pPr>
              <a:buBlip>
                <a:blip r:embed="rId3"/>
              </a:buBlip>
            </a:pPr>
            <a:r>
              <a:rPr lang="fr-FR" sz="1200" dirty="0" smtClean="0"/>
              <a:t>Certification métier (IT Pro) : MCITP: Enterprise Messaging </a:t>
            </a:r>
            <a:r>
              <a:rPr lang="en-US" sz="1200" dirty="0" smtClean="0"/>
              <a:t>Administrator </a:t>
            </a:r>
            <a:r>
              <a:rPr lang="fr-FR" sz="1200" dirty="0" smtClean="0"/>
              <a:t> (3 examens requis : 70-236 +70-237 + 70-238)</a:t>
            </a:r>
          </a:p>
          <a:p>
            <a:pPr>
              <a:buBlip>
                <a:blip r:embed="rId3"/>
              </a:buBlip>
            </a:pPr>
            <a:r>
              <a:rPr lang="fr-FR" sz="1200" dirty="0" smtClean="0"/>
              <a:t>Examen Voice à venir : 88-924 </a:t>
            </a:r>
          </a:p>
        </p:txBody>
      </p:sp>
      <p:sp>
        <p:nvSpPr>
          <p:cNvPr id="9" name="Rectangle 8"/>
          <p:cNvSpPr/>
          <p:nvPr/>
        </p:nvSpPr>
        <p:spPr>
          <a:xfrm>
            <a:off x="2964007" y="2526349"/>
            <a:ext cx="6151418" cy="2868478"/>
          </a:xfrm>
          <a:prstGeom prst="rect">
            <a:avLst/>
          </a:prstGeom>
        </p:spPr>
        <p:txBody>
          <a:bodyPr wrap="square">
            <a:spAutoFit/>
          </a:bodyPr>
          <a:lstStyle/>
          <a:p>
            <a:pPr>
              <a:buNone/>
            </a:pPr>
            <a:r>
              <a:rPr lang="fr-FR" sz="1600" b="1" dirty="0" smtClean="0">
                <a:latin typeface="Calibri" pitchFamily="34" charset="0"/>
              </a:rPr>
              <a:t>Examens disponibles :</a:t>
            </a:r>
          </a:p>
          <a:p>
            <a:pPr marL="463550" lvl="0" indent="-463550">
              <a:lnSpc>
                <a:spcPct val="90000"/>
              </a:lnSpc>
              <a:spcBef>
                <a:spcPct val="20000"/>
              </a:spcBef>
              <a:buSzPct val="120000"/>
              <a:buBlip>
                <a:blip r:embed="rId3"/>
              </a:buBlip>
            </a:pPr>
            <a:r>
              <a:rPr lang="fr-FR" sz="1200" dirty="0" smtClean="0">
                <a:latin typeface="Calibri" pitchFamily="34" charset="0"/>
              </a:rPr>
              <a:t>Certifications technologique (TS) : 70-640 : MCTS : Configuration d'une infrastructure Active Directory  (1 examen requis)</a:t>
            </a:r>
          </a:p>
          <a:p>
            <a:pPr marL="463550" lvl="0" indent="-463550">
              <a:lnSpc>
                <a:spcPct val="90000"/>
              </a:lnSpc>
              <a:spcBef>
                <a:spcPct val="20000"/>
              </a:spcBef>
              <a:buSzPct val="120000"/>
              <a:buBlip>
                <a:blip r:embed="rId3"/>
              </a:buBlip>
            </a:pPr>
            <a:r>
              <a:rPr lang="fr-FR" sz="1200" dirty="0" smtClean="0">
                <a:latin typeface="Calibri" pitchFamily="34" charset="0"/>
              </a:rPr>
              <a:t>70-642 : MCTS : Configuration d'une infrastructure réseau  (1 examen requis)</a:t>
            </a:r>
          </a:p>
          <a:p>
            <a:pPr marL="463550" lvl="0" indent="-463550">
              <a:lnSpc>
                <a:spcPct val="90000"/>
              </a:lnSpc>
              <a:spcBef>
                <a:spcPct val="20000"/>
              </a:spcBef>
              <a:buSzPct val="120000"/>
              <a:buBlip>
                <a:blip r:embed="rId3"/>
              </a:buBlip>
            </a:pPr>
            <a:r>
              <a:rPr lang="fr-FR" sz="1200" dirty="0" smtClean="0">
                <a:latin typeface="Calibri" pitchFamily="34" charset="0"/>
              </a:rPr>
              <a:t>70-643 : MCTS : Configuration d'une infrastructure d'applications  (1 examen requis)</a:t>
            </a:r>
          </a:p>
          <a:p>
            <a:pPr marL="463550" lvl="0" indent="-463550">
              <a:lnSpc>
                <a:spcPct val="90000"/>
              </a:lnSpc>
              <a:spcBef>
                <a:spcPct val="20000"/>
              </a:spcBef>
              <a:buSzPct val="120000"/>
              <a:buBlip>
                <a:blip r:embed="rId3"/>
              </a:buBlip>
            </a:pPr>
            <a:r>
              <a:rPr lang="fr-FR" sz="1200" dirty="0" smtClean="0">
                <a:latin typeface="Calibri" pitchFamily="34" charset="0"/>
              </a:rPr>
              <a:t>Certifications métier (IT) : MCIT Professionnel : Administrateur Entreprise  (3 examens requis : 70-640 + 70-642 + 70-646)</a:t>
            </a:r>
          </a:p>
          <a:p>
            <a:pPr marL="463550" lvl="0" indent="-463550">
              <a:lnSpc>
                <a:spcPct val="90000"/>
              </a:lnSpc>
              <a:spcBef>
                <a:spcPct val="20000"/>
              </a:spcBef>
              <a:buSzPct val="120000"/>
              <a:buBlip>
                <a:blip r:embed="rId3"/>
              </a:buBlip>
            </a:pPr>
            <a:r>
              <a:rPr lang="fr-FR" sz="1200" dirty="0" smtClean="0">
                <a:latin typeface="Calibri" pitchFamily="34" charset="0"/>
              </a:rPr>
              <a:t>MCIT Professionnel : Administrateur Serveur (5 examens requis : 70-624 ou 70-620 + 70-642 + 70-640 + 70-643 + 70-647)</a:t>
            </a:r>
          </a:p>
          <a:p>
            <a:pPr marL="463550" lvl="0" indent="-463550">
              <a:lnSpc>
                <a:spcPct val="90000"/>
              </a:lnSpc>
              <a:spcBef>
                <a:spcPct val="20000"/>
              </a:spcBef>
              <a:buSzPct val="120000"/>
              <a:buBlip>
                <a:blip r:embed="rId3"/>
              </a:buBlip>
            </a:pPr>
            <a:r>
              <a:rPr lang="fr-FR" sz="1200" dirty="0" smtClean="0">
                <a:latin typeface="Calibri" pitchFamily="34" charset="0"/>
              </a:rPr>
              <a:t>MCSE/MCSA 2003 vers MCITP Windows Server 2008</a:t>
            </a:r>
          </a:p>
          <a:p>
            <a:pPr marL="463550" lvl="0" indent="-463550">
              <a:lnSpc>
                <a:spcPct val="90000"/>
              </a:lnSpc>
              <a:spcBef>
                <a:spcPct val="20000"/>
              </a:spcBef>
              <a:buSzPct val="120000"/>
              <a:buBlip>
                <a:blip r:embed="rId3"/>
              </a:buBlip>
            </a:pPr>
            <a:r>
              <a:rPr lang="fr-FR" sz="1200" dirty="0" smtClean="0">
                <a:latin typeface="Calibri" pitchFamily="34" charset="0"/>
              </a:rPr>
              <a:t>MCSE vers MCTIP Administrateur Entreprise (3 examens requis : 70-649 + 70-620 ou 70-624 + 70-647)</a:t>
            </a:r>
          </a:p>
          <a:p>
            <a:pPr marL="463550" lvl="0" indent="-463550">
              <a:lnSpc>
                <a:spcPct val="90000"/>
              </a:lnSpc>
              <a:spcBef>
                <a:spcPct val="20000"/>
              </a:spcBef>
              <a:buSzPct val="120000"/>
              <a:buBlip>
                <a:blip r:embed="rId3"/>
              </a:buBlip>
            </a:pPr>
            <a:r>
              <a:rPr lang="fr-FR" sz="1200" dirty="0" smtClean="0">
                <a:latin typeface="Calibri" pitchFamily="34" charset="0"/>
              </a:rPr>
              <a:t>MCSA vers MCTIP Windows Server 2008 – Administrateur Serveur (2 examens requis : 70-648 + 70-646) </a:t>
            </a:r>
          </a:p>
        </p:txBody>
      </p:sp>
      <p:sp>
        <p:nvSpPr>
          <p:cNvPr id="25" name="Rectangle 24"/>
          <p:cNvSpPr/>
          <p:nvPr/>
        </p:nvSpPr>
        <p:spPr>
          <a:xfrm>
            <a:off x="2971800" y="5374839"/>
            <a:ext cx="5981700" cy="683264"/>
          </a:xfrm>
          <a:prstGeom prst="rect">
            <a:avLst/>
          </a:prstGeom>
        </p:spPr>
        <p:txBody>
          <a:bodyPr wrap="square">
            <a:spAutoFit/>
          </a:bodyPr>
          <a:lstStyle/>
          <a:p>
            <a:pPr>
              <a:lnSpc>
                <a:spcPct val="90000"/>
              </a:lnSpc>
            </a:pPr>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Certification technologique (TS) : 70-557 : MCTS : Microsoft Forefront Client et Server Configuration</a:t>
            </a:r>
          </a:p>
        </p:txBody>
      </p:sp>
      <p:grpSp>
        <p:nvGrpSpPr>
          <p:cNvPr id="3" name="Group 63"/>
          <p:cNvGrpSpPr>
            <a:grpSpLocks/>
          </p:cNvGrpSpPr>
          <p:nvPr/>
        </p:nvGrpSpPr>
        <p:grpSpPr bwMode="auto">
          <a:xfrm>
            <a:off x="0" y="942965"/>
            <a:ext cx="2943224" cy="981085"/>
            <a:chOff x="3124201" y="897370"/>
            <a:chExt cx="3124199" cy="975879"/>
          </a:xfrm>
        </p:grpSpPr>
        <p:pic>
          <p:nvPicPr>
            <p:cNvPr id="27" name="Rectangle 79879"/>
            <p:cNvPicPr>
              <a:picLocks noChangeAspect="1" noChangeArrowheads="1"/>
            </p:cNvPicPr>
            <p:nvPr/>
          </p:nvPicPr>
          <p:blipFill>
            <a:blip r:embed="rId4"/>
            <a:srcRect/>
            <a:stretch>
              <a:fillRect/>
            </a:stretch>
          </p:blipFill>
          <p:spPr bwMode="auto">
            <a:xfrm>
              <a:off x="3124201" y="897370"/>
              <a:ext cx="3124199" cy="975879"/>
            </a:xfrm>
            <a:prstGeom prst="rect">
              <a:avLst/>
            </a:prstGeom>
            <a:noFill/>
            <a:ln w="9525">
              <a:noFill/>
              <a:miter lim="800000"/>
              <a:headEnd/>
              <a:tailEnd/>
            </a:ln>
          </p:spPr>
        </p:pic>
        <p:sp>
          <p:nvSpPr>
            <p:cNvPr id="28" name="Rectangle 79880"/>
            <p:cNvSpPr>
              <a:spLocks noChangeArrowheads="1"/>
            </p:cNvSpPr>
            <p:nvPr/>
          </p:nvSpPr>
          <p:spPr bwMode="auto">
            <a:xfrm>
              <a:off x="4384464" y="995393"/>
              <a:ext cx="1718309" cy="727126"/>
            </a:xfrm>
            <a:prstGeom prst="rect">
              <a:avLst/>
            </a:prstGeom>
            <a:noFill/>
            <a:ln w="9525">
              <a:noFill/>
              <a:miter lim="800000"/>
              <a:headEnd/>
              <a:tailEnd/>
            </a:ln>
          </p:spPr>
          <p:txBody>
            <a:bodyPr/>
            <a:lstStyle/>
            <a:p>
              <a:pPr eaLnBrk="0" hangingPunct="0">
                <a:lnSpc>
                  <a:spcPct val="90000"/>
                </a:lnSpc>
              </a:pPr>
              <a:r>
                <a:rPr lang="en-US" sz="1200" b="1" dirty="0" smtClean="0">
                  <a:solidFill>
                    <a:schemeClr val="bg1"/>
                  </a:solidFill>
                  <a:latin typeface="Calibri" pitchFamily="34" charset="0"/>
                  <a:ea typeface="MS PGothic" pitchFamily="34" charset="-128"/>
                </a:rPr>
                <a:t>Microsoft Configuration Office Communications Server 2007 </a:t>
              </a:r>
              <a:endParaRPr lang="en-US" sz="1200" b="1" dirty="0">
                <a:solidFill>
                  <a:schemeClr val="bg1"/>
                </a:solidFill>
                <a:latin typeface="Calibri" pitchFamily="34" charset="0"/>
                <a:ea typeface="MS PGothic" pitchFamily="34" charset="-128"/>
              </a:endParaRPr>
            </a:p>
          </p:txBody>
        </p:sp>
        <p:pic>
          <p:nvPicPr>
            <p:cNvPr id="29" name="Rectangle 79882"/>
            <p:cNvPicPr>
              <a:picLocks noChangeAspect="1" noChangeArrowheads="1"/>
            </p:cNvPicPr>
            <p:nvPr/>
          </p:nvPicPr>
          <p:blipFill>
            <a:blip r:embed="rId5"/>
            <a:srcRect/>
            <a:stretch>
              <a:fillRect/>
            </a:stretch>
          </p:blipFill>
          <p:spPr bwMode="auto">
            <a:xfrm>
              <a:off x="3290994" y="1054359"/>
              <a:ext cx="971973" cy="674629"/>
            </a:xfrm>
            <a:prstGeom prst="rect">
              <a:avLst/>
            </a:prstGeom>
            <a:noFill/>
            <a:ln w="9525">
              <a:noFill/>
              <a:miter lim="800000"/>
              <a:headEnd/>
              <a:tailEnd/>
            </a:ln>
          </p:spPr>
        </p:pic>
      </p:grpSp>
      <p:grpSp>
        <p:nvGrpSpPr>
          <p:cNvPr id="4" name="Group 63"/>
          <p:cNvGrpSpPr>
            <a:grpSpLocks/>
          </p:cNvGrpSpPr>
          <p:nvPr/>
        </p:nvGrpSpPr>
        <p:grpSpPr bwMode="auto">
          <a:xfrm>
            <a:off x="0" y="2547939"/>
            <a:ext cx="2962275" cy="1014412"/>
            <a:chOff x="-2895597" y="1801846"/>
            <a:chExt cx="2962274" cy="1013965"/>
          </a:xfrm>
        </p:grpSpPr>
        <p:pic>
          <p:nvPicPr>
            <p:cNvPr id="31" name="Rectangle 79879"/>
            <p:cNvPicPr>
              <a:picLocks noChangeAspect="1" noChangeArrowheads="1"/>
            </p:cNvPicPr>
            <p:nvPr/>
          </p:nvPicPr>
          <p:blipFill>
            <a:blip r:embed="rId4"/>
            <a:srcRect/>
            <a:stretch>
              <a:fillRect/>
            </a:stretch>
          </p:blipFill>
          <p:spPr bwMode="auto">
            <a:xfrm>
              <a:off x="-2895597" y="1801846"/>
              <a:ext cx="2962274" cy="1013965"/>
            </a:xfrm>
            <a:prstGeom prst="rect">
              <a:avLst/>
            </a:prstGeom>
            <a:noFill/>
            <a:ln w="9525">
              <a:noFill/>
              <a:miter lim="800000"/>
              <a:headEnd/>
              <a:tailEnd/>
            </a:ln>
          </p:spPr>
        </p:pic>
        <p:sp>
          <p:nvSpPr>
            <p:cNvPr id="32" name="Rectangle 79880"/>
            <p:cNvSpPr>
              <a:spLocks noChangeArrowheads="1"/>
            </p:cNvSpPr>
            <p:nvPr/>
          </p:nvSpPr>
          <p:spPr bwMode="auto">
            <a:xfrm>
              <a:off x="-1692484" y="1999838"/>
              <a:ext cx="1625812" cy="609601"/>
            </a:xfrm>
            <a:prstGeom prst="rect">
              <a:avLst/>
            </a:prstGeom>
            <a:noFill/>
            <a:ln w="9525">
              <a:noFill/>
              <a:miter lim="800000"/>
              <a:headEnd/>
              <a:tailEnd/>
            </a:ln>
          </p:spPr>
          <p:txBody>
            <a:bodyPr/>
            <a:lstStyle/>
            <a:p>
              <a:pPr eaLnBrk="0" hangingPunct="0">
                <a:lnSpc>
                  <a:spcPct val="90000"/>
                </a:lnSpc>
              </a:pPr>
              <a:r>
                <a:rPr lang="en-US" sz="1200" b="1" dirty="0">
                  <a:solidFill>
                    <a:schemeClr val="bg1"/>
                  </a:solidFill>
                  <a:latin typeface="Calibri" pitchFamily="34" charset="0"/>
                  <a:ea typeface="MS PGothic" pitchFamily="34" charset="-128"/>
                </a:rPr>
                <a:t>Windows Server 2008 Active Directory Configuration</a:t>
              </a:r>
            </a:p>
          </p:txBody>
        </p:sp>
        <p:pic>
          <p:nvPicPr>
            <p:cNvPr id="33" name="Rectangle 79882"/>
            <p:cNvPicPr>
              <a:picLocks noChangeAspect="1" noChangeArrowheads="1"/>
            </p:cNvPicPr>
            <p:nvPr/>
          </p:nvPicPr>
          <p:blipFill>
            <a:blip r:embed="rId5"/>
            <a:srcRect/>
            <a:stretch>
              <a:fillRect/>
            </a:stretch>
          </p:blipFill>
          <p:spPr bwMode="auto">
            <a:xfrm>
              <a:off x="-2719279" y="1968356"/>
              <a:ext cx="971973" cy="674631"/>
            </a:xfrm>
            <a:prstGeom prst="rect">
              <a:avLst/>
            </a:prstGeom>
            <a:noFill/>
            <a:ln w="9525">
              <a:noFill/>
              <a:miter lim="800000"/>
              <a:headEnd/>
              <a:tailEnd/>
            </a:ln>
          </p:spPr>
        </p:pic>
      </p:grpSp>
      <p:grpSp>
        <p:nvGrpSpPr>
          <p:cNvPr id="5" name="Group 64"/>
          <p:cNvGrpSpPr>
            <a:grpSpLocks/>
          </p:cNvGrpSpPr>
          <p:nvPr/>
        </p:nvGrpSpPr>
        <p:grpSpPr bwMode="auto">
          <a:xfrm>
            <a:off x="0" y="5365750"/>
            <a:ext cx="2981325" cy="976313"/>
            <a:chOff x="28548" y="929088"/>
            <a:chExt cx="3124200" cy="975879"/>
          </a:xfrm>
        </p:grpSpPr>
        <p:pic>
          <p:nvPicPr>
            <p:cNvPr id="35"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36" name="Rectangle 79880"/>
            <p:cNvSpPr>
              <a:spLocks noChangeArrowheads="1"/>
            </p:cNvSpPr>
            <p:nvPr/>
          </p:nvSpPr>
          <p:spPr bwMode="auto">
            <a:xfrm>
              <a:off x="1366830" y="1106822"/>
              <a:ext cx="1538268" cy="642656"/>
            </a:xfrm>
            <a:prstGeom prst="rect">
              <a:avLst/>
            </a:prstGeom>
            <a:noFill/>
            <a:ln w="9525">
              <a:noFill/>
              <a:miter lim="800000"/>
              <a:headEnd/>
              <a:tailEnd/>
            </a:ln>
          </p:spPr>
          <p:txBody>
            <a:bodyPr/>
            <a:lstStyle/>
            <a:p>
              <a:pPr eaLnBrk="0" hangingPunct="0">
                <a:lnSpc>
                  <a:spcPct val="90000"/>
                </a:lnSpc>
              </a:pPr>
              <a:r>
                <a:rPr lang="fr-FR" sz="1200" b="1" dirty="0">
                  <a:solidFill>
                    <a:schemeClr val="bg1"/>
                  </a:solidFill>
                  <a:latin typeface="Calibri" pitchFamily="34" charset="0"/>
                </a:rPr>
                <a:t>Microsoft Forefront Client et Server – Configuration</a:t>
              </a:r>
              <a:endParaRPr lang="en-US" sz="1400" b="1" dirty="0">
                <a:solidFill>
                  <a:schemeClr val="bg1"/>
                </a:solidFill>
                <a:latin typeface="Calibri" pitchFamily="34" charset="0"/>
                <a:ea typeface="MS PGothic" pitchFamily="34" charset="-128"/>
              </a:endParaRPr>
            </a:p>
          </p:txBody>
        </p:sp>
        <p:pic>
          <p:nvPicPr>
            <p:cNvPr id="37"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2875" y="144463"/>
            <a:ext cx="8801100" cy="665162"/>
          </a:xfrm>
          <a:prstGeom prst="rect">
            <a:avLst/>
          </a:prstGeom>
        </p:spPr>
        <p:txBody>
          <a:bodyPr>
            <a:noAutofit/>
          </a:bodyPr>
          <a:lstStyle/>
          <a:p>
            <a:pPr>
              <a:defRPr/>
            </a:pPr>
            <a:r>
              <a:rPr lang="fr-FR" sz="4400" dirty="0" smtClean="0"/>
              <a:t>Certification : validez vos compétences</a:t>
            </a:r>
            <a:endParaRPr lang="fr-FR" sz="4400" dirty="0"/>
          </a:p>
        </p:txBody>
      </p:sp>
      <p:sp>
        <p:nvSpPr>
          <p:cNvPr id="9" name="Rectangle 8"/>
          <p:cNvSpPr/>
          <p:nvPr/>
        </p:nvSpPr>
        <p:spPr>
          <a:xfrm>
            <a:off x="2964007" y="2535874"/>
            <a:ext cx="6151418" cy="3477875"/>
          </a:xfrm>
          <a:prstGeom prst="rect">
            <a:avLst/>
          </a:prstGeom>
        </p:spPr>
        <p:txBody>
          <a:bodyPr wrap="square">
            <a:spAutoFit/>
          </a:bodyPr>
          <a:lstStyle/>
          <a:p>
            <a:pPr>
              <a:buNone/>
            </a:pPr>
            <a:r>
              <a:rPr lang="fr-FR" sz="1600" b="1" dirty="0" smtClean="0">
                <a:latin typeface="Calibri" pitchFamily="34" charset="0"/>
              </a:rPr>
              <a:t>Examens disponibles :</a:t>
            </a:r>
          </a:p>
          <a:p>
            <a:pPr marL="463550" lvl="0" indent="-463550">
              <a:lnSpc>
                <a:spcPct val="90000"/>
              </a:lnSpc>
              <a:spcBef>
                <a:spcPct val="20000"/>
              </a:spcBef>
              <a:buSzPct val="120000"/>
              <a:buBlip>
                <a:blip r:embed="rId3"/>
              </a:buBlip>
            </a:pPr>
            <a:r>
              <a:rPr lang="fr-FR" sz="1200" dirty="0" smtClean="0">
                <a:latin typeface="Calibri" pitchFamily="34" charset="0"/>
              </a:rPr>
              <a:t>7 certifications technologique (TS) : </a:t>
            </a:r>
          </a:p>
          <a:p>
            <a:pPr marL="463550" lvl="0" indent="-463550">
              <a:lnSpc>
                <a:spcPct val="90000"/>
              </a:lnSpc>
              <a:spcBef>
                <a:spcPct val="20000"/>
              </a:spcBef>
              <a:buSzPct val="120000"/>
              <a:buBlip>
                <a:blip r:embed="rId3"/>
              </a:buBlip>
            </a:pPr>
            <a:r>
              <a:rPr lang="fr-FR" sz="1200" dirty="0" smtClean="0">
                <a:latin typeface="Calibri" pitchFamily="34" charset="0"/>
              </a:rPr>
              <a:t>70-536  : MCTS: .NET Framework - Application </a:t>
            </a:r>
            <a:r>
              <a:rPr lang="en-US" sz="1200" dirty="0" smtClean="0">
                <a:latin typeface="Calibri" pitchFamily="34" charset="0"/>
              </a:rPr>
              <a:t>Development Foundation</a:t>
            </a:r>
            <a:endParaRPr lang="fr-FR" sz="1200" dirty="0" smtClean="0">
              <a:latin typeface="Calibri" pitchFamily="34" charset="0"/>
            </a:endParaRPr>
          </a:p>
          <a:p>
            <a:pPr marL="463550" lvl="0" indent="-463550">
              <a:lnSpc>
                <a:spcPct val="90000"/>
              </a:lnSpc>
              <a:spcBef>
                <a:spcPct val="20000"/>
              </a:spcBef>
              <a:buSzPct val="120000"/>
              <a:buBlip>
                <a:blip r:embed="rId3"/>
              </a:buBlip>
            </a:pPr>
            <a:r>
              <a:rPr lang="fr-FR" sz="1200" dirty="0" smtClean="0">
                <a:latin typeface="Calibri" pitchFamily="34" charset="0"/>
              </a:rPr>
              <a:t>70-502  : MCTS: .NET Framework 3.5, Windows </a:t>
            </a:r>
            <a:r>
              <a:rPr lang="en-US" sz="1200" dirty="0" smtClean="0">
                <a:latin typeface="Calibri" pitchFamily="34" charset="0"/>
              </a:rPr>
              <a:t>Presentation Foundation </a:t>
            </a:r>
            <a:r>
              <a:rPr lang="fr-FR" sz="1200" dirty="0" smtClean="0">
                <a:latin typeface="Calibri" pitchFamily="34" charset="0"/>
              </a:rPr>
              <a:t>Applications</a:t>
            </a:r>
          </a:p>
          <a:p>
            <a:pPr marL="463550" lvl="0" indent="-463550">
              <a:lnSpc>
                <a:spcPct val="90000"/>
              </a:lnSpc>
              <a:spcBef>
                <a:spcPct val="20000"/>
              </a:spcBef>
              <a:buSzPct val="120000"/>
              <a:buBlip>
                <a:blip r:embed="rId3"/>
              </a:buBlip>
            </a:pPr>
            <a:r>
              <a:rPr lang="fr-FR" sz="1200" dirty="0" smtClean="0">
                <a:latin typeface="Calibri" pitchFamily="34" charset="0"/>
              </a:rPr>
              <a:t>70-503  : MCTS: .NET Framework 3.5, Windows Communication </a:t>
            </a:r>
            <a:r>
              <a:rPr lang="en-US" sz="1200" dirty="0" smtClean="0">
                <a:latin typeface="Calibri" pitchFamily="34" charset="0"/>
              </a:rPr>
              <a:t>Foundation</a:t>
            </a:r>
            <a:r>
              <a:rPr lang="fr-FR" sz="1200" dirty="0" smtClean="0">
                <a:latin typeface="Calibri" pitchFamily="34" charset="0"/>
              </a:rPr>
              <a:t> Applications</a:t>
            </a:r>
          </a:p>
          <a:p>
            <a:pPr marL="463550" lvl="0" indent="-463550">
              <a:lnSpc>
                <a:spcPct val="90000"/>
              </a:lnSpc>
              <a:spcBef>
                <a:spcPct val="20000"/>
              </a:spcBef>
              <a:buSzPct val="120000"/>
              <a:buBlip>
                <a:blip r:embed="rId3"/>
              </a:buBlip>
            </a:pPr>
            <a:r>
              <a:rPr lang="fr-FR" sz="1200" dirty="0" smtClean="0">
                <a:latin typeface="Calibri" pitchFamily="34" charset="0"/>
              </a:rPr>
              <a:t>70-504  : MCTS: .NET Framework 3.5, Windows </a:t>
            </a:r>
            <a:r>
              <a:rPr lang="en-US" sz="1200" dirty="0" smtClean="0">
                <a:latin typeface="Calibri" pitchFamily="34" charset="0"/>
              </a:rPr>
              <a:t>Workflow Foundation </a:t>
            </a:r>
            <a:r>
              <a:rPr lang="fr-FR" sz="1200" dirty="0" smtClean="0">
                <a:latin typeface="Calibri" pitchFamily="34" charset="0"/>
              </a:rPr>
              <a:t>Applications</a:t>
            </a:r>
          </a:p>
          <a:p>
            <a:pPr marL="463550" lvl="0" indent="-463550">
              <a:lnSpc>
                <a:spcPct val="90000"/>
              </a:lnSpc>
              <a:spcBef>
                <a:spcPct val="20000"/>
              </a:spcBef>
              <a:buSzPct val="120000"/>
              <a:buBlip>
                <a:blip r:embed="rId3"/>
              </a:buBlip>
            </a:pPr>
            <a:r>
              <a:rPr lang="fr-FR" sz="1200" dirty="0" smtClean="0">
                <a:latin typeface="Calibri" pitchFamily="34" charset="0"/>
              </a:rPr>
              <a:t>70-505  : MCTS: .NET Framework 3.5, Windows </a:t>
            </a:r>
            <a:r>
              <a:rPr lang="en-US" sz="1200" dirty="0" smtClean="0">
                <a:latin typeface="Calibri" pitchFamily="34" charset="0"/>
              </a:rPr>
              <a:t>Forms</a:t>
            </a:r>
            <a:r>
              <a:rPr lang="fr-FR" sz="1200" dirty="0" smtClean="0">
                <a:latin typeface="Calibri" pitchFamily="34" charset="0"/>
              </a:rPr>
              <a:t> Applications</a:t>
            </a:r>
          </a:p>
          <a:p>
            <a:pPr marL="463550" lvl="0" indent="-463550">
              <a:lnSpc>
                <a:spcPct val="90000"/>
              </a:lnSpc>
              <a:spcBef>
                <a:spcPct val="20000"/>
              </a:spcBef>
              <a:buSzPct val="120000"/>
              <a:buBlip>
                <a:blip r:embed="rId3"/>
              </a:buBlip>
            </a:pPr>
            <a:r>
              <a:rPr lang="fr-FR" sz="1200" dirty="0" smtClean="0">
                <a:latin typeface="Calibri" pitchFamily="34" charset="0"/>
              </a:rPr>
              <a:t>70-561  : MCTS: .NET Framework 3.5, ADO.NET Applications</a:t>
            </a:r>
          </a:p>
          <a:p>
            <a:pPr marL="463550" lvl="0" indent="-463550">
              <a:lnSpc>
                <a:spcPct val="90000"/>
              </a:lnSpc>
              <a:spcBef>
                <a:spcPct val="20000"/>
              </a:spcBef>
              <a:buSzPct val="120000"/>
              <a:buBlip>
                <a:blip r:embed="rId3"/>
              </a:buBlip>
            </a:pPr>
            <a:r>
              <a:rPr lang="fr-FR" sz="1200" dirty="0" smtClean="0">
                <a:latin typeface="Calibri" pitchFamily="34" charset="0"/>
              </a:rPr>
              <a:t>70-562  : MCTS: .NET Framework 3.5, ASP.NET Applications</a:t>
            </a:r>
          </a:p>
          <a:p>
            <a:pPr marL="463550" lvl="0" indent="-463550">
              <a:lnSpc>
                <a:spcPct val="90000"/>
              </a:lnSpc>
              <a:spcBef>
                <a:spcPct val="20000"/>
              </a:spcBef>
              <a:buSzPct val="120000"/>
              <a:buBlip>
                <a:blip r:embed="rId3"/>
              </a:buBlip>
            </a:pPr>
            <a:r>
              <a:rPr lang="fr-FR" sz="1200" dirty="0" smtClean="0">
                <a:latin typeface="Calibri" pitchFamily="34" charset="0"/>
              </a:rPr>
              <a:t>3 certifications métier (Pro) : </a:t>
            </a:r>
          </a:p>
          <a:p>
            <a:pPr marL="463550" lvl="0" indent="-463550">
              <a:lnSpc>
                <a:spcPct val="90000"/>
              </a:lnSpc>
              <a:spcBef>
                <a:spcPct val="20000"/>
              </a:spcBef>
              <a:buSzPct val="120000"/>
              <a:buBlip>
                <a:blip r:embed="rId3"/>
              </a:buBlip>
            </a:pPr>
            <a:r>
              <a:rPr lang="fr-FR" sz="1200" dirty="0" smtClean="0">
                <a:latin typeface="Calibri" pitchFamily="34" charset="0"/>
              </a:rPr>
              <a:t>Développeur MCPD: </a:t>
            </a:r>
            <a:r>
              <a:rPr lang="en-US" sz="1200" dirty="0" smtClean="0">
                <a:latin typeface="Calibri" pitchFamily="34" charset="0"/>
              </a:rPr>
              <a:t>Windows Developer </a:t>
            </a:r>
            <a:r>
              <a:rPr lang="fr-FR" sz="1200" dirty="0" smtClean="0">
                <a:latin typeface="Calibri" pitchFamily="34" charset="0"/>
              </a:rPr>
              <a:t>3.5  (3 examens requis : 70-536 (TS) + 70-563 (TS) + 70-505</a:t>
            </a:r>
          </a:p>
          <a:p>
            <a:pPr marL="463550" lvl="0" indent="-463550">
              <a:lnSpc>
                <a:spcPct val="90000"/>
              </a:lnSpc>
              <a:spcBef>
                <a:spcPct val="20000"/>
              </a:spcBef>
              <a:buSzPct val="120000"/>
              <a:buBlip>
                <a:blip r:embed="rId3"/>
              </a:buBlip>
            </a:pPr>
            <a:r>
              <a:rPr lang="fr-FR" sz="1200" dirty="0" smtClean="0">
                <a:latin typeface="Calibri" pitchFamily="34" charset="0"/>
              </a:rPr>
              <a:t>Développeur MCPD: ASP.NET </a:t>
            </a:r>
            <a:r>
              <a:rPr lang="en-US" sz="1200" dirty="0" smtClean="0">
                <a:latin typeface="Calibri" pitchFamily="34" charset="0"/>
              </a:rPr>
              <a:t>Developer</a:t>
            </a:r>
            <a:r>
              <a:rPr lang="fr-FR" sz="1200" dirty="0" smtClean="0">
                <a:latin typeface="Calibri" pitchFamily="34" charset="0"/>
              </a:rPr>
              <a:t> 3.5 – (3 examens requis : 70-536 (TS) + 70-562 (TS) + 70-564 </a:t>
            </a:r>
          </a:p>
          <a:p>
            <a:pPr marL="463550" lvl="0" indent="-463550">
              <a:lnSpc>
                <a:spcPct val="90000"/>
              </a:lnSpc>
              <a:spcBef>
                <a:spcPct val="20000"/>
              </a:spcBef>
              <a:buSzPct val="120000"/>
              <a:buBlip>
                <a:blip r:embed="rId3"/>
              </a:buBlip>
            </a:pPr>
            <a:r>
              <a:rPr lang="fr-FR" sz="1200" dirty="0" smtClean="0">
                <a:latin typeface="Calibri" pitchFamily="34" charset="0"/>
              </a:rPr>
              <a:t>Développeur MCPD: Enterprise Application </a:t>
            </a:r>
            <a:r>
              <a:rPr lang="en-US" sz="1200" dirty="0" smtClean="0">
                <a:latin typeface="Calibri" pitchFamily="34" charset="0"/>
              </a:rPr>
              <a:t>Developer</a:t>
            </a:r>
            <a:r>
              <a:rPr lang="fr-FR" sz="1200" dirty="0" smtClean="0">
                <a:latin typeface="Calibri" pitchFamily="34" charset="0"/>
              </a:rPr>
              <a:t> 3.5 </a:t>
            </a:r>
          </a:p>
          <a:p>
            <a:pPr marL="463550" lvl="0" indent="-463550">
              <a:lnSpc>
                <a:spcPct val="90000"/>
              </a:lnSpc>
              <a:spcBef>
                <a:spcPct val="20000"/>
              </a:spcBef>
              <a:buSzPct val="120000"/>
              <a:buBlip>
                <a:blip r:embed="rId3"/>
              </a:buBlip>
            </a:pPr>
            <a:r>
              <a:rPr lang="fr-FR" sz="1200" dirty="0" smtClean="0">
                <a:latin typeface="Calibri" pitchFamily="34" charset="0"/>
              </a:rPr>
              <a:t>(3 examens requis : 70-536 (TS) + 70-565 + au choix 70-503 ou 70-561 ou 70-562 ou 70-505)</a:t>
            </a:r>
          </a:p>
        </p:txBody>
      </p:sp>
      <p:sp>
        <p:nvSpPr>
          <p:cNvPr id="25" name="Rectangle 24"/>
          <p:cNvSpPr/>
          <p:nvPr/>
        </p:nvSpPr>
        <p:spPr>
          <a:xfrm>
            <a:off x="2962275" y="1221939"/>
            <a:ext cx="5981700" cy="683264"/>
          </a:xfrm>
          <a:prstGeom prst="rect">
            <a:avLst/>
          </a:prstGeom>
        </p:spPr>
        <p:txBody>
          <a:bodyPr wrap="square">
            <a:spAutoFit/>
          </a:bodyPr>
          <a:lstStyle/>
          <a:p>
            <a:pPr>
              <a:lnSpc>
                <a:spcPct val="90000"/>
              </a:lnSpc>
            </a:pPr>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Certifications technologique (TS) : 70-654 : MCTS - Windows Essential Business Server 2008, </a:t>
            </a:r>
            <a:r>
              <a:rPr lang="en-US" sz="1200" dirty="0" smtClean="0">
                <a:latin typeface="Calibri" pitchFamily="34" charset="0"/>
              </a:rPr>
              <a:t>Configuring </a:t>
            </a:r>
            <a:r>
              <a:rPr lang="fr-FR" sz="1200" dirty="0" smtClean="0">
                <a:latin typeface="Calibri" pitchFamily="34" charset="0"/>
              </a:rPr>
              <a:t>(1 examen requis)</a:t>
            </a:r>
          </a:p>
        </p:txBody>
      </p:sp>
      <p:grpSp>
        <p:nvGrpSpPr>
          <p:cNvPr id="3" name="Group 63"/>
          <p:cNvGrpSpPr>
            <a:grpSpLocks/>
          </p:cNvGrpSpPr>
          <p:nvPr/>
        </p:nvGrpSpPr>
        <p:grpSpPr bwMode="auto">
          <a:xfrm>
            <a:off x="0" y="2566989"/>
            <a:ext cx="2962275" cy="1014412"/>
            <a:chOff x="-2895597" y="1801846"/>
            <a:chExt cx="2962274" cy="1013965"/>
          </a:xfrm>
        </p:grpSpPr>
        <p:pic>
          <p:nvPicPr>
            <p:cNvPr id="31" name="Rectangle 79879"/>
            <p:cNvPicPr>
              <a:picLocks noChangeAspect="1" noChangeArrowheads="1"/>
            </p:cNvPicPr>
            <p:nvPr/>
          </p:nvPicPr>
          <p:blipFill>
            <a:blip r:embed="rId4"/>
            <a:srcRect/>
            <a:stretch>
              <a:fillRect/>
            </a:stretch>
          </p:blipFill>
          <p:spPr bwMode="auto">
            <a:xfrm>
              <a:off x="-2895597" y="1801846"/>
              <a:ext cx="2962274" cy="1013965"/>
            </a:xfrm>
            <a:prstGeom prst="rect">
              <a:avLst/>
            </a:prstGeom>
            <a:noFill/>
            <a:ln w="9525">
              <a:noFill/>
              <a:miter lim="800000"/>
              <a:headEnd/>
              <a:tailEnd/>
            </a:ln>
          </p:spPr>
        </p:pic>
        <p:sp>
          <p:nvSpPr>
            <p:cNvPr id="32" name="Rectangle 79880"/>
            <p:cNvSpPr>
              <a:spLocks noChangeArrowheads="1"/>
            </p:cNvSpPr>
            <p:nvPr/>
          </p:nvSpPr>
          <p:spPr bwMode="auto">
            <a:xfrm>
              <a:off x="-1692484" y="2152171"/>
              <a:ext cx="1444837" cy="282807"/>
            </a:xfrm>
            <a:prstGeom prst="rect">
              <a:avLst/>
            </a:prstGeom>
            <a:noFill/>
            <a:ln w="9525">
              <a:noFill/>
              <a:miter lim="800000"/>
              <a:headEnd/>
              <a:tailEnd/>
            </a:ln>
          </p:spPr>
          <p:txBody>
            <a:bodyPr/>
            <a:lstStyle/>
            <a:p>
              <a:pPr eaLnBrk="0" hangingPunct="0">
                <a:lnSpc>
                  <a:spcPct val="90000"/>
                </a:lnSpc>
              </a:pPr>
              <a:r>
                <a:rPr lang="en-US" sz="1200" b="1" dirty="0" smtClean="0">
                  <a:solidFill>
                    <a:schemeClr val="bg1"/>
                  </a:solidFill>
                  <a:latin typeface="Calibri" pitchFamily="34" charset="0"/>
                  <a:ea typeface="MS PGothic" pitchFamily="34" charset="-128"/>
                </a:rPr>
                <a:t>Visual Studio 2008</a:t>
              </a:r>
              <a:endParaRPr lang="en-US" sz="1200" b="1" dirty="0">
                <a:solidFill>
                  <a:schemeClr val="bg1"/>
                </a:solidFill>
                <a:latin typeface="Calibri" pitchFamily="34" charset="0"/>
                <a:ea typeface="MS PGothic" pitchFamily="34" charset="-128"/>
              </a:endParaRPr>
            </a:p>
          </p:txBody>
        </p:sp>
        <p:pic>
          <p:nvPicPr>
            <p:cNvPr id="33" name="Rectangle 79882"/>
            <p:cNvPicPr>
              <a:picLocks noChangeAspect="1" noChangeArrowheads="1"/>
            </p:cNvPicPr>
            <p:nvPr/>
          </p:nvPicPr>
          <p:blipFill>
            <a:blip r:embed="rId5"/>
            <a:srcRect/>
            <a:stretch>
              <a:fillRect/>
            </a:stretch>
          </p:blipFill>
          <p:spPr bwMode="auto">
            <a:xfrm>
              <a:off x="-2719279" y="1968356"/>
              <a:ext cx="971973" cy="674631"/>
            </a:xfrm>
            <a:prstGeom prst="rect">
              <a:avLst/>
            </a:prstGeom>
            <a:noFill/>
            <a:ln w="9525">
              <a:noFill/>
              <a:miter lim="800000"/>
              <a:headEnd/>
              <a:tailEnd/>
            </a:ln>
          </p:spPr>
        </p:pic>
      </p:grpSp>
      <p:grpSp>
        <p:nvGrpSpPr>
          <p:cNvPr id="4" name="Group 63"/>
          <p:cNvGrpSpPr>
            <a:grpSpLocks/>
          </p:cNvGrpSpPr>
          <p:nvPr/>
        </p:nvGrpSpPr>
        <p:grpSpPr bwMode="auto">
          <a:xfrm>
            <a:off x="0" y="1203325"/>
            <a:ext cx="2981325" cy="976313"/>
            <a:chOff x="3124201" y="897370"/>
            <a:chExt cx="3124199" cy="975879"/>
          </a:xfrm>
        </p:grpSpPr>
        <p:pic>
          <p:nvPicPr>
            <p:cNvPr id="19" name="Rectangle 79879"/>
            <p:cNvPicPr>
              <a:picLocks noChangeAspect="1" noChangeArrowheads="1"/>
            </p:cNvPicPr>
            <p:nvPr/>
          </p:nvPicPr>
          <p:blipFill>
            <a:blip r:embed="rId4"/>
            <a:srcRect/>
            <a:stretch>
              <a:fillRect/>
            </a:stretch>
          </p:blipFill>
          <p:spPr bwMode="auto">
            <a:xfrm>
              <a:off x="3124201" y="897370"/>
              <a:ext cx="3124199" cy="975879"/>
            </a:xfrm>
            <a:prstGeom prst="rect">
              <a:avLst/>
            </a:prstGeom>
            <a:noFill/>
            <a:ln w="9525">
              <a:noFill/>
              <a:miter lim="800000"/>
              <a:headEnd/>
              <a:tailEnd/>
            </a:ln>
          </p:spPr>
        </p:pic>
        <p:sp>
          <p:nvSpPr>
            <p:cNvPr id="20" name="Rectangle 79880"/>
            <p:cNvSpPr>
              <a:spLocks noChangeArrowheads="1"/>
            </p:cNvSpPr>
            <p:nvPr/>
          </p:nvSpPr>
          <p:spPr bwMode="auto">
            <a:xfrm>
              <a:off x="4384464" y="1066800"/>
              <a:ext cx="1718309" cy="609600"/>
            </a:xfrm>
            <a:prstGeom prst="rect">
              <a:avLst/>
            </a:prstGeom>
            <a:noFill/>
            <a:ln w="9525">
              <a:noFill/>
              <a:miter lim="800000"/>
              <a:headEnd/>
              <a:tailEnd/>
            </a:ln>
          </p:spPr>
          <p:txBody>
            <a:bodyPr/>
            <a:lstStyle/>
            <a:p>
              <a:pPr eaLnBrk="0" hangingPunct="0">
                <a:lnSpc>
                  <a:spcPct val="90000"/>
                </a:lnSpc>
              </a:pPr>
              <a:r>
                <a:rPr lang="en-US" sz="1200" b="1" dirty="0">
                  <a:solidFill>
                    <a:schemeClr val="bg1"/>
                  </a:solidFill>
                  <a:latin typeface="Calibri" pitchFamily="34" charset="0"/>
                  <a:ea typeface="MS PGothic" pitchFamily="34" charset="-128"/>
                </a:rPr>
                <a:t>Windows Essential Business Server 2008, Configuring</a:t>
              </a:r>
            </a:p>
          </p:txBody>
        </p:sp>
        <p:pic>
          <p:nvPicPr>
            <p:cNvPr id="21" name="Rectangle 79882"/>
            <p:cNvPicPr>
              <a:picLocks noChangeAspect="1" noChangeArrowheads="1"/>
            </p:cNvPicPr>
            <p:nvPr/>
          </p:nvPicPr>
          <p:blipFill>
            <a:blip r:embed="rId5"/>
            <a:srcRect/>
            <a:stretch>
              <a:fillRect/>
            </a:stretch>
          </p:blipFill>
          <p:spPr bwMode="auto">
            <a:xfrm>
              <a:off x="3290994" y="1054359"/>
              <a:ext cx="971973" cy="67462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LIDE MTT TEXTE.jpg"/>
          <p:cNvPicPr>
            <a:picLocks noChangeAspect="1"/>
          </p:cNvPicPr>
          <p:nvPr/>
        </p:nvPicPr>
        <p:blipFill>
          <a:blip r:embed="rId3" cstate="print"/>
          <a:stretch>
            <a:fillRect/>
          </a:stretch>
        </p:blipFill>
        <p:spPr>
          <a:xfrm>
            <a:off x="0" y="322"/>
            <a:ext cx="9144000" cy="6857355"/>
          </a:xfrm>
          <a:prstGeom prst="rect">
            <a:avLst/>
          </a:prstGeom>
        </p:spPr>
      </p:pic>
      <p:sp>
        <p:nvSpPr>
          <p:cNvPr id="5" name="Text Box 3"/>
          <p:cNvSpPr txBox="1">
            <a:spLocks noChangeArrowheads="1"/>
          </p:cNvSpPr>
          <p:nvPr/>
        </p:nvSpPr>
        <p:spPr bwMode="blackWhite">
          <a:xfrm>
            <a:off x="398963" y="5572125"/>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pic>
        <p:nvPicPr>
          <p:cNvPr id="6" name="Picture 2" descr="Microsoft logo and tagline"/>
          <p:cNvPicPr>
            <a:picLocks noChangeAspect="1" noChangeArrowheads="1"/>
          </p:cNvPicPr>
          <p:nvPr/>
        </p:nvPicPr>
        <p:blipFill>
          <a:blip r:embed="rId4"/>
          <a:srcRect r="21826" b="38762"/>
          <a:stretch>
            <a:fillRect/>
          </a:stretch>
        </p:blipFill>
        <p:spPr bwMode="black">
          <a:xfrm>
            <a:off x="2214764" y="2639994"/>
            <a:ext cx="4643470" cy="785818"/>
          </a:xfrm>
          <a:prstGeom prst="rect">
            <a:avLst/>
          </a:prstGeom>
          <a:noFill/>
        </p:spPr>
      </p:pic>
      <p:sp>
        <p:nvSpPr>
          <p:cNvPr id="7" name="TextBox 4"/>
          <p:cNvSpPr txBox="1"/>
          <p:nvPr/>
        </p:nvSpPr>
        <p:spPr>
          <a:xfrm>
            <a:off x="3314078" y="3464747"/>
            <a:ext cx="4389121" cy="369322"/>
          </a:xfrm>
          <a:prstGeom prst="rect">
            <a:avLst/>
          </a:prstGeom>
          <a:noFill/>
        </p:spPr>
        <p:txBody>
          <a:bodyPr wrap="square" lIns="91429" tIns="45715" rIns="91429" bIns="45715"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Annexes</a:t>
            </a:r>
            <a:endParaRPr lang="fr-FR" dirty="0"/>
          </a:p>
        </p:txBody>
      </p:sp>
      <p:sp>
        <p:nvSpPr>
          <p:cNvPr id="3" name="Content Placeholder 2"/>
          <p:cNvSpPr>
            <a:spLocks noGrp="1"/>
          </p:cNvSpPr>
          <p:nvPr>
            <p:ph idx="1"/>
          </p:nvPr>
        </p:nvSpPr>
        <p:spPr/>
        <p:txBody>
          <a:bodyPr/>
          <a:lstStyle/>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7000" y="22225"/>
            <a:ext cx="8870950" cy="1190625"/>
          </a:xfrm>
        </p:spPr>
        <p:txBody>
          <a:bodyPr/>
          <a:lstStyle/>
          <a:p>
            <a:pPr eaLnBrk="1" hangingPunct="1"/>
            <a:r>
              <a:rPr lang="en-US" sz="4000" smtClean="0">
                <a:solidFill>
                  <a:schemeClr val="tx1"/>
                </a:solidFill>
                <a:ea typeface="MS PGothic" pitchFamily="34" charset="-128"/>
              </a:rPr>
              <a:t>Processus</a:t>
            </a:r>
            <a:r>
              <a:rPr lang="en-US" sz="4000" smtClean="0">
                <a:solidFill>
                  <a:schemeClr val="tx1"/>
                </a:solidFill>
              </a:rPr>
              <a:t> </a:t>
            </a:r>
            <a:r>
              <a:rPr lang="en-US" sz="4000" smtClean="0">
                <a:solidFill>
                  <a:schemeClr val="tx1"/>
                </a:solidFill>
                <a:ea typeface="MS PGothic" pitchFamily="34" charset="-128"/>
              </a:rPr>
              <a:t>de</a:t>
            </a:r>
            <a:r>
              <a:rPr lang="en-US" sz="4000" smtClean="0">
                <a:solidFill>
                  <a:schemeClr val="tx1"/>
                </a:solidFill>
              </a:rPr>
              <a:t> </a:t>
            </a:r>
            <a:r>
              <a:rPr lang="en-US" sz="4000" smtClean="0">
                <a:solidFill>
                  <a:schemeClr val="tx1"/>
                </a:solidFill>
                <a:ea typeface="MS PGothic" pitchFamily="34" charset="-128"/>
              </a:rPr>
              <a:t>mod</a:t>
            </a:r>
            <a:r>
              <a:rPr lang="en-US" sz="4000" smtClean="0">
                <a:solidFill>
                  <a:schemeClr val="tx1"/>
                </a:solidFill>
                <a:latin typeface="Arial" charset="0"/>
                <a:ea typeface="MS PGothic" pitchFamily="34" charset="-128"/>
              </a:rPr>
              <a:t>é</a:t>
            </a:r>
            <a:r>
              <a:rPr lang="en-US" sz="4000" smtClean="0">
                <a:solidFill>
                  <a:schemeClr val="tx1"/>
                </a:solidFill>
                <a:ea typeface="MS PGothic" pitchFamily="34" charset="-128"/>
              </a:rPr>
              <a:t>lisation</a:t>
            </a:r>
            <a:r>
              <a:rPr lang="en-US" sz="4000" smtClean="0">
                <a:solidFill>
                  <a:schemeClr val="tx1"/>
                </a:solidFill>
              </a:rPr>
              <a:t> </a:t>
            </a:r>
            <a:r>
              <a:rPr lang="en-US" sz="4000" smtClean="0">
                <a:solidFill>
                  <a:schemeClr val="tx1"/>
                </a:solidFill>
                <a:ea typeface="MS PGothic" pitchFamily="34" charset="-128"/>
              </a:rPr>
              <a:t>des</a:t>
            </a:r>
            <a:r>
              <a:rPr lang="en-US" sz="4000" smtClean="0">
                <a:solidFill>
                  <a:schemeClr val="tx1"/>
                </a:solidFill>
                <a:latin typeface="Arial" charset="0"/>
                <a:ea typeface="MS PGothic" pitchFamily="34" charset="-128"/>
              </a:rPr>
              <a:t> </a:t>
            </a:r>
            <a:r>
              <a:rPr lang="en-US" sz="4000" smtClean="0">
                <a:solidFill>
                  <a:schemeClr val="tx1"/>
                </a:solidFill>
                <a:ea typeface="MS PGothic" pitchFamily="34" charset="-128"/>
              </a:rPr>
              <a:t>menaces</a:t>
            </a:r>
          </a:p>
        </p:txBody>
      </p:sp>
      <p:grpSp>
        <p:nvGrpSpPr>
          <p:cNvPr id="2" name="Group 3"/>
          <p:cNvGrpSpPr>
            <a:grpSpLocks/>
          </p:cNvGrpSpPr>
          <p:nvPr/>
        </p:nvGrpSpPr>
        <p:grpSpPr bwMode="auto">
          <a:xfrm>
            <a:off x="2108200" y="2066925"/>
            <a:ext cx="6229350" cy="536575"/>
            <a:chOff x="995" y="980"/>
            <a:chExt cx="3555" cy="338"/>
          </a:xfrm>
        </p:grpSpPr>
        <p:sp>
          <p:nvSpPr>
            <p:cNvPr id="27669" name="Rectangle 4"/>
            <p:cNvSpPr>
              <a:spLocks noChangeArrowheads="1"/>
            </p:cNvSpPr>
            <p:nvPr/>
          </p:nvSpPr>
          <p:spPr bwMode="auto">
            <a:xfrm>
              <a:off x="995" y="980"/>
              <a:ext cx="3555" cy="338"/>
            </a:xfrm>
            <a:prstGeom prst="rect">
              <a:avLst/>
            </a:prstGeom>
            <a:solidFill>
              <a:schemeClr val="accent1">
                <a:alpha val="59999"/>
              </a:schemeClr>
            </a:solidFill>
            <a:ln w="9525">
              <a:solidFill>
                <a:schemeClr val="tx1"/>
              </a:solidFill>
              <a:miter lim="800000"/>
              <a:headEnd/>
              <a:tailEnd/>
            </a:ln>
          </p:spPr>
          <p:txBody>
            <a:bodyPr wrap="none" lIns="548640" anchor="ctr"/>
            <a:lstStyle/>
            <a:p>
              <a:r>
                <a:rPr lang="en-GB" sz="2400">
                  <a:latin typeface="Franklin Gothic Medium" pitchFamily="34" charset="0"/>
                  <a:ea typeface="MS PGothic" pitchFamily="34" charset="-128"/>
                </a:rPr>
                <a:t>Identifier</a:t>
              </a:r>
              <a:r>
                <a:rPr lang="en-GB" sz="2400">
                  <a:latin typeface="Franklin Gothic Medium" pitchFamily="34" charset="0"/>
                </a:rPr>
                <a:t> </a:t>
              </a:r>
              <a:r>
                <a:rPr lang="en-GB" sz="2400">
                  <a:latin typeface="Franklin Gothic Medium" pitchFamily="34" charset="0"/>
                  <a:ea typeface="MS PGothic" pitchFamily="34" charset="-128"/>
                </a:rPr>
                <a:t>les</a:t>
              </a:r>
              <a:r>
                <a:rPr lang="en-GB" sz="2400">
                  <a:latin typeface="Franklin Gothic Medium" pitchFamily="34" charset="0"/>
                </a:rPr>
                <a:t> </a:t>
              </a:r>
              <a:r>
                <a:rPr lang="en-GB" sz="2400">
                  <a:latin typeface="Franklin Gothic Medium" pitchFamily="34" charset="0"/>
                  <a:ea typeface="MS PGothic" pitchFamily="34" charset="-128"/>
                </a:rPr>
                <a:t>ressources</a:t>
              </a:r>
            </a:p>
          </p:txBody>
        </p:sp>
        <p:sp>
          <p:nvSpPr>
            <p:cNvPr id="27670" name="AutoShape 5"/>
            <p:cNvSpPr>
              <a:spLocks noChangeArrowheads="1"/>
            </p:cNvSpPr>
            <p:nvPr/>
          </p:nvSpPr>
          <p:spPr bwMode="auto">
            <a:xfrm>
              <a:off x="1044" y="1023"/>
              <a:ext cx="213" cy="248"/>
            </a:xfrm>
            <a:prstGeom prst="roundRect">
              <a:avLst>
                <a:gd name="adj" fmla="val 0"/>
              </a:avLst>
            </a:prstGeom>
            <a:solidFill>
              <a:schemeClr val="accent2"/>
            </a:solidFill>
            <a:ln w="9525">
              <a:solidFill>
                <a:schemeClr val="tx1"/>
              </a:solidFill>
              <a:round/>
              <a:headEnd/>
              <a:tailEnd/>
            </a:ln>
          </p:spPr>
          <p:txBody>
            <a:bodyPr wrap="none" anchor="ctr"/>
            <a:lstStyle/>
            <a:p>
              <a:pPr algn="ctr" eaLnBrk="0" hangingPunct="0"/>
              <a:r>
                <a:rPr lang="en-US" sz="2400" b="1">
                  <a:solidFill>
                    <a:schemeClr val="bg1"/>
                  </a:solidFill>
                  <a:latin typeface="Arial Narrow" pitchFamily="34" charset="0"/>
                  <a:ea typeface="MS PGothic" pitchFamily="34" charset="-128"/>
                </a:rPr>
                <a:t>1</a:t>
              </a:r>
            </a:p>
          </p:txBody>
        </p:sp>
      </p:grpSp>
      <p:grpSp>
        <p:nvGrpSpPr>
          <p:cNvPr id="3" name="Group 6"/>
          <p:cNvGrpSpPr>
            <a:grpSpLocks/>
          </p:cNvGrpSpPr>
          <p:nvPr/>
        </p:nvGrpSpPr>
        <p:grpSpPr bwMode="auto">
          <a:xfrm>
            <a:off x="2108200" y="2763838"/>
            <a:ext cx="6229350" cy="536575"/>
            <a:chOff x="995" y="1418"/>
            <a:chExt cx="3555" cy="338"/>
          </a:xfrm>
        </p:grpSpPr>
        <p:sp>
          <p:nvSpPr>
            <p:cNvPr id="27667" name="Rectangle 7"/>
            <p:cNvSpPr>
              <a:spLocks noChangeArrowheads="1"/>
            </p:cNvSpPr>
            <p:nvPr/>
          </p:nvSpPr>
          <p:spPr bwMode="auto">
            <a:xfrm>
              <a:off x="995" y="1418"/>
              <a:ext cx="3555" cy="338"/>
            </a:xfrm>
            <a:prstGeom prst="rect">
              <a:avLst/>
            </a:prstGeom>
            <a:solidFill>
              <a:schemeClr val="accent1">
                <a:alpha val="59999"/>
              </a:schemeClr>
            </a:solidFill>
            <a:ln w="9525">
              <a:solidFill>
                <a:schemeClr val="tx1"/>
              </a:solidFill>
              <a:miter lim="800000"/>
              <a:headEnd/>
              <a:tailEnd/>
            </a:ln>
          </p:spPr>
          <p:txBody>
            <a:bodyPr wrap="none" lIns="548640" anchor="ctr"/>
            <a:lstStyle/>
            <a:p>
              <a:r>
                <a:rPr lang="en-GB" sz="2400">
                  <a:latin typeface="Franklin Gothic Medium" pitchFamily="34" charset="0"/>
                  <a:ea typeface="MS PGothic" pitchFamily="34" charset="-128"/>
                </a:rPr>
                <a:t>Créer</a:t>
              </a:r>
              <a:r>
                <a:rPr lang="en-GB" sz="2400">
                  <a:latin typeface="Franklin Gothic Medium" pitchFamily="34" charset="0"/>
                </a:rPr>
                <a:t> </a:t>
              </a:r>
              <a:r>
                <a:rPr lang="en-GB" sz="2400">
                  <a:latin typeface="Franklin Gothic Medium" pitchFamily="34" charset="0"/>
                  <a:ea typeface="MS PGothic" pitchFamily="34" charset="-128"/>
                </a:rPr>
                <a:t>une</a:t>
              </a:r>
              <a:r>
                <a:rPr lang="en-GB" sz="2400">
                  <a:latin typeface="Franklin Gothic Medium" pitchFamily="34" charset="0"/>
                </a:rPr>
                <a:t> </a:t>
              </a:r>
              <a:r>
                <a:rPr lang="en-GB" sz="2400">
                  <a:latin typeface="Franklin Gothic Medium" pitchFamily="34" charset="0"/>
                  <a:ea typeface="MS PGothic" pitchFamily="34" charset="-128"/>
                </a:rPr>
                <a:t>vue</a:t>
              </a:r>
              <a:r>
                <a:rPr lang="en-GB" sz="2400">
                  <a:latin typeface="Franklin Gothic Medium" pitchFamily="34" charset="0"/>
                </a:rPr>
                <a:t> </a:t>
              </a:r>
              <a:r>
                <a:rPr lang="en-GB" sz="2400">
                  <a:latin typeface="Franklin Gothic Medium" pitchFamily="34" charset="0"/>
                  <a:ea typeface="MS PGothic" pitchFamily="34" charset="-128"/>
                </a:rPr>
                <a:t>d'ensemble</a:t>
              </a:r>
              <a:r>
                <a:rPr lang="en-GB" sz="2400">
                  <a:latin typeface="Franklin Gothic Medium" pitchFamily="34" charset="0"/>
                </a:rPr>
                <a:t> </a:t>
              </a:r>
              <a:r>
                <a:rPr lang="en-GB" sz="2400">
                  <a:latin typeface="Franklin Gothic Medium" pitchFamily="34" charset="0"/>
                  <a:ea typeface="MS PGothic" pitchFamily="34" charset="-128"/>
                </a:rPr>
                <a:t>de</a:t>
              </a:r>
              <a:r>
                <a:rPr lang="en-GB" sz="2400">
                  <a:latin typeface="Franklin Gothic Medium" pitchFamily="34" charset="0"/>
                </a:rPr>
                <a:t> </a:t>
              </a:r>
              <a:r>
                <a:rPr lang="en-GB" sz="2400">
                  <a:latin typeface="Franklin Gothic Medium" pitchFamily="34" charset="0"/>
                  <a:ea typeface="MS PGothic" pitchFamily="34" charset="-128"/>
                </a:rPr>
                <a:t>l'architecture</a:t>
              </a:r>
            </a:p>
          </p:txBody>
        </p:sp>
        <p:sp>
          <p:nvSpPr>
            <p:cNvPr id="27668" name="AutoShape 8"/>
            <p:cNvSpPr>
              <a:spLocks noChangeArrowheads="1"/>
            </p:cNvSpPr>
            <p:nvPr/>
          </p:nvSpPr>
          <p:spPr bwMode="auto">
            <a:xfrm>
              <a:off x="1044" y="1461"/>
              <a:ext cx="213" cy="248"/>
            </a:xfrm>
            <a:prstGeom prst="roundRect">
              <a:avLst>
                <a:gd name="adj" fmla="val 0"/>
              </a:avLst>
            </a:prstGeom>
            <a:solidFill>
              <a:schemeClr val="accent2"/>
            </a:solidFill>
            <a:ln w="9525">
              <a:solidFill>
                <a:schemeClr val="tx1"/>
              </a:solidFill>
              <a:round/>
              <a:headEnd/>
              <a:tailEnd/>
            </a:ln>
          </p:spPr>
          <p:txBody>
            <a:bodyPr wrap="none" anchor="ctr"/>
            <a:lstStyle/>
            <a:p>
              <a:pPr algn="ctr" eaLnBrk="0" hangingPunct="0"/>
              <a:r>
                <a:rPr lang="en-US" sz="2400" b="1">
                  <a:solidFill>
                    <a:schemeClr val="bg1"/>
                  </a:solidFill>
                  <a:latin typeface="Arial Narrow" pitchFamily="34" charset="0"/>
                  <a:ea typeface="MS PGothic" pitchFamily="34" charset="-128"/>
                </a:rPr>
                <a:t>2</a:t>
              </a:r>
            </a:p>
          </p:txBody>
        </p:sp>
      </p:grpSp>
      <p:grpSp>
        <p:nvGrpSpPr>
          <p:cNvPr id="4" name="Group 9"/>
          <p:cNvGrpSpPr>
            <a:grpSpLocks/>
          </p:cNvGrpSpPr>
          <p:nvPr/>
        </p:nvGrpSpPr>
        <p:grpSpPr bwMode="auto">
          <a:xfrm>
            <a:off x="2108200" y="3462338"/>
            <a:ext cx="6229350" cy="536575"/>
            <a:chOff x="995" y="1856"/>
            <a:chExt cx="3555" cy="338"/>
          </a:xfrm>
        </p:grpSpPr>
        <p:sp>
          <p:nvSpPr>
            <p:cNvPr id="27665" name="Rectangle 10"/>
            <p:cNvSpPr>
              <a:spLocks noChangeArrowheads="1"/>
            </p:cNvSpPr>
            <p:nvPr/>
          </p:nvSpPr>
          <p:spPr bwMode="auto">
            <a:xfrm>
              <a:off x="995" y="1856"/>
              <a:ext cx="3555" cy="338"/>
            </a:xfrm>
            <a:prstGeom prst="rect">
              <a:avLst/>
            </a:prstGeom>
            <a:solidFill>
              <a:schemeClr val="accent1">
                <a:alpha val="59999"/>
              </a:schemeClr>
            </a:solidFill>
            <a:ln w="9525">
              <a:solidFill>
                <a:schemeClr val="tx1"/>
              </a:solidFill>
              <a:miter lim="800000"/>
              <a:headEnd/>
              <a:tailEnd/>
            </a:ln>
          </p:spPr>
          <p:txBody>
            <a:bodyPr wrap="none" lIns="548640" anchor="ctr"/>
            <a:lstStyle/>
            <a:p>
              <a:r>
                <a:rPr lang="en-GB" sz="2400">
                  <a:latin typeface="Franklin Gothic Medium" pitchFamily="34" charset="0"/>
                  <a:ea typeface="MS PGothic" pitchFamily="34" charset="-128"/>
                </a:rPr>
                <a:t>Décomposer</a:t>
              </a:r>
              <a:r>
                <a:rPr lang="en-GB" sz="2400">
                  <a:latin typeface="Franklin Gothic Medium" pitchFamily="34" charset="0"/>
                </a:rPr>
                <a:t> </a:t>
              </a:r>
              <a:r>
                <a:rPr lang="en-GB" sz="2400">
                  <a:latin typeface="Franklin Gothic Medium" pitchFamily="34" charset="0"/>
                  <a:ea typeface="MS PGothic" pitchFamily="34" charset="-128"/>
                </a:rPr>
                <a:t>l'application</a:t>
              </a:r>
            </a:p>
          </p:txBody>
        </p:sp>
        <p:sp>
          <p:nvSpPr>
            <p:cNvPr id="27666" name="AutoShape 11"/>
            <p:cNvSpPr>
              <a:spLocks noChangeArrowheads="1"/>
            </p:cNvSpPr>
            <p:nvPr/>
          </p:nvSpPr>
          <p:spPr bwMode="auto">
            <a:xfrm>
              <a:off x="1044" y="1899"/>
              <a:ext cx="213" cy="248"/>
            </a:xfrm>
            <a:prstGeom prst="roundRect">
              <a:avLst>
                <a:gd name="adj" fmla="val 0"/>
              </a:avLst>
            </a:prstGeom>
            <a:solidFill>
              <a:schemeClr val="accent2"/>
            </a:solidFill>
            <a:ln w="9525">
              <a:solidFill>
                <a:schemeClr val="tx1"/>
              </a:solidFill>
              <a:round/>
              <a:headEnd/>
              <a:tailEnd/>
            </a:ln>
          </p:spPr>
          <p:txBody>
            <a:bodyPr wrap="none" anchor="ctr"/>
            <a:lstStyle/>
            <a:p>
              <a:pPr algn="ctr" eaLnBrk="0" hangingPunct="0"/>
              <a:r>
                <a:rPr lang="en-US" sz="2400" b="1">
                  <a:solidFill>
                    <a:schemeClr val="bg1"/>
                  </a:solidFill>
                  <a:latin typeface="Arial Narrow" pitchFamily="34" charset="0"/>
                  <a:ea typeface="MS PGothic" pitchFamily="34" charset="-128"/>
                </a:rPr>
                <a:t>3</a:t>
              </a:r>
            </a:p>
          </p:txBody>
        </p:sp>
      </p:grpSp>
      <p:grpSp>
        <p:nvGrpSpPr>
          <p:cNvPr id="5" name="Group 12"/>
          <p:cNvGrpSpPr>
            <a:grpSpLocks/>
          </p:cNvGrpSpPr>
          <p:nvPr/>
        </p:nvGrpSpPr>
        <p:grpSpPr bwMode="auto">
          <a:xfrm>
            <a:off x="2108200" y="4160838"/>
            <a:ext cx="6229350" cy="536575"/>
            <a:chOff x="995" y="2310"/>
            <a:chExt cx="3555" cy="338"/>
          </a:xfrm>
        </p:grpSpPr>
        <p:sp>
          <p:nvSpPr>
            <p:cNvPr id="27663" name="Rectangle 13"/>
            <p:cNvSpPr>
              <a:spLocks noChangeArrowheads="1"/>
            </p:cNvSpPr>
            <p:nvPr/>
          </p:nvSpPr>
          <p:spPr bwMode="auto">
            <a:xfrm>
              <a:off x="995" y="2310"/>
              <a:ext cx="3555" cy="338"/>
            </a:xfrm>
            <a:prstGeom prst="rect">
              <a:avLst/>
            </a:prstGeom>
            <a:solidFill>
              <a:schemeClr val="accent1">
                <a:alpha val="59999"/>
              </a:schemeClr>
            </a:solidFill>
            <a:ln w="9525">
              <a:solidFill>
                <a:schemeClr val="tx1"/>
              </a:solidFill>
              <a:miter lim="800000"/>
              <a:headEnd/>
              <a:tailEnd/>
            </a:ln>
          </p:spPr>
          <p:txBody>
            <a:bodyPr wrap="none" lIns="548640" anchor="ctr"/>
            <a:lstStyle/>
            <a:p>
              <a:r>
                <a:rPr lang="en-GB" sz="2400">
                  <a:latin typeface="Franklin Gothic Medium" pitchFamily="34" charset="0"/>
                  <a:ea typeface="MS PGothic" pitchFamily="34" charset="-128"/>
                </a:rPr>
                <a:t>Identifier</a:t>
              </a:r>
              <a:r>
                <a:rPr lang="en-GB" sz="2400">
                  <a:latin typeface="Franklin Gothic Medium" pitchFamily="34" charset="0"/>
                </a:rPr>
                <a:t> </a:t>
              </a:r>
              <a:r>
                <a:rPr lang="en-GB" sz="2400">
                  <a:latin typeface="Franklin Gothic Medium" pitchFamily="34" charset="0"/>
                  <a:ea typeface="MS PGothic" pitchFamily="34" charset="-128"/>
                </a:rPr>
                <a:t>les</a:t>
              </a:r>
              <a:r>
                <a:rPr lang="en-GB" sz="2400">
                  <a:latin typeface="Franklin Gothic Medium" pitchFamily="34" charset="0"/>
                </a:rPr>
                <a:t> </a:t>
              </a:r>
              <a:r>
                <a:rPr lang="en-GB" sz="2400">
                  <a:latin typeface="Franklin Gothic Medium" pitchFamily="34" charset="0"/>
                  <a:ea typeface="MS PGothic" pitchFamily="34" charset="-128"/>
                </a:rPr>
                <a:t>menaces</a:t>
              </a:r>
            </a:p>
          </p:txBody>
        </p:sp>
        <p:sp>
          <p:nvSpPr>
            <p:cNvPr id="27664" name="AutoShape 14"/>
            <p:cNvSpPr>
              <a:spLocks noChangeArrowheads="1"/>
            </p:cNvSpPr>
            <p:nvPr/>
          </p:nvSpPr>
          <p:spPr bwMode="auto">
            <a:xfrm>
              <a:off x="1044" y="2353"/>
              <a:ext cx="213" cy="248"/>
            </a:xfrm>
            <a:prstGeom prst="roundRect">
              <a:avLst>
                <a:gd name="adj" fmla="val 0"/>
              </a:avLst>
            </a:prstGeom>
            <a:solidFill>
              <a:schemeClr val="accent2"/>
            </a:solidFill>
            <a:ln w="9525">
              <a:solidFill>
                <a:schemeClr val="tx1"/>
              </a:solidFill>
              <a:round/>
              <a:headEnd/>
              <a:tailEnd/>
            </a:ln>
          </p:spPr>
          <p:txBody>
            <a:bodyPr wrap="none" anchor="ctr"/>
            <a:lstStyle/>
            <a:p>
              <a:pPr algn="ctr" eaLnBrk="0" hangingPunct="0"/>
              <a:r>
                <a:rPr lang="en-US" sz="2400" b="1">
                  <a:solidFill>
                    <a:schemeClr val="bg1"/>
                  </a:solidFill>
                  <a:latin typeface="Arial Narrow" pitchFamily="34" charset="0"/>
                  <a:ea typeface="MS PGothic" pitchFamily="34" charset="-128"/>
                </a:rPr>
                <a:t>4</a:t>
              </a:r>
            </a:p>
          </p:txBody>
        </p:sp>
      </p:grpSp>
      <p:grpSp>
        <p:nvGrpSpPr>
          <p:cNvPr id="6" name="Group 15"/>
          <p:cNvGrpSpPr>
            <a:grpSpLocks/>
          </p:cNvGrpSpPr>
          <p:nvPr/>
        </p:nvGrpSpPr>
        <p:grpSpPr bwMode="auto">
          <a:xfrm>
            <a:off x="2108200" y="4859338"/>
            <a:ext cx="6229350" cy="536575"/>
            <a:chOff x="995" y="2740"/>
            <a:chExt cx="3555" cy="338"/>
          </a:xfrm>
        </p:grpSpPr>
        <p:sp>
          <p:nvSpPr>
            <p:cNvPr id="27661" name="Rectangle 16"/>
            <p:cNvSpPr>
              <a:spLocks noChangeArrowheads="1"/>
            </p:cNvSpPr>
            <p:nvPr/>
          </p:nvSpPr>
          <p:spPr bwMode="auto">
            <a:xfrm>
              <a:off x="995" y="2740"/>
              <a:ext cx="3555" cy="338"/>
            </a:xfrm>
            <a:prstGeom prst="rect">
              <a:avLst/>
            </a:prstGeom>
            <a:solidFill>
              <a:schemeClr val="accent1">
                <a:alpha val="59999"/>
              </a:schemeClr>
            </a:solidFill>
            <a:ln w="9525">
              <a:solidFill>
                <a:schemeClr val="tx1"/>
              </a:solidFill>
              <a:miter lim="800000"/>
              <a:headEnd/>
              <a:tailEnd/>
            </a:ln>
          </p:spPr>
          <p:txBody>
            <a:bodyPr wrap="none" lIns="548640" anchor="ctr"/>
            <a:lstStyle/>
            <a:p>
              <a:r>
                <a:rPr lang="en-GB" sz="2400">
                  <a:latin typeface="Franklin Gothic Medium" pitchFamily="34" charset="0"/>
                  <a:ea typeface="MS PGothic" pitchFamily="34" charset="-128"/>
                </a:rPr>
                <a:t>Documenter</a:t>
              </a:r>
              <a:r>
                <a:rPr lang="en-GB" sz="2400">
                  <a:latin typeface="Franklin Gothic Medium" pitchFamily="34" charset="0"/>
                </a:rPr>
                <a:t> </a:t>
              </a:r>
              <a:r>
                <a:rPr lang="en-GB" sz="2400">
                  <a:latin typeface="Franklin Gothic Medium" pitchFamily="34" charset="0"/>
                  <a:ea typeface="MS PGothic" pitchFamily="34" charset="-128"/>
                </a:rPr>
                <a:t>les</a:t>
              </a:r>
              <a:r>
                <a:rPr lang="en-GB" sz="2400">
                  <a:latin typeface="Franklin Gothic Medium" pitchFamily="34" charset="0"/>
                </a:rPr>
                <a:t> </a:t>
              </a:r>
              <a:r>
                <a:rPr lang="en-GB" sz="2400">
                  <a:latin typeface="Franklin Gothic Medium" pitchFamily="34" charset="0"/>
                  <a:ea typeface="MS PGothic" pitchFamily="34" charset="-128"/>
                </a:rPr>
                <a:t>menaces</a:t>
              </a:r>
            </a:p>
          </p:txBody>
        </p:sp>
        <p:sp>
          <p:nvSpPr>
            <p:cNvPr id="27662" name="AutoShape 17"/>
            <p:cNvSpPr>
              <a:spLocks noChangeArrowheads="1"/>
            </p:cNvSpPr>
            <p:nvPr/>
          </p:nvSpPr>
          <p:spPr bwMode="auto">
            <a:xfrm>
              <a:off x="1044" y="2783"/>
              <a:ext cx="213" cy="248"/>
            </a:xfrm>
            <a:prstGeom prst="roundRect">
              <a:avLst>
                <a:gd name="adj" fmla="val 0"/>
              </a:avLst>
            </a:prstGeom>
            <a:solidFill>
              <a:schemeClr val="accent2"/>
            </a:solidFill>
            <a:ln w="9525">
              <a:solidFill>
                <a:schemeClr val="tx1"/>
              </a:solidFill>
              <a:round/>
              <a:headEnd/>
              <a:tailEnd/>
            </a:ln>
          </p:spPr>
          <p:txBody>
            <a:bodyPr wrap="none" anchor="ctr"/>
            <a:lstStyle/>
            <a:p>
              <a:pPr algn="ctr" eaLnBrk="0" hangingPunct="0"/>
              <a:r>
                <a:rPr lang="en-US" sz="2400" b="1">
                  <a:solidFill>
                    <a:schemeClr val="bg1"/>
                  </a:solidFill>
                  <a:latin typeface="Arial Narrow" pitchFamily="34" charset="0"/>
                  <a:ea typeface="MS PGothic" pitchFamily="34" charset="-128"/>
                </a:rPr>
                <a:t>5</a:t>
              </a:r>
            </a:p>
          </p:txBody>
        </p:sp>
      </p:grpSp>
      <p:grpSp>
        <p:nvGrpSpPr>
          <p:cNvPr id="7" name="Group 18"/>
          <p:cNvGrpSpPr>
            <a:grpSpLocks/>
          </p:cNvGrpSpPr>
          <p:nvPr/>
        </p:nvGrpSpPr>
        <p:grpSpPr bwMode="auto">
          <a:xfrm>
            <a:off x="2108200" y="5557838"/>
            <a:ext cx="6229350" cy="536575"/>
            <a:chOff x="995" y="3179"/>
            <a:chExt cx="3555" cy="338"/>
          </a:xfrm>
        </p:grpSpPr>
        <p:sp>
          <p:nvSpPr>
            <p:cNvPr id="27659" name="Rectangle 19"/>
            <p:cNvSpPr>
              <a:spLocks noChangeArrowheads="1"/>
            </p:cNvSpPr>
            <p:nvPr/>
          </p:nvSpPr>
          <p:spPr bwMode="auto">
            <a:xfrm>
              <a:off x="995" y="3179"/>
              <a:ext cx="3555" cy="338"/>
            </a:xfrm>
            <a:prstGeom prst="rect">
              <a:avLst/>
            </a:prstGeom>
            <a:solidFill>
              <a:schemeClr val="accent1">
                <a:alpha val="59999"/>
              </a:schemeClr>
            </a:solidFill>
            <a:ln w="9525">
              <a:solidFill>
                <a:schemeClr val="tx1"/>
              </a:solidFill>
              <a:miter lim="800000"/>
              <a:headEnd/>
              <a:tailEnd/>
            </a:ln>
          </p:spPr>
          <p:txBody>
            <a:bodyPr wrap="none" lIns="548640" anchor="ctr"/>
            <a:lstStyle/>
            <a:p>
              <a:r>
                <a:rPr lang="en-GB" sz="2400">
                  <a:latin typeface="Franklin Gothic Medium" pitchFamily="34" charset="0"/>
                  <a:ea typeface="MS PGothic" pitchFamily="34" charset="-128"/>
                </a:rPr>
                <a:t>Évaluer</a:t>
              </a:r>
              <a:r>
                <a:rPr lang="en-GB" sz="2400">
                  <a:latin typeface="Franklin Gothic Medium" pitchFamily="34" charset="0"/>
                </a:rPr>
                <a:t> </a:t>
              </a:r>
              <a:r>
                <a:rPr lang="en-GB" sz="2400">
                  <a:latin typeface="Franklin Gothic Medium" pitchFamily="34" charset="0"/>
                  <a:ea typeface="MS PGothic" pitchFamily="34" charset="-128"/>
                </a:rPr>
                <a:t>les</a:t>
              </a:r>
              <a:r>
                <a:rPr lang="en-GB" sz="2400">
                  <a:latin typeface="Franklin Gothic Medium" pitchFamily="34" charset="0"/>
                </a:rPr>
                <a:t> </a:t>
              </a:r>
              <a:r>
                <a:rPr lang="en-GB" sz="2400">
                  <a:latin typeface="Franklin Gothic Medium" pitchFamily="34" charset="0"/>
                  <a:ea typeface="MS PGothic" pitchFamily="34" charset="-128"/>
                </a:rPr>
                <a:t>menaces</a:t>
              </a:r>
            </a:p>
          </p:txBody>
        </p:sp>
        <p:sp>
          <p:nvSpPr>
            <p:cNvPr id="27660" name="AutoShape 20"/>
            <p:cNvSpPr>
              <a:spLocks noChangeArrowheads="1"/>
            </p:cNvSpPr>
            <p:nvPr/>
          </p:nvSpPr>
          <p:spPr bwMode="auto">
            <a:xfrm>
              <a:off x="1044" y="3222"/>
              <a:ext cx="213" cy="248"/>
            </a:xfrm>
            <a:prstGeom prst="roundRect">
              <a:avLst>
                <a:gd name="adj" fmla="val 0"/>
              </a:avLst>
            </a:prstGeom>
            <a:solidFill>
              <a:schemeClr val="accent2"/>
            </a:solidFill>
            <a:ln w="9525">
              <a:solidFill>
                <a:schemeClr val="tx1"/>
              </a:solidFill>
              <a:round/>
              <a:headEnd/>
              <a:tailEnd/>
            </a:ln>
          </p:spPr>
          <p:txBody>
            <a:bodyPr wrap="none" anchor="ctr"/>
            <a:lstStyle/>
            <a:p>
              <a:pPr algn="ctr" eaLnBrk="0" hangingPunct="0"/>
              <a:r>
                <a:rPr lang="en-US" sz="2400" b="1">
                  <a:solidFill>
                    <a:schemeClr val="bg1"/>
                  </a:solidFill>
                  <a:latin typeface="Arial Narrow" pitchFamily="34" charset="0"/>
                  <a:ea typeface="MS PGothic" pitchFamily="34" charset="-128"/>
                </a:rPr>
                <a:t>6</a:t>
              </a:r>
            </a:p>
          </p:txBody>
        </p:sp>
      </p:grpSp>
      <p:pic>
        <p:nvPicPr>
          <p:cNvPr id="27657" name="Picture 21" descr="Arrow-down"/>
          <p:cNvPicPr>
            <a:picLocks noChangeAspect="1" noChangeArrowheads="1"/>
          </p:cNvPicPr>
          <p:nvPr/>
        </p:nvPicPr>
        <p:blipFill>
          <a:blip r:embed="rId3"/>
          <a:srcRect/>
          <a:stretch>
            <a:fillRect/>
          </a:stretch>
        </p:blipFill>
        <p:spPr bwMode="auto">
          <a:xfrm>
            <a:off x="1017588" y="2039938"/>
            <a:ext cx="1181100" cy="4200525"/>
          </a:xfrm>
          <a:prstGeom prst="rect">
            <a:avLst/>
          </a:prstGeom>
          <a:noFill/>
          <a:ln w="9525">
            <a:noFill/>
            <a:miter lim="800000"/>
            <a:headEnd/>
            <a:tailEnd/>
          </a:ln>
        </p:spPr>
      </p:pic>
      <p:sp>
        <p:nvSpPr>
          <p:cNvPr id="27658" name="AutoShape 22"/>
          <p:cNvSpPr>
            <a:spLocks noChangeArrowheads="1"/>
          </p:cNvSpPr>
          <p:nvPr/>
        </p:nvSpPr>
        <p:spPr bwMode="auto">
          <a:xfrm>
            <a:off x="1284288" y="1425575"/>
            <a:ext cx="7038975" cy="393700"/>
          </a:xfrm>
          <a:prstGeom prst="roundRect">
            <a:avLst>
              <a:gd name="adj" fmla="val 0"/>
            </a:avLst>
          </a:prstGeom>
          <a:solidFill>
            <a:schemeClr val="accent2"/>
          </a:solidFill>
          <a:ln w="9525">
            <a:solidFill>
              <a:schemeClr val="tx1"/>
            </a:solidFill>
            <a:round/>
            <a:headEnd/>
            <a:tailEnd/>
          </a:ln>
        </p:spPr>
        <p:txBody>
          <a:bodyPr wrap="none" anchor="ctr"/>
          <a:lstStyle/>
          <a:p>
            <a:pPr algn="ctr" eaLnBrk="0" hangingPunct="0"/>
            <a:r>
              <a:rPr lang="en-US" sz="2400" b="1">
                <a:solidFill>
                  <a:srgbClr val="FFFFFF"/>
                </a:solidFill>
                <a:latin typeface="Arial Narrow" pitchFamily="34" charset="0"/>
                <a:ea typeface="MS PGothic" pitchFamily="34" charset="-128"/>
              </a:rPr>
              <a:t>Processus</a:t>
            </a:r>
            <a:r>
              <a:rPr lang="en-US" sz="2400" b="1">
                <a:solidFill>
                  <a:srgbClr val="FFFFFF"/>
                </a:solidFill>
                <a:latin typeface="Arial Narrow" pitchFamily="34" charset="0"/>
              </a:rPr>
              <a:t> </a:t>
            </a:r>
            <a:r>
              <a:rPr lang="en-US" sz="2400" b="1">
                <a:solidFill>
                  <a:srgbClr val="FFFFFF"/>
                </a:solidFill>
                <a:latin typeface="Arial Narrow" pitchFamily="34" charset="0"/>
                <a:ea typeface="MS PGothic" pitchFamily="34" charset="-128"/>
              </a:rPr>
              <a:t>de</a:t>
            </a:r>
            <a:r>
              <a:rPr lang="en-US" sz="2400" b="1">
                <a:solidFill>
                  <a:srgbClr val="FFFFFF"/>
                </a:solidFill>
                <a:latin typeface="Arial Narrow" pitchFamily="34" charset="0"/>
              </a:rPr>
              <a:t> </a:t>
            </a:r>
            <a:r>
              <a:rPr lang="en-US" sz="2400" b="1">
                <a:solidFill>
                  <a:srgbClr val="FFFFFF"/>
                </a:solidFill>
                <a:latin typeface="Arial Narrow" pitchFamily="34" charset="0"/>
                <a:ea typeface="MS PGothic" pitchFamily="34" charset="-128"/>
              </a:rPr>
              <a:t>modélisation</a:t>
            </a:r>
            <a:r>
              <a:rPr lang="en-US" sz="2400" b="1">
                <a:solidFill>
                  <a:srgbClr val="FFFFFF"/>
                </a:solidFill>
                <a:latin typeface="Arial Narrow" pitchFamily="34" charset="0"/>
              </a:rPr>
              <a:t> </a:t>
            </a:r>
            <a:r>
              <a:rPr lang="en-US" sz="2400" b="1">
                <a:solidFill>
                  <a:srgbClr val="FFFFFF"/>
                </a:solidFill>
                <a:latin typeface="Arial Narrow" pitchFamily="34" charset="0"/>
                <a:ea typeface="MS PGothic" pitchFamily="34" charset="-128"/>
              </a:rPr>
              <a:t>des</a:t>
            </a:r>
            <a:r>
              <a:rPr lang="en-US" sz="2400" b="1">
                <a:solidFill>
                  <a:srgbClr val="FFFFFF"/>
                </a:solidFill>
                <a:latin typeface="Arial Narrow" pitchFamily="34" charset="0"/>
              </a:rPr>
              <a:t> </a:t>
            </a:r>
            <a:r>
              <a:rPr lang="en-US" sz="2400" b="1">
                <a:solidFill>
                  <a:srgbClr val="FFFFFF"/>
                </a:solidFill>
                <a:latin typeface="Arial Narrow" pitchFamily="34" charset="0"/>
                <a:ea typeface="MS PGothic" pitchFamily="34" charset="-128"/>
              </a:rPr>
              <a:t>menaces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96" name="Rectangle 28"/>
          <p:cNvSpPr>
            <a:spLocks noGrp="1" noChangeArrowheads="1"/>
          </p:cNvSpPr>
          <p:nvPr>
            <p:ph type="title"/>
          </p:nvPr>
        </p:nvSpPr>
        <p:spPr>
          <a:xfrm>
            <a:off x="0" y="152400"/>
            <a:ext cx="8870950" cy="824841"/>
          </a:xfrm>
          <a:noFill/>
        </p:spPr>
        <p:txBody>
          <a:bodyPr/>
          <a:lstStyle/>
          <a:p>
            <a:pPr eaLnBrk="1" hangingPunct="1">
              <a:lnSpc>
                <a:spcPct val="85000"/>
              </a:lnSpc>
            </a:pPr>
            <a:r>
              <a:rPr lang="en-US" sz="3200" dirty="0" err="1" smtClean="0">
                <a:solidFill>
                  <a:srgbClr val="FFDD4F"/>
                </a:solidFill>
                <a:ea typeface="ＭＳ Ｐゴシック" pitchFamily="34" charset="-128"/>
              </a:rPr>
              <a:t>Processus</a:t>
            </a:r>
            <a:r>
              <a:rPr lang="en-US" sz="3200" dirty="0" smtClean="0">
                <a:solidFill>
                  <a:srgbClr val="FFDD4F"/>
                </a:solidFill>
              </a:rPr>
              <a:t> </a:t>
            </a:r>
            <a:r>
              <a:rPr lang="en-US" sz="3200" dirty="0" smtClean="0">
                <a:solidFill>
                  <a:srgbClr val="FFDD4F"/>
                </a:solidFill>
                <a:ea typeface="ＭＳ Ｐゴシック" pitchFamily="34" charset="-128"/>
              </a:rPr>
              <a:t>de</a:t>
            </a:r>
            <a:r>
              <a:rPr lang="en-US" sz="3200" dirty="0" smtClean="0">
                <a:solidFill>
                  <a:srgbClr val="FFDD4F"/>
                </a:solidFill>
              </a:rPr>
              <a:t> </a:t>
            </a:r>
            <a:r>
              <a:rPr lang="en-US" sz="3200" dirty="0" err="1" smtClean="0">
                <a:solidFill>
                  <a:srgbClr val="FFDD4F"/>
                </a:solidFill>
                <a:ea typeface="ＭＳ Ｐゴシック" pitchFamily="34" charset="-128"/>
              </a:rPr>
              <a:t>mod</a:t>
            </a:r>
            <a:r>
              <a:rPr lang="en-US" sz="3200" dirty="0" err="1" smtClean="0">
                <a:solidFill>
                  <a:srgbClr val="FFDD4F"/>
                </a:solidFill>
                <a:latin typeface="Arial" charset="0"/>
                <a:ea typeface="ＭＳ Ｐゴシック" pitchFamily="34" charset="-128"/>
              </a:rPr>
              <a:t>é</a:t>
            </a:r>
            <a:r>
              <a:rPr lang="en-US" sz="3200" dirty="0" err="1" smtClean="0">
                <a:solidFill>
                  <a:srgbClr val="FFDD4F"/>
                </a:solidFill>
                <a:ea typeface="ＭＳ Ｐゴシック" pitchFamily="34" charset="-128"/>
              </a:rPr>
              <a:t>lisation</a:t>
            </a:r>
            <a:r>
              <a:rPr lang="en-US" sz="3200" dirty="0" smtClean="0">
                <a:solidFill>
                  <a:srgbClr val="FFDD4F"/>
                </a:solidFill>
              </a:rPr>
              <a:t> </a:t>
            </a:r>
            <a:r>
              <a:rPr lang="en-US" sz="3200" dirty="0" smtClean="0">
                <a:solidFill>
                  <a:srgbClr val="FFDD4F"/>
                </a:solidFill>
                <a:ea typeface="ＭＳ Ｐゴシック" pitchFamily="34" charset="-128"/>
              </a:rPr>
              <a:t>des</a:t>
            </a:r>
            <a:r>
              <a:rPr lang="en-US" sz="3200" dirty="0" smtClean="0">
                <a:solidFill>
                  <a:srgbClr val="FFDD4F"/>
                </a:solidFill>
                <a:latin typeface="Arial" charset="0"/>
                <a:ea typeface="ＭＳ Ｐゴシック" pitchFamily="34" charset="-128"/>
              </a:rPr>
              <a:t> </a:t>
            </a:r>
            <a:r>
              <a:rPr lang="en-US" sz="3200" dirty="0" smtClean="0">
                <a:solidFill>
                  <a:srgbClr val="FFDD4F"/>
                </a:solidFill>
                <a:ea typeface="ＭＳ Ｐゴシック" pitchFamily="34" charset="-128"/>
              </a:rPr>
              <a:t>menaces</a:t>
            </a:r>
            <a:r>
              <a:rPr lang="en-US" sz="3200" dirty="0" smtClean="0">
                <a:solidFill>
                  <a:srgbClr val="FFDD4F"/>
                </a:solidFill>
              </a:rPr>
              <a:t> </a:t>
            </a:r>
            <a:br>
              <a:rPr lang="en-US" sz="3200" dirty="0" smtClean="0">
                <a:solidFill>
                  <a:srgbClr val="FFDD4F"/>
                </a:solidFill>
              </a:rPr>
            </a:br>
            <a:r>
              <a:rPr lang="en-US" sz="2400" dirty="0" smtClean="0">
                <a:solidFill>
                  <a:srgbClr val="EB7C35"/>
                </a:solidFill>
                <a:ea typeface="ＭＳ Ｐゴシック" pitchFamily="34" charset="-128"/>
              </a:rPr>
              <a:t>Identifier</a:t>
            </a:r>
            <a:r>
              <a:rPr lang="en-US" sz="2400" dirty="0" smtClean="0">
                <a:solidFill>
                  <a:srgbClr val="EB7C35"/>
                </a:solidFill>
              </a:rPr>
              <a:t> </a:t>
            </a:r>
            <a:r>
              <a:rPr lang="en-US" sz="2400" dirty="0" smtClean="0">
                <a:solidFill>
                  <a:srgbClr val="EB7C35"/>
                </a:solidFill>
                <a:ea typeface="ＭＳ Ｐゴシック" pitchFamily="34" charset="-128"/>
              </a:rPr>
              <a:t>les</a:t>
            </a:r>
            <a:r>
              <a:rPr lang="en-US" sz="2400" dirty="0" smtClean="0">
                <a:solidFill>
                  <a:srgbClr val="EB7C35"/>
                </a:solidFill>
              </a:rPr>
              <a:t> </a:t>
            </a:r>
            <a:r>
              <a:rPr lang="en-US" sz="2400" dirty="0" smtClean="0">
                <a:solidFill>
                  <a:srgbClr val="EB7C35"/>
                </a:solidFill>
                <a:ea typeface="ＭＳ Ｐゴシック" pitchFamily="34" charset="-128"/>
              </a:rPr>
              <a:t>menaces</a:t>
            </a:r>
            <a:r>
              <a:rPr lang="en-US" sz="2400" dirty="0" smtClean="0">
                <a:solidFill>
                  <a:srgbClr val="EB7C35"/>
                </a:solidFill>
              </a:rPr>
              <a:t> </a:t>
            </a:r>
            <a:r>
              <a:rPr lang="en-US" sz="2400" dirty="0" smtClean="0">
                <a:solidFill>
                  <a:srgbClr val="EB7C35"/>
                </a:solidFill>
                <a:latin typeface="Arial" charset="0"/>
                <a:ea typeface="ＭＳ Ｐゴシック" pitchFamily="34" charset="-128"/>
              </a:rPr>
              <a:t>à</a:t>
            </a:r>
            <a:r>
              <a:rPr lang="en-US" sz="2400" dirty="0" smtClean="0">
                <a:solidFill>
                  <a:srgbClr val="EB7C35"/>
                </a:solidFill>
              </a:rPr>
              <a:t> </a:t>
            </a:r>
            <a:r>
              <a:rPr lang="en-US" sz="2400" dirty="0" err="1" smtClean="0">
                <a:solidFill>
                  <a:srgbClr val="EB7C35"/>
                </a:solidFill>
                <a:ea typeface="ＭＳ Ｐゴシック" pitchFamily="34" charset="-128"/>
              </a:rPr>
              <a:t>l'aide</a:t>
            </a:r>
            <a:r>
              <a:rPr lang="en-US" sz="2400" dirty="0" smtClean="0">
                <a:solidFill>
                  <a:srgbClr val="EB7C35"/>
                </a:solidFill>
              </a:rPr>
              <a:t> </a:t>
            </a:r>
            <a:r>
              <a:rPr lang="en-US" sz="2400" dirty="0" smtClean="0">
                <a:solidFill>
                  <a:srgbClr val="EB7C35"/>
                </a:solidFill>
                <a:ea typeface="ＭＳ Ｐゴシック" pitchFamily="34" charset="-128"/>
              </a:rPr>
              <a:t>de</a:t>
            </a:r>
            <a:r>
              <a:rPr lang="en-US" sz="2400" dirty="0" smtClean="0">
                <a:solidFill>
                  <a:srgbClr val="EB7C35"/>
                </a:solidFill>
              </a:rPr>
              <a:t> </a:t>
            </a:r>
            <a:r>
              <a:rPr lang="en-US" sz="2400" dirty="0" smtClean="0">
                <a:solidFill>
                  <a:srgbClr val="EB7C35"/>
                </a:solidFill>
                <a:ea typeface="ＭＳ Ｐゴシック" pitchFamily="34" charset="-128"/>
              </a:rPr>
              <a:t>STRIDE</a:t>
            </a:r>
          </a:p>
        </p:txBody>
      </p:sp>
      <p:graphicFrame>
        <p:nvGraphicFramePr>
          <p:cNvPr id="108575" name="Group 31"/>
          <p:cNvGraphicFramePr>
            <a:graphicFrameLocks noGrp="1"/>
          </p:cNvGraphicFramePr>
          <p:nvPr>
            <p:ph type="tbl" idx="1"/>
          </p:nvPr>
        </p:nvGraphicFramePr>
        <p:xfrm>
          <a:off x="525463" y="1447800"/>
          <a:ext cx="8242300" cy="4765485"/>
        </p:xfrm>
        <a:graphic>
          <a:graphicData uri="http://schemas.openxmlformats.org/drawingml/2006/table">
            <a:tbl>
              <a:tblPr>
                <a:tableStyleId>{69C7853C-536D-4A76-A0AE-DD22124D55A5}</a:tableStyleId>
              </a:tblPr>
              <a:tblGrid>
                <a:gridCol w="2430462"/>
                <a:gridCol w="5811838"/>
              </a:tblGrid>
              <a:tr h="338138">
                <a:tc>
                  <a:txBody>
                    <a:bodyPr/>
                    <a:lstStyle/>
                    <a:p>
                      <a:pPr marL="0" marR="0" lvl="0" indent="0" algn="ctr" defTabSz="914400" rtl="0" eaLnBrk="1" fontAlgn="base" latinLnBrk="0" hangingPunct="1">
                        <a:lnSpc>
                          <a:spcPct val="90000"/>
                        </a:lnSpc>
                        <a:spcBef>
                          <a:spcPct val="30000"/>
                        </a:spcBef>
                        <a:spcAft>
                          <a:spcPct val="0"/>
                        </a:spcAft>
                        <a:buClr>
                          <a:srgbClr val="F68400"/>
                        </a:buClr>
                        <a:buSzPct val="95000"/>
                        <a:buFont typeface="Wingdings" pitchFamily="2" charset="2"/>
                        <a:buNone/>
                        <a:tabLst/>
                      </a:pPr>
                      <a:r>
                        <a:rPr kumimoji="0" lang="en-US" sz="1900" u="none" strike="noStrike" cap="none" normalizeH="0" baseline="0" dirty="0" smtClean="0">
                          <a:ln>
                            <a:noFill/>
                          </a:ln>
                          <a:effectLst/>
                        </a:rPr>
                        <a:t>Types de menaces</a:t>
                      </a:r>
                      <a:endParaRPr kumimoji="0" lang="en-US" sz="1900" b="1" i="0" u="none" strike="noStrike" cap="none" normalizeH="0" baseline="0" dirty="0" smtClean="0">
                        <a:ln>
                          <a:noFill/>
                        </a:ln>
                        <a:solidFill>
                          <a:srgbClr val="FFFFFF"/>
                        </a:solidFill>
                        <a:effectLst/>
                        <a:latin typeface="Segoe Semibold" pitchFamily="34" charset="0"/>
                        <a:ea typeface="ＭＳ Ｐゴシック" pitchFamily="34" charset="-128"/>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900" u="none" strike="noStrike" cap="none" normalizeH="0" baseline="0" smtClean="0">
                          <a:ln>
                            <a:noFill/>
                          </a:ln>
                          <a:effectLst/>
                        </a:rPr>
                        <a:t>Exemples</a:t>
                      </a:r>
                      <a:endParaRPr kumimoji="0" lang="en-US" sz="1900" b="1" i="0" u="none" strike="noStrike" cap="none" normalizeH="0" baseline="0" smtClean="0">
                        <a:ln>
                          <a:noFill/>
                        </a:ln>
                        <a:solidFill>
                          <a:srgbClr val="FFFFFF"/>
                        </a:solidFill>
                        <a:effectLst/>
                        <a:latin typeface="Segoe Semibold" pitchFamily="34" charset="0"/>
                        <a:ea typeface="ＭＳ Ｐゴシック" pitchFamily="34" charset="-128"/>
                      </a:endParaRPr>
                    </a:p>
                  </a:txBody>
                  <a:tcPr anchor="ctr" horzOverflow="overflow"/>
                </a:tc>
              </a:tr>
              <a:tr h="614363">
                <a:tc>
                  <a:txBody>
                    <a:bodyPr/>
                    <a:lstStyle/>
                    <a:p>
                      <a:pPr marL="0" marR="0" lvl="0" indent="0" algn="l" defTabSz="914400" rtl="0" eaLnBrk="1" fontAlgn="base" latinLnBrk="0" hangingPunct="1">
                        <a:lnSpc>
                          <a:spcPct val="90000"/>
                        </a:lnSpc>
                        <a:spcBef>
                          <a:spcPct val="30000"/>
                        </a:spcBef>
                        <a:spcAft>
                          <a:spcPct val="0"/>
                        </a:spcAft>
                        <a:buClr>
                          <a:srgbClr val="F68400"/>
                        </a:buClr>
                        <a:buSzPct val="95000"/>
                        <a:buFont typeface="Wingdings" pitchFamily="2" charset="2"/>
                        <a:buNone/>
                        <a:tabLst/>
                      </a:pPr>
                      <a:r>
                        <a:rPr kumimoji="0" lang="en-US" sz="1800" u="none" strike="noStrike" cap="none" normalizeH="0" baseline="0" smtClean="0">
                          <a:ln>
                            <a:noFill/>
                          </a:ln>
                          <a:effectLst/>
                        </a:rPr>
                        <a:t>U</a:t>
                      </a:r>
                      <a:r>
                        <a:rPr kumimoji="0" lang="en-US" sz="2800" u="none" strike="noStrike" cap="none" normalizeH="0" baseline="0" smtClean="0">
                          <a:ln>
                            <a:noFill/>
                          </a:ln>
                          <a:effectLst/>
                        </a:rPr>
                        <a:t>S</a:t>
                      </a:r>
                      <a:r>
                        <a:rPr kumimoji="0" lang="en-US" sz="1800" u="none" strike="noStrike" cap="none" normalizeH="0" baseline="0" smtClean="0">
                          <a:ln>
                            <a:noFill/>
                          </a:ln>
                          <a:effectLst/>
                        </a:rPr>
                        <a:t>urpation</a:t>
                      </a:r>
                      <a:endParaRPr kumimoji="0" lang="en-US" sz="1800" b="0" i="0" u="none" strike="noStrike" cap="none" normalizeH="0" baseline="0" smtClean="0">
                        <a:ln>
                          <a:noFill/>
                        </a:ln>
                        <a:solidFill>
                          <a:srgbClr val="FFFFFF"/>
                        </a:solidFill>
                        <a:effectLst/>
                        <a:latin typeface="Franklin Gothic Medium" pitchFamily="34" charset="0"/>
                        <a:ea typeface="ＭＳ Ｐゴシック" pitchFamily="34" charset="-128"/>
                      </a:endParaRPr>
                    </a:p>
                  </a:txBody>
                  <a:tcPr anchor="ctr" horzOverflow="overflow"/>
                </a:tc>
                <a:tc>
                  <a:txBody>
                    <a:bodyPr/>
                    <a:lstStyle/>
                    <a:p>
                      <a:pPr marL="333375" marR="0" lvl="0" indent="-333375" algn="l" defTabSz="914400" rtl="0" eaLnBrk="1" fontAlgn="base" latinLnBrk="0" hangingPunct="1">
                        <a:lnSpc>
                          <a:spcPct val="80000"/>
                        </a:lnSpc>
                        <a:spcBef>
                          <a:spcPct val="20000"/>
                        </a:spcBef>
                        <a:spcAft>
                          <a:spcPct val="0"/>
                        </a:spcAft>
                        <a:buClr>
                          <a:srgbClr val="F68400"/>
                        </a:buClr>
                        <a:buSzTx/>
                        <a:buFont typeface="Wingdings" pitchFamily="2" charset="2"/>
                        <a:buBlip>
                          <a:blip r:embed="rId3"/>
                        </a:buBlip>
                        <a:tabLst/>
                      </a:pPr>
                      <a:r>
                        <a:rPr kumimoji="0" lang="en-US" sz="1700" u="none" strike="noStrike" cap="none" normalizeH="0" baseline="0" smtClean="0">
                          <a:ln>
                            <a:noFill/>
                          </a:ln>
                          <a:effectLst/>
                        </a:rPr>
                        <a:t> Falsification de messages électroniques</a:t>
                      </a:r>
                    </a:p>
                    <a:p>
                      <a:pPr marL="333375" marR="0" lvl="0" indent="-333375" algn="l" defTabSz="914400" rtl="0" eaLnBrk="1" fontAlgn="base" latinLnBrk="0" hangingPunct="1">
                        <a:lnSpc>
                          <a:spcPct val="80000"/>
                        </a:lnSpc>
                        <a:spcBef>
                          <a:spcPct val="20000"/>
                        </a:spcBef>
                        <a:spcAft>
                          <a:spcPct val="0"/>
                        </a:spcAft>
                        <a:buClr>
                          <a:srgbClr val="F68400"/>
                        </a:buClr>
                        <a:buSzTx/>
                        <a:buFont typeface="Wingdings" pitchFamily="2" charset="2"/>
                        <a:buBlip>
                          <a:blip r:embed="rId3"/>
                        </a:buBlip>
                        <a:tabLst/>
                      </a:pPr>
                      <a:r>
                        <a:rPr kumimoji="0" lang="en-US" sz="1700" u="none" strike="noStrike" cap="none" normalizeH="0" baseline="0" smtClean="0">
                          <a:ln>
                            <a:noFill/>
                          </a:ln>
                          <a:effectLst/>
                        </a:rPr>
                        <a:t> Rediffusion de paquets d'authentification</a:t>
                      </a:r>
                      <a:endParaRPr kumimoji="0" lang="en-US" sz="1700" b="0" i="0" u="none" strike="noStrike" cap="none" normalizeH="0" baseline="0" smtClean="0">
                        <a:ln>
                          <a:noFill/>
                        </a:ln>
                        <a:solidFill>
                          <a:schemeClr val="tx1"/>
                        </a:solidFill>
                        <a:effectLst/>
                        <a:latin typeface="Franklin Gothic Medium" pitchFamily="34" charset="0"/>
                        <a:ea typeface="ＭＳ Ｐゴシック" pitchFamily="34" charset="-128"/>
                      </a:endParaRPr>
                    </a:p>
                  </a:txBody>
                  <a:tcPr anchor="ctr" horzOverflow="overflow"/>
                </a:tc>
              </a:tr>
              <a:tr h="663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Falsifica</a:t>
                      </a:r>
                      <a:r>
                        <a:rPr kumimoji="0" lang="en-US" sz="2800" u="none" strike="noStrike" cap="none" normalizeH="0" baseline="0" smtClean="0">
                          <a:ln>
                            <a:noFill/>
                          </a:ln>
                          <a:effectLst/>
                        </a:rPr>
                        <a:t>T</a:t>
                      </a:r>
                      <a:r>
                        <a:rPr kumimoji="0" lang="en-US" sz="1800" u="none" strike="noStrike" cap="none" normalizeH="0" baseline="0" smtClean="0">
                          <a:ln>
                            <a:noFill/>
                          </a:ln>
                          <a:effectLst/>
                        </a:rPr>
                        <a:t>ion</a:t>
                      </a:r>
                      <a:endParaRPr kumimoji="0" lang="en-US" sz="1800" b="0" i="0" u="none" strike="noStrike" cap="none" normalizeH="0" baseline="0" smtClean="0">
                        <a:ln>
                          <a:noFill/>
                        </a:ln>
                        <a:solidFill>
                          <a:srgbClr val="FFFFFF"/>
                        </a:solidFill>
                        <a:effectLst/>
                        <a:latin typeface="Franklin Gothic Medium" pitchFamily="34" charset="0"/>
                        <a:ea typeface="ＭＳ Ｐゴシック" pitchFamily="34" charset="-128"/>
                      </a:endParaRPr>
                    </a:p>
                  </a:txBody>
                  <a:tcPr anchor="ctr" horzOverflow="overflow"/>
                </a:tc>
                <a:tc>
                  <a:txBody>
                    <a:bodyPr/>
                    <a:lstStyle/>
                    <a:p>
                      <a:pPr marL="333375" marR="0" lvl="0" indent="-333375" algn="l" defTabSz="914400" rtl="0" eaLnBrk="1" fontAlgn="base" latinLnBrk="0" hangingPunct="1">
                        <a:lnSpc>
                          <a:spcPct val="80000"/>
                        </a:lnSpc>
                        <a:spcBef>
                          <a:spcPct val="20000"/>
                        </a:spcBef>
                        <a:spcAft>
                          <a:spcPct val="0"/>
                        </a:spcAft>
                        <a:buClr>
                          <a:srgbClr val="F68400"/>
                        </a:buClr>
                        <a:buSzTx/>
                        <a:buFont typeface="Wingdings" pitchFamily="2" charset="2"/>
                        <a:buBlip>
                          <a:blip r:embed="rId3"/>
                        </a:buBlip>
                        <a:tabLst/>
                      </a:pPr>
                      <a:r>
                        <a:rPr kumimoji="0" lang="en-US" sz="1700" u="none" strike="noStrike" cap="none" normalizeH="0" baseline="0" smtClean="0">
                          <a:ln>
                            <a:noFill/>
                          </a:ln>
                          <a:effectLst/>
                        </a:rPr>
                        <a:t> Modification des données lors d'une transmission</a:t>
                      </a:r>
                    </a:p>
                    <a:p>
                      <a:pPr marL="333375" marR="0" lvl="0" indent="-333375" algn="l" defTabSz="914400" rtl="0" eaLnBrk="1" fontAlgn="base" latinLnBrk="0" hangingPunct="1">
                        <a:lnSpc>
                          <a:spcPct val="80000"/>
                        </a:lnSpc>
                        <a:spcBef>
                          <a:spcPct val="20000"/>
                        </a:spcBef>
                        <a:spcAft>
                          <a:spcPct val="0"/>
                        </a:spcAft>
                        <a:buClr>
                          <a:srgbClr val="F68400"/>
                        </a:buClr>
                        <a:buSzTx/>
                        <a:buFont typeface="Wingdings" pitchFamily="2" charset="2"/>
                        <a:buBlip>
                          <a:blip r:embed="rId3"/>
                        </a:buBlip>
                        <a:tabLst/>
                      </a:pPr>
                      <a:r>
                        <a:rPr kumimoji="0" lang="en-US" sz="1700" u="none" strike="noStrike" cap="none" normalizeH="0" baseline="0" smtClean="0">
                          <a:ln>
                            <a:noFill/>
                          </a:ln>
                          <a:effectLst/>
                        </a:rPr>
                        <a:t> Changement des données dans des fichiers</a:t>
                      </a:r>
                      <a:endParaRPr kumimoji="0" lang="en-US" sz="1700" b="0" i="0" u="none" strike="noStrike" cap="none" normalizeH="0" baseline="0" smtClean="0">
                        <a:ln>
                          <a:noFill/>
                        </a:ln>
                        <a:solidFill>
                          <a:schemeClr val="tx1"/>
                        </a:solidFill>
                        <a:effectLst/>
                        <a:latin typeface="Franklin Gothic Medium" pitchFamily="34" charset="0"/>
                        <a:ea typeface="ＭＳ Ｐゴシック" pitchFamily="34" charset="-128"/>
                      </a:endParaRPr>
                    </a:p>
                  </a:txBody>
                  <a:tcPr anchor="ctr" horzOverflow="overflow"/>
                </a:tc>
              </a:tr>
              <a:tr h="660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smtClean="0">
                          <a:ln>
                            <a:noFill/>
                          </a:ln>
                          <a:effectLst/>
                        </a:rPr>
                        <a:t>R</a:t>
                      </a:r>
                      <a:r>
                        <a:rPr kumimoji="0" lang="en-US" sz="1800" u="none" strike="noStrike" cap="none" normalizeH="0" baseline="0" smtClean="0">
                          <a:ln>
                            <a:noFill/>
                          </a:ln>
                          <a:effectLst/>
                        </a:rPr>
                        <a:t>épudiation</a:t>
                      </a:r>
                      <a:endParaRPr kumimoji="0" lang="en-US" sz="1800" b="0" i="0" u="none" strike="noStrike" cap="none" normalizeH="0" baseline="0" smtClean="0">
                        <a:ln>
                          <a:noFill/>
                        </a:ln>
                        <a:solidFill>
                          <a:srgbClr val="FFFFFF"/>
                        </a:solidFill>
                        <a:effectLst/>
                        <a:latin typeface="Franklin Gothic Medium" pitchFamily="34" charset="0"/>
                        <a:ea typeface="ＭＳ Ｐゴシック" pitchFamily="34" charset="-128"/>
                      </a:endParaRPr>
                    </a:p>
                  </a:txBody>
                  <a:tcPr anchor="ctr" horzOverflow="overflow"/>
                </a:tc>
                <a:tc>
                  <a:txBody>
                    <a:bodyPr/>
                    <a:lstStyle/>
                    <a:p>
                      <a:pPr marL="333375" marR="0" lvl="0" indent="-333375" algn="l" defTabSz="914400" rtl="0" eaLnBrk="1" fontAlgn="base" latinLnBrk="0" hangingPunct="1">
                        <a:lnSpc>
                          <a:spcPct val="80000"/>
                        </a:lnSpc>
                        <a:spcBef>
                          <a:spcPct val="20000"/>
                        </a:spcBef>
                        <a:spcAft>
                          <a:spcPct val="0"/>
                        </a:spcAft>
                        <a:buClr>
                          <a:srgbClr val="F68400"/>
                        </a:buClr>
                        <a:buSzTx/>
                        <a:buFont typeface="Wingdings" pitchFamily="2" charset="2"/>
                        <a:buBlip>
                          <a:blip r:embed="rId3"/>
                        </a:buBlip>
                        <a:tabLst/>
                      </a:pPr>
                      <a:r>
                        <a:rPr kumimoji="0" lang="en-US" sz="1700" u="none" strike="noStrike" cap="none" normalizeH="0" baseline="0" smtClean="0">
                          <a:ln>
                            <a:noFill/>
                          </a:ln>
                          <a:effectLst/>
                        </a:rPr>
                        <a:t> Suppression d'un fichier important et déni de l'action</a:t>
                      </a:r>
                    </a:p>
                    <a:p>
                      <a:pPr marL="333375" marR="0" lvl="0" indent="-333375" algn="l" defTabSz="914400" rtl="0" eaLnBrk="1" fontAlgn="base" latinLnBrk="0" hangingPunct="1">
                        <a:lnSpc>
                          <a:spcPct val="80000"/>
                        </a:lnSpc>
                        <a:spcBef>
                          <a:spcPct val="20000"/>
                        </a:spcBef>
                        <a:spcAft>
                          <a:spcPct val="0"/>
                        </a:spcAft>
                        <a:buClr>
                          <a:srgbClr val="F68400"/>
                        </a:buClr>
                        <a:buSzTx/>
                        <a:buFont typeface="Wingdings" pitchFamily="2" charset="2"/>
                        <a:buBlip>
                          <a:blip r:embed="rId3"/>
                        </a:buBlip>
                        <a:tabLst/>
                      </a:pPr>
                      <a:r>
                        <a:rPr kumimoji="0" lang="en-US" sz="1700" u="none" strike="noStrike" cap="none" normalizeH="0" baseline="0" smtClean="0">
                          <a:ln>
                            <a:noFill/>
                          </a:ln>
                          <a:effectLst/>
                        </a:rPr>
                        <a:t> Achat d'un produit et déni de l'action</a:t>
                      </a:r>
                      <a:endParaRPr kumimoji="0" lang="en-US" sz="1700" b="0" i="0" u="none" strike="noStrike" cap="none" normalizeH="0" baseline="0" smtClean="0">
                        <a:ln>
                          <a:noFill/>
                        </a:ln>
                        <a:solidFill>
                          <a:schemeClr val="tx1"/>
                        </a:solidFill>
                        <a:effectLst/>
                        <a:latin typeface="Franklin Gothic Medium" pitchFamily="34" charset="0"/>
                        <a:ea typeface="ＭＳ Ｐゴシック" pitchFamily="34" charset="-128"/>
                      </a:endParaRPr>
                    </a:p>
                  </a:txBody>
                  <a:tcPr anchor="ctr" horzOverflow="overflow"/>
                </a:tc>
              </a:tr>
              <a:tr h="673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Divulgation d'</a:t>
                      </a:r>
                      <a:r>
                        <a:rPr kumimoji="0" lang="en-US" sz="2800" u="none" strike="noStrike" cap="none" normalizeH="0" baseline="0" smtClean="0">
                          <a:ln>
                            <a:noFill/>
                          </a:ln>
                          <a:effectLst/>
                        </a:rPr>
                        <a:t>I</a:t>
                      </a:r>
                      <a:r>
                        <a:rPr kumimoji="0" lang="en-US" sz="1800" u="none" strike="noStrike" cap="none" normalizeH="0" baseline="0" smtClean="0">
                          <a:ln>
                            <a:noFill/>
                          </a:ln>
                          <a:effectLst/>
                        </a:rPr>
                        <a:t>nformations</a:t>
                      </a:r>
                      <a:endParaRPr kumimoji="0" lang="en-US" sz="1800" b="0" i="0" u="none" strike="noStrike" cap="none" normalizeH="0" baseline="0" smtClean="0">
                        <a:ln>
                          <a:noFill/>
                        </a:ln>
                        <a:solidFill>
                          <a:srgbClr val="FFFFFF"/>
                        </a:solidFill>
                        <a:effectLst/>
                        <a:latin typeface="Franklin Gothic Medium" pitchFamily="34" charset="0"/>
                        <a:ea typeface="ＭＳ Ｐゴシック" pitchFamily="34" charset="-128"/>
                      </a:endParaRPr>
                    </a:p>
                  </a:txBody>
                  <a:tcPr anchor="ctr" horzOverflow="overflow"/>
                </a:tc>
                <a:tc>
                  <a:txBody>
                    <a:bodyPr/>
                    <a:lstStyle/>
                    <a:p>
                      <a:pPr marL="333375" marR="0" lvl="0" indent="-333375" algn="l" defTabSz="914400" rtl="0" eaLnBrk="1" fontAlgn="base" latinLnBrk="0" hangingPunct="1">
                        <a:lnSpc>
                          <a:spcPct val="80000"/>
                        </a:lnSpc>
                        <a:spcBef>
                          <a:spcPct val="20000"/>
                        </a:spcBef>
                        <a:spcAft>
                          <a:spcPct val="0"/>
                        </a:spcAft>
                        <a:buClr>
                          <a:srgbClr val="F68400"/>
                        </a:buClr>
                        <a:buSzTx/>
                        <a:buFont typeface="Wingdings" pitchFamily="2" charset="2"/>
                        <a:buBlip>
                          <a:blip r:embed="rId3"/>
                        </a:buBlip>
                        <a:tabLst/>
                      </a:pPr>
                      <a:r>
                        <a:rPr kumimoji="0" lang="en-US" sz="1700" u="none" strike="noStrike" cap="none" normalizeH="0" baseline="0" smtClean="0">
                          <a:ln>
                            <a:noFill/>
                          </a:ln>
                          <a:effectLst/>
                        </a:rPr>
                        <a:t> Exposition d'informations dans des messages d'erreur</a:t>
                      </a:r>
                    </a:p>
                    <a:p>
                      <a:pPr marL="333375" marR="0" lvl="0" indent="-333375" algn="l" defTabSz="914400" rtl="0" eaLnBrk="1" fontAlgn="base" latinLnBrk="0" hangingPunct="1">
                        <a:lnSpc>
                          <a:spcPct val="80000"/>
                        </a:lnSpc>
                        <a:spcBef>
                          <a:spcPct val="20000"/>
                        </a:spcBef>
                        <a:spcAft>
                          <a:spcPct val="0"/>
                        </a:spcAft>
                        <a:buClr>
                          <a:srgbClr val="F68400"/>
                        </a:buClr>
                        <a:buSzTx/>
                        <a:buFont typeface="Wingdings" pitchFamily="2" charset="2"/>
                        <a:buBlip>
                          <a:blip r:embed="rId3"/>
                        </a:buBlip>
                        <a:tabLst/>
                      </a:pPr>
                      <a:r>
                        <a:rPr kumimoji="0" lang="en-US" sz="1700" u="none" strike="noStrike" cap="none" normalizeH="0" baseline="0" smtClean="0">
                          <a:ln>
                            <a:noFill/>
                          </a:ln>
                          <a:effectLst/>
                        </a:rPr>
                        <a:t> Exposition de code sur des sites Web</a:t>
                      </a:r>
                      <a:endParaRPr kumimoji="0" lang="en-US" sz="1700" b="0" i="0" u="none" strike="noStrike" cap="none" normalizeH="0" baseline="0" smtClean="0">
                        <a:ln>
                          <a:noFill/>
                        </a:ln>
                        <a:solidFill>
                          <a:schemeClr val="tx1"/>
                        </a:solidFill>
                        <a:effectLst/>
                        <a:latin typeface="Franklin Gothic Medium" pitchFamily="34" charset="0"/>
                        <a:ea typeface="ＭＳ Ｐゴシック" pitchFamily="34" charset="-128"/>
                      </a:endParaRPr>
                    </a:p>
                  </a:txBody>
                  <a:tcPr anchor="ctr" horzOverflow="overflow"/>
                </a:tc>
              </a:tr>
              <a:tr h="917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smtClean="0">
                          <a:ln>
                            <a:noFill/>
                          </a:ln>
                          <a:effectLst/>
                        </a:rPr>
                        <a:t>D</a:t>
                      </a:r>
                      <a:r>
                        <a:rPr kumimoji="0" lang="en-US" sz="1800" u="none" strike="noStrike" cap="none" normalizeH="0" baseline="0" smtClean="0">
                          <a:ln>
                            <a:noFill/>
                          </a:ln>
                          <a:effectLst/>
                        </a:rPr>
                        <a:t>eni de service</a:t>
                      </a:r>
                      <a:endParaRPr kumimoji="0" lang="en-US" sz="1800" b="0" i="0" u="none" strike="noStrike" cap="none" normalizeH="0" baseline="0" smtClean="0">
                        <a:ln>
                          <a:noFill/>
                        </a:ln>
                        <a:solidFill>
                          <a:srgbClr val="FFFFFF"/>
                        </a:solidFill>
                        <a:effectLst/>
                        <a:latin typeface="Franklin Gothic Medium" pitchFamily="34" charset="0"/>
                        <a:ea typeface="ＭＳ Ｐゴシック" pitchFamily="34" charset="-128"/>
                      </a:endParaRPr>
                    </a:p>
                  </a:txBody>
                  <a:tcPr anchor="ctr" horzOverflow="overflow"/>
                </a:tc>
                <a:tc>
                  <a:txBody>
                    <a:bodyPr/>
                    <a:lstStyle/>
                    <a:p>
                      <a:pPr marL="361950" marR="0" lvl="0" indent="-361950" algn="l" defTabSz="914400" rtl="0" eaLnBrk="1" fontAlgn="base" latinLnBrk="0" hangingPunct="1">
                        <a:lnSpc>
                          <a:spcPct val="80000"/>
                        </a:lnSpc>
                        <a:spcBef>
                          <a:spcPct val="20000"/>
                        </a:spcBef>
                        <a:spcAft>
                          <a:spcPct val="0"/>
                        </a:spcAft>
                        <a:buClr>
                          <a:srgbClr val="F68400"/>
                        </a:buClr>
                        <a:buSzTx/>
                        <a:buFont typeface="Wingdings" pitchFamily="2" charset="2"/>
                        <a:buBlip>
                          <a:blip r:embed="rId3"/>
                        </a:buBlip>
                        <a:tabLst/>
                      </a:pPr>
                      <a:r>
                        <a:rPr kumimoji="0" lang="en-US" sz="1700" u="none" strike="noStrike" cap="none" normalizeH="0" baseline="0" smtClean="0">
                          <a:ln>
                            <a:noFill/>
                          </a:ln>
                          <a:effectLst/>
                        </a:rPr>
                        <a:t>Submersion d'un réseau avec des paquets SYN</a:t>
                      </a:r>
                    </a:p>
                    <a:p>
                      <a:pPr marL="361950" marR="0" lvl="0" indent="-361950" algn="l" defTabSz="914400" rtl="0" eaLnBrk="1" fontAlgn="base" latinLnBrk="0" hangingPunct="1">
                        <a:lnSpc>
                          <a:spcPct val="80000"/>
                        </a:lnSpc>
                        <a:spcBef>
                          <a:spcPct val="20000"/>
                        </a:spcBef>
                        <a:spcAft>
                          <a:spcPct val="0"/>
                        </a:spcAft>
                        <a:buClr>
                          <a:srgbClr val="F68400"/>
                        </a:buClr>
                        <a:buSzTx/>
                        <a:buFont typeface="Wingdings" pitchFamily="2" charset="2"/>
                        <a:buBlip>
                          <a:blip r:embed="rId3"/>
                        </a:buBlip>
                        <a:tabLst/>
                      </a:pPr>
                      <a:r>
                        <a:rPr kumimoji="0" lang="en-US" sz="1700" u="none" strike="noStrike" cap="none" normalizeH="0" baseline="0" smtClean="0">
                          <a:ln>
                            <a:noFill/>
                          </a:ln>
                          <a:effectLst/>
                        </a:rPr>
                        <a:t>Submersion d'un réseau avec des paquets ICMP falsifiés</a:t>
                      </a:r>
                      <a:endParaRPr kumimoji="0" lang="en-US" sz="1700" b="0" i="0" u="none" strike="noStrike" cap="none" normalizeH="0" baseline="0" smtClean="0">
                        <a:ln>
                          <a:noFill/>
                        </a:ln>
                        <a:solidFill>
                          <a:schemeClr val="tx1"/>
                        </a:solidFill>
                        <a:effectLst/>
                        <a:latin typeface="Franklin Gothic Medium" pitchFamily="34" charset="0"/>
                        <a:ea typeface="ＭＳ Ｐゴシック" pitchFamily="34" charset="-128"/>
                      </a:endParaRPr>
                    </a:p>
                  </a:txBody>
                  <a:tcPr anchor="ctr" horzOverflow="overflow"/>
                </a:tc>
              </a:tr>
              <a:tr h="704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smtClean="0">
                          <a:ln>
                            <a:noFill/>
                          </a:ln>
                          <a:effectLst/>
                        </a:rPr>
                        <a:t>E</a:t>
                      </a:r>
                      <a:r>
                        <a:rPr kumimoji="0" lang="en-US" sz="1800" u="none" strike="noStrike" cap="none" normalizeH="0" baseline="0" smtClean="0">
                          <a:ln>
                            <a:noFill/>
                          </a:ln>
                          <a:effectLst/>
                        </a:rPr>
                        <a:t>lévation de privilèges</a:t>
                      </a:r>
                      <a:endParaRPr kumimoji="0" lang="en-US" sz="1800" b="0" i="0" u="none" strike="noStrike" cap="none" normalizeH="0" baseline="0" smtClean="0">
                        <a:ln>
                          <a:noFill/>
                        </a:ln>
                        <a:solidFill>
                          <a:srgbClr val="FFFFFF"/>
                        </a:solidFill>
                        <a:effectLst/>
                        <a:latin typeface="Franklin Gothic Medium" pitchFamily="34" charset="0"/>
                        <a:ea typeface="ＭＳ Ｐゴシック" pitchFamily="34" charset="-128"/>
                      </a:endParaRPr>
                    </a:p>
                  </a:txBody>
                  <a:tcPr anchor="ctr" horzOverflow="overflow"/>
                </a:tc>
                <a:tc>
                  <a:txBody>
                    <a:bodyPr/>
                    <a:lstStyle/>
                    <a:p>
                      <a:pPr marL="333375" marR="0" lvl="0" indent="-333375" algn="l" defTabSz="914400" rtl="0" eaLnBrk="1" fontAlgn="base" latinLnBrk="0" hangingPunct="1">
                        <a:lnSpc>
                          <a:spcPct val="80000"/>
                        </a:lnSpc>
                        <a:spcBef>
                          <a:spcPct val="20000"/>
                        </a:spcBef>
                        <a:spcAft>
                          <a:spcPct val="0"/>
                        </a:spcAft>
                        <a:buClr>
                          <a:srgbClr val="F68400"/>
                        </a:buClr>
                        <a:buSzTx/>
                        <a:buFont typeface="Wingdings" pitchFamily="2" charset="2"/>
                        <a:buBlip>
                          <a:blip r:embed="rId3"/>
                        </a:buBlip>
                        <a:tabLst/>
                      </a:pPr>
                      <a:r>
                        <a:rPr kumimoji="0" lang="en-US" sz="1700" u="none" strike="noStrike" cap="none" normalizeH="0" baseline="0" dirty="0" smtClean="0">
                          <a:ln>
                            <a:noFill/>
                          </a:ln>
                          <a:effectLst/>
                        </a:rPr>
                        <a:t>Exploitation du </a:t>
                      </a:r>
                      <a:r>
                        <a:rPr kumimoji="0" lang="en-US" sz="1700" u="none" strike="noStrike" cap="none" normalizeH="0" baseline="0" dirty="0" err="1" smtClean="0">
                          <a:ln>
                            <a:noFill/>
                          </a:ln>
                          <a:effectLst/>
                        </a:rPr>
                        <a:t>débordement</a:t>
                      </a:r>
                      <a:r>
                        <a:rPr kumimoji="0" lang="en-US" sz="1700" u="none" strike="noStrike" cap="none" normalizeH="0" baseline="0" dirty="0" smtClean="0">
                          <a:ln>
                            <a:noFill/>
                          </a:ln>
                          <a:effectLst/>
                        </a:rPr>
                        <a:t> de </a:t>
                      </a:r>
                      <a:r>
                        <a:rPr kumimoji="0" lang="en-US" sz="1700" u="none" strike="noStrike" cap="none" normalizeH="0" baseline="0" dirty="0" err="1" smtClean="0">
                          <a:ln>
                            <a:noFill/>
                          </a:ln>
                          <a:effectLst/>
                        </a:rPr>
                        <a:t>mémoire</a:t>
                      </a:r>
                      <a:r>
                        <a:rPr kumimoji="0" lang="en-US" sz="1700" u="none" strike="noStrike" cap="none" normalizeH="0" baseline="0" dirty="0" smtClean="0">
                          <a:ln>
                            <a:noFill/>
                          </a:ln>
                          <a:effectLst/>
                        </a:rPr>
                        <a:t> tampon pour </a:t>
                      </a:r>
                      <a:r>
                        <a:rPr kumimoji="0" lang="en-US" sz="1700" u="none" strike="noStrike" cap="none" normalizeH="0" baseline="0" dirty="0" err="1" smtClean="0">
                          <a:ln>
                            <a:noFill/>
                          </a:ln>
                          <a:effectLst/>
                        </a:rPr>
                        <a:t>obtenir</a:t>
                      </a:r>
                      <a:r>
                        <a:rPr kumimoji="0" lang="en-US" sz="1700" u="none" strike="noStrike" cap="none" normalizeH="0" baseline="0" dirty="0" smtClean="0">
                          <a:ln>
                            <a:noFill/>
                          </a:ln>
                          <a:effectLst/>
                        </a:rPr>
                        <a:t> des </a:t>
                      </a:r>
                      <a:r>
                        <a:rPr kumimoji="0" lang="en-US" sz="1700" u="none" strike="noStrike" cap="none" normalizeH="0" baseline="0" dirty="0" err="1" smtClean="0">
                          <a:ln>
                            <a:noFill/>
                          </a:ln>
                          <a:effectLst/>
                        </a:rPr>
                        <a:t>privilèges</a:t>
                      </a:r>
                      <a:r>
                        <a:rPr kumimoji="0" lang="en-US" sz="1700" u="none" strike="noStrike" cap="none" normalizeH="0" baseline="0" dirty="0" smtClean="0">
                          <a:ln>
                            <a:noFill/>
                          </a:ln>
                          <a:effectLst/>
                        </a:rPr>
                        <a:t> </a:t>
                      </a:r>
                      <a:r>
                        <a:rPr kumimoji="0" lang="en-US" sz="1700" u="none" strike="noStrike" cap="none" normalizeH="0" baseline="0" dirty="0" err="1" smtClean="0">
                          <a:ln>
                            <a:noFill/>
                          </a:ln>
                          <a:effectLst/>
                        </a:rPr>
                        <a:t>système</a:t>
                      </a:r>
                      <a:endParaRPr kumimoji="0" lang="en-US" sz="1700" u="none" strike="noStrike" cap="none" normalizeH="0" baseline="0" dirty="0" smtClean="0">
                        <a:ln>
                          <a:noFill/>
                        </a:ln>
                        <a:effectLst/>
                      </a:endParaRPr>
                    </a:p>
                    <a:p>
                      <a:pPr marL="333375" marR="0" lvl="0" indent="-333375" algn="l" defTabSz="914400" rtl="0" eaLnBrk="1" fontAlgn="base" latinLnBrk="0" hangingPunct="1">
                        <a:lnSpc>
                          <a:spcPct val="80000"/>
                        </a:lnSpc>
                        <a:spcBef>
                          <a:spcPct val="20000"/>
                        </a:spcBef>
                        <a:spcAft>
                          <a:spcPct val="0"/>
                        </a:spcAft>
                        <a:buClr>
                          <a:srgbClr val="F68400"/>
                        </a:buClr>
                        <a:buSzTx/>
                        <a:buFont typeface="Wingdings" pitchFamily="2" charset="2"/>
                        <a:buBlip>
                          <a:blip r:embed="rId3"/>
                        </a:buBlip>
                        <a:tabLst/>
                      </a:pPr>
                      <a:r>
                        <a:rPr kumimoji="0" lang="en-US" sz="1700" u="none" strike="noStrike" cap="none" normalizeH="0" baseline="0" dirty="0" err="1" smtClean="0">
                          <a:ln>
                            <a:noFill/>
                          </a:ln>
                          <a:effectLst/>
                        </a:rPr>
                        <a:t>Obtention</a:t>
                      </a:r>
                      <a:r>
                        <a:rPr kumimoji="0" lang="en-US" sz="1700" u="none" strike="noStrike" cap="none" normalizeH="0" baseline="0" dirty="0" smtClean="0">
                          <a:ln>
                            <a:noFill/>
                          </a:ln>
                          <a:effectLst/>
                        </a:rPr>
                        <a:t> </a:t>
                      </a:r>
                      <a:r>
                        <a:rPr kumimoji="0" lang="en-US" sz="1700" u="none" strike="noStrike" cap="none" normalizeH="0" baseline="0" dirty="0" err="1" smtClean="0">
                          <a:ln>
                            <a:noFill/>
                          </a:ln>
                          <a:effectLst/>
                        </a:rPr>
                        <a:t>illégale</a:t>
                      </a:r>
                      <a:r>
                        <a:rPr kumimoji="0" lang="en-US" sz="1700" u="none" strike="noStrike" cap="none" normalizeH="0" baseline="0" dirty="0" smtClean="0">
                          <a:ln>
                            <a:noFill/>
                          </a:ln>
                          <a:effectLst/>
                        </a:rPr>
                        <a:t> des </a:t>
                      </a:r>
                      <a:r>
                        <a:rPr kumimoji="0" lang="en-US" sz="1700" u="none" strike="noStrike" cap="none" normalizeH="0" baseline="0" dirty="0" err="1" smtClean="0">
                          <a:ln>
                            <a:noFill/>
                          </a:ln>
                          <a:effectLst/>
                        </a:rPr>
                        <a:t>privilèges</a:t>
                      </a:r>
                      <a:r>
                        <a:rPr kumimoji="0" lang="en-US" sz="1700" u="none" strike="noStrike" cap="none" normalizeH="0" baseline="0" dirty="0" smtClean="0">
                          <a:ln>
                            <a:noFill/>
                          </a:ln>
                          <a:effectLst/>
                        </a:rPr>
                        <a:t> </a:t>
                      </a:r>
                      <a:r>
                        <a:rPr kumimoji="0" lang="en-US" sz="1700" u="none" strike="noStrike" cap="none" normalizeH="0" baseline="0" dirty="0" err="1" smtClean="0">
                          <a:ln>
                            <a:noFill/>
                          </a:ln>
                          <a:effectLst/>
                        </a:rPr>
                        <a:t>d'administrateur</a:t>
                      </a:r>
                      <a:endParaRPr kumimoji="0" lang="en-US" sz="1700" b="0" i="0" u="none" strike="noStrike" cap="none" normalizeH="0" baseline="0" dirty="0" smtClean="0">
                        <a:ln>
                          <a:noFill/>
                        </a:ln>
                        <a:solidFill>
                          <a:schemeClr val="tx1"/>
                        </a:solidFill>
                        <a:effectLst/>
                        <a:latin typeface="Franklin Gothic Medium" pitchFamily="34" charset="0"/>
                        <a:ea typeface="ＭＳ Ｐゴシック" pitchFamily="34" charset="-128"/>
                      </a:endParaRPr>
                    </a:p>
                  </a:txBody>
                  <a:tcPr anchor="ct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Agenda</a:t>
            </a:r>
            <a:endParaRPr lang="fr-FR" dirty="0"/>
          </a:p>
        </p:txBody>
      </p:sp>
      <p:sp>
        <p:nvSpPr>
          <p:cNvPr id="3" name="Content Placeholder 2"/>
          <p:cNvSpPr>
            <a:spLocks noGrp="1"/>
          </p:cNvSpPr>
          <p:nvPr>
            <p:ph sz="quarter" idx="10"/>
          </p:nvPr>
        </p:nvSpPr>
        <p:spPr/>
        <p:txBody>
          <a:bodyPr/>
          <a:lstStyle/>
          <a:p>
            <a:r>
              <a:rPr lang="fr-FR" dirty="0" smtClean="0"/>
              <a:t>Intro à la Méthode SDL</a:t>
            </a:r>
          </a:p>
          <a:p>
            <a:r>
              <a:rPr lang="fr-FR" dirty="0" smtClean="0"/>
              <a:t>Les </a:t>
            </a:r>
            <a:r>
              <a:rPr lang="fr-FR" dirty="0" smtClean="0"/>
              <a:t>6 phases de la méthode</a:t>
            </a:r>
          </a:p>
          <a:p>
            <a:pPr lvl="1"/>
            <a:r>
              <a:rPr lang="fr-FR" dirty="0" smtClean="0"/>
              <a:t>Focus : Modélisation des menaces et </a:t>
            </a:r>
            <a:r>
              <a:rPr lang="fr-FR" dirty="0" err="1" smtClean="0"/>
              <a:t>Testing</a:t>
            </a:r>
            <a:endParaRPr lang="fr-FR" dirty="0" smtClean="0"/>
          </a:p>
          <a:p>
            <a:r>
              <a:rPr lang="fr-FR" dirty="0" smtClean="0"/>
              <a:t>Annonce de Novembre 08 sur SDL</a:t>
            </a:r>
          </a:p>
          <a:p>
            <a:endParaRPr lang="fr-FR" sz="24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lang="fr-FR" dirty="0"/>
          </a:p>
        </p:txBody>
      </p:sp>
      <p:sp>
        <p:nvSpPr>
          <p:cNvPr id="3" name="Content Placeholder 2"/>
          <p:cNvSpPr>
            <a:spLocks noGrp="1"/>
          </p:cNvSpPr>
          <p:nvPr>
            <p:ph sz="quarter" idx="10"/>
          </p:nvPr>
        </p:nvSpPr>
        <p:spPr/>
        <p:txBody>
          <a:bodyPr/>
          <a:lstStyle/>
          <a:p>
            <a:r>
              <a:rPr lang="fr-FR" dirty="0" smtClean="0"/>
              <a:t>SDL, ca peut être fun </a:t>
            </a:r>
            <a:r>
              <a:rPr lang="fr-FR" dirty="0" smtClean="0">
                <a:sym typeface="Wingdings" pitchFamily="2" charset="2"/>
              </a:rPr>
              <a:t></a:t>
            </a:r>
            <a:endParaRPr lang="fr-FR" dirty="0"/>
          </a:p>
        </p:txBody>
      </p:sp>
      <p:pic>
        <p:nvPicPr>
          <p:cNvPr id="1026" name="Picture 2"/>
          <p:cNvPicPr>
            <a:picLocks noChangeAspect="1" noChangeArrowheads="1"/>
          </p:cNvPicPr>
          <p:nvPr/>
        </p:nvPicPr>
        <p:blipFill>
          <a:blip r:embed="rId2"/>
          <a:srcRect/>
          <a:stretch>
            <a:fillRect/>
          </a:stretch>
        </p:blipFill>
        <p:spPr bwMode="auto">
          <a:xfrm>
            <a:off x="4808394" y="2590800"/>
            <a:ext cx="4030806" cy="2533649"/>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457200" y="2590800"/>
            <a:ext cx="3470865" cy="3048000"/>
          </a:xfrm>
          <a:prstGeom prst="rect">
            <a:avLst/>
          </a:prstGeom>
          <a:noFill/>
          <a:ln w="9525">
            <a:noFill/>
            <a:miter lim="800000"/>
            <a:headEnd/>
            <a:tailEnd/>
          </a:ln>
          <a:effectLst/>
        </p:spPr>
      </p:pic>
      <p:sp>
        <p:nvSpPr>
          <p:cNvPr id="6" name="TextBox 5"/>
          <p:cNvSpPr txBox="1"/>
          <p:nvPr/>
        </p:nvSpPr>
        <p:spPr>
          <a:xfrm>
            <a:off x="4627968" y="5334001"/>
            <a:ext cx="4516032" cy="830997"/>
          </a:xfrm>
          <a:prstGeom prst="rect">
            <a:avLst/>
          </a:prstGeom>
          <a:noFill/>
        </p:spPr>
        <p:txBody>
          <a:bodyPr wrap="square" rtlCol="0">
            <a:spAutoFit/>
          </a:bodyPr>
          <a:lstStyle/>
          <a:p>
            <a:pPr lvl="0"/>
            <a:r>
              <a:rPr lang="en-US" sz="2400" dirty="0" smtClean="0">
                <a:hlinkClick r:id="rId4"/>
              </a:rPr>
              <a:t>http://www.mecapoulets-lefilm.fr/</a:t>
            </a:r>
            <a:r>
              <a:rPr lang="en-US" sz="2400" dirty="0" smtClean="0"/>
              <a:t>   </a:t>
            </a:r>
          </a:p>
          <a:p>
            <a:endParaRPr lang="fr-FR" sz="24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304800"/>
            <a:ext cx="9143999" cy="609841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267964"/>
            <a:ext cx="9144000" cy="598043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304800"/>
            <a:ext cx="9124580" cy="5943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 y="304800"/>
            <a:ext cx="9133380" cy="5943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330540"/>
            <a:ext cx="9142413" cy="546066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0F72C78-30FE-416B-945E-E7CAB140E0F3}"/>
</file>

<file path=customXml/itemProps2.xml><?xml version="1.0" encoding="utf-8"?>
<ds:datastoreItem xmlns:ds="http://schemas.openxmlformats.org/officeDocument/2006/customXml" ds:itemID="{FBD0BEAF-A74F-4E9B-947B-1B41D8DA8CD0}"/>
</file>

<file path=customXml/itemProps3.xml><?xml version="1.0" encoding="utf-8"?>
<ds:datastoreItem xmlns:ds="http://schemas.openxmlformats.org/officeDocument/2006/customXml" ds:itemID="{524DF4DD-BC7A-4BE9-95AD-852829EBC63A}"/>
</file>

<file path=docProps/app.xml><?xml version="1.0" encoding="utf-8"?>
<Properties xmlns="http://schemas.openxmlformats.org/officeDocument/2006/extended-properties" xmlns:vt="http://schemas.openxmlformats.org/officeDocument/2006/docPropsVTypes">
  <Template>Template MS Days - MTT Final</Template>
  <TotalTime>42</TotalTime>
  <Words>2609</Words>
  <Application>Microsoft Office PowerPoint</Application>
  <PresentationFormat>On-screen Show (4:3)</PresentationFormat>
  <Paragraphs>274</Paragraphs>
  <Slides>23</Slides>
  <Notes>10</Notes>
  <HiddenSlides>4</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Template MS Days</vt:lpstr>
      <vt:lpstr>SDL  Secure Development Lifecycle  </vt:lpstr>
      <vt:lpstr>Slide 2</vt:lpstr>
      <vt:lpstr>Agenda</vt:lpstr>
      <vt:lpstr>Introduction</vt:lpstr>
      <vt:lpstr>Slide 5</vt:lpstr>
      <vt:lpstr>Slide 6</vt:lpstr>
      <vt:lpstr>Slide 7</vt:lpstr>
      <vt:lpstr>Slide 8</vt:lpstr>
      <vt:lpstr>Slide 9</vt:lpstr>
      <vt:lpstr>Slide 10</vt:lpstr>
      <vt:lpstr>Slide 11</vt:lpstr>
      <vt:lpstr>Réference</vt:lpstr>
      <vt:lpstr>Slide 13</vt:lpstr>
      <vt:lpstr>Slide 14</vt:lpstr>
      <vt:lpstr>Certifications : Programme de nouvelle génération</vt:lpstr>
      <vt:lpstr>Certification : validez vos compétences</vt:lpstr>
      <vt:lpstr>Certification : validez vos compétences</vt:lpstr>
      <vt:lpstr>Certification : validez vos compétences</vt:lpstr>
      <vt:lpstr>Certification : validez vos compétences</vt:lpstr>
      <vt:lpstr>Slide 20</vt:lpstr>
      <vt:lpstr>Annexes</vt:lpstr>
      <vt:lpstr>Processus de modélisation des menaces</vt:lpstr>
      <vt:lpstr>Processus de modélisation des menaces  Identifier les menaces à l'aide de STRIDE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ericmitt</dc:creator>
  <cp:lastModifiedBy>ericmitt</cp:lastModifiedBy>
  <cp:revision>13</cp:revision>
  <dcterms:created xsi:type="dcterms:W3CDTF">2008-09-22T08:03:43Z</dcterms:created>
  <dcterms:modified xsi:type="dcterms:W3CDTF">2008-09-25T14:30:37Z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ies>
</file>