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commentAuthors.xml" ContentType="application/vnd.openxmlformats-officedocument.presentationml.commentAuthors+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Default Extension="tiff" ContentType="image/tiff"/>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docProps/custom.xml" ContentType="application/vnd.openxmlformats-officedocument.custom-properties+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4"/>
  </p:sldMasterIdLst>
  <p:notesMasterIdLst>
    <p:notesMasterId r:id="rId193"/>
  </p:notesMasterIdLst>
  <p:handoutMasterIdLst>
    <p:handoutMasterId r:id="rId194"/>
  </p:handoutMasterIdLst>
  <p:sldIdLst>
    <p:sldId id="333" r:id="rId5"/>
    <p:sldId id="527" r:id="rId6"/>
    <p:sldId id="528" r:id="rId7"/>
    <p:sldId id="536" r:id="rId8"/>
    <p:sldId id="516" r:id="rId9"/>
    <p:sldId id="517" r:id="rId10"/>
    <p:sldId id="518" r:id="rId11"/>
    <p:sldId id="541" r:id="rId12"/>
    <p:sldId id="534" r:id="rId13"/>
    <p:sldId id="529" r:id="rId14"/>
    <p:sldId id="519" r:id="rId15"/>
    <p:sldId id="520" r:id="rId16"/>
    <p:sldId id="523" r:id="rId17"/>
    <p:sldId id="524" r:id="rId18"/>
    <p:sldId id="526" r:id="rId19"/>
    <p:sldId id="350" r:id="rId20"/>
    <p:sldId id="351" r:id="rId21"/>
    <p:sldId id="352" r:id="rId22"/>
    <p:sldId id="530" r:id="rId23"/>
    <p:sldId id="537" r:id="rId24"/>
    <p:sldId id="538" r:id="rId25"/>
    <p:sldId id="539" r:id="rId26"/>
    <p:sldId id="540" r:id="rId27"/>
    <p:sldId id="356" r:id="rId28"/>
    <p:sldId id="357" r:id="rId29"/>
    <p:sldId id="358" r:id="rId30"/>
    <p:sldId id="359" r:id="rId31"/>
    <p:sldId id="360" r:id="rId32"/>
    <p:sldId id="361" r:id="rId33"/>
    <p:sldId id="362" r:id="rId34"/>
    <p:sldId id="363" r:id="rId35"/>
    <p:sldId id="364" r:id="rId36"/>
    <p:sldId id="365" r:id="rId37"/>
    <p:sldId id="366" r:id="rId38"/>
    <p:sldId id="367" r:id="rId39"/>
    <p:sldId id="368" r:id="rId40"/>
    <p:sldId id="369" r:id="rId41"/>
    <p:sldId id="370" r:id="rId42"/>
    <p:sldId id="371" r:id="rId43"/>
    <p:sldId id="372" r:id="rId44"/>
    <p:sldId id="373" r:id="rId45"/>
    <p:sldId id="374" r:id="rId46"/>
    <p:sldId id="375" r:id="rId47"/>
    <p:sldId id="376" r:id="rId48"/>
    <p:sldId id="377" r:id="rId49"/>
    <p:sldId id="378" r:id="rId50"/>
    <p:sldId id="379" r:id="rId51"/>
    <p:sldId id="380" r:id="rId52"/>
    <p:sldId id="381" r:id="rId53"/>
    <p:sldId id="382" r:id="rId54"/>
    <p:sldId id="383" r:id="rId55"/>
    <p:sldId id="384" r:id="rId56"/>
    <p:sldId id="385" r:id="rId57"/>
    <p:sldId id="386" r:id="rId58"/>
    <p:sldId id="387" r:id="rId59"/>
    <p:sldId id="388" r:id="rId60"/>
    <p:sldId id="389" r:id="rId61"/>
    <p:sldId id="390" r:id="rId62"/>
    <p:sldId id="391" r:id="rId63"/>
    <p:sldId id="392" r:id="rId64"/>
    <p:sldId id="393" r:id="rId65"/>
    <p:sldId id="394" r:id="rId66"/>
    <p:sldId id="395" r:id="rId67"/>
    <p:sldId id="396" r:id="rId68"/>
    <p:sldId id="397" r:id="rId69"/>
    <p:sldId id="398" r:id="rId70"/>
    <p:sldId id="399" r:id="rId71"/>
    <p:sldId id="400" r:id="rId72"/>
    <p:sldId id="401" r:id="rId73"/>
    <p:sldId id="402" r:id="rId74"/>
    <p:sldId id="403" r:id="rId75"/>
    <p:sldId id="404" r:id="rId76"/>
    <p:sldId id="405" r:id="rId77"/>
    <p:sldId id="406" r:id="rId78"/>
    <p:sldId id="407" r:id="rId79"/>
    <p:sldId id="408" r:id="rId80"/>
    <p:sldId id="409" r:id="rId81"/>
    <p:sldId id="410" r:id="rId82"/>
    <p:sldId id="411" r:id="rId83"/>
    <p:sldId id="412" r:id="rId84"/>
    <p:sldId id="413" r:id="rId85"/>
    <p:sldId id="414" r:id="rId86"/>
    <p:sldId id="415" r:id="rId87"/>
    <p:sldId id="416" r:id="rId88"/>
    <p:sldId id="417" r:id="rId89"/>
    <p:sldId id="418" r:id="rId90"/>
    <p:sldId id="419" r:id="rId91"/>
    <p:sldId id="420" r:id="rId92"/>
    <p:sldId id="421" r:id="rId93"/>
    <p:sldId id="422" r:id="rId94"/>
    <p:sldId id="423" r:id="rId95"/>
    <p:sldId id="424" r:id="rId96"/>
    <p:sldId id="425" r:id="rId97"/>
    <p:sldId id="426" r:id="rId98"/>
    <p:sldId id="427" r:id="rId99"/>
    <p:sldId id="428" r:id="rId100"/>
    <p:sldId id="429" r:id="rId101"/>
    <p:sldId id="430" r:id="rId102"/>
    <p:sldId id="431" r:id="rId103"/>
    <p:sldId id="432" r:id="rId104"/>
    <p:sldId id="433" r:id="rId105"/>
    <p:sldId id="434" r:id="rId106"/>
    <p:sldId id="435" r:id="rId107"/>
    <p:sldId id="436" r:id="rId108"/>
    <p:sldId id="437" r:id="rId109"/>
    <p:sldId id="438" r:id="rId110"/>
    <p:sldId id="439" r:id="rId111"/>
    <p:sldId id="440" r:id="rId112"/>
    <p:sldId id="441" r:id="rId113"/>
    <p:sldId id="442" r:id="rId114"/>
    <p:sldId id="443" r:id="rId115"/>
    <p:sldId id="444" r:id="rId116"/>
    <p:sldId id="445" r:id="rId117"/>
    <p:sldId id="446" r:id="rId118"/>
    <p:sldId id="447" r:id="rId119"/>
    <p:sldId id="448" r:id="rId120"/>
    <p:sldId id="449" r:id="rId121"/>
    <p:sldId id="450" r:id="rId122"/>
    <p:sldId id="451" r:id="rId123"/>
    <p:sldId id="452" r:id="rId124"/>
    <p:sldId id="453" r:id="rId125"/>
    <p:sldId id="531" r:id="rId126"/>
    <p:sldId id="454" r:id="rId127"/>
    <p:sldId id="455" r:id="rId128"/>
    <p:sldId id="456" r:id="rId129"/>
    <p:sldId id="457" r:id="rId130"/>
    <p:sldId id="458" r:id="rId131"/>
    <p:sldId id="459" r:id="rId132"/>
    <p:sldId id="460" r:id="rId133"/>
    <p:sldId id="461" r:id="rId134"/>
    <p:sldId id="462" r:id="rId135"/>
    <p:sldId id="463" r:id="rId136"/>
    <p:sldId id="464" r:id="rId137"/>
    <p:sldId id="465" r:id="rId138"/>
    <p:sldId id="466" r:id="rId139"/>
    <p:sldId id="467" r:id="rId140"/>
    <p:sldId id="468" r:id="rId141"/>
    <p:sldId id="469" r:id="rId142"/>
    <p:sldId id="470" r:id="rId143"/>
    <p:sldId id="471" r:id="rId144"/>
    <p:sldId id="472" r:id="rId145"/>
    <p:sldId id="473" r:id="rId146"/>
    <p:sldId id="474" r:id="rId147"/>
    <p:sldId id="475" r:id="rId148"/>
    <p:sldId id="476" r:id="rId149"/>
    <p:sldId id="477" r:id="rId150"/>
    <p:sldId id="478" r:id="rId151"/>
    <p:sldId id="479" r:id="rId152"/>
    <p:sldId id="480" r:id="rId153"/>
    <p:sldId id="481" r:id="rId154"/>
    <p:sldId id="482" r:id="rId155"/>
    <p:sldId id="483" r:id="rId156"/>
    <p:sldId id="484" r:id="rId157"/>
    <p:sldId id="485" r:id="rId158"/>
    <p:sldId id="486" r:id="rId159"/>
    <p:sldId id="487" r:id="rId160"/>
    <p:sldId id="488" r:id="rId161"/>
    <p:sldId id="489" r:id="rId162"/>
    <p:sldId id="490" r:id="rId163"/>
    <p:sldId id="491" r:id="rId164"/>
    <p:sldId id="492" r:id="rId165"/>
    <p:sldId id="493" r:id="rId166"/>
    <p:sldId id="494" r:id="rId167"/>
    <p:sldId id="495" r:id="rId168"/>
    <p:sldId id="496" r:id="rId169"/>
    <p:sldId id="497" r:id="rId170"/>
    <p:sldId id="498" r:id="rId171"/>
    <p:sldId id="499" r:id="rId172"/>
    <p:sldId id="500" r:id="rId173"/>
    <p:sldId id="501" r:id="rId174"/>
    <p:sldId id="502" r:id="rId175"/>
    <p:sldId id="532" r:id="rId176"/>
    <p:sldId id="503" r:id="rId177"/>
    <p:sldId id="504" r:id="rId178"/>
    <p:sldId id="505" r:id="rId179"/>
    <p:sldId id="506" r:id="rId180"/>
    <p:sldId id="507" r:id="rId181"/>
    <p:sldId id="508" r:id="rId182"/>
    <p:sldId id="509" r:id="rId183"/>
    <p:sldId id="510" r:id="rId184"/>
    <p:sldId id="533" r:id="rId185"/>
    <p:sldId id="511" r:id="rId186"/>
    <p:sldId id="512" r:id="rId187"/>
    <p:sldId id="513" r:id="rId188"/>
    <p:sldId id="514" r:id="rId189"/>
    <p:sldId id="319" r:id="rId190"/>
    <p:sldId id="311" r:id="rId191"/>
    <p:sldId id="281" r:id="rId192"/>
  </p:sldIdLst>
  <p:sldSz cx="9144000" cy="6858000" type="screen4x3"/>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ther Simmonsen" initials="HS" lastIdx="7" clrIdx="0"/>
  <p:cmAuthor id="1" name="claireh" initials="ceh"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C8DF"/>
    <a:srgbClr val="A2CDE2"/>
    <a:srgbClr val="9BCFE9"/>
    <a:srgbClr val="B0D9EE"/>
    <a:srgbClr val="A0D8FE"/>
    <a:srgbClr val="B0DEFE"/>
    <a:srgbClr val="000000"/>
    <a:srgbClr val="5DBDFF"/>
    <a:srgbClr val="0386D7"/>
    <a:srgbClr val="FFBF93"/>
  </p:clrMru>
</p:presentationPr>
</file>

<file path=ppt/tableStyles.xml><?xml version="1.0" encoding="utf-8"?>
<a:tblStyleLst xmlns:a="http://schemas.openxmlformats.org/drawingml/2006/main" def="{5C22544A-7EE6-4342-B048-85BDC9FD1C3A}">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7264" autoAdjust="0"/>
    <p:restoredTop sz="94390" autoAdjust="0"/>
  </p:normalViewPr>
  <p:slideViewPr>
    <p:cSldViewPr snapToGrid="0">
      <p:cViewPr>
        <p:scale>
          <a:sx n="100" d="100"/>
          <a:sy n="100" d="100"/>
        </p:scale>
        <p:origin x="125" y="374"/>
      </p:cViewPr>
      <p:guideLst>
        <p:guide orient="horz" pos="144"/>
        <p:guide orient="horz" pos="1488"/>
        <p:guide orient="horz" pos="1200"/>
        <p:guide orient="horz" pos="2304"/>
        <p:guide orient="horz" pos="892"/>
        <p:guide orient="horz" pos="4176"/>
        <p:guide pos="2880"/>
        <p:guide pos="244"/>
        <p:guide pos="462"/>
        <p:guide pos="5516"/>
        <p:guide pos="863"/>
      </p:guideLst>
    </p:cSldViewPr>
  </p:slideViewPr>
  <p:outlineViewPr>
    <p:cViewPr>
      <p:scale>
        <a:sx n="33" d="100"/>
        <a:sy n="33" d="100"/>
      </p:scale>
      <p:origin x="0" y="1626"/>
    </p:cViewPr>
  </p:outlineViewPr>
  <p:notesTextViewPr>
    <p:cViewPr>
      <p:scale>
        <a:sx n="100" d="100"/>
        <a:sy n="100" d="100"/>
      </p:scale>
      <p:origin x="0" y="0"/>
    </p:cViewPr>
  </p:notesTextViewPr>
  <p:sorterViewPr>
    <p:cViewPr>
      <p:scale>
        <a:sx n="100" d="100"/>
        <a:sy n="100" d="100"/>
      </p:scale>
      <p:origin x="0" y="45365"/>
    </p:cViewPr>
  </p:sorterViewPr>
  <p:notesViewPr>
    <p:cSldViewPr snapToGrid="0" showGuides="1">
      <p:cViewPr>
        <p:scale>
          <a:sx n="120" d="100"/>
          <a:sy n="120" d="100"/>
        </p:scale>
        <p:origin x="-2394"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96"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slide" Target="slides/slide182.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theme" Target="theme/theme1.xml"/><Relationship Id="rId172" Type="http://schemas.openxmlformats.org/officeDocument/2006/relationships/slide" Target="slides/slide168.xml"/><Relationship Id="rId193"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handoutMaster" Target="handoutMasters/handoutMaster1.xml"/><Relationship Id="rId199"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commentAuthors" Target="commentAuthors.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Calibr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Calibri" pitchFamily="34" charset="0"/>
              </a:rPr>
              <a:pPr/>
              <a:t>10/9/2008</a:t>
            </a:fld>
            <a:endParaRPr lang="en-US" dirty="0">
              <a:latin typeface="Calibr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Calibri" pitchFamily="34" charset="0"/>
              </a:rPr>
              <a:t>© 2008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Calibr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Calibri" pitchFamily="34" charset="0"/>
              </a:rPr>
            </a:br>
            <a:r>
              <a:rPr lang="en-US" sz="500" dirty="0" smtClean="0">
                <a:solidFill>
                  <a:srgbClr val="000000"/>
                </a:solidFill>
                <a:latin typeface="Calibr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Calibri" pitchFamily="34" charset="0"/>
              </a:rPr>
              <a:pPr/>
              <a:t>‹N°›</a:t>
            </a:fld>
            <a:endParaRPr lang="en-US" dirty="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pitchFamily="34" charset="0"/>
              </a:defRPr>
            </a:lvl1pPr>
          </a:lstStyle>
          <a:p>
            <a:fld id="{7C3FBCD4-166E-446F-AF18-7D4A0CF9AEF6}" type="datetimeFigureOut">
              <a:rPr lang="en-US" smtClean="0"/>
              <a:pPr/>
              <a:t>10/9/2008</a:t>
            </a:fld>
            <a:endParaRPr lang="en-US" dirty="0"/>
          </a:p>
        </p:txBody>
      </p:sp>
      <p:sp>
        <p:nvSpPr>
          <p:cNvPr id="4" name="Slide Image Placeholder 3"/>
          <p:cNvSpPr>
            <a:spLocks noGrp="1" noRot="1" noChangeAspect="1"/>
          </p:cNvSpPr>
          <p:nvPr>
            <p:ph type="sldImg" idx="2"/>
          </p:nvPr>
        </p:nvSpPr>
        <p:spPr>
          <a:xfrm>
            <a:off x="1535113" y="457200"/>
            <a:ext cx="3736975" cy="280193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3429000"/>
            <a:ext cx="5486400" cy="5029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mn-lt"/>
              </a:defRPr>
            </a:lvl1pPr>
          </a:lstStyle>
          <a:p>
            <a:r>
              <a:rPr lang="en-US" smtClean="0">
                <a:solidFill>
                  <a:srgbClr val="000000"/>
                </a:solidFill>
              </a:rPr>
              <a:t>© 2008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endParaRPr lang="en-US" dirty="0" smtClean="0">
              <a:solidFill>
                <a:srgbClr val="000000"/>
              </a:solidFill>
            </a:endParaRP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Calibri" pitchFamily="34" charset="0"/>
              </a:defRPr>
            </a:lvl1pPr>
          </a:lstStyle>
          <a:p>
            <a:fld id="{8B263312-38AA-4E1E-B2B5-0F8F122B24FE}" type="slidenum">
              <a:rPr lang="en-US" smtClean="0"/>
              <a:pPr/>
              <a:t>‹N°›</a:t>
            </a:fld>
            <a:endParaRPr lang="en-US" dirty="0"/>
          </a:p>
        </p:txBody>
      </p:sp>
    </p:spTree>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Calibr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Calibr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Calibr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Calibr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Calibr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microsoft.com/france/formation/nouvelle_certification/default.mspx" TargetMode="External"/><Relationship Id="rId2" Type="http://schemas.openxmlformats.org/officeDocument/2006/relationships/slide" Target="../slides/slide187.xml"/><Relationship Id="rId1" Type="http://schemas.openxmlformats.org/officeDocument/2006/relationships/notesMaster" Target="../notesMasters/notesMaster1.xml"/><Relationship Id="rId4" Type="http://schemas.openxmlformats.org/officeDocument/2006/relationships/hyperlink" Target="http://www.microsoft.com/france/formation/cert/default.mspx"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CA8A93C-9A22-4A9A-A27D-08AF22ADB112}" type="slidenum">
              <a:rPr lang="en-US" smtClean="0"/>
              <a:pPr>
                <a:defRPr/>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CA8A93C-9A22-4A9A-A27D-08AF22ADB112}" type="slidenum">
              <a:rPr lang="en-US" smtClean="0"/>
              <a:pPr>
                <a:defRPr/>
              </a:pPr>
              <a:t>20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defTabSz="915772" eaLnBrk="1" hangingPunct="1">
              <a:defRPr/>
            </a:pPr>
            <a:r>
              <a:rPr lang="fr-FR" dirty="0" smtClean="0"/>
              <a:t>Flexible Single Master </a:t>
            </a:r>
            <a:r>
              <a:rPr lang="fr-FR" dirty="0" err="1" smtClean="0"/>
              <a:t>Operation</a:t>
            </a:r>
          </a:p>
          <a:p>
            <a:endParaRPr lang="fr-FR" dirty="0" smtClean="0">
              <a:solidFill>
                <a:srgbClr val="FF0000"/>
              </a:solidFill>
            </a:endParaRPr>
          </a:p>
          <a:p>
            <a:r>
              <a:rPr lang="fr-FR" dirty="0" smtClean="0">
                <a:solidFill>
                  <a:srgbClr val="FF0000"/>
                </a:solidFill>
              </a:rPr>
              <a:t>Maître d'attribution des noms de domaine  </a:t>
            </a:r>
            <a:r>
              <a:rPr lang="fr-FR" dirty="0" smtClean="0"/>
              <a:t>Unique au sein d'une forêt Inscription de domaines dans la forêt </a:t>
            </a:r>
          </a:p>
          <a:p>
            <a:r>
              <a:rPr lang="fr-FR" dirty="0" smtClean="0"/>
              <a:t>Contrôleur de schéma  Unique au sein d'une forêt   Gère la modification du schéma Active Directory </a:t>
            </a:r>
          </a:p>
          <a:p>
            <a:r>
              <a:rPr lang="fr-FR" dirty="0" smtClean="0"/>
              <a:t>Maître RID Unique au sein d'un domaine Distribue des plages RID pour les </a:t>
            </a:r>
            <a:r>
              <a:rPr lang="fr-FR" dirty="0" err="1" smtClean="0"/>
              <a:t>SIDs</a:t>
            </a:r>
          </a:p>
          <a:p>
            <a:r>
              <a:rPr lang="fr-FR" dirty="0" smtClean="0"/>
              <a:t>Maître d'infrastructure Unique au sein d'un domaine Gère le déplacement des objets </a:t>
            </a:r>
          </a:p>
          <a:p>
            <a:r>
              <a:rPr lang="fr-FR" dirty="0" smtClean="0"/>
              <a:t>Emulateur CPD Unique au sein d'un domaine Garantie une compatibilité avec les anciens systèmes</a:t>
            </a:r>
          </a:p>
          <a:p>
            <a:endParaRPr lang="fr-FR" dirty="0" smtClean="0"/>
          </a:p>
        </p:txBody>
      </p:sp>
      <p:sp>
        <p:nvSpPr>
          <p:cNvPr id="4" name="Espace réservé de la date 3"/>
          <p:cNvSpPr>
            <a:spLocks noGrp="1"/>
          </p:cNvSpPr>
          <p:nvPr>
            <p:ph type="dt" idx="10"/>
          </p:nvPr>
        </p:nvSpPr>
        <p:spPr/>
        <p:txBody>
          <a:bodyPr/>
          <a:lstStyle/>
          <a:p>
            <a:fld id="{EB6052EE-314C-4779-AA24-B92A8A589297}" type="datetime8">
              <a:rPr lang="en-US" smtClean="0"/>
              <a:pPr/>
              <a:t>10/9/2008 9:09 PM</a:t>
            </a:fld>
            <a:endParaRPr lang="en-US" dirty="0"/>
          </a:p>
        </p:txBody>
      </p:sp>
      <p:sp>
        <p:nvSpPr>
          <p:cNvPr id="5" name="Espace réservé du pied de page 4"/>
          <p:cNvSpPr>
            <a:spLocks noGrp="1"/>
          </p:cNvSpPr>
          <p:nvPr>
            <p:ph type="ftr" sz="quarter" idx="11"/>
          </p:nvPr>
        </p:nvSpPr>
        <p:spPr>
          <a:xfrm>
            <a:off x="0" y="8685046"/>
            <a:ext cx="2972335" cy="457493"/>
          </a:xfrm>
          <a:prstGeom prst="rect">
            <a:avLst/>
          </a:prstGeom>
        </p:spPr>
        <p:txBody>
          <a:bodyPr/>
          <a:lstStyle/>
          <a:p>
            <a:r>
              <a:rPr lang="en-US" smtClean="0"/>
              <a:t>© 2005 Microsoft Corporation. All rights reserved.</a:t>
            </a:r>
          </a:p>
          <a:p>
            <a:r>
              <a:rPr lang="en-US" smtClean="0"/>
              <a:t>This presentation is for informational purposes only. Microsoft makes no warranties, express or implied, in this summary.</a:t>
            </a:r>
            <a:endParaRPr lang="en-US" dirty="0"/>
          </a:p>
        </p:txBody>
      </p:sp>
      <p:sp>
        <p:nvSpPr>
          <p:cNvPr id="6" name="Espace réservé du numéro de diapositive 5"/>
          <p:cNvSpPr>
            <a:spLocks noGrp="1"/>
          </p:cNvSpPr>
          <p:nvPr>
            <p:ph type="sldNum" sz="quarter" idx="12"/>
          </p:nvPr>
        </p:nvSpPr>
        <p:spPr/>
        <p:txBody>
          <a:bodyPr/>
          <a:lstStyle/>
          <a:p>
            <a:fld id="{1D3C1D7C-6F57-42B5-BBF3-45F62F5CAB4D}" type="slidenum">
              <a:rPr lang="en-US" smtClean="0"/>
              <a:pPr/>
              <a:t>21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defTabSz="915772" eaLnBrk="1" hangingPunct="1">
              <a:defRPr/>
            </a:pPr>
            <a:r>
              <a:rPr lang="fr-FR" dirty="0" smtClean="0"/>
              <a:t>Flexible Single Master </a:t>
            </a:r>
            <a:r>
              <a:rPr lang="fr-FR" dirty="0" err="1" smtClean="0"/>
              <a:t>Operation</a:t>
            </a:r>
          </a:p>
          <a:p>
            <a:endParaRPr lang="fr-FR" dirty="0" smtClean="0">
              <a:solidFill>
                <a:srgbClr val="FF0000"/>
              </a:solidFill>
            </a:endParaRPr>
          </a:p>
          <a:p>
            <a:r>
              <a:rPr lang="fr-FR" dirty="0" smtClean="0">
                <a:solidFill>
                  <a:srgbClr val="FF0000"/>
                </a:solidFill>
              </a:rPr>
              <a:t>Maître d'attribution des noms de domaine  </a:t>
            </a:r>
            <a:r>
              <a:rPr lang="fr-FR" dirty="0" smtClean="0"/>
              <a:t>Unique au sein d'une forêt Inscription de domaines dans la forêt </a:t>
            </a:r>
          </a:p>
          <a:p>
            <a:r>
              <a:rPr lang="fr-FR" dirty="0" smtClean="0"/>
              <a:t>Contrôleur de schéma  Unique au sein d'une forêt   Gère la modification du schéma Active Directory </a:t>
            </a:r>
          </a:p>
          <a:p>
            <a:r>
              <a:rPr lang="fr-FR" dirty="0" smtClean="0"/>
              <a:t>Maître RID Unique au sein d'un domaine Distribue des plages RID pour les </a:t>
            </a:r>
            <a:r>
              <a:rPr lang="fr-FR" dirty="0" err="1" smtClean="0"/>
              <a:t>SIDs</a:t>
            </a:r>
          </a:p>
          <a:p>
            <a:r>
              <a:rPr lang="fr-FR" dirty="0" smtClean="0"/>
              <a:t>Maître d'infrastructure Unique au sein d'un domaine Gère le déplacement des objets </a:t>
            </a:r>
          </a:p>
          <a:p>
            <a:r>
              <a:rPr lang="fr-FR" dirty="0" smtClean="0"/>
              <a:t>Emulateur CPD Unique au sein d'un domaine Garantie une compatibilité avec les anciens systèmes</a:t>
            </a:r>
          </a:p>
          <a:p>
            <a:endParaRPr lang="fr-FR" dirty="0" smtClean="0"/>
          </a:p>
        </p:txBody>
      </p:sp>
      <p:sp>
        <p:nvSpPr>
          <p:cNvPr id="4" name="Espace réservé de la date 3"/>
          <p:cNvSpPr>
            <a:spLocks noGrp="1"/>
          </p:cNvSpPr>
          <p:nvPr>
            <p:ph type="dt" idx="10"/>
          </p:nvPr>
        </p:nvSpPr>
        <p:spPr/>
        <p:txBody>
          <a:bodyPr/>
          <a:lstStyle/>
          <a:p>
            <a:fld id="{EB6052EE-314C-4779-AA24-B92A8A589297}" type="datetime8">
              <a:rPr lang="en-US" smtClean="0"/>
              <a:pPr/>
              <a:t>10/9/2008 9:09 PM</a:t>
            </a:fld>
            <a:endParaRPr lang="en-US" dirty="0"/>
          </a:p>
        </p:txBody>
      </p:sp>
      <p:sp>
        <p:nvSpPr>
          <p:cNvPr id="5" name="Espace réservé du pied de page 4"/>
          <p:cNvSpPr>
            <a:spLocks noGrp="1"/>
          </p:cNvSpPr>
          <p:nvPr>
            <p:ph type="ftr" sz="quarter" idx="11"/>
          </p:nvPr>
        </p:nvSpPr>
        <p:spPr>
          <a:xfrm>
            <a:off x="0" y="8685046"/>
            <a:ext cx="2972335" cy="457493"/>
          </a:xfrm>
          <a:prstGeom prst="rect">
            <a:avLst/>
          </a:prstGeom>
        </p:spPr>
        <p:txBody>
          <a:bodyPr/>
          <a:lstStyle/>
          <a:p>
            <a:r>
              <a:rPr lang="en-US" smtClean="0"/>
              <a:t>© 2005 Microsoft Corporation. All rights reserved.</a:t>
            </a:r>
          </a:p>
          <a:p>
            <a:r>
              <a:rPr lang="en-US" smtClean="0"/>
              <a:t>This presentation is for informational purposes only. Microsoft makes no warranties, express or implied, in this summary.</a:t>
            </a:r>
            <a:endParaRPr lang="en-US" dirty="0"/>
          </a:p>
        </p:txBody>
      </p:sp>
      <p:sp>
        <p:nvSpPr>
          <p:cNvPr id="6" name="Espace réservé du numéro de diapositive 5"/>
          <p:cNvSpPr>
            <a:spLocks noGrp="1"/>
          </p:cNvSpPr>
          <p:nvPr>
            <p:ph type="sldNum" sz="quarter" idx="12"/>
          </p:nvPr>
        </p:nvSpPr>
        <p:spPr/>
        <p:txBody>
          <a:bodyPr/>
          <a:lstStyle/>
          <a:p>
            <a:fld id="{1D3C1D7C-6F57-42B5-BBF3-45F62F5CAB4D}" type="slidenum">
              <a:rPr lang="en-US" smtClean="0"/>
              <a:pPr/>
              <a:t>22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defTabSz="915772" eaLnBrk="1" hangingPunct="1">
              <a:defRPr/>
            </a:pPr>
            <a:r>
              <a:rPr lang="fr-FR" dirty="0" smtClean="0"/>
              <a:t>Flexible Single Master </a:t>
            </a:r>
            <a:r>
              <a:rPr lang="fr-FR" dirty="0" err="1" smtClean="0"/>
              <a:t>Operation</a:t>
            </a:r>
          </a:p>
          <a:p>
            <a:endParaRPr lang="fr-FR" dirty="0" smtClean="0">
              <a:solidFill>
                <a:srgbClr val="FF0000"/>
              </a:solidFill>
            </a:endParaRPr>
          </a:p>
          <a:p>
            <a:r>
              <a:rPr lang="fr-FR" dirty="0" smtClean="0">
                <a:solidFill>
                  <a:srgbClr val="FF0000"/>
                </a:solidFill>
              </a:rPr>
              <a:t>Maître d'attribution des noms de domaine  </a:t>
            </a:r>
            <a:r>
              <a:rPr lang="fr-FR" dirty="0" smtClean="0"/>
              <a:t>Unique au sein d'une forêt Inscription de domaines dans la forêt </a:t>
            </a:r>
          </a:p>
          <a:p>
            <a:r>
              <a:rPr lang="fr-FR" dirty="0" smtClean="0"/>
              <a:t>Contrôleur de schéma  Unique au sein d'une forêt   Gère la modification du schéma Active Directory </a:t>
            </a:r>
          </a:p>
          <a:p>
            <a:r>
              <a:rPr lang="fr-FR" dirty="0" smtClean="0"/>
              <a:t>Maître RID Unique au sein d'un domaine Distribue des plages RID pour les </a:t>
            </a:r>
            <a:r>
              <a:rPr lang="fr-FR" dirty="0" err="1" smtClean="0"/>
              <a:t>SIDs</a:t>
            </a:r>
          </a:p>
          <a:p>
            <a:r>
              <a:rPr lang="fr-FR" dirty="0" smtClean="0"/>
              <a:t>Maître d'infrastructure Unique au sein d'un domaine Gère le déplacement des objets </a:t>
            </a:r>
          </a:p>
          <a:p>
            <a:r>
              <a:rPr lang="fr-FR" dirty="0" smtClean="0"/>
              <a:t>Emulateur CPD Unique au sein d'un domaine Garantie une compatibilité avec les anciens systèmes</a:t>
            </a:r>
          </a:p>
          <a:p>
            <a:endParaRPr lang="fr-FR" dirty="0" smtClean="0"/>
          </a:p>
        </p:txBody>
      </p:sp>
      <p:sp>
        <p:nvSpPr>
          <p:cNvPr id="4" name="Espace réservé de la date 3"/>
          <p:cNvSpPr>
            <a:spLocks noGrp="1"/>
          </p:cNvSpPr>
          <p:nvPr>
            <p:ph type="dt" idx="10"/>
          </p:nvPr>
        </p:nvSpPr>
        <p:spPr/>
        <p:txBody>
          <a:bodyPr/>
          <a:lstStyle/>
          <a:p>
            <a:fld id="{EB6052EE-314C-4779-AA24-B92A8A589297}" type="datetime8">
              <a:rPr lang="en-US" smtClean="0"/>
              <a:pPr/>
              <a:t>10/9/2008 9:09 PM</a:t>
            </a:fld>
            <a:endParaRPr lang="en-US" dirty="0"/>
          </a:p>
        </p:txBody>
      </p:sp>
      <p:sp>
        <p:nvSpPr>
          <p:cNvPr id="5" name="Espace réservé du pied de page 4"/>
          <p:cNvSpPr>
            <a:spLocks noGrp="1"/>
          </p:cNvSpPr>
          <p:nvPr>
            <p:ph type="ftr" sz="quarter" idx="11"/>
          </p:nvPr>
        </p:nvSpPr>
        <p:spPr>
          <a:xfrm>
            <a:off x="0" y="8685046"/>
            <a:ext cx="2972335" cy="457493"/>
          </a:xfrm>
          <a:prstGeom prst="rect">
            <a:avLst/>
          </a:prstGeom>
        </p:spPr>
        <p:txBody>
          <a:bodyPr/>
          <a:lstStyle/>
          <a:p>
            <a:r>
              <a:rPr lang="en-US" smtClean="0"/>
              <a:t>© 2005 Microsoft Corporation. All rights reserved.</a:t>
            </a:r>
          </a:p>
          <a:p>
            <a:r>
              <a:rPr lang="en-US" smtClean="0"/>
              <a:t>This presentation is for informational purposes only. Microsoft makes no warranties, express or implied, in this summary.</a:t>
            </a:r>
            <a:endParaRPr lang="en-US" dirty="0"/>
          </a:p>
        </p:txBody>
      </p:sp>
      <p:sp>
        <p:nvSpPr>
          <p:cNvPr id="6" name="Espace réservé du numéro de diapositive 5"/>
          <p:cNvSpPr>
            <a:spLocks noGrp="1"/>
          </p:cNvSpPr>
          <p:nvPr>
            <p:ph type="sldNum" sz="quarter" idx="12"/>
          </p:nvPr>
        </p:nvSpPr>
        <p:spPr/>
        <p:txBody>
          <a:bodyPr/>
          <a:lstStyle/>
          <a:p>
            <a:fld id="{1D3C1D7C-6F57-42B5-BBF3-45F62F5CAB4D}" type="slidenum">
              <a:rPr lang="en-US" smtClean="0"/>
              <a:pPr/>
              <a:t>23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r>
              <a:rPr lang="en-US" dirty="0" smtClean="0"/>
              <a:t>Is my network environment functioning properly, and is it compatible with Windows EBS?</a:t>
            </a:r>
            <a:br>
              <a:rPr lang="en-US" dirty="0" smtClean="0"/>
            </a:br>
            <a:endParaRPr lang="en-US" dirty="0" smtClean="0"/>
          </a:p>
          <a:p>
            <a:r>
              <a:rPr lang="en-US" dirty="0" smtClean="0"/>
              <a:t>How will I configure Active Directory Domain Services to run with Windows EBS?</a:t>
            </a:r>
            <a:br>
              <a:rPr lang="en-US" dirty="0" smtClean="0"/>
            </a:br>
            <a:endParaRPr lang="en-US" dirty="0" smtClean="0"/>
          </a:p>
          <a:p>
            <a:r>
              <a:rPr lang="en-US" dirty="0" smtClean="0"/>
              <a:t>How will Windows EBS fit into my existing network?</a:t>
            </a:r>
            <a:br>
              <a:rPr lang="en-US" dirty="0" smtClean="0"/>
            </a:br>
            <a:endParaRPr lang="en-US" dirty="0" smtClean="0"/>
          </a:p>
          <a:p>
            <a:r>
              <a:rPr lang="en-US" dirty="0" smtClean="0"/>
              <a:t>How will Windows EBS work with my existing firewall?</a:t>
            </a:r>
            <a:br>
              <a:rPr lang="en-US" dirty="0" smtClean="0"/>
            </a:br>
            <a:endParaRPr lang="en-US" dirty="0" smtClean="0"/>
          </a:p>
          <a:p>
            <a:endParaRPr lang="fr-FR" dirty="0"/>
          </a:p>
        </p:txBody>
      </p:sp>
      <p:sp>
        <p:nvSpPr>
          <p:cNvPr id="4" name="Espace réservé de l'en-tête 3"/>
          <p:cNvSpPr>
            <a:spLocks noGrp="1"/>
          </p:cNvSpPr>
          <p:nvPr>
            <p:ph type="hdr" sz="quarter" idx="10"/>
          </p:nvPr>
        </p:nvSpPr>
        <p:spPr/>
        <p:txBody>
          <a:bodyPr/>
          <a:lstStyle/>
          <a:p>
            <a:endParaRPr lang="en-US" dirty="0"/>
          </a:p>
        </p:txBody>
      </p:sp>
      <p:sp>
        <p:nvSpPr>
          <p:cNvPr id="5" name="Espace réservé de la date 4"/>
          <p:cNvSpPr>
            <a:spLocks noGrp="1"/>
          </p:cNvSpPr>
          <p:nvPr>
            <p:ph type="dt" idx="11"/>
          </p:nvPr>
        </p:nvSpPr>
        <p:spPr/>
        <p:txBody>
          <a:bodyPr/>
          <a:lstStyle/>
          <a:p>
            <a:fld id="{81331B57-0BE5-4F82-AA58-76F53EFF3ADA}" type="datetime8">
              <a:rPr lang="en-US" smtClean="0"/>
              <a:pPr/>
              <a:t>10/9/2008 9:09 PM</a:t>
            </a:fld>
            <a:endParaRPr lang="en-US" dirty="0"/>
          </a:p>
        </p:txBody>
      </p:sp>
      <p:sp>
        <p:nvSpPr>
          <p:cNvPr id="6" name="Espace réservé du numéro de diapositive 5"/>
          <p:cNvSpPr>
            <a:spLocks noGrp="1"/>
          </p:cNvSpPr>
          <p:nvPr>
            <p:ph type="sldNum" sz="quarter" idx="12"/>
          </p:nvPr>
        </p:nvSpPr>
        <p:spPr/>
        <p:txBody>
          <a:bodyPr/>
          <a:lstStyle/>
          <a:p>
            <a:fld id="{EC87E0CF-87F6-4B58-B8B8-DCAB2DAAF3CA}" type="slidenum">
              <a:rPr lang="en-US" smtClean="0"/>
              <a:pPr/>
              <a:t>24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e l'en-tête 3"/>
          <p:cNvSpPr>
            <a:spLocks noGrp="1"/>
          </p:cNvSpPr>
          <p:nvPr>
            <p:ph type="hdr" sz="quarter" idx="10"/>
          </p:nvPr>
        </p:nvSpPr>
        <p:spPr/>
        <p:txBody>
          <a:bodyPr/>
          <a:lstStyle/>
          <a:p>
            <a:endParaRPr lang="en-US" dirty="0"/>
          </a:p>
        </p:txBody>
      </p:sp>
      <p:sp>
        <p:nvSpPr>
          <p:cNvPr id="5" name="Espace réservé de la date 4"/>
          <p:cNvSpPr>
            <a:spLocks noGrp="1"/>
          </p:cNvSpPr>
          <p:nvPr>
            <p:ph type="dt" idx="11"/>
          </p:nvPr>
        </p:nvSpPr>
        <p:spPr/>
        <p:txBody>
          <a:bodyPr/>
          <a:lstStyle/>
          <a:p>
            <a:fld id="{81331B57-0BE5-4F82-AA58-76F53EFF3ADA}" type="datetime8">
              <a:rPr lang="en-US" smtClean="0"/>
              <a:pPr/>
              <a:t>10/9/2008 9:09 PM</a:t>
            </a:fld>
            <a:endParaRPr lang="en-US" dirty="0"/>
          </a:p>
        </p:txBody>
      </p:sp>
      <p:sp>
        <p:nvSpPr>
          <p:cNvPr id="6" name="Espace réservé du numéro de diapositive 5"/>
          <p:cNvSpPr>
            <a:spLocks noGrp="1"/>
          </p:cNvSpPr>
          <p:nvPr>
            <p:ph type="sldNum" sz="quarter" idx="12"/>
          </p:nvPr>
        </p:nvSpPr>
        <p:spPr/>
        <p:txBody>
          <a:bodyPr/>
          <a:lstStyle/>
          <a:p>
            <a:fld id="{EC87E0CF-87F6-4B58-B8B8-DCAB2DAAF3CA}" type="slidenum">
              <a:rPr lang="en-US" smtClean="0"/>
              <a:pPr/>
              <a:t>27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0A851FF-BF89-4261-9D58-56F14019E53F}" type="datetime8">
              <a:rPr lang="en-US"/>
              <a:pPr/>
              <a:t>10/9/2008 9:09 PM</a:t>
            </a:fld>
            <a:endParaRPr lang="en-US"/>
          </a:p>
        </p:txBody>
      </p:sp>
      <p:sp>
        <p:nvSpPr>
          <p:cNvPr id="6" name="Rectangle 6"/>
          <p:cNvSpPr>
            <a:spLocks noGrp="1" noChangeArrowheads="1"/>
          </p:cNvSpPr>
          <p:nvPr>
            <p:ph type="ftr" sz="quarter" idx="4"/>
          </p:nvPr>
        </p:nvSpPr>
        <p:spPr>
          <a:ln/>
        </p:spPr>
        <p:txBody>
          <a:bodyPr/>
          <a:lstStyle/>
          <a:p>
            <a:pPr eaLnBrk="1" hangingPunct="1"/>
            <a:r>
              <a:rPr lang="en-US"/>
              <a:t>© 2005 Microsoft Corporation. All rights reserved.</a:t>
            </a:r>
          </a:p>
          <a:p>
            <a:r>
              <a:rPr lang="en-US"/>
              <a:t>This presentation is for informational purposes only. Microsoft makes no warranties, express or implied, in this summary.</a:t>
            </a:r>
          </a:p>
        </p:txBody>
      </p:sp>
      <p:sp>
        <p:nvSpPr>
          <p:cNvPr id="7" name="Rectangle 7"/>
          <p:cNvSpPr>
            <a:spLocks noGrp="1" noChangeArrowheads="1"/>
          </p:cNvSpPr>
          <p:nvPr>
            <p:ph type="sldNum" sz="quarter" idx="5"/>
          </p:nvPr>
        </p:nvSpPr>
        <p:spPr>
          <a:ln/>
        </p:spPr>
        <p:txBody>
          <a:bodyPr/>
          <a:lstStyle/>
          <a:p>
            <a:fld id="{B473315E-CE21-450E-A352-4BB1BF92D4CD}" type="slidenum">
              <a:rPr lang="en-US"/>
              <a:pPr/>
              <a:t>186</a:t>
            </a:fld>
            <a:endParaRPr lang="en-US"/>
          </a:p>
        </p:txBody>
      </p:sp>
      <p:sp>
        <p:nvSpPr>
          <p:cNvPr id="46086" name="Rectangle 6"/>
          <p:cNvSpPr>
            <a:spLocks noGrp="1" noRot="1" noChangeAspect="1" noChangeArrowheads="1" noTextEdit="1"/>
          </p:cNvSpPr>
          <p:nvPr>
            <p:ph type="sldImg"/>
          </p:nvPr>
        </p:nvSpPr>
        <p:spPr>
          <a:ln/>
        </p:spPr>
      </p:sp>
      <p:sp>
        <p:nvSpPr>
          <p:cNvPr id="46087" name="Rectangle 7"/>
          <p:cNvSpPr>
            <a:spLocks noGrp="1" noChangeArrowheads="1"/>
          </p:cNvSpPr>
          <p:nvPr>
            <p:ph type="body" idx="1"/>
          </p:nvPr>
        </p:nvSpPr>
        <p:spPr/>
        <p:txBody>
          <a:bodyPr/>
          <a:lstStyle/>
          <a:p>
            <a:endParaRPr lang="fr-F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spcBef>
                <a:spcPct val="50000"/>
              </a:spcBef>
            </a:pPr>
            <a:r>
              <a:rPr lang="fr-FR" sz="1000" dirty="0" smtClean="0"/>
              <a:t>Microsoft a créé </a:t>
            </a:r>
            <a:r>
              <a:rPr lang="fr-FR" sz="1000" b="1" dirty="0" smtClean="0"/>
              <a:t>une nouvelle génération</a:t>
            </a:r>
            <a:r>
              <a:rPr lang="fr-FR" sz="1000" dirty="0" smtClean="0"/>
              <a:t> de certifications pour mieux répondre aux attentes des clients. Avant d’apporter ces changements, nous nous sommes adressés à nos clients pour mieux comprendre ce qu’ils recherchaient. En règle générale, ils nous ont laissé entendre que le programme devait être : </a:t>
            </a:r>
            <a:br>
              <a:rPr lang="fr-FR" sz="1000" dirty="0" smtClean="0"/>
            </a:br>
            <a:r>
              <a:rPr lang="fr-FR" sz="1000" b="1" dirty="0" smtClean="0"/>
              <a:t>- mieux ciblé</a:t>
            </a:r>
            <a:r>
              <a:rPr lang="fr-FR" sz="1000" dirty="0" smtClean="0"/>
              <a:t> et </a:t>
            </a:r>
            <a:r>
              <a:rPr lang="fr-FR" sz="1000" b="1" dirty="0" smtClean="0"/>
              <a:t>plus souple</a:t>
            </a:r>
            <a:r>
              <a:rPr lang="fr-FR" sz="1000" dirty="0" smtClean="0"/>
              <a:t>. </a:t>
            </a:r>
            <a:br>
              <a:rPr lang="fr-FR" sz="1000" dirty="0" smtClean="0"/>
            </a:br>
            <a:r>
              <a:rPr lang="fr-FR" sz="1000" dirty="0" smtClean="0"/>
              <a:t>-</a:t>
            </a:r>
            <a:r>
              <a:rPr lang="fr-FR" sz="1000" b="1" dirty="0" smtClean="0"/>
              <a:t> rigoureux</a:t>
            </a:r>
            <a:r>
              <a:rPr lang="fr-FR" sz="1000" dirty="0" smtClean="0"/>
              <a:t> et </a:t>
            </a:r>
            <a:r>
              <a:rPr lang="fr-FR" sz="1000" b="1" dirty="0" smtClean="0"/>
              <a:t>crédible</a:t>
            </a:r>
            <a:r>
              <a:rPr lang="fr-FR" sz="1000" dirty="0" smtClean="0"/>
              <a:t>. </a:t>
            </a:r>
            <a:br>
              <a:rPr lang="fr-FR" sz="1000" dirty="0" smtClean="0"/>
            </a:br>
            <a:r>
              <a:rPr lang="fr-FR" sz="1000" dirty="0" smtClean="0"/>
              <a:t>-</a:t>
            </a:r>
            <a:r>
              <a:rPr lang="fr-FR" sz="1000" b="1" dirty="0" smtClean="0"/>
              <a:t> simple</a:t>
            </a:r>
            <a:r>
              <a:rPr lang="fr-FR" sz="1000" dirty="0" smtClean="0"/>
              <a:t> et </a:t>
            </a:r>
            <a:r>
              <a:rPr lang="fr-FR" sz="1000" b="1" dirty="0" smtClean="0"/>
              <a:t>approprié</a:t>
            </a:r>
            <a:r>
              <a:rPr lang="fr-FR" sz="1000" dirty="0" smtClean="0"/>
              <a:t>. </a:t>
            </a:r>
          </a:p>
          <a:p>
            <a:pPr>
              <a:spcBef>
                <a:spcPct val="50000"/>
              </a:spcBef>
            </a:pPr>
            <a:endParaRPr lang="fr-FR" sz="1000" dirty="0" smtClean="0"/>
          </a:p>
          <a:p>
            <a:pPr>
              <a:spcBef>
                <a:spcPct val="50000"/>
              </a:spcBef>
            </a:pPr>
            <a:r>
              <a:rPr lang="fr-FR" sz="1000" dirty="0" smtClean="0"/>
              <a:t>Nous vous proposons donc un programme de certification : 4 séries (technologie, métier, master, architecture) et 5 titres adaptés (technique, It pro, développeurs…) et ciblés à chaque métier. </a:t>
            </a:r>
            <a:br>
              <a:rPr lang="fr-FR" sz="1000" dirty="0" smtClean="0"/>
            </a:br>
            <a:endParaRPr lang="fr-FR" sz="1000" dirty="0" smtClean="0"/>
          </a:p>
          <a:p>
            <a:pPr>
              <a:spcBef>
                <a:spcPct val="50000"/>
              </a:spcBef>
              <a:buFontTx/>
              <a:buChar char="•"/>
            </a:pPr>
            <a:r>
              <a:rPr lang="fr-FR" dirty="0" smtClean="0">
                <a:latin typeface="Calibri" pitchFamily="34" charset="0"/>
              </a:rPr>
              <a:t>Les examens de nouvelle génération comprend uniquement les cursus des produits de version à partir de 2005 (SQL Server 2005, Exchange Server 2007, Windows Server 2008…) </a:t>
            </a:r>
            <a:r>
              <a:rPr lang="fr-FR" sz="1000" dirty="0" smtClean="0">
                <a:hlinkClick r:id="rId3" tooltip="http://www.microsoft.com/france/formation/nouvelle_certification/default.mspx"/>
              </a:rPr>
              <a:t>http://www.microsoft.com/france/formation/nouvelle_certification/default.mspx</a:t>
            </a:r>
            <a:r>
              <a:rPr lang="en-US" dirty="0" smtClean="0">
                <a:latin typeface="Calibri" pitchFamily="34" charset="0"/>
              </a:rPr>
              <a:t> </a:t>
            </a:r>
          </a:p>
          <a:p>
            <a:pPr>
              <a:spcBef>
                <a:spcPct val="50000"/>
              </a:spcBef>
            </a:pPr>
            <a:endParaRPr lang="fr-FR" sz="1000" dirty="0" smtClean="0"/>
          </a:p>
          <a:p>
            <a:pPr>
              <a:spcBef>
                <a:spcPct val="50000"/>
              </a:spcBef>
              <a:buFontTx/>
              <a:buChar char="•"/>
            </a:pPr>
            <a:r>
              <a:rPr lang="fr-FR" dirty="0" smtClean="0">
                <a:latin typeface="Calibri" pitchFamily="34" charset="0"/>
              </a:rPr>
              <a:t>L’ancien programme avec les anciens cursus de certification est toujours d’actualité (MCSE,MCSA Windows Server 2003..)</a:t>
            </a:r>
          </a:p>
          <a:p>
            <a:pPr>
              <a:spcBef>
                <a:spcPct val="50000"/>
              </a:spcBef>
            </a:pPr>
            <a:endParaRPr lang="fr-FR" sz="1000" dirty="0" smtClean="0"/>
          </a:p>
          <a:p>
            <a:pPr>
              <a:spcBef>
                <a:spcPct val="50000"/>
              </a:spcBef>
              <a:buFontTx/>
              <a:buChar char="•"/>
            </a:pPr>
            <a:r>
              <a:rPr lang="fr-FR" dirty="0" smtClean="0">
                <a:latin typeface="Calibri" pitchFamily="34" charset="0"/>
              </a:rPr>
              <a:t>Les examens seront mis à jour au fur et à mesure ! </a:t>
            </a:r>
          </a:p>
          <a:p>
            <a:pPr>
              <a:spcBef>
                <a:spcPct val="50000"/>
              </a:spcBef>
            </a:pPr>
            <a:endParaRPr lang="fr-FR" sz="1000" dirty="0" smtClean="0"/>
          </a:p>
          <a:p>
            <a:pPr>
              <a:spcBef>
                <a:spcPct val="50000"/>
              </a:spcBef>
              <a:buFontTx/>
              <a:buChar char="•"/>
            </a:pPr>
            <a:r>
              <a:rPr lang="fr-FR" dirty="0" smtClean="0">
                <a:latin typeface="Calibri" pitchFamily="34" charset="0"/>
              </a:rPr>
              <a:t>Plus d’infos : </a:t>
            </a:r>
            <a:r>
              <a:rPr lang="en-US" sz="1000" dirty="0" smtClean="0">
                <a:hlinkClick r:id="rId4" tooltip="http://www.microsoft.com/france/formation/cert/default.mspx"/>
              </a:rPr>
              <a:t>http://www.microsoft.com/france/formation/cert/default.mspx</a:t>
            </a:r>
            <a:r>
              <a:rPr lang="en-US" dirty="0" smtClean="0">
                <a:latin typeface="Calibri" pitchFamily="34" charset="0"/>
              </a:rPr>
              <a:t> </a:t>
            </a:r>
          </a:p>
          <a:p>
            <a:endParaRPr lang="fr-FR" dirty="0" smtClean="0"/>
          </a:p>
        </p:txBody>
      </p:sp>
      <p:sp>
        <p:nvSpPr>
          <p:cNvPr id="4" name="Slide Number Placeholder 3"/>
          <p:cNvSpPr>
            <a:spLocks noGrp="1"/>
          </p:cNvSpPr>
          <p:nvPr>
            <p:ph type="sldNum" sz="quarter" idx="5"/>
          </p:nvPr>
        </p:nvSpPr>
        <p:spPr/>
        <p:txBody>
          <a:bodyPr/>
          <a:lstStyle/>
          <a:p>
            <a:fld id="{82855A47-C026-4F55-B847-31CA5623E01B}" type="slidenum">
              <a:rPr lang="fr-FR"/>
              <a:pPr/>
              <a:t>187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10/9/2008 9:09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188</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BABDD23D-1414-40DA-A71B-FC287C692941}" type="slidenum">
              <a:rPr lang="en-US" smtClean="0">
                <a:latin typeface="Arial" pitchFamily="34" charset="0"/>
              </a:rPr>
              <a:pPr/>
              <a:t>4</a:t>
            </a:fld>
            <a:endParaRPr lang="en-US" smtClean="0">
              <a:latin typeface="Arial" pitchFamily="34" charset="0"/>
            </a:endParaRPr>
          </a:p>
        </p:txBody>
      </p:sp>
      <p:sp>
        <p:nvSpPr>
          <p:cNvPr id="25603" name="Rectangle 2"/>
          <p:cNvSpPr>
            <a:spLocks noGrp="1" noRot="1" noChangeAspect="1" noChangeArrowheads="1" noTextEdit="1"/>
          </p:cNvSpPr>
          <p:nvPr>
            <p:ph type="sldImg"/>
          </p:nvPr>
        </p:nvSpPr>
        <p:spPr>
          <a:xfrm>
            <a:off x="1143000" y="207963"/>
            <a:ext cx="4572000" cy="3429000"/>
          </a:xfrm>
          <a:ln/>
        </p:spPr>
      </p:sp>
      <p:sp>
        <p:nvSpPr>
          <p:cNvPr id="25604" name="Rectangle 3"/>
          <p:cNvSpPr>
            <a:spLocks noGrp="1" noChangeArrowheads="1"/>
          </p:cNvSpPr>
          <p:nvPr>
            <p:ph type="body" idx="1"/>
          </p:nvPr>
        </p:nvSpPr>
        <p:spPr>
          <a:xfrm>
            <a:off x="200969" y="3786815"/>
            <a:ext cx="6493747" cy="5206280"/>
          </a:xfrm>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E56F4E2-2599-4F95-853C-286B60FC081B}"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microsoftdays.fr/presentations" TargetMode="External"/><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remerciements Partenaires">
    <p:spTree>
      <p:nvGrpSpPr>
        <p:cNvPr id="1" name=""/>
        <p:cNvGrpSpPr/>
        <p:nvPr/>
      </p:nvGrpSpPr>
      <p:grpSpPr>
        <a:xfrm>
          <a:off x="0" y="0"/>
          <a:ext cx="0" cy="0"/>
          <a:chOff x="0" y="0"/>
          <a:chExt cx="0" cy="0"/>
        </a:xfrm>
      </p:grpSpPr>
      <p:pic>
        <p:nvPicPr>
          <p:cNvPr id="4" name="Image 3" descr="SLIDE MERCI MTT.jpg"/>
          <p:cNvPicPr>
            <a:picLocks noChangeAspect="1"/>
          </p:cNvPicPr>
          <p:nvPr userDrawn="1"/>
        </p:nvPicPr>
        <p:blipFill>
          <a:blip r:embed="rId2"/>
          <a:stretch>
            <a:fillRect/>
          </a:stretch>
        </p:blipFill>
        <p:spPr>
          <a:xfrm>
            <a:off x="0" y="322"/>
            <a:ext cx="9144000" cy="6857355"/>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Ressources complémentaires">
    <p:spTree>
      <p:nvGrpSpPr>
        <p:cNvPr id="1" name=""/>
        <p:cNvGrpSpPr/>
        <p:nvPr/>
      </p:nvGrpSpPr>
      <p:grpSpPr>
        <a:xfrm>
          <a:off x="0" y="0"/>
          <a:ext cx="0" cy="0"/>
          <a:chOff x="0" y="0"/>
          <a:chExt cx="0" cy="0"/>
        </a:xfrm>
      </p:grpSpPr>
      <p:pic>
        <p:nvPicPr>
          <p:cNvPr id="10" name="Image 9" descr="SLIDE MTT TEXTE.jpg"/>
          <p:cNvPicPr>
            <a:picLocks noChangeAspect="1"/>
          </p:cNvPicPr>
          <p:nvPr userDrawn="1"/>
        </p:nvPicPr>
        <p:blipFill>
          <a:blip r:embed="rId2"/>
          <a:stretch>
            <a:fillRect/>
          </a:stretch>
        </p:blipFill>
        <p:spPr>
          <a:xfrm>
            <a:off x="0" y="322"/>
            <a:ext cx="9144000" cy="6857355"/>
          </a:xfrm>
          <a:prstGeom prst="rect">
            <a:avLst/>
          </a:prstGeom>
        </p:spPr>
      </p:pic>
      <p:sp>
        <p:nvSpPr>
          <p:cNvPr id="2" name="Title 1"/>
          <p:cNvSpPr>
            <a:spLocks noGrp="1"/>
          </p:cNvSpPr>
          <p:nvPr>
            <p:ph type="title" hasCustomPrompt="1"/>
          </p:nvPr>
        </p:nvSpPr>
        <p:spPr>
          <a:xfrm>
            <a:off x="1343025" y="161925"/>
            <a:ext cx="7448550" cy="664797"/>
          </a:xfrm>
          <a:prstGeom prst="rect">
            <a:avLst/>
          </a:prstGeom>
        </p:spPr>
        <p:txBody>
          <a:bodyPr/>
          <a:lstStyle>
            <a:lvl1pPr marL="0" marR="0" indent="0" defTabSz="914363" rtl="0" eaLnBrk="1" fontAlgn="auto" latinLnBrk="0" hangingPunct="1">
              <a:lnSpc>
                <a:spcPct val="90000"/>
              </a:lnSpc>
              <a:spcBef>
                <a:spcPct val="0"/>
              </a:spcBef>
              <a:spcAft>
                <a:spcPts val="0"/>
              </a:spcAft>
              <a:tabLst/>
              <a:defRPr baseline="0"/>
            </a:lvl1pPr>
          </a:lstStyle>
          <a:p>
            <a:pPr marL="0" marR="0" lvl="0" indent="0" defTabSz="914363" rtl="0" eaLnBrk="1" fontAlgn="auto" latinLnBrk="0" hangingPunct="1">
              <a:lnSpc>
                <a:spcPct val="90000"/>
              </a:lnSpc>
              <a:spcBef>
                <a:spcPct val="0"/>
              </a:spcBef>
              <a:spcAft>
                <a:spcPts val="0"/>
              </a:spcAft>
              <a:tabLst/>
              <a:defRPr/>
            </a:pPr>
            <a:r>
              <a:rPr kumimoji="0" lang="fr-FR" sz="4800" b="0" i="0" u="none" strike="noStrike" kern="1200" cap="none" spc="-100" normalizeH="0" baseline="0" noProof="0" smtClean="0">
                <a:ln w="3175">
                  <a:noFill/>
                </a:ln>
                <a:solidFill>
                  <a:schemeClr val="tx1"/>
                </a:solidFill>
                <a:effectLst/>
                <a:uLnTx/>
                <a:uFillTx/>
                <a:latin typeface="Calibri" pitchFamily="34" charset="0"/>
                <a:ea typeface="+mn-ea"/>
                <a:cs typeface="Arial" charset="0"/>
              </a:rPr>
              <a:t>Pour aller plus loin…</a:t>
            </a:r>
            <a:endParaRPr kumimoji="0" lang="fr-FR" sz="4800" b="0" i="0" u="none" strike="noStrike" kern="1200" cap="none" spc="-100" normalizeH="0" baseline="0" noProof="0">
              <a:ln w="3175">
                <a:noFill/>
              </a:ln>
              <a:solidFill>
                <a:schemeClr val="tx1"/>
              </a:solidFill>
              <a:effectLst/>
              <a:uLnTx/>
              <a:uFillTx/>
              <a:latin typeface="Calibri" pitchFamily="34" charset="0"/>
              <a:ea typeface="+mn-ea"/>
              <a:cs typeface="Arial" charset="0"/>
            </a:endParaRPr>
          </a:p>
        </p:txBody>
      </p:sp>
      <p:sp>
        <p:nvSpPr>
          <p:cNvPr id="11" name="Content Placeholder 10"/>
          <p:cNvSpPr>
            <a:spLocks noGrp="1"/>
          </p:cNvSpPr>
          <p:nvPr>
            <p:ph sz="quarter" idx="10" hasCustomPrompt="1"/>
          </p:nvPr>
        </p:nvSpPr>
        <p:spPr>
          <a:xfrm>
            <a:off x="381000" y="1414460"/>
            <a:ext cx="8385048" cy="604121"/>
          </a:xfrm>
          <a:prstGeom prst="roundRect">
            <a:avLst>
              <a:gd name="adj" fmla="val 26651"/>
            </a:avLst>
          </a:prstGeom>
          <a:gradFill rotWithShape="1">
            <a:gsLst>
              <a:gs pos="0">
                <a:schemeClr val="tx1">
                  <a:alpha val="18000"/>
                </a:schemeClr>
              </a:gs>
              <a:gs pos="100000">
                <a:srgbClr val="000000">
                  <a:alpha val="0"/>
                </a:srgbClr>
              </a:gs>
            </a:gsLst>
            <a:lin ang="5400000" scaled="1"/>
          </a:gradFill>
          <a:ln w="9525">
            <a:noFill/>
            <a:miter lim="800000"/>
            <a:headEnd/>
            <a:tailEnd/>
          </a:ln>
        </p:spPr>
        <p:txBody>
          <a:bodyPr anchor="ctr" anchorCtr="0"/>
          <a:lstStyle>
            <a:lvl1pPr marL="0" algn="l" defTabSz="914099" rtl="0" eaLnBrk="1" fontAlgn="base" latinLnBrk="0" hangingPunct="1">
              <a:spcBef>
                <a:spcPct val="0"/>
              </a:spcBef>
              <a:spcAft>
                <a:spcPct val="0"/>
              </a:spcAft>
              <a:buFont typeface="Arial" pitchFamily="34" charset="0"/>
              <a:buNone/>
              <a:defRPr lang="en-US" sz="1800" kern="1200" baseline="0">
                <a:solidFill>
                  <a:srgbClr val="FFFFFF"/>
                </a:solidFill>
                <a:effectLst>
                  <a:outerShdw blurRad="38100" dist="38100" dir="2700000" algn="tl">
                    <a:srgbClr val="000000">
                      <a:alpha val="43137"/>
                    </a:srgbClr>
                  </a:outerShdw>
                </a:effectLst>
                <a:latin typeface="+mn-lt"/>
                <a:ea typeface="+mn-ea"/>
                <a:cs typeface="+mn-cs"/>
              </a:defRPr>
            </a:lvl1pPr>
          </a:lstStyle>
          <a:p>
            <a:pPr defTabSz="914099" fontAlgn="base">
              <a:spcBef>
                <a:spcPct val="0"/>
              </a:spcBef>
              <a:spcAft>
                <a:spcPct val="0"/>
              </a:spcAft>
              <a:defRPr/>
            </a:pPr>
            <a:r>
              <a:rPr lang="fr-FR" noProof="0" dirty="0" smtClean="0">
                <a:solidFill>
                  <a:srgbClr val="FFFFFF"/>
                </a:solidFill>
                <a:effectLst>
                  <a:outerShdw blurRad="38100" dist="38100" dir="2700000" algn="tl">
                    <a:srgbClr val="000000">
                      <a:alpha val="43137"/>
                    </a:srgbClr>
                  </a:outerShdw>
                </a:effectLst>
              </a:rPr>
              <a:t>Autres sessions</a:t>
            </a:r>
          </a:p>
        </p:txBody>
      </p:sp>
      <p:sp>
        <p:nvSpPr>
          <p:cNvPr id="12" name="Content Placeholder 10"/>
          <p:cNvSpPr>
            <a:spLocks noGrp="1"/>
          </p:cNvSpPr>
          <p:nvPr>
            <p:ph sz="quarter" idx="11" hasCustomPrompt="1"/>
          </p:nvPr>
        </p:nvSpPr>
        <p:spPr>
          <a:xfrm>
            <a:off x="381000" y="2347420"/>
            <a:ext cx="8385048" cy="645946"/>
          </a:xfrm>
          <a:prstGeom prst="roundRect">
            <a:avLst>
              <a:gd name="adj" fmla="val 26651"/>
            </a:avLst>
          </a:prstGeom>
          <a:gradFill rotWithShape="1">
            <a:gsLst>
              <a:gs pos="0">
                <a:schemeClr val="tx1">
                  <a:alpha val="18000"/>
                </a:schemeClr>
              </a:gs>
              <a:gs pos="100000">
                <a:srgbClr val="000000">
                  <a:alpha val="0"/>
                </a:srgbClr>
              </a:gs>
            </a:gsLst>
            <a:lin ang="5400000" scaled="1"/>
          </a:gradFill>
          <a:ln w="9525">
            <a:noFill/>
            <a:miter lim="800000"/>
            <a:headEnd/>
            <a:tailEnd/>
          </a:ln>
        </p:spPr>
        <p:txBody>
          <a:bodyPr anchor="ctr" anchorCtr="0"/>
          <a:lstStyle>
            <a:lvl1pPr marL="0" algn="l" defTabSz="914099" rtl="0" eaLnBrk="1" fontAlgn="base" latinLnBrk="0" hangingPunct="1">
              <a:spcBef>
                <a:spcPct val="0"/>
              </a:spcBef>
              <a:spcAft>
                <a:spcPct val="0"/>
              </a:spcAft>
              <a:buFont typeface="Arial" pitchFamily="34" charset="0"/>
              <a:buNone/>
              <a:defRPr lang="en-US" sz="1800" kern="1200">
                <a:solidFill>
                  <a:srgbClr val="FFFFFF"/>
                </a:solidFill>
                <a:effectLst>
                  <a:outerShdw blurRad="38100" dist="38100" dir="2700000" algn="tl">
                    <a:srgbClr val="000000">
                      <a:alpha val="43137"/>
                    </a:srgbClr>
                  </a:outerShdw>
                </a:effectLst>
                <a:latin typeface="+mn-lt"/>
                <a:ea typeface="+mn-ea"/>
                <a:cs typeface="+mn-cs"/>
              </a:defRPr>
            </a:lvl1pPr>
          </a:lstStyle>
          <a:p>
            <a:pPr>
              <a:defRPr/>
            </a:pPr>
            <a:r>
              <a:rPr lang="fr-FR" noProof="0" dirty="0" smtClean="0"/>
              <a:t>Webcasts</a:t>
            </a:r>
          </a:p>
        </p:txBody>
      </p:sp>
      <p:sp>
        <p:nvSpPr>
          <p:cNvPr id="13" name="Content Placeholder 10"/>
          <p:cNvSpPr>
            <a:spLocks noGrp="1"/>
          </p:cNvSpPr>
          <p:nvPr>
            <p:ph sz="quarter" idx="12" hasCustomPrompt="1"/>
          </p:nvPr>
        </p:nvSpPr>
        <p:spPr>
          <a:xfrm>
            <a:off x="381000" y="3280383"/>
            <a:ext cx="8385048" cy="636009"/>
          </a:xfrm>
          <a:prstGeom prst="roundRect">
            <a:avLst>
              <a:gd name="adj" fmla="val 26651"/>
            </a:avLst>
          </a:prstGeom>
          <a:gradFill rotWithShape="1">
            <a:gsLst>
              <a:gs pos="0">
                <a:schemeClr val="tx1">
                  <a:alpha val="18000"/>
                </a:schemeClr>
              </a:gs>
              <a:gs pos="100000">
                <a:srgbClr val="000000">
                  <a:alpha val="0"/>
                </a:srgbClr>
              </a:gs>
            </a:gsLst>
            <a:lin ang="5400000" scaled="1"/>
          </a:gradFill>
          <a:ln w="9525">
            <a:noFill/>
            <a:miter lim="800000"/>
            <a:headEnd/>
            <a:tailEnd/>
          </a:ln>
        </p:spPr>
        <p:txBody>
          <a:bodyPr anchor="ctr" anchorCtr="0"/>
          <a:lstStyle>
            <a:lvl1pPr marL="0" algn="l" defTabSz="914099" rtl="0" eaLnBrk="1" fontAlgn="base" latinLnBrk="0" hangingPunct="1">
              <a:spcBef>
                <a:spcPct val="0"/>
              </a:spcBef>
              <a:spcAft>
                <a:spcPct val="0"/>
              </a:spcAft>
              <a:buFont typeface="Arial" pitchFamily="34" charset="0"/>
              <a:buNone/>
              <a:defRPr lang="en-US" sz="1800" kern="1200">
                <a:solidFill>
                  <a:srgbClr val="FFFFFF"/>
                </a:solidFill>
                <a:effectLst>
                  <a:outerShdw blurRad="38100" dist="38100" dir="2700000" algn="tl">
                    <a:srgbClr val="000000">
                      <a:alpha val="43137"/>
                    </a:srgbClr>
                  </a:outerShdw>
                </a:effectLst>
                <a:latin typeface="+mn-lt"/>
                <a:ea typeface="+mn-ea"/>
                <a:cs typeface="+mn-cs"/>
              </a:defRPr>
            </a:lvl1pPr>
          </a:lstStyle>
          <a:p>
            <a:pPr defTabSz="914099" fontAlgn="base">
              <a:spcBef>
                <a:spcPct val="0"/>
              </a:spcBef>
              <a:spcAft>
                <a:spcPct val="0"/>
              </a:spcAft>
              <a:defRPr/>
            </a:pPr>
            <a:r>
              <a:rPr lang="fr-FR" noProof="0" dirty="0" smtClean="0">
                <a:solidFill>
                  <a:srgbClr val="FFFFFF"/>
                </a:solidFill>
                <a:effectLst>
                  <a:outerShdw blurRad="38100" dist="38100" dir="2700000" algn="tl">
                    <a:srgbClr val="000000">
                      <a:alpha val="43137"/>
                    </a:srgbClr>
                  </a:outerShdw>
                </a:effectLst>
              </a:rPr>
              <a:t>Liens utiles</a:t>
            </a:r>
            <a:endParaRPr lang="fr-FR" sz="1600" noProof="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 name="Content Placeholder 10"/>
          <p:cNvSpPr>
            <a:spLocks noGrp="1"/>
          </p:cNvSpPr>
          <p:nvPr>
            <p:ph sz="quarter" idx="13" hasCustomPrompt="1"/>
          </p:nvPr>
        </p:nvSpPr>
        <p:spPr>
          <a:xfrm>
            <a:off x="381000" y="4213345"/>
            <a:ext cx="8385048" cy="626074"/>
          </a:xfrm>
          <a:prstGeom prst="roundRect">
            <a:avLst>
              <a:gd name="adj" fmla="val 26651"/>
            </a:avLst>
          </a:prstGeom>
          <a:gradFill rotWithShape="1">
            <a:gsLst>
              <a:gs pos="0">
                <a:schemeClr val="tx1">
                  <a:alpha val="18000"/>
                </a:schemeClr>
              </a:gs>
              <a:gs pos="100000">
                <a:srgbClr val="000000">
                  <a:alpha val="0"/>
                </a:srgbClr>
              </a:gs>
            </a:gsLst>
            <a:lin ang="5400000" scaled="1"/>
          </a:gradFill>
          <a:ln w="9525">
            <a:noFill/>
            <a:miter lim="800000"/>
            <a:headEnd/>
            <a:tailEnd/>
          </a:ln>
        </p:spPr>
        <p:txBody>
          <a:bodyPr anchor="ctr" anchorCtr="0"/>
          <a:lstStyle>
            <a:lvl1pPr marL="0" algn="l" defTabSz="914099" rtl="0" eaLnBrk="1" fontAlgn="base" latinLnBrk="0" hangingPunct="1">
              <a:spcBef>
                <a:spcPct val="0"/>
              </a:spcBef>
              <a:spcAft>
                <a:spcPct val="0"/>
              </a:spcAft>
              <a:buFont typeface="Arial" pitchFamily="34" charset="0"/>
              <a:buNone/>
              <a:defRPr lang="en-US" sz="1800" kern="1200">
                <a:solidFill>
                  <a:srgbClr val="FFFFFF"/>
                </a:solidFill>
                <a:effectLst>
                  <a:outerShdw blurRad="38100" dist="38100" dir="2700000" algn="tl">
                    <a:srgbClr val="000000">
                      <a:alpha val="43137"/>
                    </a:srgbClr>
                  </a:outerShdw>
                </a:effectLst>
                <a:latin typeface="+mn-lt"/>
                <a:ea typeface="+mn-ea"/>
                <a:cs typeface="+mn-cs"/>
              </a:defRPr>
            </a:lvl1pPr>
          </a:lstStyle>
          <a:p>
            <a:pPr defTabSz="914099" fontAlgn="base">
              <a:spcBef>
                <a:spcPct val="0"/>
              </a:spcBef>
              <a:spcAft>
                <a:spcPct val="0"/>
              </a:spcAft>
              <a:defRPr/>
            </a:pPr>
            <a:r>
              <a:rPr lang="fr-FR" noProof="0" dirty="0" smtClean="0">
                <a:solidFill>
                  <a:srgbClr val="FFFFFF"/>
                </a:solidFill>
                <a:effectLst>
                  <a:outerShdw blurRad="38100" dist="38100" dir="2700000" algn="tl">
                    <a:srgbClr val="000000">
                      <a:alpha val="43137"/>
                    </a:srgbClr>
                  </a:outerShdw>
                </a:effectLst>
              </a:rPr>
              <a:t>Documents</a:t>
            </a:r>
          </a:p>
        </p:txBody>
      </p:sp>
      <p:sp>
        <p:nvSpPr>
          <p:cNvPr id="8" name="ZoneTexte 7"/>
          <p:cNvSpPr txBox="1"/>
          <p:nvPr userDrawn="1"/>
        </p:nvSpPr>
        <p:spPr>
          <a:xfrm>
            <a:off x="66675" y="5324475"/>
            <a:ext cx="9075561" cy="461665"/>
          </a:xfrm>
          <a:prstGeom prst="rect">
            <a:avLst/>
          </a:prstGeom>
          <a:noFill/>
        </p:spPr>
        <p:txBody>
          <a:bodyPr wrap="none" rtlCol="0">
            <a:spAutoFit/>
          </a:bodyPr>
          <a:lstStyle/>
          <a:p>
            <a:pPr marL="0" marR="0" indent="0" algn="l" defTabSz="914099" rtl="0" eaLnBrk="1" fontAlgn="base" latinLnBrk="0" hangingPunct="1">
              <a:lnSpc>
                <a:spcPct val="100000"/>
              </a:lnSpc>
              <a:spcBef>
                <a:spcPct val="0"/>
              </a:spcBef>
              <a:spcAft>
                <a:spcPct val="0"/>
              </a:spcAft>
              <a:buClrTx/>
              <a:buSzTx/>
              <a:buFontTx/>
              <a:buNone/>
              <a:tabLst/>
              <a:defRPr/>
            </a:pPr>
            <a:r>
              <a:rPr lang="fr-FR" sz="2400" noProof="0" dirty="0" smtClean="0">
                <a:solidFill>
                  <a:srgbClr val="FFFFFF"/>
                </a:solidFill>
                <a:effectLst>
                  <a:outerShdw blurRad="38100" dist="38100" dir="2700000" algn="tl">
                    <a:srgbClr val="000000">
                      <a:alpha val="43137"/>
                    </a:srgbClr>
                  </a:outerShdw>
                </a:effectLst>
                <a:latin typeface="Calibri" pitchFamily="34" charset="0"/>
              </a:rPr>
              <a:t>Présentation disponible sur </a:t>
            </a:r>
            <a:r>
              <a:rPr lang="fr-FR" sz="2400" u="sng" kern="1200" dirty="0" smtClean="0">
                <a:solidFill>
                  <a:schemeClr val="tx1"/>
                </a:solidFill>
                <a:latin typeface="+mn-lt"/>
                <a:ea typeface="+mn-ea"/>
                <a:cs typeface="+mn-cs"/>
                <a:hlinkClick r:id="rId3"/>
              </a:rPr>
              <a:t>http://www.microsoftdays.fr/presentations</a:t>
            </a:r>
            <a:endParaRPr lang="fr-FR" sz="2400" noProof="0" dirty="0" smtClean="0">
              <a:solidFill>
                <a:srgbClr val="FFFFFF"/>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p:fade/>
  </p:transition>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pour Notes cachées">
    <p:spTree>
      <p:nvGrpSpPr>
        <p:cNvPr id="1" name=""/>
        <p:cNvGrpSpPr/>
        <p:nvPr/>
      </p:nvGrpSpPr>
      <p:grpSpPr>
        <a:xfrm>
          <a:off x="0" y="0"/>
          <a:ext cx="0" cy="0"/>
          <a:chOff x="0" y="0"/>
          <a:chExt cx="0" cy="0"/>
        </a:xfrm>
      </p:grpSpPr>
      <p:sp>
        <p:nvSpPr>
          <p:cNvPr id="8" name="Titre 7"/>
          <p:cNvSpPr>
            <a:spLocks noGrp="1"/>
          </p:cNvSpPr>
          <p:nvPr>
            <p:ph type="title"/>
          </p:nvPr>
        </p:nvSpPr>
        <p:spPr>
          <a:xfrm>
            <a:off x="387054" y="228600"/>
            <a:ext cx="8299746" cy="664797"/>
          </a:xfrm>
          <a:prstGeom prst="rect">
            <a:avLst/>
          </a:prstGeom>
        </p:spPr>
        <p:txBody>
          <a:bodyPr/>
          <a:lstStyle/>
          <a:p>
            <a:r>
              <a:rPr lang="fr-FR" smtClean="0"/>
              <a:t>Cliquez pour modifier le style du titre</a:t>
            </a:r>
            <a:endParaRPr lang="fr-FR"/>
          </a:p>
        </p:txBody>
      </p:sp>
      <p:sp>
        <p:nvSpPr>
          <p:cNvPr id="10" name="Espace réservé du texte 9"/>
          <p:cNvSpPr>
            <a:spLocks noGrp="1"/>
          </p:cNvSpPr>
          <p:nvPr>
            <p:ph type="body" sz="quarter" idx="10"/>
          </p:nvPr>
        </p:nvSpPr>
        <p:spPr>
          <a:xfrm>
            <a:off x="381000" y="1762125"/>
            <a:ext cx="8305800" cy="4038600"/>
          </a:xfrm>
          <a:prstGeom prst="rect">
            <a:avLst/>
          </a:prstGeo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0206" y="227013"/>
            <a:ext cx="8382793" cy="750205"/>
          </a:xfrm>
          <a:prstGeom prst="rect">
            <a:avLst/>
          </a:prstGeom>
        </p:spPr>
        <p:txBody>
          <a:bodyPr/>
          <a:lstStyle>
            <a:lvl1pPr algn="l" rtl="0" fontAlgn="base">
              <a:lnSpc>
                <a:spcPct val="90000"/>
              </a:lnSpc>
              <a:spcBef>
                <a:spcPct val="0"/>
              </a:spcBef>
              <a:spcAft>
                <a:spcPct val="0"/>
              </a:spcAft>
              <a:defRPr lang="en-US" sz="5400"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80206" y="1414463"/>
            <a:ext cx="8382793" cy="2142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0207" y="227013"/>
            <a:ext cx="8380412" cy="750205"/>
          </a:xfrm>
          <a:prstGeom prst="rect">
            <a:avLst/>
          </a:prstGeom>
        </p:spPr>
        <p:txBody>
          <a:bodyPr/>
          <a:lstStyle>
            <a:lvl1pPr algn="l" rtl="0" fontAlgn="base">
              <a:lnSpc>
                <a:spcPct val="90000"/>
              </a:lnSpc>
              <a:spcBef>
                <a:spcPct val="0"/>
              </a:spcBef>
              <a:spcAft>
                <a:spcPct val="0"/>
              </a:spcAft>
              <a:defRPr lang="en-US" sz="5400"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2323" y="1414200"/>
            <a:ext cx="4126177" cy="1938992"/>
          </a:xfrm>
          <a:prstGeom prst="rect">
            <a:avLst/>
          </a:prstGeom>
        </p:spPr>
        <p:txBody>
          <a:bodyPr/>
          <a:lstStyle>
            <a:lvl1pPr marL="396875" indent="-396875">
              <a:defRPr sz="2400"/>
            </a:lvl1pPr>
            <a:lvl2pPr marL="741363" indent="-336550">
              <a:defRPr sz="2000"/>
            </a:lvl2pPr>
            <a:lvl3pPr marL="1027113" indent="-285750">
              <a:defRPr sz="1800"/>
            </a:lvl3pPr>
            <a:lvl4pPr marL="1258888" indent="-233363">
              <a:defRPr sz="1600"/>
            </a:lvl4pPr>
            <a:lvl5pPr marL="1484313" indent="-225425">
              <a:defRPr sz="16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5500" y="1414200"/>
            <a:ext cx="4127500" cy="1938992"/>
          </a:xfrm>
          <a:prstGeom prst="rect">
            <a:avLst/>
          </a:prstGeom>
        </p:spPr>
        <p:txBody>
          <a:bodyPr/>
          <a:lstStyle>
            <a:lvl1pPr>
              <a:defRPr lang="en-US" sz="2400" dirty="0" smtClean="0">
                <a:solidFill>
                  <a:schemeClr val="tx1"/>
                </a:solidFill>
                <a:latin typeface="+mn-lt"/>
                <a:ea typeface="+mn-ea"/>
                <a:cs typeface="+mn-cs"/>
              </a:defRPr>
            </a:lvl1pPr>
            <a:lvl2pPr>
              <a:defRPr lang="en-US" sz="2000" dirty="0" smtClean="0">
                <a:solidFill>
                  <a:schemeClr val="tx1"/>
                </a:solidFill>
                <a:latin typeface="+mn-lt"/>
              </a:defRPr>
            </a:lvl2pPr>
            <a:lvl3pPr>
              <a:defRPr lang="en-US" sz="1800" dirty="0" smtClean="0">
                <a:solidFill>
                  <a:schemeClr val="tx1"/>
                </a:solidFill>
                <a:latin typeface="+mn-lt"/>
              </a:defRPr>
            </a:lvl3pPr>
            <a:lvl4pPr>
              <a:defRPr lang="en-US" sz="1600" dirty="0" smtClean="0">
                <a:solidFill>
                  <a:schemeClr val="tx1"/>
                </a:solidFill>
                <a:latin typeface="+mn-lt"/>
              </a:defRPr>
            </a:lvl4pPr>
            <a:lvl5pPr>
              <a:defRPr lang="en-US" sz="1600" dirty="0">
                <a:solidFill>
                  <a:schemeClr val="tx1"/>
                </a:solidFill>
                <a:latin typeface="+mn-lt"/>
              </a:defRPr>
            </a:lvl5pPr>
            <a:lvl6pPr>
              <a:defRPr sz="1500"/>
            </a:lvl6pPr>
            <a:lvl7pPr>
              <a:defRPr sz="1500"/>
            </a:lvl7pPr>
            <a:lvl8pPr>
              <a:defRPr sz="1500"/>
            </a:lvl8pPr>
            <a:lvl9pPr>
              <a:defRPr sz="1500"/>
            </a:lvl9pPr>
          </a:lstStyle>
          <a:p>
            <a:pPr marL="396875" lvl="0" indent="-396875" algn="l" defTabSz="912777" rtl="0" eaLnBrk="0" fontAlgn="base" hangingPunct="0">
              <a:lnSpc>
                <a:spcPct val="90000"/>
              </a:lnSpc>
              <a:spcBef>
                <a:spcPct val="30000"/>
              </a:spcBef>
              <a:spcAft>
                <a:spcPct val="0"/>
              </a:spcAft>
              <a:buClr>
                <a:schemeClr val="tx2"/>
              </a:buClr>
              <a:buSzPct val="95000"/>
              <a:buFontTx/>
              <a:buBlip>
                <a:blip r:embed="rId2"/>
              </a:buBlip>
            </a:pPr>
            <a:r>
              <a:rPr lang="en-US" smtClean="0"/>
              <a:t>Click to edit Master text styles</a:t>
            </a:r>
          </a:p>
          <a:p>
            <a:pPr marL="396875" lvl="1" indent="-396875" algn="l" defTabSz="912777" rtl="0" eaLnBrk="0" fontAlgn="base" hangingPunct="0">
              <a:lnSpc>
                <a:spcPct val="90000"/>
              </a:lnSpc>
              <a:spcBef>
                <a:spcPct val="30000"/>
              </a:spcBef>
              <a:spcAft>
                <a:spcPct val="0"/>
              </a:spcAft>
              <a:buClr>
                <a:schemeClr val="tx2"/>
              </a:buClr>
              <a:buSzPct val="95000"/>
              <a:buFontTx/>
              <a:buBlip>
                <a:blip r:embed="rId2"/>
              </a:buBlip>
            </a:pPr>
            <a:r>
              <a:rPr lang="en-US" smtClean="0"/>
              <a:t>Second level</a:t>
            </a:r>
          </a:p>
          <a:p>
            <a:pPr marL="396875" lvl="2" indent="-396875" algn="l" defTabSz="912777" rtl="0" eaLnBrk="0" fontAlgn="base" hangingPunct="0">
              <a:lnSpc>
                <a:spcPct val="90000"/>
              </a:lnSpc>
              <a:spcBef>
                <a:spcPct val="30000"/>
              </a:spcBef>
              <a:spcAft>
                <a:spcPct val="0"/>
              </a:spcAft>
              <a:buClr>
                <a:schemeClr val="tx2"/>
              </a:buClr>
              <a:buSzPct val="95000"/>
              <a:buFontTx/>
              <a:buBlip>
                <a:blip r:embed="rId2"/>
              </a:buBlip>
            </a:pPr>
            <a:r>
              <a:rPr lang="en-US" smtClean="0"/>
              <a:t>Third level</a:t>
            </a:r>
          </a:p>
          <a:p>
            <a:pPr marL="396875" lvl="3" indent="-396875" algn="l" defTabSz="912777" rtl="0" eaLnBrk="0" fontAlgn="base" hangingPunct="0">
              <a:lnSpc>
                <a:spcPct val="90000"/>
              </a:lnSpc>
              <a:spcBef>
                <a:spcPct val="30000"/>
              </a:spcBef>
              <a:spcAft>
                <a:spcPct val="0"/>
              </a:spcAft>
              <a:buClr>
                <a:schemeClr val="tx2"/>
              </a:buClr>
              <a:buSzPct val="95000"/>
              <a:buFontTx/>
              <a:buBlip>
                <a:blip r:embed="rId2"/>
              </a:buBlip>
            </a:pPr>
            <a:r>
              <a:rPr lang="en-US" smtClean="0"/>
              <a:t>Fourth level</a:t>
            </a:r>
          </a:p>
          <a:p>
            <a:pPr marL="396875" lvl="4" indent="-396875" algn="l" defTabSz="912777" rtl="0" eaLnBrk="0" fontAlgn="base" hangingPunct="0">
              <a:lnSpc>
                <a:spcPct val="90000"/>
              </a:lnSpc>
              <a:spcBef>
                <a:spcPct val="30000"/>
              </a:spcBef>
              <a:spcAft>
                <a:spcPct val="0"/>
              </a:spcAft>
              <a:buClr>
                <a:schemeClr val="tx2"/>
              </a:buClr>
              <a:buSzPct val="95000"/>
              <a:buFontTx/>
              <a:buBlip>
                <a:blip r:embed="rId2"/>
              </a:buBlip>
            </a:pPr>
            <a:r>
              <a:rPr lang="en-US"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0207" y="227013"/>
            <a:ext cx="8380412" cy="750205"/>
          </a:xfrm>
          <a:prstGeom prst="rect">
            <a:avLst/>
          </a:prstGeom>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a:prstGeom prst="rect">
            <a:avLst/>
          </a:prstGeo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5778" cy="758780"/>
          </a:xfrm>
          <a:prstGeom prst="rect">
            <a:avLst/>
          </a:prstGeom>
        </p:spPr>
        <p:txBody>
          <a:bodyPr/>
          <a:lstStyle>
            <a:lvl1pPr algn="l" rtl="0" fontAlgn="base">
              <a:lnSpc>
                <a:spcPct val="90000"/>
              </a:lnSpc>
              <a:spcBef>
                <a:spcPct val="0"/>
              </a:spcBef>
              <a:spcAft>
                <a:spcPct val="0"/>
              </a:spcAft>
              <a:defRPr lang="en-US" sz="5400"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380206" y="1414463"/>
            <a:ext cx="8382793" cy="2142125"/>
          </a:xfrm>
          <a:prstGeom prst="rect">
            <a:avLst/>
          </a:prstGeo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75663" cy="641350"/>
          </a:xfrm>
          <a:prstGeom prst="rect">
            <a:avLst/>
          </a:prstGeom>
        </p:spPr>
        <p:txBody>
          <a:bodyPr/>
          <a:lstStyle/>
          <a:p>
            <a:r>
              <a:rPr lang="en-US" smtClean="0"/>
              <a:t>Click to edit Master title style</a:t>
            </a:r>
            <a:endParaRPr lang="fr-FR"/>
          </a:p>
        </p:txBody>
      </p:sp>
      <p:sp>
        <p:nvSpPr>
          <p:cNvPr id="3" name="Table Placeholder 2"/>
          <p:cNvSpPr>
            <a:spLocks noGrp="1"/>
          </p:cNvSpPr>
          <p:nvPr>
            <p:ph type="tbl" idx="1"/>
          </p:nvPr>
        </p:nvSpPr>
        <p:spPr>
          <a:xfrm>
            <a:off x="381000" y="1416050"/>
            <a:ext cx="8480425" cy="1941513"/>
          </a:xfrm>
          <a:prstGeom prst="rect">
            <a:avLst/>
          </a:prstGeom>
        </p:spPr>
        <p:txBody>
          <a:bodyPr/>
          <a:lstStyle/>
          <a:p>
            <a:pPr lvl="0"/>
            <a:endParaRPr lang="fr-FR" noProof="0" smtClean="0"/>
          </a:p>
        </p:txBody>
      </p:sp>
    </p:spTree>
  </p:cSld>
  <p:clrMapOvr>
    <a:masterClrMapping/>
  </p:clrMapOvr>
  <p:transition>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Titre de présentation">
    <p:spTree>
      <p:nvGrpSpPr>
        <p:cNvPr id="1" name=""/>
        <p:cNvGrpSpPr/>
        <p:nvPr/>
      </p:nvGrpSpPr>
      <p:grpSpPr>
        <a:xfrm>
          <a:off x="0" y="0"/>
          <a:ext cx="0" cy="0"/>
          <a:chOff x="0" y="0"/>
          <a:chExt cx="0" cy="0"/>
        </a:xfrm>
      </p:grpSpPr>
      <p:pic>
        <p:nvPicPr>
          <p:cNvPr id="6" name="Image 5" descr="SLIDE TITRE MTT.jpg"/>
          <p:cNvPicPr>
            <a:picLocks noChangeAspect="1"/>
          </p:cNvPicPr>
          <p:nvPr userDrawn="1"/>
        </p:nvPicPr>
        <p:blipFill>
          <a:blip r:embed="rId2"/>
          <a:stretch>
            <a:fillRect/>
          </a:stretch>
        </p:blipFill>
        <p:spPr>
          <a:xfrm>
            <a:off x="0" y="322"/>
            <a:ext cx="9144000" cy="6857355"/>
          </a:xfrm>
          <a:prstGeom prst="rect">
            <a:avLst/>
          </a:prstGeom>
        </p:spPr>
      </p:pic>
      <p:sp>
        <p:nvSpPr>
          <p:cNvPr id="5" name="Slide Number Placeholder 6"/>
          <p:cNvSpPr txBox="1">
            <a:spLocks/>
          </p:cNvSpPr>
          <p:nvPr userDrawn="1"/>
        </p:nvSpPr>
        <p:spPr>
          <a:xfrm>
            <a:off x="95275" y="6400801"/>
            <a:ext cx="2132964" cy="365125"/>
          </a:xfrm>
          <a:prstGeom prst="rect">
            <a:avLst/>
          </a:prstGeom>
        </p:spPr>
        <p:txBody>
          <a:bodyPr vert="horz" lIns="0" tIns="0" rIns="0" bIns="0" rtlCol="0" anchor="b" anchorCtr="0"/>
          <a:lstStyle>
            <a:lvl1pPr algn="r">
              <a:defRPr sz="1200">
                <a:solidFill>
                  <a:schemeClr val="tx1">
                    <a:tint val="75000"/>
                  </a:schemeClr>
                </a:solidFill>
              </a:defRPr>
            </a:lvl1pPr>
          </a:lstStyle>
          <a:p>
            <a:pPr marL="0" marR="0" lvl="0" indent="0" algn="l" defTabSz="914363" rtl="0" eaLnBrk="1" fontAlgn="auto" latinLnBrk="0" hangingPunct="1">
              <a:lnSpc>
                <a:spcPct val="100000"/>
              </a:lnSpc>
              <a:spcBef>
                <a:spcPts val="0"/>
              </a:spcBef>
              <a:spcAft>
                <a:spcPts val="0"/>
              </a:spcAft>
              <a:buClrTx/>
              <a:buSzTx/>
              <a:buFontTx/>
              <a:buNone/>
              <a:tabLst/>
              <a:defRPr/>
            </a:pPr>
            <a:fld id="{ACC6DABA-E178-49C8-B135-4378B6D3DD69}" type="slidenum">
              <a:rPr kumimoji="0" lang="en-US" sz="1400" b="0" i="0" u="none" strike="noStrike" kern="1200" cap="none" spc="0" normalizeH="0" baseline="0" noProof="0" smtClean="0">
                <a:ln>
                  <a:noFill/>
                </a:ln>
                <a:solidFill>
                  <a:srgbClr val="99C8DF"/>
                </a:solidFill>
                <a:effectLst/>
                <a:uLnTx/>
                <a:uFillTx/>
                <a:latin typeface="+mn-lt"/>
                <a:ea typeface="+mn-ea"/>
                <a:cs typeface="+mn-cs"/>
              </a:rPr>
              <a:pPr marL="0" marR="0" lvl="0" indent="0" algn="l" defTabSz="914363" rtl="0" eaLnBrk="1" fontAlgn="auto" latinLnBrk="0" hangingPunct="1">
                <a:lnSpc>
                  <a:spcPct val="100000"/>
                </a:lnSpc>
                <a:spcBef>
                  <a:spcPts val="0"/>
                </a:spcBef>
                <a:spcAft>
                  <a:spcPts val="0"/>
                </a:spcAft>
                <a:buClrTx/>
                <a:buSzTx/>
                <a:buFontTx/>
                <a:buNone/>
                <a:tabLst/>
                <a:defRPr/>
              </a:pPr>
              <a:t>‹N°›</a:t>
            </a:fld>
            <a:endParaRPr kumimoji="0" lang="en-US" sz="1400" b="0" i="0" u="none" strike="noStrike" kern="1200" cap="none" spc="0" normalizeH="0" baseline="0" noProof="0" dirty="0">
              <a:ln>
                <a:noFill/>
              </a:ln>
              <a:solidFill>
                <a:srgbClr val="99C8DF"/>
              </a:solidFill>
              <a:effectLst/>
              <a:uLnTx/>
              <a:uFillTx/>
              <a:latin typeface="+mn-lt"/>
              <a:ea typeface="+mn-ea"/>
              <a:cs typeface="+mn-cs"/>
            </a:endParaRPr>
          </a:p>
        </p:txBody>
      </p:sp>
      <p:sp>
        <p:nvSpPr>
          <p:cNvPr id="3" name="Subtitle 2"/>
          <p:cNvSpPr>
            <a:spLocks noGrp="1"/>
          </p:cNvSpPr>
          <p:nvPr>
            <p:ph type="subTitle" idx="1" hasCustomPrompt="1"/>
          </p:nvPr>
        </p:nvSpPr>
        <p:spPr>
          <a:xfrm>
            <a:off x="904875" y="3848101"/>
            <a:ext cx="7334250" cy="933449"/>
          </a:xfrm>
          <a:prstGeom prst="rect">
            <a:avLst/>
          </a:prstGeom>
        </p:spPr>
        <p:txBody>
          <a:bodyPr>
            <a:noAutofit/>
          </a:bodyPr>
          <a:lstStyle>
            <a:lvl1pPr marL="0" indent="0" algn="l">
              <a:lnSpc>
                <a:spcPct val="90000"/>
              </a:lnSpc>
              <a:spcBef>
                <a:spcPts val="0"/>
              </a:spcBef>
              <a:buNone/>
              <a:defRPr baseline="0">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fr-FR" noProof="0" dirty="0" smtClean="0"/>
              <a:t>Nom &amp; Titre</a:t>
            </a:r>
          </a:p>
        </p:txBody>
      </p:sp>
      <p:sp>
        <p:nvSpPr>
          <p:cNvPr id="9" name="Titre 8"/>
          <p:cNvSpPr>
            <a:spLocks noGrp="1"/>
          </p:cNvSpPr>
          <p:nvPr>
            <p:ph type="title"/>
          </p:nvPr>
        </p:nvSpPr>
        <p:spPr>
          <a:xfrm>
            <a:off x="914400" y="2017712"/>
            <a:ext cx="7324725" cy="1677987"/>
          </a:xfrm>
          <a:prstGeom prst="rect">
            <a:avLst/>
          </a:prstGeom>
        </p:spPr>
        <p:txBody>
          <a:bodyPr>
            <a:scene3d>
              <a:camera prst="orthographicFront"/>
              <a:lightRig rig="soft" dir="t">
                <a:rot lat="0" lon="0" rev="10800000"/>
              </a:lightRig>
            </a:scene3d>
            <a:sp3d>
              <a:bevelT w="27940" h="12700"/>
              <a:contourClr>
                <a:srgbClr val="DDDDDD"/>
              </a:contourClr>
            </a:sp3d>
          </a:bodyPr>
          <a:lstStyle>
            <a:lvl1pPr>
              <a:defRPr b="1" cap="none" spc="150">
                <a:ln w="11430"/>
                <a:solidFill>
                  <a:srgbClr val="F8F8F8"/>
                </a:solidFill>
                <a:effectLst>
                  <a:outerShdw blurRad="25400" algn="tl" rotWithShape="0">
                    <a:srgbClr val="000000">
                      <a:alpha val="43000"/>
                    </a:srgbClr>
                  </a:outerShdw>
                </a:effectLst>
              </a:defRPr>
            </a:lvl1pPr>
          </a:lstStyle>
          <a:p>
            <a:r>
              <a:rPr lang="fr-FR" dirty="0" smtClean="0"/>
              <a:t>Cliquez pour modifier le style du titre</a:t>
            </a:r>
            <a:endParaRPr lang="fr-FR"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intro Démo, Vidéo ou Annonce">
    <p:spTree>
      <p:nvGrpSpPr>
        <p:cNvPr id="1" name=""/>
        <p:cNvGrpSpPr/>
        <p:nvPr/>
      </p:nvGrpSpPr>
      <p:grpSpPr>
        <a:xfrm>
          <a:off x="0" y="0"/>
          <a:ext cx="0" cy="0"/>
          <a:chOff x="0" y="0"/>
          <a:chExt cx="0" cy="0"/>
        </a:xfrm>
      </p:grpSpPr>
      <p:pic>
        <p:nvPicPr>
          <p:cNvPr id="6" name="Image 5" descr="SLIDE MTT TEXTE.jpg"/>
          <p:cNvPicPr>
            <a:picLocks noChangeAspect="1"/>
          </p:cNvPicPr>
          <p:nvPr userDrawn="1"/>
        </p:nvPicPr>
        <p:blipFill>
          <a:blip r:embed="rId2"/>
          <a:stretch>
            <a:fillRect/>
          </a:stretch>
        </p:blipFill>
        <p:spPr>
          <a:xfrm>
            <a:off x="0" y="322"/>
            <a:ext cx="9144000" cy="6857355"/>
          </a:xfrm>
          <a:prstGeom prst="rect">
            <a:avLst/>
          </a:prstGeom>
        </p:spPr>
      </p:pic>
      <p:sp>
        <p:nvSpPr>
          <p:cNvPr id="2" name="Title 1"/>
          <p:cNvSpPr>
            <a:spLocks noGrp="1"/>
          </p:cNvSpPr>
          <p:nvPr>
            <p:ph type="ctrTitle" hasCustomPrompt="1"/>
          </p:nvPr>
        </p:nvSpPr>
        <p:spPr>
          <a:xfrm>
            <a:off x="977314" y="1987551"/>
            <a:ext cx="7223712" cy="1523495"/>
          </a:xfrm>
          <a:prstGeom prst="rect">
            <a:avLst/>
          </a:prstGeom>
        </p:spPr>
        <p:txBody>
          <a:bodyPr anchor="ctr">
            <a:noAutofit/>
          </a:bodyPr>
          <a:lstStyle>
            <a:lvl1pPr>
              <a:lnSpc>
                <a:spcPct val="90000"/>
              </a:lnSpc>
              <a:defRPr sz="4800" baseline="0">
                <a:solidFill>
                  <a:schemeClr val="tx1"/>
                </a:solidFill>
                <a:effectLst/>
              </a:defRPr>
            </a:lvl1pPr>
          </a:lstStyle>
          <a:p>
            <a:r>
              <a:rPr lang="fr-FR" noProof="0" dirty="0" smtClean="0"/>
              <a:t>Titre de la vidéo, démo ou annonce</a:t>
            </a:r>
            <a:endParaRPr lang="fr-FR" noProof="0" dirty="0"/>
          </a:p>
        </p:txBody>
      </p:sp>
      <p:sp>
        <p:nvSpPr>
          <p:cNvPr id="9" name="Text Placeholder 6"/>
          <p:cNvSpPr>
            <a:spLocks noGrp="1"/>
          </p:cNvSpPr>
          <p:nvPr>
            <p:ph type="body" sz="quarter" idx="11" hasCustomPrompt="1"/>
          </p:nvPr>
        </p:nvSpPr>
        <p:spPr>
          <a:xfrm>
            <a:off x="960438" y="3581400"/>
            <a:ext cx="6994950" cy="1384994"/>
          </a:xfrm>
          <a:prstGeom prst="rect">
            <a:avLst/>
          </a:prstGeom>
          <a:scene3d>
            <a:camera prst="orthographicFront"/>
            <a:lightRig rig="contrasting" dir="t"/>
          </a:scene3d>
          <a:sp3d/>
        </p:spPr>
        <p:txBody>
          <a:bodyPr anchor="t" anchorCtr="0">
            <a:noAutofit/>
            <a:sp3d extrusionH="57150">
              <a:bevelT w="19050" h="31750"/>
              <a:contourClr>
                <a:srgbClr val="CCFF99"/>
              </a:contourClr>
            </a:sp3d>
          </a:bodyPr>
          <a:lstStyle>
            <a:lvl1pPr marL="0" indent="0" algn="l">
              <a:buFont typeface="Arial" pitchFamily="34" charset="0"/>
              <a:buNone/>
              <a:defRPr kumimoji="0" lang="en-US" sz="10000" b="0" i="0" u="none" strike="noStrike" kern="1200" cap="none" spc="-500" normalizeH="0" baseline="0" noProof="0" dirty="0" smtClean="0">
                <a:ln w="11430"/>
                <a:solidFill>
                  <a:schemeClr val="tx2">
                    <a:lumMod val="60000"/>
                    <a:lumOff val="40000"/>
                  </a:schemeClr>
                </a:solidFill>
                <a:effectLst/>
                <a:uLnTx/>
                <a:uFillTx/>
                <a:latin typeface="Calibri" pitchFamily="34" charset="0"/>
                <a:ea typeface="+mn-ea"/>
                <a:cs typeface="+mn-cs"/>
              </a:defRPr>
            </a:lvl1pPr>
          </a:lstStyle>
          <a:p>
            <a:pPr lvl="0"/>
            <a:r>
              <a:rPr lang="fr-FR" noProof="0" dirty="0" smtClean="0"/>
              <a:t>Click to…</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Standard Titre et Texte">
    <p:spTree>
      <p:nvGrpSpPr>
        <p:cNvPr id="1" name=""/>
        <p:cNvGrpSpPr/>
        <p:nvPr/>
      </p:nvGrpSpPr>
      <p:grpSpPr>
        <a:xfrm>
          <a:off x="0" y="0"/>
          <a:ext cx="0" cy="0"/>
          <a:chOff x="0" y="0"/>
          <a:chExt cx="0" cy="0"/>
        </a:xfrm>
      </p:grpSpPr>
      <p:pic>
        <p:nvPicPr>
          <p:cNvPr id="6" name="Image 5" descr="SLIDE MTT TEXTE.jpg"/>
          <p:cNvPicPr>
            <a:picLocks noChangeAspect="1"/>
          </p:cNvPicPr>
          <p:nvPr userDrawn="1"/>
        </p:nvPicPr>
        <p:blipFill>
          <a:blip r:embed="rId2"/>
          <a:stretch>
            <a:fillRect/>
          </a:stretch>
        </p:blipFill>
        <p:spPr>
          <a:xfrm>
            <a:off x="0" y="322"/>
            <a:ext cx="9144000" cy="6857355"/>
          </a:xfrm>
          <a:prstGeom prst="rect">
            <a:avLst/>
          </a:prstGeom>
        </p:spPr>
      </p:pic>
      <p:sp>
        <p:nvSpPr>
          <p:cNvPr id="5" name="Titre 4"/>
          <p:cNvSpPr>
            <a:spLocks noGrp="1"/>
          </p:cNvSpPr>
          <p:nvPr>
            <p:ph type="title"/>
          </p:nvPr>
        </p:nvSpPr>
        <p:spPr>
          <a:xfrm>
            <a:off x="1219200" y="227013"/>
            <a:ext cx="8229600" cy="1143000"/>
          </a:xfrm>
          <a:prstGeom prst="rect">
            <a:avLst/>
          </a:prstGeom>
        </p:spPr>
        <p:txBody>
          <a:bodyPr/>
          <a:lstStyle/>
          <a:p>
            <a:r>
              <a:rPr lang="fr-FR" dirty="0" smtClean="0"/>
              <a:t>Cliquez pour modifier le style du titre</a:t>
            </a:r>
            <a:endParaRPr lang="fr-FR" dirty="0"/>
          </a:p>
        </p:txBody>
      </p:sp>
      <p:sp>
        <p:nvSpPr>
          <p:cNvPr id="7" name="Espace réservé du contenu 6"/>
          <p:cNvSpPr>
            <a:spLocks noGrp="1"/>
          </p:cNvSpPr>
          <p:nvPr>
            <p:ph sz="quarter" idx="10"/>
          </p:nvPr>
        </p:nvSpPr>
        <p:spPr>
          <a:xfrm>
            <a:off x="419100" y="1685925"/>
            <a:ext cx="8458200" cy="4086225"/>
          </a:xfrm>
          <a:prstGeom prst="rect">
            <a:avLst/>
          </a:prstGeom>
        </p:spPr>
        <p:txBody>
          <a:bodyPr/>
          <a:lstStyle>
            <a:lvl1pPr>
              <a:buFontTx/>
              <a:buBlip>
                <a:blip r:embed="rId3"/>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transition>
    <p:fade/>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lide avec titre seulement">
    <p:spTree>
      <p:nvGrpSpPr>
        <p:cNvPr id="1" name=""/>
        <p:cNvGrpSpPr/>
        <p:nvPr/>
      </p:nvGrpSpPr>
      <p:grpSpPr>
        <a:xfrm>
          <a:off x="0" y="0"/>
          <a:ext cx="0" cy="0"/>
          <a:chOff x="0" y="0"/>
          <a:chExt cx="0" cy="0"/>
        </a:xfrm>
      </p:grpSpPr>
      <p:pic>
        <p:nvPicPr>
          <p:cNvPr id="5" name="Image 4" descr="SLIDE MTT TEXTE.jpg"/>
          <p:cNvPicPr>
            <a:picLocks noChangeAspect="1"/>
          </p:cNvPicPr>
          <p:nvPr userDrawn="1"/>
        </p:nvPicPr>
        <p:blipFill>
          <a:blip r:embed="rId2"/>
          <a:stretch>
            <a:fillRect/>
          </a:stretch>
        </p:blipFill>
        <p:spPr>
          <a:xfrm>
            <a:off x="0" y="322"/>
            <a:ext cx="9144000" cy="6857355"/>
          </a:xfrm>
          <a:prstGeom prst="rect">
            <a:avLst/>
          </a:prstGeom>
        </p:spPr>
      </p:pic>
      <p:sp>
        <p:nvSpPr>
          <p:cNvPr id="2" name="Title 1"/>
          <p:cNvSpPr>
            <a:spLocks noGrp="1"/>
          </p:cNvSpPr>
          <p:nvPr>
            <p:ph type="title"/>
          </p:nvPr>
        </p:nvSpPr>
        <p:spPr>
          <a:xfrm>
            <a:off x="1320503" y="190500"/>
            <a:ext cx="7661571" cy="723900"/>
          </a:xfrm>
          <a:prstGeom prst="rect">
            <a:avLst/>
          </a:prstGeom>
        </p:spPr>
        <p:txBody>
          <a:bodyPr/>
          <a:lstStyle>
            <a:lvl1pPr>
              <a:defRPr/>
            </a:lvl1pPr>
          </a:lstStyle>
          <a:p>
            <a:r>
              <a:rPr lang="fr-FR" dirty="0" smtClean="0"/>
              <a:t>Cliquez pour modifier le style du titre</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Présentation Partenaire">
    <p:spTree>
      <p:nvGrpSpPr>
        <p:cNvPr id="1" name=""/>
        <p:cNvGrpSpPr/>
        <p:nvPr/>
      </p:nvGrpSpPr>
      <p:grpSpPr>
        <a:xfrm>
          <a:off x="0" y="0"/>
          <a:ext cx="0" cy="0"/>
          <a:chOff x="0" y="0"/>
          <a:chExt cx="0" cy="0"/>
        </a:xfrm>
      </p:grpSpPr>
      <p:pic>
        <p:nvPicPr>
          <p:cNvPr id="11" name="Image 10" descr="SLIDE MTT TEXTE.jpg"/>
          <p:cNvPicPr>
            <a:picLocks noChangeAspect="1"/>
          </p:cNvPicPr>
          <p:nvPr userDrawn="1"/>
        </p:nvPicPr>
        <p:blipFill>
          <a:blip r:embed="rId2"/>
          <a:stretch>
            <a:fillRect/>
          </a:stretch>
        </p:blipFill>
        <p:spPr>
          <a:xfrm>
            <a:off x="0" y="322"/>
            <a:ext cx="9144000" cy="6857355"/>
          </a:xfrm>
          <a:prstGeom prst="rect">
            <a:avLst/>
          </a:prstGeom>
        </p:spPr>
      </p:pic>
      <p:sp>
        <p:nvSpPr>
          <p:cNvPr id="8" name="Text Placeholder 6"/>
          <p:cNvSpPr>
            <a:spLocks noGrp="1"/>
          </p:cNvSpPr>
          <p:nvPr>
            <p:ph type="body" sz="quarter" idx="11" hasCustomPrompt="1"/>
          </p:nvPr>
        </p:nvSpPr>
        <p:spPr>
          <a:xfrm>
            <a:off x="960438" y="3581400"/>
            <a:ext cx="6994950" cy="1384994"/>
          </a:xfrm>
          <a:prstGeom prst="rect">
            <a:avLst/>
          </a:prstGeom>
          <a:scene3d>
            <a:camera prst="orthographicFront"/>
            <a:lightRig rig="contrasting" dir="t"/>
          </a:scene3d>
          <a:sp3d/>
        </p:spPr>
        <p:txBody>
          <a:bodyPr anchor="t" anchorCtr="0">
            <a:noAutofit/>
            <a:sp3d extrusionH="57150">
              <a:bevelT w="19050" h="31750"/>
              <a:contourClr>
                <a:srgbClr val="CCFF99"/>
              </a:contourClr>
            </a:sp3d>
          </a:bodyPr>
          <a:lstStyle>
            <a:lvl1pPr marL="0" indent="0" algn="l">
              <a:buFont typeface="Arial" pitchFamily="34" charset="0"/>
              <a:buNone/>
              <a:defRPr kumimoji="0" lang="en-US" sz="10000" b="0" i="0" u="none" strike="noStrike" kern="1200" cap="none" spc="-500" normalizeH="0" baseline="0" noProof="0" dirty="0" smtClean="0">
                <a:ln w="11430"/>
                <a:solidFill>
                  <a:schemeClr val="tx2">
                    <a:lumMod val="60000"/>
                    <a:lumOff val="40000"/>
                  </a:schemeClr>
                </a:solidFill>
                <a:effectLst/>
                <a:uLnTx/>
                <a:uFillTx/>
                <a:latin typeface="Calibri" pitchFamily="34" charset="0"/>
                <a:ea typeface="+mn-ea"/>
                <a:cs typeface="+mn-cs"/>
              </a:defRPr>
            </a:lvl1pPr>
          </a:lstStyle>
          <a:p>
            <a:pPr lvl="0"/>
            <a:r>
              <a:rPr lang="fr-FR" noProof="0" dirty="0" smtClean="0"/>
              <a:t>Partenaire</a:t>
            </a:r>
          </a:p>
        </p:txBody>
      </p:sp>
      <p:sp>
        <p:nvSpPr>
          <p:cNvPr id="9" name="Subtitle 2"/>
          <p:cNvSpPr>
            <a:spLocks noGrp="1"/>
          </p:cNvSpPr>
          <p:nvPr>
            <p:ph type="subTitle" idx="1" hasCustomPrompt="1"/>
          </p:nvPr>
        </p:nvSpPr>
        <p:spPr>
          <a:xfrm>
            <a:off x="971550" y="5038726"/>
            <a:ext cx="7229476" cy="933449"/>
          </a:xfrm>
          <a:prstGeom prst="rect">
            <a:avLst/>
          </a:prstGeom>
        </p:spPr>
        <p:txBody>
          <a:bodyPr>
            <a:noAutofit/>
          </a:bodyPr>
          <a:lstStyle>
            <a:lvl1pPr marL="0" indent="0" algn="l">
              <a:lnSpc>
                <a:spcPct val="90000"/>
              </a:lnSpc>
              <a:spcBef>
                <a:spcPts val="0"/>
              </a:spcBef>
              <a:buNone/>
              <a:defRPr baseline="0">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fr-FR" noProof="0" dirty="0" smtClean="0"/>
              <a:t>Nom &amp; Titre</a:t>
            </a:r>
          </a:p>
        </p:txBody>
      </p:sp>
      <p:sp>
        <p:nvSpPr>
          <p:cNvPr id="10" name="Titre 9"/>
          <p:cNvSpPr>
            <a:spLocks noGrp="1"/>
          </p:cNvSpPr>
          <p:nvPr>
            <p:ph type="title" hasCustomPrompt="1"/>
          </p:nvPr>
        </p:nvSpPr>
        <p:spPr>
          <a:xfrm>
            <a:off x="1006179" y="2162175"/>
            <a:ext cx="7507266" cy="664797"/>
          </a:xfrm>
          <a:prstGeom prst="rect">
            <a:avLst/>
          </a:prstGeom>
        </p:spPr>
        <p:txBody>
          <a:bodyPr/>
          <a:lstStyle>
            <a:lvl1pPr>
              <a:defRPr/>
            </a:lvl1pPr>
          </a:lstStyle>
          <a:p>
            <a:r>
              <a:rPr lang="fr-FR" dirty="0" smtClean="0"/>
              <a:t>Nom du partenaire</a:t>
            </a:r>
            <a:endParaRPr lang="fr-FR"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deux colonnes">
    <p:spTree>
      <p:nvGrpSpPr>
        <p:cNvPr id="1" name=""/>
        <p:cNvGrpSpPr/>
        <p:nvPr/>
      </p:nvGrpSpPr>
      <p:grpSpPr>
        <a:xfrm>
          <a:off x="0" y="0"/>
          <a:ext cx="0" cy="0"/>
          <a:chOff x="0" y="0"/>
          <a:chExt cx="0" cy="0"/>
        </a:xfrm>
      </p:grpSpPr>
      <p:pic>
        <p:nvPicPr>
          <p:cNvPr id="6" name="Image 5" descr="SLIDE MTT TEXTE.jpg"/>
          <p:cNvPicPr>
            <a:picLocks noChangeAspect="1"/>
          </p:cNvPicPr>
          <p:nvPr userDrawn="1"/>
        </p:nvPicPr>
        <p:blipFill>
          <a:blip r:embed="rId2"/>
          <a:stretch>
            <a:fillRect/>
          </a:stretch>
        </p:blipFill>
        <p:spPr>
          <a:xfrm>
            <a:off x="0" y="322"/>
            <a:ext cx="9144000" cy="6857355"/>
          </a:xfrm>
          <a:prstGeom prst="rect">
            <a:avLst/>
          </a:prstGeom>
        </p:spPr>
      </p:pic>
      <p:sp>
        <p:nvSpPr>
          <p:cNvPr id="2" name="Title 1"/>
          <p:cNvSpPr>
            <a:spLocks noGrp="1"/>
          </p:cNvSpPr>
          <p:nvPr>
            <p:ph type="title"/>
          </p:nvPr>
        </p:nvSpPr>
        <p:spPr>
          <a:xfrm>
            <a:off x="1330028" y="276226"/>
            <a:ext cx="7680621" cy="781050"/>
          </a:xfrm>
          <a:prstGeom prst="rect">
            <a:avLst/>
          </a:prstGeom>
        </p:spPr>
        <p:txBody>
          <a:bodyPr/>
          <a:lstStyle>
            <a:lvl1pPr>
              <a:defRPr/>
            </a:lvl1pPr>
          </a:lstStyle>
          <a:p>
            <a:r>
              <a:rPr lang="fr-FR" noProof="0" dirty="0" smtClean="0"/>
              <a:t>Cliquez pour modifier le style du titre</a:t>
            </a:r>
            <a:endParaRPr lang="fr-FR" noProof="0" dirty="0"/>
          </a:p>
        </p:txBody>
      </p:sp>
      <p:sp>
        <p:nvSpPr>
          <p:cNvPr id="3" name="Content Placeholder 2"/>
          <p:cNvSpPr>
            <a:spLocks noGrp="1"/>
          </p:cNvSpPr>
          <p:nvPr>
            <p:ph sz="half" idx="1"/>
          </p:nvPr>
        </p:nvSpPr>
        <p:spPr>
          <a:xfrm>
            <a:off x="381001" y="1573477"/>
            <a:ext cx="4114800" cy="2646097"/>
          </a:xfrm>
          <a:prstGeom prst="rect">
            <a:avLst/>
          </a:prstGeom>
        </p:spPr>
        <p:txBody>
          <a:bodyPr/>
          <a:lstStyle>
            <a:lvl1pPr marL="339976" indent="-339976">
              <a:lnSpc>
                <a:spcPct val="90000"/>
              </a:lnSpc>
              <a:buFontTx/>
              <a:buBlip>
                <a:blip r:embed="rId3"/>
              </a:buBlip>
              <a:defRPr sz="2800"/>
            </a:lvl1pPr>
            <a:lvl2pPr marL="673338" indent="-325424">
              <a:lnSpc>
                <a:spcPct val="90000"/>
              </a:lnSpc>
              <a:buFontTx/>
              <a:buBlip>
                <a:blip r:embed="rId3"/>
              </a:buBlip>
              <a:defRPr sz="2400"/>
            </a:lvl2pPr>
            <a:lvl3pPr marL="953785" indent="-288384">
              <a:lnSpc>
                <a:spcPct val="90000"/>
              </a:lnSpc>
              <a:buFontTx/>
              <a:buBlip>
                <a:blip r:embed="rId3"/>
              </a:buBlip>
              <a:defRPr sz="2000"/>
            </a:lvl3pPr>
            <a:lvl4pPr marL="1227618" indent="-273833">
              <a:lnSpc>
                <a:spcPct val="90000"/>
              </a:lnSpc>
              <a:buFontTx/>
              <a:buBlip>
                <a:blip r:embed="rId3"/>
              </a:buBlip>
              <a:defRPr sz="1800"/>
            </a:lvl4pPr>
            <a:lvl5pPr marL="1516002" indent="-280447">
              <a:lnSpc>
                <a:spcPct val="90000"/>
              </a:lnSpc>
              <a:buFontTx/>
              <a:buBlip>
                <a:blip r:embed="rId3"/>
              </a:buBlip>
              <a:defRPr sz="1800"/>
            </a:lvl5pPr>
            <a:lvl6pPr>
              <a:defRPr sz="1800"/>
            </a:lvl6pPr>
            <a:lvl7pPr>
              <a:defRPr sz="1800"/>
            </a:lvl7pPr>
            <a:lvl8pPr>
              <a:defRPr sz="1800"/>
            </a:lvl8pPr>
            <a:lvl9pPr>
              <a:defRPr sz="1800"/>
            </a:lvl9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9" name="Content Placeholder 2"/>
          <p:cNvSpPr>
            <a:spLocks noGrp="1"/>
          </p:cNvSpPr>
          <p:nvPr>
            <p:ph sz="half" idx="10"/>
          </p:nvPr>
        </p:nvSpPr>
        <p:spPr>
          <a:xfrm>
            <a:off x="4657726" y="1573477"/>
            <a:ext cx="4114800" cy="2665147"/>
          </a:xfrm>
          <a:prstGeom prst="rect">
            <a:avLst/>
          </a:prstGeom>
        </p:spPr>
        <p:txBody>
          <a:bodyPr/>
          <a:lstStyle>
            <a:lvl1pPr marL="339976" indent="-339976">
              <a:lnSpc>
                <a:spcPct val="90000"/>
              </a:lnSpc>
              <a:buFontTx/>
              <a:buBlip>
                <a:blip r:embed="rId3"/>
              </a:buBlip>
              <a:defRPr sz="2800">
                <a:solidFill>
                  <a:schemeClr val="tx1"/>
                </a:solidFill>
              </a:defRPr>
            </a:lvl1pPr>
            <a:lvl2pPr marL="673338" indent="-325424">
              <a:lnSpc>
                <a:spcPct val="90000"/>
              </a:lnSpc>
              <a:buFontTx/>
              <a:buBlip>
                <a:blip r:embed="rId3"/>
              </a:buBlip>
              <a:defRPr sz="2400">
                <a:solidFill>
                  <a:schemeClr val="tx1"/>
                </a:solidFill>
              </a:defRPr>
            </a:lvl2pPr>
            <a:lvl3pPr marL="953785" indent="-288384">
              <a:lnSpc>
                <a:spcPct val="90000"/>
              </a:lnSpc>
              <a:buFontTx/>
              <a:buBlip>
                <a:blip r:embed="rId3"/>
              </a:buBlip>
              <a:defRPr sz="2000">
                <a:solidFill>
                  <a:schemeClr val="tx1"/>
                </a:solidFill>
              </a:defRPr>
            </a:lvl3pPr>
            <a:lvl4pPr marL="1227618" indent="-273833">
              <a:lnSpc>
                <a:spcPct val="90000"/>
              </a:lnSpc>
              <a:buFontTx/>
              <a:buBlip>
                <a:blip r:embed="rId3"/>
              </a:buBlip>
              <a:defRPr sz="1800">
                <a:solidFill>
                  <a:schemeClr val="tx1"/>
                </a:solidFill>
              </a:defRPr>
            </a:lvl4pPr>
            <a:lvl5pPr marL="1516002" indent="-280447">
              <a:lnSpc>
                <a:spcPct val="90000"/>
              </a:lnSpc>
              <a:buFontTx/>
              <a:buBlip>
                <a:blip r:embed="rId3"/>
              </a:buBlip>
              <a:defRPr sz="1800">
                <a:solidFill>
                  <a:schemeClr val="tx1"/>
                </a:solidFill>
              </a:defRPr>
            </a:lvl5pPr>
            <a:lvl6pPr>
              <a:defRPr sz="1800"/>
            </a:lvl6pPr>
            <a:lvl7pPr>
              <a:defRPr sz="1800"/>
            </a:lvl7pPr>
            <a:lvl8pPr>
              <a:defRPr sz="1800"/>
            </a:lvl8pPr>
            <a:lvl9pPr>
              <a:defRPr sz="1800"/>
            </a:lvl9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pour code développeur">
    <p:spTree>
      <p:nvGrpSpPr>
        <p:cNvPr id="1" name=""/>
        <p:cNvGrpSpPr/>
        <p:nvPr/>
      </p:nvGrpSpPr>
      <p:grpSpPr>
        <a:xfrm>
          <a:off x="0" y="0"/>
          <a:ext cx="0" cy="0"/>
          <a:chOff x="0" y="0"/>
          <a:chExt cx="0" cy="0"/>
        </a:xfrm>
      </p:grpSpPr>
      <p:pic>
        <p:nvPicPr>
          <p:cNvPr id="9" name="Image 8" descr="SLIDE MTT TEXTE.jpg"/>
          <p:cNvPicPr>
            <a:picLocks noChangeAspect="1"/>
          </p:cNvPicPr>
          <p:nvPr userDrawn="1"/>
        </p:nvPicPr>
        <p:blipFill>
          <a:blip r:embed="rId2"/>
          <a:stretch>
            <a:fillRect/>
          </a:stretch>
        </p:blipFill>
        <p:spPr>
          <a:xfrm>
            <a:off x="0" y="322"/>
            <a:ext cx="9144000" cy="6857355"/>
          </a:xfrm>
          <a:prstGeom prst="rect">
            <a:avLst/>
          </a:prstGeom>
        </p:spPr>
      </p:pic>
      <p:pic>
        <p:nvPicPr>
          <p:cNvPr id="8" name="Picture 7" descr="code slide background.png"/>
          <p:cNvPicPr>
            <a:picLocks noChangeAspect="1"/>
          </p:cNvPicPr>
          <p:nvPr userDrawn="1"/>
        </p:nvPicPr>
        <p:blipFill>
          <a:blip r:embed="rId3"/>
          <a:stretch>
            <a:fillRect/>
          </a:stretch>
        </p:blipFill>
        <p:spPr bwMode="white">
          <a:xfrm>
            <a:off x="-166245" y="552450"/>
            <a:ext cx="9300720" cy="5362575"/>
          </a:xfrm>
          <a:prstGeom prst="rect">
            <a:avLst/>
          </a:prstGeom>
        </p:spPr>
      </p:pic>
      <p:sp>
        <p:nvSpPr>
          <p:cNvPr id="2" name="Title 1"/>
          <p:cNvSpPr>
            <a:spLocks noGrp="1"/>
          </p:cNvSpPr>
          <p:nvPr>
            <p:ph type="title"/>
          </p:nvPr>
        </p:nvSpPr>
        <p:spPr>
          <a:xfrm>
            <a:off x="1320503" y="228600"/>
            <a:ext cx="7699671" cy="676275"/>
          </a:xfrm>
          <a:prstGeom prst="rect">
            <a:avLst/>
          </a:prstGeom>
        </p:spPr>
        <p:txBody>
          <a:bodyPr/>
          <a:lstStyle>
            <a:lvl1pPr>
              <a:defRPr sz="4400"/>
            </a:lvl1pPr>
          </a:lstStyle>
          <a:p>
            <a:r>
              <a:rPr lang="fr-FR" smtClean="0"/>
              <a:t>Cliquez pour modifier le style du titre</a:t>
            </a:r>
            <a:endParaRPr lang="en-US" dirty="0"/>
          </a:p>
        </p:txBody>
      </p:sp>
      <p:sp>
        <p:nvSpPr>
          <p:cNvPr id="7" name="Text Placeholder 6"/>
          <p:cNvSpPr>
            <a:spLocks noGrp="1"/>
          </p:cNvSpPr>
          <p:nvPr>
            <p:ph type="body" sz="quarter" idx="10"/>
          </p:nvPr>
        </p:nvSpPr>
        <p:spPr>
          <a:xfrm>
            <a:off x="444206" y="1543789"/>
            <a:ext cx="8528344" cy="4275986"/>
          </a:xfrm>
          <a:prstGeom prst="rect">
            <a:avLst/>
          </a:prstGeom>
        </p:spPr>
        <p:txBody>
          <a:bodyPr/>
          <a:lstStyle>
            <a:lvl1pPr marL="0" indent="0">
              <a:lnSpc>
                <a:spcPct val="80000"/>
              </a:lnSpc>
              <a:buFontTx/>
              <a:buNone/>
              <a:defRPr sz="2800" b="0">
                <a:solidFill>
                  <a:srgbClr val="000000"/>
                </a:solidFill>
                <a:latin typeface="Consolas" pitchFamily="49" charset="0"/>
                <a:cs typeface="Courier New" pitchFamily="49" charset="0"/>
              </a:defRPr>
            </a:lvl1pPr>
            <a:lvl2pPr marL="457200" indent="6350">
              <a:lnSpc>
                <a:spcPct val="80000"/>
              </a:lnSpc>
              <a:buFontTx/>
              <a:buNone/>
              <a:defRPr sz="2400" b="0">
                <a:solidFill>
                  <a:srgbClr val="000000"/>
                </a:solidFill>
                <a:latin typeface="Consolas" pitchFamily="49" charset="0"/>
                <a:cs typeface="Courier New" pitchFamily="49" charset="0"/>
              </a:defRPr>
            </a:lvl2pPr>
            <a:lvl3pPr marL="796925" indent="0">
              <a:lnSpc>
                <a:spcPct val="80000"/>
              </a:lnSpc>
              <a:buFontTx/>
              <a:buNone/>
              <a:defRPr sz="2000" b="0">
                <a:solidFill>
                  <a:srgbClr val="000000"/>
                </a:solidFill>
                <a:latin typeface="Consolas" pitchFamily="49" charset="0"/>
                <a:cs typeface="Courier New" pitchFamily="49" charset="0"/>
              </a:defRPr>
            </a:lvl3pPr>
            <a:lvl4pPr marL="1147763" indent="20638">
              <a:lnSpc>
                <a:spcPct val="80000"/>
              </a:lnSpc>
              <a:buFontTx/>
              <a:buNone/>
              <a:defRPr sz="2000" b="0">
                <a:solidFill>
                  <a:srgbClr val="000000"/>
                </a:solidFill>
                <a:latin typeface="Consolas" pitchFamily="49" charset="0"/>
                <a:cs typeface="Courier New" pitchFamily="49" charset="0"/>
              </a:defRPr>
            </a:lvl4pPr>
            <a:lvl5pPr marL="1489075" indent="0">
              <a:lnSpc>
                <a:spcPct val="80000"/>
              </a:lnSpc>
              <a:buFontTx/>
              <a:buNone/>
              <a:defRPr sz="2000" b="0">
                <a:solidFill>
                  <a:srgbClr val="000000"/>
                </a:solidFill>
                <a:latin typeface="Consolas" pitchFamily="49" charset="0"/>
                <a:cs typeface="Courier New" pitchFamily="49" charset="0"/>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Slide vierge noir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766" r:id="rId1"/>
    <p:sldLayoutId id="2147483738" r:id="rId2"/>
    <p:sldLayoutId id="2147483768" r:id="rId3"/>
    <p:sldLayoutId id="2147483765" r:id="rId4"/>
    <p:sldLayoutId id="2147483744" r:id="rId5"/>
    <p:sldLayoutId id="2147483769" r:id="rId6"/>
    <p:sldLayoutId id="2147483742" r:id="rId7"/>
    <p:sldLayoutId id="2147483745" r:id="rId8"/>
    <p:sldLayoutId id="2147483746" r:id="rId9"/>
    <p:sldLayoutId id="2147483754" r:id="rId10"/>
    <p:sldLayoutId id="2147483749" r:id="rId11"/>
    <p:sldLayoutId id="2147483770" r:id="rId12"/>
    <p:sldLayoutId id="2147483771" r:id="rId13"/>
    <p:sldLayoutId id="2147483772" r:id="rId14"/>
    <p:sldLayoutId id="2147483773" r:id="rId15"/>
    <p:sldLayoutId id="2147483774" r:id="rId16"/>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00" baseline="0" dirty="0" smtClean="0">
          <a:ln w="3175">
            <a:noFill/>
          </a:ln>
          <a:solidFill>
            <a:schemeClr val="tx1"/>
          </a:solidFill>
          <a:effectLst/>
          <a:latin typeface="Calibri" pitchFamily="34" charset="0"/>
          <a:ea typeface="+mn-ea"/>
          <a:cs typeface="Arial" charset="0"/>
        </a:defRPr>
      </a:lvl1pPr>
    </p:titleStyle>
    <p:bodyStyle>
      <a:lvl1pPr marL="463550" indent="-463550" algn="l" defTabSz="914363" rtl="0" eaLnBrk="1" latinLnBrk="0" hangingPunct="1">
        <a:lnSpc>
          <a:spcPct val="90000"/>
        </a:lnSpc>
        <a:spcBef>
          <a:spcPct val="20000"/>
        </a:spcBef>
        <a:buSzPct val="120000"/>
        <a:buFontTx/>
        <a:buBlip>
          <a:blip r:embed="rId18"/>
        </a:buBlip>
        <a:defRPr sz="3200" kern="1200">
          <a:solidFill>
            <a:schemeClr val="tx1"/>
          </a:solidFill>
          <a:latin typeface="Calibri" pitchFamily="34" charset="0"/>
          <a:ea typeface="+mn-ea"/>
          <a:cs typeface="+mn-cs"/>
        </a:defRPr>
      </a:lvl1pPr>
      <a:lvl2pPr marL="833438" indent="-369888" algn="l" defTabSz="914363" rtl="0" eaLnBrk="1" latinLnBrk="0" hangingPunct="1">
        <a:lnSpc>
          <a:spcPct val="90000"/>
        </a:lnSpc>
        <a:spcBef>
          <a:spcPct val="20000"/>
        </a:spcBef>
        <a:buFontTx/>
        <a:buBlip>
          <a:blip r:embed="rId18"/>
        </a:buBlip>
        <a:defRPr sz="2800" kern="1200">
          <a:solidFill>
            <a:schemeClr val="tx1"/>
          </a:solidFill>
          <a:latin typeface="Calibri" pitchFamily="34" charset="0"/>
          <a:ea typeface="+mn-ea"/>
          <a:cs typeface="+mn-cs"/>
        </a:defRPr>
      </a:lvl2pPr>
      <a:lvl3pPr marL="1168400" indent="-346075" algn="l" defTabSz="914363" rtl="0" eaLnBrk="1" latinLnBrk="0" hangingPunct="1">
        <a:lnSpc>
          <a:spcPct val="90000"/>
        </a:lnSpc>
        <a:spcBef>
          <a:spcPct val="20000"/>
        </a:spcBef>
        <a:buFontTx/>
        <a:buBlip>
          <a:blip r:embed="rId18"/>
        </a:buBlip>
        <a:defRPr sz="2400" kern="1200">
          <a:solidFill>
            <a:schemeClr val="tx1"/>
          </a:solidFill>
          <a:latin typeface="Calibri" pitchFamily="34" charset="0"/>
          <a:ea typeface="+mn-ea"/>
          <a:cs typeface="+mn-cs"/>
        </a:defRPr>
      </a:lvl3pPr>
      <a:lvl4pPr marL="1516063" indent="-347663" algn="l" defTabSz="914363" rtl="0" eaLnBrk="1" latinLnBrk="0" hangingPunct="1">
        <a:lnSpc>
          <a:spcPct val="90000"/>
        </a:lnSpc>
        <a:spcBef>
          <a:spcPct val="20000"/>
        </a:spcBef>
        <a:buFontTx/>
        <a:buBlip>
          <a:blip r:embed="rId18"/>
        </a:buBlip>
        <a:defRPr sz="2400" kern="1200">
          <a:solidFill>
            <a:schemeClr val="tx1"/>
          </a:solidFill>
          <a:latin typeface="Calibri" pitchFamily="34" charset="0"/>
          <a:ea typeface="+mn-ea"/>
          <a:cs typeface="+mn-cs"/>
        </a:defRPr>
      </a:lvl4pPr>
      <a:lvl5pPr marL="1852613" indent="-325438" algn="l" defTabSz="914363" rtl="0" eaLnBrk="1" latinLnBrk="0" hangingPunct="1">
        <a:lnSpc>
          <a:spcPct val="90000"/>
        </a:lnSpc>
        <a:spcBef>
          <a:spcPct val="20000"/>
        </a:spcBef>
        <a:buFontTx/>
        <a:buBlip>
          <a:blip r:embed="rId18"/>
        </a:buBlip>
        <a:defRPr sz="2400" kern="1200">
          <a:solidFill>
            <a:schemeClr val="tx1"/>
          </a:solidFill>
          <a:latin typeface="Calibr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pierrc@microsoft.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6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5.xml"/><Relationship Id="rId5" Type="http://schemas.openxmlformats.org/officeDocument/2006/relationships/image" Target="../media/image174.png"/><Relationship Id="rId4" Type="http://schemas.openxmlformats.org/officeDocument/2006/relationships/image" Target="../media/image173.png"/></Relationships>
</file>

<file path=ppt/slides/_rels/slide17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5.xml"/><Relationship Id="rId5" Type="http://schemas.openxmlformats.org/officeDocument/2006/relationships/image" Target="../media/image178.png"/><Relationship Id="rId4" Type="http://schemas.openxmlformats.org/officeDocument/2006/relationships/image" Target="../media/image177.png"/></Relationships>
</file>

<file path=ppt/slides/_rels/slide175.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image" Target="../media/image179.png"/><Relationship Id="rId1" Type="http://schemas.openxmlformats.org/officeDocument/2006/relationships/slideLayout" Target="../slideLayouts/slideLayout5.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176.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86.png"/><Relationship Id="rId1" Type="http://schemas.openxmlformats.org/officeDocument/2006/relationships/slideLayout" Target="../slideLayouts/slideLayout5.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pn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s>
</file>

<file path=ppt/slides/_rels/slide177.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png"/><Relationship Id="rId12" Type="http://schemas.openxmlformats.org/officeDocument/2006/relationships/image" Target="../media/image206.png"/><Relationship Id="rId2" Type="http://schemas.openxmlformats.org/officeDocument/2006/relationships/image" Target="../media/image196.png"/><Relationship Id="rId1" Type="http://schemas.openxmlformats.org/officeDocument/2006/relationships/slideLayout" Target="../slideLayouts/slideLayout5.xml"/><Relationship Id="rId6" Type="http://schemas.openxmlformats.org/officeDocument/2006/relationships/image" Target="../media/image200.png"/><Relationship Id="rId11" Type="http://schemas.openxmlformats.org/officeDocument/2006/relationships/image" Target="../media/image205.png"/><Relationship Id="rId5" Type="http://schemas.openxmlformats.org/officeDocument/2006/relationships/image" Target="../media/image199.png"/><Relationship Id="rId10" Type="http://schemas.openxmlformats.org/officeDocument/2006/relationships/image" Target="../media/image204.png"/><Relationship Id="rId4" Type="http://schemas.openxmlformats.org/officeDocument/2006/relationships/image" Target="../media/image198.png"/><Relationship Id="rId9" Type="http://schemas.openxmlformats.org/officeDocument/2006/relationships/image" Target="../media/image203.png"/></Relationships>
</file>

<file path=ppt/slides/_rels/slide17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5.xml"/><Relationship Id="rId5" Type="http://schemas.openxmlformats.org/officeDocument/2006/relationships/image" Target="../media/image211.png"/><Relationship Id="rId4" Type="http://schemas.openxmlformats.org/officeDocument/2006/relationships/image" Target="../media/image2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5.xml"/><Relationship Id="rId5" Type="http://schemas.openxmlformats.org/officeDocument/2006/relationships/image" Target="../media/image215.png"/><Relationship Id="rId4" Type="http://schemas.openxmlformats.org/officeDocument/2006/relationships/image" Target="../media/image214.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5.xml"/><Relationship Id="rId5" Type="http://schemas.openxmlformats.org/officeDocument/2006/relationships/image" Target="../media/image221.png"/><Relationship Id="rId4" Type="http://schemas.openxmlformats.org/officeDocument/2006/relationships/image" Target="../media/image220.png"/></Relationships>
</file>

<file path=ppt/slides/_rels/slide18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5.xml"/><Relationship Id="rId4" Type="http://schemas.openxmlformats.org/officeDocument/2006/relationships/image" Target="../media/image224.png"/></Relationships>
</file>

<file path=ppt/slides/_rels/slide18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3.png"/><Relationship Id="rId1" Type="http://schemas.openxmlformats.org/officeDocument/2006/relationships/slideLayout" Target="../slideLayouts/slideLayout5.xml"/><Relationship Id="rId4" Type="http://schemas.openxmlformats.org/officeDocument/2006/relationships/image" Target="../media/image226.png"/></Relationships>
</file>

<file path=ppt/slides/_rels/slide186.xml.rels><?xml version="1.0" encoding="UTF-8" standalone="yes"?>
<Relationships xmlns="http://schemas.openxmlformats.org/package/2006/relationships"><Relationship Id="rId3" Type="http://schemas.openxmlformats.org/officeDocument/2006/relationships/hyperlink" Target="http://www.microsoft.com/france/technet/newsletter" TargetMode="External"/><Relationship Id="rId7" Type="http://schemas.openxmlformats.org/officeDocument/2006/relationships/image" Target="../media/image228.tiff"/><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27.png"/><Relationship Id="rId5" Type="http://schemas.openxmlformats.org/officeDocument/2006/relationships/hyperlink" Target="http://www.microsoft.com/france/technet/abonnements" TargetMode="External"/><Relationship Id="rId4" Type="http://schemas.openxmlformats.org/officeDocument/2006/relationships/image" Target="../media/image5.jpeg"/></Relationships>
</file>

<file path=ppt/slides/_rels/slide18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1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lstStyle/>
          <a:p>
            <a:r>
              <a:rPr lang="fr-FR" sz="2000" dirty="0" smtClean="0"/>
              <a:t>Chesné Pierre </a:t>
            </a:r>
          </a:p>
          <a:p>
            <a:r>
              <a:rPr lang="fr-FR" sz="2000" dirty="0" smtClean="0">
                <a:hlinkClick r:id="rId2"/>
              </a:rPr>
              <a:t>pierrc@microsoft.com</a:t>
            </a:r>
            <a:endParaRPr lang="fr-FR" sz="2000" dirty="0" smtClean="0"/>
          </a:p>
          <a:p>
            <a:r>
              <a:rPr lang="fr-FR" sz="2000" dirty="0" smtClean="0"/>
              <a:t>http://blogs.technet.com/pierrc</a:t>
            </a:r>
            <a:endParaRPr lang="fr-FR" dirty="0" smtClean="0"/>
          </a:p>
          <a:p>
            <a:endParaRPr lang="fr-FR" dirty="0" smtClean="0"/>
          </a:p>
          <a:p>
            <a:endParaRPr lang="fr-FR" dirty="0"/>
          </a:p>
        </p:txBody>
      </p:sp>
      <p:sp>
        <p:nvSpPr>
          <p:cNvPr id="3" name="Titre 2"/>
          <p:cNvSpPr>
            <a:spLocks noGrp="1"/>
          </p:cNvSpPr>
          <p:nvPr>
            <p:ph type="title"/>
          </p:nvPr>
        </p:nvSpPr>
        <p:spPr/>
        <p:txBody>
          <a:bodyPr/>
          <a:lstStyle/>
          <a:p>
            <a:r>
              <a:rPr lang="fr-FR" sz="3200" dirty="0" smtClean="0"/>
              <a:t/>
            </a:r>
            <a:br>
              <a:rPr lang="fr-FR" sz="3200" dirty="0" smtClean="0"/>
            </a:br>
            <a:r>
              <a:rPr lang="fr-FR" sz="4000" dirty="0" smtClean="0"/>
              <a:t>Essential Business Server 2008</a:t>
            </a:r>
            <a:endParaRPr lang="fr-FR" sz="3200"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sz="3200" dirty="0" smtClean="0"/>
              <a:t/>
            </a:r>
            <a:br>
              <a:rPr lang="fr-FR" sz="3200" dirty="0" smtClean="0"/>
            </a:br>
            <a:r>
              <a:rPr lang="fr-FR" b="1" dirty="0" smtClean="0">
                <a:effectLst>
                  <a:outerShdw blurRad="38100" dist="38100" dir="2700000" algn="tl">
                    <a:srgbClr val="000000">
                      <a:alpha val="43137"/>
                    </a:srgbClr>
                  </a:outerShdw>
                </a:effectLst>
              </a:rPr>
              <a:t>Rôles des serveurs </a:t>
            </a:r>
            <a:endParaRPr lang="fr-FR" sz="3200" b="1" dirty="0">
              <a:effectLst>
                <a:outerShdw blurRad="38100" dist="38100" dir="2700000" algn="tl">
                  <a:srgbClr val="000000">
                    <a:alpha val="43137"/>
                  </a:srgbClr>
                </a:outerShdw>
              </a:effectLst>
            </a:endParaRPr>
          </a:p>
        </p:txBody>
      </p:sp>
      <p:sp>
        <p:nvSpPr>
          <p:cNvPr id="2" name="Sous-titre 1"/>
          <p:cNvSpPr>
            <a:spLocks noGrp="1"/>
          </p:cNvSpPr>
          <p:nvPr>
            <p:ph type="body" sz="quarter" idx="11"/>
          </p:nvPr>
        </p:nvSpPr>
        <p:spPr/>
        <p:txBody>
          <a:bodyPr/>
          <a:lstStyle/>
          <a:p>
            <a:endParaRPr lang="fr-FR" dirty="0" smtClean="0"/>
          </a:p>
          <a:p>
            <a:endParaRPr lang="fr-FR" dirty="0"/>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63490" name="Picture 2" descr="F:\EBS FR\SEC\14.jpg"/>
          <p:cNvPicPr>
            <a:picLocks noChangeAspect="1" noChangeArrowheads="1"/>
          </p:cNvPicPr>
          <p:nvPr/>
        </p:nvPicPr>
        <p:blipFill>
          <a:blip r:embed="rId2"/>
          <a:srcRect/>
          <a:stretch>
            <a:fillRect/>
          </a:stretch>
        </p:blipFill>
        <p:spPr bwMode="auto">
          <a:xfrm>
            <a:off x="842963" y="2076450"/>
            <a:ext cx="724852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64514" name="Picture 2" descr="F:\EBS FR\SEC\15.jpg"/>
          <p:cNvPicPr>
            <a:picLocks noChangeAspect="1" noChangeArrowheads="1"/>
          </p:cNvPicPr>
          <p:nvPr/>
        </p:nvPicPr>
        <p:blipFill>
          <a:blip r:embed="rId2"/>
          <a:srcRect/>
          <a:stretch>
            <a:fillRect/>
          </a:stretch>
        </p:blipFill>
        <p:spPr bwMode="auto">
          <a:xfrm>
            <a:off x="1033463" y="1966913"/>
            <a:ext cx="7229475" cy="4276725"/>
          </a:xfrm>
          <a:prstGeom prst="rect">
            <a:avLst/>
          </a:prstGeom>
          <a:noFill/>
        </p:spPr>
      </p:pic>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65538" name="Picture 2" descr="F:\EBS FR\SEC\16.jpg"/>
          <p:cNvPicPr>
            <a:picLocks noChangeAspect="1" noChangeArrowheads="1"/>
          </p:cNvPicPr>
          <p:nvPr/>
        </p:nvPicPr>
        <p:blipFill>
          <a:blip r:embed="rId2"/>
          <a:srcRect/>
          <a:stretch>
            <a:fillRect/>
          </a:stretch>
        </p:blipFill>
        <p:spPr bwMode="auto">
          <a:xfrm>
            <a:off x="976313" y="1938338"/>
            <a:ext cx="7229475"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66562" name="Picture 2" descr="F:\EBS FR\SEC\17.jpg"/>
          <p:cNvPicPr>
            <a:picLocks noChangeAspect="1" noChangeArrowheads="1"/>
          </p:cNvPicPr>
          <p:nvPr/>
        </p:nvPicPr>
        <p:blipFill>
          <a:blip r:embed="rId2"/>
          <a:srcRect/>
          <a:stretch>
            <a:fillRect/>
          </a:stretch>
        </p:blipFill>
        <p:spPr bwMode="auto">
          <a:xfrm>
            <a:off x="928688" y="2052638"/>
            <a:ext cx="7229475" cy="4276725"/>
          </a:xfrm>
          <a:prstGeom prst="rect">
            <a:avLst/>
          </a:prstGeom>
          <a:noFill/>
        </p:spPr>
      </p:pic>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67586" name="Picture 2" descr="F:\EBS FR\SEC\18.jpg"/>
          <p:cNvPicPr>
            <a:picLocks noChangeAspect="1" noChangeArrowheads="1"/>
          </p:cNvPicPr>
          <p:nvPr/>
        </p:nvPicPr>
        <p:blipFill>
          <a:blip r:embed="rId2"/>
          <a:srcRect/>
          <a:stretch>
            <a:fillRect/>
          </a:stretch>
        </p:blipFill>
        <p:spPr bwMode="auto">
          <a:xfrm>
            <a:off x="1028700" y="1952625"/>
            <a:ext cx="7219950"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68610" name="Picture 2" descr="F:\EBS FR\SEC\19.jpg"/>
          <p:cNvPicPr>
            <a:picLocks noChangeAspect="1" noChangeArrowheads="1"/>
          </p:cNvPicPr>
          <p:nvPr/>
        </p:nvPicPr>
        <p:blipFill>
          <a:blip r:embed="rId2"/>
          <a:srcRect/>
          <a:stretch>
            <a:fillRect/>
          </a:stretch>
        </p:blipFill>
        <p:spPr bwMode="auto">
          <a:xfrm>
            <a:off x="957263" y="2109788"/>
            <a:ext cx="7229475"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messagerie</a:t>
            </a:r>
            <a:endParaRPr lang="fr-FR" dirty="0"/>
          </a:p>
        </p:txBody>
      </p:sp>
      <p:pic>
        <p:nvPicPr>
          <p:cNvPr id="69634" name="Picture 2" descr="F:\EBS FR\MX\1.jpg"/>
          <p:cNvPicPr>
            <a:picLocks noChangeAspect="1" noChangeArrowheads="1"/>
          </p:cNvPicPr>
          <p:nvPr/>
        </p:nvPicPr>
        <p:blipFill>
          <a:blip r:embed="rId2"/>
          <a:srcRect/>
          <a:stretch>
            <a:fillRect/>
          </a:stretch>
        </p:blipFill>
        <p:spPr bwMode="auto">
          <a:xfrm>
            <a:off x="923925" y="2157413"/>
            <a:ext cx="7219950"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messagerie</a:t>
            </a:r>
            <a:endParaRPr lang="fr-FR" dirty="0"/>
          </a:p>
        </p:txBody>
      </p:sp>
      <p:pic>
        <p:nvPicPr>
          <p:cNvPr id="70658" name="Picture 2" descr="F:\EBS FR\MX\2.jpg"/>
          <p:cNvPicPr>
            <a:picLocks noChangeAspect="1" noChangeArrowheads="1"/>
          </p:cNvPicPr>
          <p:nvPr/>
        </p:nvPicPr>
        <p:blipFill>
          <a:blip r:embed="rId2"/>
          <a:srcRect/>
          <a:stretch>
            <a:fillRect/>
          </a:stretch>
        </p:blipFill>
        <p:spPr bwMode="auto">
          <a:xfrm>
            <a:off x="933450" y="2171700"/>
            <a:ext cx="7219950"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messagerie</a:t>
            </a:r>
            <a:endParaRPr lang="fr-FR" dirty="0"/>
          </a:p>
        </p:txBody>
      </p:sp>
      <p:pic>
        <p:nvPicPr>
          <p:cNvPr id="71682" name="Picture 2" descr="F:\EBS FR\MX\3.jpg"/>
          <p:cNvPicPr>
            <a:picLocks noChangeAspect="1" noChangeArrowheads="1"/>
          </p:cNvPicPr>
          <p:nvPr/>
        </p:nvPicPr>
        <p:blipFill>
          <a:blip r:embed="rId2"/>
          <a:srcRect/>
          <a:stretch>
            <a:fillRect/>
          </a:stretch>
        </p:blipFill>
        <p:spPr bwMode="auto">
          <a:xfrm>
            <a:off x="976313" y="2076450"/>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messagerie</a:t>
            </a:r>
            <a:endParaRPr lang="fr-FR" dirty="0"/>
          </a:p>
        </p:txBody>
      </p:sp>
      <p:pic>
        <p:nvPicPr>
          <p:cNvPr id="72706" name="Picture 2" descr="F:\EBS FR\MX\4.jpg"/>
          <p:cNvPicPr>
            <a:picLocks noChangeAspect="1" noChangeArrowheads="1"/>
          </p:cNvPicPr>
          <p:nvPr/>
        </p:nvPicPr>
        <p:blipFill>
          <a:blip r:embed="rId2"/>
          <a:srcRect/>
          <a:stretch>
            <a:fillRect/>
          </a:stretch>
        </p:blipFill>
        <p:spPr bwMode="auto">
          <a:xfrm>
            <a:off x="990600" y="2119313"/>
            <a:ext cx="7219950"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Le serveur de Management</a:t>
            </a:r>
            <a:endParaRPr lang="en-US" dirty="0"/>
          </a:p>
        </p:txBody>
      </p:sp>
      <p:sp>
        <p:nvSpPr>
          <p:cNvPr id="3" name="Content Placeholder 2"/>
          <p:cNvSpPr>
            <a:spLocks noGrp="1"/>
          </p:cNvSpPr>
          <p:nvPr>
            <p:ph idx="4294967295"/>
          </p:nvPr>
        </p:nvSpPr>
        <p:spPr>
          <a:xfrm>
            <a:off x="0" y="2659063"/>
            <a:ext cx="8383588" cy="3435350"/>
          </a:xfrm>
          <a:prstGeom prst="rect">
            <a:avLst/>
          </a:prstGeom>
        </p:spPr>
        <p:txBody>
          <a:bodyPr/>
          <a:lstStyle/>
          <a:p>
            <a:pPr marL="396875" indent="-396875"/>
            <a:r>
              <a:rPr lang="fr-FR" sz="2400" dirty="0" smtClean="0"/>
              <a:t>Service de domaine Active directory</a:t>
            </a:r>
          </a:p>
          <a:p>
            <a:pPr marL="396875" indent="-396875"/>
            <a:r>
              <a:rPr lang="fr-FR" sz="2400" dirty="0" smtClean="0"/>
              <a:t>Serveur DNS</a:t>
            </a:r>
          </a:p>
          <a:p>
            <a:pPr marL="396875" indent="-396875"/>
            <a:r>
              <a:rPr lang="fr-FR" sz="2400" dirty="0" smtClean="0"/>
              <a:t>Serveur DHCP</a:t>
            </a:r>
          </a:p>
          <a:p>
            <a:pPr marL="396875" indent="-396875"/>
            <a:r>
              <a:rPr lang="fr-FR" sz="2400" dirty="0" smtClean="0"/>
              <a:t>Serveur de Fichiers</a:t>
            </a:r>
          </a:p>
          <a:p>
            <a:pPr marL="396875" indent="-396875"/>
            <a:r>
              <a:rPr lang="fr-FR" sz="2400" dirty="0" smtClean="0"/>
              <a:t>Serveur d’impression</a:t>
            </a:r>
          </a:p>
          <a:p>
            <a:pPr marL="396875" indent="-396875"/>
            <a:r>
              <a:rPr lang="fr-FR" sz="2400" dirty="0" smtClean="0"/>
              <a:t>Serveur Web (IIS)</a:t>
            </a:r>
          </a:p>
          <a:p>
            <a:pPr marL="396875" indent="-396875"/>
            <a:r>
              <a:rPr lang="fr-FR" sz="2400" dirty="0" smtClean="0"/>
              <a:t>Services de certificats Active Directory</a:t>
            </a:r>
          </a:p>
          <a:p>
            <a:pPr marL="396875" indent="-396875"/>
            <a:r>
              <a:rPr lang="fr-FR" sz="2400" dirty="0" smtClean="0"/>
              <a:t>Services Terminal Server</a:t>
            </a:r>
            <a:endParaRPr lang="en-US" sz="2400" dirty="0" smtClean="0"/>
          </a:p>
        </p:txBody>
      </p:sp>
      <p:sp>
        <p:nvSpPr>
          <p:cNvPr id="4" name="ZoneTexte 3"/>
          <p:cNvSpPr txBox="1"/>
          <p:nvPr/>
        </p:nvSpPr>
        <p:spPr>
          <a:xfrm>
            <a:off x="317500" y="1943100"/>
            <a:ext cx="3835400" cy="523220"/>
          </a:xfrm>
          <a:prstGeom prst="rect">
            <a:avLst/>
          </a:prstGeom>
          <a:noFill/>
        </p:spPr>
        <p:txBody>
          <a:bodyPr wrap="square" rtlCol="0">
            <a:spAutoFit/>
          </a:bodyPr>
          <a:lstStyle/>
          <a:p>
            <a:r>
              <a:rPr lang="fr-FR" sz="2800" dirty="0" smtClean="0">
                <a:solidFill>
                  <a:schemeClr val="tx1"/>
                </a:solidFill>
                <a:latin typeface="Segoe" pitchFamily="34" charset="0"/>
              </a:rPr>
              <a:t>Rôle Windows : </a:t>
            </a:r>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messagerie</a:t>
            </a:r>
            <a:endParaRPr lang="fr-FR" dirty="0"/>
          </a:p>
        </p:txBody>
      </p:sp>
      <p:pic>
        <p:nvPicPr>
          <p:cNvPr id="73730" name="Picture 2" descr="F:\EBS FR\MX\5.jpg"/>
          <p:cNvPicPr>
            <a:picLocks noChangeAspect="1" noChangeArrowheads="1"/>
          </p:cNvPicPr>
          <p:nvPr/>
        </p:nvPicPr>
        <p:blipFill>
          <a:blip r:embed="rId2"/>
          <a:srcRect/>
          <a:stretch>
            <a:fillRect/>
          </a:stretch>
        </p:blipFill>
        <p:spPr bwMode="auto">
          <a:xfrm>
            <a:off x="847725" y="2166938"/>
            <a:ext cx="7239000"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messagerie</a:t>
            </a:r>
            <a:endParaRPr lang="fr-FR" dirty="0"/>
          </a:p>
        </p:txBody>
      </p:sp>
      <p:pic>
        <p:nvPicPr>
          <p:cNvPr id="74754" name="Picture 2" descr="F:\EBS FR\MX\6.jpg"/>
          <p:cNvPicPr>
            <a:picLocks noChangeAspect="1" noChangeArrowheads="1"/>
          </p:cNvPicPr>
          <p:nvPr/>
        </p:nvPicPr>
        <p:blipFill>
          <a:blip r:embed="rId2"/>
          <a:srcRect/>
          <a:stretch>
            <a:fillRect/>
          </a:stretch>
        </p:blipFill>
        <p:spPr bwMode="auto">
          <a:xfrm>
            <a:off x="962025" y="2124075"/>
            <a:ext cx="7239000"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messagerie</a:t>
            </a:r>
            <a:endParaRPr lang="fr-FR" dirty="0"/>
          </a:p>
        </p:txBody>
      </p:sp>
      <p:pic>
        <p:nvPicPr>
          <p:cNvPr id="75778" name="Picture 2" descr="F:\EBS FR\MX\7.jpg"/>
          <p:cNvPicPr>
            <a:picLocks noChangeAspect="1" noChangeArrowheads="1"/>
          </p:cNvPicPr>
          <p:nvPr/>
        </p:nvPicPr>
        <p:blipFill>
          <a:blip r:embed="rId2"/>
          <a:srcRect/>
          <a:stretch>
            <a:fillRect/>
          </a:stretch>
        </p:blipFill>
        <p:spPr bwMode="auto">
          <a:xfrm>
            <a:off x="876300" y="2152650"/>
            <a:ext cx="7219950"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messagerie</a:t>
            </a:r>
            <a:endParaRPr lang="fr-FR" dirty="0"/>
          </a:p>
        </p:txBody>
      </p:sp>
      <p:pic>
        <p:nvPicPr>
          <p:cNvPr id="76802" name="Picture 2" descr="F:\EBS FR\MX\8.jpg"/>
          <p:cNvPicPr>
            <a:picLocks noChangeAspect="1" noChangeArrowheads="1"/>
          </p:cNvPicPr>
          <p:nvPr/>
        </p:nvPicPr>
        <p:blipFill>
          <a:blip r:embed="rId2"/>
          <a:srcRect/>
          <a:stretch>
            <a:fillRect/>
          </a:stretch>
        </p:blipFill>
        <p:spPr bwMode="auto">
          <a:xfrm>
            <a:off x="995363" y="2152650"/>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messagerie</a:t>
            </a:r>
            <a:endParaRPr lang="fr-FR" dirty="0"/>
          </a:p>
        </p:txBody>
      </p:sp>
      <p:pic>
        <p:nvPicPr>
          <p:cNvPr id="77826" name="Picture 2" descr="F:\EBS FR\MX\9.jpg"/>
          <p:cNvPicPr>
            <a:picLocks noChangeAspect="1" noChangeArrowheads="1"/>
          </p:cNvPicPr>
          <p:nvPr/>
        </p:nvPicPr>
        <p:blipFill>
          <a:blip r:embed="rId2"/>
          <a:srcRect/>
          <a:stretch>
            <a:fillRect/>
          </a:stretch>
        </p:blipFill>
        <p:spPr bwMode="auto">
          <a:xfrm>
            <a:off x="976313" y="2138363"/>
            <a:ext cx="7229475"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messagerie</a:t>
            </a:r>
            <a:endParaRPr lang="fr-FR" dirty="0"/>
          </a:p>
        </p:txBody>
      </p:sp>
      <p:pic>
        <p:nvPicPr>
          <p:cNvPr id="78850" name="Picture 2" descr="F:\EBS FR\MX\10.jpg"/>
          <p:cNvPicPr>
            <a:picLocks noChangeAspect="1" noChangeArrowheads="1"/>
          </p:cNvPicPr>
          <p:nvPr/>
        </p:nvPicPr>
        <p:blipFill>
          <a:blip r:embed="rId2"/>
          <a:srcRect/>
          <a:stretch>
            <a:fillRect/>
          </a:stretch>
        </p:blipFill>
        <p:spPr bwMode="auto">
          <a:xfrm>
            <a:off x="885825" y="2019300"/>
            <a:ext cx="7239000"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messagerie</a:t>
            </a:r>
            <a:endParaRPr lang="fr-FR" dirty="0"/>
          </a:p>
        </p:txBody>
      </p:sp>
      <p:pic>
        <p:nvPicPr>
          <p:cNvPr id="79874" name="Picture 2" descr="F:\EBS FR\MX\11.jpg"/>
          <p:cNvPicPr>
            <a:picLocks noChangeAspect="1" noChangeArrowheads="1"/>
          </p:cNvPicPr>
          <p:nvPr/>
        </p:nvPicPr>
        <p:blipFill>
          <a:blip r:embed="rId2"/>
          <a:srcRect/>
          <a:stretch>
            <a:fillRect/>
          </a:stretch>
        </p:blipFill>
        <p:spPr bwMode="auto">
          <a:xfrm>
            <a:off x="862013" y="2181225"/>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messagerie</a:t>
            </a:r>
            <a:endParaRPr lang="fr-FR" dirty="0"/>
          </a:p>
        </p:txBody>
      </p:sp>
      <p:pic>
        <p:nvPicPr>
          <p:cNvPr id="80898" name="Picture 2" descr="F:\EBS FR\MX\12.jpg"/>
          <p:cNvPicPr>
            <a:picLocks noChangeAspect="1" noChangeArrowheads="1"/>
          </p:cNvPicPr>
          <p:nvPr/>
        </p:nvPicPr>
        <p:blipFill>
          <a:blip r:embed="rId2"/>
          <a:srcRect/>
          <a:stretch>
            <a:fillRect/>
          </a:stretch>
        </p:blipFill>
        <p:spPr bwMode="auto">
          <a:xfrm>
            <a:off x="938213" y="2166938"/>
            <a:ext cx="7229475"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messagerie</a:t>
            </a:r>
            <a:endParaRPr lang="fr-FR" dirty="0"/>
          </a:p>
        </p:txBody>
      </p:sp>
      <p:pic>
        <p:nvPicPr>
          <p:cNvPr id="81922" name="Picture 2" descr="F:\EBS FR\MX\13.jpg"/>
          <p:cNvPicPr>
            <a:picLocks noChangeAspect="1" noChangeArrowheads="1"/>
          </p:cNvPicPr>
          <p:nvPr/>
        </p:nvPicPr>
        <p:blipFill>
          <a:blip r:embed="rId2"/>
          <a:srcRect/>
          <a:stretch>
            <a:fillRect/>
          </a:stretch>
        </p:blipFill>
        <p:spPr bwMode="auto">
          <a:xfrm>
            <a:off x="919163" y="2114550"/>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messagerie</a:t>
            </a:r>
            <a:endParaRPr lang="fr-FR" dirty="0"/>
          </a:p>
        </p:txBody>
      </p:sp>
      <p:pic>
        <p:nvPicPr>
          <p:cNvPr id="82946" name="Picture 2" descr="F:\EBS FR\MX\14.jpg"/>
          <p:cNvPicPr>
            <a:picLocks noChangeAspect="1" noChangeArrowheads="1"/>
          </p:cNvPicPr>
          <p:nvPr/>
        </p:nvPicPr>
        <p:blipFill>
          <a:blip r:embed="rId2"/>
          <a:srcRect/>
          <a:stretch>
            <a:fillRect/>
          </a:stretch>
        </p:blipFill>
        <p:spPr bwMode="auto">
          <a:xfrm>
            <a:off x="928688" y="2057400"/>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Le serveur de Management</a:t>
            </a:r>
            <a:endParaRPr lang="en-US" dirty="0"/>
          </a:p>
        </p:txBody>
      </p:sp>
      <p:sp>
        <p:nvSpPr>
          <p:cNvPr id="3" name="Content Placeholder 2"/>
          <p:cNvSpPr>
            <a:spLocks noGrp="1"/>
          </p:cNvSpPr>
          <p:nvPr>
            <p:ph idx="4294967295"/>
          </p:nvPr>
        </p:nvSpPr>
        <p:spPr>
          <a:xfrm>
            <a:off x="762000" y="2189163"/>
            <a:ext cx="8382000" cy="5435600"/>
          </a:xfrm>
          <a:prstGeom prst="rect">
            <a:avLst/>
          </a:prstGeom>
        </p:spPr>
        <p:txBody>
          <a:bodyPr/>
          <a:lstStyle/>
          <a:p>
            <a:pPr marL="396875" indent="-396875"/>
            <a:r>
              <a:rPr lang="fr-FR" sz="2400" dirty="0" smtClean="0"/>
              <a:t>System Center Essentials monitoring and management component</a:t>
            </a:r>
          </a:p>
          <a:p>
            <a:pPr marL="396875" indent="-396875"/>
            <a:r>
              <a:rPr lang="fr-FR" sz="2400" dirty="0" smtClean="0"/>
              <a:t>System Center Essentials update management and software </a:t>
            </a:r>
            <a:r>
              <a:rPr lang="fr-FR" sz="2400" dirty="0" err="1" smtClean="0"/>
              <a:t>deployment</a:t>
            </a:r>
            <a:r>
              <a:rPr lang="fr-FR" sz="2400" dirty="0" smtClean="0"/>
              <a:t> components</a:t>
            </a:r>
          </a:p>
          <a:p>
            <a:pPr marL="396875" indent="-396875"/>
            <a:r>
              <a:rPr lang="en-US" sz="2400" dirty="0" smtClean="0"/>
              <a:t>Microsoft SQL Server Express (SCE)</a:t>
            </a:r>
            <a:endParaRPr lang="fr-FR" sz="2400" dirty="0" smtClean="0"/>
          </a:p>
          <a:p>
            <a:pPr marL="396875" indent="-396875">
              <a:buNone/>
            </a:pPr>
            <a:endParaRPr/>
          </a:p>
          <a:p>
            <a:pPr marL="396875" indent="-396875">
              <a:buNone/>
            </a:pPr>
            <a:r>
              <a:rPr lang="fr-FR" sz="2400" dirty="0" smtClean="0"/>
              <a:t> Consoles d’administrations :</a:t>
            </a:r>
          </a:p>
          <a:p>
            <a:pPr marL="396875" indent="-396875"/>
            <a:r>
              <a:rPr lang="fr-FR" sz="2400" dirty="0" smtClean="0"/>
              <a:t>Exchange Server 2007 management </a:t>
            </a:r>
            <a:r>
              <a:rPr lang="fr-FR" sz="2400" dirty="0" err="1" smtClean="0"/>
              <a:t>tools</a:t>
            </a:r>
            <a:endParaRPr lang="fr-FR" sz="2400" dirty="0" smtClean="0"/>
          </a:p>
          <a:p>
            <a:pPr marL="396875" indent="-396875"/>
            <a:r>
              <a:rPr lang="fr-FR" sz="2400" dirty="0" err="1" smtClean="0"/>
              <a:t>Threat</a:t>
            </a:r>
            <a:r>
              <a:rPr lang="fr-FR" sz="2400" dirty="0" smtClean="0"/>
              <a:t> Management Gateway management </a:t>
            </a:r>
            <a:r>
              <a:rPr lang="fr-FR" sz="2400" dirty="0" err="1" smtClean="0"/>
              <a:t>tools</a:t>
            </a:r>
            <a:endParaRPr lang="fr-FR" sz="2400" dirty="0" smtClean="0"/>
          </a:p>
          <a:p>
            <a:pPr marL="396875" indent="-396875"/>
            <a:r>
              <a:rPr lang="fr-FR" sz="2400" dirty="0" smtClean="0"/>
              <a:t>Administration « Essential Business Server »</a:t>
            </a:r>
          </a:p>
          <a:p>
            <a:pPr marL="396875" indent="-396875"/>
            <a:endParaRPr lang="fr-FR" sz="2400" dirty="0" smtClean="0"/>
          </a:p>
          <a:p>
            <a:pPr marL="396875" indent="-396875">
              <a:buNone/>
            </a:pPr>
            <a:endParaRPr lang="fr-FR" sz="2400" dirty="0" smtClean="0"/>
          </a:p>
          <a:p>
            <a:pPr marL="396875" indent="-396875"/>
            <a:endParaRPr lang="fr-FR" sz="2400" dirty="0" smtClean="0"/>
          </a:p>
        </p:txBody>
      </p:sp>
      <p:sp>
        <p:nvSpPr>
          <p:cNvPr id="4" name="ZoneTexte 3"/>
          <p:cNvSpPr txBox="1"/>
          <p:nvPr/>
        </p:nvSpPr>
        <p:spPr>
          <a:xfrm>
            <a:off x="469900" y="1600200"/>
            <a:ext cx="3454400" cy="523220"/>
          </a:xfrm>
          <a:prstGeom prst="rect">
            <a:avLst/>
          </a:prstGeom>
          <a:noFill/>
        </p:spPr>
        <p:txBody>
          <a:bodyPr wrap="square" rtlCol="0">
            <a:spAutoFit/>
          </a:bodyPr>
          <a:lstStyle/>
          <a:p>
            <a:r>
              <a:rPr lang="fr-FR" sz="2800" dirty="0" smtClean="0">
                <a:solidFill>
                  <a:schemeClr val="tx1"/>
                </a:solidFill>
                <a:latin typeface="Segoe" pitchFamily="34" charset="0"/>
              </a:rPr>
              <a:t>Applications : </a:t>
            </a:r>
          </a:p>
        </p:txBody>
      </p:sp>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messagerie</a:t>
            </a:r>
            <a:endParaRPr lang="fr-FR" dirty="0"/>
          </a:p>
        </p:txBody>
      </p:sp>
      <p:pic>
        <p:nvPicPr>
          <p:cNvPr id="83970" name="Picture 2" descr="F:\EBS FR\MX\15.jpg"/>
          <p:cNvPicPr>
            <a:picLocks noChangeAspect="1" noChangeArrowheads="1"/>
          </p:cNvPicPr>
          <p:nvPr/>
        </p:nvPicPr>
        <p:blipFill>
          <a:blip r:embed="rId2"/>
          <a:srcRect/>
          <a:stretch>
            <a:fillRect/>
          </a:stretch>
        </p:blipFill>
        <p:spPr bwMode="auto">
          <a:xfrm>
            <a:off x="890588" y="2214563"/>
            <a:ext cx="7229475"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messagerie</a:t>
            </a:r>
            <a:endParaRPr lang="fr-FR" dirty="0"/>
          </a:p>
        </p:txBody>
      </p:sp>
      <p:pic>
        <p:nvPicPr>
          <p:cNvPr id="84994" name="Picture 2" descr="F:\EBS FR\MX\16.jpg"/>
          <p:cNvPicPr>
            <a:picLocks noChangeAspect="1" noChangeArrowheads="1"/>
          </p:cNvPicPr>
          <p:nvPr/>
        </p:nvPicPr>
        <p:blipFill>
          <a:blip r:embed="rId2"/>
          <a:srcRect/>
          <a:stretch>
            <a:fillRect/>
          </a:stretch>
        </p:blipFill>
        <p:spPr bwMode="auto">
          <a:xfrm>
            <a:off x="900113" y="2147888"/>
            <a:ext cx="7229475" cy="4276725"/>
          </a:xfrm>
          <a:prstGeom prst="rect">
            <a:avLst/>
          </a:prstGeom>
          <a:noFill/>
        </p:spPr>
      </p:pic>
    </p:spTree>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sz="3200" dirty="0" smtClean="0"/>
              <a:t/>
            </a:r>
            <a:br>
              <a:rPr lang="fr-FR" sz="3200" dirty="0" smtClean="0"/>
            </a:br>
            <a:r>
              <a:rPr lang="fr-FR" b="1" dirty="0" smtClean="0">
                <a:effectLst>
                  <a:outerShdw blurRad="38100" dist="38100" dir="2700000" algn="tl">
                    <a:srgbClr val="000000">
                      <a:alpha val="43137"/>
                    </a:srgbClr>
                  </a:outerShdw>
                </a:effectLst>
              </a:rPr>
              <a:t>Assistant (mise en route)</a:t>
            </a:r>
            <a:endParaRPr lang="fr-FR" sz="3200" b="1" dirty="0">
              <a:effectLst>
                <a:outerShdw blurRad="38100" dist="38100" dir="2700000" algn="tl">
                  <a:srgbClr val="000000">
                    <a:alpha val="43137"/>
                  </a:srgbClr>
                </a:outerShdw>
              </a:effectLst>
            </a:endParaRPr>
          </a:p>
        </p:txBody>
      </p:sp>
      <p:sp>
        <p:nvSpPr>
          <p:cNvPr id="2" name="Sous-titre 1"/>
          <p:cNvSpPr>
            <a:spLocks noGrp="1"/>
          </p:cNvSpPr>
          <p:nvPr>
            <p:ph type="body" sz="quarter" idx="11"/>
          </p:nvPr>
        </p:nvSpPr>
        <p:spPr/>
        <p:txBody>
          <a:bodyPr/>
          <a:lstStyle/>
          <a:p>
            <a:endParaRPr lang="fr-FR" dirty="0" smtClean="0"/>
          </a:p>
          <a:p>
            <a:endParaRPr lang="fr-FR" dirty="0"/>
          </a:p>
        </p:txBody>
      </p:sp>
    </p:spTree>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dirty="0" smtClean="0"/>
              <a:t>Tâches de configuration et de migration</a:t>
            </a:r>
            <a:endParaRPr lang="fr-FR" sz="4000" dirty="0"/>
          </a:p>
        </p:txBody>
      </p:sp>
      <p:pic>
        <p:nvPicPr>
          <p:cNvPr id="86018" name="Picture 2" descr="F:\EBS FR\After install\1.jpg"/>
          <p:cNvPicPr>
            <a:picLocks noChangeAspect="1" noChangeArrowheads="1"/>
          </p:cNvPicPr>
          <p:nvPr/>
        </p:nvPicPr>
        <p:blipFill>
          <a:blip r:embed="rId2"/>
          <a:srcRect/>
          <a:stretch>
            <a:fillRect/>
          </a:stretch>
        </p:blipFill>
        <p:spPr bwMode="auto">
          <a:xfrm>
            <a:off x="609600" y="826294"/>
            <a:ext cx="7762875" cy="5822156"/>
          </a:xfrm>
          <a:prstGeom prst="rect">
            <a:avLst/>
          </a:prstGeom>
          <a:noFill/>
        </p:spPr>
      </p:pic>
    </p:spTree>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87042" name="Picture 2" descr="F:\EBS FR\After install\2.jpg"/>
          <p:cNvPicPr>
            <a:picLocks noChangeAspect="1" noChangeArrowheads="1"/>
          </p:cNvPicPr>
          <p:nvPr/>
        </p:nvPicPr>
        <p:blipFill>
          <a:blip r:embed="rId2"/>
          <a:srcRect/>
          <a:stretch>
            <a:fillRect/>
          </a:stretch>
        </p:blipFill>
        <p:spPr bwMode="auto">
          <a:xfrm>
            <a:off x="590550" y="838200"/>
            <a:ext cx="7772400" cy="5829300"/>
          </a:xfrm>
          <a:prstGeom prst="rect">
            <a:avLst/>
          </a:prstGeom>
          <a:noFill/>
        </p:spPr>
      </p:pic>
    </p:spTree>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88066" name="Picture 2" descr="F:\EBS FR\After install\3.jpg"/>
          <p:cNvPicPr>
            <a:picLocks noChangeAspect="1" noChangeArrowheads="1"/>
          </p:cNvPicPr>
          <p:nvPr/>
        </p:nvPicPr>
        <p:blipFill>
          <a:blip r:embed="rId2"/>
          <a:srcRect/>
          <a:stretch>
            <a:fillRect/>
          </a:stretch>
        </p:blipFill>
        <p:spPr bwMode="auto">
          <a:xfrm>
            <a:off x="714374" y="854869"/>
            <a:ext cx="7610475" cy="5707856"/>
          </a:xfrm>
          <a:prstGeom prst="rect">
            <a:avLst/>
          </a:prstGeom>
          <a:noFill/>
        </p:spPr>
      </p:pic>
    </p:spTree>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89090" name="Picture 2" descr="F:\EBS FR\After install\4.jpg"/>
          <p:cNvPicPr>
            <a:picLocks noChangeAspect="1" noChangeArrowheads="1"/>
          </p:cNvPicPr>
          <p:nvPr/>
        </p:nvPicPr>
        <p:blipFill>
          <a:blip r:embed="rId2"/>
          <a:srcRect/>
          <a:stretch>
            <a:fillRect/>
          </a:stretch>
        </p:blipFill>
        <p:spPr bwMode="auto">
          <a:xfrm>
            <a:off x="628650" y="850106"/>
            <a:ext cx="7762875" cy="5822156"/>
          </a:xfrm>
          <a:prstGeom prst="rect">
            <a:avLst/>
          </a:prstGeom>
          <a:noFill/>
        </p:spPr>
      </p:pic>
    </p:spTree>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90114" name="Picture 2" descr="F:\EBS FR\After install\5.jpg"/>
          <p:cNvPicPr>
            <a:picLocks noChangeAspect="1" noChangeArrowheads="1"/>
          </p:cNvPicPr>
          <p:nvPr/>
        </p:nvPicPr>
        <p:blipFill>
          <a:blip r:embed="rId2"/>
          <a:srcRect/>
          <a:stretch>
            <a:fillRect/>
          </a:stretch>
        </p:blipFill>
        <p:spPr bwMode="auto">
          <a:xfrm>
            <a:off x="695325" y="866775"/>
            <a:ext cx="7696200" cy="5772150"/>
          </a:xfrm>
          <a:prstGeom prst="rect">
            <a:avLst/>
          </a:prstGeom>
          <a:noFill/>
        </p:spPr>
      </p:pic>
    </p:spTree>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91138" name="Picture 2" descr="F:\EBS FR\After install\6.jpg"/>
          <p:cNvPicPr>
            <a:picLocks noChangeAspect="1" noChangeArrowheads="1"/>
          </p:cNvPicPr>
          <p:nvPr/>
        </p:nvPicPr>
        <p:blipFill>
          <a:blip r:embed="rId2"/>
          <a:srcRect/>
          <a:stretch>
            <a:fillRect/>
          </a:stretch>
        </p:blipFill>
        <p:spPr bwMode="auto">
          <a:xfrm>
            <a:off x="714378" y="857250"/>
            <a:ext cx="7772398" cy="5829299"/>
          </a:xfrm>
          <a:prstGeom prst="rect">
            <a:avLst/>
          </a:prstGeom>
          <a:noFill/>
        </p:spPr>
      </p:pic>
    </p:spTree>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92162" name="Picture 2" descr="F:\EBS FR\After install\7.jpg"/>
          <p:cNvPicPr>
            <a:picLocks noChangeAspect="1" noChangeArrowheads="1"/>
          </p:cNvPicPr>
          <p:nvPr/>
        </p:nvPicPr>
        <p:blipFill>
          <a:blip r:embed="rId2"/>
          <a:srcRect/>
          <a:stretch>
            <a:fillRect/>
          </a:stretch>
        </p:blipFill>
        <p:spPr bwMode="auto">
          <a:xfrm>
            <a:off x="685800" y="850106"/>
            <a:ext cx="7781925" cy="5836444"/>
          </a:xfrm>
          <a:prstGeom prst="rect">
            <a:avLst/>
          </a:prstGeom>
          <a:noFill/>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Le serveur de Sécurité</a:t>
            </a:r>
            <a:endParaRPr lang="en-US" dirty="0"/>
          </a:p>
        </p:txBody>
      </p:sp>
      <p:sp>
        <p:nvSpPr>
          <p:cNvPr id="3" name="Content Placeholder 2"/>
          <p:cNvSpPr>
            <a:spLocks noGrp="1"/>
          </p:cNvSpPr>
          <p:nvPr>
            <p:ph idx="4294967295"/>
          </p:nvPr>
        </p:nvSpPr>
        <p:spPr>
          <a:xfrm>
            <a:off x="0" y="1936115"/>
            <a:ext cx="8383588" cy="7977188"/>
          </a:xfrm>
          <a:prstGeom prst="rect">
            <a:avLst/>
          </a:prstGeom>
        </p:spPr>
        <p:txBody>
          <a:bodyPr/>
          <a:lstStyle/>
          <a:p>
            <a:pPr marL="396875" indent="-396875"/>
            <a:r>
              <a:rPr lang="fr-FR" sz="2000" dirty="0" smtClean="0"/>
              <a:t>Active Directory Light Directory Services (configuration </a:t>
            </a:r>
            <a:r>
              <a:rPr lang="fr-FR" sz="2000" dirty="0" err="1" smtClean="0"/>
              <a:t>Edge</a:t>
            </a:r>
            <a:r>
              <a:rPr lang="fr-FR" sz="2000" dirty="0" smtClean="0"/>
              <a:t> et TMG)</a:t>
            </a:r>
          </a:p>
          <a:p>
            <a:pPr marL="396875" indent="-396875"/>
            <a:r>
              <a:rPr lang="fr-FR" sz="2000" dirty="0" smtClean="0"/>
              <a:t>Network Policy and Access Services</a:t>
            </a:r>
          </a:p>
          <a:p>
            <a:pPr marL="396875" indent="-396875">
              <a:buNone/>
            </a:pPr>
            <a:r>
              <a:rPr lang="fr-FR" sz="2000" b="1" dirty="0" smtClean="0"/>
              <a:t>       N</a:t>
            </a:r>
            <a:r>
              <a:rPr lang="fr-FR" sz="2000" dirty="0" smtClean="0"/>
              <a:t>etwork </a:t>
            </a:r>
            <a:r>
              <a:rPr lang="fr-FR" sz="2000" b="1" dirty="0" smtClean="0"/>
              <a:t>P</a:t>
            </a:r>
            <a:r>
              <a:rPr lang="fr-FR" sz="2000" dirty="0" smtClean="0"/>
              <a:t>olicy </a:t>
            </a:r>
            <a:r>
              <a:rPr lang="fr-FR" sz="2000" b="1" dirty="0" smtClean="0"/>
              <a:t>S</a:t>
            </a:r>
            <a:r>
              <a:rPr lang="fr-FR" sz="2000" dirty="0" smtClean="0"/>
              <a:t>erver (</a:t>
            </a:r>
            <a:r>
              <a:rPr lang="fr-FR" sz="2000" b="1" dirty="0" smtClean="0"/>
              <a:t>N</a:t>
            </a:r>
            <a:r>
              <a:rPr lang="fr-FR" sz="2000" dirty="0" smtClean="0"/>
              <a:t>etwork </a:t>
            </a:r>
            <a:r>
              <a:rPr lang="fr-FR" sz="2000" b="1" dirty="0" smtClean="0"/>
              <a:t>A</a:t>
            </a:r>
            <a:r>
              <a:rPr lang="fr-FR" sz="2000" dirty="0" smtClean="0"/>
              <a:t>ccess </a:t>
            </a:r>
            <a:r>
              <a:rPr lang="fr-FR" sz="2000" b="1" dirty="0" smtClean="0"/>
              <a:t>P</a:t>
            </a:r>
            <a:r>
              <a:rPr lang="fr-FR" sz="2000" dirty="0" smtClean="0"/>
              <a:t>rotection, </a:t>
            </a:r>
          </a:p>
          <a:p>
            <a:pPr marL="396875" indent="-396875">
              <a:buNone/>
            </a:pPr>
            <a:r>
              <a:rPr lang="fr-FR" sz="2000" dirty="0" smtClean="0"/>
              <a:t>       Radius, RRAS )</a:t>
            </a:r>
          </a:p>
          <a:p>
            <a:pPr marL="396875" indent="-396875"/>
            <a:r>
              <a:rPr lang="fr-FR" sz="2000" dirty="0" smtClean="0"/>
              <a:t>Internet Information Services (IIS)</a:t>
            </a:r>
          </a:p>
          <a:p>
            <a:pPr marL="396875" indent="-396875"/>
            <a:endParaRPr lang="fr-FR" sz="2000" dirty="0" smtClean="0"/>
          </a:p>
          <a:p>
            <a:pPr marL="396875" indent="-396875">
              <a:buNone/>
            </a:pPr>
            <a:r>
              <a:rPr lang="fr-FR" sz="2400" dirty="0" smtClean="0"/>
              <a:t>Applications :</a:t>
            </a:r>
          </a:p>
          <a:p>
            <a:pPr marL="396875" indent="-396875"/>
            <a:r>
              <a:rPr lang="fr-FR" sz="2000" dirty="0" smtClean="0"/>
              <a:t>Exchange Server </a:t>
            </a:r>
            <a:r>
              <a:rPr lang="fr-FR" sz="2000" dirty="0" err="1" smtClean="0"/>
              <a:t>Edge</a:t>
            </a:r>
            <a:r>
              <a:rPr lang="fr-FR" sz="2000" dirty="0" smtClean="0"/>
              <a:t> Transport</a:t>
            </a:r>
          </a:p>
          <a:p>
            <a:pPr marL="396875" indent="-396875"/>
            <a:r>
              <a:rPr lang="fr-FR" sz="2000" dirty="0" smtClean="0"/>
              <a:t>Microsoft Forefront </a:t>
            </a:r>
            <a:r>
              <a:rPr lang="fr-FR" sz="2000" dirty="0" err="1" smtClean="0"/>
              <a:t>Threat</a:t>
            </a:r>
            <a:r>
              <a:rPr lang="fr-FR" sz="2000" dirty="0" smtClean="0"/>
              <a:t> Management Gateway</a:t>
            </a:r>
          </a:p>
          <a:p>
            <a:pPr marL="396875" indent="-396875"/>
            <a:r>
              <a:rPr lang="en-US" sz="2000" dirty="0" smtClean="0"/>
              <a:t>Microsoft SQL Server Express ( Logs TMG)</a:t>
            </a:r>
            <a:endParaRPr lang="fr-FR" sz="2000" dirty="0" smtClean="0"/>
          </a:p>
          <a:p>
            <a:pPr marL="396875" indent="-396875"/>
            <a:endParaRPr lang="fr-FR" sz="2000" dirty="0" smtClean="0"/>
          </a:p>
          <a:p>
            <a:pPr marL="396875" indent="-396875">
              <a:buNone/>
            </a:pPr>
            <a:endParaRPr/>
          </a:p>
          <a:p>
            <a:pPr marL="396875" indent="-396875">
              <a:buNone/>
            </a:pPr>
            <a:endParaRPr lang="fr-FR" sz="2400" dirty="0" smtClean="0"/>
          </a:p>
          <a:p>
            <a:pPr marL="396875" indent="-396875"/>
            <a:endParaRPr lang="fr-FR" sz="2400" dirty="0" smtClean="0"/>
          </a:p>
          <a:p>
            <a:pPr marL="396875" indent="-396875"/>
            <a:endParaRPr lang="fr-FR" sz="2400" dirty="0" smtClean="0"/>
          </a:p>
          <a:p>
            <a:pPr marL="396875" indent="-396875">
              <a:buNone/>
            </a:pPr>
            <a:endParaRPr lang="fr-FR" sz="2400" dirty="0" smtClean="0"/>
          </a:p>
          <a:p>
            <a:pPr marL="396875" indent="-396875"/>
            <a:endParaRPr lang="fr-FR" sz="2400" dirty="0" smtClean="0"/>
          </a:p>
        </p:txBody>
      </p:sp>
      <p:sp>
        <p:nvSpPr>
          <p:cNvPr id="4" name="ZoneTexte 3"/>
          <p:cNvSpPr txBox="1"/>
          <p:nvPr/>
        </p:nvSpPr>
        <p:spPr>
          <a:xfrm>
            <a:off x="287020" y="1424940"/>
            <a:ext cx="3835400" cy="523220"/>
          </a:xfrm>
          <a:prstGeom prst="rect">
            <a:avLst/>
          </a:prstGeom>
          <a:noFill/>
        </p:spPr>
        <p:txBody>
          <a:bodyPr wrap="square" rtlCol="0">
            <a:spAutoFit/>
          </a:bodyPr>
          <a:lstStyle/>
          <a:p>
            <a:r>
              <a:rPr lang="fr-FR" sz="2800" dirty="0" smtClean="0">
                <a:solidFill>
                  <a:schemeClr val="tx1"/>
                </a:solidFill>
                <a:latin typeface="Segoe" pitchFamily="34" charset="0"/>
              </a:rPr>
              <a:t>Rôle Windows : </a:t>
            </a:r>
          </a:p>
        </p:txBody>
      </p:sp>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93186" name="Picture 2" descr="F:\EBS FR\After install\8.jpg"/>
          <p:cNvPicPr>
            <a:picLocks noChangeAspect="1" noChangeArrowheads="1"/>
          </p:cNvPicPr>
          <p:nvPr/>
        </p:nvPicPr>
        <p:blipFill>
          <a:blip r:embed="rId2"/>
          <a:srcRect/>
          <a:stretch>
            <a:fillRect/>
          </a:stretch>
        </p:blipFill>
        <p:spPr bwMode="auto">
          <a:xfrm>
            <a:off x="676275" y="876300"/>
            <a:ext cx="7772400" cy="5829300"/>
          </a:xfrm>
          <a:prstGeom prst="rect">
            <a:avLst/>
          </a:prstGeom>
          <a:noFill/>
        </p:spPr>
      </p:pic>
    </p:spTree>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94210" name="Picture 2" descr="F:\EBS FR\After install\9.jpg"/>
          <p:cNvPicPr>
            <a:picLocks noChangeAspect="1" noChangeArrowheads="1"/>
          </p:cNvPicPr>
          <p:nvPr/>
        </p:nvPicPr>
        <p:blipFill>
          <a:blip r:embed="rId2"/>
          <a:srcRect/>
          <a:stretch>
            <a:fillRect/>
          </a:stretch>
        </p:blipFill>
        <p:spPr bwMode="auto">
          <a:xfrm>
            <a:off x="714375" y="895349"/>
            <a:ext cx="7658100" cy="5743575"/>
          </a:xfrm>
          <a:prstGeom prst="rect">
            <a:avLst/>
          </a:prstGeom>
          <a:noFill/>
        </p:spPr>
      </p:pic>
    </p:spTree>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95234" name="Picture 2" descr="F:\EBS FR\After install\10.jpg"/>
          <p:cNvPicPr>
            <a:picLocks noChangeAspect="1" noChangeArrowheads="1"/>
          </p:cNvPicPr>
          <p:nvPr/>
        </p:nvPicPr>
        <p:blipFill>
          <a:blip r:embed="rId2"/>
          <a:srcRect/>
          <a:stretch>
            <a:fillRect/>
          </a:stretch>
        </p:blipFill>
        <p:spPr bwMode="auto">
          <a:xfrm>
            <a:off x="638175" y="826292"/>
            <a:ext cx="7724775" cy="5793582"/>
          </a:xfrm>
          <a:prstGeom prst="rect">
            <a:avLst/>
          </a:prstGeom>
          <a:noFill/>
        </p:spPr>
      </p:pic>
    </p:spTree>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96258" name="Picture 2" descr="F:\EBS FR\After install\11.jpg"/>
          <p:cNvPicPr>
            <a:picLocks noChangeAspect="1" noChangeArrowheads="1"/>
          </p:cNvPicPr>
          <p:nvPr/>
        </p:nvPicPr>
        <p:blipFill>
          <a:blip r:embed="rId2"/>
          <a:srcRect/>
          <a:stretch>
            <a:fillRect/>
          </a:stretch>
        </p:blipFill>
        <p:spPr bwMode="auto">
          <a:xfrm>
            <a:off x="676275" y="854869"/>
            <a:ext cx="7762875" cy="5822156"/>
          </a:xfrm>
          <a:prstGeom prst="rect">
            <a:avLst/>
          </a:prstGeom>
          <a:noFill/>
        </p:spPr>
      </p:pic>
    </p:spTree>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97282" name="Picture 2" descr="F:\EBS FR\After install\12.jpg"/>
          <p:cNvPicPr>
            <a:picLocks noChangeAspect="1" noChangeArrowheads="1"/>
          </p:cNvPicPr>
          <p:nvPr/>
        </p:nvPicPr>
        <p:blipFill>
          <a:blip r:embed="rId2"/>
          <a:srcRect/>
          <a:stretch>
            <a:fillRect/>
          </a:stretch>
        </p:blipFill>
        <p:spPr bwMode="auto">
          <a:xfrm>
            <a:off x="676275" y="842962"/>
            <a:ext cx="7753350" cy="5815012"/>
          </a:xfrm>
          <a:prstGeom prst="rect">
            <a:avLst/>
          </a:prstGeom>
          <a:noFill/>
        </p:spPr>
      </p:pic>
    </p:spTree>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98306" name="Picture 2" descr="F:\EBS FR\After install\13.jpg"/>
          <p:cNvPicPr>
            <a:picLocks noChangeAspect="1" noChangeArrowheads="1"/>
          </p:cNvPicPr>
          <p:nvPr/>
        </p:nvPicPr>
        <p:blipFill>
          <a:blip r:embed="rId2"/>
          <a:srcRect/>
          <a:stretch>
            <a:fillRect/>
          </a:stretch>
        </p:blipFill>
        <p:spPr bwMode="auto">
          <a:xfrm>
            <a:off x="685801" y="852488"/>
            <a:ext cx="7753350" cy="5815012"/>
          </a:xfrm>
          <a:prstGeom prst="rect">
            <a:avLst/>
          </a:prstGeom>
          <a:noFill/>
        </p:spPr>
      </p:pic>
    </p:spTree>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99330" name="Picture 2" descr="F:\EBS FR\After install\14.jpg"/>
          <p:cNvPicPr>
            <a:picLocks noChangeAspect="1" noChangeArrowheads="1"/>
          </p:cNvPicPr>
          <p:nvPr/>
        </p:nvPicPr>
        <p:blipFill>
          <a:blip r:embed="rId2"/>
          <a:srcRect/>
          <a:stretch>
            <a:fillRect/>
          </a:stretch>
        </p:blipFill>
        <p:spPr bwMode="auto">
          <a:xfrm>
            <a:off x="673101" y="857251"/>
            <a:ext cx="7708899" cy="5781674"/>
          </a:xfrm>
          <a:prstGeom prst="rect">
            <a:avLst/>
          </a:prstGeom>
          <a:noFill/>
        </p:spPr>
      </p:pic>
    </p:spTree>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00354" name="Picture 2" descr="F:\EBS FR\After install\15.jpg"/>
          <p:cNvPicPr>
            <a:picLocks noChangeAspect="1" noChangeArrowheads="1"/>
          </p:cNvPicPr>
          <p:nvPr/>
        </p:nvPicPr>
        <p:blipFill>
          <a:blip r:embed="rId2"/>
          <a:srcRect/>
          <a:stretch>
            <a:fillRect/>
          </a:stretch>
        </p:blipFill>
        <p:spPr bwMode="auto">
          <a:xfrm>
            <a:off x="701676" y="847725"/>
            <a:ext cx="7746999" cy="5810249"/>
          </a:xfrm>
          <a:prstGeom prst="rect">
            <a:avLst/>
          </a:prstGeom>
          <a:noFill/>
        </p:spPr>
      </p:pic>
    </p:spTree>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01378" name="Picture 2" descr="F:\EBS FR\After install\16.jpg"/>
          <p:cNvPicPr>
            <a:picLocks noChangeAspect="1" noChangeArrowheads="1"/>
          </p:cNvPicPr>
          <p:nvPr/>
        </p:nvPicPr>
        <p:blipFill>
          <a:blip r:embed="rId2"/>
          <a:srcRect/>
          <a:stretch>
            <a:fillRect/>
          </a:stretch>
        </p:blipFill>
        <p:spPr bwMode="auto">
          <a:xfrm>
            <a:off x="708026" y="866775"/>
            <a:ext cx="7721600" cy="5791200"/>
          </a:xfrm>
          <a:prstGeom prst="rect">
            <a:avLst/>
          </a:prstGeom>
          <a:noFill/>
        </p:spPr>
      </p:pic>
    </p:spTree>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02402" name="Picture 2" descr="F:\EBS FR\After install\17.jpg"/>
          <p:cNvPicPr>
            <a:picLocks noChangeAspect="1" noChangeArrowheads="1"/>
          </p:cNvPicPr>
          <p:nvPr/>
        </p:nvPicPr>
        <p:blipFill>
          <a:blip r:embed="rId2"/>
          <a:srcRect/>
          <a:stretch>
            <a:fillRect/>
          </a:stretch>
        </p:blipFill>
        <p:spPr bwMode="auto">
          <a:xfrm>
            <a:off x="704849" y="864392"/>
            <a:ext cx="7800975" cy="5850732"/>
          </a:xfrm>
          <a:prstGeom prst="rect">
            <a:avLst/>
          </a:prstGeom>
          <a:noFill/>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Le serveur de Sécurité</a:t>
            </a:r>
            <a:endParaRPr lang="en-US" dirty="0"/>
          </a:p>
        </p:txBody>
      </p:sp>
      <p:sp>
        <p:nvSpPr>
          <p:cNvPr id="3" name="Content Placeholder 2"/>
          <p:cNvSpPr>
            <a:spLocks noGrp="1"/>
          </p:cNvSpPr>
          <p:nvPr>
            <p:ph idx="4294967295"/>
          </p:nvPr>
        </p:nvSpPr>
        <p:spPr>
          <a:xfrm>
            <a:off x="0" y="3114675"/>
            <a:ext cx="8383588" cy="4616450"/>
          </a:xfrm>
          <a:prstGeom prst="rect">
            <a:avLst/>
          </a:prstGeom>
        </p:spPr>
        <p:txBody>
          <a:bodyPr/>
          <a:lstStyle/>
          <a:p>
            <a:pPr marL="396875" indent="-396875"/>
            <a:r>
              <a:rPr lang="fr-FR" sz="2400" dirty="0" smtClean="0"/>
              <a:t>Exchange Server </a:t>
            </a:r>
            <a:r>
              <a:rPr lang="fr-FR" sz="2400" dirty="0" err="1" smtClean="0"/>
              <a:t>Edge</a:t>
            </a:r>
            <a:endParaRPr lang="fr-FR" sz="2400" dirty="0" smtClean="0"/>
          </a:p>
          <a:p>
            <a:pPr marL="396875" indent="-396875"/>
            <a:r>
              <a:rPr lang="fr-FR" sz="2400" dirty="0" smtClean="0"/>
              <a:t>Microsoft Forefront </a:t>
            </a:r>
            <a:r>
              <a:rPr lang="fr-FR" sz="2400" dirty="0" err="1" smtClean="0"/>
              <a:t>Threat</a:t>
            </a:r>
            <a:r>
              <a:rPr lang="fr-FR" sz="2400" dirty="0" smtClean="0"/>
              <a:t> Management Gateway</a:t>
            </a:r>
          </a:p>
          <a:p>
            <a:pPr marL="396875" indent="-396875"/>
            <a:endParaRPr lang="fr-FR" sz="2400" dirty="0" smtClean="0"/>
          </a:p>
          <a:p>
            <a:pPr marL="396875" indent="-396875">
              <a:buNone/>
            </a:pPr>
            <a:endParaRPr/>
          </a:p>
          <a:p>
            <a:pPr marL="396875" indent="-396875">
              <a:buNone/>
            </a:pPr>
            <a:endParaRPr/>
          </a:p>
          <a:p>
            <a:pPr marL="396875" indent="-396875">
              <a:buNone/>
            </a:pPr>
            <a:endParaRPr lang="fr-FR" sz="2400" dirty="0" smtClean="0"/>
          </a:p>
          <a:p>
            <a:pPr marL="396875" indent="-396875"/>
            <a:endParaRPr lang="fr-FR" sz="2400" dirty="0" smtClean="0"/>
          </a:p>
          <a:p>
            <a:pPr marL="396875" indent="-396875"/>
            <a:endParaRPr lang="fr-FR" sz="2400" dirty="0" smtClean="0"/>
          </a:p>
          <a:p>
            <a:pPr marL="396875" indent="-396875">
              <a:buNone/>
            </a:pPr>
            <a:endParaRPr lang="fr-FR" sz="2400" dirty="0" smtClean="0"/>
          </a:p>
          <a:p>
            <a:pPr marL="396875" indent="-396875"/>
            <a:endParaRPr lang="fr-FR" sz="2400" dirty="0" smtClean="0"/>
          </a:p>
        </p:txBody>
      </p:sp>
      <p:sp>
        <p:nvSpPr>
          <p:cNvPr id="4" name="ZoneTexte 3"/>
          <p:cNvSpPr txBox="1"/>
          <p:nvPr/>
        </p:nvSpPr>
        <p:spPr>
          <a:xfrm>
            <a:off x="317500" y="1943100"/>
            <a:ext cx="5664200" cy="523220"/>
          </a:xfrm>
          <a:prstGeom prst="rect">
            <a:avLst/>
          </a:prstGeom>
          <a:noFill/>
        </p:spPr>
        <p:txBody>
          <a:bodyPr wrap="square" rtlCol="0">
            <a:spAutoFit/>
          </a:bodyPr>
          <a:lstStyle/>
          <a:p>
            <a:r>
              <a:rPr lang="fr-FR" sz="2800" dirty="0" smtClean="0">
                <a:solidFill>
                  <a:schemeClr val="tx1"/>
                </a:solidFill>
                <a:latin typeface="Segoe" pitchFamily="34" charset="0"/>
              </a:rPr>
              <a:t>Console d’administration: </a:t>
            </a:r>
          </a:p>
        </p:txBody>
      </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03426" name="Picture 2" descr="F:\EBS FR\After install\18.jpg"/>
          <p:cNvPicPr>
            <a:picLocks noChangeAspect="1" noChangeArrowheads="1"/>
          </p:cNvPicPr>
          <p:nvPr/>
        </p:nvPicPr>
        <p:blipFill>
          <a:blip r:embed="rId2"/>
          <a:srcRect/>
          <a:stretch>
            <a:fillRect/>
          </a:stretch>
        </p:blipFill>
        <p:spPr bwMode="auto">
          <a:xfrm>
            <a:off x="704851" y="847724"/>
            <a:ext cx="7734300" cy="5800725"/>
          </a:xfrm>
          <a:prstGeom prst="rect">
            <a:avLst/>
          </a:prstGeom>
          <a:noFill/>
        </p:spPr>
      </p:pic>
    </p:spTree>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04450" name="Picture 2" descr="F:\EBS FR\After install\19.jpg"/>
          <p:cNvPicPr>
            <a:picLocks noChangeAspect="1" noChangeArrowheads="1"/>
          </p:cNvPicPr>
          <p:nvPr/>
        </p:nvPicPr>
        <p:blipFill>
          <a:blip r:embed="rId2"/>
          <a:srcRect/>
          <a:stretch>
            <a:fillRect/>
          </a:stretch>
        </p:blipFill>
        <p:spPr bwMode="auto">
          <a:xfrm>
            <a:off x="723900" y="904872"/>
            <a:ext cx="7696200" cy="5772151"/>
          </a:xfrm>
          <a:prstGeom prst="rect">
            <a:avLst/>
          </a:prstGeom>
          <a:noFill/>
        </p:spPr>
      </p:pic>
    </p:spTree>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05474" name="Picture 2" descr="F:\EBS FR\After install\20.jpg"/>
          <p:cNvPicPr>
            <a:picLocks noChangeAspect="1" noChangeArrowheads="1"/>
          </p:cNvPicPr>
          <p:nvPr/>
        </p:nvPicPr>
        <p:blipFill>
          <a:blip r:embed="rId2"/>
          <a:srcRect/>
          <a:stretch>
            <a:fillRect/>
          </a:stretch>
        </p:blipFill>
        <p:spPr bwMode="auto">
          <a:xfrm>
            <a:off x="657225" y="859629"/>
            <a:ext cx="7743826" cy="5807870"/>
          </a:xfrm>
          <a:prstGeom prst="rect">
            <a:avLst/>
          </a:prstGeom>
          <a:noFill/>
        </p:spPr>
      </p:pic>
    </p:spTree>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06498" name="Picture 2" descr="F:\EBS FR\After install\21.jpg"/>
          <p:cNvPicPr>
            <a:picLocks noChangeAspect="1" noChangeArrowheads="1"/>
          </p:cNvPicPr>
          <p:nvPr/>
        </p:nvPicPr>
        <p:blipFill>
          <a:blip r:embed="rId2"/>
          <a:srcRect/>
          <a:stretch>
            <a:fillRect/>
          </a:stretch>
        </p:blipFill>
        <p:spPr bwMode="auto">
          <a:xfrm>
            <a:off x="695324" y="892968"/>
            <a:ext cx="7724775" cy="5793581"/>
          </a:xfrm>
          <a:prstGeom prst="rect">
            <a:avLst/>
          </a:prstGeom>
          <a:noFill/>
        </p:spPr>
      </p:pic>
    </p:spTree>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07522" name="Picture 2" descr="F:\EBS FR\After install\22.jpg"/>
          <p:cNvPicPr>
            <a:picLocks noChangeAspect="1" noChangeArrowheads="1"/>
          </p:cNvPicPr>
          <p:nvPr/>
        </p:nvPicPr>
        <p:blipFill>
          <a:blip r:embed="rId2"/>
          <a:srcRect/>
          <a:stretch>
            <a:fillRect/>
          </a:stretch>
        </p:blipFill>
        <p:spPr bwMode="auto">
          <a:xfrm>
            <a:off x="714376" y="857250"/>
            <a:ext cx="7759699" cy="5819775"/>
          </a:xfrm>
          <a:prstGeom prst="rect">
            <a:avLst/>
          </a:prstGeom>
          <a:noFill/>
        </p:spPr>
      </p:pic>
    </p:spTree>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08546" name="Picture 2" descr="F:\EBS FR\After install\23.jpg"/>
          <p:cNvPicPr>
            <a:picLocks noChangeAspect="1" noChangeArrowheads="1"/>
          </p:cNvPicPr>
          <p:nvPr/>
        </p:nvPicPr>
        <p:blipFill>
          <a:blip r:embed="rId2"/>
          <a:srcRect/>
          <a:stretch>
            <a:fillRect/>
          </a:stretch>
        </p:blipFill>
        <p:spPr bwMode="auto">
          <a:xfrm>
            <a:off x="723900" y="900111"/>
            <a:ext cx="7715250" cy="5786438"/>
          </a:xfrm>
          <a:prstGeom prst="rect">
            <a:avLst/>
          </a:prstGeom>
          <a:noFill/>
        </p:spPr>
      </p:pic>
    </p:spTree>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09570" name="Picture 2" descr="F:\EBS FR\After install\24.jpg"/>
          <p:cNvPicPr>
            <a:picLocks noChangeAspect="1" noChangeArrowheads="1"/>
          </p:cNvPicPr>
          <p:nvPr/>
        </p:nvPicPr>
        <p:blipFill>
          <a:blip r:embed="rId2"/>
          <a:srcRect/>
          <a:stretch>
            <a:fillRect/>
          </a:stretch>
        </p:blipFill>
        <p:spPr bwMode="auto">
          <a:xfrm>
            <a:off x="876301" y="847724"/>
            <a:ext cx="7658100" cy="5743575"/>
          </a:xfrm>
          <a:prstGeom prst="rect">
            <a:avLst/>
          </a:prstGeom>
          <a:noFill/>
        </p:spPr>
      </p:pic>
    </p:spTree>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10594" name="Picture 2" descr="F:\EBS FR\After install\25.jpg"/>
          <p:cNvPicPr>
            <a:picLocks noChangeAspect="1" noChangeArrowheads="1"/>
          </p:cNvPicPr>
          <p:nvPr/>
        </p:nvPicPr>
        <p:blipFill>
          <a:blip r:embed="rId2"/>
          <a:srcRect/>
          <a:stretch>
            <a:fillRect/>
          </a:stretch>
        </p:blipFill>
        <p:spPr bwMode="auto">
          <a:xfrm>
            <a:off x="685801" y="845345"/>
            <a:ext cx="7724774" cy="5793580"/>
          </a:xfrm>
          <a:prstGeom prst="rect">
            <a:avLst/>
          </a:prstGeom>
          <a:noFill/>
        </p:spPr>
      </p:pic>
    </p:spTree>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11618" name="Picture 2" descr="F:\EBS FR\After install\26.jpg"/>
          <p:cNvPicPr>
            <a:picLocks noChangeAspect="1" noChangeArrowheads="1"/>
          </p:cNvPicPr>
          <p:nvPr/>
        </p:nvPicPr>
        <p:blipFill>
          <a:blip r:embed="rId2"/>
          <a:srcRect/>
          <a:stretch>
            <a:fillRect/>
          </a:stretch>
        </p:blipFill>
        <p:spPr bwMode="auto">
          <a:xfrm>
            <a:off x="695325" y="838200"/>
            <a:ext cx="7721600" cy="5791200"/>
          </a:xfrm>
          <a:prstGeom prst="rect">
            <a:avLst/>
          </a:prstGeom>
          <a:noFill/>
        </p:spPr>
      </p:pic>
    </p:spTree>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12642" name="Picture 2" descr="F:\EBS FR\After install\27.jpg"/>
          <p:cNvPicPr>
            <a:picLocks noChangeAspect="1" noChangeArrowheads="1"/>
          </p:cNvPicPr>
          <p:nvPr/>
        </p:nvPicPr>
        <p:blipFill>
          <a:blip r:embed="rId2"/>
          <a:srcRect/>
          <a:stretch>
            <a:fillRect/>
          </a:stretch>
        </p:blipFill>
        <p:spPr bwMode="auto">
          <a:xfrm>
            <a:off x="704850" y="866774"/>
            <a:ext cx="7734300" cy="5800725"/>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dirty="0" smtClean="0"/>
              <a:t>Forefront </a:t>
            </a:r>
            <a:r>
              <a:rPr lang="fr-FR" sz="4000" dirty="0" err="1" smtClean="0"/>
              <a:t>Threat</a:t>
            </a:r>
            <a:r>
              <a:rPr lang="fr-FR" sz="4000" dirty="0" smtClean="0"/>
              <a:t> Management Gateway </a:t>
            </a:r>
            <a:endParaRPr lang="fr-FR" sz="4000" dirty="0"/>
          </a:p>
        </p:txBody>
      </p:sp>
      <p:sp>
        <p:nvSpPr>
          <p:cNvPr id="3" name="Espace réservé du texte 2"/>
          <p:cNvSpPr>
            <a:spLocks noGrp="1"/>
          </p:cNvSpPr>
          <p:nvPr>
            <p:ph type="body" sz="quarter" idx="4294967295"/>
          </p:nvPr>
        </p:nvSpPr>
        <p:spPr>
          <a:xfrm>
            <a:off x="0" y="1411288"/>
            <a:ext cx="8382000" cy="5318125"/>
          </a:xfrm>
          <a:prstGeom prst="rect">
            <a:avLst/>
          </a:prstGeom>
        </p:spPr>
        <p:txBody>
          <a:bodyPr/>
          <a:lstStyle/>
          <a:p>
            <a:r>
              <a:rPr lang="fr-FR" dirty="0" smtClean="0"/>
              <a:t>Windows 2008 x64 (membre du domaine)</a:t>
            </a:r>
          </a:p>
          <a:p>
            <a:r>
              <a:rPr lang="fr-FR" dirty="0" smtClean="0"/>
              <a:t>Filtre Web « Antivirus http »</a:t>
            </a:r>
          </a:p>
          <a:p>
            <a:r>
              <a:rPr lang="fr-FR" dirty="0" smtClean="0"/>
              <a:t>Configuration stocké dans « Active Directory Light Directory Services » </a:t>
            </a:r>
          </a:p>
          <a:p>
            <a:r>
              <a:rPr lang="fr-FR" dirty="0" smtClean="0"/>
              <a:t>Stratégie Web</a:t>
            </a:r>
          </a:p>
          <a:p>
            <a:r>
              <a:rPr lang="fr-FR" dirty="0" smtClean="0"/>
              <a:t>NAP couplée les connexions VPN/Quarantaine</a:t>
            </a:r>
          </a:p>
          <a:p>
            <a:r>
              <a:rPr lang="fr-FR" dirty="0" smtClean="0"/>
              <a:t>Instance de SQL Server 2005 Express Edition </a:t>
            </a:r>
          </a:p>
          <a:p>
            <a:r>
              <a:rPr lang="fr-FR" dirty="0" smtClean="0"/>
              <a:t>SQL </a:t>
            </a:r>
            <a:r>
              <a:rPr lang="fr-FR" dirty="0" err="1" smtClean="0"/>
              <a:t>Reporting</a:t>
            </a:r>
            <a:r>
              <a:rPr lang="fr-FR" dirty="0" smtClean="0"/>
              <a:t> Services ( Rapports)</a:t>
            </a:r>
            <a:endParaRPr lang="fr-FR" dirty="0"/>
          </a:p>
        </p:txBody>
      </p:sp>
    </p:spTree>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13666" name="Picture 2" descr="F:\EBS FR\After install\28.jpg"/>
          <p:cNvPicPr>
            <a:picLocks noChangeAspect="1" noChangeArrowheads="1"/>
          </p:cNvPicPr>
          <p:nvPr/>
        </p:nvPicPr>
        <p:blipFill>
          <a:blip r:embed="rId2"/>
          <a:srcRect/>
          <a:stretch>
            <a:fillRect/>
          </a:stretch>
        </p:blipFill>
        <p:spPr bwMode="auto">
          <a:xfrm>
            <a:off x="657224" y="857248"/>
            <a:ext cx="7696201" cy="5772151"/>
          </a:xfrm>
          <a:prstGeom prst="rect">
            <a:avLst/>
          </a:prstGeom>
          <a:noFill/>
        </p:spPr>
      </p:pic>
    </p:spTree>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14690" name="Picture 2" descr="F:\EBS FR\After install\29.jpg"/>
          <p:cNvPicPr>
            <a:picLocks noChangeAspect="1" noChangeArrowheads="1"/>
          </p:cNvPicPr>
          <p:nvPr/>
        </p:nvPicPr>
        <p:blipFill>
          <a:blip r:embed="rId2"/>
          <a:srcRect/>
          <a:stretch>
            <a:fillRect/>
          </a:stretch>
        </p:blipFill>
        <p:spPr bwMode="auto">
          <a:xfrm>
            <a:off x="695325" y="854867"/>
            <a:ext cx="7724775" cy="5793581"/>
          </a:xfrm>
          <a:prstGeom prst="rect">
            <a:avLst/>
          </a:prstGeom>
          <a:noFill/>
        </p:spPr>
      </p:pic>
    </p:spTree>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15714" name="Picture 2" descr="F:\EBS FR\After install\30.jpg"/>
          <p:cNvPicPr>
            <a:picLocks noChangeAspect="1" noChangeArrowheads="1"/>
          </p:cNvPicPr>
          <p:nvPr/>
        </p:nvPicPr>
        <p:blipFill>
          <a:blip r:embed="rId2"/>
          <a:srcRect/>
          <a:stretch>
            <a:fillRect/>
          </a:stretch>
        </p:blipFill>
        <p:spPr bwMode="auto">
          <a:xfrm>
            <a:off x="755652" y="857251"/>
            <a:ext cx="7683498" cy="5762624"/>
          </a:xfrm>
          <a:prstGeom prst="rect">
            <a:avLst/>
          </a:prstGeom>
          <a:noFill/>
        </p:spPr>
      </p:pic>
    </p:spTree>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16738" name="Picture 2" descr="F:\EBS FR\After install\31.jpg"/>
          <p:cNvPicPr>
            <a:picLocks noChangeAspect="1" noChangeArrowheads="1"/>
          </p:cNvPicPr>
          <p:nvPr/>
        </p:nvPicPr>
        <p:blipFill>
          <a:blip r:embed="rId2"/>
          <a:srcRect/>
          <a:stretch>
            <a:fillRect/>
          </a:stretch>
        </p:blipFill>
        <p:spPr bwMode="auto">
          <a:xfrm>
            <a:off x="723900" y="850106"/>
            <a:ext cx="7705725" cy="5779294"/>
          </a:xfrm>
          <a:prstGeom prst="rect">
            <a:avLst/>
          </a:prstGeom>
          <a:noFill/>
        </p:spPr>
      </p:pic>
    </p:spTree>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17762" name="Picture 2" descr="F:\EBS FR\After install\32.jpg"/>
          <p:cNvPicPr>
            <a:picLocks noChangeAspect="1" noChangeArrowheads="1"/>
          </p:cNvPicPr>
          <p:nvPr/>
        </p:nvPicPr>
        <p:blipFill>
          <a:blip r:embed="rId2"/>
          <a:srcRect/>
          <a:stretch>
            <a:fillRect/>
          </a:stretch>
        </p:blipFill>
        <p:spPr bwMode="auto">
          <a:xfrm>
            <a:off x="762000" y="866774"/>
            <a:ext cx="7734300" cy="5800725"/>
          </a:xfrm>
          <a:prstGeom prst="rect">
            <a:avLst/>
          </a:prstGeom>
          <a:noFill/>
        </p:spPr>
      </p:pic>
    </p:spTree>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18786" name="Picture 2" descr="F:\EBS FR\After install\33.jpg"/>
          <p:cNvPicPr>
            <a:picLocks noChangeAspect="1" noChangeArrowheads="1"/>
          </p:cNvPicPr>
          <p:nvPr/>
        </p:nvPicPr>
        <p:blipFill>
          <a:blip r:embed="rId2"/>
          <a:srcRect/>
          <a:stretch>
            <a:fillRect/>
          </a:stretch>
        </p:blipFill>
        <p:spPr bwMode="auto">
          <a:xfrm>
            <a:off x="723901" y="842962"/>
            <a:ext cx="7715250" cy="5786438"/>
          </a:xfrm>
          <a:prstGeom prst="rect">
            <a:avLst/>
          </a:prstGeom>
          <a:noFill/>
        </p:spPr>
      </p:pic>
    </p:spTree>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19810" name="Picture 2" descr="F:\EBS FR\After install\34.jpg"/>
          <p:cNvPicPr>
            <a:picLocks noChangeAspect="1" noChangeArrowheads="1"/>
          </p:cNvPicPr>
          <p:nvPr/>
        </p:nvPicPr>
        <p:blipFill>
          <a:blip r:embed="rId2"/>
          <a:srcRect/>
          <a:stretch>
            <a:fillRect/>
          </a:stretch>
        </p:blipFill>
        <p:spPr bwMode="auto">
          <a:xfrm>
            <a:off x="781050" y="885823"/>
            <a:ext cx="7581900" cy="5686425"/>
          </a:xfrm>
          <a:prstGeom prst="rect">
            <a:avLst/>
          </a:prstGeom>
          <a:noFill/>
        </p:spPr>
      </p:pic>
    </p:spTree>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20834" name="Picture 2" descr="F:\EBS FR\After install\35.jpg"/>
          <p:cNvPicPr>
            <a:picLocks noChangeAspect="1" noChangeArrowheads="1"/>
          </p:cNvPicPr>
          <p:nvPr/>
        </p:nvPicPr>
        <p:blipFill>
          <a:blip r:embed="rId2"/>
          <a:srcRect/>
          <a:stretch>
            <a:fillRect/>
          </a:stretch>
        </p:blipFill>
        <p:spPr bwMode="auto">
          <a:xfrm>
            <a:off x="711201" y="850107"/>
            <a:ext cx="7680324" cy="5760243"/>
          </a:xfrm>
          <a:prstGeom prst="rect">
            <a:avLst/>
          </a:prstGeom>
          <a:noFill/>
        </p:spPr>
      </p:pic>
    </p:spTree>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21858" name="Picture 2" descr="F:\EBS FR\After install\36.jpg"/>
          <p:cNvPicPr>
            <a:picLocks noChangeAspect="1" noChangeArrowheads="1"/>
          </p:cNvPicPr>
          <p:nvPr/>
        </p:nvPicPr>
        <p:blipFill>
          <a:blip r:embed="rId2"/>
          <a:srcRect/>
          <a:stretch>
            <a:fillRect/>
          </a:stretch>
        </p:blipFill>
        <p:spPr bwMode="auto">
          <a:xfrm>
            <a:off x="762000" y="866774"/>
            <a:ext cx="7581900" cy="5686425"/>
          </a:xfrm>
          <a:prstGeom prst="rect">
            <a:avLst/>
          </a:prstGeom>
          <a:noFill/>
        </p:spPr>
      </p:pic>
    </p:spTree>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22882" name="Picture 2" descr="F:\EBS FR\After install\37.jpg"/>
          <p:cNvPicPr>
            <a:picLocks noChangeAspect="1" noChangeArrowheads="1"/>
          </p:cNvPicPr>
          <p:nvPr/>
        </p:nvPicPr>
        <p:blipFill>
          <a:blip r:embed="rId2"/>
          <a:srcRect/>
          <a:stretch>
            <a:fillRect/>
          </a:stretch>
        </p:blipFill>
        <p:spPr bwMode="auto">
          <a:xfrm>
            <a:off x="654053" y="857250"/>
            <a:ext cx="7746998" cy="5810249"/>
          </a:xfrm>
          <a:prstGeom prst="rect">
            <a:avLst/>
          </a:prstGeom>
          <a:noFill/>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texte 2"/>
          <p:cNvSpPr>
            <a:spLocks noGrp="1"/>
          </p:cNvSpPr>
          <p:nvPr>
            <p:ph type="body" sz="quarter" idx="10"/>
          </p:nvPr>
        </p:nvSpPr>
        <p:spPr/>
        <p:txBody>
          <a:bodyPr/>
          <a:lstStyle/>
          <a:p>
            <a:endParaRPr lang="fr-FR"/>
          </a:p>
        </p:txBody>
      </p:sp>
      <p:pic>
        <p:nvPicPr>
          <p:cNvPr id="122882" name="Picture 2"/>
          <p:cNvPicPr>
            <a:picLocks noChangeAspect="1" noChangeArrowheads="1"/>
          </p:cNvPicPr>
          <p:nvPr/>
        </p:nvPicPr>
        <p:blipFill>
          <a:blip r:embed="rId2"/>
          <a:srcRect/>
          <a:stretch>
            <a:fillRect/>
          </a:stretch>
        </p:blipFill>
        <p:spPr bwMode="auto">
          <a:xfrm>
            <a:off x="0" y="95250"/>
            <a:ext cx="9085943" cy="5962650"/>
          </a:xfrm>
          <a:prstGeom prst="rect">
            <a:avLst/>
          </a:prstGeom>
          <a:noFill/>
          <a:ln w="9525">
            <a:noFill/>
            <a:miter lim="800000"/>
            <a:headEnd/>
            <a:tailEnd/>
          </a:ln>
          <a:effectLst/>
        </p:spPr>
      </p:pic>
      <p:pic>
        <p:nvPicPr>
          <p:cNvPr id="122883" name="Picture 3"/>
          <p:cNvPicPr>
            <a:picLocks noChangeAspect="1" noChangeArrowheads="1"/>
          </p:cNvPicPr>
          <p:nvPr/>
        </p:nvPicPr>
        <p:blipFill>
          <a:blip r:embed="rId3"/>
          <a:srcRect/>
          <a:stretch>
            <a:fillRect/>
          </a:stretch>
        </p:blipFill>
        <p:spPr bwMode="auto">
          <a:xfrm>
            <a:off x="-1362" y="114301"/>
            <a:ext cx="9145361" cy="5924550"/>
          </a:xfrm>
          <a:prstGeom prst="rect">
            <a:avLst/>
          </a:prstGeom>
          <a:noFill/>
          <a:ln w="9525">
            <a:noFill/>
            <a:miter lim="800000"/>
            <a:headEnd/>
            <a:tailEnd/>
          </a:ln>
          <a:effectLst/>
        </p:spPr>
      </p:pic>
      <p:pic>
        <p:nvPicPr>
          <p:cNvPr id="122884" name="Picture 4"/>
          <p:cNvPicPr>
            <a:picLocks noChangeAspect="1" noChangeArrowheads="1"/>
          </p:cNvPicPr>
          <p:nvPr/>
        </p:nvPicPr>
        <p:blipFill>
          <a:blip r:embed="rId4"/>
          <a:srcRect/>
          <a:stretch>
            <a:fillRect/>
          </a:stretch>
        </p:blipFill>
        <p:spPr bwMode="auto">
          <a:xfrm>
            <a:off x="0" y="190500"/>
            <a:ext cx="9144000" cy="60007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2883"/>
                                        </p:tgtEl>
                                        <p:attrNameLst>
                                          <p:attrName>style.visibility</p:attrName>
                                        </p:attrNameLst>
                                      </p:cBhvr>
                                      <p:to>
                                        <p:strVal val="visible"/>
                                      </p:to>
                                    </p:set>
                                    <p:animEffect transition="in" filter="checkerboard(across)">
                                      <p:cBhvr>
                                        <p:cTn id="7" dur="500"/>
                                        <p:tgtEl>
                                          <p:spTgt spid="12288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2884"/>
                                        </p:tgtEl>
                                        <p:attrNameLst>
                                          <p:attrName>style.visibility</p:attrName>
                                        </p:attrNameLst>
                                      </p:cBhvr>
                                      <p:to>
                                        <p:strVal val="visible"/>
                                      </p:to>
                                    </p:set>
                                    <p:animEffect transition="in" filter="checkerboard(across)">
                                      <p:cBhvr>
                                        <p:cTn id="12" dur="500"/>
                                        <p:tgtEl>
                                          <p:spTgt spid="122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23906" name="Picture 2" descr="F:\EBS FR\After install\38.jpg"/>
          <p:cNvPicPr>
            <a:picLocks noChangeAspect="1" noChangeArrowheads="1"/>
          </p:cNvPicPr>
          <p:nvPr/>
        </p:nvPicPr>
        <p:blipFill>
          <a:blip r:embed="rId2"/>
          <a:srcRect/>
          <a:stretch>
            <a:fillRect/>
          </a:stretch>
        </p:blipFill>
        <p:spPr bwMode="auto">
          <a:xfrm>
            <a:off x="723900" y="888205"/>
            <a:ext cx="7629526" cy="5722145"/>
          </a:xfrm>
          <a:prstGeom prst="rect">
            <a:avLst/>
          </a:prstGeom>
          <a:noFill/>
        </p:spPr>
      </p:pic>
    </p:spTree>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24930" name="Picture 2" descr="F:\EBS FR\After install\39.jpg"/>
          <p:cNvPicPr>
            <a:picLocks noChangeAspect="1" noChangeArrowheads="1"/>
          </p:cNvPicPr>
          <p:nvPr/>
        </p:nvPicPr>
        <p:blipFill>
          <a:blip r:embed="rId2"/>
          <a:srcRect/>
          <a:stretch>
            <a:fillRect/>
          </a:stretch>
        </p:blipFill>
        <p:spPr bwMode="auto">
          <a:xfrm>
            <a:off x="838200" y="850106"/>
            <a:ext cx="7705725" cy="5779294"/>
          </a:xfrm>
          <a:prstGeom prst="rect">
            <a:avLst/>
          </a:prstGeom>
          <a:noFill/>
        </p:spPr>
      </p:pic>
    </p:spTree>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25954" name="Picture 2" descr="F:\EBS FR\After install\40.jpg"/>
          <p:cNvPicPr>
            <a:picLocks noChangeAspect="1" noChangeArrowheads="1"/>
          </p:cNvPicPr>
          <p:nvPr/>
        </p:nvPicPr>
        <p:blipFill>
          <a:blip r:embed="rId2"/>
          <a:srcRect/>
          <a:stretch>
            <a:fillRect/>
          </a:stretch>
        </p:blipFill>
        <p:spPr bwMode="auto">
          <a:xfrm>
            <a:off x="752474" y="871535"/>
            <a:ext cx="7677151" cy="5757864"/>
          </a:xfrm>
          <a:prstGeom prst="rect">
            <a:avLst/>
          </a:prstGeom>
          <a:noFill/>
        </p:spPr>
      </p:pic>
    </p:spTree>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26978" name="Picture 2" descr="F:\EBS FR\After install\41.jpg"/>
          <p:cNvPicPr>
            <a:picLocks noChangeAspect="1" noChangeArrowheads="1"/>
          </p:cNvPicPr>
          <p:nvPr/>
        </p:nvPicPr>
        <p:blipFill>
          <a:blip r:embed="rId2"/>
          <a:srcRect/>
          <a:stretch>
            <a:fillRect/>
          </a:stretch>
        </p:blipFill>
        <p:spPr bwMode="auto">
          <a:xfrm>
            <a:off x="695325" y="838200"/>
            <a:ext cx="7747000" cy="5810250"/>
          </a:xfrm>
          <a:prstGeom prst="rect">
            <a:avLst/>
          </a:prstGeom>
          <a:noFill/>
        </p:spPr>
      </p:pic>
    </p:spTree>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28002" name="Picture 2" descr="F:\EBS FR\After install\42.jpg"/>
          <p:cNvPicPr>
            <a:picLocks noChangeAspect="1" noChangeArrowheads="1"/>
          </p:cNvPicPr>
          <p:nvPr/>
        </p:nvPicPr>
        <p:blipFill>
          <a:blip r:embed="rId2"/>
          <a:srcRect/>
          <a:stretch>
            <a:fillRect/>
          </a:stretch>
        </p:blipFill>
        <p:spPr bwMode="auto">
          <a:xfrm>
            <a:off x="688976" y="876300"/>
            <a:ext cx="7683500" cy="5762625"/>
          </a:xfrm>
          <a:prstGeom prst="rect">
            <a:avLst/>
          </a:prstGeom>
          <a:noFill/>
        </p:spPr>
      </p:pic>
    </p:spTree>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29026" name="Picture 2" descr="F:\EBS FR\After install\43.jpg"/>
          <p:cNvPicPr>
            <a:picLocks noChangeAspect="1" noChangeArrowheads="1"/>
          </p:cNvPicPr>
          <p:nvPr/>
        </p:nvPicPr>
        <p:blipFill>
          <a:blip r:embed="rId2"/>
          <a:srcRect/>
          <a:stretch>
            <a:fillRect/>
          </a:stretch>
        </p:blipFill>
        <p:spPr bwMode="auto">
          <a:xfrm>
            <a:off x="685800" y="838199"/>
            <a:ext cx="7734300" cy="5800725"/>
          </a:xfrm>
          <a:prstGeom prst="rect">
            <a:avLst/>
          </a:prstGeom>
          <a:noFill/>
        </p:spPr>
      </p:pic>
    </p:spTree>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30050" name="Picture 2" descr="F:\EBS FR\After install\44.jpg"/>
          <p:cNvPicPr>
            <a:picLocks noChangeAspect="1" noChangeArrowheads="1"/>
          </p:cNvPicPr>
          <p:nvPr/>
        </p:nvPicPr>
        <p:blipFill>
          <a:blip r:embed="rId2"/>
          <a:srcRect/>
          <a:stretch>
            <a:fillRect/>
          </a:stretch>
        </p:blipFill>
        <p:spPr bwMode="auto">
          <a:xfrm>
            <a:off x="723900" y="852486"/>
            <a:ext cx="7677150" cy="5757863"/>
          </a:xfrm>
          <a:prstGeom prst="rect">
            <a:avLst/>
          </a:prstGeom>
          <a:noFill/>
        </p:spPr>
      </p:pic>
    </p:spTree>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31074" name="Picture 2" descr="F:\EBS FR\After install\45.jpg"/>
          <p:cNvPicPr>
            <a:picLocks noChangeAspect="1" noChangeArrowheads="1"/>
          </p:cNvPicPr>
          <p:nvPr/>
        </p:nvPicPr>
        <p:blipFill>
          <a:blip r:embed="rId2"/>
          <a:srcRect/>
          <a:stretch>
            <a:fillRect/>
          </a:stretch>
        </p:blipFill>
        <p:spPr bwMode="auto">
          <a:xfrm>
            <a:off x="714376" y="885825"/>
            <a:ext cx="7658098" cy="5743574"/>
          </a:xfrm>
          <a:prstGeom prst="rect">
            <a:avLst/>
          </a:prstGeom>
          <a:noFill/>
        </p:spPr>
      </p:pic>
    </p:spTree>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32098" name="Picture 2" descr="F:\EBS FR\After install\46.jpg"/>
          <p:cNvPicPr>
            <a:picLocks noChangeAspect="1" noChangeArrowheads="1"/>
          </p:cNvPicPr>
          <p:nvPr/>
        </p:nvPicPr>
        <p:blipFill>
          <a:blip r:embed="rId2"/>
          <a:srcRect/>
          <a:stretch>
            <a:fillRect/>
          </a:stretch>
        </p:blipFill>
        <p:spPr bwMode="auto">
          <a:xfrm>
            <a:off x="742950" y="895350"/>
            <a:ext cx="7619999" cy="5714999"/>
          </a:xfrm>
          <a:prstGeom prst="rect">
            <a:avLst/>
          </a:prstGeom>
          <a:noFill/>
        </p:spPr>
      </p:pic>
    </p:spTree>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33122" name="Picture 2" descr="F:\EBS FR\After install\47.jpg"/>
          <p:cNvPicPr>
            <a:picLocks noChangeAspect="1" noChangeArrowheads="1"/>
          </p:cNvPicPr>
          <p:nvPr/>
        </p:nvPicPr>
        <p:blipFill>
          <a:blip r:embed="rId2"/>
          <a:srcRect/>
          <a:stretch>
            <a:fillRect/>
          </a:stretch>
        </p:blipFill>
        <p:spPr bwMode="auto">
          <a:xfrm>
            <a:off x="714375" y="845342"/>
            <a:ext cx="7648575" cy="5736431"/>
          </a:xfrm>
          <a:prstGeom prst="rect">
            <a:avLst/>
          </a:prstGeom>
          <a:noFill/>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Le serveur de Messagerie</a:t>
            </a:r>
            <a:endParaRPr lang="en-US" dirty="0"/>
          </a:p>
        </p:txBody>
      </p:sp>
      <p:sp>
        <p:nvSpPr>
          <p:cNvPr id="3" name="Content Placeholder 2"/>
          <p:cNvSpPr>
            <a:spLocks noGrp="1"/>
          </p:cNvSpPr>
          <p:nvPr>
            <p:ph idx="4294967295"/>
          </p:nvPr>
        </p:nvSpPr>
        <p:spPr>
          <a:xfrm>
            <a:off x="0" y="2659063"/>
            <a:ext cx="8383588" cy="2547937"/>
          </a:xfrm>
          <a:prstGeom prst="rect">
            <a:avLst/>
          </a:prstGeom>
        </p:spPr>
        <p:txBody>
          <a:bodyPr/>
          <a:lstStyle/>
          <a:p>
            <a:pPr marL="396875" indent="-396875"/>
            <a:r>
              <a:rPr lang="fr-FR" sz="2400" dirty="0" smtClean="0"/>
              <a:t>Service de domaine Active directory</a:t>
            </a:r>
          </a:p>
          <a:p>
            <a:pPr marL="396875" indent="-396875"/>
            <a:r>
              <a:rPr lang="fr-FR" sz="2400" dirty="0" smtClean="0"/>
              <a:t>Serveur DNS</a:t>
            </a:r>
          </a:p>
          <a:p>
            <a:pPr marL="396875" indent="-396875"/>
            <a:r>
              <a:rPr lang="fr-FR" sz="2400" dirty="0" smtClean="0"/>
              <a:t>Serveur de Fichiers</a:t>
            </a:r>
          </a:p>
          <a:p>
            <a:pPr marL="396875" indent="-396875"/>
            <a:r>
              <a:rPr lang="fr-FR" sz="2400" dirty="0" smtClean="0"/>
              <a:t>Service de stratégie et d’accès réseau</a:t>
            </a:r>
          </a:p>
          <a:p>
            <a:pPr marL="396875" indent="-396875"/>
            <a:r>
              <a:rPr lang="fr-FR" sz="2400" dirty="0" smtClean="0"/>
              <a:t>Internet Information Services (IIS)</a:t>
            </a:r>
          </a:p>
          <a:p>
            <a:pPr marL="396875" indent="-396875"/>
            <a:r>
              <a:rPr lang="fr-FR" sz="2400" dirty="0" smtClean="0"/>
              <a:t>Terminal Services Gateway</a:t>
            </a:r>
          </a:p>
        </p:txBody>
      </p:sp>
      <p:sp>
        <p:nvSpPr>
          <p:cNvPr id="4" name="ZoneTexte 3"/>
          <p:cNvSpPr txBox="1"/>
          <p:nvPr/>
        </p:nvSpPr>
        <p:spPr>
          <a:xfrm>
            <a:off x="317500" y="1943100"/>
            <a:ext cx="3835400" cy="523220"/>
          </a:xfrm>
          <a:prstGeom prst="rect">
            <a:avLst/>
          </a:prstGeom>
          <a:noFill/>
        </p:spPr>
        <p:txBody>
          <a:bodyPr wrap="square" rtlCol="0">
            <a:spAutoFit/>
          </a:bodyPr>
          <a:lstStyle/>
          <a:p>
            <a:r>
              <a:rPr lang="fr-FR" sz="2800" dirty="0" smtClean="0">
                <a:solidFill>
                  <a:schemeClr val="tx1"/>
                </a:solidFill>
                <a:latin typeface="Segoe" pitchFamily="34" charset="0"/>
              </a:rPr>
              <a:t>Rôle Windows : </a:t>
            </a:r>
          </a:p>
        </p:txBody>
      </p:sp>
    </p:spTree>
  </p:cSld>
  <p:clrMapOvr>
    <a:masterClrMapping/>
  </p:clrMapOvr>
  <p:transition>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000" dirty="0" smtClean="0"/>
              <a:t>Tâches de configuration et de migration</a:t>
            </a:r>
            <a:endParaRPr lang="fr-FR" sz="4000" dirty="0"/>
          </a:p>
        </p:txBody>
      </p:sp>
      <p:pic>
        <p:nvPicPr>
          <p:cNvPr id="134146" name="Picture 2" descr="F:\EBS FR\After install\48.jpg"/>
          <p:cNvPicPr>
            <a:picLocks noChangeAspect="1" noChangeArrowheads="1"/>
          </p:cNvPicPr>
          <p:nvPr/>
        </p:nvPicPr>
        <p:blipFill>
          <a:blip r:embed="rId2"/>
          <a:srcRect/>
          <a:stretch>
            <a:fillRect/>
          </a:stretch>
        </p:blipFill>
        <p:spPr bwMode="auto">
          <a:xfrm>
            <a:off x="800100" y="895350"/>
            <a:ext cx="7607298" cy="5705474"/>
          </a:xfrm>
          <a:prstGeom prst="rect">
            <a:avLst/>
          </a:prstGeom>
          <a:noFill/>
        </p:spPr>
      </p:pic>
    </p:spTree>
  </p:cSld>
  <p:clrMapOvr>
    <a:masterClrMapping/>
  </p:clrMapOvr>
  <p:transition>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3600" dirty="0" smtClean="0"/>
              <a:t>Tâches de configuration et de migration</a:t>
            </a:r>
            <a:endParaRPr lang="fr-FR" sz="3600" dirty="0"/>
          </a:p>
        </p:txBody>
      </p:sp>
      <p:pic>
        <p:nvPicPr>
          <p:cNvPr id="135170" name="Picture 2" descr="F:\EBS FR\After install\49.jpg"/>
          <p:cNvPicPr>
            <a:picLocks noChangeAspect="1" noChangeArrowheads="1"/>
          </p:cNvPicPr>
          <p:nvPr/>
        </p:nvPicPr>
        <p:blipFill>
          <a:blip r:embed="rId2"/>
          <a:srcRect/>
          <a:stretch>
            <a:fillRect/>
          </a:stretch>
        </p:blipFill>
        <p:spPr bwMode="auto">
          <a:xfrm>
            <a:off x="714375" y="914400"/>
            <a:ext cx="7632699" cy="5724524"/>
          </a:xfrm>
          <a:prstGeom prst="rect">
            <a:avLst/>
          </a:prstGeom>
          <a:noFill/>
        </p:spPr>
      </p:pic>
    </p:spTree>
  </p:cSld>
  <p:clrMapOvr>
    <a:masterClrMapping/>
  </p:clrMapOvr>
  <p:transition>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sz="3200" dirty="0" smtClean="0"/>
              <a:t/>
            </a:r>
            <a:br>
              <a:rPr lang="fr-FR" sz="3200" dirty="0" smtClean="0"/>
            </a:br>
            <a:r>
              <a:rPr lang="fr-FR" b="1" dirty="0" smtClean="0">
                <a:effectLst>
                  <a:outerShdw blurRad="38100" dist="38100" dir="2700000" algn="tl">
                    <a:srgbClr val="000000">
                      <a:alpha val="43137"/>
                    </a:srgbClr>
                  </a:outerShdw>
                </a:effectLst>
              </a:rPr>
              <a:t>La console d’administration</a:t>
            </a:r>
            <a:endParaRPr lang="fr-FR" sz="3200" b="1" dirty="0">
              <a:effectLst>
                <a:outerShdw blurRad="38100" dist="38100" dir="2700000" algn="tl">
                  <a:srgbClr val="000000">
                    <a:alpha val="43137"/>
                  </a:srgbClr>
                </a:outerShdw>
              </a:effectLst>
            </a:endParaRPr>
          </a:p>
        </p:txBody>
      </p:sp>
      <p:sp>
        <p:nvSpPr>
          <p:cNvPr id="2" name="Sous-titre 1"/>
          <p:cNvSpPr>
            <a:spLocks noGrp="1"/>
          </p:cNvSpPr>
          <p:nvPr>
            <p:ph type="body" sz="quarter" idx="11"/>
          </p:nvPr>
        </p:nvSpPr>
        <p:spPr/>
        <p:txBody>
          <a:bodyPr/>
          <a:lstStyle/>
          <a:p>
            <a:endParaRPr lang="fr-FR" dirty="0" smtClean="0"/>
          </a:p>
          <a:p>
            <a:endParaRPr lang="fr-FR" dirty="0"/>
          </a:p>
        </p:txBody>
      </p:sp>
    </p:spTree>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Console d’Administration</a:t>
            </a:r>
            <a:endParaRPr lang="fr-FR" dirty="0"/>
          </a:p>
        </p:txBody>
      </p:sp>
      <p:pic>
        <p:nvPicPr>
          <p:cNvPr id="122882" name="Picture 2"/>
          <p:cNvPicPr>
            <a:picLocks noChangeAspect="1" noChangeArrowheads="1"/>
          </p:cNvPicPr>
          <p:nvPr/>
        </p:nvPicPr>
        <p:blipFill>
          <a:blip r:embed="rId2"/>
          <a:srcRect/>
          <a:stretch>
            <a:fillRect/>
          </a:stretch>
        </p:blipFill>
        <p:spPr bwMode="auto">
          <a:xfrm>
            <a:off x="-1" y="911224"/>
            <a:ext cx="9144001" cy="5946775"/>
          </a:xfrm>
          <a:prstGeom prst="rect">
            <a:avLst/>
          </a:prstGeom>
          <a:noFill/>
          <a:ln w="9525">
            <a:noFill/>
            <a:miter lim="800000"/>
            <a:headEnd/>
            <a:tailEnd/>
          </a:ln>
          <a:effectLst/>
        </p:spPr>
      </p:pic>
      <p:pic>
        <p:nvPicPr>
          <p:cNvPr id="122883" name="Picture 3"/>
          <p:cNvPicPr>
            <a:picLocks noChangeAspect="1" noChangeArrowheads="1"/>
          </p:cNvPicPr>
          <p:nvPr/>
        </p:nvPicPr>
        <p:blipFill>
          <a:blip r:embed="rId3"/>
          <a:srcRect/>
          <a:stretch>
            <a:fillRect/>
          </a:stretch>
        </p:blipFill>
        <p:spPr bwMode="auto">
          <a:xfrm>
            <a:off x="0" y="904874"/>
            <a:ext cx="9144000" cy="5953125"/>
          </a:xfrm>
          <a:prstGeom prst="rect">
            <a:avLst/>
          </a:prstGeom>
          <a:noFill/>
          <a:ln w="9525">
            <a:noFill/>
            <a:miter lim="800000"/>
            <a:headEnd/>
            <a:tailEnd/>
          </a:ln>
          <a:effectLst/>
        </p:spPr>
      </p:pic>
      <p:pic>
        <p:nvPicPr>
          <p:cNvPr id="122884" name="Picture 4"/>
          <p:cNvPicPr>
            <a:picLocks noChangeAspect="1" noChangeArrowheads="1"/>
          </p:cNvPicPr>
          <p:nvPr/>
        </p:nvPicPr>
        <p:blipFill>
          <a:blip r:embed="rId4"/>
          <a:srcRect/>
          <a:stretch>
            <a:fillRect/>
          </a:stretch>
        </p:blipFill>
        <p:spPr bwMode="auto">
          <a:xfrm>
            <a:off x="0" y="901700"/>
            <a:ext cx="9144000" cy="5956300"/>
          </a:xfrm>
          <a:prstGeom prst="rect">
            <a:avLst/>
          </a:prstGeom>
          <a:noFill/>
          <a:ln w="9525">
            <a:noFill/>
            <a:miter lim="800000"/>
            <a:headEnd/>
            <a:tailEnd/>
          </a:ln>
          <a:effectLst/>
        </p:spPr>
      </p:pic>
      <p:pic>
        <p:nvPicPr>
          <p:cNvPr id="122885" name="Picture 5"/>
          <p:cNvPicPr>
            <a:picLocks noChangeAspect="1" noChangeArrowheads="1"/>
          </p:cNvPicPr>
          <p:nvPr/>
        </p:nvPicPr>
        <p:blipFill>
          <a:blip r:embed="rId5"/>
          <a:srcRect/>
          <a:stretch>
            <a:fillRect/>
          </a:stretch>
        </p:blipFill>
        <p:spPr bwMode="auto">
          <a:xfrm>
            <a:off x="0" y="901700"/>
            <a:ext cx="9144000" cy="59502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2883"/>
                                        </p:tgtEl>
                                        <p:attrNameLst>
                                          <p:attrName>style.visibility</p:attrName>
                                        </p:attrNameLst>
                                      </p:cBhvr>
                                      <p:to>
                                        <p:strVal val="visible"/>
                                      </p:to>
                                    </p:set>
                                    <p:animEffect transition="in" filter="checkerboard(across)">
                                      <p:cBhvr>
                                        <p:cTn id="7" dur="500"/>
                                        <p:tgtEl>
                                          <p:spTgt spid="12288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2884"/>
                                        </p:tgtEl>
                                        <p:attrNameLst>
                                          <p:attrName>style.visibility</p:attrName>
                                        </p:attrNameLst>
                                      </p:cBhvr>
                                      <p:to>
                                        <p:strVal val="visible"/>
                                      </p:to>
                                    </p:set>
                                    <p:animEffect transition="in" filter="checkerboard(across)">
                                      <p:cBhvr>
                                        <p:cTn id="12" dur="500"/>
                                        <p:tgtEl>
                                          <p:spTgt spid="12288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2885"/>
                                        </p:tgtEl>
                                        <p:attrNameLst>
                                          <p:attrName>style.visibility</p:attrName>
                                        </p:attrNameLst>
                                      </p:cBhvr>
                                      <p:to>
                                        <p:strVal val="visible"/>
                                      </p:to>
                                    </p:set>
                                    <p:animEffect transition="in" filter="checkerboard(across)">
                                      <p:cBhvr>
                                        <p:cTn id="17" dur="500"/>
                                        <p:tgtEl>
                                          <p:spTgt spid="122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Console d’Administration</a:t>
            </a:r>
            <a:endParaRPr lang="fr-FR" dirty="0"/>
          </a:p>
        </p:txBody>
      </p:sp>
      <p:pic>
        <p:nvPicPr>
          <p:cNvPr id="123906" name="Picture 2"/>
          <p:cNvPicPr>
            <a:picLocks noChangeAspect="1" noChangeArrowheads="1"/>
          </p:cNvPicPr>
          <p:nvPr/>
        </p:nvPicPr>
        <p:blipFill>
          <a:blip r:embed="rId2"/>
          <a:srcRect/>
          <a:stretch>
            <a:fillRect/>
          </a:stretch>
        </p:blipFill>
        <p:spPr bwMode="auto">
          <a:xfrm>
            <a:off x="-1" y="952500"/>
            <a:ext cx="9144001" cy="5905500"/>
          </a:xfrm>
          <a:prstGeom prst="rect">
            <a:avLst/>
          </a:prstGeom>
          <a:noFill/>
          <a:ln w="9525">
            <a:noFill/>
            <a:miter lim="800000"/>
            <a:headEnd/>
            <a:tailEnd/>
          </a:ln>
          <a:effectLst/>
        </p:spPr>
      </p:pic>
      <p:pic>
        <p:nvPicPr>
          <p:cNvPr id="123907" name="Picture 3"/>
          <p:cNvPicPr>
            <a:picLocks noChangeAspect="1" noChangeArrowheads="1"/>
          </p:cNvPicPr>
          <p:nvPr/>
        </p:nvPicPr>
        <p:blipFill>
          <a:blip r:embed="rId3"/>
          <a:srcRect/>
          <a:stretch>
            <a:fillRect/>
          </a:stretch>
        </p:blipFill>
        <p:spPr bwMode="auto">
          <a:xfrm>
            <a:off x="0" y="962024"/>
            <a:ext cx="9144000" cy="5895975"/>
          </a:xfrm>
          <a:prstGeom prst="rect">
            <a:avLst/>
          </a:prstGeom>
          <a:noFill/>
          <a:ln w="9525">
            <a:noFill/>
            <a:miter lim="800000"/>
            <a:headEnd/>
            <a:tailEnd/>
          </a:ln>
          <a:effectLst/>
        </p:spPr>
      </p:pic>
      <p:pic>
        <p:nvPicPr>
          <p:cNvPr id="123908" name="Picture 4"/>
          <p:cNvPicPr>
            <a:picLocks noChangeAspect="1" noChangeArrowheads="1"/>
          </p:cNvPicPr>
          <p:nvPr/>
        </p:nvPicPr>
        <p:blipFill>
          <a:blip r:embed="rId4"/>
          <a:srcRect/>
          <a:stretch>
            <a:fillRect/>
          </a:stretch>
        </p:blipFill>
        <p:spPr bwMode="auto">
          <a:xfrm>
            <a:off x="-1" y="974724"/>
            <a:ext cx="9144001" cy="5883275"/>
          </a:xfrm>
          <a:prstGeom prst="rect">
            <a:avLst/>
          </a:prstGeom>
          <a:noFill/>
          <a:ln w="9525">
            <a:noFill/>
            <a:miter lim="800000"/>
            <a:headEnd/>
            <a:tailEnd/>
          </a:ln>
          <a:effectLst/>
        </p:spPr>
      </p:pic>
      <p:pic>
        <p:nvPicPr>
          <p:cNvPr id="123909" name="Picture 5"/>
          <p:cNvPicPr>
            <a:picLocks noChangeAspect="1" noChangeArrowheads="1"/>
          </p:cNvPicPr>
          <p:nvPr/>
        </p:nvPicPr>
        <p:blipFill>
          <a:blip r:embed="rId5"/>
          <a:srcRect/>
          <a:stretch>
            <a:fillRect/>
          </a:stretch>
        </p:blipFill>
        <p:spPr bwMode="auto">
          <a:xfrm>
            <a:off x="-1" y="977900"/>
            <a:ext cx="9144001" cy="58801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3907"/>
                                        </p:tgtEl>
                                        <p:attrNameLst>
                                          <p:attrName>style.visibility</p:attrName>
                                        </p:attrNameLst>
                                      </p:cBhvr>
                                      <p:to>
                                        <p:strVal val="visible"/>
                                      </p:to>
                                    </p:set>
                                    <p:animEffect transition="in" filter="checkerboard(across)">
                                      <p:cBhvr>
                                        <p:cTn id="7" dur="500"/>
                                        <p:tgtEl>
                                          <p:spTgt spid="12390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3908"/>
                                        </p:tgtEl>
                                        <p:attrNameLst>
                                          <p:attrName>style.visibility</p:attrName>
                                        </p:attrNameLst>
                                      </p:cBhvr>
                                      <p:to>
                                        <p:strVal val="visible"/>
                                      </p:to>
                                    </p:set>
                                    <p:animEffect transition="in" filter="checkerboard(across)">
                                      <p:cBhvr>
                                        <p:cTn id="12" dur="500"/>
                                        <p:tgtEl>
                                          <p:spTgt spid="12390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3909"/>
                                        </p:tgtEl>
                                        <p:attrNameLst>
                                          <p:attrName>style.visibility</p:attrName>
                                        </p:attrNameLst>
                                      </p:cBhvr>
                                      <p:to>
                                        <p:strVal val="visible"/>
                                      </p:to>
                                    </p:set>
                                    <p:animEffect transition="in" filter="checkerboard(across)">
                                      <p:cBhvr>
                                        <p:cTn id="17" dur="500"/>
                                        <p:tgtEl>
                                          <p:spTgt spid="123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Console d’Administration</a:t>
            </a:r>
            <a:endParaRPr lang="fr-FR" dirty="0"/>
          </a:p>
        </p:txBody>
      </p:sp>
      <p:pic>
        <p:nvPicPr>
          <p:cNvPr id="124930" name="Picture 2"/>
          <p:cNvPicPr>
            <a:picLocks noChangeAspect="1" noChangeArrowheads="1"/>
          </p:cNvPicPr>
          <p:nvPr/>
        </p:nvPicPr>
        <p:blipFill>
          <a:blip r:embed="rId2"/>
          <a:srcRect/>
          <a:stretch>
            <a:fillRect/>
          </a:stretch>
        </p:blipFill>
        <p:spPr bwMode="auto">
          <a:xfrm>
            <a:off x="-1" y="936624"/>
            <a:ext cx="9144001" cy="5910753"/>
          </a:xfrm>
          <a:prstGeom prst="rect">
            <a:avLst/>
          </a:prstGeom>
          <a:noFill/>
          <a:ln w="9525">
            <a:noFill/>
            <a:miter lim="800000"/>
            <a:headEnd/>
            <a:tailEnd/>
          </a:ln>
          <a:effectLst/>
        </p:spPr>
      </p:pic>
      <p:pic>
        <p:nvPicPr>
          <p:cNvPr id="124931" name="Picture 3"/>
          <p:cNvPicPr>
            <a:picLocks noChangeAspect="1" noChangeArrowheads="1"/>
          </p:cNvPicPr>
          <p:nvPr/>
        </p:nvPicPr>
        <p:blipFill>
          <a:blip r:embed="rId3"/>
          <a:srcRect/>
          <a:stretch>
            <a:fillRect/>
          </a:stretch>
        </p:blipFill>
        <p:spPr bwMode="auto">
          <a:xfrm>
            <a:off x="0" y="942974"/>
            <a:ext cx="9144000" cy="5915025"/>
          </a:xfrm>
          <a:prstGeom prst="rect">
            <a:avLst/>
          </a:prstGeom>
          <a:noFill/>
          <a:ln w="9525">
            <a:noFill/>
            <a:miter lim="800000"/>
            <a:headEnd/>
            <a:tailEnd/>
          </a:ln>
          <a:effectLst/>
        </p:spPr>
      </p:pic>
      <p:pic>
        <p:nvPicPr>
          <p:cNvPr id="124932" name="Picture 4"/>
          <p:cNvPicPr>
            <a:picLocks noChangeAspect="1" noChangeArrowheads="1"/>
          </p:cNvPicPr>
          <p:nvPr/>
        </p:nvPicPr>
        <p:blipFill>
          <a:blip r:embed="rId4"/>
          <a:srcRect/>
          <a:stretch>
            <a:fillRect/>
          </a:stretch>
        </p:blipFill>
        <p:spPr bwMode="auto">
          <a:xfrm>
            <a:off x="-1" y="933450"/>
            <a:ext cx="9144001" cy="5924550"/>
          </a:xfrm>
          <a:prstGeom prst="rect">
            <a:avLst/>
          </a:prstGeom>
          <a:noFill/>
          <a:ln w="9525">
            <a:noFill/>
            <a:miter lim="800000"/>
            <a:headEnd/>
            <a:tailEnd/>
          </a:ln>
          <a:effectLst/>
        </p:spPr>
      </p:pic>
      <p:pic>
        <p:nvPicPr>
          <p:cNvPr id="124933" name="Picture 5"/>
          <p:cNvPicPr>
            <a:picLocks noChangeAspect="1" noChangeArrowheads="1"/>
          </p:cNvPicPr>
          <p:nvPr/>
        </p:nvPicPr>
        <p:blipFill>
          <a:blip r:embed="rId5"/>
          <a:srcRect/>
          <a:stretch>
            <a:fillRect/>
          </a:stretch>
        </p:blipFill>
        <p:spPr bwMode="auto">
          <a:xfrm>
            <a:off x="0" y="936625"/>
            <a:ext cx="9144000" cy="5930700"/>
          </a:xfrm>
          <a:prstGeom prst="rect">
            <a:avLst/>
          </a:prstGeom>
          <a:noFill/>
          <a:ln w="9525">
            <a:noFill/>
            <a:miter lim="800000"/>
            <a:headEnd/>
            <a:tailEnd/>
          </a:ln>
          <a:effectLst/>
        </p:spPr>
      </p:pic>
      <p:pic>
        <p:nvPicPr>
          <p:cNvPr id="124935" name="Picture 7"/>
          <p:cNvPicPr>
            <a:picLocks noChangeAspect="1" noChangeArrowheads="1"/>
          </p:cNvPicPr>
          <p:nvPr/>
        </p:nvPicPr>
        <p:blipFill>
          <a:blip r:embed="rId6"/>
          <a:srcRect/>
          <a:stretch>
            <a:fillRect/>
          </a:stretch>
        </p:blipFill>
        <p:spPr bwMode="auto">
          <a:xfrm>
            <a:off x="-1" y="952500"/>
            <a:ext cx="9144001" cy="5905500"/>
          </a:xfrm>
          <a:prstGeom prst="rect">
            <a:avLst/>
          </a:prstGeom>
          <a:noFill/>
          <a:ln w="9525">
            <a:noFill/>
            <a:miter lim="800000"/>
            <a:headEnd/>
            <a:tailEnd/>
          </a:ln>
          <a:effectLst/>
        </p:spPr>
      </p:pic>
      <p:pic>
        <p:nvPicPr>
          <p:cNvPr id="124934" name="Picture 6"/>
          <p:cNvPicPr>
            <a:picLocks noChangeAspect="1" noChangeArrowheads="1"/>
          </p:cNvPicPr>
          <p:nvPr/>
        </p:nvPicPr>
        <p:blipFill>
          <a:blip r:embed="rId7"/>
          <a:srcRect/>
          <a:stretch>
            <a:fillRect/>
          </a:stretch>
        </p:blipFill>
        <p:spPr bwMode="auto">
          <a:xfrm>
            <a:off x="1685925" y="2962275"/>
            <a:ext cx="4552950" cy="2971800"/>
          </a:xfrm>
          <a:prstGeom prst="rect">
            <a:avLst/>
          </a:prstGeom>
          <a:noFill/>
          <a:ln w="9525">
            <a:noFill/>
            <a:miter lim="800000"/>
            <a:headEnd/>
            <a:tailEnd/>
          </a:ln>
          <a:effectLst/>
        </p:spPr>
      </p:pic>
      <p:pic>
        <p:nvPicPr>
          <p:cNvPr id="124936" name="Picture 8"/>
          <p:cNvPicPr>
            <a:picLocks noChangeAspect="1" noChangeArrowheads="1"/>
          </p:cNvPicPr>
          <p:nvPr/>
        </p:nvPicPr>
        <p:blipFill>
          <a:blip r:embed="rId8"/>
          <a:srcRect/>
          <a:stretch>
            <a:fillRect/>
          </a:stretch>
        </p:blipFill>
        <p:spPr bwMode="auto">
          <a:xfrm>
            <a:off x="0" y="955674"/>
            <a:ext cx="9144000" cy="590232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4931"/>
                                        </p:tgtEl>
                                        <p:attrNameLst>
                                          <p:attrName>style.visibility</p:attrName>
                                        </p:attrNameLst>
                                      </p:cBhvr>
                                      <p:to>
                                        <p:strVal val="visible"/>
                                      </p:to>
                                    </p:set>
                                    <p:animEffect transition="in" filter="checkerboard(across)">
                                      <p:cBhvr>
                                        <p:cTn id="7" dur="500"/>
                                        <p:tgtEl>
                                          <p:spTgt spid="12493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4932"/>
                                        </p:tgtEl>
                                        <p:attrNameLst>
                                          <p:attrName>style.visibility</p:attrName>
                                        </p:attrNameLst>
                                      </p:cBhvr>
                                      <p:to>
                                        <p:strVal val="visible"/>
                                      </p:to>
                                    </p:set>
                                    <p:animEffect transition="in" filter="checkerboard(across)">
                                      <p:cBhvr>
                                        <p:cTn id="12" dur="500"/>
                                        <p:tgtEl>
                                          <p:spTgt spid="1249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4933"/>
                                        </p:tgtEl>
                                        <p:attrNameLst>
                                          <p:attrName>style.visibility</p:attrName>
                                        </p:attrNameLst>
                                      </p:cBhvr>
                                      <p:to>
                                        <p:strVal val="visible"/>
                                      </p:to>
                                    </p:set>
                                    <p:animEffect transition="in" filter="checkerboard(across)">
                                      <p:cBhvr>
                                        <p:cTn id="17" dur="500"/>
                                        <p:tgtEl>
                                          <p:spTgt spid="1249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4935"/>
                                        </p:tgtEl>
                                        <p:attrNameLst>
                                          <p:attrName>style.visibility</p:attrName>
                                        </p:attrNameLst>
                                      </p:cBhvr>
                                      <p:to>
                                        <p:strVal val="visible"/>
                                      </p:to>
                                    </p:set>
                                    <p:animEffect transition="in" filter="checkerboard(across)">
                                      <p:cBhvr>
                                        <p:cTn id="22" dur="500"/>
                                        <p:tgtEl>
                                          <p:spTgt spid="12493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4934"/>
                                        </p:tgtEl>
                                        <p:attrNameLst>
                                          <p:attrName>style.visibility</p:attrName>
                                        </p:attrNameLst>
                                      </p:cBhvr>
                                      <p:to>
                                        <p:strVal val="visible"/>
                                      </p:to>
                                    </p:set>
                                    <p:animEffect transition="in" filter="checkerboard(across)">
                                      <p:cBhvr>
                                        <p:cTn id="27" dur="500"/>
                                        <p:tgtEl>
                                          <p:spTgt spid="12493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4936"/>
                                        </p:tgtEl>
                                        <p:attrNameLst>
                                          <p:attrName>style.visibility</p:attrName>
                                        </p:attrNameLst>
                                      </p:cBhvr>
                                      <p:to>
                                        <p:strVal val="visible"/>
                                      </p:to>
                                    </p:set>
                                    <p:animEffect transition="in" filter="checkerboard(across)">
                                      <p:cBhvr>
                                        <p:cTn id="32" dur="500"/>
                                        <p:tgtEl>
                                          <p:spTgt spid="124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Console d’Administration</a:t>
            </a:r>
            <a:endParaRPr lang="fr-FR" dirty="0"/>
          </a:p>
        </p:txBody>
      </p:sp>
      <p:pic>
        <p:nvPicPr>
          <p:cNvPr id="125954" name="Picture 2"/>
          <p:cNvPicPr>
            <a:picLocks noChangeAspect="1" noChangeArrowheads="1"/>
          </p:cNvPicPr>
          <p:nvPr/>
        </p:nvPicPr>
        <p:blipFill>
          <a:blip r:embed="rId2"/>
          <a:srcRect/>
          <a:stretch>
            <a:fillRect/>
          </a:stretch>
        </p:blipFill>
        <p:spPr bwMode="auto">
          <a:xfrm>
            <a:off x="0" y="854076"/>
            <a:ext cx="9144000" cy="6003924"/>
          </a:xfrm>
          <a:prstGeom prst="rect">
            <a:avLst/>
          </a:prstGeom>
          <a:noFill/>
          <a:ln w="9525">
            <a:noFill/>
            <a:miter lim="800000"/>
            <a:headEnd/>
            <a:tailEnd/>
          </a:ln>
          <a:effectLst/>
        </p:spPr>
      </p:pic>
      <p:pic>
        <p:nvPicPr>
          <p:cNvPr id="125955" name="Picture 3"/>
          <p:cNvPicPr>
            <a:picLocks noChangeAspect="1" noChangeArrowheads="1"/>
          </p:cNvPicPr>
          <p:nvPr/>
        </p:nvPicPr>
        <p:blipFill>
          <a:blip r:embed="rId3"/>
          <a:srcRect/>
          <a:stretch>
            <a:fillRect/>
          </a:stretch>
        </p:blipFill>
        <p:spPr bwMode="auto">
          <a:xfrm>
            <a:off x="1633538" y="2538413"/>
            <a:ext cx="4543425" cy="2924175"/>
          </a:xfrm>
          <a:prstGeom prst="rect">
            <a:avLst/>
          </a:prstGeom>
          <a:noFill/>
          <a:ln w="9525">
            <a:noFill/>
            <a:miter lim="800000"/>
            <a:headEnd/>
            <a:tailEnd/>
          </a:ln>
          <a:effectLst/>
        </p:spPr>
      </p:pic>
      <p:pic>
        <p:nvPicPr>
          <p:cNvPr id="125956" name="Picture 4"/>
          <p:cNvPicPr>
            <a:picLocks noChangeAspect="1" noChangeArrowheads="1"/>
          </p:cNvPicPr>
          <p:nvPr/>
        </p:nvPicPr>
        <p:blipFill>
          <a:blip r:embed="rId4"/>
          <a:srcRect/>
          <a:stretch>
            <a:fillRect/>
          </a:stretch>
        </p:blipFill>
        <p:spPr bwMode="auto">
          <a:xfrm>
            <a:off x="0" y="857250"/>
            <a:ext cx="9144000" cy="6000750"/>
          </a:xfrm>
          <a:prstGeom prst="rect">
            <a:avLst/>
          </a:prstGeom>
          <a:noFill/>
          <a:ln w="9525">
            <a:noFill/>
            <a:miter lim="800000"/>
            <a:headEnd/>
            <a:tailEnd/>
          </a:ln>
          <a:effectLst/>
        </p:spPr>
      </p:pic>
      <p:pic>
        <p:nvPicPr>
          <p:cNvPr id="125957" name="Picture 5"/>
          <p:cNvPicPr>
            <a:picLocks noChangeAspect="1" noChangeArrowheads="1"/>
          </p:cNvPicPr>
          <p:nvPr/>
        </p:nvPicPr>
        <p:blipFill>
          <a:blip r:embed="rId5"/>
          <a:srcRect/>
          <a:stretch>
            <a:fillRect/>
          </a:stretch>
        </p:blipFill>
        <p:spPr bwMode="auto">
          <a:xfrm>
            <a:off x="0" y="860424"/>
            <a:ext cx="9144000" cy="5997575"/>
          </a:xfrm>
          <a:prstGeom prst="rect">
            <a:avLst/>
          </a:prstGeom>
          <a:noFill/>
          <a:ln w="9525">
            <a:noFill/>
            <a:miter lim="800000"/>
            <a:headEnd/>
            <a:tailEnd/>
          </a:ln>
          <a:effectLst/>
        </p:spPr>
      </p:pic>
      <p:pic>
        <p:nvPicPr>
          <p:cNvPr id="125958" name="Picture 6"/>
          <p:cNvPicPr>
            <a:picLocks noChangeAspect="1" noChangeArrowheads="1"/>
          </p:cNvPicPr>
          <p:nvPr/>
        </p:nvPicPr>
        <p:blipFill>
          <a:blip r:embed="rId6"/>
          <a:srcRect/>
          <a:stretch>
            <a:fillRect/>
          </a:stretch>
        </p:blipFill>
        <p:spPr bwMode="auto">
          <a:xfrm>
            <a:off x="0" y="857250"/>
            <a:ext cx="9144000" cy="6000750"/>
          </a:xfrm>
          <a:prstGeom prst="rect">
            <a:avLst/>
          </a:prstGeom>
          <a:noFill/>
          <a:ln w="9525">
            <a:noFill/>
            <a:miter lim="800000"/>
            <a:headEnd/>
            <a:tailEnd/>
          </a:ln>
          <a:effectLst/>
        </p:spPr>
      </p:pic>
      <p:pic>
        <p:nvPicPr>
          <p:cNvPr id="125959" name="Picture 7"/>
          <p:cNvPicPr>
            <a:picLocks noChangeAspect="1" noChangeArrowheads="1"/>
          </p:cNvPicPr>
          <p:nvPr/>
        </p:nvPicPr>
        <p:blipFill>
          <a:blip r:embed="rId7"/>
          <a:srcRect/>
          <a:stretch>
            <a:fillRect/>
          </a:stretch>
        </p:blipFill>
        <p:spPr bwMode="auto">
          <a:xfrm>
            <a:off x="0" y="860424"/>
            <a:ext cx="9144000" cy="6011099"/>
          </a:xfrm>
          <a:prstGeom prst="rect">
            <a:avLst/>
          </a:prstGeom>
          <a:noFill/>
          <a:ln w="9525">
            <a:noFill/>
            <a:miter lim="800000"/>
            <a:headEnd/>
            <a:tailEnd/>
          </a:ln>
          <a:effectLst/>
        </p:spPr>
      </p:pic>
      <p:pic>
        <p:nvPicPr>
          <p:cNvPr id="125960" name="Picture 8"/>
          <p:cNvPicPr>
            <a:picLocks noChangeAspect="1" noChangeArrowheads="1"/>
          </p:cNvPicPr>
          <p:nvPr/>
        </p:nvPicPr>
        <p:blipFill>
          <a:blip r:embed="rId8"/>
          <a:srcRect/>
          <a:stretch>
            <a:fillRect/>
          </a:stretch>
        </p:blipFill>
        <p:spPr bwMode="auto">
          <a:xfrm>
            <a:off x="-1" y="866774"/>
            <a:ext cx="9144001" cy="5991225"/>
          </a:xfrm>
          <a:prstGeom prst="rect">
            <a:avLst/>
          </a:prstGeom>
          <a:noFill/>
          <a:ln w="9525">
            <a:noFill/>
            <a:miter lim="800000"/>
            <a:headEnd/>
            <a:tailEnd/>
          </a:ln>
          <a:effectLst/>
        </p:spPr>
      </p:pic>
      <p:pic>
        <p:nvPicPr>
          <p:cNvPr id="125961" name="Picture 9"/>
          <p:cNvPicPr>
            <a:picLocks noChangeAspect="1" noChangeArrowheads="1"/>
          </p:cNvPicPr>
          <p:nvPr/>
        </p:nvPicPr>
        <p:blipFill>
          <a:blip r:embed="rId9"/>
          <a:srcRect/>
          <a:stretch>
            <a:fillRect/>
          </a:stretch>
        </p:blipFill>
        <p:spPr bwMode="auto">
          <a:xfrm>
            <a:off x="0" y="860425"/>
            <a:ext cx="9144000" cy="6032500"/>
          </a:xfrm>
          <a:prstGeom prst="rect">
            <a:avLst/>
          </a:prstGeom>
          <a:noFill/>
          <a:ln w="9525">
            <a:noFill/>
            <a:miter lim="800000"/>
            <a:headEnd/>
            <a:tailEnd/>
          </a:ln>
          <a:effectLst/>
        </p:spPr>
      </p:pic>
      <p:pic>
        <p:nvPicPr>
          <p:cNvPr id="125962" name="Picture 10"/>
          <p:cNvPicPr>
            <a:picLocks noChangeAspect="1" noChangeArrowheads="1"/>
          </p:cNvPicPr>
          <p:nvPr/>
        </p:nvPicPr>
        <p:blipFill>
          <a:blip r:embed="rId10"/>
          <a:srcRect/>
          <a:stretch>
            <a:fillRect/>
          </a:stretch>
        </p:blipFill>
        <p:spPr bwMode="auto">
          <a:xfrm>
            <a:off x="0" y="850899"/>
            <a:ext cx="9144000" cy="6051463"/>
          </a:xfrm>
          <a:prstGeom prst="rect">
            <a:avLst/>
          </a:prstGeom>
          <a:noFill/>
          <a:ln w="9525">
            <a:noFill/>
            <a:miter lim="800000"/>
            <a:headEnd/>
            <a:tailEnd/>
          </a:ln>
          <a:effectLst/>
        </p:spPr>
      </p:pic>
      <p:pic>
        <p:nvPicPr>
          <p:cNvPr id="125963" name="Picture 11"/>
          <p:cNvPicPr>
            <a:picLocks noChangeAspect="1" noChangeArrowheads="1"/>
          </p:cNvPicPr>
          <p:nvPr/>
        </p:nvPicPr>
        <p:blipFill>
          <a:blip r:embed="rId11"/>
          <a:srcRect/>
          <a:stretch>
            <a:fillRect/>
          </a:stretch>
        </p:blipFill>
        <p:spPr bwMode="auto">
          <a:xfrm>
            <a:off x="0" y="841375"/>
            <a:ext cx="9144000" cy="603844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5956"/>
                                        </p:tgtEl>
                                        <p:attrNameLst>
                                          <p:attrName>style.visibility</p:attrName>
                                        </p:attrNameLst>
                                      </p:cBhvr>
                                      <p:to>
                                        <p:strVal val="visible"/>
                                      </p:to>
                                    </p:set>
                                    <p:animEffect transition="in" filter="checkerboard(across)">
                                      <p:cBhvr>
                                        <p:cTn id="12" dur="500"/>
                                        <p:tgtEl>
                                          <p:spTgt spid="12595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5957"/>
                                        </p:tgtEl>
                                        <p:attrNameLst>
                                          <p:attrName>style.visibility</p:attrName>
                                        </p:attrNameLst>
                                      </p:cBhvr>
                                      <p:to>
                                        <p:strVal val="visible"/>
                                      </p:to>
                                    </p:set>
                                    <p:animEffect transition="in" filter="checkerboard(across)">
                                      <p:cBhvr>
                                        <p:cTn id="17" dur="500"/>
                                        <p:tgtEl>
                                          <p:spTgt spid="12595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5958"/>
                                        </p:tgtEl>
                                        <p:attrNameLst>
                                          <p:attrName>style.visibility</p:attrName>
                                        </p:attrNameLst>
                                      </p:cBhvr>
                                      <p:to>
                                        <p:strVal val="visible"/>
                                      </p:to>
                                    </p:set>
                                    <p:animEffect transition="in" filter="checkerboard(across)">
                                      <p:cBhvr>
                                        <p:cTn id="22" dur="500"/>
                                        <p:tgtEl>
                                          <p:spTgt spid="12595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5959"/>
                                        </p:tgtEl>
                                        <p:attrNameLst>
                                          <p:attrName>style.visibility</p:attrName>
                                        </p:attrNameLst>
                                      </p:cBhvr>
                                      <p:to>
                                        <p:strVal val="visible"/>
                                      </p:to>
                                    </p:set>
                                    <p:animEffect transition="in" filter="checkerboard(across)">
                                      <p:cBhvr>
                                        <p:cTn id="27" dur="500"/>
                                        <p:tgtEl>
                                          <p:spTgt spid="12595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5960"/>
                                        </p:tgtEl>
                                        <p:attrNameLst>
                                          <p:attrName>style.visibility</p:attrName>
                                        </p:attrNameLst>
                                      </p:cBhvr>
                                      <p:to>
                                        <p:strVal val="visible"/>
                                      </p:to>
                                    </p:set>
                                    <p:animEffect transition="in" filter="checkerboard(across)">
                                      <p:cBhvr>
                                        <p:cTn id="32" dur="500"/>
                                        <p:tgtEl>
                                          <p:spTgt spid="12596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25961"/>
                                        </p:tgtEl>
                                        <p:attrNameLst>
                                          <p:attrName>style.visibility</p:attrName>
                                        </p:attrNameLst>
                                      </p:cBhvr>
                                      <p:to>
                                        <p:strVal val="visible"/>
                                      </p:to>
                                    </p:set>
                                    <p:animEffect transition="in" filter="checkerboard(across)">
                                      <p:cBhvr>
                                        <p:cTn id="37" dur="500"/>
                                        <p:tgtEl>
                                          <p:spTgt spid="125961"/>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25962"/>
                                        </p:tgtEl>
                                        <p:attrNameLst>
                                          <p:attrName>style.visibility</p:attrName>
                                        </p:attrNameLst>
                                      </p:cBhvr>
                                      <p:to>
                                        <p:strVal val="visible"/>
                                      </p:to>
                                    </p:set>
                                    <p:animEffect transition="in" filter="checkerboard(across)">
                                      <p:cBhvr>
                                        <p:cTn id="42" dur="500"/>
                                        <p:tgtEl>
                                          <p:spTgt spid="125962"/>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25963"/>
                                        </p:tgtEl>
                                        <p:attrNameLst>
                                          <p:attrName>style.visibility</p:attrName>
                                        </p:attrNameLst>
                                      </p:cBhvr>
                                      <p:to>
                                        <p:strVal val="visible"/>
                                      </p:to>
                                    </p:set>
                                    <p:animEffect transition="in" filter="checkerboard(across)">
                                      <p:cBhvr>
                                        <p:cTn id="47" dur="500"/>
                                        <p:tgtEl>
                                          <p:spTgt spid="125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Console d’Administration</a:t>
            </a:r>
            <a:endParaRPr lang="fr-FR" dirty="0"/>
          </a:p>
        </p:txBody>
      </p:sp>
      <p:pic>
        <p:nvPicPr>
          <p:cNvPr id="126978" name="Picture 2"/>
          <p:cNvPicPr>
            <a:picLocks noChangeAspect="1" noChangeArrowheads="1"/>
          </p:cNvPicPr>
          <p:nvPr/>
        </p:nvPicPr>
        <p:blipFill>
          <a:blip r:embed="rId2"/>
          <a:srcRect/>
          <a:stretch>
            <a:fillRect/>
          </a:stretch>
        </p:blipFill>
        <p:spPr bwMode="auto">
          <a:xfrm>
            <a:off x="-1" y="876300"/>
            <a:ext cx="9144001" cy="5981700"/>
          </a:xfrm>
          <a:prstGeom prst="rect">
            <a:avLst/>
          </a:prstGeom>
          <a:noFill/>
          <a:ln w="9525">
            <a:noFill/>
            <a:miter lim="800000"/>
            <a:headEnd/>
            <a:tailEnd/>
          </a:ln>
          <a:effectLst/>
        </p:spPr>
      </p:pic>
      <p:pic>
        <p:nvPicPr>
          <p:cNvPr id="126979" name="Picture 3"/>
          <p:cNvPicPr>
            <a:picLocks noChangeAspect="1" noChangeArrowheads="1"/>
          </p:cNvPicPr>
          <p:nvPr/>
        </p:nvPicPr>
        <p:blipFill>
          <a:blip r:embed="rId3"/>
          <a:srcRect/>
          <a:stretch>
            <a:fillRect/>
          </a:stretch>
        </p:blipFill>
        <p:spPr bwMode="auto">
          <a:xfrm>
            <a:off x="966788" y="2124075"/>
            <a:ext cx="7248525" cy="4286250"/>
          </a:xfrm>
          <a:prstGeom prst="rect">
            <a:avLst/>
          </a:prstGeom>
          <a:noFill/>
          <a:ln w="9525">
            <a:noFill/>
            <a:miter lim="800000"/>
            <a:headEnd/>
            <a:tailEnd/>
          </a:ln>
          <a:effectLst/>
        </p:spPr>
      </p:pic>
      <p:pic>
        <p:nvPicPr>
          <p:cNvPr id="126983" name="Picture 7"/>
          <p:cNvPicPr>
            <a:picLocks noChangeAspect="1" noChangeArrowheads="1"/>
          </p:cNvPicPr>
          <p:nvPr/>
        </p:nvPicPr>
        <p:blipFill>
          <a:blip r:embed="rId4"/>
          <a:srcRect/>
          <a:stretch>
            <a:fillRect/>
          </a:stretch>
        </p:blipFill>
        <p:spPr bwMode="auto">
          <a:xfrm>
            <a:off x="971550" y="2105025"/>
            <a:ext cx="7239000" cy="4305300"/>
          </a:xfrm>
          <a:prstGeom prst="rect">
            <a:avLst/>
          </a:prstGeom>
          <a:noFill/>
          <a:ln w="9525">
            <a:noFill/>
            <a:miter lim="800000"/>
            <a:headEnd/>
            <a:tailEnd/>
          </a:ln>
          <a:effectLst/>
        </p:spPr>
      </p:pic>
      <p:pic>
        <p:nvPicPr>
          <p:cNvPr id="126985" name="Picture 9"/>
          <p:cNvPicPr>
            <a:picLocks noChangeAspect="1" noChangeArrowheads="1"/>
          </p:cNvPicPr>
          <p:nvPr/>
        </p:nvPicPr>
        <p:blipFill>
          <a:blip r:embed="rId5"/>
          <a:srcRect/>
          <a:stretch>
            <a:fillRect/>
          </a:stretch>
        </p:blipFill>
        <p:spPr bwMode="auto">
          <a:xfrm>
            <a:off x="990600" y="2114550"/>
            <a:ext cx="7239000" cy="4267200"/>
          </a:xfrm>
          <a:prstGeom prst="rect">
            <a:avLst/>
          </a:prstGeom>
          <a:noFill/>
          <a:ln w="9525">
            <a:noFill/>
            <a:miter lim="800000"/>
            <a:headEnd/>
            <a:tailEnd/>
          </a:ln>
          <a:effectLst/>
        </p:spPr>
      </p:pic>
      <p:pic>
        <p:nvPicPr>
          <p:cNvPr id="126984" name="Picture 8"/>
          <p:cNvPicPr>
            <a:picLocks noChangeAspect="1" noChangeArrowheads="1"/>
          </p:cNvPicPr>
          <p:nvPr/>
        </p:nvPicPr>
        <p:blipFill>
          <a:blip r:embed="rId6"/>
          <a:srcRect/>
          <a:stretch>
            <a:fillRect/>
          </a:stretch>
        </p:blipFill>
        <p:spPr bwMode="auto">
          <a:xfrm>
            <a:off x="971550" y="2138362"/>
            <a:ext cx="7258050" cy="4295775"/>
          </a:xfrm>
          <a:prstGeom prst="rect">
            <a:avLst/>
          </a:prstGeom>
          <a:noFill/>
          <a:ln w="9525">
            <a:noFill/>
            <a:miter lim="800000"/>
            <a:headEnd/>
            <a:tailEnd/>
          </a:ln>
          <a:effectLst/>
        </p:spPr>
      </p:pic>
      <p:pic>
        <p:nvPicPr>
          <p:cNvPr id="126986" name="Picture 10"/>
          <p:cNvPicPr>
            <a:picLocks noChangeAspect="1" noChangeArrowheads="1"/>
          </p:cNvPicPr>
          <p:nvPr/>
        </p:nvPicPr>
        <p:blipFill>
          <a:blip r:embed="rId7"/>
          <a:srcRect/>
          <a:stretch>
            <a:fillRect/>
          </a:stretch>
        </p:blipFill>
        <p:spPr bwMode="auto">
          <a:xfrm>
            <a:off x="981075" y="2143125"/>
            <a:ext cx="7219950" cy="4267200"/>
          </a:xfrm>
          <a:prstGeom prst="rect">
            <a:avLst/>
          </a:prstGeom>
          <a:noFill/>
          <a:ln w="9525">
            <a:noFill/>
            <a:miter lim="800000"/>
            <a:headEnd/>
            <a:tailEnd/>
          </a:ln>
          <a:effectLst/>
        </p:spPr>
      </p:pic>
      <p:pic>
        <p:nvPicPr>
          <p:cNvPr id="126987" name="Picture 11"/>
          <p:cNvPicPr>
            <a:picLocks noChangeAspect="1" noChangeArrowheads="1"/>
          </p:cNvPicPr>
          <p:nvPr/>
        </p:nvPicPr>
        <p:blipFill>
          <a:blip r:embed="rId8"/>
          <a:srcRect/>
          <a:stretch>
            <a:fillRect/>
          </a:stretch>
        </p:blipFill>
        <p:spPr bwMode="auto">
          <a:xfrm>
            <a:off x="985838" y="2133600"/>
            <a:ext cx="7248525" cy="4305300"/>
          </a:xfrm>
          <a:prstGeom prst="rect">
            <a:avLst/>
          </a:prstGeom>
          <a:noFill/>
          <a:ln w="9525">
            <a:noFill/>
            <a:miter lim="800000"/>
            <a:headEnd/>
            <a:tailEnd/>
          </a:ln>
          <a:effectLst/>
        </p:spPr>
      </p:pic>
      <p:pic>
        <p:nvPicPr>
          <p:cNvPr id="126988" name="Picture 12"/>
          <p:cNvPicPr>
            <a:picLocks noChangeAspect="1" noChangeArrowheads="1"/>
          </p:cNvPicPr>
          <p:nvPr/>
        </p:nvPicPr>
        <p:blipFill>
          <a:blip r:embed="rId9"/>
          <a:srcRect/>
          <a:stretch>
            <a:fillRect/>
          </a:stretch>
        </p:blipFill>
        <p:spPr bwMode="auto">
          <a:xfrm>
            <a:off x="1000125" y="2162175"/>
            <a:ext cx="7219950" cy="4267200"/>
          </a:xfrm>
          <a:prstGeom prst="rect">
            <a:avLst/>
          </a:prstGeom>
          <a:noFill/>
          <a:ln w="9525">
            <a:noFill/>
            <a:miter lim="800000"/>
            <a:headEnd/>
            <a:tailEnd/>
          </a:ln>
          <a:effectLst/>
        </p:spPr>
      </p:pic>
      <p:pic>
        <p:nvPicPr>
          <p:cNvPr id="126989" name="Picture 13"/>
          <p:cNvPicPr>
            <a:picLocks noChangeAspect="1" noChangeArrowheads="1"/>
          </p:cNvPicPr>
          <p:nvPr/>
        </p:nvPicPr>
        <p:blipFill>
          <a:blip r:embed="rId10"/>
          <a:srcRect/>
          <a:stretch>
            <a:fillRect/>
          </a:stretch>
        </p:blipFill>
        <p:spPr bwMode="auto">
          <a:xfrm>
            <a:off x="995363" y="2133600"/>
            <a:ext cx="7229475" cy="4305300"/>
          </a:xfrm>
          <a:prstGeom prst="rect">
            <a:avLst/>
          </a:prstGeom>
          <a:noFill/>
          <a:ln w="9525">
            <a:noFill/>
            <a:miter lim="800000"/>
            <a:headEnd/>
            <a:tailEnd/>
          </a:ln>
          <a:effectLst/>
        </p:spPr>
      </p:pic>
      <p:pic>
        <p:nvPicPr>
          <p:cNvPr id="126990" name="Picture 14"/>
          <p:cNvPicPr>
            <a:picLocks noChangeAspect="1" noChangeArrowheads="1"/>
          </p:cNvPicPr>
          <p:nvPr/>
        </p:nvPicPr>
        <p:blipFill>
          <a:blip r:embed="rId11"/>
          <a:srcRect/>
          <a:stretch>
            <a:fillRect/>
          </a:stretch>
        </p:blipFill>
        <p:spPr bwMode="auto">
          <a:xfrm>
            <a:off x="976313" y="2119313"/>
            <a:ext cx="7248525" cy="4295775"/>
          </a:xfrm>
          <a:prstGeom prst="rect">
            <a:avLst/>
          </a:prstGeom>
          <a:noFill/>
          <a:ln w="9525">
            <a:noFill/>
            <a:miter lim="800000"/>
            <a:headEnd/>
            <a:tailEnd/>
          </a:ln>
          <a:effectLst/>
        </p:spPr>
      </p:pic>
      <p:pic>
        <p:nvPicPr>
          <p:cNvPr id="126991" name="Picture 15"/>
          <p:cNvPicPr>
            <a:picLocks noChangeAspect="1" noChangeArrowheads="1"/>
          </p:cNvPicPr>
          <p:nvPr/>
        </p:nvPicPr>
        <p:blipFill>
          <a:blip r:embed="rId12"/>
          <a:srcRect/>
          <a:stretch>
            <a:fillRect/>
          </a:stretch>
        </p:blipFill>
        <p:spPr bwMode="auto">
          <a:xfrm>
            <a:off x="995363" y="2124075"/>
            <a:ext cx="7229475" cy="42862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6979"/>
                                        </p:tgtEl>
                                        <p:attrNameLst>
                                          <p:attrName>style.visibility</p:attrName>
                                        </p:attrNameLst>
                                      </p:cBhvr>
                                      <p:to>
                                        <p:strVal val="visible"/>
                                      </p:to>
                                    </p:set>
                                    <p:animEffect transition="in" filter="checkerboard(across)">
                                      <p:cBhvr>
                                        <p:cTn id="7" dur="500"/>
                                        <p:tgtEl>
                                          <p:spTgt spid="12697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6983"/>
                                        </p:tgtEl>
                                        <p:attrNameLst>
                                          <p:attrName>style.visibility</p:attrName>
                                        </p:attrNameLst>
                                      </p:cBhvr>
                                      <p:to>
                                        <p:strVal val="visible"/>
                                      </p:to>
                                    </p:set>
                                    <p:animEffect transition="in" filter="checkerboard(across)">
                                      <p:cBhvr>
                                        <p:cTn id="12" dur="500"/>
                                        <p:tgtEl>
                                          <p:spTgt spid="12698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6985"/>
                                        </p:tgtEl>
                                        <p:attrNameLst>
                                          <p:attrName>style.visibility</p:attrName>
                                        </p:attrNameLst>
                                      </p:cBhvr>
                                      <p:to>
                                        <p:strVal val="visible"/>
                                      </p:to>
                                    </p:set>
                                    <p:animEffect transition="in" filter="checkerboard(across)">
                                      <p:cBhvr>
                                        <p:cTn id="17" dur="500"/>
                                        <p:tgtEl>
                                          <p:spTgt spid="12698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6984"/>
                                        </p:tgtEl>
                                        <p:attrNameLst>
                                          <p:attrName>style.visibility</p:attrName>
                                        </p:attrNameLst>
                                      </p:cBhvr>
                                      <p:to>
                                        <p:strVal val="visible"/>
                                      </p:to>
                                    </p:set>
                                    <p:animEffect transition="in" filter="checkerboard(across)">
                                      <p:cBhvr>
                                        <p:cTn id="22" dur="500"/>
                                        <p:tgtEl>
                                          <p:spTgt spid="12698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6986"/>
                                        </p:tgtEl>
                                        <p:attrNameLst>
                                          <p:attrName>style.visibility</p:attrName>
                                        </p:attrNameLst>
                                      </p:cBhvr>
                                      <p:to>
                                        <p:strVal val="visible"/>
                                      </p:to>
                                    </p:set>
                                    <p:animEffect transition="in" filter="checkerboard(across)">
                                      <p:cBhvr>
                                        <p:cTn id="27" dur="500"/>
                                        <p:tgtEl>
                                          <p:spTgt spid="12698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6987"/>
                                        </p:tgtEl>
                                        <p:attrNameLst>
                                          <p:attrName>style.visibility</p:attrName>
                                        </p:attrNameLst>
                                      </p:cBhvr>
                                      <p:to>
                                        <p:strVal val="visible"/>
                                      </p:to>
                                    </p:set>
                                    <p:animEffect transition="in" filter="checkerboard(across)">
                                      <p:cBhvr>
                                        <p:cTn id="32" dur="500"/>
                                        <p:tgtEl>
                                          <p:spTgt spid="12698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26988"/>
                                        </p:tgtEl>
                                        <p:attrNameLst>
                                          <p:attrName>style.visibility</p:attrName>
                                        </p:attrNameLst>
                                      </p:cBhvr>
                                      <p:to>
                                        <p:strVal val="visible"/>
                                      </p:to>
                                    </p:set>
                                    <p:animEffect transition="in" filter="checkerboard(across)">
                                      <p:cBhvr>
                                        <p:cTn id="37" dur="500"/>
                                        <p:tgtEl>
                                          <p:spTgt spid="12698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26989"/>
                                        </p:tgtEl>
                                        <p:attrNameLst>
                                          <p:attrName>style.visibility</p:attrName>
                                        </p:attrNameLst>
                                      </p:cBhvr>
                                      <p:to>
                                        <p:strVal val="visible"/>
                                      </p:to>
                                    </p:set>
                                    <p:animEffect transition="in" filter="checkerboard(across)">
                                      <p:cBhvr>
                                        <p:cTn id="42" dur="500"/>
                                        <p:tgtEl>
                                          <p:spTgt spid="12698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26990"/>
                                        </p:tgtEl>
                                        <p:attrNameLst>
                                          <p:attrName>style.visibility</p:attrName>
                                        </p:attrNameLst>
                                      </p:cBhvr>
                                      <p:to>
                                        <p:strVal val="visible"/>
                                      </p:to>
                                    </p:set>
                                    <p:animEffect transition="in" filter="checkerboard(across)">
                                      <p:cBhvr>
                                        <p:cTn id="47" dur="500"/>
                                        <p:tgtEl>
                                          <p:spTgt spid="126990"/>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26991"/>
                                        </p:tgtEl>
                                        <p:attrNameLst>
                                          <p:attrName>style.visibility</p:attrName>
                                        </p:attrNameLst>
                                      </p:cBhvr>
                                      <p:to>
                                        <p:strVal val="visible"/>
                                      </p:to>
                                    </p:set>
                                    <p:animEffect transition="in" filter="checkerboard(across)">
                                      <p:cBhvr>
                                        <p:cTn id="52" dur="500"/>
                                        <p:tgtEl>
                                          <p:spTgt spid="126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Console d’Administration</a:t>
            </a:r>
            <a:endParaRPr lang="fr-FR" dirty="0"/>
          </a:p>
        </p:txBody>
      </p:sp>
      <p:pic>
        <p:nvPicPr>
          <p:cNvPr id="128002" name="Picture 2"/>
          <p:cNvPicPr>
            <a:picLocks noChangeAspect="1" noChangeArrowheads="1"/>
          </p:cNvPicPr>
          <p:nvPr/>
        </p:nvPicPr>
        <p:blipFill>
          <a:blip r:embed="rId2"/>
          <a:srcRect/>
          <a:stretch>
            <a:fillRect/>
          </a:stretch>
        </p:blipFill>
        <p:spPr bwMode="auto">
          <a:xfrm>
            <a:off x="0" y="847724"/>
            <a:ext cx="9144000" cy="60102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Console d’Administration</a:t>
            </a:r>
            <a:endParaRPr lang="fr-FR" dirty="0"/>
          </a:p>
        </p:txBody>
      </p:sp>
      <p:pic>
        <p:nvPicPr>
          <p:cNvPr id="129026" name="Picture 2"/>
          <p:cNvPicPr>
            <a:picLocks noChangeAspect="1" noChangeArrowheads="1"/>
          </p:cNvPicPr>
          <p:nvPr/>
        </p:nvPicPr>
        <p:blipFill>
          <a:blip r:embed="rId2"/>
          <a:srcRect/>
          <a:stretch>
            <a:fillRect/>
          </a:stretch>
        </p:blipFill>
        <p:spPr bwMode="auto">
          <a:xfrm>
            <a:off x="-1" y="876300"/>
            <a:ext cx="9144001" cy="5981700"/>
          </a:xfrm>
          <a:prstGeom prst="rect">
            <a:avLst/>
          </a:prstGeom>
          <a:noFill/>
          <a:ln w="9525">
            <a:noFill/>
            <a:miter lim="800000"/>
            <a:headEnd/>
            <a:tailEnd/>
          </a:ln>
          <a:effectLst/>
        </p:spPr>
      </p:pic>
      <p:pic>
        <p:nvPicPr>
          <p:cNvPr id="129027" name="Picture 3"/>
          <p:cNvPicPr>
            <a:picLocks noChangeAspect="1" noChangeArrowheads="1"/>
          </p:cNvPicPr>
          <p:nvPr/>
        </p:nvPicPr>
        <p:blipFill>
          <a:blip r:embed="rId3"/>
          <a:srcRect/>
          <a:stretch>
            <a:fillRect/>
          </a:stretch>
        </p:blipFill>
        <p:spPr bwMode="auto">
          <a:xfrm>
            <a:off x="1790700" y="3252788"/>
            <a:ext cx="4591050" cy="2828925"/>
          </a:xfrm>
          <a:prstGeom prst="rect">
            <a:avLst/>
          </a:prstGeom>
          <a:noFill/>
          <a:ln w="9525">
            <a:noFill/>
            <a:miter lim="800000"/>
            <a:headEnd/>
            <a:tailEnd/>
          </a:ln>
          <a:effectLst/>
        </p:spPr>
      </p:pic>
      <p:pic>
        <p:nvPicPr>
          <p:cNvPr id="129028" name="Picture 4"/>
          <p:cNvPicPr>
            <a:picLocks noChangeAspect="1" noChangeArrowheads="1"/>
          </p:cNvPicPr>
          <p:nvPr/>
        </p:nvPicPr>
        <p:blipFill>
          <a:blip r:embed="rId4"/>
          <a:srcRect/>
          <a:stretch>
            <a:fillRect/>
          </a:stretch>
        </p:blipFill>
        <p:spPr bwMode="auto">
          <a:xfrm>
            <a:off x="547688" y="2019300"/>
            <a:ext cx="4714875" cy="4267200"/>
          </a:xfrm>
          <a:prstGeom prst="rect">
            <a:avLst/>
          </a:prstGeom>
          <a:noFill/>
          <a:ln w="9525">
            <a:noFill/>
            <a:miter lim="800000"/>
            <a:headEnd/>
            <a:tailEnd/>
          </a:ln>
          <a:effectLst/>
        </p:spPr>
      </p:pic>
      <p:pic>
        <p:nvPicPr>
          <p:cNvPr id="129029" name="Picture 5"/>
          <p:cNvPicPr>
            <a:picLocks noChangeAspect="1" noChangeArrowheads="1"/>
          </p:cNvPicPr>
          <p:nvPr/>
        </p:nvPicPr>
        <p:blipFill>
          <a:blip r:embed="rId5"/>
          <a:srcRect/>
          <a:stretch>
            <a:fillRect/>
          </a:stretch>
        </p:blipFill>
        <p:spPr bwMode="auto">
          <a:xfrm>
            <a:off x="806449" y="1085850"/>
            <a:ext cx="6823075" cy="57666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9027"/>
                                        </p:tgtEl>
                                        <p:attrNameLst>
                                          <p:attrName>style.visibility</p:attrName>
                                        </p:attrNameLst>
                                      </p:cBhvr>
                                      <p:to>
                                        <p:strVal val="visible"/>
                                      </p:to>
                                    </p:set>
                                    <p:animEffect transition="in" filter="checkerboard(across)">
                                      <p:cBhvr>
                                        <p:cTn id="7" dur="500"/>
                                        <p:tgtEl>
                                          <p:spTgt spid="1290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9028"/>
                                        </p:tgtEl>
                                        <p:attrNameLst>
                                          <p:attrName>style.visibility</p:attrName>
                                        </p:attrNameLst>
                                      </p:cBhvr>
                                      <p:to>
                                        <p:strVal val="visible"/>
                                      </p:to>
                                    </p:set>
                                    <p:animEffect transition="in" filter="checkerboard(across)">
                                      <p:cBhvr>
                                        <p:cTn id="12" dur="500"/>
                                        <p:tgtEl>
                                          <p:spTgt spid="12902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9029"/>
                                        </p:tgtEl>
                                        <p:attrNameLst>
                                          <p:attrName>style.visibility</p:attrName>
                                        </p:attrNameLst>
                                      </p:cBhvr>
                                      <p:to>
                                        <p:strVal val="visible"/>
                                      </p:to>
                                    </p:set>
                                    <p:animEffect transition="in" filter="checkerboard(across)">
                                      <p:cBhvr>
                                        <p:cTn id="17" dur="500"/>
                                        <p:tgtEl>
                                          <p:spTgt spid="129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Le serveur de Messagerie</a:t>
            </a:r>
            <a:endParaRPr lang="en-US" dirty="0"/>
          </a:p>
        </p:txBody>
      </p:sp>
      <p:sp>
        <p:nvSpPr>
          <p:cNvPr id="3" name="Content Placeholder 2"/>
          <p:cNvSpPr>
            <a:spLocks noGrp="1"/>
          </p:cNvSpPr>
          <p:nvPr>
            <p:ph idx="4294967295"/>
          </p:nvPr>
        </p:nvSpPr>
        <p:spPr>
          <a:xfrm>
            <a:off x="762000" y="2189163"/>
            <a:ext cx="8382000" cy="5207000"/>
          </a:xfrm>
          <a:prstGeom prst="rect">
            <a:avLst/>
          </a:prstGeom>
        </p:spPr>
        <p:txBody>
          <a:bodyPr/>
          <a:lstStyle/>
          <a:p>
            <a:pPr marL="396875" indent="-396875"/>
            <a:r>
              <a:rPr lang="fr-FR" sz="2400" dirty="0" smtClean="0"/>
              <a:t>Exchange Server 2007 Hub Transport</a:t>
            </a:r>
          </a:p>
          <a:p>
            <a:pPr marL="396875" indent="-396875"/>
            <a:r>
              <a:rPr lang="fr-FR" sz="2400" dirty="0" smtClean="0"/>
              <a:t>Exchange Server 2007 Client Access Server</a:t>
            </a:r>
          </a:p>
          <a:p>
            <a:pPr marL="396875" indent="-396875"/>
            <a:r>
              <a:rPr lang="fr-FR" sz="2400" dirty="0" smtClean="0"/>
              <a:t>Exchange Server 2007 </a:t>
            </a:r>
            <a:r>
              <a:rPr lang="fr-FR" sz="2400" dirty="0" err="1" smtClean="0"/>
              <a:t>Mailbox</a:t>
            </a:r>
            <a:endParaRPr lang="fr-FR" sz="2400" dirty="0" smtClean="0"/>
          </a:p>
          <a:p>
            <a:pPr marL="396875" indent="-396875"/>
            <a:r>
              <a:rPr lang="fr-FR" sz="2400" dirty="0" smtClean="0"/>
              <a:t>Forefront for Exchange Server</a:t>
            </a:r>
          </a:p>
          <a:p>
            <a:pPr marL="396875" indent="-396875"/>
            <a:r>
              <a:rPr lang="fr-FR" sz="2400" dirty="0" smtClean="0"/>
              <a:t>Site « Poste de travail web à distance »</a:t>
            </a:r>
          </a:p>
          <a:p>
            <a:pPr marL="396875" indent="-396875">
              <a:buNone/>
            </a:pPr>
            <a:endParaRPr lang="fr-FR" sz="2400" dirty="0" smtClean="0"/>
          </a:p>
          <a:p>
            <a:pPr marL="396875" indent="-396875">
              <a:buNone/>
            </a:pPr>
            <a:r>
              <a:rPr lang="fr-FR" sz="2400" dirty="0" smtClean="0"/>
              <a:t>Consoles d’administrations :</a:t>
            </a:r>
          </a:p>
          <a:p>
            <a:pPr marL="396875" indent="-396875"/>
            <a:r>
              <a:rPr lang="fr-FR" sz="2400" dirty="0" smtClean="0"/>
              <a:t>Exchange Management Console</a:t>
            </a:r>
          </a:p>
          <a:p>
            <a:pPr marL="396875" indent="-396875"/>
            <a:r>
              <a:rPr lang="fr-FR" sz="2400" dirty="0" err="1" smtClean="0"/>
              <a:t>Forefront</a:t>
            </a:r>
            <a:r>
              <a:rPr lang="fr-FR" sz="2400" dirty="0" smtClean="0"/>
              <a:t> Server Security </a:t>
            </a:r>
            <a:r>
              <a:rPr lang="fr-FR" sz="2400" dirty="0" err="1" smtClean="0"/>
              <a:t>Administrator</a:t>
            </a:r>
            <a:endParaRPr lang="fr-FR" sz="2400" dirty="0" smtClean="0"/>
          </a:p>
          <a:p>
            <a:pPr marL="396875" indent="-396875"/>
            <a:endParaRPr lang="fr-FR" sz="2400" dirty="0" smtClean="0"/>
          </a:p>
          <a:p>
            <a:pPr marL="396875" indent="-396875">
              <a:buNone/>
            </a:pPr>
            <a:endParaRPr lang="fr-FR" sz="2400" dirty="0" smtClean="0"/>
          </a:p>
          <a:p>
            <a:pPr marL="396875" indent="-396875"/>
            <a:endParaRPr lang="fr-FR" sz="2400" dirty="0" smtClean="0"/>
          </a:p>
        </p:txBody>
      </p:sp>
      <p:sp>
        <p:nvSpPr>
          <p:cNvPr id="4" name="ZoneTexte 3"/>
          <p:cNvSpPr txBox="1"/>
          <p:nvPr/>
        </p:nvSpPr>
        <p:spPr>
          <a:xfrm>
            <a:off x="469900" y="1600200"/>
            <a:ext cx="3454400" cy="523220"/>
          </a:xfrm>
          <a:prstGeom prst="rect">
            <a:avLst/>
          </a:prstGeom>
          <a:noFill/>
        </p:spPr>
        <p:txBody>
          <a:bodyPr wrap="square" rtlCol="0">
            <a:spAutoFit/>
          </a:bodyPr>
          <a:lstStyle/>
          <a:p>
            <a:r>
              <a:rPr lang="fr-FR" sz="2800" dirty="0" smtClean="0">
                <a:solidFill>
                  <a:schemeClr val="tx1"/>
                </a:solidFill>
                <a:latin typeface="Segoe" pitchFamily="34" charset="0"/>
              </a:rPr>
              <a:t>Applications : </a:t>
            </a:r>
          </a:p>
        </p:txBody>
      </p:sp>
    </p:spTree>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Console d’Administration</a:t>
            </a:r>
            <a:endParaRPr lang="fr-FR" dirty="0"/>
          </a:p>
        </p:txBody>
      </p:sp>
      <p:pic>
        <p:nvPicPr>
          <p:cNvPr id="130050" name="Picture 2"/>
          <p:cNvPicPr>
            <a:picLocks noChangeAspect="1" noChangeArrowheads="1"/>
          </p:cNvPicPr>
          <p:nvPr/>
        </p:nvPicPr>
        <p:blipFill>
          <a:blip r:embed="rId2"/>
          <a:srcRect/>
          <a:stretch>
            <a:fillRect/>
          </a:stretch>
        </p:blipFill>
        <p:spPr bwMode="auto">
          <a:xfrm>
            <a:off x="0" y="917574"/>
            <a:ext cx="9144000" cy="5940425"/>
          </a:xfrm>
          <a:prstGeom prst="rect">
            <a:avLst/>
          </a:prstGeom>
          <a:noFill/>
          <a:ln w="9525">
            <a:noFill/>
            <a:miter lim="800000"/>
            <a:headEnd/>
            <a:tailEnd/>
          </a:ln>
          <a:effectLst/>
        </p:spPr>
      </p:pic>
      <p:pic>
        <p:nvPicPr>
          <p:cNvPr id="130051" name="Picture 3"/>
          <p:cNvPicPr>
            <a:picLocks noChangeAspect="1" noChangeArrowheads="1"/>
          </p:cNvPicPr>
          <p:nvPr/>
        </p:nvPicPr>
        <p:blipFill>
          <a:blip r:embed="rId3"/>
          <a:srcRect/>
          <a:stretch>
            <a:fillRect/>
          </a:stretch>
        </p:blipFill>
        <p:spPr bwMode="auto">
          <a:xfrm>
            <a:off x="0" y="920750"/>
            <a:ext cx="9144000" cy="5937250"/>
          </a:xfrm>
          <a:prstGeom prst="rect">
            <a:avLst/>
          </a:prstGeom>
          <a:noFill/>
          <a:ln w="9525">
            <a:noFill/>
            <a:miter lim="800000"/>
            <a:headEnd/>
            <a:tailEnd/>
          </a:ln>
          <a:effectLst/>
        </p:spPr>
      </p:pic>
      <p:pic>
        <p:nvPicPr>
          <p:cNvPr id="130052" name="Picture 4"/>
          <p:cNvPicPr>
            <a:picLocks noChangeAspect="1" noChangeArrowheads="1"/>
          </p:cNvPicPr>
          <p:nvPr/>
        </p:nvPicPr>
        <p:blipFill>
          <a:blip r:embed="rId4"/>
          <a:srcRect/>
          <a:stretch>
            <a:fillRect/>
          </a:stretch>
        </p:blipFill>
        <p:spPr bwMode="auto">
          <a:xfrm>
            <a:off x="-1" y="942974"/>
            <a:ext cx="9144001" cy="5915025"/>
          </a:xfrm>
          <a:prstGeom prst="rect">
            <a:avLst/>
          </a:prstGeom>
          <a:noFill/>
          <a:ln w="9525">
            <a:noFill/>
            <a:miter lim="800000"/>
            <a:headEnd/>
            <a:tailEnd/>
          </a:ln>
          <a:effectLst/>
        </p:spPr>
      </p:pic>
      <p:pic>
        <p:nvPicPr>
          <p:cNvPr id="130053" name="Picture 5"/>
          <p:cNvPicPr>
            <a:picLocks noChangeAspect="1" noChangeArrowheads="1"/>
          </p:cNvPicPr>
          <p:nvPr/>
        </p:nvPicPr>
        <p:blipFill>
          <a:blip r:embed="rId5"/>
          <a:srcRect/>
          <a:stretch>
            <a:fillRect/>
          </a:stretch>
        </p:blipFill>
        <p:spPr bwMode="auto">
          <a:xfrm>
            <a:off x="-1" y="965200"/>
            <a:ext cx="9144001" cy="58928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checkerboard(across)">
                                      <p:cBhvr>
                                        <p:cTn id="7" dur="500"/>
                                        <p:tgtEl>
                                          <p:spTgt spid="13005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0052"/>
                                        </p:tgtEl>
                                        <p:attrNameLst>
                                          <p:attrName>style.visibility</p:attrName>
                                        </p:attrNameLst>
                                      </p:cBhvr>
                                      <p:to>
                                        <p:strVal val="visible"/>
                                      </p:to>
                                    </p:set>
                                    <p:animEffect transition="in" filter="checkerboard(across)">
                                      <p:cBhvr>
                                        <p:cTn id="12" dur="500"/>
                                        <p:tgtEl>
                                          <p:spTgt spid="13005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0053"/>
                                        </p:tgtEl>
                                        <p:attrNameLst>
                                          <p:attrName>style.visibility</p:attrName>
                                        </p:attrNameLst>
                                      </p:cBhvr>
                                      <p:to>
                                        <p:strVal val="visible"/>
                                      </p:to>
                                    </p:set>
                                    <p:animEffect transition="in" filter="checkerboard(across)">
                                      <p:cBhvr>
                                        <p:cTn id="17" dur="500"/>
                                        <p:tgtEl>
                                          <p:spTgt spid="130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563880" y="1987551"/>
            <a:ext cx="8183880" cy="1523495"/>
          </a:xfrm>
        </p:spPr>
        <p:txBody>
          <a:bodyPr/>
          <a:lstStyle/>
          <a:p>
            <a:r>
              <a:rPr lang="fr-FR" sz="3200" dirty="0" smtClean="0"/>
              <a:t/>
            </a:r>
            <a:br>
              <a:rPr lang="fr-FR" sz="3200" dirty="0" smtClean="0"/>
            </a:br>
            <a:r>
              <a:rPr lang="fr-FR" b="1" dirty="0" smtClean="0">
                <a:effectLst>
                  <a:outerShdw blurRad="38100" dist="38100" dir="2700000" algn="tl">
                    <a:srgbClr val="000000">
                      <a:alpha val="43137"/>
                    </a:srgbClr>
                  </a:outerShdw>
                </a:effectLst>
              </a:rPr>
              <a:t>Postes de travail web à distance</a:t>
            </a:r>
            <a:endParaRPr lang="fr-FR" sz="3200" b="1" dirty="0">
              <a:effectLst>
                <a:outerShdw blurRad="38100" dist="38100" dir="2700000" algn="tl">
                  <a:srgbClr val="000000">
                    <a:alpha val="43137"/>
                  </a:srgbClr>
                </a:outerShdw>
              </a:effectLst>
            </a:endParaRPr>
          </a:p>
        </p:txBody>
      </p:sp>
      <p:sp>
        <p:nvSpPr>
          <p:cNvPr id="2" name="Sous-titre 1"/>
          <p:cNvSpPr>
            <a:spLocks noGrp="1"/>
          </p:cNvSpPr>
          <p:nvPr>
            <p:ph type="body" sz="quarter" idx="11"/>
          </p:nvPr>
        </p:nvSpPr>
        <p:spPr/>
        <p:txBody>
          <a:bodyPr/>
          <a:lstStyle/>
          <a:p>
            <a:endParaRPr lang="fr-FR" dirty="0" smtClean="0"/>
          </a:p>
          <a:p>
            <a:endParaRPr lang="fr-FR" dirty="0"/>
          </a:p>
        </p:txBody>
      </p:sp>
    </p:spTree>
  </p:cSld>
  <p:clrMapOvr>
    <a:masterClrMapping/>
  </p:clrMapOvr>
  <p:transition>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nSpc>
                <a:spcPct val="100000"/>
              </a:lnSpc>
            </a:pPr>
            <a:r>
              <a:rPr sz="4400" smtClean="0"/>
              <a:t>Poste de Travail Web à Distance</a:t>
            </a:r>
          </a:p>
        </p:txBody>
      </p:sp>
      <p:pic>
        <p:nvPicPr>
          <p:cNvPr id="131074" name="Picture 2"/>
          <p:cNvPicPr>
            <a:picLocks noChangeAspect="1" noChangeArrowheads="1"/>
          </p:cNvPicPr>
          <p:nvPr/>
        </p:nvPicPr>
        <p:blipFill>
          <a:blip r:embed="rId2"/>
          <a:srcRect/>
          <a:stretch>
            <a:fillRect/>
          </a:stretch>
        </p:blipFill>
        <p:spPr bwMode="auto">
          <a:xfrm>
            <a:off x="-1" y="885824"/>
            <a:ext cx="9144001" cy="5972175"/>
          </a:xfrm>
          <a:prstGeom prst="rect">
            <a:avLst/>
          </a:prstGeom>
          <a:noFill/>
          <a:ln w="9525">
            <a:noFill/>
            <a:miter lim="800000"/>
            <a:headEnd/>
            <a:tailEnd/>
          </a:ln>
          <a:effectLst/>
        </p:spPr>
      </p:pic>
      <p:pic>
        <p:nvPicPr>
          <p:cNvPr id="131075" name="Picture 3"/>
          <p:cNvPicPr>
            <a:picLocks noChangeAspect="1" noChangeArrowheads="1"/>
          </p:cNvPicPr>
          <p:nvPr/>
        </p:nvPicPr>
        <p:blipFill>
          <a:blip r:embed="rId3"/>
          <a:srcRect/>
          <a:stretch>
            <a:fillRect/>
          </a:stretch>
        </p:blipFill>
        <p:spPr bwMode="auto">
          <a:xfrm>
            <a:off x="669925" y="2463800"/>
            <a:ext cx="6318250" cy="39116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1075"/>
                                        </p:tgtEl>
                                        <p:attrNameLst>
                                          <p:attrName>style.visibility</p:attrName>
                                        </p:attrNameLst>
                                      </p:cBhvr>
                                      <p:to>
                                        <p:strVal val="visible"/>
                                      </p:to>
                                    </p:set>
                                    <p:animEffect transition="in" filter="checkerboard(across)">
                                      <p:cBhvr>
                                        <p:cTn id="7" dur="500"/>
                                        <p:tgtEl>
                                          <p:spTgt spid="131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nSpc>
                <a:spcPct val="100000"/>
              </a:lnSpc>
            </a:pPr>
            <a:r>
              <a:rPr sz="4400" smtClean="0"/>
              <a:t>Poste de Travail Web à Distance</a:t>
            </a:r>
          </a:p>
        </p:txBody>
      </p:sp>
      <p:pic>
        <p:nvPicPr>
          <p:cNvPr id="132098" name="Picture 2"/>
          <p:cNvPicPr>
            <a:picLocks noChangeAspect="1" noChangeArrowheads="1"/>
          </p:cNvPicPr>
          <p:nvPr/>
        </p:nvPicPr>
        <p:blipFill>
          <a:blip r:embed="rId2"/>
          <a:srcRect/>
          <a:stretch>
            <a:fillRect/>
          </a:stretch>
        </p:blipFill>
        <p:spPr bwMode="auto">
          <a:xfrm>
            <a:off x="0" y="840774"/>
            <a:ext cx="9144001" cy="6017226"/>
          </a:xfrm>
          <a:prstGeom prst="rect">
            <a:avLst/>
          </a:prstGeom>
          <a:noFill/>
          <a:ln w="9525">
            <a:noFill/>
            <a:miter lim="800000"/>
            <a:headEnd/>
            <a:tailEnd/>
          </a:ln>
          <a:effectLst/>
        </p:spPr>
      </p:pic>
      <p:pic>
        <p:nvPicPr>
          <p:cNvPr id="132101" name="Picture 5"/>
          <p:cNvPicPr>
            <a:picLocks noChangeAspect="1" noChangeArrowheads="1"/>
          </p:cNvPicPr>
          <p:nvPr/>
        </p:nvPicPr>
        <p:blipFill>
          <a:blip r:embed="rId3"/>
          <a:srcRect/>
          <a:stretch>
            <a:fillRect/>
          </a:stretch>
        </p:blipFill>
        <p:spPr bwMode="auto">
          <a:xfrm>
            <a:off x="2414588" y="2514600"/>
            <a:ext cx="5381625" cy="3619500"/>
          </a:xfrm>
          <a:prstGeom prst="rect">
            <a:avLst/>
          </a:prstGeom>
          <a:noFill/>
          <a:ln w="9525">
            <a:noFill/>
            <a:miter lim="800000"/>
            <a:headEnd/>
            <a:tailEnd/>
          </a:ln>
          <a:effectLst/>
        </p:spPr>
      </p:pic>
      <p:pic>
        <p:nvPicPr>
          <p:cNvPr id="132102" name="Picture 6"/>
          <p:cNvPicPr>
            <a:picLocks noChangeAspect="1" noChangeArrowheads="1"/>
          </p:cNvPicPr>
          <p:nvPr/>
        </p:nvPicPr>
        <p:blipFill>
          <a:blip r:embed="rId4"/>
          <a:srcRect/>
          <a:stretch>
            <a:fillRect/>
          </a:stretch>
        </p:blipFill>
        <p:spPr bwMode="auto">
          <a:xfrm>
            <a:off x="1438275" y="1581150"/>
            <a:ext cx="5010150" cy="4514850"/>
          </a:xfrm>
          <a:prstGeom prst="rect">
            <a:avLst/>
          </a:prstGeom>
          <a:noFill/>
          <a:ln w="9525">
            <a:noFill/>
            <a:miter lim="800000"/>
            <a:headEnd/>
            <a:tailEnd/>
          </a:ln>
          <a:effectLst/>
        </p:spPr>
      </p:pic>
      <p:pic>
        <p:nvPicPr>
          <p:cNvPr id="132104" name="Picture 8"/>
          <p:cNvPicPr>
            <a:picLocks noChangeAspect="1" noChangeArrowheads="1"/>
          </p:cNvPicPr>
          <p:nvPr/>
        </p:nvPicPr>
        <p:blipFill>
          <a:blip r:embed="rId5"/>
          <a:srcRect/>
          <a:stretch>
            <a:fillRect/>
          </a:stretch>
        </p:blipFill>
        <p:spPr bwMode="auto">
          <a:xfrm>
            <a:off x="-228600" y="971550"/>
            <a:ext cx="9631680" cy="58864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2101"/>
                                        </p:tgtEl>
                                        <p:attrNameLst>
                                          <p:attrName>style.visibility</p:attrName>
                                        </p:attrNameLst>
                                      </p:cBhvr>
                                      <p:to>
                                        <p:strVal val="visible"/>
                                      </p:to>
                                    </p:set>
                                    <p:animEffect transition="in" filter="checkerboard(across)">
                                      <p:cBhvr>
                                        <p:cTn id="7" dur="500"/>
                                        <p:tgtEl>
                                          <p:spTgt spid="13210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2102"/>
                                        </p:tgtEl>
                                        <p:attrNameLst>
                                          <p:attrName>style.visibility</p:attrName>
                                        </p:attrNameLst>
                                      </p:cBhvr>
                                      <p:to>
                                        <p:strVal val="visible"/>
                                      </p:to>
                                    </p:set>
                                    <p:animEffect transition="in" filter="checkerboard(across)">
                                      <p:cBhvr>
                                        <p:cTn id="12" dur="500"/>
                                        <p:tgtEl>
                                          <p:spTgt spid="13210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2104"/>
                                        </p:tgtEl>
                                        <p:attrNameLst>
                                          <p:attrName>style.visibility</p:attrName>
                                        </p:attrNameLst>
                                      </p:cBhvr>
                                      <p:to>
                                        <p:strVal val="visible"/>
                                      </p:to>
                                    </p:set>
                                    <p:animEffect transition="in" filter="checkerboard(across)">
                                      <p:cBhvr>
                                        <p:cTn id="17" dur="500"/>
                                        <p:tgtEl>
                                          <p:spTgt spid="132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nSpc>
                <a:spcPct val="100000"/>
              </a:lnSpc>
            </a:pPr>
            <a:r>
              <a:rPr sz="4400" smtClean="0"/>
              <a:t>Poste de Travail Web à Distance</a:t>
            </a:r>
          </a:p>
        </p:txBody>
      </p:sp>
      <p:pic>
        <p:nvPicPr>
          <p:cNvPr id="133122" name="Picture 2"/>
          <p:cNvPicPr>
            <a:picLocks noChangeAspect="1" noChangeArrowheads="1"/>
          </p:cNvPicPr>
          <p:nvPr/>
        </p:nvPicPr>
        <p:blipFill>
          <a:blip r:embed="rId2"/>
          <a:srcRect/>
          <a:stretch>
            <a:fillRect/>
          </a:stretch>
        </p:blipFill>
        <p:spPr bwMode="auto">
          <a:xfrm>
            <a:off x="0" y="857250"/>
            <a:ext cx="9144000" cy="6000750"/>
          </a:xfrm>
          <a:prstGeom prst="rect">
            <a:avLst/>
          </a:prstGeom>
          <a:noFill/>
          <a:ln w="9525">
            <a:noFill/>
            <a:miter lim="800000"/>
            <a:headEnd/>
            <a:tailEnd/>
          </a:ln>
          <a:effectLst/>
        </p:spPr>
      </p:pic>
      <p:pic>
        <p:nvPicPr>
          <p:cNvPr id="133123" name="Picture 3"/>
          <p:cNvPicPr>
            <a:picLocks noChangeAspect="1" noChangeArrowheads="1"/>
          </p:cNvPicPr>
          <p:nvPr/>
        </p:nvPicPr>
        <p:blipFill>
          <a:blip r:embed="rId3"/>
          <a:srcRect/>
          <a:stretch>
            <a:fillRect/>
          </a:stretch>
        </p:blipFill>
        <p:spPr bwMode="auto">
          <a:xfrm>
            <a:off x="0" y="847725"/>
            <a:ext cx="9144001" cy="6010275"/>
          </a:xfrm>
          <a:prstGeom prst="rect">
            <a:avLst/>
          </a:prstGeom>
          <a:noFill/>
          <a:ln w="9525">
            <a:noFill/>
            <a:miter lim="800000"/>
            <a:headEnd/>
            <a:tailEnd/>
          </a:ln>
          <a:effectLst/>
        </p:spPr>
      </p:pic>
      <p:pic>
        <p:nvPicPr>
          <p:cNvPr id="12" name="Picture 5"/>
          <p:cNvPicPr>
            <a:picLocks noChangeAspect="1" noChangeArrowheads="1"/>
          </p:cNvPicPr>
          <p:nvPr/>
        </p:nvPicPr>
        <p:blipFill>
          <a:blip r:embed="rId4"/>
          <a:srcRect/>
          <a:stretch>
            <a:fillRect/>
          </a:stretch>
        </p:blipFill>
        <p:spPr bwMode="auto">
          <a:xfrm>
            <a:off x="488950" y="1089025"/>
            <a:ext cx="8238230" cy="52260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3123"/>
                                        </p:tgtEl>
                                        <p:attrNameLst>
                                          <p:attrName>style.visibility</p:attrName>
                                        </p:attrNameLst>
                                      </p:cBhvr>
                                      <p:to>
                                        <p:strVal val="visible"/>
                                      </p:to>
                                    </p:set>
                                    <p:animEffect transition="in" filter="checkerboard(across)">
                                      <p:cBhvr>
                                        <p:cTn id="7" dur="500"/>
                                        <p:tgtEl>
                                          <p:spTgt spid="1331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nSpc>
                <a:spcPct val="100000"/>
              </a:lnSpc>
            </a:pPr>
            <a:r>
              <a:rPr sz="4400" smtClean="0"/>
              <a:t>Poste de Travail Web à Distance</a:t>
            </a:r>
          </a:p>
        </p:txBody>
      </p:sp>
      <p:pic>
        <p:nvPicPr>
          <p:cNvPr id="133123" name="Picture 3"/>
          <p:cNvPicPr>
            <a:picLocks noChangeAspect="1" noChangeArrowheads="1"/>
          </p:cNvPicPr>
          <p:nvPr/>
        </p:nvPicPr>
        <p:blipFill>
          <a:blip r:embed="rId2"/>
          <a:srcRect/>
          <a:stretch>
            <a:fillRect/>
          </a:stretch>
        </p:blipFill>
        <p:spPr bwMode="auto">
          <a:xfrm>
            <a:off x="0" y="847725"/>
            <a:ext cx="9144001" cy="6010275"/>
          </a:xfrm>
          <a:prstGeom prst="rect">
            <a:avLst/>
          </a:prstGeom>
          <a:noFill/>
          <a:ln w="9525">
            <a:noFill/>
            <a:miter lim="800000"/>
            <a:headEnd/>
            <a:tailEnd/>
          </a:ln>
          <a:effectLst/>
        </p:spPr>
      </p:pic>
      <p:pic>
        <p:nvPicPr>
          <p:cNvPr id="133124" name="Picture 4"/>
          <p:cNvPicPr>
            <a:picLocks noChangeAspect="1" noChangeArrowheads="1"/>
          </p:cNvPicPr>
          <p:nvPr/>
        </p:nvPicPr>
        <p:blipFill>
          <a:blip r:embed="rId3"/>
          <a:srcRect/>
          <a:stretch>
            <a:fillRect/>
          </a:stretch>
        </p:blipFill>
        <p:spPr bwMode="auto">
          <a:xfrm>
            <a:off x="3152775" y="3057525"/>
            <a:ext cx="5334000" cy="3600450"/>
          </a:xfrm>
          <a:prstGeom prst="rect">
            <a:avLst/>
          </a:prstGeom>
          <a:noFill/>
          <a:ln w="9525">
            <a:noFill/>
            <a:miter lim="800000"/>
            <a:headEnd/>
            <a:tailEnd/>
          </a:ln>
          <a:effectLst/>
        </p:spPr>
      </p:pic>
      <p:pic>
        <p:nvPicPr>
          <p:cNvPr id="133126" name="Picture 6"/>
          <p:cNvPicPr>
            <a:picLocks noChangeAspect="1" noChangeArrowheads="1"/>
          </p:cNvPicPr>
          <p:nvPr/>
        </p:nvPicPr>
        <p:blipFill>
          <a:blip r:embed="rId4"/>
          <a:srcRect/>
          <a:stretch>
            <a:fillRect/>
          </a:stretch>
        </p:blipFill>
        <p:spPr bwMode="auto">
          <a:xfrm>
            <a:off x="0" y="929640"/>
            <a:ext cx="9229725" cy="592836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3124"/>
                                        </p:tgtEl>
                                        <p:attrNameLst>
                                          <p:attrName>style.visibility</p:attrName>
                                        </p:attrNameLst>
                                      </p:cBhvr>
                                      <p:to>
                                        <p:strVal val="visible"/>
                                      </p:to>
                                    </p:set>
                                    <p:animEffect transition="in" filter="checkerboard(across)">
                                      <p:cBhvr>
                                        <p:cTn id="7" dur="500"/>
                                        <p:tgtEl>
                                          <p:spTgt spid="13312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3126"/>
                                        </p:tgtEl>
                                        <p:attrNameLst>
                                          <p:attrName>style.visibility</p:attrName>
                                        </p:attrNameLst>
                                      </p:cBhvr>
                                      <p:to>
                                        <p:strVal val="visible"/>
                                      </p:to>
                                    </p:set>
                                    <p:animEffect transition="in" filter="checkerboard(across)">
                                      <p:cBhvr>
                                        <p:cTn id="12" dur="500"/>
                                        <p:tgtEl>
                                          <p:spTgt spid="133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92" name="Rectangle 52"/>
          <p:cNvSpPr>
            <a:spLocks noGrp="1" noChangeArrowheads="1"/>
          </p:cNvSpPr>
          <p:nvPr>
            <p:ph type="body" idx="4294967295"/>
          </p:nvPr>
        </p:nvSpPr>
        <p:spPr>
          <a:xfrm>
            <a:off x="0" y="214313"/>
            <a:ext cx="4505325" cy="3414712"/>
          </a:xfrm>
          <a:prstGeom prst="rect">
            <a:avLst/>
          </a:prstGeom>
          <a:noFill/>
          <a:ln>
            <a:noFill/>
          </a:ln>
          <a:effectLst>
            <a:innerShdw blurRad="63500" dist="50800" dir="10800000">
              <a:prstClr val="black">
                <a:alpha val="50000"/>
              </a:prstClr>
            </a:innerShdw>
          </a:effectLst>
        </p:spPr>
        <p:txBody>
          <a:bodyPr/>
          <a:lstStyle/>
          <a:p>
            <a:pPr>
              <a:buNone/>
            </a:pPr>
            <a:endParaRPr lang="fr-FR" dirty="0" smtClean="0"/>
          </a:p>
          <a:p>
            <a:pPr>
              <a:buNone/>
            </a:pPr>
            <a:endParaRPr lang="fr-FR" sz="1050" dirty="0" smtClean="0"/>
          </a:p>
          <a:p>
            <a:pPr algn="ctr">
              <a:buNone/>
            </a:pPr>
            <a:endParaRPr lang="fr-FR" sz="900" b="1" dirty="0" smtClean="0">
              <a:solidFill>
                <a:srgbClr val="FFC000"/>
              </a:solidFill>
            </a:endParaRPr>
          </a:p>
          <a:p>
            <a:pPr marL="447675" indent="-447675" algn="ctr" defTabSz="914400" fontAlgn="base">
              <a:spcBef>
                <a:spcPct val="30000"/>
              </a:spcBef>
              <a:spcAft>
                <a:spcPts val="600"/>
              </a:spcAft>
              <a:buClr>
                <a:schemeClr val="tx2"/>
              </a:buClr>
              <a:buNone/>
              <a:defRPr/>
            </a:pPr>
            <a:r>
              <a:rPr lang="fr-FR" sz="2800" b="1" kern="0" dirty="0" smtClean="0">
                <a:solidFill>
                  <a:srgbClr val="FFFF00"/>
                </a:solidFill>
                <a:effectLst>
                  <a:outerShdw blurRad="38100" dist="38100" dir="2700000" algn="tl">
                    <a:srgbClr val="000000"/>
                  </a:outerShdw>
                </a:effectLst>
              </a:rPr>
              <a:t>La référence technique</a:t>
            </a:r>
          </a:p>
          <a:p>
            <a:pPr marL="447675" indent="-447675" algn="ctr" defTabSz="914400" fontAlgn="base">
              <a:lnSpc>
                <a:spcPct val="100000"/>
              </a:lnSpc>
              <a:spcBef>
                <a:spcPts val="0"/>
              </a:spcBef>
              <a:spcAft>
                <a:spcPts val="600"/>
              </a:spcAft>
              <a:buClr>
                <a:schemeClr val="tx2"/>
              </a:buClr>
              <a:buNone/>
              <a:defRPr/>
            </a:pPr>
            <a:r>
              <a:rPr lang="fr-FR" sz="2800" b="1" kern="0" dirty="0" smtClean="0">
                <a:solidFill>
                  <a:srgbClr val="FFFF00"/>
                </a:solidFill>
                <a:effectLst>
                  <a:outerShdw blurRad="38100" dist="38100" dir="2700000" algn="tl">
                    <a:srgbClr val="000000"/>
                  </a:outerShdw>
                </a:effectLst>
              </a:rPr>
              <a:t> pour les IT Pros :</a:t>
            </a:r>
          </a:p>
          <a:p>
            <a:pPr algn="ctr">
              <a:lnSpc>
                <a:spcPct val="100000"/>
              </a:lnSpc>
              <a:spcBef>
                <a:spcPts val="400"/>
              </a:spcBef>
              <a:spcAft>
                <a:spcPts val="400"/>
              </a:spcAft>
              <a:buNone/>
            </a:pPr>
            <a:r>
              <a:rPr lang="fr-FR" sz="2400" u="sng" dirty="0" smtClean="0">
                <a:solidFill>
                  <a:srgbClr val="FFFFFF"/>
                </a:solidFill>
              </a:rPr>
              <a:t>technet.microsoft.com</a:t>
            </a:r>
            <a:endParaRPr lang="fr-FR" sz="2800" b="1" u="sng" dirty="0" smtClean="0">
              <a:solidFill>
                <a:srgbClr val="FFFFFF"/>
              </a:solidFill>
            </a:endParaRPr>
          </a:p>
          <a:p>
            <a:pPr>
              <a:buNone/>
            </a:pPr>
            <a:endParaRPr lang="fr-FR" sz="2800" dirty="0" smtClean="0"/>
          </a:p>
          <a:p>
            <a:pPr>
              <a:buNone/>
            </a:pPr>
            <a:endParaRPr lang="fr-FR" dirty="0" smtClean="0">
              <a:solidFill>
                <a:srgbClr val="002060"/>
              </a:solidFill>
            </a:endParaRPr>
          </a:p>
        </p:txBody>
      </p:sp>
      <p:sp>
        <p:nvSpPr>
          <p:cNvPr id="13" name="Rectangle 52"/>
          <p:cNvSpPr txBox="1">
            <a:spLocks noChangeArrowheads="1"/>
          </p:cNvSpPr>
          <p:nvPr/>
        </p:nvSpPr>
        <p:spPr bwMode="auto">
          <a:xfrm>
            <a:off x="4638674" y="152648"/>
            <a:ext cx="4505326" cy="3776418"/>
          </a:xfrm>
          <a:prstGeom prst="rect">
            <a:avLst/>
          </a:prstGeom>
          <a:noFill/>
          <a:ln w="9525">
            <a:noFill/>
            <a:miter lim="800000"/>
            <a:headEnd/>
            <a:tailEnd/>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spAutoFit/>
          </a:bodyPr>
          <a:lstStyle/>
          <a:p>
            <a:pPr marL="447675" marR="0" lvl="0" indent="-447675" algn="l" defTabSz="914400" rtl="0" eaLnBrk="1" fontAlgn="base" latinLnBrk="0" hangingPunct="1">
              <a:lnSpc>
                <a:spcPct val="90000"/>
              </a:lnSpc>
              <a:spcBef>
                <a:spcPct val="30000"/>
              </a:spcBef>
              <a:spcAft>
                <a:spcPct val="0"/>
              </a:spcAft>
              <a:buClr>
                <a:schemeClr val="tx2"/>
              </a:buClr>
              <a:buSzTx/>
              <a:buFont typeface="Wingdings 2" pitchFamily="18" charset="2"/>
              <a:buNone/>
              <a:tabLst/>
              <a:defRPr/>
            </a:pPr>
            <a:endParaRPr kumimoji="0" lang="fr-FR"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447675" marR="0" lvl="0" indent="-447675" algn="l" defTabSz="914400" rtl="0" eaLnBrk="1" fontAlgn="base" latinLnBrk="0" hangingPunct="1">
              <a:lnSpc>
                <a:spcPct val="90000"/>
              </a:lnSpc>
              <a:spcBef>
                <a:spcPct val="30000"/>
              </a:spcBef>
              <a:spcAft>
                <a:spcPct val="0"/>
              </a:spcAft>
              <a:buClr>
                <a:schemeClr val="tx2"/>
              </a:buClr>
              <a:buSzTx/>
              <a:buFont typeface="Wingdings 2" pitchFamily="18" charset="2"/>
              <a:buNone/>
              <a:tabLst/>
              <a:defRPr/>
            </a:pPr>
            <a:endParaRPr kumimoji="0" lang="fr-FR" sz="105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447675" marR="0" lvl="0" indent="-447675" algn="ctr" defTabSz="914400" rtl="0" eaLnBrk="1" fontAlgn="base" latinLnBrk="0" hangingPunct="1">
              <a:lnSpc>
                <a:spcPct val="90000"/>
              </a:lnSpc>
              <a:spcBef>
                <a:spcPct val="30000"/>
              </a:spcBef>
              <a:spcAft>
                <a:spcPct val="0"/>
              </a:spcAft>
              <a:buClr>
                <a:schemeClr val="tx2"/>
              </a:buClr>
              <a:buSzTx/>
              <a:buFont typeface="Wingdings 2" pitchFamily="18" charset="2"/>
              <a:buNone/>
              <a:tabLst/>
              <a:defRPr/>
            </a:pPr>
            <a:endParaRPr kumimoji="0" lang="fr-FR" sz="900" b="1"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mn-lt"/>
              <a:ea typeface="+mn-ea"/>
              <a:cs typeface="+mn-cs"/>
            </a:endParaRPr>
          </a:p>
          <a:p>
            <a:pPr marL="447675" marR="0" lvl="0" indent="-447675" algn="ctr" defTabSz="914400" rtl="0" eaLnBrk="1" fontAlgn="base" latinLnBrk="0" hangingPunct="1">
              <a:lnSpc>
                <a:spcPct val="90000"/>
              </a:lnSpc>
              <a:spcBef>
                <a:spcPct val="30000"/>
              </a:spcBef>
              <a:spcAft>
                <a:spcPct val="0"/>
              </a:spcAft>
              <a:buClr>
                <a:schemeClr val="tx2"/>
              </a:buClr>
              <a:buSzTx/>
              <a:buFont typeface="Wingdings 2" pitchFamily="18" charset="2"/>
              <a:buNone/>
              <a:tabLst/>
              <a:defRPr/>
            </a:pPr>
            <a:r>
              <a:rPr kumimoji="0" lang="fr-FR" sz="28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Calibri" pitchFamily="34" charset="0"/>
              </a:rPr>
              <a:t>L’engagement Microsoft</a:t>
            </a:r>
            <a:r>
              <a:rPr kumimoji="0" lang="fr-FR" sz="2800" b="1" i="0" u="none" strike="noStrike" kern="0" cap="none" spc="0" normalizeH="0" noProof="0" dirty="0" smtClean="0">
                <a:ln>
                  <a:noFill/>
                </a:ln>
                <a:solidFill>
                  <a:srgbClr val="FFFF00"/>
                </a:solidFill>
                <a:effectLst>
                  <a:outerShdw blurRad="38100" dist="38100" dir="2700000" algn="tl">
                    <a:srgbClr val="000000"/>
                  </a:outerShdw>
                </a:effectLst>
                <a:uLnTx/>
                <a:uFillTx/>
                <a:latin typeface="Calibri" pitchFamily="34" charset="0"/>
              </a:rPr>
              <a:t> </a:t>
            </a:r>
          </a:p>
          <a:p>
            <a:pPr marL="447675" marR="0" lvl="0" indent="-447675" algn="ctr" defTabSz="914400" rtl="0" eaLnBrk="1" fontAlgn="base" latinLnBrk="0" hangingPunct="1">
              <a:lnSpc>
                <a:spcPct val="90000"/>
              </a:lnSpc>
              <a:spcBef>
                <a:spcPct val="30000"/>
              </a:spcBef>
              <a:spcAft>
                <a:spcPct val="0"/>
              </a:spcAft>
              <a:buClr>
                <a:schemeClr val="tx2"/>
              </a:buClr>
              <a:buSzTx/>
              <a:buFont typeface="Wingdings 2" pitchFamily="18" charset="2"/>
              <a:buNone/>
              <a:tabLst/>
              <a:defRPr/>
            </a:pPr>
            <a:r>
              <a:rPr kumimoji="0" lang="fr-FR" sz="28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Calibri" pitchFamily="34" charset="0"/>
              </a:rPr>
              <a:t>pour les développeurs</a:t>
            </a:r>
            <a:r>
              <a:rPr kumimoji="0" lang="fr-FR" sz="2800" b="1" i="0" u="none" strike="noStrike" kern="0" cap="none" spc="0" normalizeH="0" noProof="0" dirty="0" smtClean="0">
                <a:ln>
                  <a:noFill/>
                </a:ln>
                <a:solidFill>
                  <a:srgbClr val="FFFF00"/>
                </a:solidFill>
                <a:effectLst>
                  <a:outerShdw blurRad="38100" dist="38100" dir="2700000" algn="tl">
                    <a:srgbClr val="000000"/>
                  </a:outerShdw>
                </a:effectLst>
                <a:uLnTx/>
                <a:uFillTx/>
                <a:latin typeface="Calibri" pitchFamily="34" charset="0"/>
              </a:rPr>
              <a:t> </a:t>
            </a:r>
            <a:r>
              <a:rPr kumimoji="0" lang="fr-FR" sz="28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Calibri" pitchFamily="34" charset="0"/>
              </a:rPr>
              <a:t>:</a:t>
            </a:r>
          </a:p>
          <a:p>
            <a:pPr marL="447675" marR="0" lvl="0" indent="-447675" algn="ctr" defTabSz="914400" rtl="0" eaLnBrk="1" fontAlgn="base" latinLnBrk="0" hangingPunct="1">
              <a:lnSpc>
                <a:spcPct val="90000"/>
              </a:lnSpc>
              <a:spcBef>
                <a:spcPct val="30000"/>
              </a:spcBef>
              <a:spcAft>
                <a:spcPct val="0"/>
              </a:spcAft>
              <a:buClr>
                <a:schemeClr val="tx2"/>
              </a:buClr>
              <a:buSzTx/>
              <a:buFont typeface="Wingdings 2" pitchFamily="18" charset="2"/>
              <a:buNone/>
              <a:tabLst/>
              <a:defRPr/>
            </a:pPr>
            <a:r>
              <a:rPr lang="en-US" sz="2400" b="0" u="sng" dirty="0" smtClean="0">
                <a:solidFill>
                  <a:srgbClr val="FFFFFF"/>
                </a:solidFill>
                <a:effectLst>
                  <a:outerShdw blurRad="38100" dist="38100" dir="2700000" algn="tl">
                    <a:srgbClr val="000000"/>
                  </a:outerShdw>
                </a:effectLst>
                <a:latin typeface="+mn-lt"/>
              </a:rPr>
              <a:t>msdn.microsoft.com</a:t>
            </a:r>
            <a:endParaRPr lang="fr-FR" sz="2400" b="0" u="sng" dirty="0" smtClean="0">
              <a:solidFill>
                <a:srgbClr val="FFFFFF"/>
              </a:solidFill>
              <a:effectLst>
                <a:outerShdw blurRad="38100" dist="38100" dir="2700000" algn="tl">
                  <a:srgbClr val="000000"/>
                </a:outerShdw>
              </a:effectLst>
              <a:latin typeface="+mn-lt"/>
              <a:hlinkClick r:id="rId3"/>
            </a:endParaRPr>
          </a:p>
          <a:p>
            <a:pPr marL="447675" marR="0" lvl="0" indent="-447675" algn="ctr" defTabSz="914400" rtl="0" eaLnBrk="1" fontAlgn="base" latinLnBrk="0" hangingPunct="1">
              <a:lnSpc>
                <a:spcPct val="90000"/>
              </a:lnSpc>
              <a:spcBef>
                <a:spcPct val="30000"/>
              </a:spcBef>
              <a:spcAft>
                <a:spcPct val="0"/>
              </a:spcAft>
              <a:buClr>
                <a:schemeClr val="tx2"/>
              </a:buClr>
              <a:buSzTx/>
              <a:buFont typeface="Wingdings 2" pitchFamily="18" charset="2"/>
              <a:buNone/>
              <a:tabLst/>
              <a:defRPr/>
            </a:pPr>
            <a:endParaRPr kumimoji="0" lang="fr-FR" sz="2800" b="1"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mn-lt"/>
              <a:ea typeface="+mn-ea"/>
              <a:cs typeface="+mn-cs"/>
            </a:endParaRPr>
          </a:p>
          <a:p>
            <a:pPr marL="447675" marR="0" lvl="0" indent="-447675" algn="ctr" defTabSz="914400" rtl="0" eaLnBrk="1" fontAlgn="base" latinLnBrk="0" hangingPunct="1">
              <a:lnSpc>
                <a:spcPct val="90000"/>
              </a:lnSpc>
              <a:spcBef>
                <a:spcPct val="30000"/>
              </a:spcBef>
              <a:spcAft>
                <a:spcPct val="0"/>
              </a:spcAft>
              <a:buClr>
                <a:schemeClr val="tx2"/>
              </a:buClr>
              <a:buSzTx/>
              <a:buFont typeface="Wingdings 2" pitchFamily="18" charset="2"/>
              <a:buNone/>
              <a:tabLst/>
              <a:defRPr/>
            </a:pPr>
            <a:endParaRPr lang="fr-FR" sz="2800" kern="0" dirty="0" smtClean="0">
              <a:solidFill>
                <a:srgbClr val="FFC000"/>
              </a:solidFill>
              <a:effectLst>
                <a:outerShdw blurRad="38100" dist="38100" dir="2700000" algn="tl">
                  <a:srgbClr val="000000"/>
                </a:outerShdw>
              </a:effectLst>
              <a:latin typeface="+mn-lt"/>
            </a:endParaRPr>
          </a:p>
          <a:p>
            <a:pPr marL="447675" marR="0" lvl="0" indent="-447675" algn="ctr" defTabSz="914400" rtl="0" eaLnBrk="1" fontAlgn="base" latinLnBrk="0" hangingPunct="1">
              <a:lnSpc>
                <a:spcPct val="90000"/>
              </a:lnSpc>
              <a:spcBef>
                <a:spcPct val="30000"/>
              </a:spcBef>
              <a:spcAft>
                <a:spcPct val="0"/>
              </a:spcAft>
              <a:buClr>
                <a:schemeClr val="tx2"/>
              </a:buClr>
              <a:buSzTx/>
              <a:buFont typeface="Wingdings 2" pitchFamily="18" charset="2"/>
              <a:buNone/>
              <a:tabLst/>
              <a:defRPr/>
            </a:pPr>
            <a:endParaRPr kumimoji="0" lang="fr-FR" sz="2000" b="1"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mn-lt"/>
              <a:ea typeface="+mn-ea"/>
              <a:cs typeface="+mn-cs"/>
            </a:endParaRPr>
          </a:p>
        </p:txBody>
      </p:sp>
      <p:sp>
        <p:nvSpPr>
          <p:cNvPr id="16" name="TextBox 15"/>
          <p:cNvSpPr txBox="1"/>
          <p:nvPr/>
        </p:nvSpPr>
        <p:spPr>
          <a:xfrm>
            <a:off x="0" y="3019425"/>
            <a:ext cx="9029700" cy="369332"/>
          </a:xfrm>
          <a:prstGeom prst="rect">
            <a:avLst/>
          </a:prstGeom>
          <a:noFill/>
        </p:spPr>
        <p:txBody>
          <a:bodyPr wrap="square" rtlCol="0">
            <a:spAutoFit/>
          </a:bodyPr>
          <a:lstStyle/>
          <a:p>
            <a:pPr>
              <a:buFont typeface="Arial" pitchFamily="34" charset="0"/>
              <a:buChar char="•"/>
            </a:pPr>
            <a:endParaRPr lang="fr-FR" dirty="0"/>
          </a:p>
        </p:txBody>
      </p:sp>
      <p:sp>
        <p:nvSpPr>
          <p:cNvPr id="18" name="Rectangle 52"/>
          <p:cNvSpPr txBox="1">
            <a:spLocks noChangeArrowheads="1"/>
          </p:cNvSpPr>
          <p:nvPr/>
        </p:nvSpPr>
        <p:spPr bwMode="auto">
          <a:xfrm>
            <a:off x="0" y="3796466"/>
            <a:ext cx="9144000" cy="349018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447675" marR="0" lvl="0" indent="-447675" algn="l" defTabSz="914400" rtl="0" eaLnBrk="1" fontAlgn="base" latinLnBrk="0" hangingPunct="1">
              <a:spcBef>
                <a:spcPct val="30000"/>
              </a:spcBef>
              <a:spcAft>
                <a:spcPct val="0"/>
              </a:spcAft>
              <a:buClr>
                <a:schemeClr val="tx2"/>
              </a:buClr>
              <a:buSzTx/>
              <a:buBlip>
                <a:blip r:embed="rId4"/>
              </a:buBlip>
              <a:tabLst/>
              <a:defRPr/>
            </a:pPr>
            <a:r>
              <a:rPr kumimoji="0" lang="fr-FR" sz="24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n-lt"/>
                <a:ea typeface="+mn-ea"/>
                <a:cs typeface="+mn-cs"/>
              </a:rPr>
              <a:t>S’informer</a:t>
            </a:r>
            <a:r>
              <a:rPr kumimoji="0" lang="fr-FR" sz="2400" b="0" i="0" u="none" strike="noStrike" kern="0" cap="none" spc="0" normalizeH="0" noProof="0" dirty="0" smtClean="0">
                <a:ln>
                  <a:noFill/>
                </a:ln>
                <a:solidFill>
                  <a:schemeClr val="tx2"/>
                </a:solidFill>
                <a:effectLst>
                  <a:outerShdw blurRad="38100" dist="38100" dir="2700000" algn="tl">
                    <a:srgbClr val="000000"/>
                  </a:outerShdw>
                </a:effectLst>
                <a:uLnTx/>
                <a:uFillTx/>
                <a:latin typeface="+mn-lt"/>
                <a:ea typeface="+mn-ea"/>
                <a:cs typeface="+mn-cs"/>
              </a:rPr>
              <a:t> </a:t>
            </a:r>
            <a:r>
              <a:rPr kumimoji="0" lang="fr-FR" sz="2400" b="0" i="0" u="none" strike="noStrike" kern="0" cap="none" spc="0" normalizeH="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fr-FR"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Un portail d’informations,</a:t>
            </a:r>
            <a:r>
              <a:rPr kumimoji="0" lang="fr-FR" sz="2400" b="0" i="0" u="none" strike="noStrike" kern="0" cap="none" spc="0" normalizeH="0" noProof="0" dirty="0" smtClean="0">
                <a:ln>
                  <a:noFill/>
                </a:ln>
                <a:solidFill>
                  <a:schemeClr val="tx1"/>
                </a:solidFill>
                <a:effectLst>
                  <a:outerShdw blurRad="38100" dist="38100" dir="2700000" algn="tl">
                    <a:srgbClr val="000000"/>
                  </a:outerShdw>
                </a:effectLst>
                <a:uLnTx/>
                <a:uFillTx/>
                <a:latin typeface="+mn-lt"/>
                <a:ea typeface="+mn-ea"/>
                <a:cs typeface="+mn-cs"/>
              </a:rPr>
              <a:t> des événements, une newsletter bimensuelle personnalisée</a:t>
            </a:r>
            <a:endParaRPr kumimoji="0" lang="fr-FR"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447675" marR="0" lvl="0" indent="-447675" algn="l" defTabSz="914400" rtl="0" eaLnBrk="1" fontAlgn="base" latinLnBrk="0" hangingPunct="1">
              <a:spcBef>
                <a:spcPct val="30000"/>
              </a:spcBef>
              <a:spcAft>
                <a:spcPct val="0"/>
              </a:spcAft>
              <a:buClr>
                <a:schemeClr val="tx2"/>
              </a:buClr>
              <a:buSzTx/>
              <a:buBlip>
                <a:blip r:embed="rId4"/>
              </a:buBlip>
              <a:tabLst/>
              <a:defRPr/>
            </a:pPr>
            <a:r>
              <a:rPr kumimoji="0" lang="fr-FR" sz="24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n-lt"/>
                <a:ea typeface="+mn-ea"/>
                <a:cs typeface="+mn-cs"/>
              </a:rPr>
              <a:t>Se former - </a:t>
            </a:r>
            <a:r>
              <a:rPr lang="fr-FR" sz="2400" b="0" kern="0" dirty="0" smtClean="0">
                <a:effectLst>
                  <a:outerShdw blurRad="38100" dist="38100" dir="2700000" algn="tl">
                    <a:srgbClr val="000000"/>
                  </a:outerShdw>
                </a:effectLst>
                <a:latin typeface="+mn-lt"/>
              </a:rPr>
              <a:t>Des webcasts, des articles techniques, des téléchargements, des forums pour échanger avec vos pairs</a:t>
            </a:r>
            <a:endParaRPr kumimoji="0" lang="fr-FR"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447675" marR="0" lvl="0" indent="-447675" algn="l" defTabSz="914400" rtl="0" eaLnBrk="1" fontAlgn="base" latinLnBrk="0" hangingPunct="1">
              <a:spcBef>
                <a:spcPct val="30000"/>
              </a:spcBef>
              <a:spcAft>
                <a:spcPct val="0"/>
              </a:spcAft>
              <a:buClr>
                <a:schemeClr val="tx2"/>
              </a:buClr>
              <a:buSzTx/>
              <a:buBlip>
                <a:blip r:embed="rId4"/>
              </a:buBlip>
              <a:tabLst/>
              <a:defRPr/>
            </a:pPr>
            <a:r>
              <a:rPr kumimoji="0" lang="fr-FR" sz="24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n-lt"/>
                <a:ea typeface="+mn-ea"/>
                <a:cs typeface="+mn-cs"/>
              </a:rPr>
              <a:t>Bénéficier de services -  </a:t>
            </a:r>
            <a:r>
              <a:rPr lang="fr-FR" sz="2400" b="0" kern="0" dirty="0" smtClean="0">
                <a:effectLst>
                  <a:outerShdw blurRad="38100" dist="38100" dir="2700000" algn="tl">
                    <a:srgbClr val="000000"/>
                  </a:outerShdw>
                </a:effectLst>
                <a:latin typeface="+mn-lt"/>
              </a:rPr>
              <a:t>Des cursus de formations et de certifications, des offres de support technique</a:t>
            </a:r>
          </a:p>
          <a:p>
            <a:pPr marL="904875" lvl="1" indent="-447675">
              <a:spcBef>
                <a:spcPct val="30000"/>
              </a:spcBef>
              <a:buClr>
                <a:schemeClr val="tx2"/>
              </a:buClr>
            </a:pPr>
            <a:endParaRPr lang="fr-FR" sz="2400" b="0" kern="0" dirty="0" smtClean="0">
              <a:effectLst>
                <a:outerShdw blurRad="38100" dist="38100" dir="2700000" algn="tl">
                  <a:srgbClr val="000000"/>
                </a:outerShdw>
              </a:effectLst>
              <a:latin typeface="+mn-lt"/>
            </a:endParaRPr>
          </a:p>
          <a:p>
            <a:pPr marL="904875" lvl="1" indent="-447675">
              <a:spcBef>
                <a:spcPct val="30000"/>
              </a:spcBef>
              <a:buClr>
                <a:schemeClr val="tx2"/>
              </a:buClr>
            </a:pPr>
            <a:endParaRPr kumimoji="0" lang="fr-FR" sz="24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 useBgFill="1">
        <p:nvSpPr>
          <p:cNvPr id="21" name="TextBox 20"/>
          <p:cNvSpPr txBox="1"/>
          <p:nvPr/>
        </p:nvSpPr>
        <p:spPr>
          <a:xfrm>
            <a:off x="4514850" y="2657475"/>
            <a:ext cx="4514851" cy="830997"/>
          </a:xfrm>
          <a:prstGeom prst="rect">
            <a:avLst/>
          </a:prstGeom>
          <a:ln>
            <a:solidFill>
              <a:srgbClr val="FFC000"/>
            </a:solidFill>
          </a:ln>
          <a:effectLst>
            <a:innerShdw blurRad="63500" dist="50800" dir="18900000">
              <a:prstClr val="black">
                <a:alpha val="50000"/>
              </a:prstClr>
            </a:innerShdw>
          </a:effectLst>
          <a:scene3d>
            <a:camera prst="orthographicFront"/>
            <a:lightRig rig="threePt" dir="t"/>
          </a:scene3d>
          <a:sp3d extrusionH="76200">
            <a:bevelT prst="relaxedInset"/>
            <a:extrusionClr>
              <a:schemeClr val="tx2"/>
            </a:extrusionClr>
          </a:sp3d>
        </p:spPr>
        <p:txBody>
          <a:bodyPr wrap="square" rtlCol="0">
            <a:spAutoFit/>
          </a:bodyPr>
          <a:lstStyle/>
          <a:p>
            <a:pPr algn="ctr"/>
            <a:r>
              <a:rPr lang="fr-FR" sz="2000" b="0" kern="0" dirty="0" smtClean="0">
                <a:effectLst>
                  <a:outerShdw blurRad="38100" dist="38100" dir="2700000" algn="tl">
                    <a:srgbClr val="000000"/>
                  </a:outerShdw>
                </a:effectLst>
              </a:rPr>
              <a:t>Visual Studio 2008 +</a:t>
            </a:r>
          </a:p>
          <a:p>
            <a:pPr algn="ctr"/>
            <a:r>
              <a:rPr lang="fr-FR" sz="2000" b="0" kern="0" dirty="0" smtClean="0">
                <a:effectLst>
                  <a:outerShdw blurRad="38100" dist="38100" dir="2700000" algn="tl">
                    <a:srgbClr val="000000"/>
                  </a:outerShdw>
                </a:effectLst>
                <a:latin typeface="+mn-lt"/>
              </a:rPr>
              <a:t>Abonnement </a:t>
            </a:r>
            <a:r>
              <a:rPr lang="fr-FR" sz="2800" b="0" u="sng" kern="0" dirty="0" smtClean="0">
                <a:solidFill>
                  <a:schemeClr val="tx2"/>
                </a:solidFill>
                <a:effectLst>
                  <a:outerShdw blurRad="38100" dist="38100" dir="2700000" algn="tl">
                    <a:srgbClr val="000000"/>
                  </a:outerShdw>
                </a:effectLst>
                <a:latin typeface="+mn-lt"/>
              </a:rPr>
              <a:t>MSDN Premium   </a:t>
            </a:r>
            <a:endParaRPr lang="fr-FR" sz="2800" b="0" u="sng" kern="0" dirty="0" smtClean="0">
              <a:solidFill>
                <a:schemeClr val="tx2"/>
              </a:solidFill>
              <a:effectLst>
                <a:outerShdw blurRad="38100" dist="38100" dir="2700000" algn="tl">
                  <a:srgbClr val="000000"/>
                </a:outerShdw>
              </a:effectLst>
              <a:latin typeface="+mn-lt"/>
              <a:hlinkClick r:id="rId5"/>
            </a:endParaRPr>
          </a:p>
        </p:txBody>
      </p:sp>
      <p:sp useBgFill="1">
        <p:nvSpPr>
          <p:cNvPr id="22" name="TextBox 21"/>
          <p:cNvSpPr txBox="1"/>
          <p:nvPr/>
        </p:nvSpPr>
        <p:spPr>
          <a:xfrm>
            <a:off x="66675" y="2657475"/>
            <a:ext cx="4362450" cy="830997"/>
          </a:xfrm>
          <a:prstGeom prst="rect">
            <a:avLst/>
          </a:prstGeom>
          <a:ln>
            <a:solidFill>
              <a:schemeClr val="tx2"/>
            </a:solidFill>
          </a:ln>
          <a:effectLst>
            <a:innerShdw blurRad="63500" dist="50800" dir="18900000">
              <a:prstClr val="black">
                <a:alpha val="50000"/>
              </a:prstClr>
            </a:innerShdw>
          </a:effectLst>
          <a:scene3d>
            <a:camera prst="orthographicFront"/>
            <a:lightRig rig="threePt" dir="t"/>
          </a:scene3d>
          <a:sp3d extrusionH="76200">
            <a:bevelT prst="relaxedInset"/>
            <a:extrusionClr>
              <a:schemeClr val="tx2"/>
            </a:extrusionClr>
          </a:sp3d>
        </p:spPr>
        <p:txBody>
          <a:bodyPr wrap="square" rtlCol="0">
            <a:spAutoFit/>
          </a:bodyPr>
          <a:lstStyle/>
          <a:p>
            <a:pPr algn="ctr"/>
            <a:r>
              <a:rPr lang="fr-FR" sz="2000" b="0" kern="0" dirty="0" smtClean="0">
                <a:effectLst>
                  <a:outerShdw blurRad="38100" dist="38100" dir="2700000" algn="tl">
                    <a:srgbClr val="000000"/>
                  </a:outerShdw>
                </a:effectLst>
                <a:latin typeface="+mn-lt"/>
              </a:rPr>
              <a:t>Abonnement </a:t>
            </a:r>
            <a:r>
              <a:rPr lang="fr-FR" sz="2800" b="0" u="sng" kern="0" dirty="0" smtClean="0">
                <a:solidFill>
                  <a:schemeClr val="tx2"/>
                </a:solidFill>
                <a:effectLst>
                  <a:outerShdw blurRad="38100" dist="38100" dir="2700000" algn="tl">
                    <a:srgbClr val="000000"/>
                  </a:outerShdw>
                </a:effectLst>
                <a:latin typeface="+mn-lt"/>
              </a:rPr>
              <a:t>TechNet Plus :</a:t>
            </a:r>
          </a:p>
          <a:p>
            <a:pPr algn="ctr"/>
            <a:r>
              <a:rPr lang="fr-FR" sz="2000" b="0" kern="0" dirty="0" smtClean="0">
                <a:effectLst>
                  <a:outerShdw blurRad="38100" dist="38100" dir="2700000" algn="tl">
                    <a:srgbClr val="000000"/>
                  </a:outerShdw>
                </a:effectLst>
                <a:latin typeface="+mn-lt"/>
              </a:rPr>
              <a:t>Versions d’</a:t>
            </a:r>
            <a:r>
              <a:rPr lang="fr-FR" sz="2000" b="0" kern="0" dirty="0" err="1" smtClean="0">
                <a:effectLst>
                  <a:outerShdw blurRad="38100" dist="38100" dir="2700000" algn="tl">
                    <a:srgbClr val="000000"/>
                  </a:outerShdw>
                </a:effectLst>
                <a:latin typeface="+mn-lt"/>
              </a:rPr>
              <a:t>éval</a:t>
            </a:r>
            <a:r>
              <a:rPr lang="fr-FR" sz="2000" b="0" kern="0" dirty="0" smtClean="0">
                <a:effectLst>
                  <a:outerShdw blurRad="38100" dist="38100" dir="2700000" algn="tl">
                    <a:srgbClr val="000000"/>
                  </a:outerShdw>
                </a:effectLst>
                <a:latin typeface="+mn-lt"/>
              </a:rPr>
              <a:t> + 2 incidents support</a:t>
            </a:r>
            <a:endParaRPr lang="fr-FR" sz="2800" b="0" u="sng" kern="0" dirty="0" smtClean="0">
              <a:solidFill>
                <a:schemeClr val="tx2"/>
              </a:solidFill>
              <a:effectLst>
                <a:outerShdw blurRad="38100" dist="38100" dir="2700000" algn="tl">
                  <a:srgbClr val="000000"/>
                </a:outerShdw>
              </a:effectLst>
              <a:latin typeface="+mn-lt"/>
            </a:endParaRPr>
          </a:p>
        </p:txBody>
      </p:sp>
      <p:pic>
        <p:nvPicPr>
          <p:cNvPr id="12" name="Picture 11" descr="TechNet_rgb.png"/>
          <p:cNvPicPr>
            <a:picLocks noChangeAspect="1"/>
          </p:cNvPicPr>
          <p:nvPr/>
        </p:nvPicPr>
        <p:blipFill>
          <a:blip r:embed="rId6"/>
          <a:stretch>
            <a:fillRect/>
          </a:stretch>
        </p:blipFill>
        <p:spPr>
          <a:xfrm>
            <a:off x="419100" y="266702"/>
            <a:ext cx="3800475" cy="773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msdn_1inch_c 2.tif"/>
          <p:cNvPicPr>
            <a:picLocks noChangeAspect="1"/>
          </p:cNvPicPr>
          <p:nvPr/>
        </p:nvPicPr>
        <p:blipFill>
          <a:blip r:embed="rId7" cstate="print">
            <a:clrChange>
              <a:clrFrom>
                <a:srgbClr val="FDFDFD"/>
              </a:clrFrom>
              <a:clrTo>
                <a:srgbClr val="FDFDFD">
                  <a:alpha val="0"/>
                </a:srgbClr>
              </a:clrTo>
            </a:clrChange>
            <a:grayscl/>
          </a:blip>
          <a:stretch>
            <a:fillRect/>
          </a:stretch>
        </p:blipFill>
        <p:spPr>
          <a:xfrm>
            <a:off x="5847249" y="266701"/>
            <a:ext cx="1610826" cy="821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Titre 1"/>
          <p:cNvSpPr>
            <a:spLocks noGrp="1"/>
          </p:cNvSpPr>
          <p:nvPr>
            <p:ph type="title" idx="4294967295"/>
          </p:nvPr>
        </p:nvSpPr>
        <p:spPr>
          <a:xfrm>
            <a:off x="184150" y="190500"/>
            <a:ext cx="8959850" cy="579438"/>
          </a:xfrm>
          <a:prstGeom prst="rect">
            <a:avLst/>
          </a:prstGeom>
        </p:spPr>
        <p:txBody>
          <a:bodyPr rtlCol="0">
            <a:noAutofit/>
          </a:bodyPr>
          <a:lstStyle/>
          <a:p>
            <a:pPr>
              <a:defRPr/>
            </a:pPr>
            <a:r>
              <a:rPr lang="fr-FR" sz="3600" dirty="0" smtClean="0"/>
              <a:t>Certifications : Programme de nouvelle génération</a:t>
            </a:r>
          </a:p>
        </p:txBody>
      </p:sp>
      <p:sp>
        <p:nvSpPr>
          <p:cNvPr id="7" name="Can 99"/>
          <p:cNvSpPr/>
          <p:nvPr/>
        </p:nvSpPr>
        <p:spPr>
          <a:xfrm>
            <a:off x="2143125" y="1007205"/>
            <a:ext cx="3000375" cy="1357313"/>
          </a:xfrm>
          <a:prstGeom prst="can">
            <a:avLst/>
          </a:prstGeom>
          <a:gradFill>
            <a:gsLst>
              <a:gs pos="0">
                <a:srgbClr val="A2A1A0">
                  <a:lumMod val="75000"/>
                </a:srgbClr>
              </a:gs>
              <a:gs pos="53000">
                <a:srgbClr val="A2A1A0">
                  <a:lumMod val="60000"/>
                  <a:lumOff val="40000"/>
                </a:srgbClr>
              </a:gs>
              <a:gs pos="100000">
                <a:srgbClr val="A2A1A0">
                  <a:lumMod val="75000"/>
                </a:srgbClr>
              </a:gs>
            </a:gsLst>
            <a:lin ang="0" scaled="0"/>
          </a:gradFill>
          <a:ln w="3175" cap="flat" cmpd="sng" algn="ctr">
            <a:solidFill>
              <a:srgbClr val="A2A1A0">
                <a:lumMod val="75000"/>
              </a:srgbClr>
            </a:solidFill>
            <a:prstDash val="solid"/>
          </a:ln>
          <a:effectLst>
            <a:outerShdw blurRad="50800" dist="38100" dir="2700000" algn="tl" rotWithShape="0">
              <a:prstClr val="black">
                <a:alpha val="40000"/>
              </a:prstClr>
            </a:outerShdw>
          </a:effectLst>
        </p:spPr>
        <p:txBody>
          <a:bodyPr anchor="ctr"/>
          <a:lstStyle/>
          <a:p>
            <a:endParaRPr lang="en-US">
              <a:latin typeface="Segoe"/>
            </a:endParaRPr>
          </a:p>
        </p:txBody>
      </p:sp>
      <p:sp>
        <p:nvSpPr>
          <p:cNvPr id="8" name="Can 118"/>
          <p:cNvSpPr/>
          <p:nvPr/>
        </p:nvSpPr>
        <p:spPr>
          <a:xfrm>
            <a:off x="2143125" y="2435955"/>
            <a:ext cx="3000375" cy="2357438"/>
          </a:xfrm>
          <a:prstGeom prst="can">
            <a:avLst>
              <a:gd name="adj" fmla="val 13045"/>
            </a:avLst>
          </a:prstGeom>
          <a:solidFill>
            <a:srgbClr val="1922D7"/>
          </a:solidFill>
          <a:ln w="3175">
            <a:solidFill>
              <a:schemeClr val="tx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0070C0"/>
              </a:solidFill>
              <a:cs typeface="Arial" pitchFamily="34" charset="0"/>
            </a:endParaRPr>
          </a:p>
        </p:txBody>
      </p:sp>
      <p:grpSp>
        <p:nvGrpSpPr>
          <p:cNvPr id="2" name="Group 33"/>
          <p:cNvGrpSpPr>
            <a:grpSpLocks/>
          </p:cNvGrpSpPr>
          <p:nvPr/>
        </p:nvGrpSpPr>
        <p:grpSpPr bwMode="auto">
          <a:xfrm>
            <a:off x="5886450" y="1007205"/>
            <a:ext cx="2971800" cy="1371600"/>
            <a:chOff x="228600" y="1169996"/>
            <a:chExt cx="2527300" cy="1166446"/>
          </a:xfrm>
        </p:grpSpPr>
        <p:sp>
          <p:nvSpPr>
            <p:cNvPr id="10" name="Can 111"/>
            <p:cNvSpPr/>
            <p:nvPr/>
          </p:nvSpPr>
          <p:spPr>
            <a:xfrm>
              <a:off x="228600" y="1169996"/>
              <a:ext cx="2527300" cy="1166446"/>
            </a:xfrm>
            <a:prstGeom prst="can">
              <a:avLst/>
            </a:prstGeom>
            <a:gradFill>
              <a:gsLst>
                <a:gs pos="0">
                  <a:srgbClr val="DB794D">
                    <a:lumMod val="75000"/>
                  </a:srgbClr>
                </a:gs>
                <a:gs pos="53000">
                  <a:srgbClr val="DB794D">
                    <a:lumMod val="60000"/>
                    <a:lumOff val="40000"/>
                  </a:srgbClr>
                </a:gs>
                <a:gs pos="100000">
                  <a:srgbClr val="DB794D">
                    <a:lumMod val="75000"/>
                  </a:srgbClr>
                </a:gs>
              </a:gsLst>
              <a:lin ang="0" scaled="0"/>
            </a:gradFill>
            <a:ln w="3175" cap="flat" cmpd="sng" algn="ctr">
              <a:solidFill>
                <a:srgbClr val="DB794D">
                  <a:lumMod val="75000"/>
                </a:srgbClr>
              </a:solidFill>
              <a:prstDash val="solid"/>
            </a:ln>
            <a:effectLst>
              <a:outerShdw blurRad="50800" dist="38100" dir="2700000" algn="tl" rotWithShape="0">
                <a:prstClr val="black">
                  <a:alpha val="40000"/>
                </a:prstClr>
              </a:outerShdw>
            </a:effectLst>
          </p:spPr>
          <p:txBody>
            <a:bodyPr anchor="ctr"/>
            <a:lstStyle/>
            <a:p>
              <a:endParaRPr lang="en-US">
                <a:latin typeface="Segoe"/>
              </a:endParaRPr>
            </a:p>
          </p:txBody>
        </p:sp>
        <p:sp>
          <p:nvSpPr>
            <p:cNvPr id="11" name="Rounded Rectangle 112"/>
            <p:cNvSpPr/>
            <p:nvPr/>
          </p:nvSpPr>
          <p:spPr>
            <a:xfrm>
              <a:off x="762000" y="1447800"/>
              <a:ext cx="1447800" cy="881270"/>
            </a:xfrm>
            <a:prstGeom prst="roundRect">
              <a:avLst/>
            </a:prstGeom>
            <a:solidFill>
              <a:srgbClr val="FFFFFF">
                <a:alpha val="80000"/>
              </a:srgbClr>
            </a:solidFill>
            <a:ln w="25400" cap="flat" cmpd="sng" algn="ctr">
              <a:noFill/>
              <a:prstDash val="solid"/>
            </a:ln>
            <a:effectLst>
              <a:softEdge rad="127000"/>
            </a:effectLst>
          </p:spPr>
          <p:txBody>
            <a:bodyPr anchor="ctr"/>
            <a:lstStyle/>
            <a:p>
              <a:endParaRPr lang="en-US">
                <a:solidFill>
                  <a:srgbClr val="000000"/>
                </a:solidFill>
                <a:latin typeface="Segoe"/>
              </a:endParaRPr>
            </a:p>
          </p:txBody>
        </p:sp>
        <p:pic>
          <p:nvPicPr>
            <p:cNvPr id="9249" name="Picture 2" descr="C:\Users\jeffko\Documents\Cert\Marketing\PNG\cert_Arch_rgb.png"/>
            <p:cNvPicPr>
              <a:picLocks noChangeAspect="1" noChangeArrowheads="1"/>
            </p:cNvPicPr>
            <p:nvPr/>
          </p:nvPicPr>
          <p:blipFill>
            <a:blip r:embed="rId3"/>
            <a:srcRect/>
            <a:stretch>
              <a:fillRect/>
            </a:stretch>
          </p:blipFill>
          <p:spPr bwMode="auto">
            <a:xfrm>
              <a:off x="990600" y="1600200"/>
              <a:ext cx="1066800" cy="557848"/>
            </a:xfrm>
            <a:prstGeom prst="rect">
              <a:avLst/>
            </a:prstGeom>
            <a:noFill/>
            <a:ln w="9525">
              <a:noFill/>
              <a:miter lim="800000"/>
              <a:headEnd/>
              <a:tailEnd/>
            </a:ln>
          </p:spPr>
        </p:pic>
      </p:grpSp>
      <p:sp>
        <p:nvSpPr>
          <p:cNvPr id="13" name="Can 97"/>
          <p:cNvSpPr/>
          <p:nvPr/>
        </p:nvSpPr>
        <p:spPr>
          <a:xfrm>
            <a:off x="2143125" y="4865817"/>
            <a:ext cx="3000375" cy="1371600"/>
          </a:xfrm>
          <a:prstGeom prst="can">
            <a:avLst/>
          </a:prstGeom>
          <a:gradFill>
            <a:gsLst>
              <a:gs pos="0">
                <a:srgbClr val="075A2B"/>
              </a:gs>
              <a:gs pos="51000">
                <a:srgbClr val="6AA042">
                  <a:lumMod val="60000"/>
                  <a:lumOff val="40000"/>
                </a:srgbClr>
              </a:gs>
              <a:gs pos="100000">
                <a:srgbClr val="075A2B"/>
              </a:gs>
            </a:gsLst>
            <a:lin ang="0" scaled="0"/>
          </a:gradFill>
          <a:ln w="3175" cap="flat" cmpd="sng" algn="ctr">
            <a:solidFill>
              <a:srgbClr val="075A2B"/>
            </a:solidFill>
            <a:prstDash val="solid"/>
          </a:ln>
          <a:effectLst>
            <a:outerShdw blurRad="50800" dist="38100" dir="2700000" algn="tl" rotWithShape="0">
              <a:prstClr val="black">
                <a:alpha val="40000"/>
              </a:prstClr>
            </a:outerShdw>
          </a:effectLst>
        </p:spPr>
        <p:txBody>
          <a:bodyPr anchor="ctr"/>
          <a:lstStyle/>
          <a:p>
            <a:endParaRPr lang="en-US">
              <a:latin typeface="Segoe"/>
            </a:endParaRPr>
          </a:p>
        </p:txBody>
      </p:sp>
      <p:sp>
        <p:nvSpPr>
          <p:cNvPr id="15" name="Rounded Rectangle 101"/>
          <p:cNvSpPr/>
          <p:nvPr/>
        </p:nvSpPr>
        <p:spPr>
          <a:xfrm>
            <a:off x="2388291" y="3007453"/>
            <a:ext cx="2540899" cy="1286633"/>
          </a:xfrm>
          <a:prstGeom prst="roundRect">
            <a:avLst/>
          </a:prstGeom>
          <a:solidFill>
            <a:srgbClr val="FFFFFF">
              <a:alpha val="80000"/>
            </a:srgbClr>
          </a:solidFill>
          <a:ln w="25400" cap="flat" cmpd="sng" algn="ctr">
            <a:noFill/>
            <a:prstDash val="solid"/>
          </a:ln>
          <a:effectLst>
            <a:softEdge rad="127000"/>
          </a:effectLst>
        </p:spPr>
        <p:txBody>
          <a:bodyPr anchor="ctr"/>
          <a:lstStyle/>
          <a:p>
            <a:endParaRPr lang="en-US">
              <a:solidFill>
                <a:srgbClr val="000000"/>
              </a:solidFill>
              <a:latin typeface="Segoe"/>
            </a:endParaRPr>
          </a:p>
        </p:txBody>
      </p:sp>
      <p:pic>
        <p:nvPicPr>
          <p:cNvPr id="9226" name="Rectangle 66593"/>
          <p:cNvPicPr>
            <a:picLocks noChangeAspect="1" noChangeArrowheads="1"/>
          </p:cNvPicPr>
          <p:nvPr/>
        </p:nvPicPr>
        <p:blipFill>
          <a:blip r:embed="rId4"/>
          <a:srcRect/>
          <a:stretch>
            <a:fillRect/>
          </a:stretch>
        </p:blipFill>
        <p:spPr bwMode="auto">
          <a:xfrm>
            <a:off x="3652838" y="3364643"/>
            <a:ext cx="990600" cy="703262"/>
          </a:xfrm>
          <a:prstGeom prst="rect">
            <a:avLst/>
          </a:prstGeom>
          <a:noFill/>
          <a:ln w="9525">
            <a:noFill/>
            <a:miter lim="800000"/>
            <a:headEnd/>
            <a:tailEnd/>
          </a:ln>
        </p:spPr>
      </p:pic>
      <p:pic>
        <p:nvPicPr>
          <p:cNvPr id="9227" name="Picture 2" descr="C:\Users\jeffko\Documents\Cert\Marketing\PNG\cert_ITpro_rgb.png"/>
          <p:cNvPicPr>
            <a:picLocks noChangeAspect="1" noChangeArrowheads="1"/>
          </p:cNvPicPr>
          <p:nvPr/>
        </p:nvPicPr>
        <p:blipFill>
          <a:blip r:embed="rId5"/>
          <a:srcRect/>
          <a:stretch>
            <a:fillRect/>
          </a:stretch>
        </p:blipFill>
        <p:spPr bwMode="auto">
          <a:xfrm>
            <a:off x="2581275" y="3364643"/>
            <a:ext cx="990600" cy="611187"/>
          </a:xfrm>
          <a:prstGeom prst="rect">
            <a:avLst/>
          </a:prstGeom>
          <a:noFill/>
          <a:ln w="9525">
            <a:noFill/>
            <a:miter lim="800000"/>
            <a:headEnd/>
            <a:tailEnd/>
          </a:ln>
        </p:spPr>
      </p:pic>
      <p:sp>
        <p:nvSpPr>
          <p:cNvPr id="18" name="Up Arrow 104"/>
          <p:cNvSpPr/>
          <p:nvPr/>
        </p:nvSpPr>
        <p:spPr>
          <a:xfrm>
            <a:off x="1962136" y="3078891"/>
            <a:ext cx="609600" cy="2819400"/>
          </a:xfrm>
          <a:prstGeom prst="upArrow">
            <a:avLst/>
          </a:prstGeom>
          <a:gradFill flip="none" rotWithShape="1">
            <a:gsLst>
              <a:gs pos="95000">
                <a:srgbClr val="000000">
                  <a:alpha val="2000"/>
                </a:srgbClr>
              </a:gs>
              <a:gs pos="0">
                <a:srgbClr val="000000">
                  <a:alpha val="90000"/>
                </a:srgbClr>
              </a:gs>
            </a:gsLst>
            <a:lin ang="5400000" scaled="1"/>
            <a:tileRect/>
          </a:gradFill>
          <a:ln w="25400" cap="flat" cmpd="sng" algn="ctr">
            <a:noFill/>
            <a:prstDash val="solid"/>
          </a:ln>
          <a:effectLst/>
          <a:scene3d>
            <a:camera prst="orthographicFront">
              <a:rot lat="0" lon="2400000" rev="0"/>
            </a:camera>
            <a:lightRig rig="threePt" dir="t"/>
          </a:scene3d>
        </p:spPr>
        <p:txBody>
          <a:bodyPr anchor="ctr"/>
          <a:lstStyle/>
          <a:p>
            <a:pPr fontAlgn="auto">
              <a:spcBef>
                <a:spcPts val="0"/>
              </a:spcBef>
              <a:spcAft>
                <a:spcPts val="0"/>
              </a:spcAft>
              <a:defRPr/>
            </a:pPr>
            <a:endParaRPr lang="en-US" dirty="0">
              <a:latin typeface="Segoe"/>
            </a:endParaRPr>
          </a:p>
        </p:txBody>
      </p:sp>
      <p:sp>
        <p:nvSpPr>
          <p:cNvPr id="22" name="Up Arrow 103"/>
          <p:cNvSpPr/>
          <p:nvPr/>
        </p:nvSpPr>
        <p:spPr>
          <a:xfrm>
            <a:off x="1962136" y="1364379"/>
            <a:ext cx="609600" cy="3200400"/>
          </a:xfrm>
          <a:prstGeom prst="upArrow">
            <a:avLst/>
          </a:prstGeom>
          <a:gradFill flip="none" rotWithShape="1">
            <a:gsLst>
              <a:gs pos="95000">
                <a:srgbClr val="000000">
                  <a:alpha val="2000"/>
                </a:srgbClr>
              </a:gs>
              <a:gs pos="0">
                <a:srgbClr val="000000">
                  <a:alpha val="70000"/>
                </a:srgbClr>
              </a:gs>
            </a:gsLst>
            <a:lin ang="5400000" scaled="1"/>
            <a:tileRect/>
          </a:gradFill>
          <a:ln w="25400" cap="flat" cmpd="sng" algn="ctr">
            <a:noFill/>
            <a:prstDash val="solid"/>
          </a:ln>
          <a:effectLst/>
          <a:scene3d>
            <a:camera prst="orthographicFront">
              <a:rot lat="0" lon="2400000" rev="0"/>
            </a:camera>
            <a:lightRig rig="threePt" dir="t"/>
          </a:scene3d>
        </p:spPr>
        <p:txBody>
          <a:bodyPr anchor="ctr"/>
          <a:lstStyle/>
          <a:p>
            <a:pPr fontAlgn="auto">
              <a:spcBef>
                <a:spcPts val="0"/>
              </a:spcBef>
              <a:spcAft>
                <a:spcPts val="0"/>
              </a:spcAft>
              <a:defRPr/>
            </a:pPr>
            <a:endParaRPr lang="en-US" dirty="0">
              <a:latin typeface="Segoe"/>
            </a:endParaRPr>
          </a:p>
        </p:txBody>
      </p:sp>
      <p:sp>
        <p:nvSpPr>
          <p:cNvPr id="23" name="Rounded Rectangle 115"/>
          <p:cNvSpPr/>
          <p:nvPr/>
        </p:nvSpPr>
        <p:spPr>
          <a:xfrm>
            <a:off x="2747962" y="5079155"/>
            <a:ext cx="1752600" cy="1066800"/>
          </a:xfrm>
          <a:prstGeom prst="roundRect">
            <a:avLst/>
          </a:prstGeom>
          <a:solidFill>
            <a:srgbClr val="FFFFFF">
              <a:alpha val="80000"/>
            </a:srgbClr>
          </a:solidFill>
          <a:ln w="25400" cap="flat" cmpd="sng" algn="ctr">
            <a:noFill/>
            <a:prstDash val="solid"/>
          </a:ln>
          <a:effectLst>
            <a:softEdge rad="127000"/>
          </a:effectLst>
        </p:spPr>
        <p:txBody>
          <a:bodyPr anchor="ctr"/>
          <a:lstStyle/>
          <a:p>
            <a:endParaRPr lang="en-US">
              <a:solidFill>
                <a:srgbClr val="000000"/>
              </a:solidFill>
              <a:latin typeface="Segoe"/>
            </a:endParaRPr>
          </a:p>
        </p:txBody>
      </p:sp>
      <p:pic>
        <p:nvPicPr>
          <p:cNvPr id="9233" name="Rectangle 79882"/>
          <p:cNvPicPr>
            <a:picLocks noChangeAspect="1" noChangeArrowheads="1"/>
          </p:cNvPicPr>
          <p:nvPr/>
        </p:nvPicPr>
        <p:blipFill>
          <a:blip r:embed="rId6"/>
          <a:srcRect/>
          <a:stretch>
            <a:fillRect/>
          </a:stretch>
        </p:blipFill>
        <p:spPr bwMode="auto">
          <a:xfrm>
            <a:off x="3081338" y="5365879"/>
            <a:ext cx="990600" cy="687388"/>
          </a:xfrm>
          <a:prstGeom prst="rect">
            <a:avLst/>
          </a:prstGeom>
          <a:noFill/>
          <a:ln w="9525">
            <a:noFill/>
            <a:miter lim="800000"/>
            <a:headEnd/>
            <a:tailEnd/>
          </a:ln>
        </p:spPr>
      </p:pic>
      <p:sp>
        <p:nvSpPr>
          <p:cNvPr id="26" name="TextBox 117"/>
          <p:cNvSpPr txBox="1">
            <a:spLocks noChangeArrowheads="1"/>
          </p:cNvSpPr>
          <p:nvPr/>
        </p:nvSpPr>
        <p:spPr bwMode="auto">
          <a:xfrm>
            <a:off x="5857875" y="2507393"/>
            <a:ext cx="3130550" cy="938212"/>
          </a:xfrm>
          <a:prstGeom prst="rect">
            <a:avLst/>
          </a:prstGeom>
          <a:noFill/>
          <a:ln w="9525">
            <a:noFill/>
            <a:miter lim="800000"/>
            <a:headEnd/>
            <a:tailEnd/>
          </a:ln>
        </p:spPr>
        <p:txBody>
          <a:bodyPr>
            <a:spAutoFit/>
          </a:bodyPr>
          <a:lstStyle/>
          <a:p>
            <a:pPr>
              <a:defRPr/>
            </a:pPr>
            <a:r>
              <a:rPr lang="fr-FR" sz="1100" b="1" smtClean="0">
                <a:latin typeface="+mj-lt"/>
              </a:rPr>
              <a:t>Série  Architecture</a:t>
            </a:r>
            <a:r>
              <a:rPr lang="fr-FR" sz="1100" smtClean="0">
                <a:latin typeface="+mj-lt"/>
              </a:rPr>
              <a:t>– le programme Microsoft Certified Architect permet aux entreprises d’identifier facilement les architectes en informatique très expérimentés, ayant suivi un processus de validation particulièrement rigoureux. </a:t>
            </a:r>
            <a:endParaRPr lang="fr-FR" sz="1100">
              <a:latin typeface="+mj-lt"/>
            </a:endParaRPr>
          </a:p>
        </p:txBody>
      </p:sp>
      <p:sp>
        <p:nvSpPr>
          <p:cNvPr id="27" name="TextBox 29"/>
          <p:cNvSpPr txBox="1">
            <a:spLocks noChangeArrowheads="1"/>
          </p:cNvSpPr>
          <p:nvPr/>
        </p:nvSpPr>
        <p:spPr bwMode="auto">
          <a:xfrm>
            <a:off x="9525" y="3042380"/>
            <a:ext cx="2133600" cy="1108075"/>
          </a:xfrm>
          <a:prstGeom prst="rect">
            <a:avLst/>
          </a:prstGeom>
          <a:noFill/>
          <a:ln w="9525">
            <a:noFill/>
            <a:miter lim="800000"/>
            <a:headEnd/>
            <a:tailEnd/>
          </a:ln>
        </p:spPr>
        <p:txBody>
          <a:bodyPr>
            <a:spAutoFit/>
          </a:bodyPr>
          <a:lstStyle/>
          <a:p>
            <a:pPr>
              <a:defRPr/>
            </a:pPr>
            <a:r>
              <a:rPr lang="fr-FR" sz="1100" b="1" smtClean="0">
                <a:latin typeface="+mj-lt"/>
              </a:rPr>
              <a:t>Série Métier </a:t>
            </a:r>
            <a:r>
              <a:rPr lang="fr-FR" sz="1100" smtClean="0">
                <a:latin typeface="+mj-lt"/>
              </a:rPr>
              <a:t>– Ce programme valide un ensemble complet de compétences à jour, permettant au professionel de réussir dans son métier et d’être très performant.</a:t>
            </a:r>
            <a:endParaRPr lang="fr-FR" sz="1100">
              <a:latin typeface="+mj-lt"/>
            </a:endParaRPr>
          </a:p>
        </p:txBody>
      </p:sp>
      <p:sp>
        <p:nvSpPr>
          <p:cNvPr id="29" name="TextBox 30"/>
          <p:cNvSpPr txBox="1">
            <a:spLocks noChangeArrowheads="1"/>
          </p:cNvSpPr>
          <p:nvPr/>
        </p:nvSpPr>
        <p:spPr bwMode="auto">
          <a:xfrm>
            <a:off x="0" y="4914041"/>
            <a:ext cx="2276475" cy="1277938"/>
          </a:xfrm>
          <a:prstGeom prst="rect">
            <a:avLst/>
          </a:prstGeom>
          <a:noFill/>
          <a:ln w="9525">
            <a:noFill/>
            <a:miter lim="800000"/>
            <a:headEnd/>
            <a:tailEnd/>
          </a:ln>
        </p:spPr>
        <p:txBody>
          <a:bodyPr>
            <a:spAutoFit/>
          </a:bodyPr>
          <a:lstStyle/>
          <a:p>
            <a:pPr>
              <a:defRPr/>
            </a:pPr>
            <a:r>
              <a:rPr lang="fr-FR" sz="1100" b="1" dirty="0" smtClean="0">
                <a:latin typeface="+mj-lt"/>
              </a:rPr>
              <a:t>Série Technologie </a:t>
            </a:r>
            <a:r>
              <a:rPr lang="fr-FR" sz="1100" dirty="0" smtClean="0">
                <a:latin typeface="+mj-lt"/>
              </a:rPr>
              <a:t>– Ces certifications vous permettent d’approfondir vos connaissances sur des technologies Microsoft spécifiques et d’obtenir toutes les compétences nécessaires pour les exploiter à fond. </a:t>
            </a:r>
            <a:endParaRPr lang="fr-FR" sz="1100" dirty="0">
              <a:latin typeface="+mj-lt"/>
            </a:endParaRPr>
          </a:p>
        </p:txBody>
      </p:sp>
      <p:sp>
        <p:nvSpPr>
          <p:cNvPr id="30" name="Rounded Rectangle 105"/>
          <p:cNvSpPr/>
          <p:nvPr/>
        </p:nvSpPr>
        <p:spPr>
          <a:xfrm>
            <a:off x="2857488" y="1297711"/>
            <a:ext cx="1752600" cy="1066800"/>
          </a:xfrm>
          <a:prstGeom prst="roundRect">
            <a:avLst/>
          </a:prstGeom>
          <a:solidFill>
            <a:srgbClr val="FFFFFF">
              <a:alpha val="80000"/>
            </a:srgbClr>
          </a:solidFill>
          <a:ln w="25400" cap="flat" cmpd="sng" algn="ctr">
            <a:noFill/>
            <a:prstDash val="solid"/>
          </a:ln>
          <a:effectLst>
            <a:softEdge rad="127000"/>
          </a:effectLst>
        </p:spPr>
        <p:txBody>
          <a:bodyPr anchor="ctr"/>
          <a:lstStyle/>
          <a:p>
            <a:endParaRPr lang="en-US">
              <a:solidFill>
                <a:srgbClr val="000000"/>
              </a:solidFill>
              <a:latin typeface="Segoe"/>
            </a:endParaRPr>
          </a:p>
        </p:txBody>
      </p:sp>
      <p:grpSp>
        <p:nvGrpSpPr>
          <p:cNvPr id="3" name="Group 26"/>
          <p:cNvGrpSpPr>
            <a:grpSpLocks/>
          </p:cNvGrpSpPr>
          <p:nvPr/>
        </p:nvGrpSpPr>
        <p:grpSpPr bwMode="auto">
          <a:xfrm>
            <a:off x="3214688" y="1567593"/>
            <a:ext cx="990600" cy="654050"/>
            <a:chOff x="1447800" y="3657600"/>
            <a:chExt cx="990600" cy="653521"/>
          </a:xfrm>
        </p:grpSpPr>
        <p:sp>
          <p:nvSpPr>
            <p:cNvPr id="9243" name="TextBox 107"/>
            <p:cNvSpPr txBox="1">
              <a:spLocks noChangeArrowheads="1"/>
            </p:cNvSpPr>
            <p:nvPr/>
          </p:nvSpPr>
          <p:spPr bwMode="auto">
            <a:xfrm>
              <a:off x="1572564" y="4003344"/>
              <a:ext cx="747320" cy="307777"/>
            </a:xfrm>
            <a:prstGeom prst="rect">
              <a:avLst/>
            </a:prstGeom>
            <a:noFill/>
            <a:ln w="9525">
              <a:noFill/>
              <a:miter lim="800000"/>
              <a:headEnd/>
              <a:tailEnd/>
            </a:ln>
          </p:spPr>
          <p:txBody>
            <a:bodyPr wrap="none">
              <a:spAutoFit/>
            </a:bodyPr>
            <a:lstStyle/>
            <a:p>
              <a:r>
                <a:rPr lang="en-US" sz="1400">
                  <a:solidFill>
                    <a:srgbClr val="075A2B"/>
                  </a:solidFill>
                  <a:latin typeface="Segoe Semibold"/>
                </a:rPr>
                <a:t>Master</a:t>
              </a:r>
            </a:p>
          </p:txBody>
        </p:sp>
        <p:pic>
          <p:nvPicPr>
            <p:cNvPr id="9244" name="Rectangle 66593"/>
            <p:cNvPicPr>
              <a:picLocks noChangeAspect="1" noChangeArrowheads="1"/>
            </p:cNvPicPr>
            <p:nvPr/>
          </p:nvPicPr>
          <p:blipFill>
            <a:blip r:embed="rId4"/>
            <a:srcRect b="45845"/>
            <a:stretch>
              <a:fillRect/>
            </a:stretch>
          </p:blipFill>
          <p:spPr bwMode="auto">
            <a:xfrm>
              <a:off x="1447800" y="3657600"/>
              <a:ext cx="990600" cy="381000"/>
            </a:xfrm>
            <a:prstGeom prst="rect">
              <a:avLst/>
            </a:prstGeom>
            <a:noFill/>
            <a:ln w="9525">
              <a:noFill/>
              <a:miter lim="800000"/>
              <a:headEnd/>
              <a:tailEnd/>
            </a:ln>
          </p:spPr>
        </p:pic>
      </p:grpSp>
      <p:sp>
        <p:nvSpPr>
          <p:cNvPr id="31" name="TextBox 10"/>
          <p:cNvSpPr txBox="1">
            <a:spLocks noChangeArrowheads="1"/>
          </p:cNvSpPr>
          <p:nvPr/>
        </p:nvSpPr>
        <p:spPr bwMode="auto">
          <a:xfrm>
            <a:off x="0" y="1292955"/>
            <a:ext cx="2133600" cy="1100138"/>
          </a:xfrm>
          <a:prstGeom prst="rect">
            <a:avLst/>
          </a:prstGeom>
          <a:noFill/>
          <a:ln w="9525">
            <a:noFill/>
            <a:miter lim="800000"/>
            <a:headEnd/>
            <a:tailEnd/>
          </a:ln>
        </p:spPr>
        <p:txBody>
          <a:bodyPr>
            <a:spAutoFit/>
          </a:bodyPr>
          <a:lstStyle/>
          <a:p>
            <a:r>
              <a:rPr lang="en-US" sz="1100" b="1">
                <a:latin typeface="Arial" pitchFamily="34" charset="0"/>
              </a:rPr>
              <a:t>Série Master </a:t>
            </a:r>
            <a:r>
              <a:rPr lang="en-US" sz="1100">
                <a:latin typeface="Arial" pitchFamily="34" charset="0"/>
              </a:rPr>
              <a:t>– </a:t>
            </a:r>
            <a:r>
              <a:rPr lang="fr-FR" sz="1100">
                <a:latin typeface="Arial" pitchFamily="34" charset="0"/>
              </a:rPr>
              <a:t>Ce programme valide les compétences technologiques de très haut niveau des individus sur les plateformes Microsoft</a:t>
            </a:r>
          </a:p>
          <a:p>
            <a:endParaRPr lang="en-US" sz="1000"/>
          </a:p>
        </p:txBody>
      </p:sp>
      <p:sp>
        <p:nvSpPr>
          <p:cNvPr id="9242" name="TextBox 114"/>
          <p:cNvSpPr txBox="1">
            <a:spLocks noChangeArrowheads="1"/>
          </p:cNvSpPr>
          <p:nvPr/>
        </p:nvSpPr>
        <p:spPr bwMode="auto">
          <a:xfrm>
            <a:off x="6000750" y="3650393"/>
            <a:ext cx="2849563" cy="2462212"/>
          </a:xfrm>
          <a:prstGeom prst="rect">
            <a:avLst/>
          </a:prstGeom>
          <a:noFill/>
          <a:ln w="9525">
            <a:noFill/>
            <a:miter lim="800000"/>
            <a:headEnd/>
            <a:tailEnd/>
          </a:ln>
        </p:spPr>
        <p:txBody>
          <a:bodyPr>
            <a:spAutoFit/>
          </a:bodyPr>
          <a:lstStyle/>
          <a:p>
            <a:pPr>
              <a:buFont typeface="Arial" pitchFamily="34" charset="0"/>
              <a:buChar char="•"/>
            </a:pPr>
            <a:r>
              <a:rPr lang="fr-FR" sz="1100" b="1">
                <a:latin typeface="Calibri" pitchFamily="34" charset="0"/>
              </a:rPr>
              <a:t>Une certification recherchée par les entreprises</a:t>
            </a:r>
            <a:r>
              <a:rPr lang="fr-FR" sz="1100">
                <a:latin typeface="Calibri" pitchFamily="34" charset="0"/>
              </a:rPr>
              <a:t/>
            </a:r>
            <a:br>
              <a:rPr lang="fr-FR" sz="1100">
                <a:latin typeface="Calibri" pitchFamily="34" charset="0"/>
              </a:rPr>
            </a:br>
            <a:endParaRPr lang="en-US" sz="1100">
              <a:latin typeface="Calibri" pitchFamily="34" charset="0"/>
            </a:endParaRPr>
          </a:p>
          <a:p>
            <a:pPr>
              <a:buFont typeface="Arial" pitchFamily="34" charset="0"/>
              <a:buChar char="•"/>
            </a:pPr>
            <a:r>
              <a:rPr lang="en-US" sz="1100" b="1">
                <a:latin typeface="Calibri" pitchFamily="34" charset="0"/>
              </a:rPr>
              <a:t>4 séries et 5 titres adaptés et ciblés à chaque métier</a:t>
            </a:r>
            <a:r>
              <a:rPr lang="en-US" sz="1100">
                <a:latin typeface="Calibri" pitchFamily="34" charset="0"/>
              </a:rPr>
              <a:t>.</a:t>
            </a:r>
          </a:p>
          <a:p>
            <a:endParaRPr lang="en-US" sz="1100">
              <a:latin typeface="Calibri" pitchFamily="34" charset="0"/>
            </a:endParaRPr>
          </a:p>
          <a:p>
            <a:pPr>
              <a:buFont typeface="Arial" pitchFamily="34" charset="0"/>
              <a:buChar char="•"/>
            </a:pPr>
            <a:r>
              <a:rPr lang="fr-FR" sz="1100" b="1">
                <a:latin typeface="Calibri" pitchFamily="34" charset="0"/>
              </a:rPr>
              <a:t>Un label pour votre expertise</a:t>
            </a:r>
            <a:r>
              <a:rPr lang="fr-FR" sz="1100">
                <a:latin typeface="Calibri" pitchFamily="34" charset="0"/>
              </a:rPr>
              <a:t/>
            </a:r>
            <a:br>
              <a:rPr lang="fr-FR" sz="1100">
                <a:latin typeface="Calibri" pitchFamily="34" charset="0"/>
              </a:rPr>
            </a:br>
            <a:r>
              <a:rPr lang="fr-FR" sz="1100">
                <a:latin typeface="Calibri" pitchFamily="34" charset="0"/>
              </a:rPr>
              <a:t>Les certifications Microsoft permettent la validation de votre expertise : une certification constitue la </a:t>
            </a:r>
            <a:r>
              <a:rPr lang="fr-FR" sz="1100" b="1">
                <a:latin typeface="Calibri" pitchFamily="34" charset="0"/>
              </a:rPr>
              <a:t>preuve pour vos clients ou votre société de vos compétences</a:t>
            </a:r>
            <a:r>
              <a:rPr lang="fr-FR" sz="1100">
                <a:latin typeface="Calibri" pitchFamily="34" charset="0"/>
              </a:rPr>
              <a:t> sur les produits et technologies Microsoft.</a:t>
            </a:r>
          </a:p>
          <a:p>
            <a:endParaRPr lang="fr-FR" sz="1100">
              <a:latin typeface="Calibri" pitchFamily="34" charset="0"/>
            </a:endParaRPr>
          </a:p>
          <a:p>
            <a:pPr>
              <a:buFont typeface="Arial" pitchFamily="34" charset="0"/>
              <a:buChar char="•"/>
            </a:pPr>
            <a:r>
              <a:rPr lang="fr-FR" sz="1100" b="1">
                <a:latin typeface="Calibri" pitchFamily="34" charset="0"/>
              </a:rPr>
              <a:t>Un gage de qualité pour l'entreprise</a:t>
            </a:r>
            <a:endParaRPr lang="en-US" sz="110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SLIDE MTT TEXTE.jpg"/>
          <p:cNvPicPr>
            <a:picLocks noChangeAspect="1"/>
          </p:cNvPicPr>
          <p:nvPr/>
        </p:nvPicPr>
        <p:blipFill>
          <a:blip r:embed="rId3"/>
          <a:stretch>
            <a:fillRect/>
          </a:stretch>
        </p:blipFill>
        <p:spPr>
          <a:xfrm>
            <a:off x="0" y="322"/>
            <a:ext cx="9144000" cy="6857355"/>
          </a:xfrm>
          <a:prstGeom prst="rect">
            <a:avLst/>
          </a:prstGeom>
        </p:spPr>
      </p:pic>
      <p:sp>
        <p:nvSpPr>
          <p:cNvPr id="5" name="Text Box 3"/>
          <p:cNvSpPr txBox="1">
            <a:spLocks noChangeArrowheads="1"/>
          </p:cNvSpPr>
          <p:nvPr/>
        </p:nvSpPr>
        <p:spPr bwMode="blackWhite">
          <a:xfrm>
            <a:off x="398963" y="5572125"/>
            <a:ext cx="8382000" cy="523206"/>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latin typeface="Calibri" pitchFamily="34" charset="0"/>
                <a:cs typeface="Arial" charset="0"/>
              </a:rPr>
              <a:t>© </a:t>
            </a:r>
            <a:r>
              <a:rPr lang="en-US" sz="700" dirty="0" smtClean="0">
                <a:latin typeface="Calibri" pitchFamily="34" charset="0"/>
                <a:cs typeface="Arial" charset="0"/>
              </a:rPr>
              <a:t>2008 Microsoft </a:t>
            </a:r>
            <a:r>
              <a:rPr lang="en-US" sz="700" dirty="0">
                <a:latin typeface="Calibr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latin typeface="Calibr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latin typeface="Calibri" pitchFamily="34" charset="0"/>
                <a:cs typeface="Arial" charset="0"/>
              </a:rPr>
              <a:t>MICROSOFT </a:t>
            </a:r>
            <a:r>
              <a:rPr lang="en-US" sz="700" dirty="0">
                <a:latin typeface="Calibri" pitchFamily="34" charset="0"/>
                <a:cs typeface="Arial" charset="0"/>
              </a:rPr>
              <a:t>MAKES NO WARRANTIES, EXPRESS, IMPLIED OR STATUTORY, AS TO THE INFORMATION IN THIS PRESENTATION.</a:t>
            </a:r>
          </a:p>
        </p:txBody>
      </p:sp>
      <p:pic>
        <p:nvPicPr>
          <p:cNvPr id="6" name="Picture 2" descr="Microsoft logo and tagline"/>
          <p:cNvPicPr>
            <a:picLocks noChangeAspect="1" noChangeArrowheads="1"/>
          </p:cNvPicPr>
          <p:nvPr/>
        </p:nvPicPr>
        <p:blipFill>
          <a:blip r:embed="rId4"/>
          <a:srcRect r="21826" b="38762"/>
          <a:stretch>
            <a:fillRect/>
          </a:stretch>
        </p:blipFill>
        <p:spPr bwMode="black">
          <a:xfrm>
            <a:off x="2214764" y="2639994"/>
            <a:ext cx="4643470" cy="785818"/>
          </a:xfrm>
          <a:prstGeom prst="rect">
            <a:avLst/>
          </a:prstGeom>
          <a:noFill/>
        </p:spPr>
      </p:pic>
      <p:sp>
        <p:nvSpPr>
          <p:cNvPr id="7" name="TextBox 4"/>
          <p:cNvSpPr txBox="1"/>
          <p:nvPr/>
        </p:nvSpPr>
        <p:spPr>
          <a:xfrm>
            <a:off x="3314078" y="3464747"/>
            <a:ext cx="4389121" cy="369322"/>
          </a:xfrm>
          <a:prstGeom prst="rect">
            <a:avLst/>
          </a:prstGeom>
          <a:noFill/>
        </p:spPr>
        <p:txBody>
          <a:bodyPr wrap="square" lIns="91429" tIns="45715" rIns="91429" bIns="45715" rtlCol="0">
            <a:spAutoFit/>
          </a:bodyPr>
          <a:lstStyle/>
          <a:p>
            <a:r>
              <a:rPr lang="fr-FR" b="1" i="1" dirty="0" smtClean="0">
                <a:latin typeface="Segoe "/>
              </a:rPr>
              <a:t>Votre potentiel. Notre passion. </a:t>
            </a:r>
            <a:r>
              <a:rPr lang="fr-FR" sz="1200" b="1" i="1" baseline="58000" dirty="0" smtClean="0">
                <a:latin typeface="Segoe "/>
              </a:rPr>
              <a:t>TM </a:t>
            </a:r>
            <a:endParaRPr lang="fr-FR" sz="1200" b="1" i="1" baseline="58000" dirty="0">
              <a:latin typeface="Segoe "/>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sz="3200" dirty="0" smtClean="0"/>
              <a:t/>
            </a:r>
            <a:br>
              <a:rPr lang="fr-FR" sz="3200" dirty="0" smtClean="0"/>
            </a:br>
            <a:r>
              <a:rPr lang="fr-FR" b="1" dirty="0" smtClean="0">
                <a:effectLst>
                  <a:outerShdw blurRad="38100" dist="38100" dir="2700000" algn="tl">
                    <a:srgbClr val="000000">
                      <a:alpha val="43137"/>
                    </a:srgbClr>
                  </a:outerShdw>
                </a:effectLst>
              </a:rPr>
              <a:t>Installation et Migration</a:t>
            </a:r>
            <a:endParaRPr lang="fr-FR" sz="3200" b="1" dirty="0">
              <a:effectLst>
                <a:outerShdw blurRad="38100" dist="38100" dir="2700000" algn="tl">
                  <a:srgbClr val="000000">
                    <a:alpha val="43137"/>
                  </a:srgbClr>
                </a:outerShdw>
              </a:effectLst>
            </a:endParaRPr>
          </a:p>
        </p:txBody>
      </p:sp>
      <p:sp>
        <p:nvSpPr>
          <p:cNvPr id="2" name="Sous-titre 1"/>
          <p:cNvSpPr>
            <a:spLocks noGrp="1"/>
          </p:cNvSpPr>
          <p:nvPr>
            <p:ph type="body" sz="quarter" idx="11"/>
          </p:nvPr>
        </p:nvSpPr>
        <p:spPr/>
        <p:txBody>
          <a:bodyPr/>
          <a:lstStyle/>
          <a:p>
            <a:endParaRPr lang="fr-FR" dirty="0" smtClean="0"/>
          </a:p>
          <a:p>
            <a:endParaRPr lang="fr-FR"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dirty="0" smtClean="0"/>
              <a:t>Agenda</a:t>
            </a:r>
            <a:endParaRPr lang="fr-FR" sz="4400" dirty="0"/>
          </a:p>
        </p:txBody>
      </p:sp>
      <p:sp>
        <p:nvSpPr>
          <p:cNvPr id="8" name="Content Placeholder 7"/>
          <p:cNvSpPr>
            <a:spLocks noGrp="1"/>
          </p:cNvSpPr>
          <p:nvPr>
            <p:ph type="body" idx="4294967295"/>
          </p:nvPr>
        </p:nvSpPr>
        <p:spPr>
          <a:xfrm>
            <a:off x="1327150" y="1644650"/>
            <a:ext cx="7816850" cy="6992938"/>
          </a:xfrm>
          <a:prstGeom prst="rect">
            <a:avLst/>
          </a:prstGeom>
        </p:spPr>
        <p:txBody>
          <a:bodyPr/>
          <a:lstStyle/>
          <a:p>
            <a:pPr>
              <a:lnSpc>
                <a:spcPct val="100000"/>
              </a:lnSpc>
            </a:pPr>
            <a:r>
              <a:rPr lang="fr-FR" sz="2800" dirty="0" smtClean="0"/>
              <a:t>Introduction</a:t>
            </a:r>
          </a:p>
          <a:p>
            <a:pPr>
              <a:lnSpc>
                <a:spcPct val="100000"/>
              </a:lnSpc>
            </a:pPr>
            <a:r>
              <a:rPr lang="fr-FR" sz="2800" dirty="0" smtClean="0"/>
              <a:t>Rôles des Serveurs</a:t>
            </a:r>
          </a:p>
          <a:p>
            <a:pPr>
              <a:lnSpc>
                <a:spcPct val="100000"/>
              </a:lnSpc>
            </a:pPr>
            <a:r>
              <a:rPr lang="fr-FR" sz="2800" dirty="0" smtClean="0"/>
              <a:t>Installation et Migration</a:t>
            </a:r>
          </a:p>
          <a:p>
            <a:pPr>
              <a:lnSpc>
                <a:spcPct val="100000"/>
              </a:lnSpc>
            </a:pPr>
            <a:r>
              <a:rPr lang="fr-FR" sz="2800" dirty="0" smtClean="0"/>
              <a:t>Assistant</a:t>
            </a:r>
          </a:p>
          <a:p>
            <a:pPr>
              <a:lnSpc>
                <a:spcPct val="100000"/>
              </a:lnSpc>
            </a:pPr>
            <a:r>
              <a:rPr lang="fr-FR" sz="2800" dirty="0" smtClean="0"/>
              <a:t>Console et Administration</a:t>
            </a:r>
          </a:p>
          <a:p>
            <a:pPr>
              <a:lnSpc>
                <a:spcPct val="100000"/>
              </a:lnSpc>
            </a:pPr>
            <a:r>
              <a:rPr lang="en-US" sz="2800" dirty="0" err="1" smtClean="0"/>
              <a:t>Poste</a:t>
            </a:r>
            <a:r>
              <a:rPr lang="en-US" sz="2800" dirty="0" smtClean="0"/>
              <a:t> de Travail Web à Distance</a:t>
            </a:r>
          </a:p>
          <a:p>
            <a:pPr>
              <a:lnSpc>
                <a:spcPct val="100000"/>
              </a:lnSpc>
            </a:pPr>
            <a:r>
              <a:rPr lang="en-US" sz="2800" dirty="0" smtClean="0"/>
              <a:t>Questions / </a:t>
            </a:r>
            <a:r>
              <a:rPr lang="en-US" sz="2800" dirty="0" err="1" smtClean="0"/>
              <a:t>Réponses</a:t>
            </a:r>
            <a:endParaRPr lang="en-US" sz="2800" dirty="0" smtClean="0"/>
          </a:p>
          <a:p>
            <a:pPr>
              <a:lnSpc>
                <a:spcPct val="100000"/>
              </a:lnSpc>
            </a:pPr>
            <a:endParaRPr lang="fr-FR" sz="2000" dirty="0" smtClean="0"/>
          </a:p>
          <a:p>
            <a:pPr>
              <a:lnSpc>
                <a:spcPct val="100000"/>
              </a:lnSpc>
            </a:pPr>
            <a:endParaRPr lang="fr-FR" sz="2000" dirty="0" smtClean="0"/>
          </a:p>
          <a:p>
            <a:pPr>
              <a:lnSpc>
                <a:spcPct val="100000"/>
              </a:lnSpc>
            </a:pPr>
            <a:endParaRPr lang="fr-FR" sz="2000" dirty="0" smtClean="0"/>
          </a:p>
          <a:p>
            <a:pPr>
              <a:lnSpc>
                <a:spcPct val="100000"/>
              </a:lnSpc>
            </a:pPr>
            <a:endParaRPr lang="fr-FR" sz="2000" dirty="0" smtClean="0"/>
          </a:p>
          <a:p>
            <a:pPr>
              <a:lnSpc>
                <a:spcPct val="100000"/>
              </a:lnSpc>
            </a:pPr>
            <a:endParaRPr lang="fr-FR" sz="2000" dirty="0" smtClean="0"/>
          </a:p>
          <a:p>
            <a:pPr>
              <a:lnSpc>
                <a:spcPct val="100000"/>
              </a:lnSpc>
              <a:buNone/>
            </a:pPr>
            <a:endParaRPr lang="fr-FR" sz="2000" dirty="0" smtClean="0"/>
          </a:p>
          <a:p>
            <a:pPr>
              <a:lnSpc>
                <a:spcPct val="100000"/>
              </a:lnSpc>
            </a:pPr>
            <a:endParaRPr lang="fr-FR" sz="2000" dirty="0" smtClean="0"/>
          </a:p>
          <a:p>
            <a:pPr>
              <a:lnSpc>
                <a:spcPct val="100000"/>
              </a:lnSpc>
            </a:pPr>
            <a:endParaRPr lang="fr-FR" sz="2000" dirty="0" smtClean="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dirty="0" smtClean="0"/>
              <a:t>Principe d’installation</a:t>
            </a:r>
            <a:endParaRPr lang="fr-FR" sz="4400" dirty="0"/>
          </a:p>
        </p:txBody>
      </p:sp>
      <p:sp>
        <p:nvSpPr>
          <p:cNvPr id="8" name="Content Placeholder 7"/>
          <p:cNvSpPr>
            <a:spLocks noGrp="1"/>
          </p:cNvSpPr>
          <p:nvPr>
            <p:ph type="body" idx="4294967295"/>
          </p:nvPr>
        </p:nvSpPr>
        <p:spPr>
          <a:xfrm>
            <a:off x="982980" y="1158240"/>
            <a:ext cx="8383588" cy="4949825"/>
          </a:xfrm>
          <a:prstGeom prst="rect">
            <a:avLst/>
          </a:prstGeom>
        </p:spPr>
        <p:txBody>
          <a:bodyPr/>
          <a:lstStyle/>
          <a:p>
            <a:pPr>
              <a:lnSpc>
                <a:spcPct val="100000"/>
              </a:lnSpc>
            </a:pPr>
            <a:r>
              <a:rPr lang="fr-FR" sz="2000" dirty="0" smtClean="0"/>
              <a:t>Création d’une nouvelle forêt</a:t>
            </a:r>
          </a:p>
          <a:p>
            <a:pPr lvl="1">
              <a:lnSpc>
                <a:spcPct val="100000"/>
              </a:lnSpc>
              <a:buFont typeface="Arial" pitchFamily="34" charset="0"/>
              <a:buChar char="•"/>
            </a:pPr>
            <a:r>
              <a:rPr lang="fr-FR" sz="1600" dirty="0" smtClean="0"/>
              <a:t>Pas de création de domaine enfant</a:t>
            </a:r>
          </a:p>
          <a:p>
            <a:pPr marL="862013" lvl="2" indent="-457200">
              <a:lnSpc>
                <a:spcPct val="100000"/>
              </a:lnSpc>
              <a:buSzPct val="95000"/>
              <a:buFont typeface="Arial" pitchFamily="34" charset="0"/>
              <a:buChar char="•"/>
            </a:pPr>
            <a:r>
              <a:rPr lang="en-US" sz="1600" dirty="0" smtClean="0"/>
              <a:t>No cross-forest trusts</a:t>
            </a:r>
            <a:endParaRPr lang="en-US" dirty="0" smtClean="0"/>
          </a:p>
          <a:p>
            <a:pPr>
              <a:lnSpc>
                <a:spcPct val="100000"/>
              </a:lnSpc>
            </a:pPr>
            <a:r>
              <a:rPr lang="fr-FR" sz="2000" dirty="0" smtClean="0"/>
              <a:t>Joindre une forêt (Migration)</a:t>
            </a:r>
          </a:p>
          <a:p>
            <a:pPr>
              <a:lnSpc>
                <a:spcPct val="100000"/>
              </a:lnSpc>
            </a:pPr>
            <a:r>
              <a:rPr lang="fr-FR" sz="2000" dirty="0" smtClean="0"/>
              <a:t>Installation totalement assistée :</a:t>
            </a:r>
          </a:p>
          <a:p>
            <a:pPr lvl="1">
              <a:lnSpc>
                <a:spcPct val="100000"/>
              </a:lnSpc>
            </a:pPr>
            <a:r>
              <a:rPr lang="fr-FR" sz="2000" dirty="0" smtClean="0"/>
              <a:t>Réduit la complexité</a:t>
            </a:r>
          </a:p>
          <a:p>
            <a:pPr lvl="1">
              <a:lnSpc>
                <a:spcPct val="100000"/>
              </a:lnSpc>
            </a:pPr>
            <a:r>
              <a:rPr lang="fr-FR" sz="2000" dirty="0" smtClean="0"/>
              <a:t>Réduit le temps de planification</a:t>
            </a:r>
          </a:p>
          <a:p>
            <a:pPr>
              <a:lnSpc>
                <a:spcPct val="100000"/>
              </a:lnSpc>
            </a:pPr>
            <a:r>
              <a:rPr lang="fr-FR" sz="2000" dirty="0" smtClean="0"/>
              <a:t>Vérification intelligente des saisies de l’administrateur</a:t>
            </a:r>
          </a:p>
          <a:p>
            <a:pPr>
              <a:lnSpc>
                <a:spcPct val="100000"/>
              </a:lnSpc>
            </a:pPr>
            <a:r>
              <a:rPr lang="fr-FR" sz="2000" dirty="0" smtClean="0"/>
              <a:t>Installation en 5 ou 6 étapes :</a:t>
            </a:r>
            <a:endParaRPr lang="fr-FR" sz="1600" dirty="0" smtClean="0"/>
          </a:p>
          <a:p>
            <a:pPr lvl="1">
              <a:lnSpc>
                <a:spcPct val="100000"/>
              </a:lnSpc>
            </a:pPr>
            <a:r>
              <a:rPr lang="fr-FR" sz="2000" dirty="0" err="1" smtClean="0"/>
              <a:t>PrepWizard</a:t>
            </a:r>
            <a:r>
              <a:rPr lang="fr-FR" sz="2000" dirty="0" smtClean="0"/>
              <a:t> et </a:t>
            </a:r>
            <a:r>
              <a:rPr lang="fr-FR" sz="2000" dirty="0" err="1" smtClean="0"/>
              <a:t>PlanningWizard</a:t>
            </a:r>
            <a:endParaRPr lang="fr-FR" sz="2000" dirty="0" smtClean="0"/>
          </a:p>
          <a:p>
            <a:pPr lvl="1">
              <a:lnSpc>
                <a:spcPct val="100000"/>
              </a:lnSpc>
            </a:pPr>
            <a:r>
              <a:rPr lang="fr-FR" sz="2000" dirty="0" smtClean="0"/>
              <a:t>Le Management Server</a:t>
            </a:r>
          </a:p>
          <a:p>
            <a:pPr lvl="1">
              <a:lnSpc>
                <a:spcPct val="100000"/>
              </a:lnSpc>
            </a:pPr>
            <a:r>
              <a:rPr lang="fr-FR" sz="2000" dirty="0" smtClean="0"/>
              <a:t>Le Security Server</a:t>
            </a:r>
          </a:p>
          <a:p>
            <a:pPr lvl="1">
              <a:lnSpc>
                <a:spcPct val="100000"/>
              </a:lnSpc>
            </a:pPr>
            <a:r>
              <a:rPr lang="fr-FR" sz="2000" dirty="0" smtClean="0"/>
              <a:t>Le Messaging Server</a:t>
            </a:r>
          </a:p>
          <a:p>
            <a:pPr lvl="1">
              <a:lnSpc>
                <a:spcPct val="100000"/>
              </a:lnSpc>
            </a:pPr>
            <a:r>
              <a:rPr lang="fr-FR" sz="2000" dirty="0" smtClean="0"/>
              <a:t>La configuration globale</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Etape 1</a:t>
            </a:r>
            <a:endParaRPr lang="fr-FR" dirty="0"/>
          </a:p>
        </p:txBody>
      </p:sp>
      <p:graphicFrame>
        <p:nvGraphicFramePr>
          <p:cNvPr id="4" name="Objet 3"/>
          <p:cNvGraphicFramePr>
            <a:graphicFrameLocks noChangeAspect="1"/>
          </p:cNvGraphicFramePr>
          <p:nvPr/>
        </p:nvGraphicFramePr>
        <p:xfrm>
          <a:off x="287171" y="2240280"/>
          <a:ext cx="3072144" cy="2392680"/>
        </p:xfrm>
        <a:graphic>
          <a:graphicData uri="http://schemas.openxmlformats.org/presentationml/2006/ole">
            <p:oleObj spid="_x0000_s30722" name="Visio" r:id="rId4" imgW="5945944" imgH="6298517" progId="Visio.Drawing.11">
              <p:embed/>
            </p:oleObj>
          </a:graphicData>
        </a:graphic>
      </p:graphicFrame>
      <p:cxnSp>
        <p:nvCxnSpPr>
          <p:cNvPr id="7" name="Connecteur droit avec flèche 6"/>
          <p:cNvCxnSpPr/>
          <p:nvPr/>
        </p:nvCxnSpPr>
        <p:spPr bwMode="auto">
          <a:xfrm flipV="1">
            <a:off x="4126832" y="1780674"/>
            <a:ext cx="733926" cy="541421"/>
          </a:xfrm>
          <a:prstGeom prst="straightConnector1">
            <a:avLst/>
          </a:prstGeom>
          <a:noFill/>
          <a:ln w="9525" cap="flat" cmpd="sng" algn="ctr">
            <a:noFill/>
            <a:prstDash val="solid"/>
            <a:round/>
            <a:headEnd type="none" w="med" len="med"/>
            <a:tailEnd type="arrow"/>
          </a:ln>
          <a:effectLst/>
        </p:spPr>
      </p:cxnSp>
      <p:cxnSp>
        <p:nvCxnSpPr>
          <p:cNvPr id="9" name="Connecteur droit avec flèche 8"/>
          <p:cNvCxnSpPr/>
          <p:nvPr/>
        </p:nvCxnSpPr>
        <p:spPr bwMode="auto">
          <a:xfrm rot="5400000" flipH="1" flipV="1">
            <a:off x="6142121" y="2628901"/>
            <a:ext cx="601579" cy="541421"/>
          </a:xfrm>
          <a:prstGeom prst="straightConnector1">
            <a:avLst/>
          </a:prstGeom>
          <a:noFill/>
          <a:ln w="9525" cap="flat" cmpd="sng" algn="ctr">
            <a:noFill/>
            <a:prstDash val="solid"/>
            <a:round/>
            <a:headEnd type="none" w="med" len="med"/>
            <a:tailEnd type="arrow"/>
          </a:ln>
          <a:effectLst/>
        </p:spPr>
      </p:cxnSp>
      <p:sp>
        <p:nvSpPr>
          <p:cNvPr id="8" name="Rectangle 7"/>
          <p:cNvSpPr/>
          <p:nvPr/>
        </p:nvSpPr>
        <p:spPr>
          <a:xfrm>
            <a:off x="243840" y="4689902"/>
            <a:ext cx="5943600" cy="1200329"/>
          </a:xfrm>
          <a:prstGeom prst="rect">
            <a:avLst/>
          </a:prstGeom>
        </p:spPr>
        <p:txBody>
          <a:bodyPr wrap="square">
            <a:spAutoFit/>
          </a:bodyPr>
          <a:lstStyle/>
          <a:p>
            <a:pPr>
              <a:buNone/>
            </a:pPr>
            <a:r>
              <a:rPr lang="fr-FR" sz="1800" dirty="0" smtClean="0">
                <a:solidFill>
                  <a:srgbClr val="FFFFFF"/>
                </a:solidFill>
              </a:rPr>
              <a:t>CD1 : augmentation automatique du niveau du schéma de la forêt </a:t>
            </a:r>
            <a:r>
              <a:rPr lang="fr-FR" sz="1800" dirty="0" err="1" smtClean="0">
                <a:solidFill>
                  <a:srgbClr val="FFFFFF"/>
                </a:solidFill>
              </a:rPr>
              <a:t>level</a:t>
            </a:r>
            <a:r>
              <a:rPr lang="fr-FR" sz="1800" dirty="0" smtClean="0">
                <a:solidFill>
                  <a:srgbClr val="FFFFFF"/>
                </a:solidFill>
              </a:rPr>
              <a:t> 41 (Windows 2008)</a:t>
            </a:r>
          </a:p>
          <a:p>
            <a:pPr>
              <a:buNone/>
            </a:pPr>
            <a:endParaRPr lang="fr-FR" sz="1800" dirty="0" smtClean="0">
              <a:solidFill>
                <a:srgbClr val="FFFFFF"/>
              </a:solidFill>
            </a:endParaRPr>
          </a:p>
          <a:p>
            <a:pPr>
              <a:buNone/>
            </a:pPr>
            <a:endParaRPr lang="fr-FR" sz="1800" dirty="0" smtClean="0">
              <a:solidFill>
                <a:srgbClr val="FFFFFF"/>
              </a:solidFill>
            </a:endParaRPr>
          </a:p>
        </p:txBody>
      </p:sp>
      <p:sp>
        <p:nvSpPr>
          <p:cNvPr id="10" name="ZoneTexte 9"/>
          <p:cNvSpPr txBox="1"/>
          <p:nvPr/>
        </p:nvSpPr>
        <p:spPr>
          <a:xfrm>
            <a:off x="259080" y="5440680"/>
            <a:ext cx="5471160" cy="400110"/>
          </a:xfrm>
          <a:prstGeom prst="rect">
            <a:avLst/>
          </a:prstGeom>
          <a:noFill/>
        </p:spPr>
        <p:txBody>
          <a:bodyPr wrap="square" rtlCol="0">
            <a:spAutoFit/>
          </a:bodyPr>
          <a:lstStyle/>
          <a:p>
            <a:r>
              <a:rPr lang="fr-FR" sz="2000" dirty="0" smtClean="0">
                <a:solidFill>
                  <a:schemeClr val="tx1"/>
                </a:solidFill>
                <a:latin typeface="Segoe" pitchFamily="34" charset="0"/>
              </a:rPr>
              <a:t>Exemple: </a:t>
            </a:r>
            <a:r>
              <a:rPr lang="fr-FR" sz="2000" dirty="0" err="1" smtClean="0">
                <a:solidFill>
                  <a:schemeClr val="tx1"/>
                </a:solidFill>
                <a:latin typeface="Segoe" pitchFamily="34" charset="0"/>
              </a:rPr>
              <a:t>level</a:t>
            </a:r>
            <a:r>
              <a:rPr lang="fr-FR" sz="2000" dirty="0" smtClean="0">
                <a:solidFill>
                  <a:schemeClr val="tx1"/>
                </a:solidFill>
                <a:latin typeface="Segoe" pitchFamily="34" charset="0"/>
              </a:rPr>
              <a:t> 31 (SBS 2003 R2, 2003 R2)</a:t>
            </a:r>
          </a:p>
        </p:txBody>
      </p:sp>
      <p:sp>
        <p:nvSpPr>
          <p:cNvPr id="11" name="ZoneTexte 10"/>
          <p:cNvSpPr txBox="1"/>
          <p:nvPr/>
        </p:nvSpPr>
        <p:spPr>
          <a:xfrm>
            <a:off x="3337560" y="2034541"/>
            <a:ext cx="5562600" cy="3046988"/>
          </a:xfrm>
          <a:prstGeom prst="rect">
            <a:avLst/>
          </a:prstGeom>
          <a:noFill/>
        </p:spPr>
        <p:txBody>
          <a:bodyPr wrap="square" rtlCol="0">
            <a:spAutoFit/>
          </a:bodyPr>
          <a:lstStyle/>
          <a:p>
            <a:r>
              <a:rPr lang="fr-FR" sz="2800" dirty="0" smtClean="0">
                <a:solidFill>
                  <a:schemeClr val="tx1"/>
                </a:solidFill>
                <a:latin typeface="Segoe" pitchFamily="34" charset="0"/>
              </a:rPr>
              <a:t>On rejoint une forêt existante :</a:t>
            </a:r>
          </a:p>
          <a:p>
            <a:pPr>
              <a:buFont typeface="Arial" pitchFamily="34" charset="0"/>
              <a:buChar char="•"/>
            </a:pPr>
            <a:r>
              <a:rPr lang="fr-FR" sz="2000" dirty="0" smtClean="0">
                <a:solidFill>
                  <a:schemeClr val="tx1"/>
                </a:solidFill>
                <a:latin typeface="Segoe" pitchFamily="34" charset="0"/>
              </a:rPr>
              <a:t>Uniquement un domaine parent</a:t>
            </a:r>
          </a:p>
          <a:p>
            <a:pPr marL="0" lvl="1">
              <a:buFont typeface="Arial" pitchFamily="34" charset="0"/>
              <a:buChar char="•"/>
            </a:pPr>
            <a:r>
              <a:rPr lang="en-US" sz="2000" dirty="0" smtClean="0">
                <a:solidFill>
                  <a:schemeClr val="tx1"/>
                </a:solidFill>
              </a:rPr>
              <a:t>No cross-forest trusts</a:t>
            </a:r>
          </a:p>
          <a:p>
            <a:pPr>
              <a:buFontTx/>
              <a:buChar char="-"/>
            </a:pPr>
            <a:endParaRPr lang="fr-FR" sz="2800" dirty="0" smtClean="0">
              <a:solidFill>
                <a:schemeClr val="tx1"/>
              </a:solidFill>
              <a:latin typeface="Segoe" pitchFamily="34" charset="0"/>
            </a:endParaRPr>
          </a:p>
          <a:p>
            <a:endParaRPr lang="fr-FR" sz="2800" dirty="0" smtClean="0">
              <a:solidFill>
                <a:schemeClr val="tx1"/>
              </a:solidFill>
              <a:latin typeface="Segoe" pitchFamily="34" charset="0"/>
            </a:endParaRPr>
          </a:p>
          <a:p>
            <a:pPr>
              <a:buFontTx/>
              <a:buChar char="-"/>
            </a:pPr>
            <a:endParaRPr lang="fr-FR" sz="2800" dirty="0" smtClean="0">
              <a:solidFill>
                <a:schemeClr val="tx1"/>
              </a:solidFill>
              <a:latin typeface="Segoe" pitchFamily="34" charset="0"/>
            </a:endParaRPr>
          </a:p>
          <a:p>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Etape 2</a:t>
            </a:r>
            <a:endParaRPr lang="fr-FR" dirty="0"/>
          </a:p>
        </p:txBody>
      </p:sp>
      <p:graphicFrame>
        <p:nvGraphicFramePr>
          <p:cNvPr id="4" name="Objet 3"/>
          <p:cNvGraphicFramePr>
            <a:graphicFrameLocks noChangeAspect="1"/>
          </p:cNvGraphicFramePr>
          <p:nvPr/>
        </p:nvGraphicFramePr>
        <p:xfrm>
          <a:off x="287171" y="1607820"/>
          <a:ext cx="5110284" cy="4612506"/>
        </p:xfrm>
        <a:graphic>
          <a:graphicData uri="http://schemas.openxmlformats.org/presentationml/2006/ole">
            <p:oleObj spid="_x0000_s31746" name="Visio" r:id="rId4" imgW="5945944" imgH="6298517" progId="Visio.Drawing.11">
              <p:embed/>
            </p:oleObj>
          </a:graphicData>
        </a:graphic>
      </p:graphicFrame>
      <p:cxnSp>
        <p:nvCxnSpPr>
          <p:cNvPr id="7" name="Connecteur droit avec flèche 6"/>
          <p:cNvCxnSpPr/>
          <p:nvPr/>
        </p:nvCxnSpPr>
        <p:spPr bwMode="auto">
          <a:xfrm flipV="1">
            <a:off x="4126832" y="1780674"/>
            <a:ext cx="733926" cy="541421"/>
          </a:xfrm>
          <a:prstGeom prst="straightConnector1">
            <a:avLst/>
          </a:prstGeom>
          <a:noFill/>
          <a:ln w="9525" cap="flat" cmpd="sng" algn="ctr">
            <a:noFill/>
            <a:prstDash val="solid"/>
            <a:round/>
            <a:headEnd type="none" w="med" len="med"/>
            <a:tailEnd type="arrow"/>
          </a:ln>
          <a:effectLst/>
        </p:spPr>
      </p:cxnSp>
      <p:cxnSp>
        <p:nvCxnSpPr>
          <p:cNvPr id="9" name="Connecteur droit avec flèche 8"/>
          <p:cNvCxnSpPr/>
          <p:nvPr/>
        </p:nvCxnSpPr>
        <p:spPr bwMode="auto">
          <a:xfrm rot="5400000" flipH="1" flipV="1">
            <a:off x="6142121" y="2628901"/>
            <a:ext cx="601579" cy="541421"/>
          </a:xfrm>
          <a:prstGeom prst="straightConnector1">
            <a:avLst/>
          </a:prstGeom>
          <a:noFill/>
          <a:ln w="9525" cap="flat" cmpd="sng" algn="ctr">
            <a:noFill/>
            <a:prstDash val="solid"/>
            <a:round/>
            <a:headEnd type="none" w="med" len="med"/>
            <a:tailEnd type="arrow"/>
          </a:ln>
          <a:effectLst/>
        </p:spPr>
      </p:cxnSp>
      <p:sp>
        <p:nvSpPr>
          <p:cNvPr id="6" name="Rectangle 5"/>
          <p:cNvSpPr/>
          <p:nvPr/>
        </p:nvSpPr>
        <p:spPr>
          <a:xfrm>
            <a:off x="4274820" y="1710958"/>
            <a:ext cx="5288280" cy="2308324"/>
          </a:xfrm>
          <a:prstGeom prst="rect">
            <a:avLst/>
          </a:prstGeom>
        </p:spPr>
        <p:txBody>
          <a:bodyPr wrap="square">
            <a:spAutoFit/>
          </a:bodyPr>
          <a:lstStyle/>
          <a:p>
            <a:pPr>
              <a:buFont typeface="Arial" pitchFamily="34" charset="0"/>
              <a:buChar char="•"/>
            </a:pPr>
            <a:r>
              <a:rPr lang="fr-FR" dirty="0" smtClean="0">
                <a:solidFill>
                  <a:srgbClr val="FFFFFF"/>
                </a:solidFill>
              </a:rPr>
              <a:t>   Migration DNS et DHCP</a:t>
            </a:r>
          </a:p>
          <a:p>
            <a:pPr>
              <a:buFont typeface="Arial" pitchFamily="34" charset="0"/>
              <a:buChar char="•"/>
            </a:pPr>
            <a:r>
              <a:rPr lang="fr-FR" dirty="0" smtClean="0">
                <a:solidFill>
                  <a:srgbClr val="FFFFFF"/>
                </a:solidFill>
              </a:rPr>
              <a:t>   Migration des BAL  </a:t>
            </a:r>
          </a:p>
          <a:p>
            <a:r>
              <a:rPr lang="fr-FR" dirty="0" smtClean="0">
                <a:solidFill>
                  <a:srgbClr val="FFFFFF"/>
                </a:solidFill>
              </a:rPr>
              <a:t>    Exchange </a:t>
            </a:r>
          </a:p>
          <a:p>
            <a:pPr>
              <a:buFont typeface="Arial" pitchFamily="34" charset="0"/>
              <a:buChar char="•"/>
            </a:pPr>
            <a:r>
              <a:rPr lang="fr-FR" dirty="0" smtClean="0">
                <a:solidFill>
                  <a:srgbClr val="FFFFFF"/>
                </a:solidFill>
              </a:rPr>
              <a:t>   Migration des scripts de  </a:t>
            </a:r>
          </a:p>
          <a:p>
            <a:r>
              <a:rPr lang="fr-FR" dirty="0" smtClean="0">
                <a:solidFill>
                  <a:srgbClr val="FFFFFF"/>
                </a:solidFill>
              </a:rPr>
              <a:t>    </a:t>
            </a:r>
            <a:r>
              <a:rPr lang="fr-FR" dirty="0" err="1" smtClean="0">
                <a:solidFill>
                  <a:srgbClr val="FFFFFF"/>
                </a:solidFill>
              </a:rPr>
              <a:t>Loggon</a:t>
            </a:r>
            <a:endParaRPr lang="fr-FR" dirty="0" smtClean="0">
              <a:solidFill>
                <a:srgbClr val="FFFFFF"/>
              </a:solidFill>
            </a:endParaRPr>
          </a:p>
          <a:p>
            <a:pPr>
              <a:buFont typeface="Arial" pitchFamily="34" charset="0"/>
              <a:buChar char="•"/>
            </a:pPr>
            <a:r>
              <a:rPr lang="fr-FR" dirty="0" smtClean="0">
                <a:solidFill>
                  <a:srgbClr val="FFFFFF"/>
                </a:solidFill>
              </a:rPr>
              <a:t>   Migration des profils </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Etape 3</a:t>
            </a:r>
            <a:endParaRPr lang="fr-FR" dirty="0"/>
          </a:p>
        </p:txBody>
      </p:sp>
      <p:graphicFrame>
        <p:nvGraphicFramePr>
          <p:cNvPr id="4" name="Objet 3"/>
          <p:cNvGraphicFramePr>
            <a:graphicFrameLocks noChangeAspect="1"/>
          </p:cNvGraphicFramePr>
          <p:nvPr/>
        </p:nvGraphicFramePr>
        <p:xfrm>
          <a:off x="287171" y="1607820"/>
          <a:ext cx="5110284" cy="4612506"/>
        </p:xfrm>
        <a:graphic>
          <a:graphicData uri="http://schemas.openxmlformats.org/presentationml/2006/ole">
            <p:oleObj spid="_x0000_s32770" name="Visio" r:id="rId4" imgW="5945944" imgH="6298517" progId="Visio.Drawing.11">
              <p:embed/>
            </p:oleObj>
          </a:graphicData>
        </a:graphic>
      </p:graphicFrame>
      <p:cxnSp>
        <p:nvCxnSpPr>
          <p:cNvPr id="7" name="Connecteur droit avec flèche 6"/>
          <p:cNvCxnSpPr/>
          <p:nvPr/>
        </p:nvCxnSpPr>
        <p:spPr bwMode="auto">
          <a:xfrm flipV="1">
            <a:off x="4126832" y="1780674"/>
            <a:ext cx="733926" cy="541421"/>
          </a:xfrm>
          <a:prstGeom prst="straightConnector1">
            <a:avLst/>
          </a:prstGeom>
          <a:noFill/>
          <a:ln w="9525" cap="flat" cmpd="sng" algn="ctr">
            <a:noFill/>
            <a:prstDash val="solid"/>
            <a:round/>
            <a:headEnd type="none" w="med" len="med"/>
            <a:tailEnd type="arrow"/>
          </a:ln>
          <a:effectLst/>
        </p:spPr>
      </p:cxnSp>
      <p:cxnSp>
        <p:nvCxnSpPr>
          <p:cNvPr id="9" name="Connecteur droit avec flèche 8"/>
          <p:cNvCxnSpPr/>
          <p:nvPr/>
        </p:nvCxnSpPr>
        <p:spPr bwMode="auto">
          <a:xfrm rot="5400000" flipH="1" flipV="1">
            <a:off x="6142121" y="2628901"/>
            <a:ext cx="601579" cy="541421"/>
          </a:xfrm>
          <a:prstGeom prst="straightConnector1">
            <a:avLst/>
          </a:prstGeom>
          <a:noFill/>
          <a:ln w="9525" cap="flat" cmpd="sng" algn="ctr">
            <a:noFill/>
            <a:prstDash val="solid"/>
            <a:round/>
            <a:headEnd type="none" w="med" len="med"/>
            <a:tailEnd type="arrow"/>
          </a:ln>
          <a:effectLst/>
        </p:spPr>
      </p:cxnSp>
      <p:sp>
        <p:nvSpPr>
          <p:cNvPr id="6" name="ZoneTexte 5"/>
          <p:cNvSpPr txBox="1"/>
          <p:nvPr/>
        </p:nvSpPr>
        <p:spPr>
          <a:xfrm>
            <a:off x="3680460" y="2118360"/>
            <a:ext cx="5463540" cy="954107"/>
          </a:xfrm>
          <a:prstGeom prst="rect">
            <a:avLst/>
          </a:prstGeom>
          <a:noFill/>
        </p:spPr>
        <p:txBody>
          <a:bodyPr wrap="square" rtlCol="0">
            <a:spAutoFit/>
          </a:bodyPr>
          <a:lstStyle/>
          <a:p>
            <a:r>
              <a:rPr lang="fr-FR" sz="2800" dirty="0" smtClean="0">
                <a:solidFill>
                  <a:schemeClr val="tx1"/>
                </a:solidFill>
                <a:latin typeface="Segoe" pitchFamily="34" charset="0"/>
              </a:rPr>
              <a:t>Transfert des Rôles FSMO  </a:t>
            </a:r>
          </a:p>
          <a:p>
            <a:endParaRPr/>
          </a:p>
        </p:txBody>
      </p:sp>
      <p:sp>
        <p:nvSpPr>
          <p:cNvPr id="8" name="Multiplier 7"/>
          <p:cNvSpPr/>
          <p:nvPr/>
        </p:nvSpPr>
        <p:spPr bwMode="auto">
          <a:xfrm>
            <a:off x="1623060" y="1981200"/>
            <a:ext cx="2537460" cy="2034540"/>
          </a:xfrm>
          <a:prstGeom prst="mathMultiply">
            <a:avLst/>
          </a:prstGeom>
          <a:solidFill>
            <a:srgbClr val="FF000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900" b="0" i="0" u="none" strike="noStrike" cap="none" normalizeH="0" baseline="0" dirty="0" smtClean="0">
              <a:solidFill>
                <a:schemeClr val="tx1"/>
              </a:solidFill>
              <a:effectLst/>
              <a:latin typeface="Segoe"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Prerequisite_Planning_Tool</a:t>
            </a:r>
            <a:endParaRPr lang="fr-FR" dirty="0"/>
          </a:p>
        </p:txBody>
      </p:sp>
      <p:sp>
        <p:nvSpPr>
          <p:cNvPr id="3" name="Espace réservé du contenu 2"/>
          <p:cNvSpPr>
            <a:spLocks noGrp="1"/>
          </p:cNvSpPr>
          <p:nvPr>
            <p:ph idx="4294967295"/>
          </p:nvPr>
        </p:nvSpPr>
        <p:spPr>
          <a:xfrm>
            <a:off x="2156460" y="2454593"/>
            <a:ext cx="4815840" cy="2125027"/>
          </a:xfrm>
          <a:prstGeom prst="rect">
            <a:avLst/>
          </a:prstGeom>
        </p:spPr>
        <p:txBody>
          <a:bodyPr/>
          <a:lstStyle/>
          <a:p>
            <a:r>
              <a:rPr lang="fr-FR" dirty="0" err="1" smtClean="0"/>
              <a:t>PrepWizard</a:t>
            </a:r>
            <a:endParaRPr lang="fr-FR" dirty="0" smtClean="0"/>
          </a:p>
          <a:p>
            <a:r>
              <a:rPr lang="fr-FR" dirty="0" err="1" smtClean="0"/>
              <a:t>PlanningWizard</a:t>
            </a:r>
            <a:endParaRPr lang="fr-FR" dirty="0" smtClean="0"/>
          </a:p>
          <a:p>
            <a:r>
              <a:rPr lang="fr-FR" dirty="0" err="1" smtClean="0"/>
              <a:t>ADPrep</a:t>
            </a:r>
            <a:endParaRPr lang="fr-FR" dirty="0" smtClean="0"/>
          </a:p>
          <a:p>
            <a:endParaRPr lang="fr-FR" dirty="0" smtClean="0"/>
          </a:p>
          <a:p>
            <a:endParaRPr lang="fr-FR" dirty="0" smtClean="0"/>
          </a:p>
          <a:p>
            <a:endParaRPr lang="fr-FR"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smtClean="0"/>
              <a:t>Installation « </a:t>
            </a:r>
            <a:r>
              <a:rPr lang="fr-FR" sz="3600" dirty="0" err="1" smtClean="0"/>
              <a:t>Prerequisite_Planning_Tool</a:t>
            </a:r>
            <a:r>
              <a:rPr lang="fr-FR" sz="3600" dirty="0" smtClean="0"/>
              <a:t> »</a:t>
            </a:r>
            <a:endParaRPr lang="fr-FR" sz="3600" dirty="0"/>
          </a:p>
        </p:txBody>
      </p:sp>
      <p:sp>
        <p:nvSpPr>
          <p:cNvPr id="3" name="Espace réservé du contenu 2"/>
          <p:cNvSpPr>
            <a:spLocks noGrp="1"/>
          </p:cNvSpPr>
          <p:nvPr>
            <p:ph idx="4294967295"/>
          </p:nvPr>
        </p:nvSpPr>
        <p:spPr>
          <a:xfrm>
            <a:off x="0" y="690563"/>
            <a:ext cx="8382000" cy="442912"/>
          </a:xfrm>
          <a:prstGeom prst="rect">
            <a:avLst/>
          </a:prstGeom>
        </p:spPr>
        <p:txBody>
          <a:bodyPr/>
          <a:lstStyle/>
          <a:p>
            <a:pPr>
              <a:buNone/>
            </a:pPr>
            <a:r>
              <a:rPr lang="fr-FR" dirty="0" smtClean="0"/>
              <a:t>  </a:t>
            </a:r>
            <a:r>
              <a:rPr lang="fr-FR" sz="2000" dirty="0" smtClean="0"/>
              <a:t>XP minimum + .NET Framework 2.0</a:t>
            </a:r>
            <a:endParaRPr lang="fr-FR" dirty="0" smtClean="0"/>
          </a:p>
        </p:txBody>
      </p:sp>
      <p:pic>
        <p:nvPicPr>
          <p:cNvPr id="71682" name="Picture 2" descr="C:\Users\pierrc\Desktop\EBS FR\8.jpg"/>
          <p:cNvPicPr>
            <a:picLocks noChangeAspect="1" noChangeArrowheads="1"/>
          </p:cNvPicPr>
          <p:nvPr/>
        </p:nvPicPr>
        <p:blipFill>
          <a:blip r:embed="rId2"/>
          <a:srcRect/>
          <a:stretch>
            <a:fillRect/>
          </a:stretch>
        </p:blipFill>
        <p:spPr bwMode="auto">
          <a:xfrm>
            <a:off x="0" y="1143000"/>
            <a:ext cx="8601075" cy="5715000"/>
          </a:xfrm>
          <a:prstGeom prst="rect">
            <a:avLst/>
          </a:prstGeom>
          <a:noFill/>
        </p:spPr>
      </p:pic>
      <p:pic>
        <p:nvPicPr>
          <p:cNvPr id="6" name="Picture 2" descr="C:\Users\pierrc\Desktop\EBS FR\11.jpg"/>
          <p:cNvPicPr>
            <a:picLocks noChangeAspect="1" noChangeArrowheads="1"/>
          </p:cNvPicPr>
          <p:nvPr/>
        </p:nvPicPr>
        <p:blipFill>
          <a:blip r:embed="rId3"/>
          <a:srcRect/>
          <a:stretch>
            <a:fillRect/>
          </a:stretch>
        </p:blipFill>
        <p:spPr bwMode="auto">
          <a:xfrm>
            <a:off x="600075" y="1647825"/>
            <a:ext cx="7219950" cy="424815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err="1" smtClean="0"/>
              <a:t>PrepWizard</a:t>
            </a:r>
            <a:r>
              <a:rPr lang="fr-FR" sz="3600" dirty="0" smtClean="0"/>
              <a:t> (Installation ou Migration)</a:t>
            </a:r>
            <a:r>
              <a:rPr lang="fr-FR" dirty="0" smtClean="0"/>
              <a:t/>
            </a:r>
            <a:br>
              <a:rPr lang="fr-FR" dirty="0" smtClean="0"/>
            </a:br>
            <a:r>
              <a:rPr lang="fr-FR" dirty="0" smtClean="0"/>
              <a:t>  </a:t>
            </a:r>
            <a:endParaRPr lang="fr-FR" dirty="0"/>
          </a:p>
        </p:txBody>
      </p:sp>
      <p:pic>
        <p:nvPicPr>
          <p:cNvPr id="72706" name="Picture 2"/>
          <p:cNvPicPr>
            <a:picLocks noGrp="1" noChangeAspect="1" noChangeArrowheads="1"/>
          </p:cNvPicPr>
          <p:nvPr>
            <p:ph idx="4294967295"/>
          </p:nvPr>
        </p:nvPicPr>
        <p:blipFill>
          <a:blip r:embed="rId2"/>
          <a:srcRect/>
          <a:stretch>
            <a:fillRect/>
          </a:stretch>
        </p:blipFill>
        <p:spPr bwMode="auto">
          <a:xfrm>
            <a:off x="0" y="1071563"/>
            <a:ext cx="7369175" cy="4348162"/>
          </a:xfrm>
          <a:prstGeom prst="rect">
            <a:avLst/>
          </a:prstGeom>
          <a:noFill/>
          <a:ln w="9525">
            <a:noFill/>
            <a:miter lim="800000"/>
            <a:headEnd/>
            <a:tailEnd/>
          </a:ln>
          <a:effectLst/>
        </p:spPr>
      </p:pic>
      <p:pic>
        <p:nvPicPr>
          <p:cNvPr id="72707" name="Picture 3"/>
          <p:cNvPicPr>
            <a:picLocks noChangeAspect="1" noChangeArrowheads="1"/>
          </p:cNvPicPr>
          <p:nvPr/>
        </p:nvPicPr>
        <p:blipFill>
          <a:blip r:embed="rId3"/>
          <a:srcRect/>
          <a:stretch>
            <a:fillRect/>
          </a:stretch>
        </p:blipFill>
        <p:spPr bwMode="auto">
          <a:xfrm>
            <a:off x="628650" y="1395413"/>
            <a:ext cx="7219950" cy="4295775"/>
          </a:xfrm>
          <a:prstGeom prst="rect">
            <a:avLst/>
          </a:prstGeom>
          <a:noFill/>
          <a:ln w="9525">
            <a:noFill/>
            <a:miter lim="800000"/>
            <a:headEnd/>
            <a:tailEnd/>
          </a:ln>
          <a:effectLst/>
        </p:spPr>
      </p:pic>
      <p:pic>
        <p:nvPicPr>
          <p:cNvPr id="72708" name="Picture 4"/>
          <p:cNvPicPr>
            <a:picLocks noChangeAspect="1" noChangeArrowheads="1"/>
          </p:cNvPicPr>
          <p:nvPr/>
        </p:nvPicPr>
        <p:blipFill>
          <a:blip r:embed="rId4"/>
          <a:srcRect/>
          <a:stretch>
            <a:fillRect/>
          </a:stretch>
        </p:blipFill>
        <p:spPr bwMode="auto">
          <a:xfrm>
            <a:off x="1009650" y="1724025"/>
            <a:ext cx="7219950" cy="4286250"/>
          </a:xfrm>
          <a:prstGeom prst="rect">
            <a:avLst/>
          </a:prstGeom>
          <a:noFill/>
          <a:ln w="9525">
            <a:noFill/>
            <a:miter lim="800000"/>
            <a:headEnd/>
            <a:tailEnd/>
          </a:ln>
          <a:effectLst/>
        </p:spPr>
      </p:pic>
      <p:pic>
        <p:nvPicPr>
          <p:cNvPr id="72709" name="Picture 5"/>
          <p:cNvPicPr>
            <a:picLocks noChangeAspect="1" noChangeArrowheads="1"/>
          </p:cNvPicPr>
          <p:nvPr/>
        </p:nvPicPr>
        <p:blipFill>
          <a:blip r:embed="rId5"/>
          <a:srcRect/>
          <a:stretch>
            <a:fillRect/>
          </a:stretch>
        </p:blipFill>
        <p:spPr bwMode="auto">
          <a:xfrm>
            <a:off x="1295400" y="2038350"/>
            <a:ext cx="7229475" cy="4305300"/>
          </a:xfrm>
          <a:prstGeom prst="rect">
            <a:avLst/>
          </a:prstGeom>
          <a:noFill/>
          <a:ln w="9525">
            <a:noFill/>
            <a:miter lim="800000"/>
            <a:headEnd/>
            <a:tailEnd/>
          </a:ln>
          <a:effectLst/>
        </p:spPr>
      </p:pic>
      <p:pic>
        <p:nvPicPr>
          <p:cNvPr id="72710" name="Picture 6"/>
          <p:cNvPicPr>
            <a:picLocks noChangeAspect="1" noChangeArrowheads="1"/>
          </p:cNvPicPr>
          <p:nvPr/>
        </p:nvPicPr>
        <p:blipFill>
          <a:blip r:embed="rId6"/>
          <a:srcRect/>
          <a:stretch>
            <a:fillRect/>
          </a:stretch>
        </p:blipFill>
        <p:spPr bwMode="auto">
          <a:xfrm>
            <a:off x="1790700" y="2438400"/>
            <a:ext cx="7239000" cy="4305300"/>
          </a:xfrm>
          <a:prstGeom prst="rect">
            <a:avLst/>
          </a:prstGeom>
          <a:noFill/>
          <a:ln w="9525">
            <a:noFill/>
            <a:miter lim="800000"/>
            <a:headEnd/>
            <a:tailEnd/>
          </a:ln>
          <a:effectLst/>
        </p:spPr>
      </p:pic>
      <p:pic>
        <p:nvPicPr>
          <p:cNvPr id="72711" name="Picture 7"/>
          <p:cNvPicPr>
            <a:picLocks noChangeAspect="1" noChangeArrowheads="1"/>
          </p:cNvPicPr>
          <p:nvPr/>
        </p:nvPicPr>
        <p:blipFill>
          <a:blip r:embed="rId7"/>
          <a:srcRect/>
          <a:stretch>
            <a:fillRect/>
          </a:stretch>
        </p:blipFill>
        <p:spPr bwMode="auto">
          <a:xfrm>
            <a:off x="2047875" y="2733675"/>
            <a:ext cx="7248525" cy="43243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checkerboard(across)">
                                      <p:cBhvr>
                                        <p:cTn id="7" dur="500"/>
                                        <p:tgtEl>
                                          <p:spTgt spid="7270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2708"/>
                                        </p:tgtEl>
                                        <p:attrNameLst>
                                          <p:attrName>style.visibility</p:attrName>
                                        </p:attrNameLst>
                                      </p:cBhvr>
                                      <p:to>
                                        <p:strVal val="visible"/>
                                      </p:to>
                                    </p:set>
                                    <p:animEffect transition="in" filter="checkerboard(across)">
                                      <p:cBhvr>
                                        <p:cTn id="12" dur="500"/>
                                        <p:tgtEl>
                                          <p:spTgt spid="7270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2709"/>
                                        </p:tgtEl>
                                        <p:attrNameLst>
                                          <p:attrName>style.visibility</p:attrName>
                                        </p:attrNameLst>
                                      </p:cBhvr>
                                      <p:to>
                                        <p:strVal val="visible"/>
                                      </p:to>
                                    </p:set>
                                    <p:animEffect transition="in" filter="checkerboard(across)">
                                      <p:cBhvr>
                                        <p:cTn id="17" dur="500"/>
                                        <p:tgtEl>
                                          <p:spTgt spid="7270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2710"/>
                                        </p:tgtEl>
                                        <p:attrNameLst>
                                          <p:attrName>style.visibility</p:attrName>
                                        </p:attrNameLst>
                                      </p:cBhvr>
                                      <p:to>
                                        <p:strVal val="visible"/>
                                      </p:to>
                                    </p:set>
                                    <p:animEffect transition="in" filter="checkerboard(across)">
                                      <p:cBhvr>
                                        <p:cTn id="22" dur="500"/>
                                        <p:tgtEl>
                                          <p:spTgt spid="727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2711"/>
                                        </p:tgtEl>
                                        <p:attrNameLst>
                                          <p:attrName>style.visibility</p:attrName>
                                        </p:attrNameLst>
                                      </p:cBhvr>
                                      <p:to>
                                        <p:strVal val="visible"/>
                                      </p:to>
                                    </p:set>
                                    <p:animEffect transition="in" filter="checkerboard(across)">
                                      <p:cBhvr>
                                        <p:cTn id="27" dur="500"/>
                                        <p:tgtEl>
                                          <p:spTgt spid="72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PrepWizard</a:t>
            </a:r>
            <a:endParaRPr lang="fr-FR" dirty="0"/>
          </a:p>
        </p:txBody>
      </p:sp>
      <p:pic>
        <p:nvPicPr>
          <p:cNvPr id="73730" name="Picture 2"/>
          <p:cNvPicPr>
            <a:picLocks noGrp="1" noChangeAspect="1" noChangeArrowheads="1"/>
          </p:cNvPicPr>
          <p:nvPr>
            <p:ph idx="4294967295"/>
          </p:nvPr>
        </p:nvPicPr>
        <p:blipFill>
          <a:blip r:embed="rId3"/>
          <a:srcRect/>
          <a:stretch>
            <a:fillRect/>
          </a:stretch>
        </p:blipFill>
        <p:spPr bwMode="auto">
          <a:xfrm>
            <a:off x="0" y="1071563"/>
            <a:ext cx="7208838" cy="4262437"/>
          </a:xfrm>
          <a:prstGeom prst="rect">
            <a:avLst/>
          </a:prstGeom>
          <a:noFill/>
          <a:ln w="9525">
            <a:noFill/>
            <a:miter lim="800000"/>
            <a:headEnd/>
            <a:tailEnd/>
          </a:ln>
          <a:effectLst/>
        </p:spPr>
      </p:pic>
      <p:pic>
        <p:nvPicPr>
          <p:cNvPr id="73732" name="Picture 4"/>
          <p:cNvPicPr>
            <a:picLocks noChangeAspect="1" noChangeArrowheads="1"/>
          </p:cNvPicPr>
          <p:nvPr/>
        </p:nvPicPr>
        <p:blipFill>
          <a:blip r:embed="rId4"/>
          <a:srcRect/>
          <a:stretch>
            <a:fillRect/>
          </a:stretch>
        </p:blipFill>
        <p:spPr bwMode="auto">
          <a:xfrm>
            <a:off x="214313" y="1366838"/>
            <a:ext cx="7586662" cy="4496169"/>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checkerboard(across)">
                                      <p:cBhvr>
                                        <p:cTn id="7" dur="5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Migration « Installation du serveur d’administration »</a:t>
            </a:r>
            <a:endParaRPr lang="fr-FR" sz="4400" dirty="0"/>
          </a:p>
        </p:txBody>
      </p:sp>
      <p:pic>
        <p:nvPicPr>
          <p:cNvPr id="74754" name="Picture 2" descr="C:\Users\pierrc\Desktop\EBS FR\1.jpg"/>
          <p:cNvPicPr>
            <a:picLocks noChangeAspect="1" noChangeArrowheads="1"/>
          </p:cNvPicPr>
          <p:nvPr/>
        </p:nvPicPr>
        <p:blipFill>
          <a:blip r:embed="rId2"/>
          <a:srcRect/>
          <a:stretch>
            <a:fillRect/>
          </a:stretch>
        </p:blipFill>
        <p:spPr bwMode="auto">
          <a:xfrm>
            <a:off x="0" y="1447800"/>
            <a:ext cx="9125205" cy="5410200"/>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12883" y="0"/>
            <a:ext cx="7661571" cy="723900"/>
          </a:xfrm>
        </p:spPr>
        <p:txBody>
          <a:bodyPr/>
          <a:lstStyle/>
          <a:p>
            <a:r>
              <a:rPr lang="fr-FR" sz="3600" dirty="0" smtClean="0"/>
              <a:t>Migration « Installation du serveur d’administration</a:t>
            </a:r>
            <a:r>
              <a:rPr lang="fr-FR" sz="5400" dirty="0" smtClean="0"/>
              <a:t> </a:t>
            </a:r>
            <a:r>
              <a:rPr lang="fr-FR" sz="3600" dirty="0" smtClean="0"/>
              <a:t>»</a:t>
            </a:r>
            <a:endParaRPr lang="fr-FR" sz="3600" dirty="0"/>
          </a:p>
        </p:txBody>
      </p:sp>
      <p:pic>
        <p:nvPicPr>
          <p:cNvPr id="74755" name="Picture 3" descr="C:\Users\pierrc\Desktop\EBS FR\2.jpg"/>
          <p:cNvPicPr>
            <a:picLocks noChangeAspect="1" noChangeArrowheads="1"/>
          </p:cNvPicPr>
          <p:nvPr/>
        </p:nvPicPr>
        <p:blipFill>
          <a:blip r:embed="rId2"/>
          <a:srcRect/>
          <a:stretch>
            <a:fillRect/>
          </a:stretch>
        </p:blipFill>
        <p:spPr bwMode="auto">
          <a:xfrm>
            <a:off x="0" y="1223963"/>
            <a:ext cx="9190452" cy="5405437"/>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lstStyle/>
          <a:p>
            <a:endParaRPr lang="fr-FR" dirty="0" smtClean="0"/>
          </a:p>
          <a:p>
            <a:endParaRPr lang="fr-FR" dirty="0"/>
          </a:p>
        </p:txBody>
      </p:sp>
      <p:sp>
        <p:nvSpPr>
          <p:cNvPr id="3" name="Titre 2"/>
          <p:cNvSpPr>
            <a:spLocks noGrp="1"/>
          </p:cNvSpPr>
          <p:nvPr>
            <p:ph type="title"/>
          </p:nvPr>
        </p:nvSpPr>
        <p:spPr>
          <a:xfrm>
            <a:off x="1973580" y="2703512"/>
            <a:ext cx="4213859" cy="1677987"/>
          </a:xfrm>
        </p:spPr>
        <p:txBody>
          <a:bodyPr/>
          <a:lstStyle/>
          <a:p>
            <a:r>
              <a:rPr lang="fr-FR" sz="3200" dirty="0" smtClean="0"/>
              <a:t/>
            </a:r>
            <a:br>
              <a:rPr lang="fr-FR" sz="3200" dirty="0" smtClean="0"/>
            </a:br>
            <a:r>
              <a:rPr lang="fr-FR" dirty="0" smtClean="0"/>
              <a:t>Introduction</a:t>
            </a:r>
            <a:endParaRPr lang="fr-FR" sz="3200"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Migration « Installation du serveur d’administration »</a:t>
            </a:r>
            <a:endParaRPr lang="fr-FR" sz="4400" dirty="0"/>
          </a:p>
        </p:txBody>
      </p:sp>
      <p:pic>
        <p:nvPicPr>
          <p:cNvPr id="74756" name="Picture 4" descr="C:\Users\pierrc\Desktop\EBS FR\3.jpg"/>
          <p:cNvPicPr>
            <a:picLocks noChangeAspect="1" noChangeArrowheads="1"/>
          </p:cNvPicPr>
          <p:nvPr/>
        </p:nvPicPr>
        <p:blipFill>
          <a:blip r:embed="rId2"/>
          <a:srcRect/>
          <a:stretch>
            <a:fillRect/>
          </a:stretch>
        </p:blipFill>
        <p:spPr bwMode="auto">
          <a:xfrm>
            <a:off x="-62647" y="1443038"/>
            <a:ext cx="9206647" cy="5414962"/>
          </a:xfrm>
          <a:prstGeom prst="rect">
            <a:avLst/>
          </a:prstGeom>
          <a:noFill/>
        </p:spPr>
      </p:pic>
      <p:sp>
        <p:nvSpPr>
          <p:cNvPr id="17" name="Rectangle 16"/>
          <p:cNvSpPr/>
          <p:nvPr/>
        </p:nvSpPr>
        <p:spPr bwMode="auto">
          <a:xfrm>
            <a:off x="6115050" y="4486275"/>
            <a:ext cx="1476375" cy="228600"/>
          </a:xfrm>
          <a:prstGeom prst="rect">
            <a:avLst/>
          </a:prstGeom>
          <a:solidFill>
            <a:schemeClr val="tx1"/>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900" b="0" i="0" u="none" strike="noStrike" cap="none" normalizeH="0" baseline="0" dirty="0" smtClean="0">
              <a:solidFill>
                <a:schemeClr val="tx1"/>
              </a:solidFill>
              <a:effectLst/>
              <a:latin typeface="Segoe" pitchFamily="34" charset="0"/>
            </a:endParaRPr>
          </a:p>
        </p:txBody>
      </p:sp>
      <p:sp>
        <p:nvSpPr>
          <p:cNvPr id="18" name="Rectangle 17"/>
          <p:cNvSpPr/>
          <p:nvPr/>
        </p:nvSpPr>
        <p:spPr bwMode="auto">
          <a:xfrm>
            <a:off x="6105525" y="4838700"/>
            <a:ext cx="1476375" cy="228600"/>
          </a:xfrm>
          <a:prstGeom prst="rect">
            <a:avLst/>
          </a:prstGeom>
          <a:solidFill>
            <a:schemeClr val="tx1"/>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900" b="0" i="0" u="none" strike="noStrike" cap="none" normalizeH="0" baseline="0" dirty="0" smtClean="0">
              <a:solidFill>
                <a:schemeClr val="tx1"/>
              </a:solidFill>
              <a:effectLst/>
              <a:latin typeface="Segoe" pitchFamily="34" charset="0"/>
            </a:endParaRPr>
          </a:p>
        </p:txBody>
      </p:sp>
      <p:sp>
        <p:nvSpPr>
          <p:cNvPr id="16" name="Rectangle 15"/>
          <p:cNvSpPr/>
          <p:nvPr/>
        </p:nvSpPr>
        <p:spPr bwMode="auto">
          <a:xfrm>
            <a:off x="6105525" y="3762375"/>
            <a:ext cx="1476375" cy="228600"/>
          </a:xfrm>
          <a:prstGeom prst="rect">
            <a:avLst/>
          </a:prstGeom>
          <a:solidFill>
            <a:schemeClr val="tx1"/>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900" b="0" i="0" u="none" strike="noStrike" cap="none" normalizeH="0" baseline="0" dirty="0" smtClean="0">
              <a:solidFill>
                <a:schemeClr val="tx1"/>
              </a:solidFill>
              <a:effectLst/>
              <a:latin typeface="Segoe" pitchFamily="34" charset="0"/>
            </a:endParaRPr>
          </a:p>
        </p:txBody>
      </p:sp>
      <p:sp>
        <p:nvSpPr>
          <p:cNvPr id="15" name="ZoneTexte 14"/>
          <p:cNvSpPr txBox="1"/>
          <p:nvPr/>
        </p:nvSpPr>
        <p:spPr>
          <a:xfrm>
            <a:off x="6019800" y="3705226"/>
            <a:ext cx="1866899" cy="369332"/>
          </a:xfrm>
          <a:prstGeom prst="rect">
            <a:avLst/>
          </a:prstGeom>
          <a:noFill/>
        </p:spPr>
        <p:txBody>
          <a:bodyPr wrap="square" rtlCol="0">
            <a:spAutoFit/>
          </a:bodyPr>
          <a:lstStyle/>
          <a:p>
            <a:r>
              <a:rPr lang="fr-FR" sz="1800" dirty="0" smtClean="0">
                <a:solidFill>
                  <a:schemeClr val="bg1"/>
                </a:solidFill>
                <a:latin typeface="Segoe" pitchFamily="34" charset="0"/>
              </a:rPr>
              <a:t>192.168.1.253</a:t>
            </a:r>
          </a:p>
        </p:txBody>
      </p:sp>
      <p:sp>
        <p:nvSpPr>
          <p:cNvPr id="19" name="Rectangle 18"/>
          <p:cNvSpPr/>
          <p:nvPr/>
        </p:nvSpPr>
        <p:spPr>
          <a:xfrm>
            <a:off x="6037796" y="4417368"/>
            <a:ext cx="1659429" cy="369332"/>
          </a:xfrm>
          <a:prstGeom prst="rect">
            <a:avLst/>
          </a:prstGeom>
        </p:spPr>
        <p:txBody>
          <a:bodyPr wrap="none">
            <a:spAutoFit/>
          </a:bodyPr>
          <a:lstStyle/>
          <a:p>
            <a:r>
              <a:rPr lang="fr-FR" sz="1800" dirty="0" smtClean="0">
                <a:solidFill>
                  <a:schemeClr val="bg1"/>
                </a:solidFill>
                <a:latin typeface="Segoe" pitchFamily="34" charset="0"/>
              </a:rPr>
              <a:t>192.168.1.253</a:t>
            </a:r>
          </a:p>
        </p:txBody>
      </p:sp>
      <p:sp>
        <p:nvSpPr>
          <p:cNvPr id="20" name="Rectangle 19"/>
          <p:cNvSpPr/>
          <p:nvPr/>
        </p:nvSpPr>
        <p:spPr>
          <a:xfrm>
            <a:off x="5999696" y="4788843"/>
            <a:ext cx="1659429" cy="369332"/>
          </a:xfrm>
          <a:prstGeom prst="rect">
            <a:avLst/>
          </a:prstGeom>
        </p:spPr>
        <p:txBody>
          <a:bodyPr wrap="none">
            <a:spAutoFit/>
          </a:bodyPr>
          <a:lstStyle/>
          <a:p>
            <a:r>
              <a:rPr lang="fr-FR" sz="1800" dirty="0" smtClean="0">
                <a:solidFill>
                  <a:schemeClr val="bg1"/>
                </a:solidFill>
                <a:latin typeface="Segoe" pitchFamily="34" charset="0"/>
              </a:rPr>
              <a:t>192.168.1.254</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Migration « Installation du serveur d’administration »</a:t>
            </a:r>
            <a:endParaRPr lang="fr-FR" sz="4400" dirty="0"/>
          </a:p>
        </p:txBody>
      </p:sp>
      <p:pic>
        <p:nvPicPr>
          <p:cNvPr id="74757" name="Picture 5" descr="C:\Users\pierrc\Desktop\EBS FR\4.jpg"/>
          <p:cNvPicPr>
            <a:picLocks noChangeAspect="1" noChangeArrowheads="1"/>
          </p:cNvPicPr>
          <p:nvPr/>
        </p:nvPicPr>
        <p:blipFill>
          <a:blip r:embed="rId2"/>
          <a:srcRect/>
          <a:stretch>
            <a:fillRect/>
          </a:stretch>
        </p:blipFill>
        <p:spPr bwMode="auto">
          <a:xfrm>
            <a:off x="-21637" y="1443038"/>
            <a:ext cx="9165637" cy="5414962"/>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Migration « Installation du serveur d’administration »</a:t>
            </a:r>
            <a:endParaRPr lang="fr-FR" sz="4400" dirty="0"/>
          </a:p>
        </p:txBody>
      </p:sp>
      <p:pic>
        <p:nvPicPr>
          <p:cNvPr id="74758" name="Picture 6" descr="C:\Users\pierrc\Desktop\EBS FR\5.jpg"/>
          <p:cNvPicPr>
            <a:picLocks noChangeAspect="1" noChangeArrowheads="1"/>
          </p:cNvPicPr>
          <p:nvPr/>
        </p:nvPicPr>
        <p:blipFill>
          <a:blip r:embed="rId2"/>
          <a:srcRect/>
          <a:stretch>
            <a:fillRect/>
          </a:stretch>
        </p:blipFill>
        <p:spPr bwMode="auto">
          <a:xfrm>
            <a:off x="-34018" y="1447800"/>
            <a:ext cx="9178018" cy="5410200"/>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Migration « Installation du serveur d’administration »</a:t>
            </a:r>
            <a:endParaRPr lang="fr-FR" sz="4400" dirty="0"/>
          </a:p>
        </p:txBody>
      </p:sp>
      <p:pic>
        <p:nvPicPr>
          <p:cNvPr id="74759" name="Picture 7"/>
          <p:cNvPicPr>
            <a:picLocks noChangeAspect="1" noChangeArrowheads="1"/>
          </p:cNvPicPr>
          <p:nvPr/>
        </p:nvPicPr>
        <p:blipFill>
          <a:blip r:embed="rId2"/>
          <a:srcRect/>
          <a:stretch>
            <a:fillRect/>
          </a:stretch>
        </p:blipFill>
        <p:spPr bwMode="auto">
          <a:xfrm>
            <a:off x="-1045" y="1423988"/>
            <a:ext cx="9145045" cy="543401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Migration « Installation du serveur d’administration »</a:t>
            </a:r>
            <a:endParaRPr lang="fr-FR" sz="4400" dirty="0"/>
          </a:p>
        </p:txBody>
      </p:sp>
      <p:pic>
        <p:nvPicPr>
          <p:cNvPr id="74761" name="Picture 9"/>
          <p:cNvPicPr>
            <a:picLocks noChangeAspect="1" noChangeArrowheads="1"/>
          </p:cNvPicPr>
          <p:nvPr/>
        </p:nvPicPr>
        <p:blipFill>
          <a:blip r:embed="rId2"/>
          <a:srcRect/>
          <a:stretch>
            <a:fillRect/>
          </a:stretch>
        </p:blipFill>
        <p:spPr bwMode="auto">
          <a:xfrm>
            <a:off x="0" y="1417441"/>
            <a:ext cx="9144000" cy="544055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Migration « Installation du serveur d’administration »</a:t>
            </a:r>
            <a:endParaRPr lang="fr-FR" sz="4400" dirty="0"/>
          </a:p>
        </p:txBody>
      </p:sp>
      <p:pic>
        <p:nvPicPr>
          <p:cNvPr id="74762" name="Picture 10"/>
          <p:cNvPicPr>
            <a:picLocks noChangeAspect="1" noChangeArrowheads="1"/>
          </p:cNvPicPr>
          <p:nvPr/>
        </p:nvPicPr>
        <p:blipFill>
          <a:blip r:embed="rId2"/>
          <a:srcRect/>
          <a:stretch>
            <a:fillRect/>
          </a:stretch>
        </p:blipFill>
        <p:spPr bwMode="auto">
          <a:xfrm>
            <a:off x="0" y="1371600"/>
            <a:ext cx="9144000" cy="5849041"/>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Installation du serveur d’administration »</a:t>
            </a:r>
            <a:endParaRPr lang="fr-FR" dirty="0"/>
          </a:p>
        </p:txBody>
      </p:sp>
      <p:pic>
        <p:nvPicPr>
          <p:cNvPr id="74763" name="Picture 11" descr="C:\Users\pierrc\Desktop\EBS FR\34.jpg"/>
          <p:cNvPicPr>
            <a:picLocks noChangeAspect="1" noChangeArrowheads="1"/>
          </p:cNvPicPr>
          <p:nvPr/>
        </p:nvPicPr>
        <p:blipFill>
          <a:blip r:embed="rId2"/>
          <a:srcRect/>
          <a:stretch>
            <a:fillRect/>
          </a:stretch>
        </p:blipFill>
        <p:spPr bwMode="auto">
          <a:xfrm>
            <a:off x="-17859" y="1457325"/>
            <a:ext cx="9161859" cy="5400675"/>
          </a:xfrm>
          <a:prstGeom prst="rect">
            <a:avLst/>
          </a:prstGeom>
          <a:noFill/>
        </p:spPr>
      </p:pic>
      <p:sp>
        <p:nvSpPr>
          <p:cNvPr id="14" name="Rectangle 13"/>
          <p:cNvSpPr/>
          <p:nvPr/>
        </p:nvSpPr>
        <p:spPr bwMode="auto">
          <a:xfrm>
            <a:off x="2390775" y="3552825"/>
            <a:ext cx="1419225" cy="257175"/>
          </a:xfrm>
          <a:prstGeom prst="rect">
            <a:avLst/>
          </a:prstGeom>
          <a:solidFill>
            <a:schemeClr val="tx1"/>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900" b="0" i="0" u="none" strike="noStrike" cap="none" normalizeH="0" baseline="0" dirty="0" smtClean="0">
              <a:solidFill>
                <a:schemeClr val="tx1"/>
              </a:solidFill>
              <a:effectLst/>
              <a:latin typeface="Segoe" pitchFamily="34" charset="0"/>
            </a:endParaRPr>
          </a:p>
        </p:txBody>
      </p:sp>
      <p:sp>
        <p:nvSpPr>
          <p:cNvPr id="15" name="Rectangle 14"/>
          <p:cNvSpPr/>
          <p:nvPr/>
        </p:nvSpPr>
        <p:spPr bwMode="auto">
          <a:xfrm>
            <a:off x="5619750" y="3552825"/>
            <a:ext cx="1419225" cy="257175"/>
          </a:xfrm>
          <a:prstGeom prst="rect">
            <a:avLst/>
          </a:prstGeom>
          <a:solidFill>
            <a:schemeClr val="tx1"/>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900" b="0" i="0" u="none" strike="noStrike" cap="none" normalizeH="0" baseline="0" dirty="0" smtClean="0">
              <a:solidFill>
                <a:schemeClr val="tx1"/>
              </a:solidFill>
              <a:effectLst/>
              <a:latin typeface="Segoe" pitchFamily="34" charset="0"/>
            </a:endParaRPr>
          </a:p>
        </p:txBody>
      </p:sp>
      <p:sp>
        <p:nvSpPr>
          <p:cNvPr id="16" name="Rectangle 15"/>
          <p:cNvSpPr/>
          <p:nvPr/>
        </p:nvSpPr>
        <p:spPr bwMode="auto">
          <a:xfrm>
            <a:off x="2400300" y="4352925"/>
            <a:ext cx="1419225" cy="257175"/>
          </a:xfrm>
          <a:prstGeom prst="rect">
            <a:avLst/>
          </a:prstGeom>
          <a:solidFill>
            <a:schemeClr val="tx1"/>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900" b="0" i="0" u="none" strike="noStrike" cap="none" normalizeH="0" baseline="0" dirty="0" smtClean="0">
              <a:solidFill>
                <a:schemeClr val="tx1"/>
              </a:solidFill>
              <a:effectLst/>
              <a:latin typeface="Segoe" pitchFamily="34" charset="0"/>
            </a:endParaRPr>
          </a:p>
        </p:txBody>
      </p:sp>
      <p:sp>
        <p:nvSpPr>
          <p:cNvPr id="17" name="Rectangle 16"/>
          <p:cNvSpPr/>
          <p:nvPr/>
        </p:nvSpPr>
        <p:spPr bwMode="auto">
          <a:xfrm>
            <a:off x="5600700" y="4343400"/>
            <a:ext cx="1419225" cy="257175"/>
          </a:xfrm>
          <a:prstGeom prst="rect">
            <a:avLst/>
          </a:prstGeom>
          <a:solidFill>
            <a:schemeClr val="tx1"/>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900" b="0" i="0" u="none" strike="noStrike" cap="none" normalizeH="0" baseline="0" dirty="0" smtClean="0">
              <a:solidFill>
                <a:schemeClr val="tx1"/>
              </a:solidFill>
              <a:effectLst/>
              <a:latin typeface="Segoe" pitchFamily="34" charset="0"/>
            </a:endParaRPr>
          </a:p>
        </p:txBody>
      </p:sp>
      <p:sp>
        <p:nvSpPr>
          <p:cNvPr id="18" name="Rectangle 17"/>
          <p:cNvSpPr/>
          <p:nvPr/>
        </p:nvSpPr>
        <p:spPr bwMode="auto">
          <a:xfrm>
            <a:off x="2400300" y="5581650"/>
            <a:ext cx="1419225" cy="257175"/>
          </a:xfrm>
          <a:prstGeom prst="rect">
            <a:avLst/>
          </a:prstGeom>
          <a:solidFill>
            <a:schemeClr val="tx1"/>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900" b="0" i="0" u="none" strike="noStrike" cap="none" normalizeH="0" baseline="0" dirty="0" smtClean="0">
              <a:solidFill>
                <a:schemeClr val="tx1"/>
              </a:solidFill>
              <a:effectLst/>
              <a:latin typeface="Segoe" pitchFamily="34" charset="0"/>
            </a:endParaRPr>
          </a:p>
        </p:txBody>
      </p:sp>
      <p:sp>
        <p:nvSpPr>
          <p:cNvPr id="19" name="Rectangle 18"/>
          <p:cNvSpPr/>
          <p:nvPr/>
        </p:nvSpPr>
        <p:spPr bwMode="auto">
          <a:xfrm>
            <a:off x="5610225" y="5581650"/>
            <a:ext cx="1419225" cy="257175"/>
          </a:xfrm>
          <a:prstGeom prst="rect">
            <a:avLst/>
          </a:prstGeom>
          <a:solidFill>
            <a:schemeClr val="tx1"/>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900" b="0" i="0" u="none" strike="noStrike" cap="none" normalizeH="0" baseline="0" dirty="0" smtClean="0">
              <a:solidFill>
                <a:schemeClr val="tx1"/>
              </a:solidFill>
              <a:effectLst/>
              <a:latin typeface="Segoe" pitchFamily="34" charset="0"/>
            </a:endParaRPr>
          </a:p>
        </p:txBody>
      </p:sp>
      <p:sp>
        <p:nvSpPr>
          <p:cNvPr id="20" name="ZoneTexte 19"/>
          <p:cNvSpPr txBox="1"/>
          <p:nvPr/>
        </p:nvSpPr>
        <p:spPr>
          <a:xfrm>
            <a:off x="2276474" y="3505200"/>
            <a:ext cx="1790701" cy="369332"/>
          </a:xfrm>
          <a:prstGeom prst="rect">
            <a:avLst/>
          </a:prstGeom>
          <a:noFill/>
        </p:spPr>
        <p:txBody>
          <a:bodyPr wrap="square" rtlCol="0">
            <a:spAutoFit/>
          </a:bodyPr>
          <a:lstStyle/>
          <a:p>
            <a:r>
              <a:rPr lang="fr-FR" sz="1800" dirty="0" smtClean="0">
                <a:solidFill>
                  <a:schemeClr val="bg1"/>
                </a:solidFill>
                <a:latin typeface="Segoe" pitchFamily="34" charset="0"/>
              </a:rPr>
              <a:t>192.168.1.253</a:t>
            </a:r>
          </a:p>
        </p:txBody>
      </p:sp>
      <p:sp>
        <p:nvSpPr>
          <p:cNvPr id="21" name="Rectangle 20"/>
          <p:cNvSpPr/>
          <p:nvPr/>
        </p:nvSpPr>
        <p:spPr>
          <a:xfrm>
            <a:off x="2380196" y="4284018"/>
            <a:ext cx="1402948" cy="369332"/>
          </a:xfrm>
          <a:prstGeom prst="rect">
            <a:avLst/>
          </a:prstGeom>
        </p:spPr>
        <p:txBody>
          <a:bodyPr wrap="none">
            <a:spAutoFit/>
          </a:bodyPr>
          <a:lstStyle/>
          <a:p>
            <a:r>
              <a:rPr lang="fr-FR" sz="1800" dirty="0" smtClean="0">
                <a:solidFill>
                  <a:schemeClr val="bg1"/>
                </a:solidFill>
                <a:latin typeface="Segoe" pitchFamily="34" charset="0"/>
              </a:rPr>
              <a:t>192.168.1.1</a:t>
            </a:r>
          </a:p>
        </p:txBody>
      </p:sp>
      <p:sp>
        <p:nvSpPr>
          <p:cNvPr id="22" name="Rectangle 21"/>
          <p:cNvSpPr/>
          <p:nvPr/>
        </p:nvSpPr>
        <p:spPr>
          <a:xfrm>
            <a:off x="2256371" y="5531793"/>
            <a:ext cx="1659429" cy="369332"/>
          </a:xfrm>
          <a:prstGeom prst="rect">
            <a:avLst/>
          </a:prstGeom>
        </p:spPr>
        <p:txBody>
          <a:bodyPr wrap="none">
            <a:spAutoFit/>
          </a:bodyPr>
          <a:lstStyle/>
          <a:p>
            <a:r>
              <a:rPr lang="fr-FR" sz="1800" dirty="0" smtClean="0">
                <a:solidFill>
                  <a:schemeClr val="bg1"/>
                </a:solidFill>
                <a:latin typeface="Segoe" pitchFamily="34" charset="0"/>
              </a:rPr>
              <a:t>192.168.1.252</a:t>
            </a:r>
          </a:p>
        </p:txBody>
      </p:sp>
      <p:sp>
        <p:nvSpPr>
          <p:cNvPr id="23" name="Rectangle 22"/>
          <p:cNvSpPr/>
          <p:nvPr/>
        </p:nvSpPr>
        <p:spPr>
          <a:xfrm>
            <a:off x="5532971" y="3512493"/>
            <a:ext cx="1659429" cy="369332"/>
          </a:xfrm>
          <a:prstGeom prst="rect">
            <a:avLst/>
          </a:prstGeom>
        </p:spPr>
        <p:txBody>
          <a:bodyPr wrap="none">
            <a:spAutoFit/>
          </a:bodyPr>
          <a:lstStyle/>
          <a:p>
            <a:r>
              <a:rPr lang="fr-FR" sz="1800" dirty="0" smtClean="0">
                <a:solidFill>
                  <a:schemeClr val="bg1"/>
                </a:solidFill>
                <a:latin typeface="Segoe" pitchFamily="34" charset="0"/>
              </a:rPr>
              <a:t>255.255.255.0</a:t>
            </a:r>
            <a:endParaRPr lang="fr-FR" dirty="0" smtClean="0">
              <a:solidFill>
                <a:schemeClr val="bg1"/>
              </a:solidFill>
              <a:latin typeface="Segoe" pitchFamily="34" charset="0"/>
            </a:endParaRPr>
          </a:p>
        </p:txBody>
      </p:sp>
      <p:sp>
        <p:nvSpPr>
          <p:cNvPr id="25" name="Rectangle 24"/>
          <p:cNvSpPr/>
          <p:nvPr/>
        </p:nvSpPr>
        <p:spPr>
          <a:xfrm>
            <a:off x="5523446" y="4303068"/>
            <a:ext cx="1659429" cy="369332"/>
          </a:xfrm>
          <a:prstGeom prst="rect">
            <a:avLst/>
          </a:prstGeom>
        </p:spPr>
        <p:txBody>
          <a:bodyPr wrap="none">
            <a:spAutoFit/>
          </a:bodyPr>
          <a:lstStyle/>
          <a:p>
            <a:r>
              <a:rPr lang="fr-FR" sz="1800" dirty="0" smtClean="0">
                <a:solidFill>
                  <a:schemeClr val="bg1"/>
                </a:solidFill>
                <a:latin typeface="Segoe" pitchFamily="34" charset="0"/>
              </a:rPr>
              <a:t>255.255.255.0</a:t>
            </a:r>
          </a:p>
        </p:txBody>
      </p:sp>
      <p:sp>
        <p:nvSpPr>
          <p:cNvPr id="26" name="Rectangle 25"/>
          <p:cNvSpPr/>
          <p:nvPr/>
        </p:nvSpPr>
        <p:spPr>
          <a:xfrm>
            <a:off x="5513921" y="5550843"/>
            <a:ext cx="1659429" cy="369332"/>
          </a:xfrm>
          <a:prstGeom prst="rect">
            <a:avLst/>
          </a:prstGeom>
        </p:spPr>
        <p:txBody>
          <a:bodyPr wrap="none">
            <a:spAutoFit/>
          </a:bodyPr>
          <a:lstStyle/>
          <a:p>
            <a:r>
              <a:rPr lang="fr-FR" sz="1800" dirty="0" smtClean="0">
                <a:solidFill>
                  <a:schemeClr val="bg1"/>
                </a:solidFill>
                <a:latin typeface="Segoe" pitchFamily="34" charset="0"/>
              </a:rPr>
              <a:t>255.255.255.0</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Installation du serveur d’administration »</a:t>
            </a:r>
            <a:endParaRPr lang="fr-FR" dirty="0"/>
          </a:p>
        </p:txBody>
      </p:sp>
      <p:pic>
        <p:nvPicPr>
          <p:cNvPr id="76802" name="Picture 2"/>
          <p:cNvPicPr>
            <a:picLocks noChangeAspect="1" noChangeArrowheads="1"/>
          </p:cNvPicPr>
          <p:nvPr/>
        </p:nvPicPr>
        <p:blipFill>
          <a:blip r:embed="rId2"/>
          <a:srcRect/>
          <a:stretch>
            <a:fillRect/>
          </a:stretch>
        </p:blipFill>
        <p:spPr bwMode="auto">
          <a:xfrm>
            <a:off x="-11086" y="1423988"/>
            <a:ext cx="9155086" cy="5434012"/>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Installation du serveur d’administration »</a:t>
            </a:r>
            <a:endParaRPr lang="fr-FR" dirty="0"/>
          </a:p>
        </p:txBody>
      </p:sp>
      <p:pic>
        <p:nvPicPr>
          <p:cNvPr id="77826" name="Picture 2"/>
          <p:cNvPicPr>
            <a:picLocks noChangeAspect="1" noChangeArrowheads="1"/>
          </p:cNvPicPr>
          <p:nvPr/>
        </p:nvPicPr>
        <p:blipFill>
          <a:blip r:embed="rId2"/>
          <a:srcRect/>
          <a:stretch>
            <a:fillRect/>
          </a:stretch>
        </p:blipFill>
        <p:spPr bwMode="auto">
          <a:xfrm>
            <a:off x="-22682" y="1390650"/>
            <a:ext cx="9166682" cy="54673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Installation du serveur d’administration »</a:t>
            </a:r>
            <a:endParaRPr lang="fr-FR" dirty="0"/>
          </a:p>
        </p:txBody>
      </p:sp>
      <p:pic>
        <p:nvPicPr>
          <p:cNvPr id="78850" name="Picture 2"/>
          <p:cNvPicPr>
            <a:picLocks noGrp="1" noChangeAspect="1" noChangeArrowheads="1"/>
          </p:cNvPicPr>
          <p:nvPr>
            <p:ph idx="4294967295"/>
          </p:nvPr>
        </p:nvPicPr>
        <p:blipFill>
          <a:blip r:embed="rId2"/>
          <a:srcRect/>
          <a:stretch>
            <a:fillRect/>
          </a:stretch>
        </p:blipFill>
        <p:spPr bwMode="auto">
          <a:xfrm>
            <a:off x="0" y="1427163"/>
            <a:ext cx="9144000" cy="5430837"/>
          </a:xfrm>
          <a:prstGeom prst="rect">
            <a:avLst/>
          </a:prstGeom>
          <a:noFill/>
          <a:ln w="9525">
            <a:noFill/>
            <a:miter lim="800000"/>
            <a:headEnd/>
            <a:tailEnd/>
          </a:ln>
          <a:effectLst/>
        </p:spPr>
      </p:pic>
      <p:pic>
        <p:nvPicPr>
          <p:cNvPr id="78852" name="Picture 4"/>
          <p:cNvPicPr>
            <a:picLocks noChangeAspect="1" noChangeArrowheads="1"/>
          </p:cNvPicPr>
          <p:nvPr/>
        </p:nvPicPr>
        <p:blipFill>
          <a:blip r:embed="rId3"/>
          <a:srcRect/>
          <a:stretch>
            <a:fillRect/>
          </a:stretch>
        </p:blipFill>
        <p:spPr bwMode="auto">
          <a:xfrm>
            <a:off x="0" y="1443038"/>
            <a:ext cx="9144000" cy="5444336"/>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checkerboard(across)">
                                      <p:cBhvr>
                                        <p:cTn id="7" dur="500"/>
                                        <p:tgtEl>
                                          <p:spTgt spid="7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4433887" y="627067"/>
            <a:ext cx="2312988" cy="5718191"/>
          </a:xfrm>
          <a:prstGeom prst="rect">
            <a:avLst/>
          </a:prstGeom>
          <a:gradFill rotWithShape="0">
            <a:gsLst>
              <a:gs pos="0">
                <a:srgbClr val="DAC73B">
                  <a:alpha val="0"/>
                </a:srgbClr>
              </a:gs>
              <a:gs pos="100000">
                <a:srgbClr val="D7C229">
                  <a:alpha val="46999"/>
                </a:srgbClr>
              </a:gs>
            </a:gsLst>
            <a:lin ang="5400000" scaled="1"/>
          </a:gradFill>
          <a:ln w="12700" algn="ctr">
            <a:noFill/>
            <a:miter lim="800000"/>
            <a:headEnd/>
            <a:tailEnd/>
          </a:ln>
        </p:spPr>
        <p:txBody>
          <a:bodyPr wrap="none" anchor="ctr"/>
          <a:lstStyle/>
          <a:p>
            <a:endParaRPr lang="en-US">
              <a:latin typeface="Calibri" pitchFamily="34" charset="0"/>
            </a:endParaRPr>
          </a:p>
        </p:txBody>
      </p:sp>
      <p:pic>
        <p:nvPicPr>
          <p:cNvPr id="4100" name="Picture 4" descr="manufacturer tan"/>
          <p:cNvPicPr>
            <a:picLocks noChangeAspect="1" noChangeArrowheads="1"/>
          </p:cNvPicPr>
          <p:nvPr/>
        </p:nvPicPr>
        <p:blipFill>
          <a:blip r:embed="rId3"/>
          <a:srcRect/>
          <a:stretch>
            <a:fillRect/>
          </a:stretch>
        </p:blipFill>
        <p:spPr bwMode="auto">
          <a:xfrm>
            <a:off x="4995858" y="3059110"/>
            <a:ext cx="1054100" cy="1031875"/>
          </a:xfrm>
          <a:prstGeom prst="rect">
            <a:avLst/>
          </a:prstGeom>
          <a:noFill/>
          <a:ln w="9525">
            <a:noFill/>
            <a:miter lim="800000"/>
            <a:headEnd/>
            <a:tailEnd/>
          </a:ln>
        </p:spPr>
      </p:pic>
      <p:sp>
        <p:nvSpPr>
          <p:cNvPr id="4104" name="Rectangle 8"/>
          <p:cNvSpPr>
            <a:spLocks noChangeArrowheads="1"/>
          </p:cNvSpPr>
          <p:nvPr/>
        </p:nvSpPr>
        <p:spPr bwMode="auto">
          <a:xfrm>
            <a:off x="4781544" y="3987804"/>
            <a:ext cx="1622255" cy="306234"/>
          </a:xfrm>
          <a:prstGeom prst="rect">
            <a:avLst/>
          </a:prstGeom>
          <a:noFill/>
          <a:ln w="12700" algn="ctr">
            <a:noFill/>
            <a:miter lim="800000"/>
            <a:headEnd/>
            <a:tailEnd/>
          </a:ln>
        </p:spPr>
        <p:txBody>
          <a:bodyPr wrap="square" lIns="53337" tIns="26668" rIns="53337" bIns="26668" anchor="ctr">
            <a:spAutoFit/>
          </a:bodyPr>
          <a:lstStyle/>
          <a:p>
            <a:pPr algn="ctr" defTabSz="639763">
              <a:lnSpc>
                <a:spcPct val="80000"/>
              </a:lnSpc>
              <a:spcBef>
                <a:spcPct val="20000"/>
              </a:spcBef>
              <a:buClr>
                <a:schemeClr val="tx2"/>
              </a:buClr>
              <a:buSzPct val="115000"/>
              <a:buFont typeface="Wingdings 2" pitchFamily="18" charset="2"/>
              <a:buNone/>
            </a:pPr>
            <a:endParaRPr lang="en-US" sz="2000" dirty="0">
              <a:solidFill>
                <a:srgbClr val="FFFFFF"/>
              </a:solidFill>
              <a:latin typeface="Calibri" pitchFamily="34" charset="0"/>
            </a:endParaRPr>
          </a:p>
        </p:txBody>
      </p:sp>
      <p:sp>
        <p:nvSpPr>
          <p:cNvPr id="4105" name="Rectangle 9"/>
          <p:cNvSpPr>
            <a:spLocks noChangeArrowheads="1"/>
          </p:cNvSpPr>
          <p:nvPr/>
        </p:nvSpPr>
        <p:spPr bwMode="auto">
          <a:xfrm>
            <a:off x="2133600" y="1701788"/>
            <a:ext cx="2305050" cy="4643470"/>
          </a:xfrm>
          <a:prstGeom prst="rect">
            <a:avLst/>
          </a:prstGeom>
          <a:gradFill rotWithShape="0">
            <a:gsLst>
              <a:gs pos="0">
                <a:srgbClr val="6CE05C">
                  <a:alpha val="0"/>
                </a:srgbClr>
              </a:gs>
              <a:gs pos="100000">
                <a:srgbClr val="4DDA3A">
                  <a:alpha val="46999"/>
                </a:srgbClr>
              </a:gs>
            </a:gsLst>
            <a:lin ang="5400000" scaled="1"/>
          </a:gradFill>
          <a:ln w="12700">
            <a:noFill/>
            <a:miter lim="800000"/>
            <a:headEnd/>
            <a:tailEnd/>
          </a:ln>
        </p:spPr>
        <p:txBody>
          <a:bodyPr wrap="none" anchor="ctr"/>
          <a:lstStyle/>
          <a:p>
            <a:endParaRPr lang="en-US">
              <a:latin typeface="Calibri" pitchFamily="34" charset="0"/>
            </a:endParaRPr>
          </a:p>
        </p:txBody>
      </p:sp>
      <p:pic>
        <p:nvPicPr>
          <p:cNvPr id="4110" name="Picture 14" descr="building white w awning"/>
          <p:cNvPicPr>
            <a:picLocks noChangeAspect="1" noChangeArrowheads="1"/>
          </p:cNvPicPr>
          <p:nvPr/>
        </p:nvPicPr>
        <p:blipFill>
          <a:blip r:embed="rId4"/>
          <a:srcRect/>
          <a:stretch>
            <a:fillRect/>
          </a:stretch>
        </p:blipFill>
        <p:spPr bwMode="auto">
          <a:xfrm>
            <a:off x="2852718" y="3059110"/>
            <a:ext cx="860425" cy="933450"/>
          </a:xfrm>
          <a:prstGeom prst="rect">
            <a:avLst/>
          </a:prstGeom>
          <a:noFill/>
          <a:ln w="9525">
            <a:noFill/>
            <a:miter lim="800000"/>
            <a:headEnd/>
            <a:tailEnd/>
          </a:ln>
        </p:spPr>
      </p:pic>
      <p:sp>
        <p:nvSpPr>
          <p:cNvPr id="6192" name="TextBox 47"/>
          <p:cNvSpPr txBox="1">
            <a:spLocks noChangeArrowheads="1"/>
          </p:cNvSpPr>
          <p:nvPr/>
        </p:nvSpPr>
        <p:spPr bwMode="auto">
          <a:xfrm>
            <a:off x="2343944" y="1881951"/>
            <a:ext cx="1905000" cy="584775"/>
          </a:xfrm>
          <a:prstGeom prst="rect">
            <a:avLst/>
          </a:prstGeom>
          <a:noFill/>
          <a:ln w="9525">
            <a:noFill/>
            <a:miter lim="800000"/>
            <a:headEnd/>
            <a:tailEnd/>
          </a:ln>
        </p:spPr>
        <p:txBody>
          <a:bodyPr wrap="square">
            <a:spAutoFit/>
          </a:bodyPr>
          <a:lstStyle/>
          <a:p>
            <a:pPr algn="ctr">
              <a:defRPr/>
            </a:pPr>
            <a:r>
              <a:rPr lang="en-US" sz="1600" b="1" dirty="0">
                <a:effectLst>
                  <a:outerShdw blurRad="38100" dist="38100" dir="2700000" algn="tl">
                    <a:srgbClr val="000000">
                      <a:alpha val="43137"/>
                    </a:srgbClr>
                  </a:outerShdw>
                </a:effectLst>
                <a:latin typeface="Calibri" pitchFamily="34" charset="0"/>
              </a:rPr>
              <a:t>Small </a:t>
            </a:r>
            <a:r>
              <a:rPr lang="en-US" sz="1600" b="1" dirty="0" smtClean="0">
                <a:effectLst>
                  <a:outerShdw blurRad="38100" dist="38100" dir="2700000" algn="tl">
                    <a:srgbClr val="000000">
                      <a:alpha val="43137"/>
                    </a:srgbClr>
                  </a:outerShdw>
                </a:effectLst>
                <a:latin typeface="Calibri" pitchFamily="34" charset="0"/>
              </a:rPr>
              <a:t>Business Server</a:t>
            </a:r>
          </a:p>
        </p:txBody>
      </p:sp>
      <p:sp>
        <p:nvSpPr>
          <p:cNvPr id="19" name="Ellipse 18"/>
          <p:cNvSpPr/>
          <p:nvPr/>
        </p:nvSpPr>
        <p:spPr bwMode="auto">
          <a:xfrm>
            <a:off x="-285784" y="7143776"/>
            <a:ext cx="642942" cy="642942"/>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1" name="Titre 1"/>
          <p:cNvSpPr>
            <a:spLocks noGrp="1"/>
          </p:cNvSpPr>
          <p:nvPr>
            <p:ph type="title"/>
          </p:nvPr>
        </p:nvSpPr>
        <p:spPr>
          <a:prstGeom prst="rect">
            <a:avLst/>
          </a:prstGeom>
        </p:spPr>
        <p:txBody>
          <a:bodyPr>
            <a:noAutofit/>
          </a:bodyPr>
          <a:lstStyle/>
          <a:p>
            <a:r>
              <a:rPr lang="fr-FR" sz="3200" b="1" i="1" dirty="0" smtClean="0">
                <a:latin typeface="Segoe UI" pitchFamily="34" charset="0"/>
                <a:cs typeface="Segoe UI" pitchFamily="34" charset="0"/>
              </a:rPr>
              <a:t>Positionnement de la gamme</a:t>
            </a:r>
            <a:br>
              <a:rPr lang="fr-FR" sz="3200" b="1" i="1" dirty="0" smtClean="0">
                <a:latin typeface="Segoe UI" pitchFamily="34" charset="0"/>
                <a:cs typeface="Segoe UI" pitchFamily="34" charset="0"/>
              </a:rPr>
            </a:br>
            <a:r>
              <a:rPr lang="fr-FR" sz="3200" b="1" i="1" dirty="0" smtClean="0">
                <a:latin typeface="Segoe UI" pitchFamily="34" charset="0"/>
                <a:cs typeface="Segoe UI" pitchFamily="34" charset="0"/>
              </a:rPr>
              <a:t> « Windows  Essential  Server  Solutions »</a:t>
            </a:r>
            <a:endParaRPr lang="fr-FR" sz="3200" b="1" i="1" dirty="0">
              <a:latin typeface="Segoe UI" pitchFamily="34" charset="0"/>
              <a:cs typeface="Segoe UI" pitchFamily="34" charset="0"/>
            </a:endParaRPr>
          </a:p>
        </p:txBody>
      </p:sp>
      <p:sp>
        <p:nvSpPr>
          <p:cNvPr id="26" name="Rectangle à coins arrondis 25"/>
          <p:cNvSpPr/>
          <p:nvPr/>
        </p:nvSpPr>
        <p:spPr bwMode="auto">
          <a:xfrm>
            <a:off x="4495792" y="4487870"/>
            <a:ext cx="2143140" cy="1643074"/>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fr-FR" dirty="0" smtClean="0">
                <a:solidFill>
                  <a:srgbClr val="FFFFFF"/>
                </a:solidFill>
                <a:effectLst>
                  <a:outerShdw blurRad="38100" dist="38100" dir="2700000" algn="tl">
                    <a:srgbClr val="000000">
                      <a:alpha val="43137"/>
                    </a:srgbClr>
                  </a:outerShdw>
                </a:effectLst>
                <a:latin typeface="Segoe" pitchFamily="34" charset="0"/>
              </a:rPr>
              <a:t>De 50 à 300 utilisateurs</a:t>
            </a:r>
            <a:br>
              <a:rPr lang="fr-FR" dirty="0" smtClean="0">
                <a:solidFill>
                  <a:srgbClr val="FFFFFF"/>
                </a:solidFill>
                <a:effectLst>
                  <a:outerShdw blurRad="38100" dist="38100" dir="2700000" algn="tl">
                    <a:srgbClr val="000000">
                      <a:alpha val="43137"/>
                    </a:srgbClr>
                  </a:outerShdw>
                </a:effectLst>
                <a:latin typeface="Segoe" pitchFamily="34" charset="0"/>
              </a:rPr>
            </a:br>
            <a:r>
              <a:rPr lang="fr-FR" dirty="0" smtClean="0">
                <a:solidFill>
                  <a:srgbClr val="FFFFFF"/>
                </a:solidFill>
                <a:effectLst>
                  <a:outerShdw blurRad="38100" dist="38100" dir="2700000" algn="tl">
                    <a:srgbClr val="000000">
                      <a:alpha val="43137"/>
                    </a:srgbClr>
                  </a:outerShdw>
                </a:effectLst>
                <a:latin typeface="Segoe" pitchFamily="34" charset="0"/>
              </a:rPr>
              <a:t/>
            </a:r>
            <a:br>
              <a:rPr lang="fr-FR" dirty="0" smtClean="0">
                <a:solidFill>
                  <a:srgbClr val="FFFFFF"/>
                </a:solidFill>
                <a:effectLst>
                  <a:outerShdw blurRad="38100" dist="38100" dir="2700000" algn="tl">
                    <a:srgbClr val="000000">
                      <a:alpha val="43137"/>
                    </a:srgbClr>
                  </a:outerShdw>
                </a:effectLst>
                <a:latin typeface="Segoe" pitchFamily="34" charset="0"/>
              </a:rPr>
            </a:br>
            <a:r>
              <a:rPr lang="fr-FR" dirty="0" smtClean="0">
                <a:solidFill>
                  <a:srgbClr val="FFFFFF"/>
                </a:solidFill>
                <a:effectLst>
                  <a:outerShdw blurRad="38100" dist="38100" dir="2700000" algn="tl">
                    <a:srgbClr val="000000">
                      <a:alpha val="43137"/>
                    </a:srgbClr>
                  </a:outerShdw>
                </a:effectLst>
                <a:latin typeface="Segoe" pitchFamily="34" charset="0"/>
              </a:rPr>
              <a:t>PME</a:t>
            </a:r>
          </a:p>
        </p:txBody>
      </p:sp>
      <p:sp>
        <p:nvSpPr>
          <p:cNvPr id="4145" name="TextBox 48"/>
          <p:cNvSpPr txBox="1">
            <a:spLocks noChangeArrowheads="1"/>
          </p:cNvSpPr>
          <p:nvPr/>
        </p:nvSpPr>
        <p:spPr bwMode="auto">
          <a:xfrm>
            <a:off x="4610100" y="1881951"/>
            <a:ext cx="1981200" cy="584775"/>
          </a:xfrm>
          <a:prstGeom prst="rect">
            <a:avLst/>
          </a:prstGeom>
          <a:noFill/>
          <a:ln w="9525">
            <a:noFill/>
            <a:miter lim="800000"/>
            <a:headEnd/>
            <a:tailEnd/>
          </a:ln>
        </p:spPr>
        <p:txBody>
          <a:bodyPr wrap="square">
            <a:spAutoFit/>
          </a:bodyPr>
          <a:lstStyle/>
          <a:p>
            <a:pPr algn="ctr"/>
            <a:r>
              <a:rPr lang="en-US" sz="1600" b="1" dirty="0" smtClean="0">
                <a:effectLst>
                  <a:outerShdw blurRad="38100" dist="38100" dir="2700000" algn="tl">
                    <a:srgbClr val="000000">
                      <a:alpha val="43137"/>
                    </a:srgbClr>
                  </a:outerShdw>
                </a:effectLst>
                <a:latin typeface="Calibri" pitchFamily="34" charset="0"/>
              </a:rPr>
              <a:t>Windows Essential Business Server</a:t>
            </a:r>
            <a:endParaRPr lang="en-US" sz="1600" b="1" dirty="0">
              <a:effectLst>
                <a:outerShdw blurRad="38100" dist="38100" dir="2700000" algn="tl">
                  <a:srgbClr val="000000">
                    <a:alpha val="43137"/>
                  </a:srgbClr>
                </a:outerShdw>
              </a:effectLst>
              <a:latin typeface="Calibri" pitchFamily="34" charset="0"/>
            </a:endParaRPr>
          </a:p>
        </p:txBody>
      </p:sp>
      <p:pic>
        <p:nvPicPr>
          <p:cNvPr id="4143" name="Picture 33" descr="shadow rectangle white inner"/>
          <p:cNvPicPr>
            <a:picLocks noChangeAspect="1" noChangeArrowheads="1"/>
          </p:cNvPicPr>
          <p:nvPr/>
        </p:nvPicPr>
        <p:blipFill>
          <a:blip r:embed="rId5"/>
          <a:srcRect/>
          <a:stretch>
            <a:fillRect/>
          </a:stretch>
        </p:blipFill>
        <p:spPr bwMode="auto">
          <a:xfrm>
            <a:off x="4210040" y="1627199"/>
            <a:ext cx="2590800" cy="1143000"/>
          </a:xfrm>
          <a:prstGeom prst="rect">
            <a:avLst/>
          </a:prstGeom>
          <a:noFill/>
          <a:ln w="9525">
            <a:noFill/>
            <a:miter lim="800000"/>
            <a:headEnd/>
            <a:tailEnd/>
          </a:ln>
        </p:spPr>
      </p:pic>
      <p:pic>
        <p:nvPicPr>
          <p:cNvPr id="4142" name="Picture 33" descr="shadow rectangle white inner"/>
          <p:cNvPicPr>
            <a:picLocks noChangeAspect="1" noChangeArrowheads="1"/>
          </p:cNvPicPr>
          <p:nvPr/>
        </p:nvPicPr>
        <p:blipFill>
          <a:blip r:embed="rId5"/>
          <a:srcRect/>
          <a:stretch>
            <a:fillRect/>
          </a:stretch>
        </p:blipFill>
        <p:spPr bwMode="auto">
          <a:xfrm>
            <a:off x="2039144" y="1620842"/>
            <a:ext cx="2514600" cy="1143000"/>
          </a:xfrm>
          <a:prstGeom prst="rect">
            <a:avLst/>
          </a:prstGeom>
          <a:noFill/>
          <a:ln w="9525">
            <a:noFill/>
            <a:miter lim="800000"/>
            <a:headEnd/>
            <a:tailEnd/>
          </a:ln>
        </p:spPr>
      </p:pic>
      <p:sp>
        <p:nvSpPr>
          <p:cNvPr id="25" name="Rectangle à coins arrondis 24"/>
          <p:cNvSpPr/>
          <p:nvPr/>
        </p:nvSpPr>
        <p:spPr bwMode="auto">
          <a:xfrm>
            <a:off x="2209776" y="4487870"/>
            <a:ext cx="2143140" cy="1643074"/>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fr-FR" dirty="0" smtClean="0">
                <a:solidFill>
                  <a:srgbClr val="FFFFFF"/>
                </a:solidFill>
                <a:effectLst>
                  <a:outerShdw blurRad="38100" dist="38100" dir="2700000" algn="tl">
                    <a:srgbClr val="000000">
                      <a:alpha val="43137"/>
                    </a:srgbClr>
                  </a:outerShdw>
                </a:effectLst>
                <a:latin typeface="Segoe" pitchFamily="34" charset="0"/>
              </a:rPr>
              <a:t>De 5 à 75 utilisateurs</a:t>
            </a:r>
            <a:br>
              <a:rPr lang="fr-FR" dirty="0" smtClean="0">
                <a:solidFill>
                  <a:srgbClr val="FFFFFF"/>
                </a:solidFill>
                <a:effectLst>
                  <a:outerShdw blurRad="38100" dist="38100" dir="2700000" algn="tl">
                    <a:srgbClr val="000000">
                      <a:alpha val="43137"/>
                    </a:srgbClr>
                  </a:outerShdw>
                </a:effectLst>
                <a:latin typeface="Segoe" pitchFamily="34" charset="0"/>
              </a:rPr>
            </a:br>
            <a:r>
              <a:rPr lang="fr-FR" dirty="0" smtClean="0">
                <a:solidFill>
                  <a:srgbClr val="FFFFFF"/>
                </a:solidFill>
                <a:effectLst>
                  <a:outerShdw blurRad="38100" dist="38100" dir="2700000" algn="tl">
                    <a:srgbClr val="000000">
                      <a:alpha val="43137"/>
                    </a:srgbClr>
                  </a:outerShdw>
                </a:effectLst>
                <a:latin typeface="Segoe" pitchFamily="34" charset="0"/>
              </a:rPr>
              <a:t/>
            </a:r>
            <a:br>
              <a:rPr lang="fr-FR" dirty="0" smtClean="0">
                <a:solidFill>
                  <a:srgbClr val="FFFFFF"/>
                </a:solidFill>
                <a:effectLst>
                  <a:outerShdw blurRad="38100" dist="38100" dir="2700000" algn="tl">
                    <a:srgbClr val="000000">
                      <a:alpha val="43137"/>
                    </a:srgbClr>
                  </a:outerShdw>
                </a:effectLst>
                <a:latin typeface="Segoe" pitchFamily="34" charset="0"/>
              </a:rPr>
            </a:br>
            <a:r>
              <a:rPr lang="fr-FR" dirty="0" smtClean="0">
                <a:solidFill>
                  <a:srgbClr val="FFFFFF"/>
                </a:solidFill>
                <a:effectLst>
                  <a:outerShdw blurRad="38100" dist="38100" dir="2700000" algn="tl">
                    <a:srgbClr val="000000">
                      <a:alpha val="43137"/>
                    </a:srgbClr>
                  </a:outerShdw>
                </a:effectLst>
                <a:latin typeface="Segoe" pitchFamily="34" charset="0"/>
              </a:rPr>
              <a:t>TPE &amp; PME</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Migration « Installation du serveur d’administration »</a:t>
            </a:r>
            <a:endParaRPr lang="fr-FR" sz="4400" dirty="0"/>
          </a:p>
        </p:txBody>
      </p:sp>
      <p:pic>
        <p:nvPicPr>
          <p:cNvPr id="79874" name="Picture 2"/>
          <p:cNvPicPr>
            <a:picLocks noChangeAspect="1" noChangeArrowheads="1"/>
          </p:cNvPicPr>
          <p:nvPr/>
        </p:nvPicPr>
        <p:blipFill>
          <a:blip r:embed="rId2"/>
          <a:srcRect/>
          <a:stretch>
            <a:fillRect/>
          </a:stretch>
        </p:blipFill>
        <p:spPr bwMode="auto">
          <a:xfrm>
            <a:off x="0" y="1128713"/>
            <a:ext cx="9144000" cy="5767301"/>
          </a:xfrm>
          <a:prstGeom prst="rect">
            <a:avLst/>
          </a:prstGeom>
          <a:noFill/>
          <a:ln w="9525">
            <a:noFill/>
            <a:miter lim="800000"/>
            <a:headEnd/>
            <a:tailEnd/>
          </a:ln>
          <a:effectLst/>
        </p:spPr>
      </p:pic>
      <p:pic>
        <p:nvPicPr>
          <p:cNvPr id="79875" name="Picture 3"/>
          <p:cNvPicPr>
            <a:picLocks noChangeAspect="1" noChangeArrowheads="1"/>
          </p:cNvPicPr>
          <p:nvPr/>
        </p:nvPicPr>
        <p:blipFill>
          <a:blip r:embed="rId3"/>
          <a:srcRect/>
          <a:stretch>
            <a:fillRect/>
          </a:stretch>
        </p:blipFill>
        <p:spPr bwMode="auto">
          <a:xfrm>
            <a:off x="0" y="1128713"/>
            <a:ext cx="8229600" cy="5734103"/>
          </a:xfrm>
          <a:prstGeom prst="rect">
            <a:avLst/>
          </a:prstGeom>
          <a:noFill/>
          <a:ln w="9525">
            <a:noFill/>
            <a:miter lim="800000"/>
            <a:headEnd/>
            <a:tailEnd/>
          </a:ln>
          <a:effectLst/>
        </p:spPr>
      </p:pic>
      <p:pic>
        <p:nvPicPr>
          <p:cNvPr id="79876" name="Picture 4"/>
          <p:cNvPicPr>
            <a:picLocks noChangeAspect="1" noChangeArrowheads="1"/>
          </p:cNvPicPr>
          <p:nvPr/>
        </p:nvPicPr>
        <p:blipFill>
          <a:blip r:embed="rId4"/>
          <a:srcRect/>
          <a:stretch>
            <a:fillRect/>
          </a:stretch>
        </p:blipFill>
        <p:spPr bwMode="auto">
          <a:xfrm>
            <a:off x="885825" y="1671638"/>
            <a:ext cx="6096000" cy="385762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checkerboard(across)">
                                      <p:cBhvr>
                                        <p:cTn id="7" dur="500"/>
                                        <p:tgtEl>
                                          <p:spTgt spid="7987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9876"/>
                                        </p:tgtEl>
                                        <p:attrNameLst>
                                          <p:attrName>style.visibility</p:attrName>
                                        </p:attrNameLst>
                                      </p:cBhvr>
                                      <p:to>
                                        <p:strVal val="visible"/>
                                      </p:to>
                                    </p:set>
                                    <p:animEffect transition="in" filter="checkerboard(across)">
                                      <p:cBhvr>
                                        <p:cTn id="12" dur="5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Installation du serveur d’administration »</a:t>
            </a:r>
            <a:endParaRPr lang="fr-FR" dirty="0"/>
          </a:p>
        </p:txBody>
      </p:sp>
      <p:pic>
        <p:nvPicPr>
          <p:cNvPr id="80898" name="Picture 2"/>
          <p:cNvPicPr>
            <a:picLocks noChangeAspect="1" noChangeArrowheads="1"/>
          </p:cNvPicPr>
          <p:nvPr/>
        </p:nvPicPr>
        <p:blipFill>
          <a:blip r:embed="rId2"/>
          <a:srcRect/>
          <a:stretch>
            <a:fillRect/>
          </a:stretch>
        </p:blipFill>
        <p:spPr bwMode="auto">
          <a:xfrm>
            <a:off x="0" y="1432814"/>
            <a:ext cx="9144000" cy="5425186"/>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Installation du serveur d’administration »</a:t>
            </a:r>
            <a:endParaRPr lang="fr-FR" dirty="0"/>
          </a:p>
        </p:txBody>
      </p:sp>
      <p:pic>
        <p:nvPicPr>
          <p:cNvPr id="81922" name="Picture 2"/>
          <p:cNvPicPr>
            <a:picLocks noChangeAspect="1" noChangeArrowheads="1"/>
          </p:cNvPicPr>
          <p:nvPr/>
        </p:nvPicPr>
        <p:blipFill>
          <a:blip r:embed="rId2"/>
          <a:srcRect/>
          <a:stretch>
            <a:fillRect/>
          </a:stretch>
        </p:blipFill>
        <p:spPr bwMode="auto">
          <a:xfrm>
            <a:off x="-6849" y="1428750"/>
            <a:ext cx="9150849" cy="54292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Installation du serveur d’administration »</a:t>
            </a:r>
            <a:endParaRPr lang="fr-FR" dirty="0"/>
          </a:p>
        </p:txBody>
      </p:sp>
      <p:pic>
        <p:nvPicPr>
          <p:cNvPr id="38914" name="Picture 2" descr="F:\EBS FR\38.jpg"/>
          <p:cNvPicPr>
            <a:picLocks noChangeAspect="1" noChangeArrowheads="1"/>
          </p:cNvPicPr>
          <p:nvPr/>
        </p:nvPicPr>
        <p:blipFill>
          <a:blip r:embed="rId2"/>
          <a:srcRect/>
          <a:stretch>
            <a:fillRect/>
          </a:stretch>
        </p:blipFill>
        <p:spPr bwMode="auto">
          <a:xfrm>
            <a:off x="962025" y="1995488"/>
            <a:ext cx="7239000" cy="4276725"/>
          </a:xfrm>
          <a:prstGeom prst="rect">
            <a:avLst/>
          </a:prstGeom>
          <a:noFill/>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Installation du serveur d’administration »</a:t>
            </a:r>
            <a:endParaRPr lang="fr-FR" dirty="0"/>
          </a:p>
        </p:txBody>
      </p:sp>
      <p:pic>
        <p:nvPicPr>
          <p:cNvPr id="39938" name="Picture 2" descr="F:\EBS FR\39.jpg"/>
          <p:cNvPicPr>
            <a:picLocks noChangeAspect="1" noChangeArrowheads="1"/>
          </p:cNvPicPr>
          <p:nvPr/>
        </p:nvPicPr>
        <p:blipFill>
          <a:blip r:embed="rId2"/>
          <a:srcRect/>
          <a:stretch>
            <a:fillRect/>
          </a:stretch>
        </p:blipFill>
        <p:spPr bwMode="auto">
          <a:xfrm>
            <a:off x="833438" y="1728788"/>
            <a:ext cx="7419975" cy="5000625"/>
          </a:xfrm>
          <a:prstGeom prst="rect">
            <a:avLst/>
          </a:prstGeom>
          <a:noFill/>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Installation du serveur d’administration »</a:t>
            </a:r>
            <a:endParaRPr lang="fr-FR" dirty="0"/>
          </a:p>
        </p:txBody>
      </p:sp>
      <p:pic>
        <p:nvPicPr>
          <p:cNvPr id="40962" name="Picture 2" descr="F:\EBS FR\40.jpg"/>
          <p:cNvPicPr>
            <a:picLocks noChangeAspect="1" noChangeArrowheads="1"/>
          </p:cNvPicPr>
          <p:nvPr/>
        </p:nvPicPr>
        <p:blipFill>
          <a:blip r:embed="rId2"/>
          <a:srcRect/>
          <a:stretch>
            <a:fillRect/>
          </a:stretch>
        </p:blipFill>
        <p:spPr bwMode="auto">
          <a:xfrm>
            <a:off x="919163" y="2014538"/>
            <a:ext cx="7229475"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Installation du serveur d’administration »</a:t>
            </a:r>
            <a:endParaRPr lang="fr-FR" dirty="0"/>
          </a:p>
        </p:txBody>
      </p:sp>
      <p:pic>
        <p:nvPicPr>
          <p:cNvPr id="41986" name="Picture 2" descr="F:\EBS FR\41.jpg"/>
          <p:cNvPicPr>
            <a:picLocks noChangeAspect="1" noChangeArrowheads="1"/>
          </p:cNvPicPr>
          <p:nvPr/>
        </p:nvPicPr>
        <p:blipFill>
          <a:blip r:embed="rId2"/>
          <a:srcRect/>
          <a:stretch>
            <a:fillRect/>
          </a:stretch>
        </p:blipFill>
        <p:spPr bwMode="auto">
          <a:xfrm>
            <a:off x="976313" y="2114550"/>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Installation du serveur d’administration »</a:t>
            </a:r>
            <a:endParaRPr lang="fr-FR" dirty="0"/>
          </a:p>
        </p:txBody>
      </p:sp>
      <p:pic>
        <p:nvPicPr>
          <p:cNvPr id="43010" name="Picture 2" descr="F:\EBS FR\42.jpg"/>
          <p:cNvPicPr>
            <a:picLocks noChangeAspect="1" noChangeArrowheads="1"/>
          </p:cNvPicPr>
          <p:nvPr/>
        </p:nvPicPr>
        <p:blipFill>
          <a:blip r:embed="rId2"/>
          <a:srcRect/>
          <a:stretch>
            <a:fillRect/>
          </a:stretch>
        </p:blipFill>
        <p:spPr bwMode="auto">
          <a:xfrm>
            <a:off x="947738" y="2100263"/>
            <a:ext cx="7229475" cy="4276725"/>
          </a:xfrm>
          <a:prstGeom prst="rect">
            <a:avLst/>
          </a:prstGeom>
          <a:noFill/>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Installation du serveur d’administration »</a:t>
            </a:r>
            <a:endParaRPr lang="fr-FR" dirty="0"/>
          </a:p>
        </p:txBody>
      </p:sp>
      <p:pic>
        <p:nvPicPr>
          <p:cNvPr id="44034" name="Picture 2" descr="F:\EBS FR\43.jpg"/>
          <p:cNvPicPr>
            <a:picLocks noChangeAspect="1" noChangeArrowheads="1"/>
          </p:cNvPicPr>
          <p:nvPr/>
        </p:nvPicPr>
        <p:blipFill>
          <a:blip r:embed="rId2"/>
          <a:srcRect/>
          <a:stretch>
            <a:fillRect/>
          </a:stretch>
        </p:blipFill>
        <p:spPr bwMode="auto">
          <a:xfrm>
            <a:off x="962025" y="2052638"/>
            <a:ext cx="7239000" cy="4276725"/>
          </a:xfrm>
          <a:prstGeom prst="rect">
            <a:avLst/>
          </a:prstGeom>
          <a:noFill/>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Installation du serveur d’administration »</a:t>
            </a:r>
            <a:endParaRPr lang="fr-FR" dirty="0"/>
          </a:p>
        </p:txBody>
      </p:sp>
      <p:pic>
        <p:nvPicPr>
          <p:cNvPr id="45058" name="Picture 2" descr="F:\EBS FR\44.jpg"/>
          <p:cNvPicPr>
            <a:picLocks noChangeAspect="1" noChangeArrowheads="1"/>
          </p:cNvPicPr>
          <p:nvPr/>
        </p:nvPicPr>
        <p:blipFill>
          <a:blip r:embed="rId2"/>
          <a:srcRect/>
          <a:stretch>
            <a:fillRect/>
          </a:stretch>
        </p:blipFill>
        <p:spPr bwMode="auto">
          <a:xfrm>
            <a:off x="942975" y="2005013"/>
            <a:ext cx="7239000" cy="4276725"/>
          </a:xfrm>
          <a:prstGeom prst="rect">
            <a:avLst/>
          </a:prstGeom>
          <a:noFill/>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bwMode="auto">
          <a:xfrm>
            <a:off x="5158851" y="1200998"/>
            <a:ext cx="3766782" cy="4148919"/>
          </a:xfrm>
          <a:prstGeom prst="roundRect">
            <a:avLst/>
          </a:prstGeom>
          <a:gradFill>
            <a:gsLst>
              <a:gs pos="65000">
                <a:schemeClr val="accent1">
                  <a:tint val="32000"/>
                  <a:satMod val="250000"/>
                  <a:alpha val="28000"/>
                </a:schemeClr>
              </a:gs>
              <a:gs pos="100000">
                <a:schemeClr val="accent1">
                  <a:tint val="23000"/>
                  <a:satMod val="300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smtClean="0">
              <a:solidFill>
                <a:schemeClr val="tx2"/>
              </a:solidFill>
              <a:effectLst>
                <a:outerShdw blurRad="38100" dist="38100" dir="2700000" algn="tl">
                  <a:srgbClr val="000000">
                    <a:alpha val="43137"/>
                  </a:srgbClr>
                </a:outerShdw>
              </a:effectLst>
              <a:latin typeface="Segoe" pitchFamily="34" charset="0"/>
            </a:endParaRPr>
          </a:p>
        </p:txBody>
      </p:sp>
      <p:sp>
        <p:nvSpPr>
          <p:cNvPr id="36" name="Rounded Rectangle 35"/>
          <p:cNvSpPr/>
          <p:nvPr/>
        </p:nvSpPr>
        <p:spPr bwMode="auto">
          <a:xfrm>
            <a:off x="232008" y="1200998"/>
            <a:ext cx="4790364" cy="4148919"/>
          </a:xfrm>
          <a:prstGeom prst="roundRect">
            <a:avLst/>
          </a:prstGeom>
          <a:gradFill>
            <a:gsLst>
              <a:gs pos="65000">
                <a:schemeClr val="accent1">
                  <a:tint val="32000"/>
                  <a:satMod val="250000"/>
                  <a:alpha val="28000"/>
                </a:schemeClr>
              </a:gs>
              <a:gs pos="100000">
                <a:schemeClr val="accent1">
                  <a:tint val="23000"/>
                  <a:satMod val="300000"/>
                </a:schemeClr>
              </a:gs>
            </a:gsLs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smtClean="0">
              <a:solidFill>
                <a:schemeClr val="tx2"/>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a:prstGeom prst="rect">
            <a:avLst/>
          </a:prstGeom>
        </p:spPr>
        <p:txBody>
          <a:bodyPr/>
          <a:lstStyle/>
          <a:p>
            <a:r>
              <a:rPr sz="3600" b="1" smtClean="0">
                <a:effectLst>
                  <a:outerShdw blurRad="88900" dist="12700" dir="2700000" algn="tl" rotWithShape="0">
                    <a:prstClr val="black"/>
                  </a:outerShdw>
                </a:effectLst>
                <a:latin typeface="Calibri" pitchFamily="34" charset="0"/>
              </a:rPr>
              <a:t>Windows Essential Business Server 2008</a:t>
            </a:r>
            <a:endParaRPr lang="en-US" sz="2800" dirty="0"/>
          </a:p>
        </p:txBody>
      </p:sp>
      <p:grpSp>
        <p:nvGrpSpPr>
          <p:cNvPr id="3" name="Group 38"/>
          <p:cNvGrpSpPr/>
          <p:nvPr/>
        </p:nvGrpSpPr>
        <p:grpSpPr>
          <a:xfrm>
            <a:off x="2345417" y="2370123"/>
            <a:ext cx="1061059" cy="997941"/>
            <a:chOff x="4405308" y="5805534"/>
            <a:chExt cx="715986" cy="673395"/>
          </a:xfrm>
          <a:effectLst>
            <a:outerShdw blurRad="50800" dist="38100" dir="2700000" algn="tl" rotWithShape="0">
              <a:prstClr val="black">
                <a:alpha val="40000"/>
              </a:prstClr>
            </a:outerShdw>
          </a:effectLst>
        </p:grpSpPr>
        <p:pic>
          <p:nvPicPr>
            <p:cNvPr id="19" name="Picture 9" descr="C:\Program Files\Microsoft Resource DVD Artwork\DVD_ART\Artwork_Imagery\HARDWARE_IMAGERY\Illustration - Misc Hardware\Windows Vista Illustration Icons\Server.png"/>
            <p:cNvPicPr>
              <a:picLocks noChangeAspect="1" noChangeArrowheads="1"/>
            </p:cNvPicPr>
            <p:nvPr/>
          </p:nvPicPr>
          <p:blipFill>
            <a:blip r:embed="rId3" cstate="print"/>
            <a:srcRect/>
            <a:stretch>
              <a:fillRect/>
            </a:stretch>
          </p:blipFill>
          <p:spPr bwMode="auto">
            <a:xfrm>
              <a:off x="4405308" y="5805534"/>
              <a:ext cx="492096" cy="673395"/>
            </a:xfrm>
            <a:prstGeom prst="rect">
              <a:avLst/>
            </a:prstGeom>
            <a:noFill/>
          </p:spPr>
        </p:pic>
        <p:pic>
          <p:nvPicPr>
            <p:cNvPr id="20" name="Picture 5" descr="C:\Program Files\Microsoft Resource DVD Artwork\DVD_ART\Artwork_Imagery\HARDWARE_IMAGERY\Illustration - Misc Hardware\Windows Vista Illustration Icons\Email Message.png"/>
            <p:cNvPicPr>
              <a:picLocks noChangeAspect="1" noChangeArrowheads="1"/>
            </p:cNvPicPr>
            <p:nvPr/>
          </p:nvPicPr>
          <p:blipFill>
            <a:blip r:embed="rId4" cstate="print"/>
            <a:srcRect/>
            <a:stretch>
              <a:fillRect/>
            </a:stretch>
          </p:blipFill>
          <p:spPr bwMode="auto">
            <a:xfrm>
              <a:off x="4649874" y="5848346"/>
              <a:ext cx="471420" cy="471420"/>
            </a:xfrm>
            <a:prstGeom prst="rect">
              <a:avLst/>
            </a:prstGeom>
            <a:noFill/>
            <a:effectLst>
              <a:outerShdw blurRad="50800" dist="38100" dir="2700000" algn="tl" rotWithShape="0">
                <a:prstClr val="black">
                  <a:alpha val="40000"/>
                </a:prstClr>
              </a:outerShdw>
            </a:effectLst>
          </p:spPr>
        </p:pic>
      </p:grpSp>
      <p:grpSp>
        <p:nvGrpSpPr>
          <p:cNvPr id="4" name="Group 45"/>
          <p:cNvGrpSpPr/>
          <p:nvPr/>
        </p:nvGrpSpPr>
        <p:grpSpPr>
          <a:xfrm>
            <a:off x="3856793" y="2351527"/>
            <a:ext cx="869087" cy="996696"/>
            <a:chOff x="6481765" y="5386444"/>
            <a:chExt cx="472377" cy="506730"/>
          </a:xfrm>
          <a:effectLst>
            <a:outerShdw blurRad="50800" dist="38100" dir="2700000" algn="tl" rotWithShape="0">
              <a:prstClr val="black">
                <a:alpha val="40000"/>
              </a:prstClr>
            </a:outerShdw>
          </a:effectLst>
        </p:grpSpPr>
        <p:pic>
          <p:nvPicPr>
            <p:cNvPr id="22" name="Picture 9" descr="C:\Program Files\Microsoft Resource DVD Artwork\DVD_ART\Artwork_Imagery\HARDWARE_IMAGERY\Illustration - Misc Hardware\Windows Vista Illustration Icons\Server.png"/>
            <p:cNvPicPr>
              <a:picLocks noChangeArrowheads="1"/>
            </p:cNvPicPr>
            <p:nvPr/>
          </p:nvPicPr>
          <p:blipFill>
            <a:blip r:embed="rId5" cstate="print"/>
            <a:srcRect/>
            <a:stretch>
              <a:fillRect/>
            </a:stretch>
          </p:blipFill>
          <p:spPr bwMode="auto">
            <a:xfrm>
              <a:off x="6481765" y="5386444"/>
              <a:ext cx="447305" cy="506730"/>
            </a:xfrm>
            <a:prstGeom prst="rect">
              <a:avLst/>
            </a:prstGeom>
            <a:noFill/>
          </p:spPr>
        </p:pic>
        <p:pic>
          <p:nvPicPr>
            <p:cNvPr id="23" name="Picture 8" descr="C:\Program Files\Microsoft Resource DVD Artwork\DVD_ART\Artwork_Imagery\HARDWARE_IMAGERY\Illustration - Misc Hardware\Windows Vista Illustration Icons\Security Good.png"/>
            <p:cNvPicPr>
              <a:picLocks noChangeAspect="1" noChangeArrowheads="1"/>
            </p:cNvPicPr>
            <p:nvPr/>
          </p:nvPicPr>
          <p:blipFill>
            <a:blip r:embed="rId6" cstate="print"/>
            <a:srcRect/>
            <a:stretch>
              <a:fillRect/>
            </a:stretch>
          </p:blipFill>
          <p:spPr bwMode="auto">
            <a:xfrm>
              <a:off x="6689030" y="5462596"/>
              <a:ext cx="265112" cy="265112"/>
            </a:xfrm>
            <a:prstGeom prst="rect">
              <a:avLst/>
            </a:prstGeom>
            <a:noFill/>
          </p:spPr>
        </p:pic>
      </p:grpSp>
      <p:grpSp>
        <p:nvGrpSpPr>
          <p:cNvPr id="5" name="Group 51"/>
          <p:cNvGrpSpPr/>
          <p:nvPr/>
        </p:nvGrpSpPr>
        <p:grpSpPr>
          <a:xfrm>
            <a:off x="7327031" y="2732103"/>
            <a:ext cx="851582" cy="1027954"/>
            <a:chOff x="6863256" y="4248240"/>
            <a:chExt cx="851582" cy="1027954"/>
          </a:xfrm>
          <a:effectLst>
            <a:outerShdw blurRad="50800" dist="38100" dir="2700000" algn="tl" rotWithShape="0">
              <a:prstClr val="black">
                <a:alpha val="40000"/>
              </a:prstClr>
            </a:outerShdw>
          </a:effectLst>
        </p:grpSpPr>
        <p:pic>
          <p:nvPicPr>
            <p:cNvPr id="25" name="Picture 9" descr="C:\Program Files\Microsoft Resource DVD Artwork\DVD_ART\Artwork_Imagery\HARDWARE_IMAGERY\Illustration - Misc Hardware\Windows Vista Illustration Icons\Server.png"/>
            <p:cNvPicPr>
              <a:picLocks noChangeAspect="1" noChangeArrowheads="1"/>
            </p:cNvPicPr>
            <p:nvPr/>
          </p:nvPicPr>
          <p:blipFill>
            <a:blip r:embed="rId3" cstate="print"/>
            <a:srcRect/>
            <a:stretch>
              <a:fillRect/>
            </a:stretch>
          </p:blipFill>
          <p:spPr bwMode="auto">
            <a:xfrm>
              <a:off x="6863256" y="4248240"/>
              <a:ext cx="729264" cy="997941"/>
            </a:xfrm>
            <a:prstGeom prst="rect">
              <a:avLst/>
            </a:prstGeom>
            <a:noFill/>
          </p:spPr>
        </p:pic>
        <p:pic>
          <p:nvPicPr>
            <p:cNvPr id="26" name="Picture 2" descr="C:\Program Files\Microsoft Resource DVD Artwork\DVD_ART\Artwork_Imagery\HARDWARE_IMAGERY\Illustration - Misc Hardware\eHome icons\barrel yellow data storage.png"/>
            <p:cNvPicPr>
              <a:picLocks noChangeAspect="1" noChangeArrowheads="1"/>
            </p:cNvPicPr>
            <p:nvPr/>
          </p:nvPicPr>
          <p:blipFill>
            <a:blip r:embed="rId7" cstate="print"/>
            <a:srcRect/>
            <a:stretch>
              <a:fillRect/>
            </a:stretch>
          </p:blipFill>
          <p:spPr bwMode="auto">
            <a:xfrm>
              <a:off x="7288527" y="4635062"/>
              <a:ext cx="426311" cy="641132"/>
            </a:xfrm>
            <a:prstGeom prst="rect">
              <a:avLst/>
            </a:prstGeom>
            <a:noFill/>
          </p:spPr>
        </p:pic>
      </p:grpSp>
      <p:pic>
        <p:nvPicPr>
          <p:cNvPr id="27" name="Picture 26" descr="C10GettingStartedInstallMgmt_256.png"/>
          <p:cNvPicPr>
            <a:picLocks noChangeAspect="1"/>
          </p:cNvPicPr>
          <p:nvPr/>
        </p:nvPicPr>
        <p:blipFill>
          <a:blip r:embed="rId8"/>
          <a:stretch>
            <a:fillRect/>
          </a:stretch>
        </p:blipFill>
        <p:spPr>
          <a:xfrm>
            <a:off x="629306" y="2370123"/>
            <a:ext cx="1042416" cy="1042416"/>
          </a:xfrm>
          <a:prstGeom prst="rect">
            <a:avLst/>
          </a:prstGeom>
        </p:spPr>
      </p:pic>
      <p:sp>
        <p:nvSpPr>
          <p:cNvPr id="28" name="Rounded Rectangle 27"/>
          <p:cNvSpPr/>
          <p:nvPr/>
        </p:nvSpPr>
        <p:spPr bwMode="auto">
          <a:xfrm>
            <a:off x="81610" y="3429000"/>
            <a:ext cx="2128189" cy="1171566"/>
          </a:xfrm>
          <a:prstGeom prst="roundRect">
            <a:avLst/>
          </a:prstGeom>
          <a:noFill/>
          <a:ln w="9525">
            <a:noFill/>
            <a:miter lim="800000"/>
            <a:headEnd/>
            <a:tailEnd/>
          </a:ln>
          <a:effectLst/>
        </p:spPr>
        <p:txBody>
          <a:bodyPr vert="horz" wrap="square" lIns="91440" tIns="45720" rIns="91440" bIns="45720" numCol="1" anchor="b" anchorCtr="0" compatLnSpc="1">
            <a:prstTxWarp prst="textNoShape">
              <a:avLst/>
            </a:prstTxWarp>
            <a:noAutofit/>
          </a:bodyPr>
          <a:lstStyle/>
          <a:p>
            <a:pPr marL="285750" lvl="2" indent="-166688" defTabSz="914363">
              <a:lnSpc>
                <a:spcPct val="90000"/>
              </a:lnSpc>
              <a:spcBef>
                <a:spcPct val="20000"/>
              </a:spcBef>
              <a:buSzPct val="80000"/>
              <a:defRPr/>
            </a:pPr>
            <a:r>
              <a:rPr lang="en-US" sz="1200" b="1" dirty="0" err="1" smtClean="0">
                <a:solidFill>
                  <a:schemeClr val="tx1"/>
                </a:solidFill>
              </a:rPr>
              <a:t>Serveur</a:t>
            </a:r>
            <a:r>
              <a:rPr lang="en-US" sz="1200" b="1" dirty="0" smtClean="0">
                <a:solidFill>
                  <a:schemeClr val="tx1"/>
                </a:solidFill>
              </a:rPr>
              <a:t> </a:t>
            </a:r>
            <a:r>
              <a:rPr lang="en-US" sz="1200" b="1" dirty="0" err="1" smtClean="0">
                <a:solidFill>
                  <a:schemeClr val="tx1"/>
                </a:solidFill>
              </a:rPr>
              <a:t>d’administration</a:t>
            </a:r>
            <a:endParaRPr lang="en-US" sz="1200" b="1" dirty="0" smtClean="0">
              <a:solidFill>
                <a:schemeClr val="tx1"/>
              </a:solidFill>
            </a:endParaRPr>
          </a:p>
          <a:p>
            <a:pPr marL="285750" lvl="2" indent="-166688" defTabSz="914363">
              <a:lnSpc>
                <a:spcPct val="90000"/>
              </a:lnSpc>
              <a:spcBef>
                <a:spcPct val="20000"/>
              </a:spcBef>
              <a:buSzPct val="80000"/>
              <a:buFont typeface="Arial" pitchFamily="34" charset="0"/>
              <a:buChar char="•"/>
              <a:defRPr/>
            </a:pPr>
            <a:r>
              <a:rPr lang="en-US" sz="1100" dirty="0" smtClean="0">
                <a:latin typeface="Arial" charset="0"/>
              </a:rPr>
              <a:t>Technologies Windows Server 2008 Standard</a:t>
            </a:r>
          </a:p>
          <a:p>
            <a:pPr marL="285750" lvl="2" indent="-166688" defTabSz="914363">
              <a:lnSpc>
                <a:spcPct val="90000"/>
              </a:lnSpc>
              <a:spcBef>
                <a:spcPct val="20000"/>
              </a:spcBef>
              <a:buSzPct val="80000"/>
              <a:buFont typeface="Arial" pitchFamily="34" charset="0"/>
              <a:buChar char="•"/>
              <a:defRPr/>
            </a:pPr>
            <a:r>
              <a:rPr lang="en-US" sz="1100" dirty="0" smtClean="0">
                <a:latin typeface="Arial" charset="0"/>
              </a:rPr>
              <a:t>System Center Essentials 2007</a:t>
            </a:r>
          </a:p>
        </p:txBody>
      </p:sp>
      <p:sp>
        <p:nvSpPr>
          <p:cNvPr id="29" name="Rounded Rectangle 28"/>
          <p:cNvSpPr/>
          <p:nvPr/>
        </p:nvSpPr>
        <p:spPr bwMode="auto">
          <a:xfrm>
            <a:off x="1718663" y="3619500"/>
            <a:ext cx="2060574" cy="1354131"/>
          </a:xfrm>
          <a:prstGeom prst="roundRect">
            <a:avLst/>
          </a:prstGeom>
          <a:noFill/>
          <a:ln w="9525">
            <a:noFill/>
            <a:miter lim="800000"/>
            <a:headEnd/>
            <a:tailEnd/>
          </a:ln>
          <a:effectLst/>
        </p:spPr>
        <p:txBody>
          <a:bodyPr vert="horz" wrap="square" lIns="91440" tIns="45720" rIns="91440" bIns="45720" numCol="1" anchor="b" anchorCtr="0" compatLnSpc="1">
            <a:prstTxWarp prst="textNoShape">
              <a:avLst/>
            </a:prstTxWarp>
            <a:noAutofit/>
          </a:bodyPr>
          <a:lstStyle/>
          <a:p>
            <a:pPr marL="285750" lvl="2" indent="-166688" defTabSz="914363">
              <a:lnSpc>
                <a:spcPct val="90000"/>
              </a:lnSpc>
              <a:spcBef>
                <a:spcPct val="20000"/>
              </a:spcBef>
              <a:buSzPct val="80000"/>
              <a:defRPr/>
            </a:pPr>
            <a:r>
              <a:rPr lang="en-US" sz="1200" b="1" dirty="0" err="1" smtClean="0"/>
              <a:t>Serveur</a:t>
            </a:r>
            <a:r>
              <a:rPr lang="en-US" sz="1200" b="1" dirty="0" smtClean="0"/>
              <a:t> de </a:t>
            </a:r>
            <a:r>
              <a:rPr lang="en-US" sz="1200" b="1" dirty="0" err="1" smtClean="0"/>
              <a:t>messagerie</a:t>
            </a:r>
            <a:endParaRPr lang="en-US" sz="1200" b="1" dirty="0" smtClean="0"/>
          </a:p>
          <a:p>
            <a:pPr marL="285750" lvl="2" indent="-166688" defTabSz="914363">
              <a:lnSpc>
                <a:spcPct val="90000"/>
              </a:lnSpc>
              <a:spcBef>
                <a:spcPct val="20000"/>
              </a:spcBef>
              <a:buSzPct val="80000"/>
              <a:buFont typeface="Arial" pitchFamily="34" charset="0"/>
              <a:buChar char="•"/>
              <a:defRPr/>
            </a:pPr>
            <a:r>
              <a:rPr lang="en-US" sz="1100" dirty="0" smtClean="0">
                <a:latin typeface="Arial" charset="0"/>
              </a:rPr>
              <a:t>Technologies Windows Server 2008 Standard</a:t>
            </a:r>
          </a:p>
          <a:p>
            <a:pPr marL="285750" lvl="2" indent="-166688" defTabSz="914363">
              <a:lnSpc>
                <a:spcPct val="90000"/>
              </a:lnSpc>
              <a:spcBef>
                <a:spcPct val="20000"/>
              </a:spcBef>
              <a:buSzPct val="80000"/>
              <a:buFont typeface="Arial" pitchFamily="34" charset="0"/>
              <a:buChar char="•"/>
              <a:defRPr/>
            </a:pPr>
            <a:r>
              <a:rPr lang="en-US" sz="1100" dirty="0" smtClean="0">
                <a:latin typeface="Arial" charset="0"/>
              </a:rPr>
              <a:t>Exchange Server 2007</a:t>
            </a:r>
          </a:p>
          <a:p>
            <a:pPr marL="285750" lvl="2" indent="-166688" defTabSz="914363">
              <a:lnSpc>
                <a:spcPct val="90000"/>
              </a:lnSpc>
              <a:spcBef>
                <a:spcPct val="20000"/>
              </a:spcBef>
              <a:buSzPct val="80000"/>
              <a:buFont typeface="Arial" pitchFamily="34" charset="0"/>
              <a:buChar char="•"/>
              <a:defRPr/>
            </a:pPr>
            <a:r>
              <a:rPr lang="en-US" sz="1100" dirty="0" smtClean="0">
                <a:solidFill>
                  <a:schemeClr val="tx1"/>
                </a:solidFill>
                <a:latin typeface="Arial" charset="0"/>
              </a:rPr>
              <a:t> Standard</a:t>
            </a:r>
          </a:p>
          <a:p>
            <a:pPr marL="285750" lvl="2" indent="-166688" defTabSz="914363">
              <a:lnSpc>
                <a:spcPct val="90000"/>
              </a:lnSpc>
              <a:spcBef>
                <a:spcPct val="20000"/>
              </a:spcBef>
              <a:buSzPct val="80000"/>
              <a:buFont typeface="Arial" pitchFamily="34" charset="0"/>
              <a:buChar char="•"/>
              <a:defRPr/>
            </a:pPr>
            <a:r>
              <a:rPr lang="en-US" sz="1100" dirty="0" smtClean="0">
                <a:solidFill>
                  <a:schemeClr val="tx1"/>
                </a:solidFill>
                <a:latin typeface="Arial" charset="0"/>
              </a:rPr>
              <a:t>Forefront Security for Exchange Server</a:t>
            </a:r>
          </a:p>
          <a:p>
            <a:pPr marL="285750" lvl="2" indent="-166688" defTabSz="914363">
              <a:lnSpc>
                <a:spcPct val="90000"/>
              </a:lnSpc>
              <a:spcBef>
                <a:spcPct val="20000"/>
              </a:spcBef>
              <a:buSzPct val="80000"/>
              <a:buFont typeface="Arial" pitchFamily="34" charset="0"/>
              <a:buChar char="•"/>
              <a:defRPr/>
            </a:pPr>
            <a:endParaRPr lang="en-US" sz="1050" dirty="0" smtClean="0">
              <a:solidFill>
                <a:schemeClr val="tx1"/>
              </a:solidFill>
              <a:latin typeface="Arial" charset="0"/>
            </a:endParaRPr>
          </a:p>
        </p:txBody>
      </p:sp>
      <p:sp>
        <p:nvSpPr>
          <p:cNvPr id="30" name="Rounded Rectangle 29"/>
          <p:cNvSpPr/>
          <p:nvPr/>
        </p:nvSpPr>
        <p:spPr bwMode="auto">
          <a:xfrm>
            <a:off x="3331269" y="3643952"/>
            <a:ext cx="1704756" cy="1610435"/>
          </a:xfrm>
          <a:prstGeom prst="roundRect">
            <a:avLst/>
          </a:prstGeom>
          <a:noFill/>
          <a:ln w="9525">
            <a:noFill/>
            <a:miter lim="800000"/>
            <a:headEnd/>
            <a:tailEnd/>
          </a:ln>
          <a:effectLst/>
        </p:spPr>
        <p:txBody>
          <a:bodyPr vert="horz" wrap="square" lIns="91440" tIns="45720" rIns="91440" bIns="45720" numCol="1" anchor="b" anchorCtr="0" compatLnSpc="1">
            <a:prstTxWarp prst="textNoShape">
              <a:avLst/>
            </a:prstTxWarp>
            <a:noAutofit/>
          </a:bodyPr>
          <a:lstStyle/>
          <a:p>
            <a:pPr marL="285750" lvl="2" indent="-166688" defTabSz="914363">
              <a:lnSpc>
                <a:spcPct val="90000"/>
              </a:lnSpc>
              <a:spcBef>
                <a:spcPct val="20000"/>
              </a:spcBef>
              <a:buSzPct val="80000"/>
              <a:defRPr/>
            </a:pPr>
            <a:r>
              <a:rPr lang="en-US" sz="1050" b="1" dirty="0" err="1" smtClean="0">
                <a:solidFill>
                  <a:schemeClr val="tx1"/>
                </a:solidFill>
                <a:latin typeface="Arial" charset="0"/>
              </a:rPr>
              <a:t>Serveur</a:t>
            </a:r>
            <a:r>
              <a:rPr lang="en-US" sz="1050" b="1" dirty="0" smtClean="0">
                <a:solidFill>
                  <a:schemeClr val="tx1"/>
                </a:solidFill>
                <a:latin typeface="Arial" charset="0"/>
              </a:rPr>
              <a:t> de </a:t>
            </a:r>
            <a:r>
              <a:rPr lang="en-US" sz="1050" b="1" dirty="0" err="1" smtClean="0">
                <a:solidFill>
                  <a:schemeClr val="tx1"/>
                </a:solidFill>
                <a:latin typeface="Arial" charset="0"/>
              </a:rPr>
              <a:t>sécurité</a:t>
            </a:r>
            <a:endParaRPr lang="en-US" sz="1050" b="1" dirty="0" smtClean="0">
              <a:solidFill>
                <a:schemeClr val="tx1"/>
              </a:solidFill>
              <a:latin typeface="Arial" charset="0"/>
            </a:endParaRPr>
          </a:p>
          <a:p>
            <a:pPr marL="285750" lvl="2" indent="-166688" defTabSz="914363">
              <a:lnSpc>
                <a:spcPct val="90000"/>
              </a:lnSpc>
              <a:spcBef>
                <a:spcPct val="20000"/>
              </a:spcBef>
              <a:buSzPct val="80000"/>
              <a:buFont typeface="Arial" pitchFamily="34" charset="0"/>
              <a:buChar char="•"/>
              <a:defRPr/>
            </a:pPr>
            <a:r>
              <a:rPr lang="en-US" sz="1050" dirty="0" smtClean="0">
                <a:latin typeface="Arial" charset="0"/>
              </a:rPr>
              <a:t>Technologies Windows Server 2008 Standard</a:t>
            </a:r>
          </a:p>
          <a:p>
            <a:pPr marL="285750" lvl="2" indent="-166688" defTabSz="914363">
              <a:lnSpc>
                <a:spcPct val="90000"/>
              </a:lnSpc>
              <a:spcBef>
                <a:spcPct val="20000"/>
              </a:spcBef>
              <a:buSzPct val="80000"/>
              <a:buFont typeface="Arial" pitchFamily="34" charset="0"/>
              <a:buChar char="•"/>
              <a:defRPr/>
            </a:pPr>
            <a:r>
              <a:rPr lang="en-US" sz="1050" dirty="0" smtClean="0">
                <a:solidFill>
                  <a:schemeClr val="tx1"/>
                </a:solidFill>
                <a:latin typeface="Arial" charset="0"/>
              </a:rPr>
              <a:t>Exchange Server 2007 Standard</a:t>
            </a:r>
          </a:p>
          <a:p>
            <a:pPr marL="285750" lvl="2" indent="-166688" defTabSz="914363">
              <a:lnSpc>
                <a:spcPct val="90000"/>
              </a:lnSpc>
              <a:spcBef>
                <a:spcPct val="20000"/>
              </a:spcBef>
              <a:buSzPct val="80000"/>
              <a:buFont typeface="Arial" pitchFamily="34" charset="0"/>
              <a:buChar char="•"/>
              <a:defRPr/>
            </a:pPr>
            <a:r>
              <a:rPr lang="en-US" sz="1050" dirty="0" smtClean="0">
                <a:latin typeface="Arial" charset="0"/>
              </a:rPr>
              <a:t>Threat Management Gateway for Medium Business</a:t>
            </a:r>
            <a:endParaRPr lang="en-US" sz="1050" dirty="0" smtClean="0">
              <a:solidFill>
                <a:schemeClr val="tx1"/>
              </a:solidFill>
              <a:latin typeface="Arial" charset="0"/>
            </a:endParaRPr>
          </a:p>
        </p:txBody>
      </p:sp>
      <p:sp>
        <p:nvSpPr>
          <p:cNvPr id="31" name="Rounded Rectangle 30"/>
          <p:cNvSpPr/>
          <p:nvPr/>
        </p:nvSpPr>
        <p:spPr bwMode="auto">
          <a:xfrm>
            <a:off x="6888875" y="3937032"/>
            <a:ext cx="1992369" cy="1354131"/>
          </a:xfrm>
          <a:prstGeom prst="roundRect">
            <a:avLst/>
          </a:prstGeom>
          <a:noFill/>
          <a:ln w="9525">
            <a:noFill/>
            <a:miter lim="800000"/>
            <a:headEnd/>
            <a:tailEnd/>
          </a:ln>
          <a:effectLst/>
        </p:spPr>
        <p:txBody>
          <a:bodyPr vert="horz" wrap="square" lIns="91440" tIns="45720" rIns="91440" bIns="45720" numCol="1" anchor="b" anchorCtr="0" compatLnSpc="1">
            <a:prstTxWarp prst="textNoShape">
              <a:avLst/>
            </a:prstTxWarp>
            <a:noAutofit/>
          </a:bodyPr>
          <a:lstStyle/>
          <a:p>
            <a:pPr marL="285750" lvl="2" indent="-166688" defTabSz="914363">
              <a:lnSpc>
                <a:spcPct val="90000"/>
              </a:lnSpc>
              <a:spcBef>
                <a:spcPct val="20000"/>
              </a:spcBef>
              <a:buClr>
                <a:srgbClr val="0099FF"/>
              </a:buClr>
              <a:buSzPct val="80000"/>
              <a:defRPr/>
            </a:pPr>
            <a:r>
              <a:rPr lang="en-US" sz="1100" b="1" dirty="0" smtClean="0">
                <a:solidFill>
                  <a:schemeClr val="tx1"/>
                </a:solidFill>
                <a:latin typeface="Arial" charset="0"/>
              </a:rPr>
              <a:t>Base de </a:t>
            </a:r>
            <a:r>
              <a:rPr lang="en-US" sz="1100" b="1" dirty="0" err="1" smtClean="0">
                <a:solidFill>
                  <a:schemeClr val="tx1"/>
                </a:solidFill>
                <a:latin typeface="Arial" charset="0"/>
              </a:rPr>
              <a:t>données</a:t>
            </a:r>
            <a:endParaRPr lang="en-US" sz="1100" b="1" dirty="0" smtClean="0">
              <a:solidFill>
                <a:schemeClr val="tx1"/>
              </a:solidFill>
              <a:latin typeface="Arial" charset="0"/>
            </a:endParaRPr>
          </a:p>
          <a:p>
            <a:pPr marL="285750" lvl="2" indent="-166688" defTabSz="914363">
              <a:lnSpc>
                <a:spcPct val="90000"/>
              </a:lnSpc>
              <a:spcBef>
                <a:spcPct val="20000"/>
              </a:spcBef>
              <a:buSzPct val="80000"/>
              <a:buFont typeface="Arial" pitchFamily="34" charset="0"/>
              <a:buChar char="•"/>
              <a:defRPr/>
            </a:pPr>
            <a:r>
              <a:rPr lang="en-US" sz="1100" dirty="0" smtClean="0">
                <a:solidFill>
                  <a:schemeClr val="tx1"/>
                </a:solidFill>
                <a:latin typeface="Arial" charset="0"/>
              </a:rPr>
              <a:t>Windows Server 2008</a:t>
            </a:r>
          </a:p>
          <a:p>
            <a:pPr marL="285750" lvl="2" indent="-166688" defTabSz="914363">
              <a:lnSpc>
                <a:spcPct val="90000"/>
              </a:lnSpc>
              <a:spcBef>
                <a:spcPct val="20000"/>
              </a:spcBef>
              <a:buSzPct val="80000"/>
              <a:buFont typeface="Arial" pitchFamily="34" charset="0"/>
              <a:buChar char="•"/>
              <a:defRPr/>
            </a:pPr>
            <a:r>
              <a:rPr lang="en-US" sz="1100" dirty="0" smtClean="0">
                <a:solidFill>
                  <a:schemeClr val="tx1"/>
                </a:solidFill>
                <a:latin typeface="Arial" charset="0"/>
              </a:rPr>
              <a:t>Standard</a:t>
            </a:r>
          </a:p>
          <a:p>
            <a:pPr marL="285750" lvl="2" indent="-166688" defTabSz="914363">
              <a:lnSpc>
                <a:spcPct val="90000"/>
              </a:lnSpc>
              <a:spcBef>
                <a:spcPct val="20000"/>
              </a:spcBef>
              <a:buSzPct val="80000"/>
              <a:buFont typeface="Arial" pitchFamily="34" charset="0"/>
              <a:buChar char="•"/>
              <a:defRPr/>
            </a:pPr>
            <a:r>
              <a:rPr lang="en-US" sz="1100" dirty="0" smtClean="0">
                <a:solidFill>
                  <a:schemeClr val="tx1"/>
                </a:solidFill>
                <a:latin typeface="Arial" charset="0"/>
              </a:rPr>
              <a:t>SQL Server 2008 Standard</a:t>
            </a:r>
          </a:p>
          <a:p>
            <a:pPr marL="285750" lvl="2" indent="-166688" defTabSz="914363">
              <a:lnSpc>
                <a:spcPct val="90000"/>
              </a:lnSpc>
              <a:spcBef>
                <a:spcPct val="20000"/>
              </a:spcBef>
              <a:buSzPct val="80000"/>
              <a:defRPr/>
            </a:pPr>
            <a:endParaRPr lang="en-US" sz="1100" dirty="0" smtClean="0">
              <a:solidFill>
                <a:schemeClr val="tx1"/>
              </a:solidFill>
              <a:latin typeface="Arial" charset="0"/>
            </a:endParaRPr>
          </a:p>
          <a:p>
            <a:pPr marL="285750" lvl="2" indent="-166688" defTabSz="914363">
              <a:lnSpc>
                <a:spcPct val="90000"/>
              </a:lnSpc>
              <a:spcBef>
                <a:spcPct val="20000"/>
              </a:spcBef>
              <a:buClr>
                <a:srgbClr val="0099FF"/>
              </a:buClr>
              <a:buSzPct val="80000"/>
              <a:buFont typeface="Arial" pitchFamily="34" charset="0"/>
              <a:buChar char="•"/>
              <a:defRPr/>
            </a:pPr>
            <a:endParaRPr lang="en-US" sz="1100" dirty="0" smtClean="0">
              <a:solidFill>
                <a:schemeClr val="tx1"/>
              </a:solidFill>
              <a:latin typeface="Arial" charset="0"/>
            </a:endParaRPr>
          </a:p>
        </p:txBody>
      </p:sp>
      <p:sp>
        <p:nvSpPr>
          <p:cNvPr id="32" name="TextBox 31"/>
          <p:cNvSpPr txBox="1"/>
          <p:nvPr/>
        </p:nvSpPr>
        <p:spPr>
          <a:xfrm>
            <a:off x="300247" y="1485659"/>
            <a:ext cx="3256423" cy="646331"/>
          </a:xfrm>
          <a:prstGeom prst="rect">
            <a:avLst/>
          </a:prstGeom>
          <a:noFill/>
        </p:spPr>
        <p:txBody>
          <a:bodyPr wrap="square" rtlCol="0">
            <a:spAutoFit/>
          </a:bodyPr>
          <a:lstStyle/>
          <a:p>
            <a:pPr algn="ctr"/>
            <a:r>
              <a:rPr lang="en-US" sz="3600" spc="-125"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rPr>
              <a:t>Edition Standard</a:t>
            </a:r>
            <a:endParaRPr lang="en-US" sz="3600"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endParaRPr>
          </a:p>
        </p:txBody>
      </p:sp>
      <p:sp>
        <p:nvSpPr>
          <p:cNvPr id="33" name="TextBox 32"/>
          <p:cNvSpPr txBox="1"/>
          <p:nvPr/>
        </p:nvSpPr>
        <p:spPr>
          <a:xfrm>
            <a:off x="5322623" y="1485659"/>
            <a:ext cx="3343702" cy="646331"/>
          </a:xfrm>
          <a:prstGeom prst="rect">
            <a:avLst/>
          </a:prstGeom>
          <a:noFill/>
        </p:spPr>
        <p:txBody>
          <a:bodyPr wrap="square" rtlCol="0">
            <a:spAutoFit/>
          </a:bodyPr>
          <a:lstStyle/>
          <a:p>
            <a:pPr algn="ctr"/>
            <a:r>
              <a:rPr lang="en-US" sz="3600" spc="-125"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rPr>
              <a:t>Edition Premium</a:t>
            </a:r>
            <a:endParaRPr lang="en-US" sz="3600"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endParaRPr>
          </a:p>
        </p:txBody>
      </p:sp>
      <p:sp>
        <p:nvSpPr>
          <p:cNvPr id="34" name="Rectangle 33"/>
          <p:cNvSpPr/>
          <p:nvPr/>
        </p:nvSpPr>
        <p:spPr bwMode="auto">
          <a:xfrm>
            <a:off x="227663" y="5604001"/>
            <a:ext cx="4856229" cy="360081"/>
          </a:xfrm>
          <a:prstGeom prst="rect">
            <a:avLst/>
          </a:prstGeom>
          <a:solidFill>
            <a:schemeClr val="bg2">
              <a:lumMod val="40000"/>
              <a:lumOff val="6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solidFill>
                  <a:schemeClr val="bg1"/>
                </a:solidFill>
                <a:effectLst/>
                <a:latin typeface="Segoe" pitchFamily="34" charset="0"/>
              </a:rPr>
              <a:t>CAL Standard </a:t>
            </a:r>
          </a:p>
        </p:txBody>
      </p:sp>
      <p:sp>
        <p:nvSpPr>
          <p:cNvPr id="35" name="Rectangle 34"/>
          <p:cNvSpPr/>
          <p:nvPr/>
        </p:nvSpPr>
        <p:spPr bwMode="auto">
          <a:xfrm>
            <a:off x="5627731" y="5617650"/>
            <a:ext cx="2811501" cy="356616"/>
          </a:xfrm>
          <a:prstGeom prst="rect">
            <a:avLst/>
          </a:prstGeom>
          <a:solidFill>
            <a:schemeClr val="bg2">
              <a:lumMod val="40000"/>
              <a:lumOff val="6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solidFill>
                  <a:schemeClr val="bg1"/>
                </a:solidFill>
                <a:effectLst/>
                <a:latin typeface="Segoe" pitchFamily="34" charset="0"/>
              </a:rPr>
              <a:t>CAL Premium</a:t>
            </a:r>
          </a:p>
        </p:txBody>
      </p:sp>
      <p:grpSp>
        <p:nvGrpSpPr>
          <p:cNvPr id="6" name="Group 45"/>
          <p:cNvGrpSpPr/>
          <p:nvPr/>
        </p:nvGrpSpPr>
        <p:grpSpPr>
          <a:xfrm>
            <a:off x="6252308" y="2917818"/>
            <a:ext cx="869087" cy="996696"/>
            <a:chOff x="6481765" y="5386444"/>
            <a:chExt cx="472377" cy="506730"/>
          </a:xfrm>
          <a:effectLst>
            <a:outerShdw blurRad="50800" dist="38100" dir="2700000" algn="tl" rotWithShape="0">
              <a:prstClr val="black">
                <a:alpha val="40000"/>
              </a:prstClr>
            </a:outerShdw>
          </a:effectLst>
        </p:grpSpPr>
        <p:pic>
          <p:nvPicPr>
            <p:cNvPr id="40" name="Picture 9" descr="C:\Program Files\Microsoft Resource DVD Artwork\DVD_ART\Artwork_Imagery\HARDWARE_IMAGERY\Illustration - Misc Hardware\Windows Vista Illustration Icons\Server.png"/>
            <p:cNvPicPr>
              <a:picLocks noChangeArrowheads="1"/>
            </p:cNvPicPr>
            <p:nvPr/>
          </p:nvPicPr>
          <p:blipFill>
            <a:blip r:embed="rId5" cstate="print"/>
            <a:srcRect/>
            <a:stretch>
              <a:fillRect/>
            </a:stretch>
          </p:blipFill>
          <p:spPr bwMode="auto">
            <a:xfrm>
              <a:off x="6481765" y="5386444"/>
              <a:ext cx="447305" cy="506730"/>
            </a:xfrm>
            <a:prstGeom prst="rect">
              <a:avLst/>
            </a:prstGeom>
            <a:noFill/>
          </p:spPr>
        </p:pic>
        <p:pic>
          <p:nvPicPr>
            <p:cNvPr id="41" name="Picture 8" descr="C:\Program Files\Microsoft Resource DVD Artwork\DVD_ART\Artwork_Imagery\HARDWARE_IMAGERY\Illustration - Misc Hardware\Windows Vista Illustration Icons\Security Good.png"/>
            <p:cNvPicPr>
              <a:picLocks noChangeAspect="1" noChangeArrowheads="1"/>
            </p:cNvPicPr>
            <p:nvPr/>
          </p:nvPicPr>
          <p:blipFill>
            <a:blip r:embed="rId6" cstate="print"/>
            <a:srcRect/>
            <a:stretch>
              <a:fillRect/>
            </a:stretch>
          </p:blipFill>
          <p:spPr bwMode="auto">
            <a:xfrm>
              <a:off x="6689030" y="5462596"/>
              <a:ext cx="265112" cy="265112"/>
            </a:xfrm>
            <a:prstGeom prst="rect">
              <a:avLst/>
            </a:prstGeom>
            <a:noFill/>
          </p:spPr>
        </p:pic>
      </p:grpSp>
      <p:pic>
        <p:nvPicPr>
          <p:cNvPr id="42" name="Picture 41" descr="C10GettingStartedInstallMgmt_256.png"/>
          <p:cNvPicPr>
            <a:picLocks noChangeAspect="1"/>
          </p:cNvPicPr>
          <p:nvPr/>
        </p:nvPicPr>
        <p:blipFill>
          <a:blip r:embed="rId8"/>
          <a:stretch>
            <a:fillRect/>
          </a:stretch>
        </p:blipFill>
        <p:spPr>
          <a:xfrm>
            <a:off x="5485535" y="2881305"/>
            <a:ext cx="1042416" cy="1042416"/>
          </a:xfrm>
          <a:prstGeom prst="rect">
            <a:avLst/>
          </a:prstGeom>
        </p:spPr>
      </p:pic>
      <p:sp>
        <p:nvSpPr>
          <p:cNvPr id="43" name="Rounded Rectangle 42"/>
          <p:cNvSpPr/>
          <p:nvPr/>
        </p:nvSpPr>
        <p:spPr bwMode="auto">
          <a:xfrm>
            <a:off x="5449022" y="3757617"/>
            <a:ext cx="1606572" cy="1354131"/>
          </a:xfrm>
          <a:prstGeom prst="roundRect">
            <a:avLst/>
          </a:prstGeom>
          <a:noFill/>
          <a:ln w="9525">
            <a:noFill/>
            <a:miter lim="800000"/>
            <a:headEnd/>
            <a:tailEnd/>
          </a:ln>
          <a:effectLst/>
        </p:spPr>
        <p:txBody>
          <a:bodyPr vert="horz" wrap="square" lIns="91440" tIns="45720" rIns="91440" bIns="45720" numCol="1" anchor="b" anchorCtr="0" compatLnSpc="1">
            <a:prstTxWarp prst="textNoShape">
              <a:avLst/>
            </a:prstTxWarp>
            <a:noAutofit/>
          </a:bodyPr>
          <a:lstStyle/>
          <a:p>
            <a:pPr marL="285750" lvl="2" indent="-166688" defTabSz="914363">
              <a:lnSpc>
                <a:spcPct val="90000"/>
              </a:lnSpc>
              <a:spcBef>
                <a:spcPct val="20000"/>
              </a:spcBef>
              <a:buClr>
                <a:srgbClr val="0099FF"/>
              </a:buClr>
              <a:buSzPct val="80000"/>
              <a:defRPr/>
            </a:pPr>
            <a:r>
              <a:rPr lang="en-US" sz="1050" b="1" dirty="0" smtClean="0">
                <a:solidFill>
                  <a:schemeClr val="tx1"/>
                </a:solidFill>
                <a:latin typeface="Arial" charset="0"/>
              </a:rPr>
              <a:t>Edition Standard, Plus…</a:t>
            </a:r>
          </a:p>
          <a:p>
            <a:pPr marL="285750" lvl="2" indent="-166688" defTabSz="914363">
              <a:lnSpc>
                <a:spcPct val="90000"/>
              </a:lnSpc>
              <a:spcBef>
                <a:spcPct val="20000"/>
              </a:spcBef>
              <a:buSzPct val="80000"/>
              <a:buFont typeface="Arial" pitchFamily="34" charset="0"/>
              <a:buChar char="•"/>
              <a:defRPr/>
            </a:pPr>
            <a:endParaRPr lang="en-US" sz="1400" dirty="0" smtClean="0">
              <a:solidFill>
                <a:schemeClr val="tx1"/>
              </a:solidFill>
              <a:latin typeface="Arial" charset="0"/>
            </a:endParaRPr>
          </a:p>
          <a:p>
            <a:pPr marL="285750" lvl="2" indent="-166688" defTabSz="914363">
              <a:lnSpc>
                <a:spcPct val="90000"/>
              </a:lnSpc>
              <a:spcBef>
                <a:spcPct val="20000"/>
              </a:spcBef>
              <a:buSzPct val="80000"/>
              <a:buFont typeface="Arial" pitchFamily="34" charset="0"/>
              <a:buChar char="•"/>
              <a:defRPr/>
            </a:pPr>
            <a:endParaRPr lang="en-US" sz="1000" dirty="0" smtClean="0">
              <a:solidFill>
                <a:schemeClr val="tx1"/>
              </a:solidFill>
              <a:latin typeface="Arial" charset="0"/>
            </a:endParaRPr>
          </a:p>
        </p:txBody>
      </p:sp>
      <p:grpSp>
        <p:nvGrpSpPr>
          <p:cNvPr id="7" name="Group 38"/>
          <p:cNvGrpSpPr/>
          <p:nvPr/>
        </p:nvGrpSpPr>
        <p:grpSpPr>
          <a:xfrm>
            <a:off x="5960204" y="2394546"/>
            <a:ext cx="1061059" cy="997941"/>
            <a:chOff x="4405308" y="5805534"/>
            <a:chExt cx="715986" cy="673395"/>
          </a:xfrm>
          <a:effectLst>
            <a:outerShdw blurRad="50800" dist="38100" dir="2700000" algn="tl" rotWithShape="0">
              <a:prstClr val="black">
                <a:alpha val="40000"/>
              </a:prstClr>
            </a:outerShdw>
          </a:effectLst>
        </p:grpSpPr>
        <p:pic>
          <p:nvPicPr>
            <p:cNvPr id="37" name="Picture 9" descr="C:\Program Files\Microsoft Resource DVD Artwork\DVD_ART\Artwork_Imagery\HARDWARE_IMAGERY\Illustration - Misc Hardware\Windows Vista Illustration Icons\Server.png"/>
            <p:cNvPicPr>
              <a:picLocks noChangeAspect="1" noChangeArrowheads="1"/>
            </p:cNvPicPr>
            <p:nvPr/>
          </p:nvPicPr>
          <p:blipFill>
            <a:blip r:embed="rId3" cstate="print"/>
            <a:srcRect/>
            <a:stretch>
              <a:fillRect/>
            </a:stretch>
          </p:blipFill>
          <p:spPr bwMode="auto">
            <a:xfrm>
              <a:off x="4405308" y="5805534"/>
              <a:ext cx="492096" cy="673395"/>
            </a:xfrm>
            <a:prstGeom prst="rect">
              <a:avLst/>
            </a:prstGeom>
            <a:noFill/>
          </p:spPr>
        </p:pic>
        <p:pic>
          <p:nvPicPr>
            <p:cNvPr id="38" name="Picture 5" descr="C:\Program Files\Microsoft Resource DVD Artwork\DVD_ART\Artwork_Imagery\HARDWARE_IMAGERY\Illustration - Misc Hardware\Windows Vista Illustration Icons\Email Message.png"/>
            <p:cNvPicPr>
              <a:picLocks noChangeAspect="1" noChangeArrowheads="1"/>
            </p:cNvPicPr>
            <p:nvPr/>
          </p:nvPicPr>
          <p:blipFill>
            <a:blip r:embed="rId4" cstate="print"/>
            <a:srcRect/>
            <a:stretch>
              <a:fillRect/>
            </a:stretch>
          </p:blipFill>
          <p:spPr bwMode="auto">
            <a:xfrm>
              <a:off x="4649874" y="5848346"/>
              <a:ext cx="471420" cy="471420"/>
            </a:xfrm>
            <a:prstGeom prst="rect">
              <a:avLst/>
            </a:prstGeom>
            <a:noFill/>
            <a:effectLst>
              <a:outerShdw blurRad="50800" dist="38100" dir="2700000" algn="tl" rotWithShape="0">
                <a:prstClr val="black">
                  <a:alpha val="40000"/>
                </a:prstClr>
              </a:outerShdw>
            </a:effectLst>
          </p:spPr>
        </p:pic>
      </p:grpSp>
      <p:sp>
        <p:nvSpPr>
          <p:cNvPr id="44" name="Rectangle à coins arrondis 24"/>
          <p:cNvSpPr/>
          <p:nvPr/>
        </p:nvSpPr>
        <p:spPr bwMode="auto">
          <a:xfrm>
            <a:off x="4105399" y="762001"/>
            <a:ext cx="1784861" cy="777922"/>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fr-FR" sz="2000" b="1" dirty="0" smtClean="0">
                <a:solidFill>
                  <a:srgbClr val="FFFFFF"/>
                </a:solidFill>
                <a:effectLst>
                  <a:outerShdw blurRad="38100" dist="38100" dir="2700000" algn="tl">
                    <a:srgbClr val="000000">
                      <a:alpha val="43137"/>
                    </a:srgbClr>
                  </a:outerShdw>
                </a:effectLst>
                <a:latin typeface="Segoe" pitchFamily="34" charset="0"/>
              </a:rPr>
              <a:t>Jusqu’à 300 utilisateurs</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Installation du serveur d’administration »</a:t>
            </a:r>
            <a:endParaRPr lang="fr-FR" dirty="0"/>
          </a:p>
        </p:txBody>
      </p:sp>
      <p:pic>
        <p:nvPicPr>
          <p:cNvPr id="46082" name="Picture 2" descr="F:\EBS FR\45.jpg"/>
          <p:cNvPicPr>
            <a:picLocks noChangeAspect="1" noChangeArrowheads="1"/>
          </p:cNvPicPr>
          <p:nvPr/>
        </p:nvPicPr>
        <p:blipFill>
          <a:blip r:embed="rId2"/>
          <a:srcRect/>
          <a:stretch>
            <a:fillRect/>
          </a:stretch>
        </p:blipFill>
        <p:spPr bwMode="auto">
          <a:xfrm>
            <a:off x="852488" y="2143125"/>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Installation du serveur d’administration »</a:t>
            </a:r>
            <a:endParaRPr lang="fr-FR" dirty="0"/>
          </a:p>
        </p:txBody>
      </p:sp>
      <p:pic>
        <p:nvPicPr>
          <p:cNvPr id="47106" name="Picture 2" descr="F:\EBS FR\46.jpg"/>
          <p:cNvPicPr>
            <a:picLocks noChangeAspect="1" noChangeArrowheads="1"/>
          </p:cNvPicPr>
          <p:nvPr/>
        </p:nvPicPr>
        <p:blipFill>
          <a:blip r:embed="rId2"/>
          <a:srcRect/>
          <a:stretch>
            <a:fillRect/>
          </a:stretch>
        </p:blipFill>
        <p:spPr bwMode="auto">
          <a:xfrm>
            <a:off x="862013" y="2085975"/>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Migration « Installation du serveur d’administration »</a:t>
            </a:r>
            <a:endParaRPr lang="fr-FR" dirty="0"/>
          </a:p>
        </p:txBody>
      </p:sp>
      <p:pic>
        <p:nvPicPr>
          <p:cNvPr id="48130" name="Picture 2" descr="F:\EBS FR\47.jpg"/>
          <p:cNvPicPr>
            <a:picLocks noChangeAspect="1" noChangeArrowheads="1"/>
          </p:cNvPicPr>
          <p:nvPr/>
        </p:nvPicPr>
        <p:blipFill>
          <a:blip r:embed="rId2"/>
          <a:srcRect/>
          <a:stretch>
            <a:fillRect/>
          </a:stretch>
        </p:blipFill>
        <p:spPr bwMode="auto">
          <a:xfrm>
            <a:off x="904875" y="2128838"/>
            <a:ext cx="7219950" cy="4276725"/>
          </a:xfrm>
          <a:prstGeom prst="rect">
            <a:avLst/>
          </a:prstGeom>
          <a:noFill/>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smtClean="0"/>
              <a:t>Installation « </a:t>
            </a:r>
            <a:r>
              <a:rPr lang="fr-FR" sz="3600" dirty="0" err="1" smtClean="0"/>
              <a:t>Prerequisite_Planning_Tool</a:t>
            </a:r>
            <a:r>
              <a:rPr lang="fr-FR" sz="3600" dirty="0" smtClean="0"/>
              <a:t> »</a:t>
            </a:r>
            <a:endParaRPr lang="fr-FR" sz="3600" dirty="0"/>
          </a:p>
        </p:txBody>
      </p:sp>
      <p:sp>
        <p:nvSpPr>
          <p:cNvPr id="3" name="Espace réservé du contenu 2"/>
          <p:cNvSpPr>
            <a:spLocks noGrp="1"/>
          </p:cNvSpPr>
          <p:nvPr>
            <p:ph idx="4294967295"/>
          </p:nvPr>
        </p:nvSpPr>
        <p:spPr>
          <a:xfrm>
            <a:off x="0" y="690563"/>
            <a:ext cx="8382000" cy="442912"/>
          </a:xfrm>
          <a:prstGeom prst="rect">
            <a:avLst/>
          </a:prstGeom>
        </p:spPr>
        <p:txBody>
          <a:bodyPr/>
          <a:lstStyle/>
          <a:p>
            <a:pPr>
              <a:buNone/>
            </a:pPr>
            <a:r>
              <a:rPr lang="fr-FR" dirty="0" smtClean="0"/>
              <a:t>  </a:t>
            </a:r>
            <a:r>
              <a:rPr lang="fr-FR" sz="2000" dirty="0" smtClean="0"/>
              <a:t>XP minimum + .NET Framework 2.0</a:t>
            </a:r>
            <a:endParaRPr lang="fr-FR" dirty="0" smtClean="0"/>
          </a:p>
        </p:txBody>
      </p:sp>
      <p:pic>
        <p:nvPicPr>
          <p:cNvPr id="71682" name="Picture 2" descr="C:\Users\pierrc\Desktop\EBS FR\8.jpg"/>
          <p:cNvPicPr>
            <a:picLocks noChangeAspect="1" noChangeArrowheads="1"/>
          </p:cNvPicPr>
          <p:nvPr/>
        </p:nvPicPr>
        <p:blipFill>
          <a:blip r:embed="rId2"/>
          <a:srcRect/>
          <a:stretch>
            <a:fillRect/>
          </a:stretch>
        </p:blipFill>
        <p:spPr bwMode="auto">
          <a:xfrm>
            <a:off x="0" y="1143000"/>
            <a:ext cx="8601075" cy="5715000"/>
          </a:xfrm>
          <a:prstGeom prst="rect">
            <a:avLst/>
          </a:prstGeom>
          <a:noFill/>
        </p:spPr>
      </p:pic>
      <p:pic>
        <p:nvPicPr>
          <p:cNvPr id="122882" name="Picture 2"/>
          <p:cNvPicPr>
            <a:picLocks noChangeAspect="1" noChangeArrowheads="1"/>
          </p:cNvPicPr>
          <p:nvPr/>
        </p:nvPicPr>
        <p:blipFill>
          <a:blip r:embed="rId3"/>
          <a:srcRect/>
          <a:stretch>
            <a:fillRect/>
          </a:stretch>
        </p:blipFill>
        <p:spPr bwMode="auto">
          <a:xfrm>
            <a:off x="695325" y="1476375"/>
            <a:ext cx="7239000" cy="42481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2882"/>
                                        </p:tgtEl>
                                        <p:attrNameLst>
                                          <p:attrName>style.visibility</p:attrName>
                                        </p:attrNameLst>
                                      </p:cBhvr>
                                      <p:to>
                                        <p:strVal val="visible"/>
                                      </p:to>
                                    </p:set>
                                    <p:animEffect transition="in" filter="checkerboard(across)">
                                      <p:cBhvr>
                                        <p:cTn id="7" dur="500"/>
                                        <p:tgtEl>
                                          <p:spTgt spid="122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EBS FR\21.jpg"/>
          <p:cNvPicPr>
            <a:picLocks noChangeAspect="1" noChangeArrowheads="1"/>
          </p:cNvPicPr>
          <p:nvPr/>
        </p:nvPicPr>
        <p:blipFill>
          <a:blip r:embed="rId2"/>
          <a:srcRect/>
          <a:stretch>
            <a:fillRect/>
          </a:stretch>
        </p:blipFill>
        <p:spPr bwMode="auto">
          <a:xfrm>
            <a:off x="0" y="1405870"/>
            <a:ext cx="8763000" cy="5169706"/>
          </a:xfrm>
          <a:prstGeom prst="rect">
            <a:avLst/>
          </a:prstGeom>
          <a:noFill/>
        </p:spPr>
      </p:pic>
      <p:sp>
        <p:nvSpPr>
          <p:cNvPr id="6" name="Titre 1"/>
          <p:cNvSpPr>
            <a:spLocks noGrp="1"/>
          </p:cNvSpPr>
          <p:nvPr>
            <p:ph type="title"/>
          </p:nvPr>
        </p:nvSpPr>
        <p:spPr/>
        <p:txBody>
          <a:bodyPr/>
          <a:lstStyle/>
          <a:p>
            <a:r>
              <a:rPr lang="fr-FR" sz="4000" dirty="0" err="1" smtClean="0"/>
              <a:t>PlanningWizard</a:t>
            </a:r>
            <a:r>
              <a:rPr lang="fr-FR" sz="4000" dirty="0" smtClean="0"/>
              <a:t> </a:t>
            </a:r>
            <a:r>
              <a:rPr lang="fr-FR" sz="4400" dirty="0" smtClean="0"/>
              <a:t/>
            </a:r>
            <a:br>
              <a:rPr lang="fr-FR" sz="4400" dirty="0" smtClean="0"/>
            </a:br>
            <a:endParaRPr lang="fr-FR" sz="4400" dirty="0" smtClean="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400" dirty="0" err="1" smtClean="0"/>
              <a:t>PlanningWizard</a:t>
            </a:r>
            <a:endParaRPr lang="fr-FR" sz="4400" dirty="0" smtClean="0"/>
          </a:p>
        </p:txBody>
      </p:sp>
      <p:pic>
        <p:nvPicPr>
          <p:cNvPr id="22530" name="Picture 2" descr="F:\EBS FR\22.jpg"/>
          <p:cNvPicPr>
            <a:picLocks noChangeAspect="1" noChangeArrowheads="1"/>
          </p:cNvPicPr>
          <p:nvPr/>
        </p:nvPicPr>
        <p:blipFill>
          <a:blip r:embed="rId2"/>
          <a:srcRect/>
          <a:stretch>
            <a:fillRect/>
          </a:stretch>
        </p:blipFill>
        <p:spPr bwMode="auto">
          <a:xfrm>
            <a:off x="22087" y="1471613"/>
            <a:ext cx="9121913" cy="5386387"/>
          </a:xfrm>
          <a:prstGeom prst="rect">
            <a:avLst/>
          </a:prstGeom>
          <a:noFill/>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400" dirty="0" err="1" smtClean="0"/>
              <a:t>PlanningWizard</a:t>
            </a:r>
            <a:endParaRPr lang="fr-FR" sz="4400" dirty="0" smtClean="0"/>
          </a:p>
        </p:txBody>
      </p:sp>
      <p:pic>
        <p:nvPicPr>
          <p:cNvPr id="23554" name="Picture 2" descr="F:\EBS FR\23.jpg"/>
          <p:cNvPicPr>
            <a:picLocks noChangeAspect="1" noChangeArrowheads="1"/>
          </p:cNvPicPr>
          <p:nvPr/>
        </p:nvPicPr>
        <p:blipFill>
          <a:blip r:embed="rId2"/>
          <a:srcRect/>
          <a:stretch>
            <a:fillRect/>
          </a:stretch>
        </p:blipFill>
        <p:spPr bwMode="auto">
          <a:xfrm>
            <a:off x="0" y="1466850"/>
            <a:ext cx="9138362" cy="5391150"/>
          </a:xfrm>
          <a:prstGeom prst="rect">
            <a:avLst/>
          </a:prstGeom>
          <a:noFill/>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400" dirty="0" err="1" smtClean="0"/>
              <a:t>PlanningWizard</a:t>
            </a:r>
            <a:endParaRPr lang="fr-FR" sz="4400" dirty="0" smtClean="0"/>
          </a:p>
        </p:txBody>
      </p:sp>
      <p:pic>
        <p:nvPicPr>
          <p:cNvPr id="24578" name="Picture 2" descr="F:\EBS FR\24.jpg"/>
          <p:cNvPicPr>
            <a:picLocks noChangeAspect="1" noChangeArrowheads="1"/>
          </p:cNvPicPr>
          <p:nvPr/>
        </p:nvPicPr>
        <p:blipFill>
          <a:blip r:embed="rId2"/>
          <a:srcRect/>
          <a:stretch>
            <a:fillRect/>
          </a:stretch>
        </p:blipFill>
        <p:spPr bwMode="auto">
          <a:xfrm>
            <a:off x="0" y="1458571"/>
            <a:ext cx="9144000" cy="5399429"/>
          </a:xfrm>
          <a:prstGeom prst="rect">
            <a:avLst/>
          </a:prstGeom>
          <a:noFill/>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400" dirty="0" err="1" smtClean="0"/>
              <a:t>PlanningWizard</a:t>
            </a:r>
            <a:endParaRPr lang="fr-FR" sz="4400" dirty="0" smtClean="0"/>
          </a:p>
        </p:txBody>
      </p:sp>
      <p:pic>
        <p:nvPicPr>
          <p:cNvPr id="25602" name="Picture 2" descr="F:\EBS FR\25.jpg"/>
          <p:cNvPicPr>
            <a:picLocks noChangeAspect="1" noChangeArrowheads="1"/>
          </p:cNvPicPr>
          <p:nvPr/>
        </p:nvPicPr>
        <p:blipFill>
          <a:blip r:embed="rId2"/>
          <a:srcRect/>
          <a:stretch>
            <a:fillRect/>
          </a:stretch>
        </p:blipFill>
        <p:spPr bwMode="auto">
          <a:xfrm>
            <a:off x="838200" y="1924050"/>
            <a:ext cx="7200900"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400" dirty="0" err="1" smtClean="0"/>
              <a:t>PlanningWizard</a:t>
            </a:r>
            <a:endParaRPr lang="fr-FR" sz="4400" dirty="0" smtClean="0"/>
          </a:p>
        </p:txBody>
      </p:sp>
      <p:pic>
        <p:nvPicPr>
          <p:cNvPr id="26626" name="Picture 2" descr="F:\EBS FR\26.jpg"/>
          <p:cNvPicPr>
            <a:picLocks noChangeAspect="1" noChangeArrowheads="1"/>
          </p:cNvPicPr>
          <p:nvPr/>
        </p:nvPicPr>
        <p:blipFill>
          <a:blip r:embed="rId2"/>
          <a:srcRect/>
          <a:stretch>
            <a:fillRect/>
          </a:stretch>
        </p:blipFill>
        <p:spPr bwMode="auto">
          <a:xfrm>
            <a:off x="847725" y="2076450"/>
            <a:ext cx="7200900"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Pré-requis Hardware</a:t>
            </a:r>
            <a:endParaRPr lang="fr-FR" dirty="0"/>
          </a:p>
        </p:txBody>
      </p:sp>
      <p:grpSp>
        <p:nvGrpSpPr>
          <p:cNvPr id="4" name="Groupe 6"/>
          <p:cNvGrpSpPr/>
          <p:nvPr/>
        </p:nvGrpSpPr>
        <p:grpSpPr>
          <a:xfrm>
            <a:off x="796554" y="3236601"/>
            <a:ext cx="1143000" cy="1219200"/>
            <a:chOff x="7280137" y="2857496"/>
            <a:chExt cx="1143000" cy="1219200"/>
          </a:xfrm>
        </p:grpSpPr>
        <p:sp>
          <p:nvSpPr>
            <p:cNvPr id="8" name="Rounded Rectangle 21"/>
            <p:cNvSpPr/>
            <p:nvPr/>
          </p:nvSpPr>
          <p:spPr bwMode="auto">
            <a:xfrm>
              <a:off x="7280137" y="3700791"/>
              <a:ext cx="1143000" cy="375905"/>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200" dirty="0" smtClean="0">
                  <a:solidFill>
                    <a:srgbClr val="FFFFFF"/>
                  </a:solidFill>
                  <a:effectLst>
                    <a:outerShdw blurRad="38100" dist="38100" dir="2700000" algn="tl">
                      <a:srgbClr val="000000">
                        <a:alpha val="43137"/>
                      </a:srgbClr>
                    </a:outerShdw>
                  </a:effectLst>
                  <a:latin typeface="Segoe" pitchFamily="34" charset="0"/>
                </a:rPr>
                <a:t>Security</a:t>
              </a:r>
              <a:endParaRPr lang="en-US" sz="14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9" name="Picture 13" descr="C10GettingStartedInstallEdge_256.png"/>
            <p:cNvPicPr>
              <a:picLocks noChangeAspect="1"/>
            </p:cNvPicPr>
            <p:nvPr/>
          </p:nvPicPr>
          <p:blipFill>
            <a:blip r:embed="rId2" cstate="print">
              <a:lum/>
            </a:blip>
            <a:stretch>
              <a:fillRect/>
            </a:stretch>
          </p:blipFill>
          <p:spPr>
            <a:xfrm>
              <a:off x="7500958" y="2857496"/>
              <a:ext cx="720158" cy="720158"/>
            </a:xfrm>
            <a:prstGeom prst="rect">
              <a:avLst/>
            </a:prstGeom>
          </p:spPr>
        </p:pic>
      </p:grpSp>
      <p:grpSp>
        <p:nvGrpSpPr>
          <p:cNvPr id="7" name="Groupe 6"/>
          <p:cNvGrpSpPr/>
          <p:nvPr/>
        </p:nvGrpSpPr>
        <p:grpSpPr>
          <a:xfrm>
            <a:off x="842274" y="4795855"/>
            <a:ext cx="1143000" cy="1219200"/>
            <a:chOff x="7343519" y="4500570"/>
            <a:chExt cx="1143000" cy="1219200"/>
          </a:xfrm>
        </p:grpSpPr>
        <p:sp>
          <p:nvSpPr>
            <p:cNvPr id="11" name="Rounded Rectangle 20"/>
            <p:cNvSpPr/>
            <p:nvPr/>
          </p:nvSpPr>
          <p:spPr bwMode="auto">
            <a:xfrm>
              <a:off x="7343519" y="5343865"/>
              <a:ext cx="1143000" cy="375905"/>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200" dirty="0" smtClean="0">
                  <a:solidFill>
                    <a:srgbClr val="FFFFFF"/>
                  </a:solidFill>
                  <a:effectLst>
                    <a:outerShdw blurRad="38100" dist="38100" dir="2700000" algn="tl">
                      <a:srgbClr val="000000">
                        <a:alpha val="43137"/>
                      </a:srgbClr>
                    </a:outerShdw>
                  </a:effectLst>
                  <a:latin typeface="Segoe" pitchFamily="34" charset="0"/>
                </a:rPr>
                <a:t>Messaging</a:t>
              </a:r>
              <a:endParaRPr lang="en-US" sz="14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12" name="Picture 14" descr="C10GettingStartedInstallMail_256.png"/>
            <p:cNvPicPr>
              <a:picLocks noChangeAspect="1"/>
            </p:cNvPicPr>
            <p:nvPr/>
          </p:nvPicPr>
          <p:blipFill>
            <a:blip r:embed="rId3" cstate="print">
              <a:lum/>
            </a:blip>
            <a:stretch>
              <a:fillRect/>
            </a:stretch>
          </p:blipFill>
          <p:spPr>
            <a:xfrm>
              <a:off x="7572396" y="4500570"/>
              <a:ext cx="720158" cy="720158"/>
            </a:xfrm>
            <a:prstGeom prst="rect">
              <a:avLst/>
            </a:prstGeom>
          </p:spPr>
        </p:pic>
      </p:grpSp>
      <p:sp>
        <p:nvSpPr>
          <p:cNvPr id="13" name="ZoneTexte 12"/>
          <p:cNvSpPr txBox="1"/>
          <p:nvPr/>
        </p:nvSpPr>
        <p:spPr>
          <a:xfrm>
            <a:off x="2531745" y="1586865"/>
            <a:ext cx="5375366" cy="1477328"/>
          </a:xfrm>
          <a:prstGeom prst="rect">
            <a:avLst/>
          </a:prstGeom>
          <a:noFill/>
        </p:spPr>
        <p:txBody>
          <a:bodyPr wrap="square" rtlCol="0">
            <a:spAutoFit/>
          </a:bodyPr>
          <a:lstStyle/>
          <a:p>
            <a:r>
              <a:rPr lang="fr-FR" sz="1800" dirty="0" smtClean="0">
                <a:solidFill>
                  <a:schemeClr val="tx1"/>
                </a:solidFill>
              </a:rPr>
              <a:t>Proc. Multi. X64</a:t>
            </a:r>
          </a:p>
          <a:p>
            <a:r>
              <a:rPr lang="fr-FR" sz="1800" dirty="0" smtClean="0">
                <a:solidFill>
                  <a:schemeClr val="tx1"/>
                </a:solidFill>
              </a:rPr>
              <a:t>4 Gb de Ram</a:t>
            </a:r>
          </a:p>
          <a:p>
            <a:r>
              <a:rPr lang="fr-FR" sz="1800" dirty="0" smtClean="0">
                <a:solidFill>
                  <a:schemeClr val="tx1"/>
                </a:solidFill>
              </a:rPr>
              <a:t>1 Nic</a:t>
            </a:r>
          </a:p>
          <a:p>
            <a:r>
              <a:rPr lang="fr-FR" sz="1800" dirty="0" smtClean="0">
                <a:solidFill>
                  <a:schemeClr val="tx1"/>
                </a:solidFill>
              </a:rPr>
              <a:t>2 X HDD ( System+Bin / Datas) (SAN)</a:t>
            </a:r>
          </a:p>
          <a:p>
            <a:endParaRPr lang="fr-FR" sz="1800" dirty="0">
              <a:solidFill>
                <a:schemeClr val="tx1"/>
              </a:solidFill>
            </a:endParaRPr>
          </a:p>
        </p:txBody>
      </p:sp>
      <p:sp>
        <p:nvSpPr>
          <p:cNvPr id="17" name="Rectangle 16"/>
          <p:cNvSpPr/>
          <p:nvPr/>
        </p:nvSpPr>
        <p:spPr>
          <a:xfrm>
            <a:off x="2531745" y="3143161"/>
            <a:ext cx="5341620" cy="1200329"/>
          </a:xfrm>
          <a:prstGeom prst="rect">
            <a:avLst/>
          </a:prstGeom>
        </p:spPr>
        <p:txBody>
          <a:bodyPr wrap="square">
            <a:spAutoFit/>
          </a:bodyPr>
          <a:lstStyle/>
          <a:p>
            <a:r>
              <a:rPr lang="fr-FR" sz="1800" dirty="0" smtClean="0">
                <a:solidFill>
                  <a:schemeClr val="tx1"/>
                </a:solidFill>
              </a:rPr>
              <a:t>Proc. Multi. X64</a:t>
            </a:r>
          </a:p>
          <a:p>
            <a:r>
              <a:rPr lang="fr-FR" sz="1800" dirty="0" smtClean="0">
                <a:solidFill>
                  <a:schemeClr val="tx1"/>
                </a:solidFill>
              </a:rPr>
              <a:t>2 Gb de Ram</a:t>
            </a:r>
          </a:p>
          <a:p>
            <a:r>
              <a:rPr lang="fr-FR" sz="1800" dirty="0" smtClean="0">
                <a:solidFill>
                  <a:schemeClr val="tx1"/>
                </a:solidFill>
              </a:rPr>
              <a:t>2 Nic</a:t>
            </a:r>
          </a:p>
          <a:p>
            <a:r>
              <a:rPr lang="fr-FR" sz="1800" dirty="0" smtClean="0">
                <a:solidFill>
                  <a:schemeClr val="tx1"/>
                </a:solidFill>
              </a:rPr>
              <a:t>2 X HDD ( System+Bin / Datas) (SAN) </a:t>
            </a:r>
          </a:p>
        </p:txBody>
      </p:sp>
      <p:sp>
        <p:nvSpPr>
          <p:cNvPr id="18" name="Rectangle 17"/>
          <p:cNvSpPr/>
          <p:nvPr/>
        </p:nvSpPr>
        <p:spPr>
          <a:xfrm>
            <a:off x="2539365" y="4705261"/>
            <a:ext cx="5318760" cy="1200329"/>
          </a:xfrm>
          <a:prstGeom prst="rect">
            <a:avLst/>
          </a:prstGeom>
        </p:spPr>
        <p:txBody>
          <a:bodyPr wrap="square">
            <a:spAutoFit/>
          </a:bodyPr>
          <a:lstStyle/>
          <a:p>
            <a:r>
              <a:rPr lang="fr-FR" sz="1800" dirty="0" smtClean="0">
                <a:solidFill>
                  <a:schemeClr val="tx1"/>
                </a:solidFill>
              </a:rPr>
              <a:t>Proc. Multi. X64</a:t>
            </a:r>
          </a:p>
          <a:p>
            <a:r>
              <a:rPr lang="fr-FR" sz="1800" dirty="0" smtClean="0">
                <a:solidFill>
                  <a:schemeClr val="tx1"/>
                </a:solidFill>
              </a:rPr>
              <a:t>4 Gb de Ram</a:t>
            </a:r>
          </a:p>
          <a:p>
            <a:r>
              <a:rPr lang="fr-FR" sz="1800" dirty="0" smtClean="0">
                <a:solidFill>
                  <a:schemeClr val="tx1"/>
                </a:solidFill>
              </a:rPr>
              <a:t>1 Nic</a:t>
            </a:r>
          </a:p>
          <a:p>
            <a:r>
              <a:rPr lang="fr-FR" sz="1800" dirty="0" smtClean="0">
                <a:solidFill>
                  <a:schemeClr val="tx1"/>
                </a:solidFill>
              </a:rPr>
              <a:t>2 X HDD ( System+Bin / Datas) (SAN) </a:t>
            </a:r>
          </a:p>
        </p:txBody>
      </p:sp>
      <p:pic>
        <p:nvPicPr>
          <p:cNvPr id="20" name="Picture 15" descr="C10GettingStartedInstallMgmt_256.png"/>
          <p:cNvPicPr>
            <a:picLocks noChangeAspect="1"/>
          </p:cNvPicPr>
          <p:nvPr/>
        </p:nvPicPr>
        <p:blipFill>
          <a:blip r:embed="rId4" cstate="print"/>
          <a:stretch>
            <a:fillRect/>
          </a:stretch>
        </p:blipFill>
        <p:spPr>
          <a:xfrm>
            <a:off x="999033" y="1715453"/>
            <a:ext cx="784135" cy="738187"/>
          </a:xfrm>
          <a:prstGeom prst="rect">
            <a:avLst/>
          </a:prstGeom>
        </p:spPr>
      </p:pic>
      <p:sp>
        <p:nvSpPr>
          <p:cNvPr id="22" name="Rounded Rectangle 21"/>
          <p:cNvSpPr/>
          <p:nvPr/>
        </p:nvSpPr>
        <p:spPr bwMode="auto">
          <a:xfrm>
            <a:off x="727974" y="2632096"/>
            <a:ext cx="1143000" cy="375905"/>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200" dirty="0" smtClean="0">
                <a:solidFill>
                  <a:srgbClr val="FFFFFF"/>
                </a:solidFill>
                <a:effectLst>
                  <a:outerShdw blurRad="38100" dist="38100" dir="2700000" algn="tl">
                    <a:srgbClr val="000000">
                      <a:alpha val="43137"/>
                    </a:srgbClr>
                  </a:outerShdw>
                </a:effectLst>
                <a:latin typeface="Segoe" pitchFamily="34" charset="0"/>
              </a:rPr>
              <a:t>Management</a:t>
            </a:r>
            <a:endParaRPr lang="en-US" sz="14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400" dirty="0" err="1" smtClean="0"/>
              <a:t>PlanningWizard</a:t>
            </a:r>
            <a:endParaRPr lang="fr-FR" sz="4400" dirty="0" smtClean="0"/>
          </a:p>
        </p:txBody>
      </p:sp>
      <p:pic>
        <p:nvPicPr>
          <p:cNvPr id="27650" name="Picture 2" descr="F:\EBS FR\27.jpg"/>
          <p:cNvPicPr>
            <a:picLocks noChangeAspect="1" noChangeArrowheads="1"/>
          </p:cNvPicPr>
          <p:nvPr/>
        </p:nvPicPr>
        <p:blipFill>
          <a:blip r:embed="rId2"/>
          <a:srcRect/>
          <a:stretch>
            <a:fillRect/>
          </a:stretch>
        </p:blipFill>
        <p:spPr bwMode="auto">
          <a:xfrm>
            <a:off x="933450" y="1862138"/>
            <a:ext cx="7181850" cy="4276725"/>
          </a:xfrm>
          <a:prstGeom prst="rect">
            <a:avLst/>
          </a:prstGeom>
          <a:noFill/>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sz="4400" dirty="0" err="1" smtClean="0"/>
              <a:t>PlanningWizard</a:t>
            </a:r>
            <a:endParaRPr lang="fr-FR" sz="4400" dirty="0" smtClean="0"/>
          </a:p>
        </p:txBody>
      </p:sp>
      <p:pic>
        <p:nvPicPr>
          <p:cNvPr id="28674" name="Picture 2" descr="F:\EBS FR\28.jpg"/>
          <p:cNvPicPr>
            <a:picLocks noChangeAspect="1" noChangeArrowheads="1"/>
          </p:cNvPicPr>
          <p:nvPr/>
        </p:nvPicPr>
        <p:blipFill>
          <a:blip r:embed="rId2"/>
          <a:srcRect/>
          <a:stretch>
            <a:fillRect/>
          </a:stretch>
        </p:blipFill>
        <p:spPr bwMode="auto">
          <a:xfrm>
            <a:off x="871538" y="1828800"/>
            <a:ext cx="721042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1026" name="Picture 2" descr="F:\EBS FR\1.jpg"/>
          <p:cNvPicPr>
            <a:picLocks noChangeAspect="1" noChangeArrowheads="1"/>
          </p:cNvPicPr>
          <p:nvPr/>
        </p:nvPicPr>
        <p:blipFill>
          <a:blip r:embed="rId2"/>
          <a:srcRect/>
          <a:stretch>
            <a:fillRect/>
          </a:stretch>
        </p:blipFill>
        <p:spPr bwMode="auto">
          <a:xfrm>
            <a:off x="957263" y="1981200"/>
            <a:ext cx="7229475" cy="4286250"/>
          </a:xfrm>
          <a:prstGeom prst="rect">
            <a:avLst/>
          </a:prstGeom>
          <a:noFill/>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2050" name="Picture 2" descr="F:\EBS FR\2.jpg"/>
          <p:cNvPicPr>
            <a:picLocks noChangeAspect="1" noChangeArrowheads="1"/>
          </p:cNvPicPr>
          <p:nvPr/>
        </p:nvPicPr>
        <p:blipFill>
          <a:blip r:embed="rId2"/>
          <a:srcRect/>
          <a:stretch>
            <a:fillRect/>
          </a:stretch>
        </p:blipFill>
        <p:spPr bwMode="auto">
          <a:xfrm>
            <a:off x="1123950" y="2071688"/>
            <a:ext cx="7239000"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3074" name="Picture 2" descr="F:\EBS FR\3.jpg"/>
          <p:cNvPicPr>
            <a:picLocks noChangeAspect="1" noChangeArrowheads="1"/>
          </p:cNvPicPr>
          <p:nvPr/>
        </p:nvPicPr>
        <p:blipFill>
          <a:blip r:embed="rId2"/>
          <a:srcRect/>
          <a:stretch>
            <a:fillRect/>
          </a:stretch>
        </p:blipFill>
        <p:spPr bwMode="auto">
          <a:xfrm>
            <a:off x="885825" y="2081213"/>
            <a:ext cx="7239000"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4098" name="Picture 2" descr="F:\EBS FR\4.jpg"/>
          <p:cNvPicPr>
            <a:picLocks noChangeAspect="1" noChangeArrowheads="1"/>
          </p:cNvPicPr>
          <p:nvPr/>
        </p:nvPicPr>
        <p:blipFill>
          <a:blip r:embed="rId2"/>
          <a:srcRect/>
          <a:stretch>
            <a:fillRect/>
          </a:stretch>
        </p:blipFill>
        <p:spPr bwMode="auto">
          <a:xfrm>
            <a:off x="904875" y="2062163"/>
            <a:ext cx="7239000" cy="4276725"/>
          </a:xfrm>
          <a:prstGeom prst="rect">
            <a:avLst/>
          </a:prstGeom>
          <a:noFill/>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5122" name="Picture 2" descr="F:\EBS FR\5.jpg"/>
          <p:cNvPicPr>
            <a:picLocks noChangeAspect="1" noChangeArrowheads="1"/>
          </p:cNvPicPr>
          <p:nvPr/>
        </p:nvPicPr>
        <p:blipFill>
          <a:blip r:embed="rId2"/>
          <a:srcRect/>
          <a:stretch>
            <a:fillRect/>
          </a:stretch>
        </p:blipFill>
        <p:spPr bwMode="auto">
          <a:xfrm>
            <a:off x="885825" y="2047875"/>
            <a:ext cx="7239000"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6146" name="Picture 2" descr="F:\EBS FR\6.jpg"/>
          <p:cNvPicPr>
            <a:picLocks noChangeAspect="1" noChangeArrowheads="1"/>
          </p:cNvPicPr>
          <p:nvPr/>
        </p:nvPicPr>
        <p:blipFill>
          <a:blip r:embed="rId2"/>
          <a:srcRect/>
          <a:stretch>
            <a:fillRect/>
          </a:stretch>
        </p:blipFill>
        <p:spPr bwMode="auto">
          <a:xfrm>
            <a:off x="819150" y="2081213"/>
            <a:ext cx="7239000"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7170" name="Picture 2" descr="F:\EBS FR\7.jpg"/>
          <p:cNvPicPr>
            <a:picLocks noChangeAspect="1" noChangeArrowheads="1"/>
          </p:cNvPicPr>
          <p:nvPr/>
        </p:nvPicPr>
        <p:blipFill>
          <a:blip r:embed="rId2"/>
          <a:srcRect/>
          <a:stretch>
            <a:fillRect/>
          </a:stretch>
        </p:blipFill>
        <p:spPr bwMode="auto">
          <a:xfrm>
            <a:off x="747713" y="2019300"/>
            <a:ext cx="724852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31747" name="Picture 3" descr="F:\EBS FR\31.jpg"/>
          <p:cNvPicPr>
            <a:picLocks noChangeAspect="1" noChangeArrowheads="1"/>
          </p:cNvPicPr>
          <p:nvPr/>
        </p:nvPicPr>
        <p:blipFill>
          <a:blip r:embed="rId2"/>
          <a:srcRect/>
          <a:stretch>
            <a:fillRect/>
          </a:stretch>
        </p:blipFill>
        <p:spPr bwMode="auto">
          <a:xfrm>
            <a:off x="-1" y="1690688"/>
            <a:ext cx="7877176" cy="5133771"/>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Pré-requis</a:t>
            </a:r>
            <a:endParaRPr lang="fr-FR" dirty="0"/>
          </a:p>
        </p:txBody>
      </p:sp>
      <p:sp>
        <p:nvSpPr>
          <p:cNvPr id="3" name="Espace réservé du contenu 2"/>
          <p:cNvSpPr>
            <a:spLocks noGrp="1"/>
          </p:cNvSpPr>
          <p:nvPr>
            <p:ph idx="4294967295"/>
          </p:nvPr>
        </p:nvSpPr>
        <p:spPr>
          <a:xfrm>
            <a:off x="312420" y="1501140"/>
            <a:ext cx="8383588" cy="4468813"/>
          </a:xfrm>
          <a:prstGeom prst="rect">
            <a:avLst/>
          </a:prstGeom>
        </p:spPr>
        <p:txBody>
          <a:bodyPr/>
          <a:lstStyle/>
          <a:p>
            <a:pPr>
              <a:buNone/>
            </a:pPr>
            <a:r>
              <a:rPr lang="fr-FR" sz="2800" dirty="0" smtClean="0"/>
              <a:t>Migration :</a:t>
            </a:r>
          </a:p>
          <a:p>
            <a:pPr>
              <a:buFont typeface="Arial" pitchFamily="34" charset="0"/>
              <a:buChar char="•"/>
            </a:pPr>
            <a:r>
              <a:rPr lang="fr-FR" sz="2800" dirty="0" smtClean="0"/>
              <a:t>Windows 2000 SP4 / Exchange 2000 </a:t>
            </a:r>
          </a:p>
          <a:p>
            <a:pPr>
              <a:buFont typeface="Arial" pitchFamily="34" charset="0"/>
              <a:buChar char="•"/>
            </a:pPr>
            <a:r>
              <a:rPr lang="fr-FR" sz="2800" dirty="0" smtClean="0"/>
              <a:t>Small Business Serveur 2000</a:t>
            </a:r>
          </a:p>
          <a:p>
            <a:pPr>
              <a:buNone/>
            </a:pPr>
            <a:r>
              <a:rPr lang="fr-FR" sz="2800" dirty="0" smtClean="0"/>
              <a:t>Réseau (Internet) minimum :</a:t>
            </a:r>
          </a:p>
          <a:p>
            <a:r>
              <a:rPr lang="fr-FR" sz="2800" dirty="0" smtClean="0"/>
              <a:t>IP Fixe Publique  (NIC </a:t>
            </a:r>
            <a:r>
              <a:rPr lang="fr-FR" sz="2800" dirty="0" err="1" smtClean="0"/>
              <a:t>ext</a:t>
            </a:r>
            <a:r>
              <a:rPr lang="fr-FR" sz="2800" dirty="0" smtClean="0"/>
              <a:t>. du serveur de sécurité)</a:t>
            </a:r>
          </a:p>
          <a:p>
            <a:r>
              <a:rPr lang="fr-FR" sz="2800" dirty="0" smtClean="0"/>
              <a:t>Nom de Domaine Publique</a:t>
            </a:r>
          </a:p>
          <a:p>
            <a:r>
              <a:rPr lang="fr-FR" sz="2800" dirty="0" smtClean="0"/>
              <a:t>Enregistrement MX , TXT</a:t>
            </a:r>
          </a:p>
          <a:p>
            <a:pPr>
              <a:buNone/>
            </a:pPr>
            <a:endParaRPr lang="fr-FR" dirty="0"/>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32770" name="Picture 2" descr="F:\EBS FR\32.jpg"/>
          <p:cNvPicPr>
            <a:picLocks noChangeAspect="1" noChangeArrowheads="1"/>
          </p:cNvPicPr>
          <p:nvPr/>
        </p:nvPicPr>
        <p:blipFill>
          <a:blip r:embed="rId2"/>
          <a:srcRect/>
          <a:stretch>
            <a:fillRect/>
          </a:stretch>
        </p:blipFill>
        <p:spPr bwMode="auto">
          <a:xfrm>
            <a:off x="942975" y="2090738"/>
            <a:ext cx="7239000"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33794" name="Picture 2" descr="F:\EBS FR\33.jpg"/>
          <p:cNvPicPr>
            <a:picLocks noChangeAspect="1" noChangeArrowheads="1"/>
          </p:cNvPicPr>
          <p:nvPr/>
        </p:nvPicPr>
        <p:blipFill>
          <a:blip r:embed="rId2"/>
          <a:srcRect/>
          <a:stretch>
            <a:fillRect/>
          </a:stretch>
        </p:blipFill>
        <p:spPr bwMode="auto">
          <a:xfrm>
            <a:off x="1000125" y="2019300"/>
            <a:ext cx="7239000"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34818" name="Picture 2" descr="F:\EBS FR\34.jpg"/>
          <p:cNvPicPr>
            <a:picLocks noChangeAspect="1" noChangeArrowheads="1"/>
          </p:cNvPicPr>
          <p:nvPr/>
        </p:nvPicPr>
        <p:blipFill>
          <a:blip r:embed="rId2"/>
          <a:srcRect/>
          <a:stretch>
            <a:fillRect/>
          </a:stretch>
        </p:blipFill>
        <p:spPr bwMode="auto">
          <a:xfrm>
            <a:off x="857250" y="2057400"/>
            <a:ext cx="7239000"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35842" name="Picture 2" descr="F:\EBS FR\35.jpg"/>
          <p:cNvPicPr>
            <a:picLocks noChangeAspect="1" noChangeArrowheads="1"/>
          </p:cNvPicPr>
          <p:nvPr/>
        </p:nvPicPr>
        <p:blipFill>
          <a:blip r:embed="rId2"/>
          <a:srcRect/>
          <a:stretch>
            <a:fillRect/>
          </a:stretch>
        </p:blipFill>
        <p:spPr bwMode="auto">
          <a:xfrm>
            <a:off x="909638" y="2162175"/>
            <a:ext cx="724852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36866" name="Picture 2" descr="F:\EBS FR\36.jpg"/>
          <p:cNvPicPr>
            <a:picLocks noChangeAspect="1" noChangeArrowheads="1"/>
          </p:cNvPicPr>
          <p:nvPr/>
        </p:nvPicPr>
        <p:blipFill>
          <a:blip r:embed="rId2"/>
          <a:srcRect/>
          <a:stretch>
            <a:fillRect/>
          </a:stretch>
        </p:blipFill>
        <p:spPr bwMode="auto">
          <a:xfrm>
            <a:off x="966788" y="1952625"/>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37890" name="Picture 2" descr="F:\EBS FR\37.jpg"/>
          <p:cNvPicPr>
            <a:picLocks noChangeAspect="1" noChangeArrowheads="1"/>
          </p:cNvPicPr>
          <p:nvPr/>
        </p:nvPicPr>
        <p:blipFill>
          <a:blip r:embed="rId2"/>
          <a:srcRect/>
          <a:stretch>
            <a:fillRect/>
          </a:stretch>
        </p:blipFill>
        <p:spPr bwMode="auto">
          <a:xfrm>
            <a:off x="909638" y="1957388"/>
            <a:ext cx="7248525" cy="4276725"/>
          </a:xfrm>
          <a:prstGeom prst="rect">
            <a:avLst/>
          </a:prstGeom>
          <a:noFill/>
        </p:spPr>
      </p:pic>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38914" name="Picture 2" descr="F:\EBS FR\38.jpg"/>
          <p:cNvPicPr>
            <a:picLocks noChangeAspect="1" noChangeArrowheads="1"/>
          </p:cNvPicPr>
          <p:nvPr/>
        </p:nvPicPr>
        <p:blipFill>
          <a:blip r:embed="rId2"/>
          <a:srcRect/>
          <a:stretch>
            <a:fillRect/>
          </a:stretch>
        </p:blipFill>
        <p:spPr bwMode="auto">
          <a:xfrm>
            <a:off x="962025" y="1995488"/>
            <a:ext cx="7239000" cy="4276725"/>
          </a:xfrm>
          <a:prstGeom prst="rect">
            <a:avLst/>
          </a:prstGeom>
          <a:noFill/>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39938" name="Picture 2" descr="F:\EBS FR\39.jpg"/>
          <p:cNvPicPr>
            <a:picLocks noChangeAspect="1" noChangeArrowheads="1"/>
          </p:cNvPicPr>
          <p:nvPr/>
        </p:nvPicPr>
        <p:blipFill>
          <a:blip r:embed="rId2"/>
          <a:srcRect/>
          <a:stretch>
            <a:fillRect/>
          </a:stretch>
        </p:blipFill>
        <p:spPr bwMode="auto">
          <a:xfrm>
            <a:off x="833438" y="1728788"/>
            <a:ext cx="7419975" cy="5000625"/>
          </a:xfrm>
          <a:prstGeom prst="rect">
            <a:avLst/>
          </a:prstGeom>
          <a:noFill/>
        </p:spPr>
      </p:pic>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40962" name="Picture 2" descr="F:\EBS FR\40.jpg"/>
          <p:cNvPicPr>
            <a:picLocks noChangeAspect="1" noChangeArrowheads="1"/>
          </p:cNvPicPr>
          <p:nvPr/>
        </p:nvPicPr>
        <p:blipFill>
          <a:blip r:embed="rId2"/>
          <a:srcRect/>
          <a:stretch>
            <a:fillRect/>
          </a:stretch>
        </p:blipFill>
        <p:spPr bwMode="auto">
          <a:xfrm>
            <a:off x="919163" y="2014538"/>
            <a:ext cx="7229475"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41986" name="Picture 2" descr="F:\EBS FR\41.jpg"/>
          <p:cNvPicPr>
            <a:picLocks noChangeAspect="1" noChangeArrowheads="1"/>
          </p:cNvPicPr>
          <p:nvPr/>
        </p:nvPicPr>
        <p:blipFill>
          <a:blip r:embed="rId2"/>
          <a:srcRect/>
          <a:stretch>
            <a:fillRect/>
          </a:stretch>
        </p:blipFill>
        <p:spPr bwMode="auto">
          <a:xfrm>
            <a:off x="976313" y="2114550"/>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Architecture Réseau</a:t>
            </a:r>
            <a:endParaRPr lang="fr-FR" dirty="0"/>
          </a:p>
        </p:txBody>
      </p:sp>
      <p:pic>
        <p:nvPicPr>
          <p:cNvPr id="28674" name="Picture 2" descr="C:\Users\pierrc\Desktop\Cc463468_0c408513-f51f-4f2f-9fb8-6834235d7dab(en-us,WS_10).bmp"/>
          <p:cNvPicPr>
            <a:picLocks noChangeAspect="1" noChangeArrowheads="1"/>
          </p:cNvPicPr>
          <p:nvPr/>
        </p:nvPicPr>
        <p:blipFill>
          <a:blip r:embed="rId2"/>
          <a:srcRect/>
          <a:stretch>
            <a:fillRect/>
          </a:stretch>
        </p:blipFill>
        <p:spPr bwMode="auto">
          <a:xfrm>
            <a:off x="2057400" y="4325711"/>
            <a:ext cx="4502800" cy="1748518"/>
          </a:xfrm>
          <a:prstGeom prst="rect">
            <a:avLst/>
          </a:prstGeom>
          <a:noFill/>
        </p:spPr>
      </p:pic>
      <p:pic>
        <p:nvPicPr>
          <p:cNvPr id="28675" name="Picture 3" descr="C:\Users\pierrc\Desktop\Cc463468_cb38cff1-363d-4aba-8959-dda7c4010492(en-us,WS_10).bmp"/>
          <p:cNvPicPr>
            <a:picLocks noChangeAspect="1" noChangeArrowheads="1"/>
          </p:cNvPicPr>
          <p:nvPr/>
        </p:nvPicPr>
        <p:blipFill>
          <a:blip r:embed="rId3"/>
          <a:srcRect/>
          <a:stretch>
            <a:fillRect/>
          </a:stretch>
        </p:blipFill>
        <p:spPr bwMode="auto">
          <a:xfrm>
            <a:off x="2090964" y="2351179"/>
            <a:ext cx="4462235" cy="1935615"/>
          </a:xfrm>
          <a:prstGeom prst="rect">
            <a:avLst/>
          </a:prstGeom>
          <a:noFill/>
        </p:spPr>
      </p:pic>
      <p:pic>
        <p:nvPicPr>
          <p:cNvPr id="28677" name="Picture 5" descr="C:\Users\pierrc\Desktop\Cc463468_5114a088-d0fd-4652-be8e-0aff1ea7bb89(en-us,WS_10).bmp"/>
          <p:cNvPicPr>
            <a:picLocks noChangeAspect="1" noChangeArrowheads="1"/>
          </p:cNvPicPr>
          <p:nvPr/>
        </p:nvPicPr>
        <p:blipFill>
          <a:blip r:embed="rId4"/>
          <a:srcRect/>
          <a:stretch>
            <a:fillRect/>
          </a:stretch>
        </p:blipFill>
        <p:spPr bwMode="auto">
          <a:xfrm>
            <a:off x="2064021" y="1184638"/>
            <a:ext cx="4509219" cy="1147082"/>
          </a:xfrm>
          <a:prstGeom prst="rect">
            <a:avLst/>
          </a:prstGeom>
          <a:noFill/>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43010" name="Picture 2" descr="F:\EBS FR\42.jpg"/>
          <p:cNvPicPr>
            <a:picLocks noChangeAspect="1" noChangeArrowheads="1"/>
          </p:cNvPicPr>
          <p:nvPr/>
        </p:nvPicPr>
        <p:blipFill>
          <a:blip r:embed="rId2"/>
          <a:srcRect/>
          <a:stretch>
            <a:fillRect/>
          </a:stretch>
        </p:blipFill>
        <p:spPr bwMode="auto">
          <a:xfrm>
            <a:off x="947738" y="2100263"/>
            <a:ext cx="7229475" cy="4276725"/>
          </a:xfrm>
          <a:prstGeom prst="rect">
            <a:avLst/>
          </a:prstGeom>
          <a:noFill/>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44034" name="Picture 2" descr="F:\EBS FR\43.jpg"/>
          <p:cNvPicPr>
            <a:picLocks noChangeAspect="1" noChangeArrowheads="1"/>
          </p:cNvPicPr>
          <p:nvPr/>
        </p:nvPicPr>
        <p:blipFill>
          <a:blip r:embed="rId2"/>
          <a:srcRect/>
          <a:stretch>
            <a:fillRect/>
          </a:stretch>
        </p:blipFill>
        <p:spPr bwMode="auto">
          <a:xfrm>
            <a:off x="962025" y="2052638"/>
            <a:ext cx="7239000" cy="4276725"/>
          </a:xfrm>
          <a:prstGeom prst="rect">
            <a:avLst/>
          </a:prstGeom>
          <a:noFill/>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45058" name="Picture 2" descr="F:\EBS FR\44.jpg"/>
          <p:cNvPicPr>
            <a:picLocks noChangeAspect="1" noChangeArrowheads="1"/>
          </p:cNvPicPr>
          <p:nvPr/>
        </p:nvPicPr>
        <p:blipFill>
          <a:blip r:embed="rId2"/>
          <a:srcRect/>
          <a:stretch>
            <a:fillRect/>
          </a:stretch>
        </p:blipFill>
        <p:spPr bwMode="auto">
          <a:xfrm>
            <a:off x="942975" y="2005013"/>
            <a:ext cx="7239000" cy="4276725"/>
          </a:xfrm>
          <a:prstGeom prst="rect">
            <a:avLst/>
          </a:prstGeom>
          <a:noFill/>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46082" name="Picture 2" descr="F:\EBS FR\45.jpg"/>
          <p:cNvPicPr>
            <a:picLocks noChangeAspect="1" noChangeArrowheads="1"/>
          </p:cNvPicPr>
          <p:nvPr/>
        </p:nvPicPr>
        <p:blipFill>
          <a:blip r:embed="rId2"/>
          <a:srcRect/>
          <a:stretch>
            <a:fillRect/>
          </a:stretch>
        </p:blipFill>
        <p:spPr bwMode="auto">
          <a:xfrm>
            <a:off x="852488" y="2143125"/>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47106" name="Picture 2" descr="F:\EBS FR\46.jpg"/>
          <p:cNvPicPr>
            <a:picLocks noChangeAspect="1" noChangeArrowheads="1"/>
          </p:cNvPicPr>
          <p:nvPr/>
        </p:nvPicPr>
        <p:blipFill>
          <a:blip r:embed="rId2"/>
          <a:srcRect/>
          <a:stretch>
            <a:fillRect/>
          </a:stretch>
        </p:blipFill>
        <p:spPr bwMode="auto">
          <a:xfrm>
            <a:off x="862013" y="2085975"/>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48130" name="Picture 2" descr="F:\EBS FR\47.jpg"/>
          <p:cNvPicPr>
            <a:picLocks noChangeAspect="1" noChangeArrowheads="1"/>
          </p:cNvPicPr>
          <p:nvPr/>
        </p:nvPicPr>
        <p:blipFill>
          <a:blip r:embed="rId2"/>
          <a:srcRect/>
          <a:stretch>
            <a:fillRect/>
          </a:stretch>
        </p:blipFill>
        <p:spPr bwMode="auto">
          <a:xfrm>
            <a:off x="904875" y="2128838"/>
            <a:ext cx="7219950" cy="4276725"/>
          </a:xfrm>
          <a:prstGeom prst="rect">
            <a:avLst/>
          </a:prstGeom>
          <a:noFill/>
        </p:spPr>
      </p:pic>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d’administration</a:t>
            </a:r>
            <a:endParaRPr lang="fr-FR" dirty="0"/>
          </a:p>
        </p:txBody>
      </p:sp>
      <p:pic>
        <p:nvPicPr>
          <p:cNvPr id="49154" name="Picture 2" descr="F:\EBS FR\48.jpg"/>
          <p:cNvPicPr>
            <a:picLocks noChangeAspect="1" noChangeArrowheads="1"/>
          </p:cNvPicPr>
          <p:nvPr/>
        </p:nvPicPr>
        <p:blipFill>
          <a:blip r:embed="rId2"/>
          <a:srcRect/>
          <a:stretch>
            <a:fillRect/>
          </a:stretch>
        </p:blipFill>
        <p:spPr bwMode="auto">
          <a:xfrm>
            <a:off x="976313" y="2047875"/>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50178" name="Picture 2" descr="F:\EBS FR\SEC\1.jpg"/>
          <p:cNvPicPr>
            <a:picLocks noChangeAspect="1" noChangeArrowheads="1"/>
          </p:cNvPicPr>
          <p:nvPr/>
        </p:nvPicPr>
        <p:blipFill>
          <a:blip r:embed="rId2"/>
          <a:srcRect/>
          <a:stretch>
            <a:fillRect/>
          </a:stretch>
        </p:blipFill>
        <p:spPr bwMode="auto">
          <a:xfrm>
            <a:off x="695325" y="2124075"/>
            <a:ext cx="7239000"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51202" name="Picture 2" descr="F:\EBS FR\SEC\2.jpg"/>
          <p:cNvPicPr>
            <a:picLocks noChangeAspect="1" noChangeArrowheads="1"/>
          </p:cNvPicPr>
          <p:nvPr/>
        </p:nvPicPr>
        <p:blipFill>
          <a:blip r:embed="rId2"/>
          <a:srcRect/>
          <a:stretch>
            <a:fillRect/>
          </a:stretch>
        </p:blipFill>
        <p:spPr bwMode="auto">
          <a:xfrm>
            <a:off x="847725" y="2181225"/>
            <a:ext cx="7219950" cy="4248150"/>
          </a:xfrm>
          <a:prstGeom prst="rect">
            <a:avLst/>
          </a:prstGeom>
          <a:noFill/>
        </p:spPr>
      </p:pic>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52226" name="Picture 2" descr="F:\EBS FR\SEC\3.jpg"/>
          <p:cNvPicPr>
            <a:picLocks noChangeAspect="1" noChangeArrowheads="1"/>
          </p:cNvPicPr>
          <p:nvPr/>
        </p:nvPicPr>
        <p:blipFill>
          <a:blip r:embed="rId2"/>
          <a:srcRect/>
          <a:stretch>
            <a:fillRect/>
          </a:stretch>
        </p:blipFill>
        <p:spPr bwMode="auto">
          <a:xfrm>
            <a:off x="866775" y="1995488"/>
            <a:ext cx="7239000"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Virtualisation</a:t>
            </a:r>
            <a:endParaRPr lang="fr-FR" dirty="0"/>
          </a:p>
        </p:txBody>
      </p:sp>
      <p:graphicFrame>
        <p:nvGraphicFramePr>
          <p:cNvPr id="2050" name="Object 2"/>
          <p:cNvGraphicFramePr>
            <a:graphicFrameLocks noChangeAspect="1"/>
          </p:cNvGraphicFramePr>
          <p:nvPr/>
        </p:nvGraphicFramePr>
        <p:xfrm>
          <a:off x="723900" y="2324100"/>
          <a:ext cx="7945974" cy="2689860"/>
        </p:xfrm>
        <a:graphic>
          <a:graphicData uri="http://schemas.openxmlformats.org/presentationml/2006/ole">
            <p:oleObj spid="_x0000_s2050" name="Visio" r:id="rId3" imgW="7779617" imgH="2645087" progId="Visio.Drawing.11">
              <p:embed/>
            </p:oleObj>
          </a:graphicData>
        </a:graphic>
      </p:graphicFrame>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53250" name="Picture 2" descr="F:\EBS FR\SEC\4.jpg"/>
          <p:cNvPicPr>
            <a:picLocks noChangeAspect="1" noChangeArrowheads="1"/>
          </p:cNvPicPr>
          <p:nvPr/>
        </p:nvPicPr>
        <p:blipFill>
          <a:blip r:embed="rId2"/>
          <a:srcRect/>
          <a:stretch>
            <a:fillRect/>
          </a:stretch>
        </p:blipFill>
        <p:spPr bwMode="auto">
          <a:xfrm>
            <a:off x="957263" y="2043113"/>
            <a:ext cx="7229475"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54274" name="Picture 2" descr="F:\EBS FR\SEC\5.jpg"/>
          <p:cNvPicPr>
            <a:picLocks noChangeAspect="1" noChangeArrowheads="1"/>
          </p:cNvPicPr>
          <p:nvPr/>
        </p:nvPicPr>
        <p:blipFill>
          <a:blip r:embed="rId2"/>
          <a:srcRect/>
          <a:stretch>
            <a:fillRect/>
          </a:stretch>
        </p:blipFill>
        <p:spPr bwMode="auto">
          <a:xfrm>
            <a:off x="776288" y="2028825"/>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55298" name="Picture 2" descr="F:\EBS FR\SEC\6.jpg"/>
          <p:cNvPicPr>
            <a:picLocks noChangeAspect="1" noChangeArrowheads="1"/>
          </p:cNvPicPr>
          <p:nvPr/>
        </p:nvPicPr>
        <p:blipFill>
          <a:blip r:embed="rId2"/>
          <a:srcRect/>
          <a:stretch>
            <a:fillRect/>
          </a:stretch>
        </p:blipFill>
        <p:spPr bwMode="auto">
          <a:xfrm>
            <a:off x="885825" y="1924050"/>
            <a:ext cx="7219950"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56322" name="Picture 2" descr="F:\EBS FR\SEC\7.jpg"/>
          <p:cNvPicPr>
            <a:picLocks noChangeAspect="1" noChangeArrowheads="1"/>
          </p:cNvPicPr>
          <p:nvPr/>
        </p:nvPicPr>
        <p:blipFill>
          <a:blip r:embed="rId2"/>
          <a:srcRect/>
          <a:stretch>
            <a:fillRect/>
          </a:stretch>
        </p:blipFill>
        <p:spPr bwMode="auto">
          <a:xfrm>
            <a:off x="900113" y="2143125"/>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57346" name="Picture 2" descr="F:\EBS FR\SEC\8.jpg"/>
          <p:cNvPicPr>
            <a:picLocks noChangeAspect="1" noChangeArrowheads="1"/>
          </p:cNvPicPr>
          <p:nvPr/>
        </p:nvPicPr>
        <p:blipFill>
          <a:blip r:embed="rId2"/>
          <a:srcRect/>
          <a:stretch>
            <a:fillRect/>
          </a:stretch>
        </p:blipFill>
        <p:spPr bwMode="auto">
          <a:xfrm>
            <a:off x="981075" y="2085975"/>
            <a:ext cx="7239000"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58370" name="Picture 2" descr="F:\EBS FR\SEC\9.jpg"/>
          <p:cNvPicPr>
            <a:picLocks noChangeAspect="1" noChangeArrowheads="1"/>
          </p:cNvPicPr>
          <p:nvPr/>
        </p:nvPicPr>
        <p:blipFill>
          <a:blip r:embed="rId2"/>
          <a:srcRect/>
          <a:stretch>
            <a:fillRect/>
          </a:stretch>
        </p:blipFill>
        <p:spPr bwMode="auto">
          <a:xfrm>
            <a:off x="985838" y="2076450"/>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59394" name="Picture 2" descr="F:\EBS FR\SEC\10.jpg"/>
          <p:cNvPicPr>
            <a:picLocks noChangeAspect="1" noChangeArrowheads="1"/>
          </p:cNvPicPr>
          <p:nvPr/>
        </p:nvPicPr>
        <p:blipFill>
          <a:blip r:embed="rId2"/>
          <a:srcRect/>
          <a:stretch>
            <a:fillRect/>
          </a:stretch>
        </p:blipFill>
        <p:spPr bwMode="auto">
          <a:xfrm>
            <a:off x="900113" y="2114550"/>
            <a:ext cx="7229475"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60418" name="Picture 2" descr="F:\EBS FR\SEC\11.jpg"/>
          <p:cNvPicPr>
            <a:picLocks noChangeAspect="1" noChangeArrowheads="1"/>
          </p:cNvPicPr>
          <p:nvPr/>
        </p:nvPicPr>
        <p:blipFill>
          <a:blip r:embed="rId2"/>
          <a:srcRect/>
          <a:stretch>
            <a:fillRect/>
          </a:stretch>
        </p:blipFill>
        <p:spPr bwMode="auto">
          <a:xfrm>
            <a:off x="909638" y="2043113"/>
            <a:ext cx="7229475"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61442" name="Picture 2" descr="F:\EBS FR\SEC\12.jpg"/>
          <p:cNvPicPr>
            <a:picLocks noChangeAspect="1" noChangeArrowheads="1"/>
          </p:cNvPicPr>
          <p:nvPr/>
        </p:nvPicPr>
        <p:blipFill>
          <a:blip r:embed="rId2"/>
          <a:srcRect/>
          <a:stretch>
            <a:fillRect/>
          </a:stretch>
        </p:blipFill>
        <p:spPr bwMode="auto">
          <a:xfrm>
            <a:off x="909638" y="2081213"/>
            <a:ext cx="7229475" cy="4257675"/>
          </a:xfrm>
          <a:prstGeom prst="rect">
            <a:avLst/>
          </a:prstGeom>
          <a:noFill/>
        </p:spPr>
      </p:pic>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du serveur de sécurité</a:t>
            </a:r>
            <a:endParaRPr lang="fr-FR" dirty="0"/>
          </a:p>
        </p:txBody>
      </p:sp>
      <p:pic>
        <p:nvPicPr>
          <p:cNvPr id="62466" name="Picture 2" descr="F:\EBS FR\SEC\13.jpg"/>
          <p:cNvPicPr>
            <a:picLocks noChangeAspect="1" noChangeArrowheads="1"/>
          </p:cNvPicPr>
          <p:nvPr/>
        </p:nvPicPr>
        <p:blipFill>
          <a:blip r:embed="rId2"/>
          <a:srcRect/>
          <a:stretch>
            <a:fillRect/>
          </a:stretch>
        </p:blipFill>
        <p:spPr bwMode="auto">
          <a:xfrm>
            <a:off x="1000125" y="2095500"/>
            <a:ext cx="7219950" cy="4267200"/>
          </a:xfrm>
          <a:prstGeom prst="rect">
            <a:avLst/>
          </a:prstGeom>
          <a:noFill/>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mplate MS Days">
  <a:themeElements>
    <a:clrScheme name="TechEd IT Pro - blue">
      <a:dk1>
        <a:srgbClr val="000000"/>
      </a:dk1>
      <a:lt1>
        <a:srgbClr val="FFFFFF"/>
      </a:lt1>
      <a:dk2>
        <a:srgbClr val="5F5F5F"/>
      </a:dk2>
      <a:lt2>
        <a:srgbClr val="4A93E4"/>
      </a:lt2>
      <a:accent1>
        <a:srgbClr val="FFC000"/>
      </a:accent1>
      <a:accent2>
        <a:srgbClr val="2DB557"/>
      </a:accent2>
      <a:accent3>
        <a:srgbClr val="DF8045"/>
      </a:accent3>
      <a:accent4>
        <a:srgbClr val="2A86DA"/>
      </a:accent4>
      <a:accent5>
        <a:srgbClr val="FF9929"/>
      </a:accent5>
      <a:accent6>
        <a:srgbClr val="808080"/>
      </a:accent6>
      <a:hlink>
        <a:srgbClr val="79AFEB"/>
      </a:hlink>
      <a:folHlink>
        <a:srgbClr val="F0ED7B"/>
      </a:folHlink>
    </a:clrScheme>
    <a:fontScheme name="Custom 2">
      <a:majorFont>
        <a:latin typeface="Calibri"/>
        <a:ea typeface=""/>
        <a:cs typeface=""/>
      </a:majorFont>
      <a:minorFont>
        <a:latin typeface="Calibri"/>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000" dirty="0" smtClean="0">
            <a:solidFill>
              <a:srgbClr val="FFFFFF"/>
            </a:solidFill>
            <a:effectLst>
              <a:outerShdw blurRad="38100" dist="38100" dir="2700000" algn="tl">
                <a:srgbClr val="000000">
                  <a:alpha val="43137"/>
                </a:srgbClr>
              </a:outerShdw>
            </a:effectLst>
            <a:latin typeface="Calibri" pitchFamily="34" charset="0"/>
          </a:defRPr>
        </a:defPPr>
      </a:lstStyle>
      <a:style>
        <a:lnRef idx="0">
          <a:schemeClr val="accent4"/>
        </a:lnRef>
        <a:fillRef idx="3">
          <a:schemeClr val="accent4"/>
        </a:fillRef>
        <a:effectRef idx="3">
          <a:schemeClr val="accent4"/>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19920ECD49E2438B61BD4C6FCE16E7" ma:contentTypeVersion="0" ma:contentTypeDescription="Crée un document." ma:contentTypeScope="" ma:versionID="e4b70cf94f27510c1802aec49085ff06">
  <xsd:schema xmlns:xsd="http://www.w3.org/2001/XMLSchema" xmlns:p="http://schemas.microsoft.com/office/2006/metadata/properties" targetNamespace="http://schemas.microsoft.com/office/2006/metadata/properties" ma:root="true" ma:fieldsID="75019ab185b48580fc336df4da24a70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ma:readOnly="true"/>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979531-6A27-4F28-A948-EE641F7A17DC}"/>
</file>

<file path=customXml/itemProps2.xml><?xml version="1.0" encoding="utf-8"?>
<ds:datastoreItem xmlns:ds="http://schemas.openxmlformats.org/officeDocument/2006/customXml" ds:itemID="{36E36A69-20AF-4475-8E56-46E6A5BAB14A}"/>
</file>

<file path=customXml/itemProps3.xml><?xml version="1.0" encoding="utf-8"?>
<ds:datastoreItem xmlns:ds="http://schemas.openxmlformats.org/officeDocument/2006/customXml" ds:itemID="{727A27AF-67A1-4A64-B04E-6572043AD347}"/>
</file>

<file path=docProps/app.xml><?xml version="1.0" encoding="utf-8"?>
<Properties xmlns="http://schemas.openxmlformats.org/officeDocument/2006/extended-properties" xmlns:vt="http://schemas.openxmlformats.org/officeDocument/2006/docPropsVTypes">
  <Template>Template MS Days</Template>
  <TotalTime>1863</TotalTime>
  <Words>2184</Words>
  <Application>Microsoft Office PowerPoint</Application>
  <PresentationFormat>Affichage à l'écran (4:3)</PresentationFormat>
  <Paragraphs>465</Paragraphs>
  <Slides>188</Slides>
  <Notes>18</Notes>
  <HiddenSlides>2</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188</vt:i4>
      </vt:variant>
    </vt:vector>
  </HeadingPairs>
  <TitlesOfParts>
    <vt:vector size="190" baseType="lpstr">
      <vt:lpstr>Template MS Days</vt:lpstr>
      <vt:lpstr>Visio</vt:lpstr>
      <vt:lpstr> Essential Business Server 2008</vt:lpstr>
      <vt:lpstr>Agenda</vt:lpstr>
      <vt:lpstr> Introduction</vt:lpstr>
      <vt:lpstr>Positionnement de la gamme  « Windows  Essential  Server  Solutions »</vt:lpstr>
      <vt:lpstr>Windows Essential Business Server 2008</vt:lpstr>
      <vt:lpstr>Pré-requis Hardware</vt:lpstr>
      <vt:lpstr>Pré-requis</vt:lpstr>
      <vt:lpstr>Architecture Réseau</vt:lpstr>
      <vt:lpstr>Virtualisation</vt:lpstr>
      <vt:lpstr> Rôles des serveurs </vt:lpstr>
      <vt:lpstr>Le serveur de Management</vt:lpstr>
      <vt:lpstr>Le serveur de Management</vt:lpstr>
      <vt:lpstr>Le serveur de Sécurité</vt:lpstr>
      <vt:lpstr>Le serveur de Sécurité</vt:lpstr>
      <vt:lpstr>Forefront Threat Management Gateway </vt:lpstr>
      <vt:lpstr>Diapositive 16</vt:lpstr>
      <vt:lpstr>Le serveur de Messagerie</vt:lpstr>
      <vt:lpstr>Le serveur de Messagerie</vt:lpstr>
      <vt:lpstr> Installation et Migration</vt:lpstr>
      <vt:lpstr>Principe d’installation</vt:lpstr>
      <vt:lpstr>Migration – Etape 1</vt:lpstr>
      <vt:lpstr>Migration – Etape 2</vt:lpstr>
      <vt:lpstr>Migration – Etape 3</vt:lpstr>
      <vt:lpstr>Prerequisite_Planning_Tool</vt:lpstr>
      <vt:lpstr>Installation « Prerequisite_Planning_Tool »</vt:lpstr>
      <vt:lpstr>PrepWizard (Installation ou Migration)   </vt:lpstr>
      <vt:lpstr>PrepWizard</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Migration « Installation du serveur d’administration »</vt:lpstr>
      <vt:lpstr>Installation « Prerequisite_Planning_Tool »</vt:lpstr>
      <vt:lpstr>PlanningWizard  </vt:lpstr>
      <vt:lpstr>PlanningWizard</vt:lpstr>
      <vt:lpstr>PlanningWizard</vt:lpstr>
      <vt:lpstr>PlanningWizard</vt:lpstr>
      <vt:lpstr>PlanningWizard</vt:lpstr>
      <vt:lpstr>PlanningWizard</vt:lpstr>
      <vt:lpstr>PlanningWizard</vt:lpstr>
      <vt:lpstr>PlanningWizard</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d’administration</vt:lpstr>
      <vt:lpstr>Installation du serveur de sécurité</vt:lpstr>
      <vt:lpstr>Installation du serveur de sécurité</vt:lpstr>
      <vt:lpstr>Installation du serveur de sécurité</vt:lpstr>
      <vt:lpstr>Installation du serveur de sécurité</vt:lpstr>
      <vt:lpstr>Installation du serveur de sécurité</vt:lpstr>
      <vt:lpstr>Installation du serveur de sécurité</vt:lpstr>
      <vt:lpstr>Installation du serveur de sécurité</vt:lpstr>
      <vt:lpstr>Installation du serveur de sécurité</vt:lpstr>
      <vt:lpstr>Installation du serveur de sécurité</vt:lpstr>
      <vt:lpstr>Installation du serveur de sécurité</vt:lpstr>
      <vt:lpstr>Installation du serveur de sécurité</vt:lpstr>
      <vt:lpstr>Installation du serveur de sécurité</vt:lpstr>
      <vt:lpstr>Installation du serveur de sécurité</vt:lpstr>
      <vt:lpstr>Installation du serveur de sécurité</vt:lpstr>
      <vt:lpstr>Installation du serveur de sécurité</vt:lpstr>
      <vt:lpstr>Installation du serveur de sécurité</vt:lpstr>
      <vt:lpstr>Installation du serveur de sécurité</vt:lpstr>
      <vt:lpstr>Installation du serveur de sécurité</vt:lpstr>
      <vt:lpstr>Installation du serveur de sécurité</vt:lpstr>
      <vt:lpstr>Installation du serveur de messagerie</vt:lpstr>
      <vt:lpstr>Installation du serveur de messagerie</vt:lpstr>
      <vt:lpstr>Installation du serveur de messagerie</vt:lpstr>
      <vt:lpstr>Installation du serveur de messagerie</vt:lpstr>
      <vt:lpstr>Installation du serveur de messagerie</vt:lpstr>
      <vt:lpstr>Installation du serveur de messagerie</vt:lpstr>
      <vt:lpstr>Installation du serveur de messagerie</vt:lpstr>
      <vt:lpstr>Installation du serveur de messagerie</vt:lpstr>
      <vt:lpstr>Installation du serveur de messagerie</vt:lpstr>
      <vt:lpstr>Installation du serveur de messagerie</vt:lpstr>
      <vt:lpstr>Installation du serveur de messagerie</vt:lpstr>
      <vt:lpstr>Installation du serveur de messagerie</vt:lpstr>
      <vt:lpstr>Installation du serveur de messagerie</vt:lpstr>
      <vt:lpstr>Installation du serveur de messagerie</vt:lpstr>
      <vt:lpstr>Installation du serveur de messagerie</vt:lpstr>
      <vt:lpstr>Installation du serveur de messagerie</vt:lpstr>
      <vt:lpstr> Assistant (mise en route)</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Tâches de configuration et de migration</vt:lpstr>
      <vt:lpstr> La console d’administration</vt:lpstr>
      <vt:lpstr>La Console d’Administration</vt:lpstr>
      <vt:lpstr>La Console d’Administration</vt:lpstr>
      <vt:lpstr>La Console d’Administration</vt:lpstr>
      <vt:lpstr>La Console d’Administration</vt:lpstr>
      <vt:lpstr>La Console d’Administration</vt:lpstr>
      <vt:lpstr>La Console d’Administration</vt:lpstr>
      <vt:lpstr>La Console d’Administration</vt:lpstr>
      <vt:lpstr>La Console d’Administration</vt:lpstr>
      <vt:lpstr> Postes de travail web à distance</vt:lpstr>
      <vt:lpstr>Poste de Travail Web à Distance</vt:lpstr>
      <vt:lpstr>Poste de Travail Web à Distance</vt:lpstr>
      <vt:lpstr>Poste de Travail Web à Distance</vt:lpstr>
      <vt:lpstr>Poste de Travail Web à Distance</vt:lpstr>
      <vt:lpstr>Diapositive 186</vt:lpstr>
      <vt:lpstr>Certifications : Programme de nouvelle génération</vt:lpstr>
      <vt:lpstr>Diapositive 188</vt:lpstr>
    </vt:vector>
  </TitlesOfParts>
  <Manager>&lt;Content Manager Name Here&gt;</Manager>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Partenaires Platinium à intégrer</dc:title>
  <dc:creator>Philippe Ouensanga</dc:creator>
  <cp:keywords>Microsoft Days</cp:keywords>
  <dc:description>Base TechEd 2008</dc:description>
  <cp:lastModifiedBy>Pierre Chesne</cp:lastModifiedBy>
  <cp:revision>72</cp:revision>
  <dcterms:created xsi:type="dcterms:W3CDTF">2008-09-28T11:38:21Z</dcterms:created>
  <dcterms:modified xsi:type="dcterms:W3CDTF">2008-10-09T19:19:12Z</dcterms:modified>
  <cp:category>Présentations clients</cp:category>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0x0101009919920ECD49E2438B61BD4C6FCE16E7</vt:lpwstr>
  </property>
  <property fmtid="{D5CDD505-2E9C-101B-9397-08002B2CF9AE}" pid="3" name="Notes0">
    <vt:lpwstr>Please review</vt:lpwstr>
  </property>
</Properties>
</file>