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Default Extension="vml" ContentType="application/vnd.openxmlformats-officedocument.vmlDrawing"/>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5"/>
  </p:notesMasterIdLst>
  <p:handoutMasterIdLst>
    <p:handoutMasterId r:id="rId46"/>
  </p:handoutMasterIdLst>
  <p:sldIdLst>
    <p:sldId id="333" r:id="rId5"/>
    <p:sldId id="335"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319" r:id="rId41"/>
    <p:sldId id="311" r:id="rId42"/>
    <p:sldId id="312" r:id="rId43"/>
    <p:sldId id="367" r:id="rId4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05" autoAdjust="0"/>
    <p:restoredTop sz="82658" autoAdjust="0"/>
  </p:normalViewPr>
  <p:slideViewPr>
    <p:cSldViewPr snapToGrid="0">
      <p:cViewPr varScale="1">
        <p:scale>
          <a:sx n="78" d="100"/>
          <a:sy n="78" d="100"/>
        </p:scale>
        <p:origin x="-1493" y="-72"/>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73" d="100"/>
        <a:sy n="73"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Lst>
  <dgm:cxnLst>
    <dgm:cxn modelId="{88149AEF-5F5E-4C9D-80B5-7BD1CCAAF887}" type="presOf" srcId="{B85341FE-6F46-44F4-9AB1-B252202867AB}" destId="{6A342929-4E1E-4ED3-8F0A-AD78FA49DA4F}" srcOrd="0"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custT="1">
        <dgm:style>
          <a:lnRef idx="0">
            <a:schemeClr val="accent6"/>
          </a:lnRef>
          <a:fillRef idx="3">
            <a:schemeClr val="accent6"/>
          </a:fillRef>
          <a:effectRef idx="3">
            <a:schemeClr val="accent6"/>
          </a:effectRef>
          <a:fontRef idx="minor">
            <a:schemeClr val="lt1"/>
          </a:fontRef>
        </dgm:style>
      </dgm:prSet>
      <dgm:spPr>
        <a:xfrm>
          <a:off x="0" y="18169"/>
          <a:ext cx="1776522" cy="356425"/>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sz="1500" dirty="0" smtClean="0">
              <a:solidFill>
                <a:sysClr val="window" lastClr="FFFFFF"/>
              </a:solidFill>
              <a:latin typeface="Calibri"/>
              <a:ea typeface="+mn-ea"/>
              <a:cs typeface="+mn-cs"/>
            </a:rPr>
            <a:t>SQL Server 2005</a:t>
          </a:r>
          <a:endParaRPr lang="fr-FR" sz="1500" dirty="0">
            <a:solidFill>
              <a:sysClr val="window" lastClr="FFFFFF"/>
            </a:solidFill>
            <a:latin typeface="Calibri"/>
            <a:ea typeface="+mn-ea"/>
            <a:cs typeface="+mn-cs"/>
          </a:endParaRPr>
        </a:p>
      </dgm:t>
    </dgm:pt>
    <dgm:pt modelId="{9DAD50CA-312C-438F-8594-A01B1024D422}" type="sibTrans" cxnId="{D36AB113-1F32-45F1-A918-B8ECB85A36A4}">
      <dgm:prSet/>
      <dgm:spPr/>
      <dgm:t>
        <a:bodyPr/>
        <a:lstStyle/>
        <a:p>
          <a:endParaRPr lang="fr-FR"/>
        </a:p>
      </dgm:t>
    </dgm:pt>
    <dgm:pt modelId="{4A30799C-E696-4B7E-A82F-0539ED6F4148}" type="parTrans" cxnId="{D36AB113-1F32-45F1-A918-B8ECB85A36A4}">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1" custScaleX="80216" custScaleY="26823" custLinFactNeighborX="-11182" custLinFactNeighborY="-36232">
        <dgm:presLayoutVars>
          <dgm:bulletEnabled val="1"/>
        </dgm:presLayoutVars>
      </dgm:prSet>
      <dgm:spPr>
        <a:prstGeom prst="rect">
          <a:avLst/>
        </a:prstGeom>
      </dgm:spPr>
      <dgm:t>
        <a:bodyPr/>
        <a:lstStyle/>
        <a:p>
          <a:endParaRPr lang="fr-FR"/>
        </a:p>
      </dgm:t>
    </dgm:pt>
  </dgm:ptLst>
  <dgm:cxnLst>
    <dgm:cxn modelId="{11F7950D-2B0B-48D5-BED8-7787AD961179}" type="presOf" srcId="{B85341FE-6F46-44F4-9AB1-B252202867AB}" destId="{6A342929-4E1E-4ED3-8F0A-AD78FA49DA4F}" srcOrd="0" destOrd="0" presId="urn:microsoft.com/office/officeart/2005/8/layout/default"/>
    <dgm:cxn modelId="{D36AB113-1F32-45F1-A918-B8ECB85A36A4}" srcId="{B85341FE-6F46-44F4-9AB1-B252202867AB}" destId="{59818920-10EF-4A27-BEC5-77EA05ACB3B6}" srcOrd="0" destOrd="0" parTransId="{4A30799C-E696-4B7E-A82F-0539ED6F4148}" sibTransId="{9DAD50CA-312C-438F-8594-A01B1024D422}"/>
    <dgm:cxn modelId="{43CA6E86-E511-4DA9-A57C-AA3B1F578D9F}" type="presOf" srcId="{59818920-10EF-4A27-BEC5-77EA05ACB3B6}" destId="{48461A65-87CF-47ED-B936-61367DAA90A6}" srcOrd="0" destOrd="0" presId="urn:microsoft.com/office/officeart/2005/8/layout/default"/>
    <dgm:cxn modelId="{DA962C5B-432F-4E56-A261-DBED9ED71CD2}" type="presParOf" srcId="{6A342929-4E1E-4ED3-8F0A-AD78FA49DA4F}" destId="{48461A65-87CF-47ED-B936-61367DAA90A6}" srcOrd="0"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custT="1">
        <dgm:style>
          <a:lnRef idx="0">
            <a:schemeClr val="accent6"/>
          </a:lnRef>
          <a:fillRef idx="3">
            <a:schemeClr val="accent6"/>
          </a:fillRef>
          <a:effectRef idx="3">
            <a:schemeClr val="accent6"/>
          </a:effectRef>
          <a:fontRef idx="minor">
            <a:schemeClr val="lt1"/>
          </a:fontRef>
        </dgm:style>
      </dgm:prSet>
      <dgm:spPr>
        <a:xfrm>
          <a:off x="0" y="0"/>
          <a:ext cx="1711844" cy="850618"/>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sz="1500" dirty="0" smtClean="0">
              <a:solidFill>
                <a:sysClr val="window" lastClr="FFFFFF"/>
              </a:solidFill>
              <a:latin typeface="Calibri"/>
              <a:ea typeface="+mn-ea"/>
              <a:cs typeface="+mn-cs"/>
            </a:rPr>
            <a:t>SQL Server 2005</a:t>
          </a:r>
          <a:endParaRPr lang="fr-FR" sz="1500" dirty="0">
            <a:solidFill>
              <a:sysClr val="window" lastClr="FFFFFF"/>
            </a:solidFill>
            <a:latin typeface="Calibri"/>
            <a:ea typeface="+mn-ea"/>
            <a:cs typeface="+mn-cs"/>
          </a:endParaRPr>
        </a:p>
      </dgm:t>
    </dgm:pt>
    <dgm:pt modelId="{4A30799C-E696-4B7E-A82F-0539ED6F4148}" type="parTrans" cxnId="{D36AB113-1F32-45F1-A918-B8ECB85A36A4}">
      <dgm:prSet/>
      <dgm:spPr/>
      <dgm:t>
        <a:bodyPr/>
        <a:lstStyle/>
        <a:p>
          <a:endParaRPr lang="fr-FR"/>
        </a:p>
      </dgm:t>
    </dgm:pt>
    <dgm:pt modelId="{9DAD50CA-312C-438F-8594-A01B1024D422}" type="sibTrans" cxnId="{D36AB113-1F32-45F1-A918-B8ECB85A36A4}">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1" custScaleY="82817" custLinFactNeighborY="-36275">
        <dgm:presLayoutVars>
          <dgm:bulletEnabled val="1"/>
        </dgm:presLayoutVars>
      </dgm:prSet>
      <dgm:spPr>
        <a:prstGeom prst="rect">
          <a:avLst/>
        </a:prstGeom>
      </dgm:spPr>
      <dgm:t>
        <a:bodyPr/>
        <a:lstStyle/>
        <a:p>
          <a:endParaRPr lang="fr-FR"/>
        </a:p>
      </dgm:t>
    </dgm:pt>
  </dgm:ptLst>
  <dgm:cxnLst>
    <dgm:cxn modelId="{D36AB113-1F32-45F1-A918-B8ECB85A36A4}" srcId="{B85341FE-6F46-44F4-9AB1-B252202867AB}" destId="{59818920-10EF-4A27-BEC5-77EA05ACB3B6}" srcOrd="0" destOrd="0" parTransId="{4A30799C-E696-4B7E-A82F-0539ED6F4148}" sibTransId="{9DAD50CA-312C-438F-8594-A01B1024D422}"/>
    <dgm:cxn modelId="{AD8BAFD2-5E8D-41D7-84A1-2FBC89AFCFCB}" type="presOf" srcId="{59818920-10EF-4A27-BEC5-77EA05ACB3B6}" destId="{48461A65-87CF-47ED-B936-61367DAA90A6}" srcOrd="0" destOrd="0" presId="urn:microsoft.com/office/officeart/2005/8/layout/default"/>
    <dgm:cxn modelId="{7041460E-7A47-43AF-92F1-0F47EA4EC1A0}" type="presOf" srcId="{B85341FE-6F46-44F4-9AB1-B252202867AB}" destId="{6A342929-4E1E-4ED3-8F0A-AD78FA49DA4F}" srcOrd="0" destOrd="0" presId="urn:microsoft.com/office/officeart/2005/8/layout/default"/>
    <dgm:cxn modelId="{0C48900D-BB24-4847-99F7-0B2F2FA3005E}" type="presParOf" srcId="{6A342929-4E1E-4ED3-8F0A-AD78FA49DA4F}" destId="{48461A65-87CF-47ED-B936-61367DAA90A6}" srcOrd="0" destOrd="0" presId="urn:microsoft.com/office/officeart/2005/8/layout/default"/>
  </dgm:cxnLst>
  <dgm:bg/>
  <dgm:whole/>
</dgm:dataModel>
</file>

<file path=ppt/diagrams/data4.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custT="1">
        <dgm:style>
          <a:lnRef idx="0">
            <a:schemeClr val="accent6"/>
          </a:lnRef>
          <a:fillRef idx="3">
            <a:schemeClr val="accent6"/>
          </a:fillRef>
          <a:effectRef idx="3">
            <a:schemeClr val="accent6"/>
          </a:effectRef>
          <a:fontRef idx="minor">
            <a:schemeClr val="lt1"/>
          </a:fontRef>
        </dgm:style>
      </dgm:prSet>
      <dgm:spPr>
        <a:xfrm>
          <a:off x="2" y="0"/>
          <a:ext cx="1711839" cy="1318410"/>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sz="1500" dirty="0" smtClean="0">
              <a:solidFill>
                <a:sysClr val="window" lastClr="FFFFFF"/>
              </a:solidFill>
              <a:latin typeface="Calibri"/>
              <a:ea typeface="+mn-ea"/>
              <a:cs typeface="+mn-cs"/>
            </a:rPr>
            <a:t>SQL Server 2005</a:t>
          </a:r>
          <a:endParaRPr lang="fr-FR" sz="1500" dirty="0">
            <a:solidFill>
              <a:sysClr val="window" lastClr="FFFFFF"/>
            </a:solidFill>
            <a:latin typeface="Calibri"/>
            <a:ea typeface="+mn-ea"/>
            <a:cs typeface="+mn-cs"/>
          </a:endParaRPr>
        </a:p>
      </dgm:t>
    </dgm:pt>
    <dgm:pt modelId="{9DAD50CA-312C-438F-8594-A01B1024D422}" type="sibTrans" cxnId="{D36AB113-1F32-45F1-A918-B8ECB85A36A4}">
      <dgm:prSet/>
      <dgm:spPr/>
      <dgm:t>
        <a:bodyPr/>
        <a:lstStyle/>
        <a:p>
          <a:endParaRPr lang="fr-FR"/>
        </a:p>
      </dgm:t>
    </dgm:pt>
    <dgm:pt modelId="{4A30799C-E696-4B7E-A82F-0539ED6F4148}" type="parTrans" cxnId="{D36AB113-1F32-45F1-A918-B8ECB85A36A4}">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1" custScaleX="136898" custScaleY="175725" custLinFactNeighborX="-1899" custLinFactNeighborY="-22162">
        <dgm:presLayoutVars>
          <dgm:bulletEnabled val="1"/>
        </dgm:presLayoutVars>
      </dgm:prSet>
      <dgm:spPr>
        <a:prstGeom prst="rect">
          <a:avLst/>
        </a:prstGeom>
      </dgm:spPr>
      <dgm:t>
        <a:bodyPr/>
        <a:lstStyle/>
        <a:p>
          <a:endParaRPr lang="fr-FR"/>
        </a:p>
      </dgm:t>
    </dgm:pt>
  </dgm:ptLst>
  <dgm:cxnLst>
    <dgm:cxn modelId="{7105B4A5-70D5-4A76-914F-F8FFA76B74C4}" type="presOf" srcId="{B85341FE-6F46-44F4-9AB1-B252202867AB}" destId="{6A342929-4E1E-4ED3-8F0A-AD78FA49DA4F}" srcOrd="0" destOrd="0" presId="urn:microsoft.com/office/officeart/2005/8/layout/default"/>
    <dgm:cxn modelId="{D36AB113-1F32-45F1-A918-B8ECB85A36A4}" srcId="{B85341FE-6F46-44F4-9AB1-B252202867AB}" destId="{59818920-10EF-4A27-BEC5-77EA05ACB3B6}" srcOrd="0" destOrd="0" parTransId="{4A30799C-E696-4B7E-A82F-0539ED6F4148}" sibTransId="{9DAD50CA-312C-438F-8594-A01B1024D422}"/>
    <dgm:cxn modelId="{D2D50AAE-0209-4FDB-93A8-30DF0440DA40}" type="presOf" srcId="{59818920-10EF-4A27-BEC5-77EA05ACB3B6}" destId="{48461A65-87CF-47ED-B936-61367DAA90A6}" srcOrd="0" destOrd="0" presId="urn:microsoft.com/office/officeart/2005/8/layout/default"/>
    <dgm:cxn modelId="{9AF1C926-3EF7-491D-81BB-C49CA06FC254}" type="presParOf" srcId="{6A342929-4E1E-4ED3-8F0A-AD78FA49DA4F}" destId="{48461A65-87CF-47ED-B936-61367DAA90A6}" srcOrd="0"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custT="1">
        <dgm:style>
          <a:lnRef idx="0">
            <a:schemeClr val="accent6"/>
          </a:lnRef>
          <a:fillRef idx="3">
            <a:schemeClr val="accent6"/>
          </a:fillRef>
          <a:effectRef idx="3">
            <a:schemeClr val="accent6"/>
          </a:effectRef>
          <a:fontRef idx="minor">
            <a:schemeClr val="lt1"/>
          </a:fontRef>
        </dgm:style>
      </dgm:prSet>
      <dgm:spPr>
        <a:xfrm>
          <a:off x="0" y="0"/>
          <a:ext cx="1738422" cy="1729402"/>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sz="1500" dirty="0" smtClean="0">
              <a:solidFill>
                <a:sysClr val="window" lastClr="FFFFFF"/>
              </a:solidFill>
              <a:latin typeface="Calibri"/>
              <a:ea typeface="+mn-ea"/>
              <a:cs typeface="+mn-cs"/>
            </a:rPr>
            <a:t>SQL Server 2005</a:t>
          </a:r>
          <a:endParaRPr lang="fr-FR" sz="1500" dirty="0">
            <a:solidFill>
              <a:sysClr val="window" lastClr="FFFFFF"/>
            </a:solidFill>
            <a:latin typeface="Calibri"/>
            <a:ea typeface="+mn-ea"/>
            <a:cs typeface="+mn-cs"/>
          </a:endParaRPr>
        </a:p>
      </dgm:t>
    </dgm:pt>
    <dgm:pt modelId="{4A30799C-E696-4B7E-A82F-0539ED6F4148}" type="parTrans" cxnId="{D36AB113-1F32-45F1-A918-B8ECB85A36A4}">
      <dgm:prSet/>
      <dgm:spPr/>
      <dgm:t>
        <a:bodyPr/>
        <a:lstStyle/>
        <a:p>
          <a:endParaRPr lang="fr-FR"/>
        </a:p>
      </dgm:t>
    </dgm:pt>
    <dgm:pt modelId="{9DAD50CA-312C-438F-8594-A01B1024D422}" type="sibTrans" cxnId="{D36AB113-1F32-45F1-A918-B8ECB85A36A4}">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1" custScaleX="140426" custScaleY="232829" custLinFactNeighborX="-4616" custLinFactNeighborY="-7810">
        <dgm:presLayoutVars>
          <dgm:bulletEnabled val="1"/>
        </dgm:presLayoutVars>
      </dgm:prSet>
      <dgm:spPr>
        <a:prstGeom prst="rect">
          <a:avLst/>
        </a:prstGeom>
      </dgm:spPr>
      <dgm:t>
        <a:bodyPr/>
        <a:lstStyle/>
        <a:p>
          <a:endParaRPr lang="fr-FR"/>
        </a:p>
      </dgm:t>
    </dgm:pt>
  </dgm:ptLst>
  <dgm:cxnLst>
    <dgm:cxn modelId="{D71C3363-0B8A-4A65-923C-72940E616FAD}" type="presOf" srcId="{B85341FE-6F46-44F4-9AB1-B252202867AB}" destId="{6A342929-4E1E-4ED3-8F0A-AD78FA49DA4F}" srcOrd="0" destOrd="0" presId="urn:microsoft.com/office/officeart/2005/8/layout/default"/>
    <dgm:cxn modelId="{D36AB113-1F32-45F1-A918-B8ECB85A36A4}" srcId="{B85341FE-6F46-44F4-9AB1-B252202867AB}" destId="{59818920-10EF-4A27-BEC5-77EA05ACB3B6}" srcOrd="0" destOrd="0" parTransId="{4A30799C-E696-4B7E-A82F-0539ED6F4148}" sibTransId="{9DAD50CA-312C-438F-8594-A01B1024D422}"/>
    <dgm:cxn modelId="{72DAC367-9A15-4D52-BE13-159AFF52305E}" type="presOf" srcId="{59818920-10EF-4A27-BEC5-77EA05ACB3B6}" destId="{48461A65-87CF-47ED-B936-61367DAA90A6}" srcOrd="0" destOrd="0" presId="urn:microsoft.com/office/officeart/2005/8/layout/default"/>
    <dgm:cxn modelId="{B714F4E3-26D7-4F74-A9A1-836F5C40216A}" type="presParOf" srcId="{6A342929-4E1E-4ED3-8F0A-AD78FA49DA4F}" destId="{48461A65-87CF-47ED-B936-61367DAA90A6}" srcOrd="0"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custT="1">
        <dgm:style>
          <a:lnRef idx="0">
            <a:schemeClr val="accent6"/>
          </a:lnRef>
          <a:fillRef idx="3">
            <a:schemeClr val="accent6"/>
          </a:fillRef>
          <a:effectRef idx="3">
            <a:schemeClr val="accent6"/>
          </a:effectRef>
          <a:fontRef idx="minor">
            <a:schemeClr val="lt1"/>
          </a:fontRef>
        </dgm:style>
      </dgm:prSet>
      <dgm:spPr>
        <a:xfrm>
          <a:off x="52194" y="0"/>
          <a:ext cx="1689227" cy="1619897"/>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sz="1500" dirty="0" smtClean="0">
              <a:solidFill>
                <a:sysClr val="window" lastClr="FFFFFF"/>
              </a:solidFill>
              <a:latin typeface="Calibri"/>
              <a:ea typeface="+mn-ea"/>
              <a:cs typeface="+mn-cs"/>
            </a:rPr>
            <a:t>SQL Server 2005</a:t>
          </a:r>
          <a:endParaRPr lang="fr-FR" sz="1500" dirty="0">
            <a:solidFill>
              <a:sysClr val="window" lastClr="FFFFFF"/>
            </a:solidFill>
            <a:latin typeface="Calibri"/>
            <a:ea typeface="+mn-ea"/>
            <a:cs typeface="+mn-cs"/>
          </a:endParaRPr>
        </a:p>
      </dgm:t>
    </dgm:pt>
    <dgm:pt modelId="{4A30799C-E696-4B7E-A82F-0539ED6F4148}" type="parTrans" cxnId="{D36AB113-1F32-45F1-A918-B8ECB85A36A4}">
      <dgm:prSet/>
      <dgm:spPr/>
      <dgm:t>
        <a:bodyPr/>
        <a:lstStyle/>
        <a:p>
          <a:endParaRPr lang="fr-FR"/>
        </a:p>
      </dgm:t>
    </dgm:pt>
    <dgm:pt modelId="{9DAD50CA-312C-438F-8594-A01B1024D422}" type="sibTrans" cxnId="{D36AB113-1F32-45F1-A918-B8ECB85A36A4}">
      <dgm:prSet/>
      <dgm:spPr/>
      <dgm:t>
        <a:bodyPr/>
        <a:lstStyle/>
        <a:p>
          <a:endParaRPr lang="fr-FR"/>
        </a:p>
      </dgm:t>
    </dgm:pt>
    <dgm:pt modelId="{11760EB6-5F9A-4376-ACCB-312135CF7CC9}">
      <dgm:prSet phldrT="[Texte]" custT="1">
        <dgm:style>
          <a:lnRef idx="0">
            <a:schemeClr val="accent5"/>
          </a:lnRef>
          <a:fillRef idx="3">
            <a:schemeClr val="accent5"/>
          </a:fillRef>
          <a:effectRef idx="3">
            <a:schemeClr val="accent5"/>
          </a:effectRef>
          <a:fontRef idx="minor">
            <a:schemeClr val="lt1"/>
          </a:fontRef>
        </dgm:style>
      </dgm:prSet>
      <dgm:spPr>
        <a:xfrm>
          <a:off x="48430" y="1735489"/>
          <a:ext cx="1723055" cy="476232"/>
        </a:xfr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sz="1500" dirty="0" smtClean="0">
              <a:solidFill>
                <a:sysClr val="window" lastClr="FFFFFF"/>
              </a:solidFill>
              <a:latin typeface="Calibri"/>
              <a:ea typeface="+mn-ea"/>
              <a:cs typeface="+mn-cs"/>
            </a:rPr>
            <a:t>PerformancePoint Server</a:t>
          </a:r>
          <a:endParaRPr lang="fr-FR" sz="1500" dirty="0">
            <a:solidFill>
              <a:sysClr val="window" lastClr="FFFFFF"/>
            </a:solidFill>
            <a:latin typeface="Calibri"/>
            <a:ea typeface="+mn-ea"/>
            <a:cs typeface="+mn-cs"/>
          </a:endParaRPr>
        </a:p>
      </dgm:t>
    </dgm:pt>
    <dgm:pt modelId="{9995E389-9F79-4F19-AA71-805F006802C4}" type="parTrans" cxnId="{19D93253-BBA6-48B6-AC3C-5F923373A55C}">
      <dgm:prSet/>
      <dgm:spPr/>
      <dgm:t>
        <a:bodyPr/>
        <a:lstStyle/>
        <a:p>
          <a:endParaRPr lang="fr-FR"/>
        </a:p>
      </dgm:t>
    </dgm:pt>
    <dgm:pt modelId="{8AB12558-5576-493C-AC64-153B462D0F72}" type="sibTrans" cxnId="{19D93253-BBA6-48B6-AC3C-5F923373A55C}">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2" custScaleX="87381" custScaleY="135787" custLinFactNeighborX="-4195" custLinFactNeighborY="-16274">
        <dgm:presLayoutVars>
          <dgm:bulletEnabled val="1"/>
        </dgm:presLayoutVars>
      </dgm:prSet>
      <dgm:spPr>
        <a:prstGeom prst="rect">
          <a:avLst/>
        </a:prstGeom>
      </dgm:spPr>
      <dgm:t>
        <a:bodyPr/>
        <a:lstStyle/>
        <a:p>
          <a:endParaRPr lang="fr-FR"/>
        </a:p>
      </dgm:t>
    </dgm:pt>
    <dgm:pt modelId="{0DFE813B-7BCC-4118-8CAF-B7C7D23917D3}" type="pres">
      <dgm:prSet presAssocID="{9DAD50CA-312C-438F-8594-A01B1024D422}" presName="sibTrans" presStyleCnt="0"/>
      <dgm:spPr/>
    </dgm:pt>
    <dgm:pt modelId="{A01B08E3-DF8A-4A0F-B3D9-4D0053876F2E}" type="pres">
      <dgm:prSet presAssocID="{11760EB6-5F9A-4376-ACCB-312135CF7CC9}" presName="node" presStyleLbl="node1" presStyleIdx="1" presStyleCnt="2" custScaleX="85827" custScaleY="39536" custLinFactNeighborX="-4723" custLinFactNeighborY="-29845">
        <dgm:presLayoutVars>
          <dgm:bulletEnabled val="1"/>
        </dgm:presLayoutVars>
      </dgm:prSet>
      <dgm:spPr>
        <a:prstGeom prst="rect">
          <a:avLst/>
        </a:prstGeom>
      </dgm:spPr>
      <dgm:t>
        <a:bodyPr/>
        <a:lstStyle/>
        <a:p>
          <a:endParaRPr lang="fr-FR"/>
        </a:p>
      </dgm:t>
    </dgm:pt>
  </dgm:ptLst>
  <dgm:cxnLst>
    <dgm:cxn modelId="{19D93253-BBA6-48B6-AC3C-5F923373A55C}" srcId="{B85341FE-6F46-44F4-9AB1-B252202867AB}" destId="{11760EB6-5F9A-4376-ACCB-312135CF7CC9}" srcOrd="1" destOrd="0" parTransId="{9995E389-9F79-4F19-AA71-805F006802C4}" sibTransId="{8AB12558-5576-493C-AC64-153B462D0F72}"/>
    <dgm:cxn modelId="{D36AB113-1F32-45F1-A918-B8ECB85A36A4}" srcId="{B85341FE-6F46-44F4-9AB1-B252202867AB}" destId="{59818920-10EF-4A27-BEC5-77EA05ACB3B6}" srcOrd="0" destOrd="0" parTransId="{4A30799C-E696-4B7E-A82F-0539ED6F4148}" sibTransId="{9DAD50CA-312C-438F-8594-A01B1024D422}"/>
    <dgm:cxn modelId="{A60CE05D-CF77-415B-8909-721E584D64C7}" type="presOf" srcId="{B85341FE-6F46-44F4-9AB1-B252202867AB}" destId="{6A342929-4E1E-4ED3-8F0A-AD78FA49DA4F}" srcOrd="0" destOrd="0" presId="urn:microsoft.com/office/officeart/2005/8/layout/default"/>
    <dgm:cxn modelId="{1BEE2C60-E2BB-4724-A5DF-69490E0664DE}" type="presOf" srcId="{59818920-10EF-4A27-BEC5-77EA05ACB3B6}" destId="{48461A65-87CF-47ED-B936-61367DAA90A6}" srcOrd="0" destOrd="0" presId="urn:microsoft.com/office/officeart/2005/8/layout/default"/>
    <dgm:cxn modelId="{FF0CE770-42AF-4153-A8B7-2D447FA7A8EB}" type="presOf" srcId="{11760EB6-5F9A-4376-ACCB-312135CF7CC9}" destId="{A01B08E3-DF8A-4A0F-B3D9-4D0053876F2E}" srcOrd="0" destOrd="0" presId="urn:microsoft.com/office/officeart/2005/8/layout/default"/>
    <dgm:cxn modelId="{D4064A34-400B-4677-ACDB-BA620060C3E7}" type="presParOf" srcId="{6A342929-4E1E-4ED3-8F0A-AD78FA49DA4F}" destId="{48461A65-87CF-47ED-B936-61367DAA90A6}" srcOrd="0" destOrd="0" presId="urn:microsoft.com/office/officeart/2005/8/layout/default"/>
    <dgm:cxn modelId="{C9AF4E27-071E-4026-80E9-5F552C5E25C0}" type="presParOf" srcId="{6A342929-4E1E-4ED3-8F0A-AD78FA49DA4F}" destId="{0DFE813B-7BCC-4118-8CAF-B7C7D23917D3}" srcOrd="1" destOrd="0" presId="urn:microsoft.com/office/officeart/2005/8/layout/default"/>
    <dgm:cxn modelId="{ACE7D703-7326-42AB-8AED-34B745DEB1CE}" type="presParOf" srcId="{6A342929-4E1E-4ED3-8F0A-AD78FA49DA4F}" destId="{A01B08E3-DF8A-4A0F-B3D9-4D0053876F2E}" srcOrd="2" destOrd="0" presId="urn:microsoft.com/office/officeart/2005/8/layout/default"/>
  </dgm:cxnLst>
  <dgm:bg/>
  <dgm:whole/>
</dgm:dataModel>
</file>

<file path=ppt/diagrams/data7.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dgm:style>
          <a:lnRef idx="0">
            <a:schemeClr val="accent6"/>
          </a:lnRef>
          <a:fillRef idx="3">
            <a:schemeClr val="accent6"/>
          </a:fillRef>
          <a:effectRef idx="3">
            <a:schemeClr val="accent6"/>
          </a:effectRef>
          <a:fontRef idx="minor">
            <a:schemeClr val="lt1"/>
          </a:fontRef>
        </dgm:style>
      </dgm:prSet>
      <dgm:spPr>
        <a:xfrm>
          <a:off x="0" y="0"/>
          <a:ext cx="1711844" cy="1638327"/>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dirty="0" smtClean="0">
              <a:solidFill>
                <a:sysClr val="window" lastClr="FFFFFF"/>
              </a:solidFill>
              <a:latin typeface="Calibri"/>
              <a:ea typeface="+mn-ea"/>
              <a:cs typeface="+mn-cs"/>
            </a:rPr>
            <a:t>SQL Server 2005</a:t>
          </a:r>
          <a:endParaRPr lang="fr-FR" dirty="0">
            <a:solidFill>
              <a:sysClr val="window" lastClr="FFFFFF"/>
            </a:solidFill>
            <a:latin typeface="Calibri"/>
            <a:ea typeface="+mn-ea"/>
            <a:cs typeface="+mn-cs"/>
          </a:endParaRPr>
        </a:p>
      </dgm:t>
    </dgm:pt>
    <dgm:pt modelId="{4A30799C-E696-4B7E-A82F-0539ED6F4148}" type="parTrans" cxnId="{D36AB113-1F32-45F1-A918-B8ECB85A36A4}">
      <dgm:prSet/>
      <dgm:spPr/>
      <dgm:t>
        <a:bodyPr/>
        <a:lstStyle/>
        <a:p>
          <a:endParaRPr lang="fr-FR"/>
        </a:p>
      </dgm:t>
    </dgm:pt>
    <dgm:pt modelId="{9DAD50CA-312C-438F-8594-A01B1024D422}" type="sibTrans" cxnId="{D36AB113-1F32-45F1-A918-B8ECB85A36A4}">
      <dgm:prSet/>
      <dgm:spPr/>
      <dgm:t>
        <a:bodyPr/>
        <a:lstStyle/>
        <a:p>
          <a:endParaRPr lang="fr-FR"/>
        </a:p>
      </dgm:t>
    </dgm:pt>
    <dgm:pt modelId="{11760EB6-5F9A-4376-ACCB-312135CF7CC9}">
      <dgm:prSet phldrT="[Texte]">
        <dgm:style>
          <a:lnRef idx="0">
            <a:schemeClr val="accent5"/>
          </a:lnRef>
          <a:fillRef idx="3">
            <a:schemeClr val="accent5"/>
          </a:fillRef>
          <a:effectRef idx="3">
            <a:schemeClr val="accent5"/>
          </a:effectRef>
          <a:fontRef idx="minor">
            <a:schemeClr val="lt1"/>
          </a:fontRef>
        </dgm:style>
      </dgm:prSet>
      <dgm:spPr>
        <a:xfrm>
          <a:off x="0" y="1819783"/>
          <a:ext cx="1711844" cy="1370344"/>
        </a:xfr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dirty="0" smtClean="0">
              <a:solidFill>
                <a:sysClr val="window" lastClr="FFFFFF"/>
              </a:solidFill>
              <a:latin typeface="Calibri"/>
              <a:ea typeface="+mn-ea"/>
              <a:cs typeface="+mn-cs"/>
            </a:rPr>
            <a:t>PerformancePoint Server</a:t>
          </a:r>
          <a:endParaRPr lang="fr-FR" dirty="0">
            <a:solidFill>
              <a:sysClr val="window" lastClr="FFFFFF"/>
            </a:solidFill>
            <a:latin typeface="Calibri"/>
            <a:ea typeface="+mn-ea"/>
            <a:cs typeface="+mn-cs"/>
          </a:endParaRPr>
        </a:p>
      </dgm:t>
    </dgm:pt>
    <dgm:pt modelId="{9995E389-9F79-4F19-AA71-805F006802C4}" type="parTrans" cxnId="{19D93253-BBA6-48B6-AC3C-5F923373A55C}">
      <dgm:prSet/>
      <dgm:spPr/>
      <dgm:t>
        <a:bodyPr/>
        <a:lstStyle/>
        <a:p>
          <a:endParaRPr lang="fr-FR"/>
        </a:p>
      </dgm:t>
    </dgm:pt>
    <dgm:pt modelId="{8AB12558-5576-493C-AC64-153B462D0F72}" type="sibTrans" cxnId="{19D93253-BBA6-48B6-AC3C-5F923373A55C}">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2" custScaleX="94950" custScaleY="159509" custLinFactNeighborY="-36275">
        <dgm:presLayoutVars>
          <dgm:bulletEnabled val="1"/>
        </dgm:presLayoutVars>
      </dgm:prSet>
      <dgm:spPr>
        <a:prstGeom prst="rect">
          <a:avLst/>
        </a:prstGeom>
      </dgm:spPr>
      <dgm:t>
        <a:bodyPr/>
        <a:lstStyle/>
        <a:p>
          <a:endParaRPr lang="fr-FR"/>
        </a:p>
      </dgm:t>
    </dgm:pt>
    <dgm:pt modelId="{0DFE813B-7BCC-4118-8CAF-B7C7D23917D3}" type="pres">
      <dgm:prSet presAssocID="{9DAD50CA-312C-438F-8594-A01B1024D422}" presName="sibTrans" presStyleCnt="0"/>
      <dgm:spPr/>
    </dgm:pt>
    <dgm:pt modelId="{A01B08E3-DF8A-4A0F-B3D9-4D0053876F2E}" type="pres">
      <dgm:prSet presAssocID="{11760EB6-5F9A-4376-ACCB-312135CF7CC9}" presName="node" presStyleLbl="node1" presStyleIdx="1" presStyleCnt="2" custScaleX="99957" custScaleY="68378" custLinFactNeighborX="-1027" custLinFactNeighborY="-37665">
        <dgm:presLayoutVars>
          <dgm:bulletEnabled val="1"/>
        </dgm:presLayoutVars>
      </dgm:prSet>
      <dgm:spPr>
        <a:prstGeom prst="rect">
          <a:avLst/>
        </a:prstGeom>
      </dgm:spPr>
      <dgm:t>
        <a:bodyPr/>
        <a:lstStyle/>
        <a:p>
          <a:endParaRPr lang="fr-FR"/>
        </a:p>
      </dgm:t>
    </dgm:pt>
  </dgm:ptLst>
  <dgm:cxnLst>
    <dgm:cxn modelId="{19D93253-BBA6-48B6-AC3C-5F923373A55C}" srcId="{B85341FE-6F46-44F4-9AB1-B252202867AB}" destId="{11760EB6-5F9A-4376-ACCB-312135CF7CC9}" srcOrd="1" destOrd="0" parTransId="{9995E389-9F79-4F19-AA71-805F006802C4}" sibTransId="{8AB12558-5576-493C-AC64-153B462D0F72}"/>
    <dgm:cxn modelId="{1E54ADA0-77C1-4C10-A308-9E86296D2CE7}" type="presOf" srcId="{B85341FE-6F46-44F4-9AB1-B252202867AB}" destId="{6A342929-4E1E-4ED3-8F0A-AD78FA49DA4F}" srcOrd="0" destOrd="0" presId="urn:microsoft.com/office/officeart/2005/8/layout/default"/>
    <dgm:cxn modelId="{893690BC-C4DF-4FBD-81D4-8F07A22F7446}" type="presOf" srcId="{59818920-10EF-4A27-BEC5-77EA05ACB3B6}" destId="{48461A65-87CF-47ED-B936-61367DAA90A6}" srcOrd="0" destOrd="0" presId="urn:microsoft.com/office/officeart/2005/8/layout/default"/>
    <dgm:cxn modelId="{D36AB113-1F32-45F1-A918-B8ECB85A36A4}" srcId="{B85341FE-6F46-44F4-9AB1-B252202867AB}" destId="{59818920-10EF-4A27-BEC5-77EA05ACB3B6}" srcOrd="0" destOrd="0" parTransId="{4A30799C-E696-4B7E-A82F-0539ED6F4148}" sibTransId="{9DAD50CA-312C-438F-8594-A01B1024D422}"/>
    <dgm:cxn modelId="{9A195A22-1EF7-402E-AB6A-93AA98B01A58}" type="presOf" srcId="{11760EB6-5F9A-4376-ACCB-312135CF7CC9}" destId="{A01B08E3-DF8A-4A0F-B3D9-4D0053876F2E}" srcOrd="0" destOrd="0" presId="urn:microsoft.com/office/officeart/2005/8/layout/default"/>
    <dgm:cxn modelId="{540D8D9E-11D9-4289-BD58-79E85AD427CF}" type="presParOf" srcId="{6A342929-4E1E-4ED3-8F0A-AD78FA49DA4F}" destId="{48461A65-87CF-47ED-B936-61367DAA90A6}" srcOrd="0" destOrd="0" presId="urn:microsoft.com/office/officeart/2005/8/layout/default"/>
    <dgm:cxn modelId="{912AA4E7-9C3E-4956-A0F9-6E940DA0EBB8}" type="presParOf" srcId="{6A342929-4E1E-4ED3-8F0A-AD78FA49DA4F}" destId="{0DFE813B-7BCC-4118-8CAF-B7C7D23917D3}" srcOrd="1" destOrd="0" presId="urn:microsoft.com/office/officeart/2005/8/layout/default"/>
    <dgm:cxn modelId="{0F0DCC2A-4AC7-423D-8F9C-B086A09FA612}" type="presParOf" srcId="{6A342929-4E1E-4ED3-8F0A-AD78FA49DA4F}" destId="{A01B08E3-DF8A-4A0F-B3D9-4D0053876F2E}" srcOrd="2" destOrd="0" presId="urn:microsoft.com/office/officeart/2005/8/layout/default"/>
  </dgm:cxnLst>
  <dgm:bg/>
  <dgm:whole/>
</dgm:dataModel>
</file>

<file path=ppt/diagrams/data8.xml><?xml version="1.0" encoding="utf-8"?>
<dgm:dataModel xmlns:dgm="http://schemas.openxmlformats.org/drawingml/2006/diagram" xmlns:a="http://schemas.openxmlformats.org/drawingml/2006/main">
  <dgm:ptLst>
    <dgm:pt modelId="{B85341FE-6F46-44F4-9AB1-B252202867AB}"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59818920-10EF-4A27-BEC5-77EA05ACB3B6}">
      <dgm:prSet phldrT="[Texte]">
        <dgm:style>
          <a:lnRef idx="0">
            <a:schemeClr val="accent6"/>
          </a:lnRef>
          <a:fillRef idx="3">
            <a:schemeClr val="accent6"/>
          </a:fillRef>
          <a:effectRef idx="3">
            <a:schemeClr val="accent6"/>
          </a:effectRef>
          <a:fontRef idx="minor">
            <a:schemeClr val="lt1"/>
          </a:fontRef>
        </dgm:style>
      </dgm:prSet>
      <dgm:spPr>
        <a:xfrm>
          <a:off x="0" y="0"/>
          <a:ext cx="1711844" cy="1638327"/>
        </a:xfr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dirty="0" smtClean="0">
              <a:solidFill>
                <a:sysClr val="window" lastClr="FFFFFF"/>
              </a:solidFill>
              <a:latin typeface="Calibri"/>
              <a:ea typeface="+mn-ea"/>
              <a:cs typeface="+mn-cs"/>
            </a:rPr>
            <a:t>SQL Server 2005</a:t>
          </a:r>
          <a:endParaRPr lang="fr-FR" dirty="0">
            <a:solidFill>
              <a:sysClr val="window" lastClr="FFFFFF"/>
            </a:solidFill>
            <a:latin typeface="Calibri"/>
            <a:ea typeface="+mn-ea"/>
            <a:cs typeface="+mn-cs"/>
          </a:endParaRPr>
        </a:p>
      </dgm:t>
    </dgm:pt>
    <dgm:pt modelId="{4A30799C-E696-4B7E-A82F-0539ED6F4148}" type="parTrans" cxnId="{D36AB113-1F32-45F1-A918-B8ECB85A36A4}">
      <dgm:prSet/>
      <dgm:spPr/>
      <dgm:t>
        <a:bodyPr/>
        <a:lstStyle/>
        <a:p>
          <a:endParaRPr lang="fr-FR"/>
        </a:p>
      </dgm:t>
    </dgm:pt>
    <dgm:pt modelId="{9DAD50CA-312C-438F-8594-A01B1024D422}" type="sibTrans" cxnId="{D36AB113-1F32-45F1-A918-B8ECB85A36A4}">
      <dgm:prSet/>
      <dgm:spPr/>
      <dgm:t>
        <a:bodyPr/>
        <a:lstStyle/>
        <a:p>
          <a:endParaRPr lang="fr-FR"/>
        </a:p>
      </dgm:t>
    </dgm:pt>
    <dgm:pt modelId="{11760EB6-5F9A-4376-ACCB-312135CF7CC9}">
      <dgm:prSet phldrT="[Texte]">
        <dgm:style>
          <a:lnRef idx="0">
            <a:schemeClr val="accent5"/>
          </a:lnRef>
          <a:fillRef idx="3">
            <a:schemeClr val="accent5"/>
          </a:fillRef>
          <a:effectRef idx="3">
            <a:schemeClr val="accent5"/>
          </a:effectRef>
          <a:fontRef idx="minor">
            <a:schemeClr val="lt1"/>
          </a:fontRef>
        </dgm:style>
      </dgm:prSet>
      <dgm:spPr>
        <a:xfrm>
          <a:off x="0" y="1819783"/>
          <a:ext cx="1711844" cy="1370344"/>
        </a:xfr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gm:spPr>
      <dgm:t>
        <a:bodyPr/>
        <a:lstStyle/>
        <a:p>
          <a:r>
            <a:rPr lang="fr-FR" dirty="0" smtClean="0">
              <a:solidFill>
                <a:sysClr val="window" lastClr="FFFFFF"/>
              </a:solidFill>
              <a:latin typeface="Calibri"/>
              <a:ea typeface="+mn-ea"/>
              <a:cs typeface="+mn-cs"/>
            </a:rPr>
            <a:t>PerformancePoint Server</a:t>
          </a:r>
          <a:endParaRPr lang="fr-FR" dirty="0">
            <a:solidFill>
              <a:sysClr val="window" lastClr="FFFFFF"/>
            </a:solidFill>
            <a:latin typeface="Calibri"/>
            <a:ea typeface="+mn-ea"/>
            <a:cs typeface="+mn-cs"/>
          </a:endParaRPr>
        </a:p>
      </dgm:t>
    </dgm:pt>
    <dgm:pt modelId="{9995E389-9F79-4F19-AA71-805F006802C4}" type="parTrans" cxnId="{19D93253-BBA6-48B6-AC3C-5F923373A55C}">
      <dgm:prSet/>
      <dgm:spPr/>
      <dgm:t>
        <a:bodyPr/>
        <a:lstStyle/>
        <a:p>
          <a:endParaRPr lang="fr-FR"/>
        </a:p>
      </dgm:t>
    </dgm:pt>
    <dgm:pt modelId="{8AB12558-5576-493C-AC64-153B462D0F72}" type="sibTrans" cxnId="{19D93253-BBA6-48B6-AC3C-5F923373A55C}">
      <dgm:prSet/>
      <dgm:spPr/>
      <dgm:t>
        <a:bodyPr/>
        <a:lstStyle/>
        <a:p>
          <a:endParaRPr lang="fr-FR"/>
        </a:p>
      </dgm:t>
    </dgm:pt>
    <dgm:pt modelId="{6A342929-4E1E-4ED3-8F0A-AD78FA49DA4F}" type="pres">
      <dgm:prSet presAssocID="{B85341FE-6F46-44F4-9AB1-B252202867AB}" presName="diagram" presStyleCnt="0">
        <dgm:presLayoutVars>
          <dgm:dir/>
          <dgm:resizeHandles val="exact"/>
        </dgm:presLayoutVars>
      </dgm:prSet>
      <dgm:spPr/>
      <dgm:t>
        <a:bodyPr/>
        <a:lstStyle/>
        <a:p>
          <a:endParaRPr lang="fr-FR"/>
        </a:p>
      </dgm:t>
    </dgm:pt>
    <dgm:pt modelId="{48461A65-87CF-47ED-B936-61367DAA90A6}" type="pres">
      <dgm:prSet presAssocID="{59818920-10EF-4A27-BEC5-77EA05ACB3B6}" presName="node" presStyleLbl="node1" presStyleIdx="0" presStyleCnt="2" custScaleY="159509" custLinFactNeighborY="-36275">
        <dgm:presLayoutVars>
          <dgm:bulletEnabled val="1"/>
        </dgm:presLayoutVars>
      </dgm:prSet>
      <dgm:spPr>
        <a:prstGeom prst="rect">
          <a:avLst/>
        </a:prstGeom>
      </dgm:spPr>
      <dgm:t>
        <a:bodyPr/>
        <a:lstStyle/>
        <a:p>
          <a:endParaRPr lang="fr-FR"/>
        </a:p>
      </dgm:t>
    </dgm:pt>
    <dgm:pt modelId="{0DFE813B-7BCC-4118-8CAF-B7C7D23917D3}" type="pres">
      <dgm:prSet presAssocID="{9DAD50CA-312C-438F-8594-A01B1024D422}" presName="sibTrans" presStyleCnt="0"/>
      <dgm:spPr/>
    </dgm:pt>
    <dgm:pt modelId="{A01B08E3-DF8A-4A0F-B3D9-4D0053876F2E}" type="pres">
      <dgm:prSet presAssocID="{11760EB6-5F9A-4376-ACCB-312135CF7CC9}" presName="node" presStyleLbl="node1" presStyleIdx="1" presStyleCnt="2" custScaleY="133418">
        <dgm:presLayoutVars>
          <dgm:bulletEnabled val="1"/>
        </dgm:presLayoutVars>
      </dgm:prSet>
      <dgm:spPr>
        <a:prstGeom prst="rect">
          <a:avLst/>
        </a:prstGeom>
      </dgm:spPr>
      <dgm:t>
        <a:bodyPr/>
        <a:lstStyle/>
        <a:p>
          <a:endParaRPr lang="fr-FR"/>
        </a:p>
      </dgm:t>
    </dgm:pt>
  </dgm:ptLst>
  <dgm:cxnLst>
    <dgm:cxn modelId="{D36AB113-1F32-45F1-A918-B8ECB85A36A4}" srcId="{B85341FE-6F46-44F4-9AB1-B252202867AB}" destId="{59818920-10EF-4A27-BEC5-77EA05ACB3B6}" srcOrd="0" destOrd="0" parTransId="{4A30799C-E696-4B7E-A82F-0539ED6F4148}" sibTransId="{9DAD50CA-312C-438F-8594-A01B1024D422}"/>
    <dgm:cxn modelId="{BD76172F-9882-467D-A085-3C59FDF456DB}" type="presOf" srcId="{11760EB6-5F9A-4376-ACCB-312135CF7CC9}" destId="{A01B08E3-DF8A-4A0F-B3D9-4D0053876F2E}" srcOrd="0" destOrd="0" presId="urn:microsoft.com/office/officeart/2005/8/layout/default"/>
    <dgm:cxn modelId="{19D93253-BBA6-48B6-AC3C-5F923373A55C}" srcId="{B85341FE-6F46-44F4-9AB1-B252202867AB}" destId="{11760EB6-5F9A-4376-ACCB-312135CF7CC9}" srcOrd="1" destOrd="0" parTransId="{9995E389-9F79-4F19-AA71-805F006802C4}" sibTransId="{8AB12558-5576-493C-AC64-153B462D0F72}"/>
    <dgm:cxn modelId="{D4D5181C-B461-4C83-BF51-8E6ED4F2DB78}" type="presOf" srcId="{59818920-10EF-4A27-BEC5-77EA05ACB3B6}" destId="{48461A65-87CF-47ED-B936-61367DAA90A6}" srcOrd="0" destOrd="0" presId="urn:microsoft.com/office/officeart/2005/8/layout/default"/>
    <dgm:cxn modelId="{866971F4-8CDE-4C47-A617-142C6AD6BD36}" type="presOf" srcId="{B85341FE-6F46-44F4-9AB1-B252202867AB}" destId="{6A342929-4E1E-4ED3-8F0A-AD78FA49DA4F}" srcOrd="0" destOrd="0" presId="urn:microsoft.com/office/officeart/2005/8/layout/default"/>
    <dgm:cxn modelId="{DD4A42F6-4CA8-4629-AC56-AD54ED5DCDE7}" type="presParOf" srcId="{6A342929-4E1E-4ED3-8F0A-AD78FA49DA4F}" destId="{48461A65-87CF-47ED-B936-61367DAA90A6}" srcOrd="0" destOrd="0" presId="urn:microsoft.com/office/officeart/2005/8/layout/default"/>
    <dgm:cxn modelId="{CF24C4F5-DA92-45AB-9E5B-268C4C544DF1}" type="presParOf" srcId="{6A342929-4E1E-4ED3-8F0A-AD78FA49DA4F}" destId="{0DFE813B-7BCC-4118-8CAF-B7C7D23917D3}" srcOrd="1" destOrd="0" presId="urn:microsoft.com/office/officeart/2005/8/layout/default"/>
    <dgm:cxn modelId="{F14DD669-7CF3-4448-B162-7D3F7488F2DF}" type="presParOf" srcId="{6A342929-4E1E-4ED3-8F0A-AD78FA49DA4F}" destId="{A01B08E3-DF8A-4A0F-B3D9-4D0053876F2E}" srcOrd="2"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9/25/2008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9/25/2008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633C5D-5889-441B-8B52-C680A07DE9F7}"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3D2CDA-EB00-47C8-954D-C2A842A7A67E}" type="slidenum">
              <a:rPr lang="fr-FR"/>
              <a:pPr fontAlgn="base">
                <a:spcBef>
                  <a:spcPct val="0"/>
                </a:spcBef>
                <a:spcAft>
                  <a:spcPct val="0"/>
                </a:spcAft>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5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67F82-5D7C-4A2B-8651-DB051FD74D0C}" type="slidenum">
              <a:rPr lang="fr-FR"/>
              <a:pPr fontAlgn="base">
                <a:spcBef>
                  <a:spcPct val="0"/>
                </a:spcBef>
                <a:spcAft>
                  <a:spcPct val="0"/>
                </a:spcAft>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6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AED628-D513-4CB5-A233-81291290F6D3}" type="slidenum">
              <a:rPr lang="fr-FR"/>
              <a:pPr fontAlgn="base">
                <a:spcBef>
                  <a:spcPct val="0"/>
                </a:spcBef>
                <a:spcAft>
                  <a:spcPct val="0"/>
                </a:spcAft>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7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D88639-F1F7-4169-B947-C2D2EFFA217E}"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38F05-2A85-4868-A710-9303DE4331C8}" type="slidenum">
              <a:rPr lang="fr-FR"/>
              <a:pPr fontAlgn="base">
                <a:spcBef>
                  <a:spcPct val="0"/>
                </a:spcBef>
                <a:spcAft>
                  <a:spcPct val="0"/>
                </a:spcAft>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E12D683-9BF9-4FE9-8E79-FA7AB7AC3066}" type="slidenum">
              <a:rPr lang="fr-FR">
                <a:latin typeface="Arial" charset="0"/>
              </a:rPr>
              <a:pPr/>
              <a:t>17</a:t>
            </a:fld>
            <a:endParaRPr lang="fr-FR">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latin typeface="Arial" charset="0"/>
              </a:rPr>
              <a:t>Excel is the #1 BI interface today</a:t>
            </a:r>
          </a:p>
          <a:p>
            <a:pPr lvl="1" eaLnBrk="1" hangingPunct="1"/>
            <a:r>
              <a:rPr lang="en-US" smtClean="0">
                <a:latin typeface="Arial" charset="0"/>
              </a:rPr>
              <a:t>Adoption</a:t>
            </a:r>
          </a:p>
          <a:p>
            <a:pPr lvl="1" eaLnBrk="1" hangingPunct="1"/>
            <a:r>
              <a:rPr lang="en-US" smtClean="0">
                <a:latin typeface="Arial" charset="0"/>
              </a:rPr>
              <a:t>Productivity</a:t>
            </a:r>
          </a:p>
          <a:p>
            <a:pPr lvl="1" eaLnBrk="1" hangingPunct="1"/>
            <a:r>
              <a:rPr lang="en-US" smtClean="0">
                <a:latin typeface="Arial" charset="0"/>
              </a:rPr>
              <a:t>Retention</a:t>
            </a:r>
          </a:p>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9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CBDF8-356A-4FF6-84B2-67C95384F269}"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45DA87-A2C7-4EA7-BCCC-032A160805A2}"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EACC0C2D-5326-4719-9E59-B1B957D1E766}" type="slidenum">
              <a:rPr lang="en-US" smtClean="0"/>
              <a:pPr>
                <a:defRPr/>
              </a:pPr>
              <a:t>21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326C321-25E4-4F16-A22E-45EDC188B3DC}" type="slidenum">
              <a:rPr lang="en-US" smtClean="0"/>
              <a:pPr>
                <a:defRPr/>
              </a:pPr>
              <a:t>22</a:t>
            </a:fld>
            <a:endParaRPr lang="en-US" smtClean="0"/>
          </a:p>
        </p:txBody>
      </p:sp>
      <p:sp>
        <p:nvSpPr>
          <p:cNvPr id="22531" name="Rectangle 2"/>
          <p:cNvSpPr>
            <a:spLocks noGrp="1" noRot="1" noChangeAspect="1" noChangeArrowheads="1" noTextEdit="1"/>
          </p:cNvSpPr>
          <p:nvPr>
            <p:ph type="sldImg"/>
          </p:nvPr>
        </p:nvSpPr>
        <p:spPr>
          <a:xfrm>
            <a:off x="1123950" y="692150"/>
            <a:ext cx="4610100" cy="3457575"/>
          </a:xfrm>
          <a:ln/>
        </p:spPr>
      </p:sp>
      <p:sp>
        <p:nvSpPr>
          <p:cNvPr id="22532" name="Rectangle 3"/>
          <p:cNvSpPr>
            <a:spLocks noGrp="1" noChangeArrowheads="1"/>
          </p:cNvSpPr>
          <p:nvPr>
            <p:ph type="body" idx="1"/>
          </p:nvPr>
        </p:nvSpPr>
        <p:spPr>
          <a:xfrm>
            <a:off x="914400" y="4379913"/>
            <a:ext cx="5029200" cy="4073525"/>
          </a:xfrm>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92500"/>
          </a:bodyPr>
          <a:lstStyle/>
          <a:p>
            <a:pPr fontAlgn="auto">
              <a:spcBef>
                <a:spcPts val="0"/>
              </a:spcBef>
              <a:spcAft>
                <a:spcPts val="0"/>
              </a:spcAft>
              <a:defRPr/>
            </a:pPr>
            <a:endParaRPr lang="fr-FR" dirty="0" smtClean="0"/>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0A0D27-7E92-47A9-9495-4D39E8E0FC46}" type="slidenum">
              <a:rPr lang="en-US"/>
              <a:pPr fontAlgn="base">
                <a:spcBef>
                  <a:spcPct val="0"/>
                </a:spcBef>
                <a:spcAft>
                  <a:spcPct val="0"/>
                </a:spcAft>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1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4906F8-2183-4011-803A-301298A8245A}" type="slidenum">
              <a:rPr lang="en-US"/>
              <a:pPr fontAlgn="base">
                <a:spcBef>
                  <a:spcPct val="0"/>
                </a:spcBef>
                <a:spcAft>
                  <a:spcPct val="0"/>
                </a:spcAft>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0BE4DE3-5E5D-4616-9D2F-5B4372B8DB74}" type="datetime8">
              <a:rPr lang="en-US">
                <a:latin typeface="Segoe Semibold"/>
              </a:rPr>
              <a:pPr fontAlgn="base">
                <a:spcBef>
                  <a:spcPct val="0"/>
                </a:spcBef>
                <a:spcAft>
                  <a:spcPct val="0"/>
                </a:spcAft>
              </a:pPr>
              <a:t>9/25/2008 11:24 AM</a:t>
            </a:fld>
            <a:endParaRPr lang="en-US">
              <a:latin typeface="Segoe Semibold"/>
            </a:endParaRPr>
          </a:p>
        </p:txBody>
      </p:sp>
      <p:sp>
        <p:nvSpPr>
          <p:cNvPr id="624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Segoe Semibold"/>
              </a:rPr>
              <a:t>© 2006 Microsoft Corporation. All rights reserved.</a:t>
            </a:r>
          </a:p>
          <a:p>
            <a:pPr fontAlgn="base">
              <a:spcBef>
                <a:spcPct val="0"/>
              </a:spcBef>
              <a:spcAft>
                <a:spcPct val="0"/>
              </a:spcAft>
            </a:pPr>
            <a:r>
              <a:rPr lang="en-US" smtClean="0">
                <a:latin typeface="Segoe Semibold"/>
              </a:rPr>
              <a:t>This presentation is for informational purposes only. Microsoft makes no warranties, express or implied, in this summary.</a:t>
            </a:r>
            <a:endParaRPr lang="en-US" smtClean="0">
              <a:latin typeface="Times New Roman" pitchFamily="18" charset="0"/>
            </a:endParaRPr>
          </a:p>
        </p:txBody>
      </p:sp>
      <p:sp>
        <p:nvSpPr>
          <p:cNvPr id="624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D35C22-24FE-4D7E-98DB-F828285E24B6}" type="slidenum">
              <a:rPr lang="en-US">
                <a:latin typeface="Segoe Semibold"/>
              </a:rPr>
              <a:pPr fontAlgn="base">
                <a:spcBef>
                  <a:spcPct val="0"/>
                </a:spcBef>
                <a:spcAft>
                  <a:spcPct val="0"/>
                </a:spcAft>
              </a:pPr>
              <a:t>26</a:t>
            </a:fld>
            <a:endParaRPr lang="en-US">
              <a:latin typeface="Segoe Semibold"/>
            </a:endParaRPr>
          </a:p>
        </p:txBody>
      </p:sp>
      <p:sp>
        <p:nvSpPr>
          <p:cNvPr id="6246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90851" name="Rectangle 3"/>
          <p:cNvSpPr>
            <a:spLocks noGrp="1" noChangeArrowheads="1"/>
          </p:cNvSpPr>
          <p:nvPr>
            <p:ph type="body" idx="1"/>
          </p:nvPr>
        </p:nvSpPr>
        <p:spPr/>
        <p:txBody>
          <a:bodyPr>
            <a:normAutofit fontScale="92500" lnSpcReduction="10000"/>
          </a:bodyPr>
          <a:lstStyle/>
          <a:p>
            <a:pPr fontAlgn="auto">
              <a:spcBef>
                <a:spcPts val="0"/>
              </a:spcBef>
              <a:spcAft>
                <a:spcPts val="0"/>
              </a:spcAft>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A0AF0EB7-2790-45A9-9DE0-6D6D51C6EF58}" type="datetime8">
              <a:rPr lang="en-US">
                <a:latin typeface="Segoe Semibold"/>
              </a:rPr>
              <a:pPr/>
              <a:t>9/25/2008 11:24 AM</a:t>
            </a:fld>
            <a:endParaRPr lang="en-US">
              <a:latin typeface="Segoe Semibold"/>
            </a:endParaRPr>
          </a:p>
        </p:txBody>
      </p:sp>
      <p:sp>
        <p:nvSpPr>
          <p:cNvPr id="22531" name="Rectangle 6"/>
          <p:cNvSpPr>
            <a:spLocks noGrp="1" noChangeArrowheads="1"/>
          </p:cNvSpPr>
          <p:nvPr>
            <p:ph type="ftr" sz="quarter" idx="4"/>
          </p:nvPr>
        </p:nvSpPr>
        <p:spPr>
          <a:noFill/>
        </p:spPr>
        <p:txBody>
          <a:bodyPr/>
          <a:lstStyle/>
          <a:p>
            <a:r>
              <a:rPr lang="en-US">
                <a:latin typeface="Segoe Semibold"/>
              </a:rPr>
              <a:t>© 2006 Microsoft Corporation. All rights reserved.</a:t>
            </a:r>
          </a:p>
          <a:p>
            <a:r>
              <a:rPr lang="en-US">
                <a:latin typeface="Segoe Semibold"/>
              </a:rPr>
              <a:t>This presentation is for informational purposes only. Microsoft makes no warranties, express or implied, in this summary.</a:t>
            </a:r>
            <a:endParaRPr lang="en-US">
              <a:latin typeface="Times New Roman" pitchFamily="18" charset="0"/>
            </a:endParaRPr>
          </a:p>
        </p:txBody>
      </p:sp>
      <p:sp>
        <p:nvSpPr>
          <p:cNvPr id="22532" name="Rectangle 7"/>
          <p:cNvSpPr>
            <a:spLocks noGrp="1" noChangeArrowheads="1"/>
          </p:cNvSpPr>
          <p:nvPr>
            <p:ph type="sldNum" sz="quarter" idx="5"/>
          </p:nvPr>
        </p:nvSpPr>
        <p:spPr>
          <a:noFill/>
        </p:spPr>
        <p:txBody>
          <a:bodyPr/>
          <a:lstStyle/>
          <a:p>
            <a:fld id="{BED4E40B-52BF-401F-8F6A-BF038D4DC353}" type="slidenum">
              <a:rPr lang="en-US">
                <a:latin typeface="Segoe Semibold"/>
              </a:rPr>
              <a:pPr/>
              <a:t>27</a:t>
            </a:fld>
            <a:endParaRPr lang="en-US">
              <a:latin typeface="Segoe Semibold"/>
            </a:endParaRPr>
          </a:p>
        </p:txBody>
      </p:sp>
      <p:sp>
        <p:nvSpPr>
          <p:cNvPr id="22533" name="Rectangle 2"/>
          <p:cNvSpPr>
            <a:spLocks noGrp="1" noRot="1" noChangeAspect="1" noChangeArrowheads="1" noTextEdit="1"/>
          </p:cNvSpPr>
          <p:nvPr>
            <p:ph type="sldImg"/>
          </p:nvPr>
        </p:nvSpPr>
        <p:spPr>
          <a:xfrm>
            <a:off x="1144588" y="685800"/>
            <a:ext cx="4572000" cy="3429000"/>
          </a:xfrm>
          <a:ln/>
        </p:spPr>
      </p:sp>
      <p:sp>
        <p:nvSpPr>
          <p:cNvPr id="590851" name="Rectangle 3"/>
          <p:cNvSpPr>
            <a:spLocks noGrp="1" noChangeArrowheads="1"/>
          </p:cNvSpPr>
          <p:nvPr>
            <p:ph type="body" idx="1"/>
          </p:nvPr>
        </p:nvSpPr>
        <p:spPr/>
        <p:txBody>
          <a:bodyPr>
            <a:normAutofit fontScale="92500" lnSpcReduction="10000"/>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A0AF0EB7-2790-45A9-9DE0-6D6D51C6EF58}" type="datetime8">
              <a:rPr lang="en-US">
                <a:latin typeface="Segoe Semibold"/>
              </a:rPr>
              <a:pPr/>
              <a:t>9/25/2008 11:24 AM</a:t>
            </a:fld>
            <a:endParaRPr lang="en-US">
              <a:latin typeface="Segoe Semibold"/>
            </a:endParaRPr>
          </a:p>
        </p:txBody>
      </p:sp>
      <p:sp>
        <p:nvSpPr>
          <p:cNvPr id="22531" name="Rectangle 6"/>
          <p:cNvSpPr>
            <a:spLocks noGrp="1" noChangeArrowheads="1"/>
          </p:cNvSpPr>
          <p:nvPr>
            <p:ph type="ftr" sz="quarter" idx="4"/>
          </p:nvPr>
        </p:nvSpPr>
        <p:spPr>
          <a:noFill/>
        </p:spPr>
        <p:txBody>
          <a:bodyPr/>
          <a:lstStyle/>
          <a:p>
            <a:r>
              <a:rPr lang="en-US">
                <a:latin typeface="Segoe Semibold"/>
              </a:rPr>
              <a:t>© 2006 Microsoft Corporation. All rights reserved.</a:t>
            </a:r>
          </a:p>
          <a:p>
            <a:r>
              <a:rPr lang="en-US">
                <a:latin typeface="Segoe Semibold"/>
              </a:rPr>
              <a:t>This presentation is for informational purposes only. Microsoft makes no warranties, express or implied, in this summary.</a:t>
            </a:r>
            <a:endParaRPr lang="en-US">
              <a:latin typeface="Times New Roman" pitchFamily="18" charset="0"/>
            </a:endParaRPr>
          </a:p>
        </p:txBody>
      </p:sp>
      <p:sp>
        <p:nvSpPr>
          <p:cNvPr id="22532" name="Rectangle 7"/>
          <p:cNvSpPr>
            <a:spLocks noGrp="1" noChangeArrowheads="1"/>
          </p:cNvSpPr>
          <p:nvPr>
            <p:ph type="sldNum" sz="quarter" idx="5"/>
          </p:nvPr>
        </p:nvSpPr>
        <p:spPr>
          <a:noFill/>
        </p:spPr>
        <p:txBody>
          <a:bodyPr/>
          <a:lstStyle/>
          <a:p>
            <a:fld id="{BED4E40B-52BF-401F-8F6A-BF038D4DC353}" type="slidenum">
              <a:rPr lang="en-US">
                <a:latin typeface="Segoe Semibold"/>
              </a:rPr>
              <a:pPr/>
              <a:t>28</a:t>
            </a:fld>
            <a:endParaRPr lang="en-US">
              <a:latin typeface="Segoe Semibold"/>
            </a:endParaRPr>
          </a:p>
        </p:txBody>
      </p:sp>
      <p:sp>
        <p:nvSpPr>
          <p:cNvPr id="22533" name="Rectangle 2"/>
          <p:cNvSpPr>
            <a:spLocks noGrp="1" noRot="1" noChangeAspect="1" noChangeArrowheads="1" noTextEdit="1"/>
          </p:cNvSpPr>
          <p:nvPr>
            <p:ph type="sldImg"/>
          </p:nvPr>
        </p:nvSpPr>
        <p:spPr>
          <a:xfrm>
            <a:off x="1144588" y="685800"/>
            <a:ext cx="4572000" cy="3429000"/>
          </a:xfrm>
          <a:ln/>
        </p:spPr>
      </p:sp>
      <p:sp>
        <p:nvSpPr>
          <p:cNvPr id="590851" name="Rectangle 3"/>
          <p:cNvSpPr>
            <a:spLocks noGrp="1" noChangeArrowheads="1"/>
          </p:cNvSpPr>
          <p:nvPr>
            <p:ph type="body" idx="1"/>
          </p:nvPr>
        </p:nvSpPr>
        <p:spPr/>
        <p:txBody>
          <a:bodyPr>
            <a:normAutofit fontScale="92500" lnSpcReduction="10000"/>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F17486E3-17AD-47F6-A7BD-9CAADFF38A22}" type="datetime8">
              <a:rPr lang="en-US">
                <a:latin typeface="Segoe Semibold"/>
              </a:rPr>
              <a:pPr/>
              <a:t>9/25/2008 11:24 AM</a:t>
            </a:fld>
            <a:endParaRPr lang="en-US">
              <a:latin typeface="Segoe Semibold"/>
            </a:endParaRPr>
          </a:p>
        </p:txBody>
      </p:sp>
      <p:sp>
        <p:nvSpPr>
          <p:cNvPr id="23555" name="Rectangle 6"/>
          <p:cNvSpPr>
            <a:spLocks noGrp="1" noChangeArrowheads="1"/>
          </p:cNvSpPr>
          <p:nvPr>
            <p:ph type="ftr" sz="quarter" idx="4"/>
          </p:nvPr>
        </p:nvSpPr>
        <p:spPr>
          <a:noFill/>
        </p:spPr>
        <p:txBody>
          <a:bodyPr/>
          <a:lstStyle/>
          <a:p>
            <a:r>
              <a:rPr lang="en-US">
                <a:latin typeface="Segoe Semibold"/>
              </a:rPr>
              <a:t>© 2006 Microsoft Corporation. All rights reserved.</a:t>
            </a:r>
          </a:p>
          <a:p>
            <a:r>
              <a:rPr lang="en-US">
                <a:latin typeface="Segoe Semibold"/>
              </a:rPr>
              <a:t>This presentation is for informational purposes only. Microsoft makes no warranties, express or implied, in this summary.</a:t>
            </a:r>
            <a:endParaRPr lang="en-US">
              <a:latin typeface="Times New Roman" pitchFamily="18" charset="0"/>
            </a:endParaRPr>
          </a:p>
        </p:txBody>
      </p:sp>
      <p:sp>
        <p:nvSpPr>
          <p:cNvPr id="23556" name="Rectangle 7"/>
          <p:cNvSpPr>
            <a:spLocks noGrp="1" noChangeArrowheads="1"/>
          </p:cNvSpPr>
          <p:nvPr>
            <p:ph type="sldNum" sz="quarter" idx="5"/>
          </p:nvPr>
        </p:nvSpPr>
        <p:spPr>
          <a:noFill/>
        </p:spPr>
        <p:txBody>
          <a:bodyPr/>
          <a:lstStyle/>
          <a:p>
            <a:fld id="{B1D661C2-A2AC-4E5E-A3D1-B9E7AB7DA1C3}" type="slidenum">
              <a:rPr lang="en-US">
                <a:latin typeface="Segoe Semibold"/>
              </a:rPr>
              <a:pPr/>
              <a:t>29</a:t>
            </a:fld>
            <a:endParaRPr lang="en-US">
              <a:latin typeface="Segoe Semibold"/>
            </a:endParaRPr>
          </a:p>
        </p:txBody>
      </p:sp>
      <p:sp>
        <p:nvSpPr>
          <p:cNvPr id="23557" name="Rectangle 2"/>
          <p:cNvSpPr>
            <a:spLocks noGrp="1" noRot="1" noChangeAspect="1" noChangeArrowheads="1" noTextEdit="1"/>
          </p:cNvSpPr>
          <p:nvPr>
            <p:ph type="sldImg"/>
          </p:nvPr>
        </p:nvSpPr>
        <p:spPr>
          <a:xfrm>
            <a:off x="1144588" y="685800"/>
            <a:ext cx="4572000" cy="3429000"/>
          </a:xfrm>
          <a:ln/>
        </p:spPr>
      </p:sp>
      <p:sp>
        <p:nvSpPr>
          <p:cNvPr id="59289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F17486E3-17AD-47F6-A7BD-9CAADFF38A22}" type="datetime8">
              <a:rPr lang="en-US">
                <a:latin typeface="Segoe Semibold"/>
              </a:rPr>
              <a:pPr/>
              <a:t>9/25/2008 11:24 AM</a:t>
            </a:fld>
            <a:endParaRPr lang="en-US">
              <a:latin typeface="Segoe Semibold"/>
            </a:endParaRPr>
          </a:p>
        </p:txBody>
      </p:sp>
      <p:sp>
        <p:nvSpPr>
          <p:cNvPr id="23555" name="Rectangle 6"/>
          <p:cNvSpPr>
            <a:spLocks noGrp="1" noChangeArrowheads="1"/>
          </p:cNvSpPr>
          <p:nvPr>
            <p:ph type="ftr" sz="quarter" idx="4"/>
          </p:nvPr>
        </p:nvSpPr>
        <p:spPr>
          <a:noFill/>
        </p:spPr>
        <p:txBody>
          <a:bodyPr/>
          <a:lstStyle/>
          <a:p>
            <a:r>
              <a:rPr lang="en-US">
                <a:latin typeface="Segoe Semibold"/>
              </a:rPr>
              <a:t>© 2006 Microsoft Corporation. All rights reserved.</a:t>
            </a:r>
          </a:p>
          <a:p>
            <a:r>
              <a:rPr lang="en-US">
                <a:latin typeface="Segoe Semibold"/>
              </a:rPr>
              <a:t>This presentation is for informational purposes only. Microsoft makes no warranties, express or implied, in this summary.</a:t>
            </a:r>
            <a:endParaRPr lang="en-US">
              <a:latin typeface="Times New Roman" pitchFamily="18" charset="0"/>
            </a:endParaRPr>
          </a:p>
        </p:txBody>
      </p:sp>
      <p:sp>
        <p:nvSpPr>
          <p:cNvPr id="23556" name="Rectangle 7"/>
          <p:cNvSpPr>
            <a:spLocks noGrp="1" noChangeArrowheads="1"/>
          </p:cNvSpPr>
          <p:nvPr>
            <p:ph type="sldNum" sz="quarter" idx="5"/>
          </p:nvPr>
        </p:nvSpPr>
        <p:spPr>
          <a:noFill/>
        </p:spPr>
        <p:txBody>
          <a:bodyPr/>
          <a:lstStyle/>
          <a:p>
            <a:fld id="{B1D661C2-A2AC-4E5E-A3D1-B9E7AB7DA1C3}" type="slidenum">
              <a:rPr lang="en-US">
                <a:latin typeface="Segoe Semibold"/>
              </a:rPr>
              <a:pPr/>
              <a:t>30</a:t>
            </a:fld>
            <a:endParaRPr lang="en-US">
              <a:latin typeface="Segoe Semibold"/>
            </a:endParaRPr>
          </a:p>
        </p:txBody>
      </p:sp>
      <p:sp>
        <p:nvSpPr>
          <p:cNvPr id="23557" name="Rectangle 2"/>
          <p:cNvSpPr>
            <a:spLocks noGrp="1" noRot="1" noChangeAspect="1" noChangeArrowheads="1" noTextEdit="1"/>
          </p:cNvSpPr>
          <p:nvPr>
            <p:ph type="sldImg"/>
          </p:nvPr>
        </p:nvSpPr>
        <p:spPr>
          <a:xfrm>
            <a:off x="1144588" y="685800"/>
            <a:ext cx="4572000" cy="3429000"/>
          </a:xfrm>
          <a:ln/>
        </p:spPr>
      </p:sp>
      <p:sp>
        <p:nvSpPr>
          <p:cNvPr id="59289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BE34A22A-4B70-4DF7-80A5-BD9CC41158D4}" type="datetime8">
              <a:rPr lang="en-US">
                <a:latin typeface="Segoe Semibold"/>
              </a:rPr>
              <a:pPr/>
              <a:t>9/25/2008 11:24 AM</a:t>
            </a:fld>
            <a:endParaRPr lang="en-US">
              <a:latin typeface="Segoe Semibold"/>
            </a:endParaRPr>
          </a:p>
        </p:txBody>
      </p:sp>
      <p:sp>
        <p:nvSpPr>
          <p:cNvPr id="24579" name="Rectangle 6"/>
          <p:cNvSpPr>
            <a:spLocks noGrp="1" noChangeArrowheads="1"/>
          </p:cNvSpPr>
          <p:nvPr>
            <p:ph type="ftr" sz="quarter" idx="4"/>
          </p:nvPr>
        </p:nvSpPr>
        <p:spPr>
          <a:noFill/>
        </p:spPr>
        <p:txBody>
          <a:bodyPr/>
          <a:lstStyle/>
          <a:p>
            <a:r>
              <a:rPr lang="en-US">
                <a:latin typeface="Segoe Semibold"/>
              </a:rPr>
              <a:t>© 2006 Microsoft Corporation. All rights reserved.</a:t>
            </a:r>
          </a:p>
          <a:p>
            <a:r>
              <a:rPr lang="en-US">
                <a:latin typeface="Segoe Semibold"/>
              </a:rPr>
              <a:t>This presentation is for informational purposes only. Microsoft makes no warranties, express or implied, in this summary.</a:t>
            </a:r>
            <a:endParaRPr lang="en-US">
              <a:latin typeface="Times New Roman" pitchFamily="18" charset="0"/>
            </a:endParaRPr>
          </a:p>
        </p:txBody>
      </p:sp>
      <p:sp>
        <p:nvSpPr>
          <p:cNvPr id="24580" name="Rectangle 7"/>
          <p:cNvSpPr>
            <a:spLocks noGrp="1" noChangeArrowheads="1"/>
          </p:cNvSpPr>
          <p:nvPr>
            <p:ph type="sldNum" sz="quarter" idx="5"/>
          </p:nvPr>
        </p:nvSpPr>
        <p:spPr>
          <a:noFill/>
        </p:spPr>
        <p:txBody>
          <a:bodyPr/>
          <a:lstStyle/>
          <a:p>
            <a:fld id="{49F4B006-3287-49AB-9799-4FE4685600C2}" type="slidenum">
              <a:rPr lang="en-US">
                <a:latin typeface="Segoe Semibold"/>
              </a:rPr>
              <a:pPr/>
              <a:t>31</a:t>
            </a:fld>
            <a:endParaRPr lang="en-US">
              <a:latin typeface="Segoe Semibold"/>
            </a:endParaRPr>
          </a:p>
        </p:txBody>
      </p:sp>
      <p:sp>
        <p:nvSpPr>
          <p:cNvPr id="24581" name="Rectangle 2"/>
          <p:cNvSpPr>
            <a:spLocks noGrp="1" noRot="1" noChangeAspect="1" noChangeArrowheads="1" noTextEdit="1"/>
          </p:cNvSpPr>
          <p:nvPr>
            <p:ph type="sldImg"/>
          </p:nvPr>
        </p:nvSpPr>
        <p:spPr>
          <a:xfrm>
            <a:off x="1144588" y="685800"/>
            <a:ext cx="4572000" cy="3429000"/>
          </a:xfrm>
          <a:ln/>
        </p:spPr>
      </p:sp>
      <p:sp>
        <p:nvSpPr>
          <p:cNvPr id="594947" name="Rectangle 3"/>
          <p:cNvSpPr>
            <a:spLocks noGrp="1" noChangeArrowheads="1"/>
          </p:cNvSpPr>
          <p:nvPr>
            <p:ph type="body" idx="1"/>
          </p:nvPr>
        </p:nvSpPr>
        <p:spPr>
          <a:xfrm>
            <a:off x="310170" y="4343913"/>
            <a:ext cx="6270311" cy="4114362"/>
          </a:xfrm>
        </p:spPr>
        <p:txBody>
          <a:bodyPr/>
          <a:lstStyle/>
          <a:p>
            <a:pPr lvl="1" eaLnBrk="1" hangingPunct="1">
              <a:defRPr/>
            </a:pPr>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BE34A22A-4B70-4DF7-80A5-BD9CC41158D4}" type="datetime8">
              <a:rPr lang="en-US">
                <a:latin typeface="Segoe Semibold"/>
              </a:rPr>
              <a:pPr/>
              <a:t>9/25/2008 11:24 AM</a:t>
            </a:fld>
            <a:endParaRPr lang="en-US">
              <a:latin typeface="Segoe Semibold"/>
            </a:endParaRPr>
          </a:p>
        </p:txBody>
      </p:sp>
      <p:sp>
        <p:nvSpPr>
          <p:cNvPr id="24579" name="Rectangle 6"/>
          <p:cNvSpPr>
            <a:spLocks noGrp="1" noChangeArrowheads="1"/>
          </p:cNvSpPr>
          <p:nvPr>
            <p:ph type="ftr" sz="quarter" idx="4"/>
          </p:nvPr>
        </p:nvSpPr>
        <p:spPr>
          <a:noFill/>
        </p:spPr>
        <p:txBody>
          <a:bodyPr/>
          <a:lstStyle/>
          <a:p>
            <a:r>
              <a:rPr lang="en-US">
                <a:latin typeface="Segoe Semibold"/>
              </a:rPr>
              <a:t>© 2006 Microsoft Corporation. All rights reserved.</a:t>
            </a:r>
          </a:p>
          <a:p>
            <a:r>
              <a:rPr lang="en-US">
                <a:latin typeface="Segoe Semibold"/>
              </a:rPr>
              <a:t>This presentation is for informational purposes only. Microsoft makes no warranties, express or implied, in this summary.</a:t>
            </a:r>
            <a:endParaRPr lang="en-US">
              <a:latin typeface="Times New Roman" pitchFamily="18" charset="0"/>
            </a:endParaRPr>
          </a:p>
        </p:txBody>
      </p:sp>
      <p:sp>
        <p:nvSpPr>
          <p:cNvPr id="24580" name="Rectangle 7"/>
          <p:cNvSpPr>
            <a:spLocks noGrp="1" noChangeArrowheads="1"/>
          </p:cNvSpPr>
          <p:nvPr>
            <p:ph type="sldNum" sz="quarter" idx="5"/>
          </p:nvPr>
        </p:nvSpPr>
        <p:spPr>
          <a:noFill/>
        </p:spPr>
        <p:txBody>
          <a:bodyPr/>
          <a:lstStyle/>
          <a:p>
            <a:fld id="{49F4B006-3287-49AB-9799-4FE4685600C2}" type="slidenum">
              <a:rPr lang="en-US">
                <a:latin typeface="Segoe Semibold"/>
              </a:rPr>
              <a:pPr/>
              <a:t>32</a:t>
            </a:fld>
            <a:endParaRPr lang="en-US">
              <a:latin typeface="Segoe Semibold"/>
            </a:endParaRPr>
          </a:p>
        </p:txBody>
      </p:sp>
      <p:sp>
        <p:nvSpPr>
          <p:cNvPr id="24581" name="Rectangle 2"/>
          <p:cNvSpPr>
            <a:spLocks noGrp="1" noRot="1" noChangeAspect="1" noChangeArrowheads="1" noTextEdit="1"/>
          </p:cNvSpPr>
          <p:nvPr>
            <p:ph type="sldImg"/>
          </p:nvPr>
        </p:nvSpPr>
        <p:spPr>
          <a:xfrm>
            <a:off x="1144588" y="685800"/>
            <a:ext cx="4572000" cy="3429000"/>
          </a:xfrm>
          <a:ln/>
        </p:spPr>
      </p:sp>
      <p:sp>
        <p:nvSpPr>
          <p:cNvPr id="594947" name="Rectangle 3"/>
          <p:cNvSpPr>
            <a:spLocks noGrp="1" noChangeArrowheads="1"/>
          </p:cNvSpPr>
          <p:nvPr>
            <p:ph type="body" idx="1"/>
          </p:nvPr>
        </p:nvSpPr>
        <p:spPr>
          <a:xfrm>
            <a:off x="310170" y="4343913"/>
            <a:ext cx="6270311" cy="4114362"/>
          </a:xfrm>
        </p:spPr>
        <p:txBody>
          <a:bodyPr/>
          <a:lstStyle/>
          <a:p>
            <a:pPr lvl="1" eaLnBrk="1" hangingPunct="1">
              <a:defRPr/>
            </a:pPr>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B2552D8-BA8D-43EA-B5BD-9D020C8FB947}" type="datetime8">
              <a:rPr lang="en-US">
                <a:latin typeface="Futura Bk"/>
              </a:rPr>
              <a:pPr fontAlgn="base">
                <a:spcBef>
                  <a:spcPct val="0"/>
                </a:spcBef>
                <a:spcAft>
                  <a:spcPct val="0"/>
                </a:spcAft>
              </a:pPr>
              <a:t>9/25/2008 11:24 AM</a:t>
            </a:fld>
            <a:endParaRPr lang="en-US">
              <a:latin typeface="Futura Bk"/>
            </a:endParaRPr>
          </a:p>
        </p:txBody>
      </p:sp>
      <p:sp>
        <p:nvSpPr>
          <p:cNvPr id="634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Futura Bk"/>
              </a:rPr>
              <a:t>© 2006 Microsoft Corporation. All rights reserved.</a:t>
            </a:r>
          </a:p>
          <a:p>
            <a:pPr fontAlgn="base">
              <a:spcBef>
                <a:spcPct val="0"/>
              </a:spcBef>
              <a:spcAft>
                <a:spcPct val="0"/>
              </a:spcAft>
            </a:pPr>
            <a:r>
              <a:rPr lang="en-US" smtClean="0">
                <a:latin typeface="Futura Bk"/>
              </a:rPr>
              <a:t>This presentation is for informational purposes only. Microsoft makes no warranties, express or implied, in this summary.</a:t>
            </a:r>
            <a:endParaRPr lang="en-US" smtClean="0">
              <a:latin typeface="Times New Roman" pitchFamily="18" charset="0"/>
            </a:endParaRPr>
          </a:p>
        </p:txBody>
      </p:sp>
      <p:sp>
        <p:nvSpPr>
          <p:cNvPr id="634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779985-89D9-41E6-BC02-2883FF454E92}" type="slidenum">
              <a:rPr lang="en-US">
                <a:latin typeface="Futura Bk"/>
              </a:rPr>
              <a:pPr fontAlgn="base">
                <a:spcBef>
                  <a:spcPct val="0"/>
                </a:spcBef>
                <a:spcAft>
                  <a:spcPct val="0"/>
                </a:spcAft>
              </a:pPr>
              <a:t>33</a:t>
            </a:fld>
            <a:endParaRPr lang="en-US">
              <a:latin typeface="Futura Bk"/>
            </a:endParaRPr>
          </a:p>
        </p:txBody>
      </p:sp>
      <p:sp>
        <p:nvSpPr>
          <p:cNvPr id="6349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3494" name="Rectangle 3"/>
          <p:cNvSpPr>
            <a:spLocks noGrp="1" noChangeArrowheads="1"/>
          </p:cNvSpPr>
          <p:nvPr>
            <p:ph type="body" idx="1"/>
          </p:nvPr>
        </p:nvSpPr>
        <p:spPr bwMode="auto">
          <a:xfrm>
            <a:off x="309252" y="4343985"/>
            <a:ext cx="6271545" cy="4114508"/>
          </a:xfrm>
          <a:noFill/>
        </p:spPr>
        <p:txBody>
          <a:bodyPr wrap="square" numCol="1" anchor="t" anchorCtr="0" compatLnSpc="1">
            <a:prstTxWarp prst="textNoShape">
              <a:avLst/>
            </a:prstTxWarp>
          </a:bodyPr>
          <a:lstStyle/>
          <a:p>
            <a:pPr lvl="1">
              <a:spcBef>
                <a:spcPct val="0"/>
              </a:spcBef>
            </a:pPr>
            <a:endParaRPr lang="fr-FR" sz="10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C74EA19-BED0-4D7C-A6CC-595C2AFA35FC}" type="slidenum">
              <a:rPr lang="fr-FR">
                <a:latin typeface="Arial" charset="0"/>
              </a:rPr>
              <a:pPr/>
              <a:t>35</a:t>
            </a:fld>
            <a:endParaRPr lang="fr-FR">
              <a:latin typeface="Arial" charset="0"/>
            </a:endParaRPr>
          </a:p>
        </p:txBody>
      </p:sp>
      <p:sp>
        <p:nvSpPr>
          <p:cNvPr id="104451"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98587-3EED-4F39-9BCB-FEAF44D9B1E6}" type="slidenum">
              <a:rPr lang="en-US"/>
              <a:pPr fontAlgn="base">
                <a:spcBef>
                  <a:spcPct val="0"/>
                </a:spcBef>
                <a:spcAft>
                  <a:spcPct val="0"/>
                </a:spcAft>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9/25/2008 11:24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37</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38</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39</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11:24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8FCE122-3624-4A8F-80FC-05294CBE00BB}" type="slidenum">
              <a:rPr lang="en-US" smtClean="0"/>
              <a:pPr>
                <a:defRPr/>
              </a:pPr>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9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4D88C2-F232-4D82-B542-F02C45071BC8}" type="slidenum">
              <a:rPr lang="fr-FR"/>
              <a:pPr fontAlgn="base">
                <a:spcBef>
                  <a:spcPct val="0"/>
                </a:spcBef>
                <a:spcAft>
                  <a:spcPct val="0"/>
                </a:spcAft>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12DA5-8A65-4080-B65F-601F0C5221AB}" type="slidenum">
              <a:rPr lang="fr-FR"/>
              <a:pPr fontAlgn="base">
                <a:spcBef>
                  <a:spcPct val="0"/>
                </a:spcBef>
                <a:spcAft>
                  <a:spcPct val="0"/>
                </a:spcAft>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60D093-3483-42D6-BBBB-E6ACCC023554}" type="slidenum">
              <a:rPr lang="fr-FR"/>
              <a:pPr fontAlgn="base">
                <a:spcBef>
                  <a:spcPct val="0"/>
                </a:spcBef>
                <a:spcAft>
                  <a:spcPct val="0"/>
                </a:spcAft>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2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4B5EDF-2235-4EEF-BD07-4E1A7C8F29CA}" type="slidenum">
              <a:rPr lang="fr-FR"/>
              <a:pPr fontAlgn="base">
                <a:spcBef>
                  <a:spcPct val="0"/>
                </a:spcBef>
                <a:spcAft>
                  <a:spcPct val="0"/>
                </a:spcAft>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3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092805-9EC7-4B7A-8A16-99E096D6CB4B}" type="slidenum">
              <a:rPr lang="fr-FR"/>
              <a:pPr fontAlgn="base">
                <a:spcBef>
                  <a:spcPct val="0"/>
                </a:spcBef>
                <a:spcAft>
                  <a:spcPct val="0"/>
                </a:spcAft>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a:prstGeom prst="rect">
            <a:avLst/>
          </a:prstGeo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Shape 1"/>
          <p:cNvSpPr>
            <a:spLocks noGrp="1"/>
          </p:cNvSpPr>
          <p:nvPr>
            <p:ph type="title"/>
          </p:nvPr>
        </p:nvSpPr>
        <p:spPr>
          <a:xfrm>
            <a:off x="142844" y="142852"/>
            <a:ext cx="8382000" cy="1218795"/>
          </a:xfrm>
          <a:prstGeom prst="rect">
            <a:avLst/>
          </a:prstGeom>
        </p:spPr>
        <p:txBody>
          <a:bodyPr rtlCol="0"/>
          <a:lstStyle/>
          <a:p>
            <a:r>
              <a:rPr lang="en-US"/>
              <a:t>Click to edit Master title style</a:t>
            </a:r>
          </a:p>
        </p:txBody>
      </p:sp>
      <p:sp>
        <p:nvSpPr>
          <p:cNvPr id="3" name="Shape 2"/>
          <p:cNvSpPr>
            <a:spLocks noGrp="1"/>
          </p:cNvSpPr>
          <p:nvPr>
            <p:ph type="body" idx="1"/>
          </p:nvPr>
        </p:nvSpPr>
        <p:spPr>
          <a:xfrm>
            <a:off x="142844" y="1428736"/>
            <a:ext cx="8382000" cy="2579168"/>
          </a:xfrm>
          <a:prstGeom prst="rect">
            <a:avLst/>
          </a:prstGeo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2" r:id="rId12"/>
    <p:sldLayoutId id="2147483774"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5"/>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5"/>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5"/>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www.proclarity.com/default.asp" TargetMode="External"/><Relationship Id="rId4" Type="http://schemas.openxmlformats.org/officeDocument/2006/relationships/image" Target="../media/image72.wmf"/></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oleObject" Target="../embeddings/oleObject4.bin"/><Relationship Id="rId18" Type="http://schemas.openxmlformats.org/officeDocument/2006/relationships/image" Target="../media/image91.png"/><Relationship Id="rId3" Type="http://schemas.openxmlformats.org/officeDocument/2006/relationships/notesSlide" Target="../notesSlides/notesSlide19.xml"/><Relationship Id="rId21" Type="http://schemas.openxmlformats.org/officeDocument/2006/relationships/image" Target="../media/image94.png"/><Relationship Id="rId7" Type="http://schemas.openxmlformats.org/officeDocument/2006/relationships/image" Target="../media/image86.png"/><Relationship Id="rId12" Type="http://schemas.openxmlformats.org/officeDocument/2006/relationships/oleObject" Target="../embeddings/oleObject3.bin"/><Relationship Id="rId17" Type="http://schemas.openxmlformats.org/officeDocument/2006/relationships/image" Target="../media/image90.png"/><Relationship Id="rId2" Type="http://schemas.openxmlformats.org/officeDocument/2006/relationships/slideLayout" Target="../slideLayouts/slideLayout13.xml"/><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vmlDrawing" Target="../drawings/vmlDrawing1.vml"/><Relationship Id="rId6" Type="http://schemas.openxmlformats.org/officeDocument/2006/relationships/image" Target="../media/image85.png"/><Relationship Id="rId11" Type="http://schemas.openxmlformats.org/officeDocument/2006/relationships/oleObject" Target="../embeddings/oleObject2.bin"/><Relationship Id="rId24" Type="http://schemas.openxmlformats.org/officeDocument/2006/relationships/image" Target="../media/image97.png"/><Relationship Id="rId5" Type="http://schemas.openxmlformats.org/officeDocument/2006/relationships/image" Target="../media/image84.png"/><Relationship Id="rId15" Type="http://schemas.openxmlformats.org/officeDocument/2006/relationships/oleObject" Target="../embeddings/oleObject6.bin"/><Relationship Id="rId23" Type="http://schemas.openxmlformats.org/officeDocument/2006/relationships/image" Target="../media/image96.png"/><Relationship Id="rId10" Type="http://schemas.openxmlformats.org/officeDocument/2006/relationships/oleObject" Target="../embeddings/oleObject1.bin"/><Relationship Id="rId19" Type="http://schemas.openxmlformats.org/officeDocument/2006/relationships/image" Target="../media/image92.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oleObject" Target="../embeddings/oleObject5.bin"/><Relationship Id="rId22" Type="http://schemas.openxmlformats.org/officeDocument/2006/relationships/image" Target="../media/image95.png"/></Relationships>
</file>

<file path=ppt/slides/_rels/slide2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5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28.png"/></Relationships>
</file>

<file path=ppt/slides/_rels/slide3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31.png"/><Relationship Id="rId4" Type="http://schemas.openxmlformats.org/officeDocument/2006/relationships/image" Target="../media/image130.png"/></Relationships>
</file>

<file path=ppt/slides/_rels/slide3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59.png"/><Relationship Id="rId7" Type="http://schemas.openxmlformats.org/officeDocument/2006/relationships/image" Target="../media/image13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9" Type="http://schemas.openxmlformats.org/officeDocument/2006/relationships/image" Target="../media/image7.jpeg"/></Relationships>
</file>

<file path=ppt/slides/_rels/slide34.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38.jpe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image" Target="../media/image137.jpeg"/><Relationship Id="rId16" Type="http://schemas.openxmlformats.org/officeDocument/2006/relationships/image" Target="../media/image151.png"/><Relationship Id="rId1" Type="http://schemas.openxmlformats.org/officeDocument/2006/relationships/slideLayout" Target="../slideLayouts/slideLayout5.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png"/><Relationship Id="rId4" Type="http://schemas.openxmlformats.org/officeDocument/2006/relationships/image" Target="../media/image139.jpeg"/><Relationship Id="rId9" Type="http://schemas.openxmlformats.org/officeDocument/2006/relationships/image" Target="../media/image144.png"/><Relationship Id="rId14" Type="http://schemas.openxmlformats.org/officeDocument/2006/relationships/image" Target="../media/image149.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53.png"/><Relationship Id="rId4" Type="http://schemas.openxmlformats.org/officeDocument/2006/relationships/image" Target="../media/image152.png"/></Relationships>
</file>

<file path=ppt/slides/_rels/slide36.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hyperlink" Target="http://technet.microsoft.com/fr-fr/library/ms203721.aspx" TargetMode="External"/><Relationship Id="rId1" Type="http://schemas.openxmlformats.org/officeDocument/2006/relationships/slideLayout" Target="../slideLayouts/slideLayout12.xml"/><Relationship Id="rId4" Type="http://schemas.openxmlformats.org/officeDocument/2006/relationships/image" Target="../media/image155.png"/></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57.tiff"/><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56.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04875" y="4231532"/>
            <a:ext cx="7334250" cy="550018"/>
          </a:xfrm>
        </p:spPr>
        <p:txBody>
          <a:bodyPr/>
          <a:lstStyle/>
          <a:p>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Nom &amp; Société</a:t>
            </a:r>
          </a:p>
        </p:txBody>
      </p:sp>
      <p:sp>
        <p:nvSpPr>
          <p:cNvPr id="3" name="Titre 2"/>
          <p:cNvSpPr>
            <a:spLocks noGrp="1"/>
          </p:cNvSpPr>
          <p:nvPr>
            <p:ph type="title"/>
          </p:nvPr>
        </p:nvSpPr>
        <p:spPr>
          <a:xfrm>
            <a:off x="914400" y="2017712"/>
            <a:ext cx="7324725" cy="1677987"/>
          </a:xfrm>
        </p:spPr>
        <p:txBody>
          <a:bodyPr/>
          <a:lstStyle/>
          <a:p>
            <a:pPr algn="ctr"/>
            <a:r>
              <a:rPr lang="fr-FR" dirty="0" smtClean="0"/>
              <a:t>Présentation générale de l’offre décisionnelle de Microsoft</a:t>
            </a:r>
            <a:endParaRPr lang="fr-FR" dirty="0">
              <a:effectLst>
                <a:outerShdw blurRad="38100" dist="38100" dir="2700000" algn="tl">
                  <a:srgbClr val="000000">
                    <a:alpha val="43137"/>
                  </a:srgbClr>
                </a:outerShdw>
              </a:effectLst>
            </a:endParaRPr>
          </a:p>
        </p:txBody>
      </p:sp>
      <p:pic>
        <p:nvPicPr>
          <p:cNvPr id="5" name="Image 4" descr="Logo SQL Server 2008.jpg"/>
          <p:cNvPicPr>
            <a:picLocks noChangeAspect="1"/>
          </p:cNvPicPr>
          <p:nvPr/>
        </p:nvPicPr>
        <p:blipFill>
          <a:blip r:embed="rId2"/>
          <a:stretch>
            <a:fillRect/>
          </a:stretch>
        </p:blipFill>
        <p:spPr>
          <a:xfrm>
            <a:off x="4958086" y="680512"/>
            <a:ext cx="4023360" cy="83058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9966" y="343725"/>
            <a:ext cx="7415708"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7" name="Tableau 6"/>
          <p:cNvGraphicFramePr>
            <a:graphicFrameLocks noGrp="1"/>
          </p:cNvGraphicFramePr>
          <p:nvPr/>
        </p:nvGraphicFramePr>
        <p:xfrm>
          <a:off x="1851025" y="1771650"/>
          <a:ext cx="5209954" cy="326136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DW, </a:t>
                      </a:r>
                      <a:r>
                        <a:rPr lang="fr-FR" sz="1400" dirty="0" err="1" smtClean="0"/>
                        <a:t>Datamarts</a:t>
                      </a:r>
                      <a:r>
                        <a:rPr lang="fr-FR" sz="1400" dirty="0" smtClean="0"/>
                        <a:t>, SGBDR (jusqu’à plusieurs dizaines de To)</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Base multidimensionnelle ,</a:t>
                      </a:r>
                      <a:r>
                        <a:rPr lang="fr-FR" sz="1400" baseline="0" dirty="0" smtClean="0"/>
                        <a:t> Cube, OLAP, ROLAP</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Diagramme 5"/>
          <p:cNvGraphicFramePr/>
          <p:nvPr/>
        </p:nvGraphicFramePr>
        <p:xfrm>
          <a:off x="5300675" y="2150247"/>
          <a:ext cx="1711844" cy="131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9149" y="355600"/>
            <a:ext cx="7434026"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7" name="Tableau 6"/>
          <p:cNvGraphicFramePr>
            <a:graphicFrameLocks noGrp="1"/>
          </p:cNvGraphicFramePr>
          <p:nvPr/>
        </p:nvGraphicFramePr>
        <p:xfrm>
          <a:off x="1851025" y="1771650"/>
          <a:ext cx="5209954" cy="326136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DW, </a:t>
                      </a:r>
                      <a:r>
                        <a:rPr lang="fr-FR" sz="1400" dirty="0" err="1" smtClean="0"/>
                        <a:t>Datamarts</a:t>
                      </a:r>
                      <a:r>
                        <a:rPr lang="fr-FR" sz="1400" dirty="0" smtClean="0"/>
                        <a:t>, SGBDR (jusqu’à plusieurs dizaines de To)</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Base multidimensionnelle ,</a:t>
                      </a:r>
                      <a:r>
                        <a:rPr lang="fr-FR" sz="1400" baseline="0" dirty="0" smtClean="0"/>
                        <a:t> Cube, OLAP, ROLAP</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Reporting</a:t>
                      </a:r>
                      <a:r>
                        <a:rPr lang="fr-FR" sz="1400" baseline="0" dirty="0" smtClean="0"/>
                        <a:t> de masse, reporting ad hoc</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Diagramme 5"/>
          <p:cNvGraphicFramePr/>
          <p:nvPr/>
        </p:nvGraphicFramePr>
        <p:xfrm>
          <a:off x="5282121" y="2173997"/>
          <a:ext cx="1795573" cy="1731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355600"/>
            <a:ext cx="7521575"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7" name="Tableau 6"/>
          <p:cNvGraphicFramePr>
            <a:graphicFrameLocks noGrp="1"/>
          </p:cNvGraphicFramePr>
          <p:nvPr/>
        </p:nvGraphicFramePr>
        <p:xfrm>
          <a:off x="1851025" y="1771650"/>
          <a:ext cx="5209954" cy="326136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DW, </a:t>
                      </a:r>
                      <a:r>
                        <a:rPr lang="fr-FR" sz="1400" dirty="0" err="1" smtClean="0"/>
                        <a:t>Datamarts</a:t>
                      </a:r>
                      <a:r>
                        <a:rPr lang="fr-FR" sz="1400" dirty="0" smtClean="0"/>
                        <a:t>, SGBDR (jusqu’à plusieurs dizaine de To)</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Base multidimensionnelle ,</a:t>
                      </a:r>
                      <a:r>
                        <a:rPr lang="fr-FR" sz="1400" baseline="0" dirty="0" smtClean="0"/>
                        <a:t> Cube, OLAP, ROLAP</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Reporting</a:t>
                      </a:r>
                      <a:r>
                        <a:rPr lang="fr-FR" sz="1400" baseline="0" dirty="0" smtClean="0"/>
                        <a:t> de masse, reporting ad hoc</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Tableaux de bord,</a:t>
                      </a:r>
                      <a:r>
                        <a:rPr lang="fr-FR" sz="1400" baseline="0" dirty="0" smtClean="0"/>
                        <a:t> Scorecard</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Diagramme 5"/>
          <p:cNvGraphicFramePr/>
          <p:nvPr/>
        </p:nvGraphicFramePr>
        <p:xfrm>
          <a:off x="5258145" y="2138371"/>
          <a:ext cx="2009554" cy="284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2145" y="355600"/>
            <a:ext cx="7541030"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5" name="Tableau 4"/>
          <p:cNvGraphicFramePr>
            <a:graphicFrameLocks noGrp="1"/>
          </p:cNvGraphicFramePr>
          <p:nvPr/>
        </p:nvGraphicFramePr>
        <p:xfrm>
          <a:off x="1851025" y="1771650"/>
          <a:ext cx="5209954" cy="326136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DW, </a:t>
                      </a:r>
                      <a:r>
                        <a:rPr lang="fr-FR" sz="1400" dirty="0" err="1" smtClean="0"/>
                        <a:t>Datamarts</a:t>
                      </a:r>
                      <a:r>
                        <a:rPr lang="fr-FR" sz="1400" dirty="0" smtClean="0"/>
                        <a:t>, SGBDR (jusqu’à plusieurs dizaines de To)</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Base multidimensionnelle ,</a:t>
                      </a:r>
                      <a:r>
                        <a:rPr lang="fr-FR" sz="1400" baseline="0" dirty="0" smtClean="0"/>
                        <a:t> Cube, OLAP, ROLAP</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Reporting</a:t>
                      </a:r>
                      <a:r>
                        <a:rPr lang="fr-FR" sz="1400" baseline="0" dirty="0" smtClean="0"/>
                        <a:t> de masse, reporting ad hoc</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Tableaux de bord,</a:t>
                      </a:r>
                      <a:r>
                        <a:rPr lang="fr-FR" sz="1400" baseline="0" dirty="0" smtClean="0"/>
                        <a:t> Scorecard</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Analyse multidimensionnelle</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9" name="Diagramme 8"/>
          <p:cNvGraphicFramePr/>
          <p:nvPr/>
        </p:nvGraphicFramePr>
        <p:xfrm>
          <a:off x="5294597" y="2126496"/>
          <a:ext cx="1711844"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2145" y="355600"/>
            <a:ext cx="7541030"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7" name="Tableau 6"/>
          <p:cNvGraphicFramePr>
            <a:graphicFrameLocks noGrp="1"/>
          </p:cNvGraphicFramePr>
          <p:nvPr/>
        </p:nvGraphicFramePr>
        <p:xfrm>
          <a:off x="1851025" y="1771650"/>
          <a:ext cx="5209954" cy="362204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DW, </a:t>
                      </a:r>
                      <a:r>
                        <a:rPr lang="fr-FR" sz="1400" dirty="0" err="1" smtClean="0"/>
                        <a:t>Datamarts</a:t>
                      </a:r>
                      <a:r>
                        <a:rPr lang="fr-FR" sz="1400" dirty="0" smtClean="0"/>
                        <a:t>, SGBDR (jusqu’à plusieurs dizaines de To)</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Base multidimensionnelle ,</a:t>
                      </a:r>
                      <a:r>
                        <a:rPr lang="fr-FR" sz="1400" baseline="0" dirty="0" smtClean="0"/>
                        <a:t> Cube, OLAP, ROLAP</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Reporting</a:t>
                      </a:r>
                      <a:r>
                        <a:rPr lang="fr-FR" sz="1400" baseline="0" dirty="0" smtClean="0"/>
                        <a:t> de masse, reporting ad hoc</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Tableaux de bord,</a:t>
                      </a:r>
                      <a:r>
                        <a:rPr lang="fr-FR" sz="1400" baseline="0" dirty="0" smtClean="0"/>
                        <a:t> Scorecard</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Analyse multidimensionnelle</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Planification, Elaboration budgétaire, </a:t>
                      </a:r>
                      <a:r>
                        <a:rPr lang="fr-FR" sz="1400" dirty="0" err="1" smtClean="0"/>
                        <a:t>Forecast</a:t>
                      </a:r>
                      <a:r>
                        <a:rPr lang="fr-FR" sz="1400" dirty="0" smtClean="0"/>
                        <a:t>, Consolidation </a:t>
                      </a:r>
                      <a:r>
                        <a:rPr lang="fr-FR" sz="1400" smtClean="0"/>
                        <a:t>de </a:t>
                      </a:r>
                      <a:r>
                        <a:rPr lang="fr-FR" sz="1400" smtClean="0"/>
                        <a:t>feuilles </a:t>
                      </a:r>
                      <a:r>
                        <a:rPr lang="fr-FR" sz="1400" dirty="0" smtClean="0"/>
                        <a:t>Excel</a:t>
                      </a:r>
                    </a:p>
                    <a:p>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9" name="Diagramme 8"/>
          <p:cNvGraphicFramePr/>
          <p:nvPr/>
        </p:nvGraphicFramePr>
        <p:xfrm>
          <a:off x="5300662" y="2173991"/>
          <a:ext cx="1711844"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9"/>
          <p:cNvSpPr txBox="1">
            <a:spLocks/>
          </p:cNvSpPr>
          <p:nvPr/>
        </p:nvSpPr>
        <p:spPr>
          <a:xfrm>
            <a:off x="1468876" y="263402"/>
            <a:ext cx="6589273" cy="553998"/>
          </a:xfrm>
          <a:prstGeom prst="rect">
            <a:avLst/>
          </a:prstGeom>
        </p:spPr>
        <p:txBody>
          <a:bodyPr wrap="square" lIns="0" tIns="0" rIns="0" bIns="0">
            <a:spAutoFit/>
          </a:bodyPr>
          <a:lstStyle/>
          <a:p>
            <a:pPr defTabSz="914363" fontAlgn="auto">
              <a:lnSpc>
                <a:spcPct val="90000"/>
              </a:lnSpc>
              <a:spcAft>
                <a:spcPts val="0"/>
              </a:spcAft>
              <a:defRPr/>
            </a:pP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Microsoft Business Intelligence</a:t>
            </a:r>
          </a:p>
        </p:txBody>
      </p:sp>
      <p:grpSp>
        <p:nvGrpSpPr>
          <p:cNvPr id="2" name="Group 49"/>
          <p:cNvGrpSpPr>
            <a:grpSpLocks/>
          </p:cNvGrpSpPr>
          <p:nvPr/>
        </p:nvGrpSpPr>
        <p:grpSpPr bwMode="auto">
          <a:xfrm>
            <a:off x="1954213" y="5600700"/>
            <a:ext cx="6332537" cy="762000"/>
            <a:chOff x="1363436" y="5868200"/>
            <a:chExt cx="6332764" cy="762000"/>
          </a:xfrm>
        </p:grpSpPr>
        <p:sp>
          <p:nvSpPr>
            <p:cNvPr id="104" name="Cube 103"/>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a:solidFill>
                  <a:srgbClr val="FFFFFF"/>
                </a:solidFill>
                <a:latin typeface="Segoe"/>
                <a:cs typeface="+mn-cs"/>
              </a:endParaRPr>
            </a:p>
          </p:txBody>
        </p:sp>
        <p:sp>
          <p:nvSpPr>
            <p:cNvPr id="105"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anchor="ctr"/>
            <a:lstStyle/>
            <a:p>
              <a:pPr algn="ctr">
                <a:defRPr/>
              </a:pPr>
              <a:endParaRPr lang="en-US">
                <a:solidFill>
                  <a:srgbClr val="FFFFFF"/>
                </a:solidFill>
                <a:latin typeface="Segoe"/>
                <a:cs typeface="+mn-cs"/>
              </a:endParaRPr>
            </a:p>
          </p:txBody>
        </p:sp>
        <p:sp>
          <p:nvSpPr>
            <p:cNvPr id="106"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08"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0"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1"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35897" name="Picture 2" descr="\\showsrus\images\LOGOS\GEN_LOGO\O\ORACLE.png"/>
            <p:cNvPicPr>
              <a:picLocks noChangeAspect="1" noChangeArrowheads="1"/>
            </p:cNvPicPr>
            <p:nvPr/>
          </p:nvPicPr>
          <p:blipFill>
            <a:blip r:embed="rId3">
              <a:lum bright="10000"/>
            </a:blip>
            <a:srcRect/>
            <a:stretch>
              <a:fillRect/>
            </a:stretch>
          </p:blipFill>
          <p:spPr bwMode="black">
            <a:xfrm>
              <a:off x="2514600" y="6324600"/>
              <a:ext cx="914400" cy="116681"/>
            </a:xfrm>
            <a:prstGeom prst="rect">
              <a:avLst/>
            </a:prstGeom>
            <a:noFill/>
            <a:ln w="9525">
              <a:noFill/>
              <a:miter lim="800000"/>
              <a:headEnd/>
              <a:tailEnd/>
            </a:ln>
          </p:spPr>
        </p:pic>
        <p:pic>
          <p:nvPicPr>
            <p:cNvPr id="35898" name="Picture 3" descr="\\showsrus\images\LOGOS\GEN_LOGO\S\SAP logo med.png"/>
            <p:cNvPicPr>
              <a:picLocks noChangeAspect="1" noChangeArrowheads="1"/>
            </p:cNvPicPr>
            <p:nvPr/>
          </p:nvPicPr>
          <p:blipFill>
            <a:blip r:embed="rId4">
              <a:lum bright="10000"/>
            </a:blip>
            <a:srcRect/>
            <a:stretch>
              <a:fillRect/>
            </a:stretch>
          </p:blipFill>
          <p:spPr bwMode="invGray">
            <a:xfrm>
              <a:off x="3810000" y="6248400"/>
              <a:ext cx="688258" cy="304800"/>
            </a:xfrm>
            <a:prstGeom prst="rect">
              <a:avLst/>
            </a:prstGeom>
            <a:noFill/>
            <a:ln w="9525">
              <a:noFill/>
              <a:miter lim="800000"/>
              <a:headEnd/>
              <a:tailEnd/>
            </a:ln>
          </p:spPr>
        </p:pic>
        <p:pic>
          <p:nvPicPr>
            <p:cNvPr id="35899" name="Picture 4" descr="\\showsrus\images\LOGOS\GEN_LOGO\S\Siebel-logo-color.png"/>
            <p:cNvPicPr>
              <a:picLocks noChangeAspect="1" noChangeArrowheads="1"/>
            </p:cNvPicPr>
            <p:nvPr/>
          </p:nvPicPr>
          <p:blipFill>
            <a:blip r:embed="rId5">
              <a:lum bright="20000"/>
            </a:blip>
            <a:srcRect/>
            <a:stretch>
              <a:fillRect/>
            </a:stretch>
          </p:blipFill>
          <p:spPr bwMode="invGray">
            <a:xfrm>
              <a:off x="4724400" y="6324600"/>
              <a:ext cx="897980" cy="177800"/>
            </a:xfrm>
            <a:prstGeom prst="rect">
              <a:avLst/>
            </a:prstGeom>
            <a:noFill/>
            <a:ln w="9525">
              <a:noFill/>
              <a:miter lim="800000"/>
              <a:headEnd/>
              <a:tailEnd/>
            </a:ln>
          </p:spPr>
        </p:pic>
        <p:pic>
          <p:nvPicPr>
            <p:cNvPr id="35900" name="Picture 5" descr="C:\Program Files\Microsoft Resource DVD Artwork\DVD_ART\BoxShots_Logos\Microsoft Dynamics\Dynamics-Brand signature\MS Dynamics logo reverse v.png"/>
            <p:cNvPicPr>
              <a:picLocks noChangeAspect="1" noChangeArrowheads="1"/>
            </p:cNvPicPr>
            <p:nvPr/>
          </p:nvPicPr>
          <p:blipFill>
            <a:blip r:embed="rId6"/>
            <a:srcRect/>
            <a:stretch>
              <a:fillRect/>
            </a:stretch>
          </p:blipFill>
          <p:spPr bwMode="invGray">
            <a:xfrm>
              <a:off x="1363436" y="6172200"/>
              <a:ext cx="1019489" cy="365317"/>
            </a:xfrm>
            <a:prstGeom prst="rect">
              <a:avLst/>
            </a:prstGeom>
            <a:noFill/>
            <a:ln w="9525">
              <a:noFill/>
              <a:miter lim="800000"/>
              <a:headEnd/>
              <a:tailEnd/>
            </a:ln>
          </p:spPr>
        </p:pic>
      </p:grpSp>
      <p:grpSp>
        <p:nvGrpSpPr>
          <p:cNvPr id="4" name="Group 48"/>
          <p:cNvGrpSpPr>
            <a:grpSpLocks/>
          </p:cNvGrpSpPr>
          <p:nvPr/>
        </p:nvGrpSpPr>
        <p:grpSpPr bwMode="auto">
          <a:xfrm>
            <a:off x="1522413" y="5218113"/>
            <a:ext cx="6059487" cy="658812"/>
            <a:chOff x="1521760" y="5486400"/>
            <a:chExt cx="6060141" cy="657452"/>
          </a:xfrm>
        </p:grpSpPr>
        <p:pic>
          <p:nvPicPr>
            <p:cNvPr id="35873"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a:ln w="9525">
              <a:noFill/>
              <a:miter lim="800000"/>
              <a:headEnd/>
              <a:tailEnd/>
            </a:ln>
          </p:spPr>
        </p:pic>
        <p:pic>
          <p:nvPicPr>
            <p:cNvPr id="35874"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a:ln w="9525">
              <a:noFill/>
              <a:miter lim="800000"/>
              <a:headEnd/>
              <a:tailEnd/>
            </a:ln>
          </p:spPr>
        </p:pic>
        <p:pic>
          <p:nvPicPr>
            <p:cNvPr id="35875"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a:ln w="9525">
              <a:noFill/>
              <a:miter lim="800000"/>
              <a:headEnd/>
              <a:tailEnd/>
            </a:ln>
          </p:spPr>
        </p:pic>
        <p:pic>
          <p:nvPicPr>
            <p:cNvPr id="35876"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a:ln w="9525">
              <a:noFill/>
              <a:miter lim="800000"/>
              <a:headEnd/>
              <a:tailEnd/>
            </a:ln>
          </p:spPr>
        </p:pic>
        <p:pic>
          <p:nvPicPr>
            <p:cNvPr id="35877"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a:ln w="9525">
              <a:noFill/>
              <a:miter lim="800000"/>
              <a:headEnd/>
              <a:tailEnd/>
            </a:ln>
          </p:spPr>
        </p:pic>
        <p:pic>
          <p:nvPicPr>
            <p:cNvPr id="35878"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a:ln w="9525">
              <a:noFill/>
              <a:miter lim="800000"/>
              <a:headEnd/>
              <a:tailEnd/>
            </a:ln>
          </p:spPr>
        </p:pic>
      </p:grpSp>
      <p:sp>
        <p:nvSpPr>
          <p:cNvPr id="123" name="Rounded Rectangle 53"/>
          <p:cNvSpPr/>
          <p:nvPr/>
        </p:nvSpPr>
        <p:spPr bwMode="invGray">
          <a:xfrm>
            <a:off x="1014431" y="2348300"/>
            <a:ext cx="7010400" cy="919336"/>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sp>
        <p:nvSpPr>
          <p:cNvPr id="124" name="Chord 81"/>
          <p:cNvSpPr/>
          <p:nvPr/>
        </p:nvSpPr>
        <p:spPr bwMode="invGray">
          <a:xfrm>
            <a:off x="967946" y="844894"/>
            <a:ext cx="7053942" cy="3386257"/>
          </a:xfrm>
          <a:prstGeom prst="chord">
            <a:avLst>
              <a:gd name="adj1" fmla="val 11061125"/>
              <a:gd name="adj2" fmla="val 2133344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762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grpSp>
        <p:nvGrpSpPr>
          <p:cNvPr id="5" name="Groupe 50"/>
          <p:cNvGrpSpPr>
            <a:grpSpLocks/>
          </p:cNvGrpSpPr>
          <p:nvPr/>
        </p:nvGrpSpPr>
        <p:grpSpPr bwMode="auto">
          <a:xfrm>
            <a:off x="1030288" y="3859213"/>
            <a:ext cx="7013575" cy="1430337"/>
            <a:chOff x="1066800" y="3821637"/>
            <a:chExt cx="7013448" cy="1923842"/>
          </a:xfrm>
        </p:grpSpPr>
        <p:sp>
          <p:nvSpPr>
            <p:cNvPr id="126" name="Round Same Side Corner Rectangle 75"/>
            <p:cNvSpPr/>
            <p:nvPr/>
          </p:nvSpPr>
          <p:spPr bwMode="invGray">
            <a:xfrm>
              <a:off x="1066800" y="3821637"/>
              <a:ext cx="7013448" cy="1923842"/>
            </a:xfrm>
            <a:prstGeom prst="round2SameRect">
              <a:avLst>
                <a:gd name="adj1" fmla="val 3680"/>
                <a:gd name="adj2" fmla="val 2522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fontAlgn="auto">
                <a:spcBef>
                  <a:spcPts val="0"/>
                </a:spcBef>
                <a:spcAft>
                  <a:spcPts val="0"/>
                </a:spcAft>
                <a:defRPr/>
              </a:pPr>
              <a:endParaRPr lang="en-US" sz="1600" kern="0" dirty="0">
                <a:solidFill>
                  <a:srgbClr val="080808"/>
                </a:solidFill>
                <a:latin typeface="Segoe"/>
                <a:cs typeface="+mn-cs"/>
              </a:endParaRPr>
            </a:p>
          </p:txBody>
        </p:sp>
        <p:pic>
          <p:nvPicPr>
            <p:cNvPr id="35872" name="Image 126" descr="SQL Server 2005 white.png"/>
            <p:cNvPicPr>
              <a:picLocks noChangeAspect="1"/>
            </p:cNvPicPr>
            <p:nvPr/>
          </p:nvPicPr>
          <p:blipFill>
            <a:blip r:embed="rId8"/>
            <a:srcRect/>
            <a:stretch>
              <a:fillRect/>
            </a:stretch>
          </p:blipFill>
          <p:spPr bwMode="auto">
            <a:xfrm>
              <a:off x="1210360" y="4476779"/>
              <a:ext cx="1805609" cy="465437"/>
            </a:xfrm>
            <a:prstGeom prst="rect">
              <a:avLst/>
            </a:prstGeom>
            <a:noFill/>
            <a:ln w="9525">
              <a:noFill/>
              <a:miter lim="800000"/>
              <a:headEnd/>
              <a:tailEnd/>
            </a:ln>
          </p:spPr>
        </p:pic>
      </p:grpSp>
      <p:cxnSp>
        <p:nvCxnSpPr>
          <p:cNvPr id="35852" name="Connecteur droit 127"/>
          <p:cNvCxnSpPr>
            <a:cxnSpLocks noChangeShapeType="1"/>
          </p:cNvCxnSpPr>
          <p:nvPr/>
        </p:nvCxnSpPr>
        <p:spPr bwMode="auto">
          <a:xfrm rot="5400000">
            <a:off x="2421731" y="4534694"/>
            <a:ext cx="1482725" cy="1588"/>
          </a:xfrm>
          <a:prstGeom prst="line">
            <a:avLst/>
          </a:prstGeom>
          <a:noFill/>
          <a:ln w="9525" algn="ctr">
            <a:solidFill>
              <a:srgbClr val="4A7EBB"/>
            </a:solidFill>
            <a:round/>
            <a:headEnd/>
            <a:tailEnd/>
          </a:ln>
        </p:spPr>
      </p:cxnSp>
      <p:cxnSp>
        <p:nvCxnSpPr>
          <p:cNvPr id="35853" name="Connecteur droit 128"/>
          <p:cNvCxnSpPr>
            <a:cxnSpLocks noChangeShapeType="1"/>
          </p:cNvCxnSpPr>
          <p:nvPr/>
        </p:nvCxnSpPr>
        <p:spPr bwMode="auto">
          <a:xfrm rot="5400000">
            <a:off x="2533650" y="1614488"/>
            <a:ext cx="1268413" cy="1587"/>
          </a:xfrm>
          <a:prstGeom prst="line">
            <a:avLst/>
          </a:prstGeom>
          <a:noFill/>
          <a:ln w="9525" algn="ctr">
            <a:solidFill>
              <a:srgbClr val="4A7EBB"/>
            </a:solidFill>
            <a:round/>
            <a:headEnd/>
            <a:tailEnd/>
          </a:ln>
        </p:spPr>
      </p:cxnSp>
      <p:sp>
        <p:nvSpPr>
          <p:cNvPr id="35854" name="ZoneTexte 129"/>
          <p:cNvSpPr txBox="1">
            <a:spLocks noChangeArrowheads="1"/>
          </p:cNvSpPr>
          <p:nvPr/>
        </p:nvSpPr>
        <p:spPr bwMode="auto">
          <a:xfrm>
            <a:off x="3386138" y="3990975"/>
            <a:ext cx="3768725" cy="1201738"/>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Reporting</a:t>
            </a:r>
          </a:p>
          <a:p>
            <a:pPr>
              <a:buFont typeface="Arial" pitchFamily="34" charset="0"/>
              <a:buChar char="•"/>
            </a:pPr>
            <a:r>
              <a:rPr lang="fr-FR">
                <a:solidFill>
                  <a:srgbClr val="FFFFFF"/>
                </a:solidFill>
                <a:latin typeface="Calibri" pitchFamily="34" charset="0"/>
              </a:rPr>
              <a:t> Data Mining</a:t>
            </a:r>
          </a:p>
          <a:p>
            <a:pPr>
              <a:buFont typeface="Arial" pitchFamily="34" charset="0"/>
              <a:buChar char="•"/>
            </a:pPr>
            <a:r>
              <a:rPr lang="fr-FR">
                <a:solidFill>
                  <a:srgbClr val="FFFFFF"/>
                </a:solidFill>
                <a:latin typeface="Calibri" pitchFamily="34" charset="0"/>
              </a:rPr>
              <a:t> Stockage Relationnel &amp; Analytique</a:t>
            </a:r>
          </a:p>
          <a:p>
            <a:pPr>
              <a:buFont typeface="Arial" pitchFamily="34" charset="0"/>
              <a:buChar char="•"/>
            </a:pPr>
            <a:r>
              <a:rPr lang="fr-FR">
                <a:solidFill>
                  <a:srgbClr val="FFFFFF"/>
                </a:solidFill>
                <a:latin typeface="Calibri" pitchFamily="34" charset="0"/>
              </a:rPr>
              <a:t> Intégration de données</a:t>
            </a:r>
          </a:p>
        </p:txBody>
      </p:sp>
      <p:sp>
        <p:nvSpPr>
          <p:cNvPr id="35855" name="ZoneTexte 130"/>
          <p:cNvSpPr txBox="1">
            <a:spLocks noChangeArrowheads="1"/>
          </p:cNvSpPr>
          <p:nvPr/>
        </p:nvSpPr>
        <p:spPr bwMode="auto">
          <a:xfrm>
            <a:off x="3316288" y="2306638"/>
            <a:ext cx="3768725" cy="1200150"/>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Tableaux de bord</a:t>
            </a:r>
          </a:p>
          <a:p>
            <a:pPr>
              <a:buFont typeface="Arial" pitchFamily="34" charset="0"/>
              <a:buChar char="•"/>
            </a:pPr>
            <a:r>
              <a:rPr lang="fr-FR">
                <a:solidFill>
                  <a:srgbClr val="FFFFFF"/>
                </a:solidFill>
                <a:latin typeface="Calibri" pitchFamily="34" charset="0"/>
              </a:rPr>
              <a:t> Analyse Interactive</a:t>
            </a:r>
          </a:p>
          <a:p>
            <a:pPr>
              <a:buFont typeface="Arial" pitchFamily="34" charset="0"/>
              <a:buChar char="•"/>
            </a:pPr>
            <a:r>
              <a:rPr lang="fr-FR">
                <a:solidFill>
                  <a:srgbClr val="FFFFFF"/>
                </a:solidFill>
                <a:latin typeface="Calibri" pitchFamily="34" charset="0"/>
              </a:rPr>
              <a:t> Elaboration budgétaire</a:t>
            </a:r>
          </a:p>
          <a:p>
            <a:pPr>
              <a:buFont typeface="Arial" pitchFamily="34" charset="0"/>
              <a:buChar char="•"/>
            </a:pPr>
            <a:endParaRPr lang="fr-FR">
              <a:solidFill>
                <a:srgbClr val="FFFFFF"/>
              </a:solidFill>
              <a:latin typeface="Calibri" pitchFamily="34" charset="0"/>
            </a:endParaRPr>
          </a:p>
        </p:txBody>
      </p:sp>
      <p:sp>
        <p:nvSpPr>
          <p:cNvPr id="35856" name="ZoneTexte 131"/>
          <p:cNvSpPr txBox="1">
            <a:spLocks noChangeArrowheads="1"/>
          </p:cNvSpPr>
          <p:nvPr/>
        </p:nvSpPr>
        <p:spPr bwMode="auto">
          <a:xfrm>
            <a:off x="3233738" y="1244600"/>
            <a:ext cx="3797300"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Point d’accès centralisé</a:t>
            </a:r>
          </a:p>
          <a:p>
            <a:pPr>
              <a:buFont typeface="Arial" pitchFamily="34" charset="0"/>
              <a:buChar char="•"/>
            </a:pPr>
            <a:r>
              <a:rPr lang="fr-FR">
                <a:solidFill>
                  <a:srgbClr val="FFFFFF"/>
                </a:solidFill>
                <a:latin typeface="Calibri" pitchFamily="34" charset="0"/>
              </a:rPr>
              <a:t> Portail collaboratif d’entreprise</a:t>
            </a:r>
          </a:p>
          <a:p>
            <a:pPr>
              <a:buFont typeface="Arial" pitchFamily="34" charset="0"/>
              <a:buChar char="•"/>
            </a:pPr>
            <a:r>
              <a:rPr lang="fr-FR">
                <a:solidFill>
                  <a:srgbClr val="FFFFFF"/>
                </a:solidFill>
                <a:latin typeface="Calibri" pitchFamily="34" charset="0"/>
              </a:rPr>
              <a:t> Recherche de documents</a:t>
            </a:r>
          </a:p>
        </p:txBody>
      </p:sp>
      <p:sp>
        <p:nvSpPr>
          <p:cNvPr id="133" name="Can 60"/>
          <p:cNvSpPr/>
          <p:nvPr/>
        </p:nvSpPr>
        <p:spPr bwMode="invGray">
          <a:xfrm>
            <a:off x="848734" y="56007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35860" name="Image 133" descr="sql server generic logo rev.png"/>
          <p:cNvPicPr>
            <a:picLocks noChangeAspect="1"/>
          </p:cNvPicPr>
          <p:nvPr/>
        </p:nvPicPr>
        <p:blipFill>
          <a:blip r:embed="rId9"/>
          <a:srcRect/>
          <a:stretch>
            <a:fillRect/>
          </a:stretch>
        </p:blipFill>
        <p:spPr bwMode="auto">
          <a:xfrm>
            <a:off x="866775" y="5937250"/>
            <a:ext cx="942975" cy="271463"/>
          </a:xfrm>
          <a:prstGeom prst="rect">
            <a:avLst/>
          </a:prstGeom>
          <a:noFill/>
          <a:ln w="9525">
            <a:noFill/>
            <a:miter lim="800000"/>
            <a:headEnd/>
            <a:tailEnd/>
          </a:ln>
        </p:spPr>
      </p:pic>
      <p:pic>
        <p:nvPicPr>
          <p:cNvPr id="35861" name="Image 134" descr="ofc-PrfrmPt-2_rgb_r.png"/>
          <p:cNvPicPr>
            <a:picLocks noChangeAspect="1"/>
          </p:cNvPicPr>
          <p:nvPr/>
        </p:nvPicPr>
        <p:blipFill>
          <a:blip r:embed="rId10"/>
          <a:srcRect/>
          <a:stretch>
            <a:fillRect/>
          </a:stretch>
        </p:blipFill>
        <p:spPr bwMode="auto">
          <a:xfrm>
            <a:off x="1049338" y="2600325"/>
            <a:ext cx="2084387" cy="392113"/>
          </a:xfrm>
          <a:prstGeom prst="rect">
            <a:avLst/>
          </a:prstGeom>
          <a:noFill/>
          <a:ln w="9525">
            <a:noFill/>
            <a:miter lim="800000"/>
            <a:headEnd/>
            <a:tailEnd/>
          </a:ln>
        </p:spPr>
      </p:pic>
      <p:pic>
        <p:nvPicPr>
          <p:cNvPr id="35862" name="Image 135" descr="Image1.png"/>
          <p:cNvPicPr>
            <a:picLocks noChangeAspect="1"/>
          </p:cNvPicPr>
          <p:nvPr/>
        </p:nvPicPr>
        <p:blipFill>
          <a:blip r:embed="rId11"/>
          <a:srcRect/>
          <a:stretch>
            <a:fillRect/>
          </a:stretch>
        </p:blipFill>
        <p:spPr bwMode="auto">
          <a:xfrm>
            <a:off x="1501775" y="1735138"/>
            <a:ext cx="1603375" cy="406400"/>
          </a:xfrm>
          <a:prstGeom prst="rect">
            <a:avLst/>
          </a:prstGeom>
          <a:noFill/>
          <a:ln w="9525">
            <a:noFill/>
            <a:miter lim="800000"/>
            <a:headEnd/>
            <a:tailEnd/>
          </a:ln>
        </p:spPr>
      </p:pic>
      <p:sp>
        <p:nvSpPr>
          <p:cNvPr id="137" name="Rounded Rectangle 53"/>
          <p:cNvSpPr/>
          <p:nvPr/>
        </p:nvSpPr>
        <p:spPr bwMode="invGray">
          <a:xfrm>
            <a:off x="1005467" y="3321421"/>
            <a:ext cx="7010400" cy="524438"/>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762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cxnSp>
        <p:nvCxnSpPr>
          <p:cNvPr id="35866" name="Connecteur droit 137"/>
          <p:cNvCxnSpPr>
            <a:cxnSpLocks noChangeShapeType="1"/>
          </p:cNvCxnSpPr>
          <p:nvPr/>
        </p:nvCxnSpPr>
        <p:spPr bwMode="auto">
          <a:xfrm rot="5400000">
            <a:off x="2413794" y="3007519"/>
            <a:ext cx="1482725" cy="1587"/>
          </a:xfrm>
          <a:prstGeom prst="line">
            <a:avLst/>
          </a:prstGeom>
          <a:noFill/>
          <a:ln w="9525" algn="ctr">
            <a:solidFill>
              <a:srgbClr val="4A7EBB"/>
            </a:solidFill>
            <a:round/>
            <a:headEnd/>
            <a:tailEnd/>
          </a:ln>
        </p:spPr>
      </p:cxnSp>
      <p:sp>
        <p:nvSpPr>
          <p:cNvPr id="35867" name="ZoneTexte 138"/>
          <p:cNvSpPr txBox="1">
            <a:spLocks noChangeArrowheads="1"/>
          </p:cNvSpPr>
          <p:nvPr/>
        </p:nvSpPr>
        <p:spPr bwMode="auto">
          <a:xfrm>
            <a:off x="3309938" y="3243263"/>
            <a:ext cx="4475162"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Analyse de premier niveau</a:t>
            </a:r>
          </a:p>
          <a:p>
            <a:pPr>
              <a:buFont typeface="Arial" pitchFamily="34" charset="0"/>
              <a:buChar char="•"/>
            </a:pPr>
            <a:r>
              <a:rPr lang="fr-FR">
                <a:solidFill>
                  <a:srgbClr val="FFFFFF"/>
                </a:solidFill>
                <a:latin typeface="Calibri" pitchFamily="34" charset="0"/>
              </a:rPr>
              <a:t> Data Mining add-in pour les fonctionnels</a:t>
            </a:r>
          </a:p>
          <a:p>
            <a:pPr>
              <a:buFont typeface="Arial" pitchFamily="34" charset="0"/>
              <a:buChar char="•"/>
            </a:pPr>
            <a:endParaRPr lang="fr-FR">
              <a:solidFill>
                <a:srgbClr val="FFFFFF"/>
              </a:solidFill>
              <a:latin typeface="Calibri" pitchFamily="34" charset="0"/>
            </a:endParaRPr>
          </a:p>
        </p:txBody>
      </p:sp>
      <p:pic>
        <p:nvPicPr>
          <p:cNvPr id="35868" name="Image 139" descr="Excel 2007 logo rev.png"/>
          <p:cNvPicPr>
            <a:picLocks noChangeAspect="1"/>
          </p:cNvPicPr>
          <p:nvPr/>
        </p:nvPicPr>
        <p:blipFill>
          <a:blip r:embed="rId12"/>
          <a:srcRect/>
          <a:stretch>
            <a:fillRect/>
          </a:stretch>
        </p:blipFill>
        <p:spPr bwMode="auto">
          <a:xfrm>
            <a:off x="1090613" y="3449638"/>
            <a:ext cx="1643062" cy="31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1"/>
          <p:cNvGrpSpPr>
            <a:grpSpLocks/>
          </p:cNvGrpSpPr>
          <p:nvPr/>
        </p:nvGrpSpPr>
        <p:grpSpPr bwMode="auto">
          <a:xfrm>
            <a:off x="211138" y="3338513"/>
            <a:ext cx="8666162" cy="2811462"/>
            <a:chOff x="177421" y="377504"/>
            <a:chExt cx="8666328" cy="2810850"/>
          </a:xfrm>
        </p:grpSpPr>
        <p:sp>
          <p:nvSpPr>
            <p:cNvPr id="1266694" name="Rectangle 1266693"/>
            <p:cNvSpPr>
              <a:spLocks noChangeArrowheads="1"/>
            </p:cNvSpPr>
            <p:nvPr/>
          </p:nvSpPr>
          <p:spPr bwMode="auto">
            <a:xfrm>
              <a:off x="1322030" y="1240916"/>
              <a:ext cx="6943858" cy="314257"/>
            </a:xfrm>
            <a:prstGeom prst="rect">
              <a:avLst/>
            </a:prstGeom>
            <a:noFill/>
            <a:ln w="9525" cap="flat" cmpd="sng" algn="ctr">
              <a:noFill/>
              <a:prstDash val="solid"/>
              <a:miter lim="800000"/>
              <a:headEnd type="none" w="med" len="med"/>
              <a:tailEnd type="none" w="med" len="med"/>
            </a:ln>
            <a:effectLst/>
          </p:spPr>
          <p:txBody>
            <a:bodyPr>
              <a:spAutoFit/>
            </a:bodyPr>
            <a:lstStyle/>
            <a:p>
              <a:pPr eaLnBrk="0" fontAlgn="auto" hangingPunct="0">
                <a:lnSpc>
                  <a:spcPct val="90000"/>
                </a:lnSpc>
                <a:spcBef>
                  <a:spcPct val="30000"/>
                </a:spcBef>
                <a:spcAft>
                  <a:spcPts val="0"/>
                </a:spcAft>
                <a:buClr>
                  <a:schemeClr val="tx2"/>
                </a:buClr>
                <a:buSzPct val="85000"/>
                <a:buFont typeface="Wingdings 2" pitchFamily="18" charset="2"/>
                <a:buNone/>
                <a:defRPr/>
              </a:pPr>
              <a:r>
                <a:rPr lang="fr-FR" sz="1600" b="1" dirty="0">
                  <a:effectLst>
                    <a:outerShdw blurRad="38100" dist="38100" dir="2700000" algn="tl">
                      <a:srgbClr val="000000"/>
                    </a:outerShdw>
                  </a:effectLst>
                  <a:latin typeface="+mn-lt"/>
                  <a:cs typeface="+mn-cs"/>
                </a:rPr>
                <a:t>Portail d’entreprise   -    BI Collaborative -    Excel Services</a:t>
              </a:r>
            </a:p>
          </p:txBody>
        </p:sp>
        <p:pic>
          <p:nvPicPr>
            <p:cNvPr id="11" name="Picture 9" descr="s3_11-16-2005"/>
            <p:cNvPicPr>
              <a:picLocks noChangeAspect="1" noChangeArrowheads="1"/>
            </p:cNvPicPr>
            <p:nvPr/>
          </p:nvPicPr>
          <p:blipFill>
            <a:blip r:embed="rId3" cstate="email"/>
            <a:srcRect/>
            <a:stretch>
              <a:fillRect/>
            </a:stretch>
          </p:blipFill>
          <p:spPr bwMode="auto">
            <a:xfrm>
              <a:off x="6189113" y="1424656"/>
              <a:ext cx="2350879" cy="17631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9"/>
            <p:cNvPicPr>
              <a:picLocks noChangeAspect="1" noChangeArrowheads="1"/>
            </p:cNvPicPr>
            <p:nvPr/>
          </p:nvPicPr>
          <p:blipFill>
            <a:blip r:embed="rId4" cstate="email"/>
            <a:srcRect/>
            <a:stretch>
              <a:fillRect/>
            </a:stretch>
          </p:blipFill>
          <p:spPr bwMode="auto">
            <a:xfrm>
              <a:off x="3177505" y="1515408"/>
              <a:ext cx="2174672" cy="16729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 16"/>
            <p:cNvPicPr/>
            <p:nvPr/>
          </p:nvPicPr>
          <p:blipFill>
            <a:blip r:embed="rId5"/>
            <a:srcRect/>
            <a:stretch>
              <a:fillRect/>
            </a:stretch>
          </p:blipFill>
          <p:spPr bwMode="auto">
            <a:xfrm>
              <a:off x="276688" y="1593909"/>
              <a:ext cx="2223231" cy="1560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3" name="Rectangle à coins arrondis 25"/>
            <p:cNvSpPr/>
            <p:nvPr/>
          </p:nvSpPr>
          <p:spPr>
            <a:xfrm>
              <a:off x="177421" y="377504"/>
              <a:ext cx="8666328" cy="419009"/>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buFont typeface="Arial" pitchFamily="34" charset="0"/>
                <a:buChar char="•"/>
                <a:defRPr/>
              </a:pPr>
              <a:endParaRPr lang="fr-FR" sz="2400" b="1" dirty="0">
                <a:solidFill>
                  <a:srgbClr val="FFFFFF"/>
                </a:solidFill>
                <a:latin typeface="Segoe"/>
                <a:cs typeface="+mn-cs"/>
              </a:endParaRPr>
            </a:p>
          </p:txBody>
        </p:sp>
        <p:sp>
          <p:nvSpPr>
            <p:cNvPr id="36880" name="Rectangle 24"/>
            <p:cNvSpPr>
              <a:spLocks noChangeArrowheads="1"/>
            </p:cNvSpPr>
            <p:nvPr/>
          </p:nvSpPr>
          <p:spPr bwMode="auto">
            <a:xfrm>
              <a:off x="305781" y="387004"/>
              <a:ext cx="8456390" cy="424732"/>
            </a:xfrm>
            <a:prstGeom prst="rect">
              <a:avLst/>
            </a:prstGeom>
            <a:noFill/>
            <a:ln w="9525">
              <a:noFill/>
              <a:miter lim="800000"/>
              <a:headEnd/>
              <a:tailEnd/>
            </a:ln>
          </p:spPr>
          <p:txBody>
            <a:bodyPr>
              <a:spAutoFit/>
            </a:bodyPr>
            <a:lstStyle/>
            <a:p>
              <a:pPr marL="230188" indent="-346075" defTabSz="1096963">
                <a:lnSpc>
                  <a:spcPct val="90000"/>
                </a:lnSpc>
                <a:spcBef>
                  <a:spcPct val="20000"/>
                </a:spcBef>
              </a:pPr>
              <a:r>
                <a:rPr lang="fr-FR" sz="2400" b="1">
                  <a:solidFill>
                    <a:srgbClr val="FFFFFF"/>
                  </a:solidFill>
                  <a:latin typeface="Segoe"/>
                </a:rPr>
                <a:t>Portail d’accès : Office Sharepoint Server 2007</a:t>
              </a:r>
              <a:endParaRPr lang="en-US" sz="2400" b="1">
                <a:solidFill>
                  <a:srgbClr val="FFFFFF"/>
                </a:solidFill>
                <a:latin typeface="Segoe"/>
              </a:endParaRPr>
            </a:p>
          </p:txBody>
        </p:sp>
      </p:grpSp>
      <p:grpSp>
        <p:nvGrpSpPr>
          <p:cNvPr id="3" name="Groupe 20"/>
          <p:cNvGrpSpPr>
            <a:grpSpLocks/>
          </p:cNvGrpSpPr>
          <p:nvPr/>
        </p:nvGrpSpPr>
        <p:grpSpPr bwMode="auto">
          <a:xfrm>
            <a:off x="153988" y="176213"/>
            <a:ext cx="8739187" cy="2481262"/>
            <a:chOff x="111707" y="3531765"/>
            <a:chExt cx="8739526" cy="2480524"/>
          </a:xfrm>
        </p:grpSpPr>
        <p:pic>
          <p:nvPicPr>
            <p:cNvPr id="14" name="Picture 7" descr="sheetdata"/>
            <p:cNvPicPr>
              <a:picLocks noChangeAspect="1" noChangeArrowheads="1"/>
            </p:cNvPicPr>
            <p:nvPr/>
          </p:nvPicPr>
          <p:blipFill>
            <a:blip r:embed="rId6" cstate="email"/>
            <a:srcRect/>
            <a:stretch>
              <a:fillRect/>
            </a:stretch>
          </p:blipFill>
          <p:spPr bwMode="auto">
            <a:xfrm>
              <a:off x="307501" y="4277136"/>
              <a:ext cx="2154050" cy="16706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4" name="Group 12"/>
            <p:cNvGrpSpPr>
              <a:grpSpLocks/>
            </p:cNvGrpSpPr>
            <p:nvPr/>
          </p:nvGrpSpPr>
          <p:grpSpPr bwMode="auto">
            <a:xfrm>
              <a:off x="3254928" y="4353885"/>
              <a:ext cx="2399251" cy="1593909"/>
              <a:chOff x="0" y="517"/>
              <a:chExt cx="5306" cy="3648"/>
            </a:xfrm>
          </p:grpSpPr>
          <p:pic>
            <p:nvPicPr>
              <p:cNvPr id="18" name="Picture 13" descr="PivotTables in Excel 12"/>
              <p:cNvPicPr>
                <a:picLocks noChangeAspect="1" noChangeArrowheads="1"/>
              </p:cNvPicPr>
              <p:nvPr/>
            </p:nvPicPr>
            <p:blipFill>
              <a:blip r:embed="rId7" cstate="email"/>
              <a:srcRect/>
              <a:stretch>
                <a:fillRect/>
              </a:stretch>
            </p:blipFill>
            <p:spPr bwMode="auto">
              <a:xfrm>
                <a:off x="0" y="517"/>
                <a:ext cx="5306" cy="3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9" name="Picture 14"/>
              <p:cNvPicPr>
                <a:picLocks noChangeAspect="1" noChangeArrowheads="1"/>
              </p:cNvPicPr>
              <p:nvPr/>
            </p:nvPicPr>
            <p:blipFill>
              <a:blip r:embed="rId8"/>
              <a:srcRect r="1675"/>
              <a:stretch>
                <a:fillRect/>
              </a:stretch>
            </p:blipFill>
            <p:spPr bwMode="auto">
              <a:xfrm>
                <a:off x="146" y="1283"/>
                <a:ext cx="5125" cy="2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pic>
          <p:nvPicPr>
            <p:cNvPr id="20" name="Picture 12" descr="Untitled.png"/>
            <p:cNvPicPr>
              <a:picLocks noChangeAspect="1"/>
            </p:cNvPicPr>
            <p:nvPr/>
          </p:nvPicPr>
          <p:blipFill>
            <a:blip r:embed="rId9" cstate="email"/>
            <a:stretch>
              <a:fillRect/>
            </a:stretch>
          </p:blipFill>
          <p:spPr>
            <a:xfrm>
              <a:off x="6375633" y="4275194"/>
              <a:ext cx="2475600" cy="17370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4" name="Rectangle à coins arrondis 25"/>
            <p:cNvSpPr/>
            <p:nvPr/>
          </p:nvSpPr>
          <p:spPr>
            <a:xfrm>
              <a:off x="111707" y="3531765"/>
              <a:ext cx="8666498" cy="511023"/>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buFont typeface="Arial" pitchFamily="34" charset="0"/>
                <a:buChar char="•"/>
                <a:defRPr/>
              </a:pPr>
              <a:endParaRPr lang="fr-FR" sz="2400" b="1" dirty="0">
                <a:solidFill>
                  <a:srgbClr val="FFFFFF"/>
                </a:solidFill>
                <a:latin typeface="Segoe"/>
                <a:cs typeface="+mn-cs"/>
              </a:endParaRPr>
            </a:p>
          </p:txBody>
        </p:sp>
        <p:sp>
          <p:nvSpPr>
            <p:cNvPr id="36872" name="Rectangle 25"/>
            <p:cNvSpPr>
              <a:spLocks noChangeArrowheads="1"/>
            </p:cNvSpPr>
            <p:nvPr/>
          </p:nvSpPr>
          <p:spPr bwMode="auto">
            <a:xfrm>
              <a:off x="231678" y="3592996"/>
              <a:ext cx="8456390" cy="424732"/>
            </a:xfrm>
            <a:prstGeom prst="rect">
              <a:avLst/>
            </a:prstGeom>
            <a:noFill/>
            <a:ln w="9525">
              <a:noFill/>
              <a:miter lim="800000"/>
              <a:headEnd/>
              <a:tailEnd/>
            </a:ln>
          </p:spPr>
          <p:txBody>
            <a:bodyPr>
              <a:spAutoFit/>
            </a:bodyPr>
            <a:lstStyle/>
            <a:p>
              <a:pPr marL="230188" indent="-346075" defTabSz="1096963">
                <a:lnSpc>
                  <a:spcPct val="90000"/>
                </a:lnSpc>
                <a:spcBef>
                  <a:spcPct val="20000"/>
                </a:spcBef>
              </a:pPr>
              <a:r>
                <a:rPr lang="fr-FR" sz="2400" b="1">
                  <a:solidFill>
                    <a:srgbClr val="FFFFFF"/>
                  </a:solidFill>
                  <a:latin typeface="Segoe"/>
                </a:rPr>
                <a:t>Outil client : Microsoft Excel 2007</a:t>
              </a:r>
              <a:endParaRPr lang="en-US" sz="2400" b="1">
                <a:solidFill>
                  <a:srgbClr val="FFFFFF"/>
                </a:solidFill>
                <a:latin typeface="Segoe"/>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9088" y="6244084"/>
            <a:ext cx="3457575" cy="264688"/>
          </a:xfrm>
          <a:prstGeom prst="rect">
            <a:avLst/>
          </a:prstGeom>
          <a:noFill/>
          <a:ln w="9525">
            <a:noFill/>
            <a:miter lim="800000"/>
            <a:headEnd/>
            <a:tailEnd/>
          </a:ln>
        </p:spPr>
        <p:txBody>
          <a:bodyPr>
            <a:spAutoFit/>
          </a:bodyPr>
          <a:lstStyle/>
          <a:p>
            <a:pPr defTabSz="-13873163">
              <a:lnSpc>
                <a:spcPct val="80000"/>
              </a:lnSpc>
              <a:spcBef>
                <a:spcPct val="20000"/>
              </a:spcBef>
            </a:pPr>
            <a:r>
              <a:rPr lang="fr-FR" sz="1400" b="1"/>
              <a:t>Feuilles de calcul partagées</a:t>
            </a:r>
            <a:endParaRPr lang="fr-FR" sz="1200"/>
          </a:p>
        </p:txBody>
      </p:sp>
      <p:sp>
        <p:nvSpPr>
          <p:cNvPr id="63491" name="Rectangle 3"/>
          <p:cNvSpPr>
            <a:spLocks noChangeArrowheads="1"/>
          </p:cNvSpPr>
          <p:nvPr/>
        </p:nvSpPr>
        <p:spPr bwMode="auto">
          <a:xfrm>
            <a:off x="6002338" y="3183384"/>
            <a:ext cx="2589212" cy="584775"/>
          </a:xfrm>
          <a:prstGeom prst="rect">
            <a:avLst/>
          </a:prstGeom>
          <a:noFill/>
          <a:ln w="9525">
            <a:noFill/>
            <a:miter lim="800000"/>
            <a:headEnd/>
            <a:tailEnd/>
          </a:ln>
        </p:spPr>
        <p:txBody>
          <a:bodyPr>
            <a:spAutoFit/>
          </a:bodyPr>
          <a:lstStyle/>
          <a:p>
            <a:pPr defTabSz="-13873163">
              <a:lnSpc>
                <a:spcPct val="80000"/>
              </a:lnSpc>
              <a:spcBef>
                <a:spcPct val="20000"/>
              </a:spcBef>
            </a:pPr>
            <a:r>
              <a:rPr lang="fr-FR" sz="1400" b="1"/>
              <a:t>Analyse OLAP et rapports</a:t>
            </a:r>
            <a:br>
              <a:rPr lang="fr-FR" sz="1400" b="1"/>
            </a:br>
            <a:r>
              <a:rPr lang="fr-FR" sz="1400" b="1"/>
              <a:t>SQL Server  </a:t>
            </a:r>
            <a:br>
              <a:rPr lang="fr-FR" sz="1400" b="1"/>
            </a:br>
            <a:endParaRPr lang="fr-FR" sz="1200"/>
          </a:p>
        </p:txBody>
      </p:sp>
      <p:sp>
        <p:nvSpPr>
          <p:cNvPr id="63492" name="Rectangle 4"/>
          <p:cNvSpPr>
            <a:spLocks noChangeArrowheads="1"/>
          </p:cNvSpPr>
          <p:nvPr/>
        </p:nvSpPr>
        <p:spPr bwMode="auto">
          <a:xfrm>
            <a:off x="496888" y="3331022"/>
            <a:ext cx="2552700" cy="264688"/>
          </a:xfrm>
          <a:prstGeom prst="rect">
            <a:avLst/>
          </a:prstGeom>
          <a:noFill/>
          <a:ln w="9525">
            <a:noFill/>
            <a:miter lim="800000"/>
            <a:headEnd/>
            <a:tailEnd/>
          </a:ln>
        </p:spPr>
        <p:txBody>
          <a:bodyPr>
            <a:spAutoFit/>
          </a:bodyPr>
          <a:lstStyle/>
          <a:p>
            <a:pPr defTabSz="-13873163">
              <a:lnSpc>
                <a:spcPct val="80000"/>
              </a:lnSpc>
              <a:spcBef>
                <a:spcPct val="20000"/>
              </a:spcBef>
            </a:pPr>
            <a:r>
              <a:rPr lang="fr-FR" sz="1400" b="1"/>
              <a:t>Tableaux de bord</a:t>
            </a:r>
            <a:endParaRPr lang="fr-FR" sz="1200"/>
          </a:p>
        </p:txBody>
      </p:sp>
      <p:sp>
        <p:nvSpPr>
          <p:cNvPr id="63493" name="Rectangle 5"/>
          <p:cNvSpPr>
            <a:spLocks noChangeArrowheads="1"/>
          </p:cNvSpPr>
          <p:nvPr/>
        </p:nvSpPr>
        <p:spPr bwMode="auto">
          <a:xfrm>
            <a:off x="6022975" y="6307584"/>
            <a:ext cx="3284538" cy="264688"/>
          </a:xfrm>
          <a:prstGeom prst="rect">
            <a:avLst/>
          </a:prstGeom>
          <a:noFill/>
          <a:ln w="9525">
            <a:noFill/>
            <a:miter lim="800000"/>
            <a:headEnd/>
            <a:tailEnd/>
          </a:ln>
        </p:spPr>
        <p:txBody>
          <a:bodyPr>
            <a:spAutoFit/>
          </a:bodyPr>
          <a:lstStyle/>
          <a:p>
            <a:pPr defTabSz="-13873163">
              <a:lnSpc>
                <a:spcPct val="80000"/>
              </a:lnSpc>
              <a:spcBef>
                <a:spcPct val="20000"/>
              </a:spcBef>
            </a:pPr>
            <a:r>
              <a:rPr lang="fr-FR" sz="1400" b="1"/>
              <a:t>Documents métier</a:t>
            </a:r>
            <a:endParaRPr lang="fr-FR" sz="1200"/>
          </a:p>
        </p:txBody>
      </p:sp>
      <p:grpSp>
        <p:nvGrpSpPr>
          <p:cNvPr id="2" name="Group 6"/>
          <p:cNvGrpSpPr>
            <a:grpSpLocks/>
          </p:cNvGrpSpPr>
          <p:nvPr/>
        </p:nvGrpSpPr>
        <p:grpSpPr bwMode="auto">
          <a:xfrm>
            <a:off x="3238500" y="2940497"/>
            <a:ext cx="2520950" cy="2241550"/>
            <a:chOff x="2072" y="1344"/>
            <a:chExt cx="1624" cy="1632"/>
          </a:xfrm>
        </p:grpSpPr>
        <p:pic>
          <p:nvPicPr>
            <p:cNvPr id="63514" name="Picture 7" descr="cooltools-shape"/>
            <p:cNvPicPr>
              <a:picLocks noChangeAspect="1" noChangeArrowheads="1"/>
            </p:cNvPicPr>
            <p:nvPr/>
          </p:nvPicPr>
          <p:blipFill>
            <a:blip r:embed="rId3"/>
            <a:srcRect/>
            <a:stretch>
              <a:fillRect/>
            </a:stretch>
          </p:blipFill>
          <p:spPr bwMode="auto">
            <a:xfrm>
              <a:off x="2072" y="1344"/>
              <a:ext cx="1624" cy="1632"/>
            </a:xfrm>
            <a:prstGeom prst="rect">
              <a:avLst/>
            </a:prstGeom>
            <a:noFill/>
            <a:ln w="12700">
              <a:noFill/>
              <a:miter lim="800000"/>
              <a:headEnd type="none" w="sm" len="sm"/>
              <a:tailEnd type="none" w="sm" len="sm"/>
            </a:ln>
          </p:spPr>
        </p:pic>
        <p:sp>
          <p:nvSpPr>
            <p:cNvPr id="63515" name="AutoShape 8"/>
            <p:cNvSpPr>
              <a:spLocks noChangeArrowheads="1"/>
            </p:cNvSpPr>
            <p:nvPr/>
          </p:nvSpPr>
          <p:spPr bwMode="auto">
            <a:xfrm>
              <a:off x="2182" y="1392"/>
              <a:ext cx="1322" cy="1396"/>
            </a:xfrm>
            <a:prstGeom prst="star32">
              <a:avLst>
                <a:gd name="adj" fmla="val 37500"/>
              </a:avLst>
            </a:prstGeom>
            <a:noFill/>
            <a:ln w="12700">
              <a:noFill/>
              <a:miter lim="800000"/>
              <a:headEnd/>
              <a:tailEnd/>
            </a:ln>
          </p:spPr>
          <p:txBody>
            <a:bodyPr wrap="none" anchor="ctr"/>
            <a:lstStyle/>
            <a:p>
              <a:pPr algn="ctr"/>
              <a:r>
                <a:rPr lang="fr-FR" sz="1500" b="1">
                  <a:solidFill>
                    <a:schemeClr val="bg1"/>
                  </a:solidFill>
                  <a:latin typeface="Segoe" pitchFamily="34" charset="0"/>
                </a:rPr>
                <a:t>Portail BI</a:t>
              </a:r>
              <a:br>
                <a:rPr lang="fr-FR" sz="1500" b="1">
                  <a:solidFill>
                    <a:schemeClr val="bg1"/>
                  </a:solidFill>
                  <a:latin typeface="Segoe" pitchFamily="34" charset="0"/>
                </a:rPr>
              </a:br>
              <a:r>
                <a:rPr lang="fr-FR" sz="1500" b="1">
                  <a:solidFill>
                    <a:schemeClr val="bg1"/>
                  </a:solidFill>
                  <a:latin typeface="Segoe" pitchFamily="34" charset="0"/>
                </a:rPr>
                <a:t>Portail Entreprise</a:t>
              </a:r>
            </a:p>
          </p:txBody>
        </p:sp>
      </p:grpSp>
      <p:pic>
        <p:nvPicPr>
          <p:cNvPr id="63495" name="Picture 9" descr="arrow 0 gold  arrow curved 2"/>
          <p:cNvPicPr>
            <a:picLocks noChangeAspect="1" noChangeArrowheads="1"/>
          </p:cNvPicPr>
          <p:nvPr/>
        </p:nvPicPr>
        <p:blipFill>
          <a:blip r:embed="rId4"/>
          <a:srcRect/>
          <a:stretch>
            <a:fillRect/>
          </a:stretch>
        </p:blipFill>
        <p:spPr bwMode="auto">
          <a:xfrm rot="2441213" flipH="1">
            <a:off x="5060950" y="2654747"/>
            <a:ext cx="669925" cy="639762"/>
          </a:xfrm>
          <a:prstGeom prst="rect">
            <a:avLst/>
          </a:prstGeom>
          <a:noFill/>
          <a:ln w="9525">
            <a:noFill/>
            <a:miter lim="800000"/>
            <a:headEnd/>
            <a:tailEnd/>
          </a:ln>
        </p:spPr>
      </p:pic>
      <p:pic>
        <p:nvPicPr>
          <p:cNvPr id="63496" name="Picture 10" descr="arrow 0 gold  arrow curved 2"/>
          <p:cNvPicPr>
            <a:picLocks noChangeAspect="1" noChangeArrowheads="1"/>
          </p:cNvPicPr>
          <p:nvPr/>
        </p:nvPicPr>
        <p:blipFill>
          <a:blip r:embed="rId5"/>
          <a:srcRect/>
          <a:stretch>
            <a:fillRect/>
          </a:stretch>
        </p:blipFill>
        <p:spPr bwMode="auto">
          <a:xfrm rot="2431970">
            <a:off x="3273425" y="2576959"/>
            <a:ext cx="698500" cy="576263"/>
          </a:xfrm>
          <a:prstGeom prst="rect">
            <a:avLst/>
          </a:prstGeom>
          <a:noFill/>
          <a:ln w="9525">
            <a:noFill/>
            <a:miter lim="800000"/>
            <a:headEnd/>
            <a:tailEnd/>
          </a:ln>
        </p:spPr>
      </p:pic>
      <p:pic>
        <p:nvPicPr>
          <p:cNvPr id="63497" name="Picture 11" descr="arrow 0 gold  arrow curved 2"/>
          <p:cNvPicPr>
            <a:picLocks noChangeAspect="1" noChangeArrowheads="1"/>
          </p:cNvPicPr>
          <p:nvPr/>
        </p:nvPicPr>
        <p:blipFill>
          <a:blip r:embed="rId6"/>
          <a:srcRect/>
          <a:stretch>
            <a:fillRect/>
          </a:stretch>
        </p:blipFill>
        <p:spPr bwMode="auto">
          <a:xfrm rot="3074515">
            <a:off x="5014119" y="4833591"/>
            <a:ext cx="698500" cy="576262"/>
          </a:xfrm>
          <a:prstGeom prst="rect">
            <a:avLst/>
          </a:prstGeom>
          <a:noFill/>
          <a:ln w="9525">
            <a:noFill/>
            <a:miter lim="800000"/>
            <a:headEnd/>
            <a:tailEnd/>
          </a:ln>
        </p:spPr>
      </p:pic>
      <p:pic>
        <p:nvPicPr>
          <p:cNvPr id="63498" name="Picture 12" descr="arrow 0 gold  arrow curved 2"/>
          <p:cNvPicPr>
            <a:picLocks noChangeAspect="1" noChangeArrowheads="1"/>
          </p:cNvPicPr>
          <p:nvPr/>
        </p:nvPicPr>
        <p:blipFill>
          <a:blip r:embed="rId7"/>
          <a:srcRect/>
          <a:stretch>
            <a:fillRect/>
          </a:stretch>
        </p:blipFill>
        <p:spPr bwMode="auto">
          <a:xfrm rot="2766910" flipH="1">
            <a:off x="3227388" y="4707384"/>
            <a:ext cx="655638" cy="623887"/>
          </a:xfrm>
          <a:prstGeom prst="rect">
            <a:avLst/>
          </a:prstGeom>
          <a:noFill/>
          <a:ln w="9525">
            <a:noFill/>
            <a:miter lim="800000"/>
            <a:headEnd/>
            <a:tailEnd/>
          </a:ln>
        </p:spPr>
      </p:pic>
      <p:grpSp>
        <p:nvGrpSpPr>
          <p:cNvPr id="3" name="Group 13"/>
          <p:cNvGrpSpPr>
            <a:grpSpLocks/>
          </p:cNvGrpSpPr>
          <p:nvPr/>
        </p:nvGrpSpPr>
        <p:grpSpPr bwMode="auto">
          <a:xfrm>
            <a:off x="5915025" y="1310134"/>
            <a:ext cx="2719388" cy="1843088"/>
            <a:chOff x="3726" y="476"/>
            <a:chExt cx="1713" cy="1161"/>
          </a:xfrm>
        </p:grpSpPr>
        <p:pic>
          <p:nvPicPr>
            <p:cNvPr id="63511" name="Picture 14" descr="PivotWithKPIsAndFieldList1"/>
            <p:cNvPicPr>
              <a:picLocks noChangeAspect="1" noChangeArrowheads="1"/>
            </p:cNvPicPr>
            <p:nvPr/>
          </p:nvPicPr>
          <p:blipFill>
            <a:blip r:embed="rId8"/>
            <a:srcRect/>
            <a:stretch>
              <a:fillRect/>
            </a:stretch>
          </p:blipFill>
          <p:spPr bwMode="auto">
            <a:xfrm>
              <a:off x="3772" y="476"/>
              <a:ext cx="1667" cy="1106"/>
            </a:xfrm>
            <a:prstGeom prst="rect">
              <a:avLst/>
            </a:prstGeom>
            <a:noFill/>
            <a:ln w="9525">
              <a:noFill/>
              <a:miter lim="800000"/>
              <a:headEnd/>
              <a:tailEnd/>
            </a:ln>
          </p:spPr>
        </p:pic>
        <p:pic>
          <p:nvPicPr>
            <p:cNvPr id="63512" name="Picture 15" descr="clear shadow edge"/>
            <p:cNvPicPr>
              <a:picLocks noChangeAspect="1" noChangeArrowheads="1"/>
            </p:cNvPicPr>
            <p:nvPr/>
          </p:nvPicPr>
          <p:blipFill>
            <a:blip r:embed="rId9"/>
            <a:srcRect/>
            <a:stretch>
              <a:fillRect/>
            </a:stretch>
          </p:blipFill>
          <p:spPr bwMode="auto">
            <a:xfrm>
              <a:off x="3726" y="502"/>
              <a:ext cx="46" cy="1118"/>
            </a:xfrm>
            <a:prstGeom prst="rect">
              <a:avLst/>
            </a:prstGeom>
            <a:noFill/>
            <a:ln w="9525">
              <a:noFill/>
              <a:miter lim="800000"/>
              <a:headEnd/>
              <a:tailEnd/>
            </a:ln>
          </p:spPr>
        </p:pic>
        <p:pic>
          <p:nvPicPr>
            <p:cNvPr id="63513" name="Picture 16" descr="clear shadow edge"/>
            <p:cNvPicPr>
              <a:picLocks noChangeAspect="1" noChangeArrowheads="1"/>
            </p:cNvPicPr>
            <p:nvPr/>
          </p:nvPicPr>
          <p:blipFill>
            <a:blip r:embed="rId10"/>
            <a:srcRect/>
            <a:stretch>
              <a:fillRect/>
            </a:stretch>
          </p:blipFill>
          <p:spPr bwMode="auto">
            <a:xfrm>
              <a:off x="3742" y="1583"/>
              <a:ext cx="1689" cy="54"/>
            </a:xfrm>
            <a:prstGeom prst="rect">
              <a:avLst/>
            </a:prstGeom>
            <a:noFill/>
            <a:ln w="9525">
              <a:noFill/>
              <a:miter lim="800000"/>
              <a:headEnd/>
              <a:tailEnd/>
            </a:ln>
          </p:spPr>
        </p:pic>
      </p:grpSp>
      <p:grpSp>
        <p:nvGrpSpPr>
          <p:cNvPr id="4" name="Group 17"/>
          <p:cNvGrpSpPr>
            <a:grpSpLocks/>
          </p:cNvGrpSpPr>
          <p:nvPr/>
        </p:nvGrpSpPr>
        <p:grpSpPr bwMode="auto">
          <a:xfrm>
            <a:off x="5913438" y="4393059"/>
            <a:ext cx="2757487" cy="1874838"/>
            <a:chOff x="3696" y="2674"/>
            <a:chExt cx="1737" cy="1181"/>
          </a:xfrm>
        </p:grpSpPr>
        <p:grpSp>
          <p:nvGrpSpPr>
            <p:cNvPr id="5" name="Group 18"/>
            <p:cNvGrpSpPr>
              <a:grpSpLocks/>
            </p:cNvGrpSpPr>
            <p:nvPr/>
          </p:nvGrpSpPr>
          <p:grpSpPr bwMode="auto">
            <a:xfrm>
              <a:off x="3696" y="2674"/>
              <a:ext cx="1737" cy="1123"/>
              <a:chOff x="3576" y="2482"/>
              <a:chExt cx="1737" cy="1123"/>
            </a:xfrm>
          </p:grpSpPr>
          <p:pic>
            <p:nvPicPr>
              <p:cNvPr id="63509" name="Picture 19"/>
              <p:cNvPicPr>
                <a:picLocks noChangeAspect="1" noChangeArrowheads="1"/>
              </p:cNvPicPr>
              <p:nvPr/>
            </p:nvPicPr>
            <p:blipFill>
              <a:blip r:embed="rId11"/>
              <a:srcRect/>
              <a:stretch>
                <a:fillRect/>
              </a:stretch>
            </p:blipFill>
            <p:spPr bwMode="auto">
              <a:xfrm>
                <a:off x="3622" y="2482"/>
                <a:ext cx="1691" cy="1120"/>
              </a:xfrm>
              <a:prstGeom prst="rect">
                <a:avLst/>
              </a:prstGeom>
              <a:noFill/>
              <a:ln w="12700">
                <a:noFill/>
                <a:miter lim="800000"/>
                <a:headEnd type="none" w="sm" len="sm"/>
                <a:tailEnd type="none" w="sm" len="sm"/>
              </a:ln>
            </p:spPr>
          </p:pic>
          <p:pic>
            <p:nvPicPr>
              <p:cNvPr id="63510" name="Picture 20" descr="clear shadow edge"/>
              <p:cNvPicPr>
                <a:picLocks noChangeAspect="1" noChangeArrowheads="1"/>
              </p:cNvPicPr>
              <p:nvPr/>
            </p:nvPicPr>
            <p:blipFill>
              <a:blip r:embed="rId9"/>
              <a:srcRect/>
              <a:stretch>
                <a:fillRect/>
              </a:stretch>
            </p:blipFill>
            <p:spPr bwMode="auto">
              <a:xfrm>
                <a:off x="3576" y="2487"/>
                <a:ext cx="46" cy="1118"/>
              </a:xfrm>
              <a:prstGeom prst="rect">
                <a:avLst/>
              </a:prstGeom>
              <a:noFill/>
              <a:ln w="9525">
                <a:noFill/>
                <a:miter lim="800000"/>
                <a:headEnd/>
                <a:tailEnd/>
              </a:ln>
            </p:spPr>
          </p:pic>
        </p:grpSp>
        <p:pic>
          <p:nvPicPr>
            <p:cNvPr id="63508" name="Picture 21" descr="clear shadow edge"/>
            <p:cNvPicPr>
              <a:picLocks noChangeAspect="1" noChangeArrowheads="1"/>
            </p:cNvPicPr>
            <p:nvPr/>
          </p:nvPicPr>
          <p:blipFill>
            <a:blip r:embed="rId12"/>
            <a:srcRect/>
            <a:stretch>
              <a:fillRect/>
            </a:stretch>
          </p:blipFill>
          <p:spPr bwMode="auto">
            <a:xfrm>
              <a:off x="3700" y="3800"/>
              <a:ext cx="1666" cy="55"/>
            </a:xfrm>
            <a:prstGeom prst="rect">
              <a:avLst/>
            </a:prstGeom>
            <a:noFill/>
            <a:ln w="9525">
              <a:noFill/>
              <a:miter lim="800000"/>
              <a:headEnd/>
              <a:tailEnd/>
            </a:ln>
          </p:spPr>
        </p:pic>
      </p:grpSp>
      <p:grpSp>
        <p:nvGrpSpPr>
          <p:cNvPr id="6" name="Group 22"/>
          <p:cNvGrpSpPr>
            <a:grpSpLocks/>
          </p:cNvGrpSpPr>
          <p:nvPr/>
        </p:nvGrpSpPr>
        <p:grpSpPr bwMode="auto">
          <a:xfrm>
            <a:off x="149225" y="4396234"/>
            <a:ext cx="2760663" cy="1852613"/>
            <a:chOff x="323" y="2306"/>
            <a:chExt cx="1739" cy="1167"/>
          </a:xfrm>
        </p:grpSpPr>
        <p:pic>
          <p:nvPicPr>
            <p:cNvPr id="63504" name="Picture 23" descr="clear shadow edge"/>
            <p:cNvPicPr>
              <a:picLocks noChangeAspect="1" noChangeArrowheads="1"/>
            </p:cNvPicPr>
            <p:nvPr/>
          </p:nvPicPr>
          <p:blipFill>
            <a:blip r:embed="rId10"/>
            <a:srcRect/>
            <a:stretch>
              <a:fillRect/>
            </a:stretch>
          </p:blipFill>
          <p:spPr bwMode="auto">
            <a:xfrm>
              <a:off x="347" y="3419"/>
              <a:ext cx="1690" cy="54"/>
            </a:xfrm>
            <a:prstGeom prst="rect">
              <a:avLst/>
            </a:prstGeom>
            <a:noFill/>
            <a:ln w="9525">
              <a:noFill/>
              <a:miter lim="800000"/>
              <a:headEnd/>
              <a:tailEnd/>
            </a:ln>
          </p:spPr>
        </p:pic>
        <p:pic>
          <p:nvPicPr>
            <p:cNvPr id="63505" name="Picture 24" descr="clear shadow edge"/>
            <p:cNvPicPr>
              <a:picLocks noChangeAspect="1" noChangeArrowheads="1"/>
            </p:cNvPicPr>
            <p:nvPr/>
          </p:nvPicPr>
          <p:blipFill>
            <a:blip r:embed="rId9"/>
            <a:srcRect/>
            <a:stretch>
              <a:fillRect/>
            </a:stretch>
          </p:blipFill>
          <p:spPr bwMode="auto">
            <a:xfrm>
              <a:off x="323" y="2320"/>
              <a:ext cx="46" cy="1118"/>
            </a:xfrm>
            <a:prstGeom prst="rect">
              <a:avLst/>
            </a:prstGeom>
            <a:noFill/>
            <a:ln w="9525">
              <a:noFill/>
              <a:miter lim="800000"/>
              <a:headEnd/>
              <a:tailEnd/>
            </a:ln>
          </p:spPr>
        </p:pic>
        <p:pic>
          <p:nvPicPr>
            <p:cNvPr id="63506" name="Picture 1"/>
            <p:cNvPicPr>
              <a:picLocks noChangeAspect="1" noChangeArrowheads="1"/>
            </p:cNvPicPr>
            <p:nvPr/>
          </p:nvPicPr>
          <p:blipFill>
            <a:blip r:embed="rId13"/>
            <a:srcRect/>
            <a:stretch>
              <a:fillRect/>
            </a:stretch>
          </p:blipFill>
          <p:spPr bwMode="auto">
            <a:xfrm>
              <a:off x="373" y="2306"/>
              <a:ext cx="1689" cy="1120"/>
            </a:xfrm>
            <a:prstGeom prst="rect">
              <a:avLst/>
            </a:prstGeom>
            <a:noFill/>
            <a:ln w="9525">
              <a:noFill/>
              <a:miter lim="800000"/>
              <a:headEnd/>
              <a:tailEnd/>
            </a:ln>
          </p:spPr>
        </p:pic>
      </p:grpSp>
      <p:pic>
        <p:nvPicPr>
          <p:cNvPr id="63502" name="Picture 26" descr="BSM_procla2"/>
          <p:cNvPicPr>
            <a:picLocks noChangeAspect="1" noChangeArrowheads="1"/>
          </p:cNvPicPr>
          <p:nvPr/>
        </p:nvPicPr>
        <p:blipFill>
          <a:blip r:embed="rId14"/>
          <a:srcRect/>
          <a:stretch>
            <a:fillRect/>
          </a:stretch>
        </p:blipFill>
        <p:spPr bwMode="auto">
          <a:xfrm>
            <a:off x="666750" y="1411734"/>
            <a:ext cx="2238375" cy="2103438"/>
          </a:xfrm>
          <a:prstGeom prst="rect">
            <a:avLst/>
          </a:prstGeom>
          <a:noFill/>
          <a:ln w="9525">
            <a:noFill/>
            <a:miter lim="800000"/>
            <a:headEnd/>
            <a:tailEnd/>
          </a:ln>
        </p:spPr>
      </p:pic>
      <p:sp>
        <p:nvSpPr>
          <p:cNvPr id="63503" name="Rectangle 27"/>
          <p:cNvSpPr>
            <a:spLocks noGrp="1" noChangeArrowheads="1"/>
          </p:cNvSpPr>
          <p:nvPr>
            <p:ph type="title"/>
          </p:nvPr>
        </p:nvSpPr>
        <p:spPr>
          <a:xfrm>
            <a:off x="1449420" y="88920"/>
            <a:ext cx="8667346" cy="1107996"/>
          </a:xfrm>
        </p:spPr>
        <p:txBody>
          <a:bodyPr/>
          <a:lstStyle/>
          <a:p>
            <a:pPr eaLnBrk="1" hangingPunct="1"/>
            <a:r>
              <a:rPr lang="fr-FR" sz="4000" dirty="0" smtClean="0">
                <a:cs typeface="Arial" charset="0"/>
              </a:rPr>
              <a:t>Fédérer l’ensemble des informations</a:t>
            </a:r>
          </a:p>
        </p:txBody>
      </p:sp>
      <p:sp>
        <p:nvSpPr>
          <p:cNvPr id="28" name="Round Same Side Corner Rectangle 77"/>
          <p:cNvSpPr/>
          <p:nvPr/>
        </p:nvSpPr>
        <p:spPr bwMode="invGray">
          <a:xfrm>
            <a:off x="4000496" y="1840344"/>
            <a:ext cx="909066" cy="457200"/>
          </a:xfrm>
          <a:prstGeom prst="round2SameRect">
            <a:avLst>
              <a:gd name="adj1" fmla="val 41575"/>
              <a:gd name="adj2" fmla="val 0"/>
            </a:avLst>
          </a:prstGeom>
          <a:gradFill flip="none" rotWithShape="1">
            <a:gsLst>
              <a:gs pos="0">
                <a:srgbClr val="FFFFFF"/>
              </a:gs>
              <a:gs pos="9000">
                <a:srgbClr val="FFFFFF">
                  <a:alpha val="20000"/>
                </a:srgbClr>
              </a:gs>
              <a:gs pos="100000">
                <a:schemeClr val="accent2">
                  <a:lumMod val="60000"/>
                  <a:lumOff val="40000"/>
                </a:schemeClr>
              </a:gs>
            </a:gsLst>
            <a:lin ang="5400000" scaled="1"/>
            <a:tileRect/>
          </a:gradFill>
          <a:ln w="3175" cap="flat" cmpd="thickThin" algn="ctr">
            <a:solidFill>
              <a:srgbClr val="FFFFFF">
                <a:alpha val="67843"/>
              </a:srgbClr>
            </a:solidFill>
            <a:prstDash val="solid"/>
          </a:ln>
          <a:effectLst/>
        </p:spPr>
        <p:txBody>
          <a:bodyPr wrap="none" rtlCol="0" anchor="ctr" anchorCtr="0"/>
          <a:lstStyle/>
          <a:p>
            <a:pPr algn="ctr">
              <a:lnSpc>
                <a:spcPct val="75000"/>
              </a:lnSpc>
              <a:defRPr/>
            </a:pPr>
            <a:r>
              <a:rPr lang="fr-FR" sz="1200" kern="0" dirty="0" smtClean="0">
                <a:solidFill>
                  <a:srgbClr val="FFFFFF"/>
                </a:solidFill>
                <a:effectLst>
                  <a:outerShdw blurRad="50800" dist="38100" dir="2700000" algn="tl" rotWithShape="0">
                    <a:prstClr val="black">
                      <a:alpha val="40000"/>
                    </a:prstClr>
                  </a:outerShdw>
                </a:effectLst>
                <a:latin typeface="Arial"/>
              </a:rPr>
              <a:t>SharePoint</a:t>
            </a:r>
            <a:endParaRPr lang="fr-FR" sz="1200" kern="0" dirty="0">
              <a:solidFill>
                <a:srgbClr val="FFFFFF"/>
              </a:solidFill>
              <a:effectLst>
                <a:outerShdw blurRad="50800" dist="38100" dir="2700000" algn="tl" rotWithShape="0">
                  <a:prstClr val="black">
                    <a:alpha val="40000"/>
                  </a:prstClr>
                </a:outerShdw>
              </a:effectLst>
              <a:latin typeface="Aria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9"/>
          <p:cNvSpPr txBox="1">
            <a:spLocks/>
          </p:cNvSpPr>
          <p:nvPr/>
        </p:nvSpPr>
        <p:spPr>
          <a:xfrm>
            <a:off x="1322962" y="263402"/>
            <a:ext cx="6735188" cy="553998"/>
          </a:xfrm>
          <a:prstGeom prst="rect">
            <a:avLst/>
          </a:prstGeom>
        </p:spPr>
        <p:txBody>
          <a:bodyPr wrap="square" lIns="0" tIns="0" rIns="0" bIns="0">
            <a:spAutoFit/>
          </a:bodyPr>
          <a:lstStyle/>
          <a:p>
            <a:pPr defTabSz="914363" fontAlgn="auto">
              <a:lnSpc>
                <a:spcPct val="90000"/>
              </a:lnSpc>
              <a:spcAft>
                <a:spcPts val="0"/>
              </a:spcAft>
              <a:defRPr/>
            </a:pP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Microsoft Business Intelligence</a:t>
            </a:r>
          </a:p>
        </p:txBody>
      </p:sp>
      <p:grpSp>
        <p:nvGrpSpPr>
          <p:cNvPr id="2" name="Group 49"/>
          <p:cNvGrpSpPr>
            <a:grpSpLocks/>
          </p:cNvGrpSpPr>
          <p:nvPr/>
        </p:nvGrpSpPr>
        <p:grpSpPr bwMode="auto">
          <a:xfrm>
            <a:off x="1954213" y="5600700"/>
            <a:ext cx="6332537" cy="762000"/>
            <a:chOff x="1363436" y="5868200"/>
            <a:chExt cx="6332764" cy="762000"/>
          </a:xfrm>
        </p:grpSpPr>
        <p:sp>
          <p:nvSpPr>
            <p:cNvPr id="104" name="Cube 103"/>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a:solidFill>
                  <a:srgbClr val="FFFFFF"/>
                </a:solidFill>
                <a:latin typeface="Segoe"/>
                <a:cs typeface="+mn-cs"/>
              </a:endParaRPr>
            </a:p>
          </p:txBody>
        </p:sp>
        <p:sp>
          <p:nvSpPr>
            <p:cNvPr id="105"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anchor="ctr"/>
            <a:lstStyle/>
            <a:p>
              <a:pPr algn="ctr">
                <a:defRPr/>
              </a:pPr>
              <a:endParaRPr lang="en-US">
                <a:solidFill>
                  <a:srgbClr val="FFFFFF"/>
                </a:solidFill>
                <a:latin typeface="Segoe"/>
                <a:cs typeface="+mn-cs"/>
              </a:endParaRPr>
            </a:p>
          </p:txBody>
        </p:sp>
        <p:sp>
          <p:nvSpPr>
            <p:cNvPr id="106"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08"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0"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1"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37945" name="Picture 2" descr="\\showsrus\images\LOGOS\GEN_LOGO\O\ORACLE.png"/>
            <p:cNvPicPr>
              <a:picLocks noChangeAspect="1" noChangeArrowheads="1"/>
            </p:cNvPicPr>
            <p:nvPr/>
          </p:nvPicPr>
          <p:blipFill>
            <a:blip r:embed="rId3">
              <a:lum bright="10000"/>
            </a:blip>
            <a:srcRect/>
            <a:stretch>
              <a:fillRect/>
            </a:stretch>
          </p:blipFill>
          <p:spPr bwMode="black">
            <a:xfrm>
              <a:off x="2514600" y="6324600"/>
              <a:ext cx="914400" cy="116681"/>
            </a:xfrm>
            <a:prstGeom prst="rect">
              <a:avLst/>
            </a:prstGeom>
            <a:noFill/>
            <a:ln w="9525">
              <a:noFill/>
              <a:miter lim="800000"/>
              <a:headEnd/>
              <a:tailEnd/>
            </a:ln>
          </p:spPr>
        </p:pic>
        <p:pic>
          <p:nvPicPr>
            <p:cNvPr id="37946" name="Picture 3" descr="\\showsrus\images\LOGOS\GEN_LOGO\S\SAP logo med.png"/>
            <p:cNvPicPr>
              <a:picLocks noChangeAspect="1" noChangeArrowheads="1"/>
            </p:cNvPicPr>
            <p:nvPr/>
          </p:nvPicPr>
          <p:blipFill>
            <a:blip r:embed="rId4">
              <a:lum bright="10000"/>
            </a:blip>
            <a:srcRect/>
            <a:stretch>
              <a:fillRect/>
            </a:stretch>
          </p:blipFill>
          <p:spPr bwMode="invGray">
            <a:xfrm>
              <a:off x="3810000" y="6248400"/>
              <a:ext cx="688258" cy="304800"/>
            </a:xfrm>
            <a:prstGeom prst="rect">
              <a:avLst/>
            </a:prstGeom>
            <a:noFill/>
            <a:ln w="9525">
              <a:noFill/>
              <a:miter lim="800000"/>
              <a:headEnd/>
              <a:tailEnd/>
            </a:ln>
          </p:spPr>
        </p:pic>
        <p:pic>
          <p:nvPicPr>
            <p:cNvPr id="37947" name="Picture 4" descr="\\showsrus\images\LOGOS\GEN_LOGO\S\Siebel-logo-color.png"/>
            <p:cNvPicPr>
              <a:picLocks noChangeAspect="1" noChangeArrowheads="1"/>
            </p:cNvPicPr>
            <p:nvPr/>
          </p:nvPicPr>
          <p:blipFill>
            <a:blip r:embed="rId5">
              <a:lum bright="20000"/>
            </a:blip>
            <a:srcRect/>
            <a:stretch>
              <a:fillRect/>
            </a:stretch>
          </p:blipFill>
          <p:spPr bwMode="invGray">
            <a:xfrm>
              <a:off x="4724400" y="6324600"/>
              <a:ext cx="897980" cy="177800"/>
            </a:xfrm>
            <a:prstGeom prst="rect">
              <a:avLst/>
            </a:prstGeom>
            <a:noFill/>
            <a:ln w="9525">
              <a:noFill/>
              <a:miter lim="800000"/>
              <a:headEnd/>
              <a:tailEnd/>
            </a:ln>
          </p:spPr>
        </p:pic>
        <p:pic>
          <p:nvPicPr>
            <p:cNvPr id="37948" name="Picture 5" descr="C:\Program Files\Microsoft Resource DVD Artwork\DVD_ART\BoxShots_Logos\Microsoft Dynamics\Dynamics-Brand signature\MS Dynamics logo reverse v.png"/>
            <p:cNvPicPr>
              <a:picLocks noChangeAspect="1" noChangeArrowheads="1"/>
            </p:cNvPicPr>
            <p:nvPr/>
          </p:nvPicPr>
          <p:blipFill>
            <a:blip r:embed="rId6"/>
            <a:srcRect/>
            <a:stretch>
              <a:fillRect/>
            </a:stretch>
          </p:blipFill>
          <p:spPr bwMode="invGray">
            <a:xfrm>
              <a:off x="1363436" y="6172200"/>
              <a:ext cx="1019489" cy="365317"/>
            </a:xfrm>
            <a:prstGeom prst="rect">
              <a:avLst/>
            </a:prstGeom>
            <a:noFill/>
            <a:ln w="9525">
              <a:noFill/>
              <a:miter lim="800000"/>
              <a:headEnd/>
              <a:tailEnd/>
            </a:ln>
          </p:spPr>
        </p:pic>
      </p:grpSp>
      <p:grpSp>
        <p:nvGrpSpPr>
          <p:cNvPr id="4" name="Group 48"/>
          <p:cNvGrpSpPr>
            <a:grpSpLocks/>
          </p:cNvGrpSpPr>
          <p:nvPr/>
        </p:nvGrpSpPr>
        <p:grpSpPr bwMode="auto">
          <a:xfrm>
            <a:off x="1522413" y="5218113"/>
            <a:ext cx="6059487" cy="658812"/>
            <a:chOff x="1521760" y="5486400"/>
            <a:chExt cx="6060141" cy="657452"/>
          </a:xfrm>
        </p:grpSpPr>
        <p:pic>
          <p:nvPicPr>
            <p:cNvPr id="3792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a:ln w="9525">
              <a:noFill/>
              <a:miter lim="800000"/>
              <a:headEnd/>
              <a:tailEnd/>
            </a:ln>
          </p:spPr>
        </p:pic>
        <p:pic>
          <p:nvPicPr>
            <p:cNvPr id="37922"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a:ln w="9525">
              <a:noFill/>
              <a:miter lim="800000"/>
              <a:headEnd/>
              <a:tailEnd/>
            </a:ln>
          </p:spPr>
        </p:pic>
        <p:pic>
          <p:nvPicPr>
            <p:cNvPr id="37923"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a:ln w="9525">
              <a:noFill/>
              <a:miter lim="800000"/>
              <a:headEnd/>
              <a:tailEnd/>
            </a:ln>
          </p:spPr>
        </p:pic>
        <p:pic>
          <p:nvPicPr>
            <p:cNvPr id="37924"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a:ln w="9525">
              <a:noFill/>
              <a:miter lim="800000"/>
              <a:headEnd/>
              <a:tailEnd/>
            </a:ln>
          </p:spPr>
        </p:pic>
        <p:pic>
          <p:nvPicPr>
            <p:cNvPr id="37925"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a:ln w="9525">
              <a:noFill/>
              <a:miter lim="800000"/>
              <a:headEnd/>
              <a:tailEnd/>
            </a:ln>
          </p:spPr>
        </p:pic>
        <p:pic>
          <p:nvPicPr>
            <p:cNvPr id="37926"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a:ln w="9525">
              <a:noFill/>
              <a:miter lim="800000"/>
              <a:headEnd/>
              <a:tailEnd/>
            </a:ln>
          </p:spPr>
        </p:pic>
      </p:grpSp>
      <p:sp>
        <p:nvSpPr>
          <p:cNvPr id="123" name="Rounded Rectangle 53"/>
          <p:cNvSpPr/>
          <p:nvPr/>
        </p:nvSpPr>
        <p:spPr bwMode="invGray">
          <a:xfrm>
            <a:off x="1014431" y="2348300"/>
            <a:ext cx="7010400" cy="919336"/>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762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sp>
        <p:nvSpPr>
          <p:cNvPr id="124" name="Chord 81"/>
          <p:cNvSpPr/>
          <p:nvPr/>
        </p:nvSpPr>
        <p:spPr bwMode="invGray">
          <a:xfrm>
            <a:off x="967946" y="844894"/>
            <a:ext cx="7053942" cy="3386257"/>
          </a:xfrm>
          <a:prstGeom prst="chord">
            <a:avLst>
              <a:gd name="adj1" fmla="val 11061125"/>
              <a:gd name="adj2" fmla="val 2133344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grpSp>
        <p:nvGrpSpPr>
          <p:cNvPr id="5" name="Groupe 50"/>
          <p:cNvGrpSpPr>
            <a:grpSpLocks/>
          </p:cNvGrpSpPr>
          <p:nvPr/>
        </p:nvGrpSpPr>
        <p:grpSpPr bwMode="auto">
          <a:xfrm>
            <a:off x="1030288" y="3859213"/>
            <a:ext cx="7013575" cy="1430337"/>
            <a:chOff x="1066800" y="3821637"/>
            <a:chExt cx="7013448" cy="1923842"/>
          </a:xfrm>
        </p:grpSpPr>
        <p:sp>
          <p:nvSpPr>
            <p:cNvPr id="126" name="Round Same Side Corner Rectangle 75"/>
            <p:cNvSpPr/>
            <p:nvPr/>
          </p:nvSpPr>
          <p:spPr bwMode="invGray">
            <a:xfrm>
              <a:off x="1066800" y="3821637"/>
              <a:ext cx="7013448" cy="1923842"/>
            </a:xfrm>
            <a:prstGeom prst="round2SameRect">
              <a:avLst>
                <a:gd name="adj1" fmla="val 3680"/>
                <a:gd name="adj2" fmla="val 2522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fontAlgn="auto">
                <a:spcBef>
                  <a:spcPts val="0"/>
                </a:spcBef>
                <a:spcAft>
                  <a:spcPts val="0"/>
                </a:spcAft>
                <a:defRPr/>
              </a:pPr>
              <a:endParaRPr lang="en-US" sz="1600" kern="0" dirty="0">
                <a:solidFill>
                  <a:srgbClr val="080808"/>
                </a:solidFill>
                <a:latin typeface="Segoe"/>
                <a:cs typeface="+mn-cs"/>
              </a:endParaRPr>
            </a:p>
          </p:txBody>
        </p:sp>
        <p:pic>
          <p:nvPicPr>
            <p:cNvPr id="37920" name="Image 126" descr="SQL Server 2005 white.png"/>
            <p:cNvPicPr>
              <a:picLocks noChangeAspect="1"/>
            </p:cNvPicPr>
            <p:nvPr/>
          </p:nvPicPr>
          <p:blipFill>
            <a:blip r:embed="rId8"/>
            <a:srcRect/>
            <a:stretch>
              <a:fillRect/>
            </a:stretch>
          </p:blipFill>
          <p:spPr bwMode="auto">
            <a:xfrm>
              <a:off x="1210360" y="4476779"/>
              <a:ext cx="1805609" cy="465437"/>
            </a:xfrm>
            <a:prstGeom prst="rect">
              <a:avLst/>
            </a:prstGeom>
            <a:noFill/>
            <a:ln w="9525">
              <a:noFill/>
              <a:miter lim="800000"/>
              <a:headEnd/>
              <a:tailEnd/>
            </a:ln>
          </p:spPr>
        </p:pic>
      </p:grpSp>
      <p:cxnSp>
        <p:nvCxnSpPr>
          <p:cNvPr id="37900" name="Connecteur droit 127"/>
          <p:cNvCxnSpPr>
            <a:cxnSpLocks noChangeShapeType="1"/>
          </p:cNvCxnSpPr>
          <p:nvPr/>
        </p:nvCxnSpPr>
        <p:spPr bwMode="auto">
          <a:xfrm rot="5400000">
            <a:off x="2421731" y="4534694"/>
            <a:ext cx="1482725" cy="1588"/>
          </a:xfrm>
          <a:prstGeom prst="line">
            <a:avLst/>
          </a:prstGeom>
          <a:noFill/>
          <a:ln w="9525" algn="ctr">
            <a:solidFill>
              <a:srgbClr val="4A7EBB"/>
            </a:solidFill>
            <a:round/>
            <a:headEnd/>
            <a:tailEnd/>
          </a:ln>
        </p:spPr>
      </p:cxnSp>
      <p:cxnSp>
        <p:nvCxnSpPr>
          <p:cNvPr id="37901" name="Connecteur droit 128"/>
          <p:cNvCxnSpPr>
            <a:cxnSpLocks noChangeShapeType="1"/>
          </p:cNvCxnSpPr>
          <p:nvPr/>
        </p:nvCxnSpPr>
        <p:spPr bwMode="auto">
          <a:xfrm rot="5400000">
            <a:off x="2533650" y="1614488"/>
            <a:ext cx="1268413" cy="1587"/>
          </a:xfrm>
          <a:prstGeom prst="line">
            <a:avLst/>
          </a:prstGeom>
          <a:noFill/>
          <a:ln w="9525" algn="ctr">
            <a:solidFill>
              <a:srgbClr val="4A7EBB"/>
            </a:solidFill>
            <a:round/>
            <a:headEnd/>
            <a:tailEnd/>
          </a:ln>
        </p:spPr>
      </p:cxnSp>
      <p:sp>
        <p:nvSpPr>
          <p:cNvPr id="37902" name="ZoneTexte 129"/>
          <p:cNvSpPr txBox="1">
            <a:spLocks noChangeArrowheads="1"/>
          </p:cNvSpPr>
          <p:nvPr/>
        </p:nvSpPr>
        <p:spPr bwMode="auto">
          <a:xfrm>
            <a:off x="3386138" y="3990975"/>
            <a:ext cx="3768725" cy="1201738"/>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Reporting</a:t>
            </a:r>
          </a:p>
          <a:p>
            <a:pPr>
              <a:buFont typeface="Arial" pitchFamily="34" charset="0"/>
              <a:buChar char="•"/>
            </a:pPr>
            <a:r>
              <a:rPr lang="fr-FR">
                <a:solidFill>
                  <a:srgbClr val="FFFFFF"/>
                </a:solidFill>
                <a:latin typeface="Calibri" pitchFamily="34" charset="0"/>
              </a:rPr>
              <a:t> Data Mining</a:t>
            </a:r>
          </a:p>
          <a:p>
            <a:pPr>
              <a:buFont typeface="Arial" pitchFamily="34" charset="0"/>
              <a:buChar char="•"/>
            </a:pPr>
            <a:r>
              <a:rPr lang="fr-FR">
                <a:solidFill>
                  <a:srgbClr val="FFFFFF"/>
                </a:solidFill>
                <a:latin typeface="Calibri" pitchFamily="34" charset="0"/>
              </a:rPr>
              <a:t> Stockage Relationnel &amp; Analytique</a:t>
            </a:r>
          </a:p>
          <a:p>
            <a:pPr>
              <a:buFont typeface="Arial" pitchFamily="34" charset="0"/>
              <a:buChar char="•"/>
            </a:pPr>
            <a:r>
              <a:rPr lang="fr-FR">
                <a:solidFill>
                  <a:srgbClr val="FFFFFF"/>
                </a:solidFill>
                <a:latin typeface="Calibri" pitchFamily="34" charset="0"/>
              </a:rPr>
              <a:t> Intégration de données</a:t>
            </a:r>
          </a:p>
        </p:txBody>
      </p:sp>
      <p:sp>
        <p:nvSpPr>
          <p:cNvPr id="37903" name="ZoneTexte 130"/>
          <p:cNvSpPr txBox="1">
            <a:spLocks noChangeArrowheads="1"/>
          </p:cNvSpPr>
          <p:nvPr/>
        </p:nvSpPr>
        <p:spPr bwMode="auto">
          <a:xfrm>
            <a:off x="3316288" y="2306638"/>
            <a:ext cx="3768725" cy="1200150"/>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Tableaux de bord</a:t>
            </a:r>
          </a:p>
          <a:p>
            <a:pPr>
              <a:buFont typeface="Arial" pitchFamily="34" charset="0"/>
              <a:buChar char="•"/>
            </a:pPr>
            <a:r>
              <a:rPr lang="fr-FR">
                <a:solidFill>
                  <a:srgbClr val="FFFFFF"/>
                </a:solidFill>
                <a:latin typeface="Calibri" pitchFamily="34" charset="0"/>
              </a:rPr>
              <a:t> Analyse Interactive</a:t>
            </a:r>
          </a:p>
          <a:p>
            <a:pPr>
              <a:buFont typeface="Arial" pitchFamily="34" charset="0"/>
              <a:buChar char="•"/>
            </a:pPr>
            <a:r>
              <a:rPr lang="fr-FR">
                <a:solidFill>
                  <a:srgbClr val="FFFFFF"/>
                </a:solidFill>
                <a:latin typeface="Calibri" pitchFamily="34" charset="0"/>
              </a:rPr>
              <a:t> Elaboration budgétaire</a:t>
            </a:r>
          </a:p>
          <a:p>
            <a:pPr>
              <a:buFont typeface="Arial" pitchFamily="34" charset="0"/>
              <a:buChar char="•"/>
            </a:pPr>
            <a:endParaRPr lang="fr-FR">
              <a:solidFill>
                <a:srgbClr val="FFFFFF"/>
              </a:solidFill>
              <a:latin typeface="Calibri" pitchFamily="34" charset="0"/>
            </a:endParaRPr>
          </a:p>
        </p:txBody>
      </p:sp>
      <p:sp>
        <p:nvSpPr>
          <p:cNvPr id="37904" name="ZoneTexte 131"/>
          <p:cNvSpPr txBox="1">
            <a:spLocks noChangeArrowheads="1"/>
          </p:cNvSpPr>
          <p:nvPr/>
        </p:nvSpPr>
        <p:spPr bwMode="auto">
          <a:xfrm>
            <a:off x="3233738" y="1244600"/>
            <a:ext cx="3797300"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Point d’accès centralisé</a:t>
            </a:r>
          </a:p>
          <a:p>
            <a:pPr>
              <a:buFont typeface="Arial" pitchFamily="34" charset="0"/>
              <a:buChar char="•"/>
            </a:pPr>
            <a:r>
              <a:rPr lang="fr-FR">
                <a:solidFill>
                  <a:srgbClr val="FFFFFF"/>
                </a:solidFill>
                <a:latin typeface="Calibri" pitchFamily="34" charset="0"/>
              </a:rPr>
              <a:t> Portail collaboratif d’entreprise</a:t>
            </a:r>
          </a:p>
          <a:p>
            <a:pPr>
              <a:buFont typeface="Arial" pitchFamily="34" charset="0"/>
              <a:buChar char="•"/>
            </a:pPr>
            <a:r>
              <a:rPr lang="fr-FR">
                <a:solidFill>
                  <a:srgbClr val="FFFFFF"/>
                </a:solidFill>
                <a:latin typeface="Calibri" pitchFamily="34" charset="0"/>
              </a:rPr>
              <a:t> Recherche de documents</a:t>
            </a:r>
          </a:p>
        </p:txBody>
      </p:sp>
      <p:sp>
        <p:nvSpPr>
          <p:cNvPr id="133" name="Can 60"/>
          <p:cNvSpPr/>
          <p:nvPr/>
        </p:nvSpPr>
        <p:spPr bwMode="invGray">
          <a:xfrm>
            <a:off x="848734" y="56007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37908" name="Image 133" descr="sql server generic logo rev.png"/>
          <p:cNvPicPr>
            <a:picLocks noChangeAspect="1"/>
          </p:cNvPicPr>
          <p:nvPr/>
        </p:nvPicPr>
        <p:blipFill>
          <a:blip r:embed="rId9"/>
          <a:srcRect/>
          <a:stretch>
            <a:fillRect/>
          </a:stretch>
        </p:blipFill>
        <p:spPr bwMode="auto">
          <a:xfrm>
            <a:off x="866775" y="5937250"/>
            <a:ext cx="942975" cy="271463"/>
          </a:xfrm>
          <a:prstGeom prst="rect">
            <a:avLst/>
          </a:prstGeom>
          <a:noFill/>
          <a:ln w="9525">
            <a:noFill/>
            <a:miter lim="800000"/>
            <a:headEnd/>
            <a:tailEnd/>
          </a:ln>
        </p:spPr>
      </p:pic>
      <p:pic>
        <p:nvPicPr>
          <p:cNvPr id="37909" name="Image 134" descr="ofc-PrfrmPt-2_rgb_r.png"/>
          <p:cNvPicPr>
            <a:picLocks noChangeAspect="1"/>
          </p:cNvPicPr>
          <p:nvPr/>
        </p:nvPicPr>
        <p:blipFill>
          <a:blip r:embed="rId10"/>
          <a:srcRect/>
          <a:stretch>
            <a:fillRect/>
          </a:stretch>
        </p:blipFill>
        <p:spPr bwMode="auto">
          <a:xfrm>
            <a:off x="1049338" y="2600325"/>
            <a:ext cx="2084387" cy="392113"/>
          </a:xfrm>
          <a:prstGeom prst="rect">
            <a:avLst/>
          </a:prstGeom>
          <a:noFill/>
          <a:ln w="9525">
            <a:noFill/>
            <a:miter lim="800000"/>
            <a:headEnd/>
            <a:tailEnd/>
          </a:ln>
        </p:spPr>
      </p:pic>
      <p:pic>
        <p:nvPicPr>
          <p:cNvPr id="37910" name="Image 135" descr="Image1.png"/>
          <p:cNvPicPr>
            <a:picLocks noChangeAspect="1"/>
          </p:cNvPicPr>
          <p:nvPr/>
        </p:nvPicPr>
        <p:blipFill>
          <a:blip r:embed="rId11"/>
          <a:srcRect/>
          <a:stretch>
            <a:fillRect/>
          </a:stretch>
        </p:blipFill>
        <p:spPr bwMode="auto">
          <a:xfrm>
            <a:off x="1501775" y="1735138"/>
            <a:ext cx="1603375" cy="406400"/>
          </a:xfrm>
          <a:prstGeom prst="rect">
            <a:avLst/>
          </a:prstGeom>
          <a:noFill/>
          <a:ln w="9525">
            <a:noFill/>
            <a:miter lim="800000"/>
            <a:headEnd/>
            <a:tailEnd/>
          </a:ln>
        </p:spPr>
      </p:pic>
      <p:sp>
        <p:nvSpPr>
          <p:cNvPr id="137" name="Rounded Rectangle 53"/>
          <p:cNvSpPr/>
          <p:nvPr/>
        </p:nvSpPr>
        <p:spPr bwMode="invGray">
          <a:xfrm>
            <a:off x="1005467" y="3321421"/>
            <a:ext cx="7010400" cy="524438"/>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cxnSp>
        <p:nvCxnSpPr>
          <p:cNvPr id="37914" name="Connecteur droit 137"/>
          <p:cNvCxnSpPr>
            <a:cxnSpLocks noChangeShapeType="1"/>
          </p:cNvCxnSpPr>
          <p:nvPr/>
        </p:nvCxnSpPr>
        <p:spPr bwMode="auto">
          <a:xfrm rot="5400000">
            <a:off x="2413794" y="3007519"/>
            <a:ext cx="1482725" cy="1587"/>
          </a:xfrm>
          <a:prstGeom prst="line">
            <a:avLst/>
          </a:prstGeom>
          <a:noFill/>
          <a:ln w="9525" algn="ctr">
            <a:solidFill>
              <a:srgbClr val="4A7EBB"/>
            </a:solidFill>
            <a:round/>
            <a:headEnd/>
            <a:tailEnd/>
          </a:ln>
        </p:spPr>
      </p:cxnSp>
      <p:sp>
        <p:nvSpPr>
          <p:cNvPr id="37915" name="ZoneTexte 138"/>
          <p:cNvSpPr txBox="1">
            <a:spLocks noChangeArrowheads="1"/>
          </p:cNvSpPr>
          <p:nvPr/>
        </p:nvSpPr>
        <p:spPr bwMode="auto">
          <a:xfrm>
            <a:off x="3309938" y="3243263"/>
            <a:ext cx="4475162"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Analyse de premier niveau</a:t>
            </a:r>
          </a:p>
          <a:p>
            <a:pPr>
              <a:buFont typeface="Arial" pitchFamily="34" charset="0"/>
              <a:buChar char="•"/>
            </a:pPr>
            <a:r>
              <a:rPr lang="fr-FR">
                <a:solidFill>
                  <a:srgbClr val="FFFFFF"/>
                </a:solidFill>
                <a:latin typeface="Calibri" pitchFamily="34" charset="0"/>
              </a:rPr>
              <a:t> Data Mining add-in pour les fonctionnels</a:t>
            </a:r>
          </a:p>
          <a:p>
            <a:pPr>
              <a:buFont typeface="Arial" pitchFamily="34" charset="0"/>
              <a:buChar char="•"/>
            </a:pPr>
            <a:endParaRPr lang="fr-FR">
              <a:solidFill>
                <a:srgbClr val="FFFFFF"/>
              </a:solidFill>
              <a:latin typeface="Calibri" pitchFamily="34" charset="0"/>
            </a:endParaRPr>
          </a:p>
        </p:txBody>
      </p:sp>
      <p:pic>
        <p:nvPicPr>
          <p:cNvPr id="37916" name="Image 139" descr="Excel 2007 logo rev.png"/>
          <p:cNvPicPr>
            <a:picLocks noChangeAspect="1"/>
          </p:cNvPicPr>
          <p:nvPr/>
        </p:nvPicPr>
        <p:blipFill>
          <a:blip r:embed="rId12"/>
          <a:srcRect/>
          <a:stretch>
            <a:fillRect/>
          </a:stretch>
        </p:blipFill>
        <p:spPr bwMode="auto">
          <a:xfrm>
            <a:off x="1090613" y="3449638"/>
            <a:ext cx="1643062" cy="31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202" y="4835154"/>
            <a:ext cx="5022917" cy="2790825"/>
          </a:xfrm>
          <a:prstGeom prst="rect">
            <a:avLst/>
          </a:prstGeom>
          <a:noFill/>
          <a:ln w="9525">
            <a:noFill/>
            <a:miter lim="800000"/>
            <a:headEnd/>
            <a:tailEnd/>
          </a:ln>
          <a:effectLst/>
        </p:spPr>
      </p:pic>
      <p:sp>
        <p:nvSpPr>
          <p:cNvPr id="27" name="Rectangle à coins arrondis 25"/>
          <p:cNvSpPr/>
          <p:nvPr/>
        </p:nvSpPr>
        <p:spPr>
          <a:xfrm>
            <a:off x="1488332" y="176213"/>
            <a:ext cx="6809362" cy="823895"/>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buFont typeface="Arial" pitchFamily="34" charset="0"/>
              <a:buChar char="•"/>
              <a:defRPr/>
            </a:pPr>
            <a:endParaRPr lang="fr-FR" sz="2400" b="1" dirty="0">
              <a:solidFill>
                <a:srgbClr val="FFFFFF"/>
              </a:solidFill>
              <a:latin typeface="Segoe"/>
              <a:cs typeface="+mn-cs"/>
            </a:endParaRPr>
          </a:p>
        </p:txBody>
      </p:sp>
      <p:sp>
        <p:nvSpPr>
          <p:cNvPr id="2" name="Espace réservé du texte 1"/>
          <p:cNvSpPr>
            <a:spLocks noGrp="1"/>
          </p:cNvSpPr>
          <p:nvPr>
            <p:ph idx="4294967295"/>
          </p:nvPr>
        </p:nvSpPr>
        <p:spPr>
          <a:xfrm>
            <a:off x="0" y="1890713"/>
            <a:ext cx="6081713" cy="873125"/>
          </a:xfrm>
          <a:prstGeom prst="rect">
            <a:avLst/>
          </a:prstGeom>
        </p:spPr>
        <p:txBody>
          <a:bodyPr>
            <a:normAutofit/>
          </a:bodyPr>
          <a:lstStyle/>
          <a:p>
            <a:pPr defTabSz="914363" fontAlgn="auto">
              <a:spcAft>
                <a:spcPts val="0"/>
              </a:spcAft>
              <a:buFontTx/>
              <a:buNone/>
              <a:defRPr/>
            </a:pPr>
            <a:r>
              <a:rPr lang="fr-FR" sz="2000" dirty="0" smtClean="0"/>
              <a:t>	Tableau de bord pour décideurs</a:t>
            </a:r>
          </a:p>
        </p:txBody>
      </p:sp>
      <p:pic>
        <p:nvPicPr>
          <p:cNvPr id="6" name="Picture 7"/>
          <p:cNvPicPr>
            <a:picLocks noChangeAspect="1" noChangeArrowheads="1"/>
          </p:cNvPicPr>
          <p:nvPr/>
        </p:nvPicPr>
        <p:blipFill>
          <a:blip r:embed="rId4" cstate="email"/>
          <a:srcRect/>
          <a:stretch>
            <a:fillRect/>
          </a:stretch>
        </p:blipFill>
        <p:spPr bwMode="auto">
          <a:xfrm>
            <a:off x="6850860" y="1312508"/>
            <a:ext cx="1602327" cy="1212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3"/>
          <p:cNvPicPr>
            <a:picLocks noChangeAspect="1" noChangeArrowheads="1"/>
          </p:cNvPicPr>
          <p:nvPr/>
        </p:nvPicPr>
        <p:blipFill>
          <a:blip r:embed="rId5" cstate="email"/>
          <a:srcRect/>
          <a:stretch>
            <a:fillRect/>
          </a:stretch>
        </p:blipFill>
        <p:spPr bwMode="auto">
          <a:xfrm>
            <a:off x="4882392" y="1323155"/>
            <a:ext cx="1663344" cy="11881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8918" name="Rectangle 9"/>
          <p:cNvSpPr>
            <a:spLocks noChangeArrowheads="1"/>
          </p:cNvSpPr>
          <p:nvPr/>
        </p:nvSpPr>
        <p:spPr bwMode="auto">
          <a:xfrm>
            <a:off x="1595336" y="193675"/>
            <a:ext cx="7074002" cy="830997"/>
          </a:xfrm>
          <a:prstGeom prst="rect">
            <a:avLst/>
          </a:prstGeom>
          <a:noFill/>
          <a:ln w="9525">
            <a:noFill/>
            <a:miter lim="800000"/>
            <a:headEnd/>
            <a:tailEnd/>
          </a:ln>
        </p:spPr>
        <p:txBody>
          <a:bodyPr wrap="square">
            <a:spAutoFit/>
          </a:bodyPr>
          <a:lstStyle/>
          <a:p>
            <a:pPr marL="230188" indent="-346075" defTabSz="1096963">
              <a:lnSpc>
                <a:spcPct val="90000"/>
              </a:lnSpc>
              <a:spcBef>
                <a:spcPct val="20000"/>
              </a:spcBef>
            </a:pPr>
            <a:r>
              <a:rPr lang="fr-FR" sz="2400" b="1" dirty="0">
                <a:latin typeface="Segoe"/>
              </a:rPr>
              <a:t>Outil Fonctionnel : Office </a:t>
            </a:r>
            <a:r>
              <a:rPr lang="fr-FR" sz="2400" b="1" dirty="0" err="1">
                <a:latin typeface="Segoe"/>
              </a:rPr>
              <a:t>PerformancePoint</a:t>
            </a:r>
            <a:r>
              <a:rPr lang="fr-FR" sz="2400" b="1" dirty="0">
                <a:latin typeface="Segoe"/>
              </a:rPr>
              <a:t> </a:t>
            </a:r>
            <a:endParaRPr lang="fr-FR" sz="2400" b="1" dirty="0" smtClean="0">
              <a:latin typeface="Segoe"/>
            </a:endParaRPr>
          </a:p>
          <a:p>
            <a:pPr marL="230188" indent="-346075" defTabSz="1096963">
              <a:lnSpc>
                <a:spcPct val="90000"/>
              </a:lnSpc>
              <a:spcBef>
                <a:spcPct val="20000"/>
              </a:spcBef>
            </a:pPr>
            <a:r>
              <a:rPr lang="fr-FR" sz="2400" b="1" dirty="0" smtClean="0">
                <a:latin typeface="Segoe"/>
              </a:rPr>
              <a:t>Server </a:t>
            </a:r>
            <a:r>
              <a:rPr lang="fr-FR" sz="2400" b="1" dirty="0">
                <a:latin typeface="Segoe"/>
              </a:rPr>
              <a:t>2007</a:t>
            </a:r>
            <a:endParaRPr lang="en-US" sz="2400" b="1" dirty="0">
              <a:latin typeface="Segoe"/>
            </a:endParaRPr>
          </a:p>
        </p:txBody>
      </p:sp>
      <p:pic>
        <p:nvPicPr>
          <p:cNvPr id="8" name="Picture 9" descr="8-00229-PlanCircle.png"/>
          <p:cNvPicPr>
            <a:picLocks noChangeAspect="1"/>
          </p:cNvPicPr>
          <p:nvPr/>
        </p:nvPicPr>
        <p:blipFill>
          <a:blip r:embed="rId6"/>
          <a:srcRect/>
          <a:stretch>
            <a:fillRect/>
          </a:stretch>
        </p:blipFill>
        <p:spPr bwMode="auto">
          <a:xfrm>
            <a:off x="106363" y="1262610"/>
            <a:ext cx="679450" cy="676275"/>
          </a:xfrm>
          <a:prstGeom prst="rect">
            <a:avLst/>
          </a:prstGeom>
          <a:noFill/>
          <a:ln w="9525">
            <a:noFill/>
            <a:miter lim="800000"/>
            <a:headEnd/>
            <a:tailEnd/>
          </a:ln>
        </p:spPr>
      </p:pic>
      <p:pic>
        <p:nvPicPr>
          <p:cNvPr id="11" name="Picture 3"/>
          <p:cNvPicPr>
            <a:picLocks noChangeAspect="1" noChangeArrowheads="1"/>
          </p:cNvPicPr>
          <p:nvPr/>
        </p:nvPicPr>
        <p:blipFill>
          <a:blip r:embed="rId7" cstate="email"/>
          <a:srcRect/>
          <a:stretch>
            <a:fillRect/>
          </a:stretch>
        </p:blipFill>
        <p:spPr bwMode="auto">
          <a:xfrm>
            <a:off x="7296705" y="3192816"/>
            <a:ext cx="1704682" cy="11900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2"/>
          <p:cNvPicPr>
            <a:picLocks noChangeAspect="1" noChangeArrowheads="1"/>
          </p:cNvPicPr>
          <p:nvPr/>
        </p:nvPicPr>
        <p:blipFill>
          <a:blip r:embed="rId8" cstate="email"/>
          <a:srcRect/>
          <a:stretch>
            <a:fillRect/>
          </a:stretch>
        </p:blipFill>
        <p:spPr bwMode="auto">
          <a:xfrm>
            <a:off x="3573709" y="3134593"/>
            <a:ext cx="1862354" cy="13713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Rectangle 13"/>
          <p:cNvSpPr>
            <a:spLocks noChangeArrowheads="1"/>
          </p:cNvSpPr>
          <p:nvPr/>
        </p:nvSpPr>
        <p:spPr bwMode="auto">
          <a:xfrm>
            <a:off x="876300" y="2999335"/>
            <a:ext cx="2579688" cy="425450"/>
          </a:xfrm>
          <a:prstGeom prst="rect">
            <a:avLst/>
          </a:prstGeom>
          <a:noFill/>
          <a:ln w="9525">
            <a:noFill/>
            <a:miter lim="800000"/>
            <a:headEnd/>
            <a:tailEnd/>
          </a:ln>
        </p:spPr>
        <p:txBody>
          <a:bodyPr>
            <a:spAutoFit/>
          </a:bodyPr>
          <a:lstStyle/>
          <a:p>
            <a:pPr marL="230188" indent="-346075" defTabSz="1096963">
              <a:lnSpc>
                <a:spcPct val="90000"/>
              </a:lnSpc>
              <a:spcBef>
                <a:spcPct val="20000"/>
              </a:spcBef>
            </a:pPr>
            <a:r>
              <a:rPr lang="fr-FR" sz="2400" b="1">
                <a:latin typeface="Segoe"/>
              </a:rPr>
              <a:t>Analytics</a:t>
            </a:r>
            <a:endParaRPr lang="en-US" sz="2400" b="1">
              <a:latin typeface="Segoe"/>
            </a:endParaRPr>
          </a:p>
        </p:txBody>
      </p:sp>
      <p:pic>
        <p:nvPicPr>
          <p:cNvPr id="15" name="Picture 9" descr="8-00229-PlanCircle.png"/>
          <p:cNvPicPr>
            <a:picLocks noChangeAspect="1"/>
          </p:cNvPicPr>
          <p:nvPr/>
        </p:nvPicPr>
        <p:blipFill>
          <a:blip r:embed="rId9"/>
          <a:srcRect/>
          <a:stretch>
            <a:fillRect/>
          </a:stretch>
        </p:blipFill>
        <p:spPr bwMode="auto">
          <a:xfrm>
            <a:off x="128588" y="2812010"/>
            <a:ext cx="704850" cy="703263"/>
          </a:xfrm>
          <a:prstGeom prst="rect">
            <a:avLst/>
          </a:prstGeom>
          <a:noFill/>
          <a:ln w="9525">
            <a:noFill/>
            <a:miter lim="800000"/>
            <a:headEnd/>
            <a:tailEnd/>
          </a:ln>
        </p:spPr>
      </p:pic>
      <p:sp>
        <p:nvSpPr>
          <p:cNvPr id="16" name="ZoneTexte 15"/>
          <p:cNvSpPr txBox="1">
            <a:spLocks noChangeArrowheads="1"/>
          </p:cNvSpPr>
          <p:nvPr/>
        </p:nvSpPr>
        <p:spPr bwMode="auto">
          <a:xfrm>
            <a:off x="225425" y="3556548"/>
            <a:ext cx="4592638" cy="868362"/>
          </a:xfrm>
          <a:prstGeom prst="rect">
            <a:avLst/>
          </a:prstGeom>
          <a:noFill/>
          <a:ln w="9525">
            <a:noFill/>
            <a:miter lim="800000"/>
            <a:headEnd/>
            <a:tailEnd/>
          </a:ln>
        </p:spPr>
        <p:txBody>
          <a:bodyPr/>
          <a:lstStyle/>
          <a:p>
            <a:pPr marL="342900" indent="-342900">
              <a:spcBef>
                <a:spcPct val="20000"/>
              </a:spcBef>
            </a:pPr>
            <a:r>
              <a:rPr lang="fr-FR" sz="2000">
                <a:latin typeface="Segoe"/>
              </a:rPr>
              <a:t>Analyse de données avancée</a:t>
            </a:r>
          </a:p>
          <a:p>
            <a:pPr marL="342900" indent="-342900">
              <a:spcBef>
                <a:spcPct val="20000"/>
              </a:spcBef>
            </a:pPr>
            <a:r>
              <a:rPr lang="fr-FR" sz="2000">
                <a:latin typeface="Segoe"/>
              </a:rPr>
              <a:t>Client riche  ou client léger</a:t>
            </a:r>
          </a:p>
        </p:txBody>
      </p:sp>
      <p:pic>
        <p:nvPicPr>
          <p:cNvPr id="17" name="Picture 2"/>
          <p:cNvPicPr>
            <a:picLocks noChangeAspect="1" noChangeArrowheads="1"/>
          </p:cNvPicPr>
          <p:nvPr/>
        </p:nvPicPr>
        <p:blipFill>
          <a:blip r:embed="rId10" cstate="email"/>
          <a:srcRect/>
          <a:stretch>
            <a:fillRect/>
          </a:stretch>
        </p:blipFill>
        <p:spPr bwMode="auto">
          <a:xfrm>
            <a:off x="5519956" y="3172037"/>
            <a:ext cx="1647999" cy="12368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0" name="Rectangle 19"/>
          <p:cNvSpPr>
            <a:spLocks noChangeArrowheads="1"/>
          </p:cNvSpPr>
          <p:nvPr/>
        </p:nvSpPr>
        <p:spPr bwMode="auto">
          <a:xfrm>
            <a:off x="993775" y="4904335"/>
            <a:ext cx="2387600" cy="423863"/>
          </a:xfrm>
          <a:prstGeom prst="rect">
            <a:avLst/>
          </a:prstGeom>
          <a:noFill/>
          <a:ln w="9525">
            <a:noFill/>
            <a:miter lim="800000"/>
            <a:headEnd/>
            <a:tailEnd/>
          </a:ln>
        </p:spPr>
        <p:txBody>
          <a:bodyPr>
            <a:spAutoFit/>
          </a:bodyPr>
          <a:lstStyle/>
          <a:p>
            <a:pPr marL="230188" indent="-346075" defTabSz="1096963">
              <a:lnSpc>
                <a:spcPct val="90000"/>
              </a:lnSpc>
              <a:spcBef>
                <a:spcPct val="20000"/>
              </a:spcBef>
            </a:pPr>
            <a:r>
              <a:rPr lang="fr-FR" sz="2400" b="1">
                <a:latin typeface="Segoe"/>
              </a:rPr>
              <a:t>Planning</a:t>
            </a:r>
            <a:endParaRPr lang="en-US" sz="2400" b="1">
              <a:latin typeface="Segoe"/>
            </a:endParaRPr>
          </a:p>
        </p:txBody>
      </p:sp>
      <p:pic>
        <p:nvPicPr>
          <p:cNvPr id="21" name="Picture 11" descr="8-00229-PlanCircle.png"/>
          <p:cNvPicPr>
            <a:picLocks noChangeAspect="1"/>
          </p:cNvPicPr>
          <p:nvPr/>
        </p:nvPicPr>
        <p:blipFill>
          <a:blip r:embed="rId11"/>
          <a:srcRect/>
          <a:stretch>
            <a:fillRect/>
          </a:stretch>
        </p:blipFill>
        <p:spPr bwMode="auto">
          <a:xfrm>
            <a:off x="168275" y="4734473"/>
            <a:ext cx="725488" cy="723900"/>
          </a:xfrm>
          <a:prstGeom prst="rect">
            <a:avLst/>
          </a:prstGeom>
          <a:noFill/>
          <a:ln w="9525">
            <a:noFill/>
            <a:miter lim="800000"/>
            <a:headEnd/>
            <a:tailEnd/>
          </a:ln>
        </p:spPr>
      </p:pic>
      <p:pic>
        <p:nvPicPr>
          <p:cNvPr id="22" name="Picture 2"/>
          <p:cNvPicPr>
            <a:picLocks noChangeAspect="1" noChangeArrowheads="1"/>
          </p:cNvPicPr>
          <p:nvPr/>
        </p:nvPicPr>
        <p:blipFill>
          <a:blip r:embed="rId12" cstate="email"/>
          <a:srcRect/>
          <a:stretch>
            <a:fillRect/>
          </a:stretch>
        </p:blipFill>
        <p:spPr bwMode="auto">
          <a:xfrm>
            <a:off x="4471330" y="5283295"/>
            <a:ext cx="1711356" cy="13310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 name="Picture 2"/>
          <p:cNvPicPr>
            <a:picLocks noChangeAspect="1" noChangeArrowheads="1"/>
          </p:cNvPicPr>
          <p:nvPr/>
        </p:nvPicPr>
        <p:blipFill>
          <a:blip r:embed="rId13" cstate="email"/>
          <a:srcRect/>
          <a:stretch>
            <a:fillRect/>
          </a:stretch>
        </p:blipFill>
        <p:spPr bwMode="auto">
          <a:xfrm>
            <a:off x="6677637" y="5297172"/>
            <a:ext cx="1683172" cy="13465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4" name="Rectangle 23"/>
          <p:cNvSpPr>
            <a:spLocks noChangeArrowheads="1"/>
          </p:cNvSpPr>
          <p:nvPr/>
        </p:nvSpPr>
        <p:spPr bwMode="auto">
          <a:xfrm>
            <a:off x="793750" y="1399135"/>
            <a:ext cx="2579688" cy="423863"/>
          </a:xfrm>
          <a:prstGeom prst="rect">
            <a:avLst/>
          </a:prstGeom>
          <a:noFill/>
          <a:ln w="9525">
            <a:noFill/>
            <a:miter lim="800000"/>
            <a:headEnd/>
            <a:tailEnd/>
          </a:ln>
        </p:spPr>
        <p:txBody>
          <a:bodyPr>
            <a:spAutoFit/>
          </a:bodyPr>
          <a:lstStyle/>
          <a:p>
            <a:pPr marL="230188" indent="-346075" defTabSz="1096963">
              <a:lnSpc>
                <a:spcPct val="90000"/>
              </a:lnSpc>
              <a:spcBef>
                <a:spcPct val="20000"/>
              </a:spcBef>
            </a:pPr>
            <a:r>
              <a:rPr lang="fr-FR" sz="2400" b="1">
                <a:latin typeface="Segoe"/>
              </a:rPr>
              <a:t>Monitoring</a:t>
            </a:r>
            <a:endParaRPr lang="en-US" sz="2400" b="1">
              <a:latin typeface="Segoe"/>
            </a:endParaRPr>
          </a:p>
        </p:txBody>
      </p:sp>
      <p:sp>
        <p:nvSpPr>
          <p:cNvPr id="25" name="ZoneTexte 24"/>
          <p:cNvSpPr txBox="1">
            <a:spLocks noChangeArrowheads="1"/>
          </p:cNvSpPr>
          <p:nvPr/>
        </p:nvSpPr>
        <p:spPr bwMode="auto">
          <a:xfrm>
            <a:off x="344488" y="5563148"/>
            <a:ext cx="4592637" cy="868362"/>
          </a:xfrm>
          <a:prstGeom prst="rect">
            <a:avLst/>
          </a:prstGeom>
          <a:noFill/>
          <a:ln w="9525">
            <a:noFill/>
            <a:miter lim="800000"/>
            <a:headEnd/>
            <a:tailEnd/>
          </a:ln>
        </p:spPr>
        <p:txBody>
          <a:bodyPr/>
          <a:lstStyle/>
          <a:p>
            <a:pPr marL="342900" indent="-342900">
              <a:spcBef>
                <a:spcPct val="20000"/>
              </a:spcBef>
            </a:pPr>
            <a:r>
              <a:rPr lang="fr-FR" sz="2000" dirty="0">
                <a:latin typeface="Segoe"/>
              </a:rPr>
              <a:t>Elaboration budgétaire</a:t>
            </a:r>
          </a:p>
          <a:p>
            <a:pPr marL="342900" indent="-342900">
              <a:spcBef>
                <a:spcPct val="20000"/>
              </a:spcBef>
            </a:pPr>
            <a:r>
              <a:rPr lang="fr-FR" sz="2000" dirty="0">
                <a:latin typeface="Segoe"/>
              </a:rPr>
              <a:t>Traçabilité, sécurité</a:t>
            </a:r>
          </a:p>
          <a:p>
            <a:pPr marL="342900" indent="-342900">
              <a:spcBef>
                <a:spcPct val="20000"/>
              </a:spcBef>
            </a:pPr>
            <a:r>
              <a:rPr lang="fr-FR" sz="2000" dirty="0">
                <a:latin typeface="Segoe"/>
              </a:rPr>
              <a:t>Excel comme outil de saisie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P spid="16" grpId="0"/>
      <p:bldP spid="20"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fr-FR" smtClean="0"/>
              <a:t>Analyse avec </a:t>
            </a:r>
          </a:p>
        </p:txBody>
      </p:sp>
      <p:pic>
        <p:nvPicPr>
          <p:cNvPr id="55299" name="Picture 3"/>
          <p:cNvPicPr>
            <a:picLocks noChangeAspect="1" noChangeArrowheads="1"/>
          </p:cNvPicPr>
          <p:nvPr/>
        </p:nvPicPr>
        <p:blipFill>
          <a:blip r:embed="rId2"/>
          <a:srcRect/>
          <a:stretch>
            <a:fillRect/>
          </a:stretch>
        </p:blipFill>
        <p:spPr bwMode="auto">
          <a:xfrm>
            <a:off x="5124475" y="1285860"/>
            <a:ext cx="3562350" cy="2424113"/>
          </a:xfrm>
          <a:prstGeom prst="rect">
            <a:avLst/>
          </a:prstGeom>
          <a:noFill/>
          <a:ln w="9525">
            <a:noFill/>
            <a:miter lim="800000"/>
            <a:headEnd/>
            <a:tailEnd/>
          </a:ln>
        </p:spPr>
      </p:pic>
      <p:pic>
        <p:nvPicPr>
          <p:cNvPr id="55300" name="Picture 4" descr="chart to full analysis 1"/>
          <p:cNvPicPr>
            <a:picLocks noChangeAspect="1" noChangeArrowheads="1"/>
          </p:cNvPicPr>
          <p:nvPr/>
        </p:nvPicPr>
        <p:blipFill>
          <a:blip r:embed="rId3"/>
          <a:srcRect/>
          <a:stretch>
            <a:fillRect/>
          </a:stretch>
        </p:blipFill>
        <p:spPr bwMode="auto">
          <a:xfrm>
            <a:off x="4654550" y="2686556"/>
            <a:ext cx="3571875" cy="2709863"/>
          </a:xfrm>
          <a:prstGeom prst="rect">
            <a:avLst/>
          </a:prstGeom>
          <a:noFill/>
          <a:ln w="9525">
            <a:noFill/>
            <a:miter lim="800000"/>
            <a:headEnd/>
            <a:tailEnd/>
          </a:ln>
        </p:spPr>
      </p:pic>
      <p:pic>
        <p:nvPicPr>
          <p:cNvPr id="55301" name="Picture 5"/>
          <p:cNvPicPr>
            <a:picLocks noChangeAspect="1" noChangeArrowheads="1"/>
          </p:cNvPicPr>
          <p:nvPr/>
        </p:nvPicPr>
        <p:blipFill>
          <a:blip r:embed="rId4"/>
          <a:srcRect/>
          <a:stretch>
            <a:fillRect/>
          </a:stretch>
        </p:blipFill>
        <p:spPr bwMode="auto">
          <a:xfrm>
            <a:off x="6013450" y="4829681"/>
            <a:ext cx="3130550" cy="1901825"/>
          </a:xfrm>
          <a:prstGeom prst="rect">
            <a:avLst/>
          </a:prstGeom>
          <a:noFill/>
          <a:ln w="9525">
            <a:noFill/>
            <a:miter lim="800000"/>
            <a:headEnd/>
            <a:tailEnd/>
          </a:ln>
        </p:spPr>
      </p:pic>
      <p:sp>
        <p:nvSpPr>
          <p:cNvPr id="55302" name="Rectangle 6"/>
          <p:cNvSpPr>
            <a:spLocks noChangeArrowheads="1"/>
          </p:cNvSpPr>
          <p:nvPr/>
        </p:nvSpPr>
        <p:spPr bwMode="auto">
          <a:xfrm>
            <a:off x="152400" y="2172206"/>
            <a:ext cx="4953000" cy="3046988"/>
          </a:xfrm>
          <a:prstGeom prst="rect">
            <a:avLst/>
          </a:prstGeom>
          <a:noFill/>
          <a:ln w="22225" algn="ctr">
            <a:noFill/>
            <a:miter lim="800000"/>
            <a:headEnd/>
            <a:tailEnd/>
          </a:ln>
        </p:spPr>
        <p:txBody>
          <a:bodyPr>
            <a:spAutoFit/>
          </a:bodyPr>
          <a:lstStyle/>
          <a:p>
            <a:pPr>
              <a:buFontTx/>
              <a:buChar char="•"/>
            </a:pPr>
            <a:r>
              <a:rPr lang="fr-FR" sz="2400" dirty="0"/>
              <a:t> Facilité d’utilisation </a:t>
            </a:r>
            <a:endParaRPr lang="fr-FR" sz="2400" dirty="0" smtClean="0"/>
          </a:p>
          <a:p>
            <a:pPr lvl="1">
              <a:buFontTx/>
              <a:buChar char="•"/>
            </a:pPr>
            <a:r>
              <a:rPr lang="fr-FR" sz="2400" dirty="0" smtClean="0"/>
              <a:t>Ergonomie,</a:t>
            </a:r>
          </a:p>
          <a:p>
            <a:pPr lvl="1">
              <a:buFontTx/>
              <a:buChar char="•"/>
            </a:pPr>
            <a:r>
              <a:rPr lang="fr-FR" sz="2400" dirty="0" smtClean="0"/>
              <a:t>Assistants multiples</a:t>
            </a:r>
            <a:endParaRPr lang="fr-FR" sz="2400" dirty="0"/>
          </a:p>
          <a:p>
            <a:pPr>
              <a:buFontTx/>
              <a:buChar char="•"/>
            </a:pPr>
            <a:r>
              <a:rPr lang="fr-FR" sz="2400" dirty="0"/>
              <a:t> Visualisations avancées :</a:t>
            </a:r>
          </a:p>
          <a:p>
            <a:pPr lvl="1">
              <a:buFontTx/>
              <a:buChar char="•"/>
            </a:pPr>
            <a:r>
              <a:rPr lang="fr-FR" sz="2400" dirty="0"/>
              <a:t> Carte de Performance</a:t>
            </a:r>
          </a:p>
          <a:p>
            <a:pPr lvl="1">
              <a:buFontTx/>
              <a:buChar char="•"/>
            </a:pPr>
            <a:r>
              <a:rPr lang="fr-FR" sz="2400" dirty="0"/>
              <a:t> Perspective</a:t>
            </a:r>
          </a:p>
          <a:p>
            <a:pPr lvl="1">
              <a:buFontTx/>
              <a:buChar char="•"/>
            </a:pPr>
            <a:r>
              <a:rPr lang="fr-FR" sz="2400" dirty="0"/>
              <a:t> Vue Explorer</a:t>
            </a:r>
          </a:p>
          <a:p>
            <a:pPr lvl="1">
              <a:buFontTx/>
              <a:buChar char="•"/>
            </a:pPr>
            <a:r>
              <a:rPr lang="fr-FR" sz="2400" dirty="0"/>
              <a:t> Arbre de décomposition</a:t>
            </a:r>
          </a:p>
        </p:txBody>
      </p:sp>
      <p:grpSp>
        <p:nvGrpSpPr>
          <p:cNvPr id="2" name="Group 7"/>
          <p:cNvGrpSpPr>
            <a:grpSpLocks/>
          </p:cNvGrpSpPr>
          <p:nvPr/>
        </p:nvGrpSpPr>
        <p:grpSpPr bwMode="auto">
          <a:xfrm>
            <a:off x="3500430" y="1770552"/>
            <a:ext cx="1268412" cy="531813"/>
            <a:chOff x="3141" y="2281"/>
            <a:chExt cx="583" cy="288"/>
          </a:xfrm>
        </p:grpSpPr>
        <p:sp>
          <p:nvSpPr>
            <p:cNvPr id="55304" name="Rectangle 8"/>
            <p:cNvSpPr>
              <a:spLocks noChangeArrowheads="1"/>
            </p:cNvSpPr>
            <p:nvPr/>
          </p:nvSpPr>
          <p:spPr bwMode="auto">
            <a:xfrm>
              <a:off x="3141" y="2281"/>
              <a:ext cx="583" cy="288"/>
            </a:xfrm>
            <a:prstGeom prst="rect">
              <a:avLst/>
            </a:prstGeom>
            <a:solidFill>
              <a:srgbClr val="FFFFFF"/>
            </a:solidFill>
            <a:ln w="38100" algn="ctr">
              <a:noFill/>
              <a:miter lim="800000"/>
              <a:headEnd/>
              <a:tailEnd/>
            </a:ln>
          </p:spPr>
          <p:txBody>
            <a:bodyPr wrap="none" anchor="ctr"/>
            <a:lstStyle/>
            <a:p>
              <a:endParaRPr lang="fr-FR"/>
            </a:p>
          </p:txBody>
        </p:sp>
        <p:pic>
          <p:nvPicPr>
            <p:cNvPr id="55305" name="Picture 9" descr="ProClarity Business Intelligence">
              <a:hlinkClick r:id="rId5" tooltip="ProClarity"/>
            </p:cNvPr>
            <p:cNvPicPr>
              <a:picLocks noChangeAspect="1" noChangeArrowheads="1"/>
            </p:cNvPicPr>
            <p:nvPr/>
          </p:nvPicPr>
          <p:blipFill>
            <a:blip r:embed="rId6"/>
            <a:srcRect/>
            <a:stretch>
              <a:fillRect/>
            </a:stretch>
          </p:blipFill>
          <p:spPr bwMode="auto">
            <a:xfrm>
              <a:off x="3183" y="2287"/>
              <a:ext cx="456" cy="279"/>
            </a:xfrm>
            <a:prstGeom prst="rect">
              <a:avLst/>
            </a:prstGeom>
            <a:noFill/>
            <a:ln w="9525">
              <a:noFill/>
              <a:miter lim="800000"/>
              <a:headEnd/>
              <a:tailEnd/>
            </a:ln>
          </p:spPr>
        </p:pic>
      </p:grpSp>
      <p:sp>
        <p:nvSpPr>
          <p:cNvPr id="10" name="Rounded Rectangle 61"/>
          <p:cNvSpPr/>
          <p:nvPr/>
        </p:nvSpPr>
        <p:spPr bwMode="invGray">
          <a:xfrm>
            <a:off x="1500166" y="1000108"/>
            <a:ext cx="2971800" cy="429399"/>
          </a:xfrm>
          <a:prstGeom prst="roundRect">
            <a:avLst/>
          </a:prstGeom>
          <a:gradFill flip="none" rotWithShape="1">
            <a:gsLst>
              <a:gs pos="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defRPr/>
            </a:pPr>
            <a:r>
              <a:rPr lang="fr-FR" kern="0"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 Server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0" y="95536"/>
            <a:ext cx="6127845" cy="846034"/>
          </a:xfrm>
        </p:spPr>
        <p:txBody>
          <a:bodyPr/>
          <a:lstStyle/>
          <a:p>
            <a:pPr eaLnBrk="1" hangingPunct="1">
              <a:defRPr/>
            </a:pPr>
            <a:r>
              <a:rPr lang="fr-FR" sz="3200" dirty="0" err="1" smtClean="0">
                <a:effectLst>
                  <a:outerShdw blurRad="38100" dist="38100" dir="2700000" algn="tl">
                    <a:srgbClr val="000000">
                      <a:alpha val="43137"/>
                    </a:srgbClr>
                  </a:outerShdw>
                </a:effectLst>
              </a:rPr>
              <a:t>PerformancePoint</a:t>
            </a:r>
            <a:r>
              <a:rPr lang="fr-FR" sz="3200" dirty="0" smtClean="0">
                <a:effectLst>
                  <a:outerShdw blurRad="38100" dist="38100" dir="2700000" algn="tl">
                    <a:srgbClr val="000000">
                      <a:alpha val="43137"/>
                    </a:srgbClr>
                  </a:outerShdw>
                </a:effectLst>
              </a:rPr>
              <a:t> Planning - Architecture</a:t>
            </a:r>
            <a:endParaRPr lang="fr-FR" sz="2800" i="1" dirty="0">
              <a:solidFill>
                <a:schemeClr val="accent1"/>
              </a:solidFill>
              <a:effectLst>
                <a:outerShdw blurRad="38100" dist="38100" dir="2700000" algn="tl">
                  <a:srgbClr val="000000">
                    <a:alpha val="43137"/>
                  </a:srgbClr>
                </a:outerShdw>
              </a:effectLst>
            </a:endParaRPr>
          </a:p>
        </p:txBody>
      </p:sp>
      <p:grpSp>
        <p:nvGrpSpPr>
          <p:cNvPr id="2" name="Group 3"/>
          <p:cNvGrpSpPr>
            <a:grpSpLocks/>
          </p:cNvGrpSpPr>
          <p:nvPr/>
        </p:nvGrpSpPr>
        <p:grpSpPr bwMode="auto">
          <a:xfrm>
            <a:off x="2286000" y="5029200"/>
            <a:ext cx="4510088" cy="533400"/>
            <a:chOff x="1443" y="3018"/>
            <a:chExt cx="2841" cy="288"/>
          </a:xfrm>
        </p:grpSpPr>
        <p:pic>
          <p:nvPicPr>
            <p:cNvPr id="14383" name="Picture 4" descr="GEL-gold-rnd-rectangle"/>
            <p:cNvPicPr>
              <a:picLocks noChangeAspect="1" noChangeArrowheads="1"/>
            </p:cNvPicPr>
            <p:nvPr/>
          </p:nvPicPr>
          <p:blipFill>
            <a:blip r:embed="rId3"/>
            <a:srcRect/>
            <a:stretch>
              <a:fillRect/>
            </a:stretch>
          </p:blipFill>
          <p:spPr bwMode="auto">
            <a:xfrm>
              <a:off x="1443" y="3024"/>
              <a:ext cx="2841" cy="254"/>
            </a:xfrm>
            <a:prstGeom prst="rect">
              <a:avLst/>
            </a:prstGeom>
            <a:noFill/>
            <a:ln w="9525">
              <a:noFill/>
              <a:miter lim="800000"/>
              <a:headEnd/>
              <a:tailEnd/>
            </a:ln>
          </p:spPr>
        </p:pic>
        <p:sp>
          <p:nvSpPr>
            <p:cNvPr id="593925" name="Rectangle 5"/>
            <p:cNvSpPr>
              <a:spLocks noChangeArrowheads="1"/>
            </p:cNvSpPr>
            <p:nvPr/>
          </p:nvSpPr>
          <p:spPr bwMode="auto">
            <a:xfrm>
              <a:off x="1535" y="3018"/>
              <a:ext cx="2537" cy="288"/>
            </a:xfrm>
            <a:prstGeom prst="rect">
              <a:avLst/>
            </a:prstGeom>
            <a:noFill/>
            <a:ln w="9525" algn="ctr">
              <a:noFill/>
              <a:miter lim="800000"/>
              <a:headEnd/>
              <a:tailEnd/>
            </a:ln>
            <a:effectLst/>
          </p:spPr>
          <p:txBody>
            <a:bodyPr wrap="none" anchor="ctr"/>
            <a:lstStyle/>
            <a:p>
              <a:pPr algn="ctr" eaLnBrk="0" hangingPunct="0">
                <a:lnSpc>
                  <a:spcPct val="85000"/>
                </a:lnSpc>
                <a:spcBef>
                  <a:spcPct val="20000"/>
                </a:spcBef>
                <a:defRPr/>
              </a:pPr>
              <a:r>
                <a:rPr lang="fr-FR" sz="1400" smtClean="0">
                  <a:effectLst>
                    <a:outerShdw blurRad="38100" dist="38100" dir="2700000" algn="tl">
                      <a:srgbClr val="FFFFFF"/>
                    </a:outerShdw>
                  </a:effectLst>
                  <a:latin typeface="Segoe Semibold" pitchFamily="34" charset="0"/>
                  <a:cs typeface="+mn-cs"/>
                </a:rPr>
                <a:t>SQL Server 2005</a:t>
              </a:r>
              <a:endParaRPr lang="fr-FR" sz="1400">
                <a:effectLst>
                  <a:outerShdw blurRad="38100" dist="38100" dir="2700000" algn="tl">
                    <a:srgbClr val="FFFFFF"/>
                  </a:outerShdw>
                </a:effectLst>
                <a:latin typeface="Segoe Semibold" pitchFamily="34" charset="0"/>
                <a:cs typeface="+mn-cs"/>
              </a:endParaRPr>
            </a:p>
          </p:txBody>
        </p:sp>
      </p:grpSp>
      <p:grpSp>
        <p:nvGrpSpPr>
          <p:cNvPr id="3" name="Group 6"/>
          <p:cNvGrpSpPr>
            <a:grpSpLocks/>
          </p:cNvGrpSpPr>
          <p:nvPr/>
        </p:nvGrpSpPr>
        <p:grpSpPr bwMode="auto">
          <a:xfrm>
            <a:off x="2238375" y="2819400"/>
            <a:ext cx="4570413" cy="2286000"/>
            <a:chOff x="1410" y="1552"/>
            <a:chExt cx="2879" cy="1376"/>
          </a:xfrm>
        </p:grpSpPr>
        <p:pic>
          <p:nvPicPr>
            <p:cNvPr id="14363" name="Picture 7" descr="GEL-teal-large-rounded-rec2"/>
            <p:cNvPicPr>
              <a:picLocks noChangeAspect="1" noChangeArrowheads="1"/>
            </p:cNvPicPr>
            <p:nvPr/>
          </p:nvPicPr>
          <p:blipFill>
            <a:blip r:embed="rId4"/>
            <a:srcRect/>
            <a:stretch>
              <a:fillRect/>
            </a:stretch>
          </p:blipFill>
          <p:spPr bwMode="auto">
            <a:xfrm>
              <a:off x="1425" y="1552"/>
              <a:ext cx="2864" cy="1376"/>
            </a:xfrm>
            <a:prstGeom prst="rect">
              <a:avLst/>
            </a:prstGeom>
            <a:noFill/>
            <a:ln w="9525">
              <a:noFill/>
              <a:miter lim="800000"/>
              <a:headEnd/>
              <a:tailEnd/>
            </a:ln>
          </p:spPr>
        </p:pic>
        <p:sp>
          <p:nvSpPr>
            <p:cNvPr id="593928" name="Rectangle 8"/>
            <p:cNvSpPr>
              <a:spLocks noChangeArrowheads="1"/>
            </p:cNvSpPr>
            <p:nvPr/>
          </p:nvSpPr>
          <p:spPr bwMode="auto">
            <a:xfrm>
              <a:off x="1410" y="1602"/>
              <a:ext cx="2784" cy="314"/>
            </a:xfrm>
            <a:prstGeom prst="rect">
              <a:avLst/>
            </a:prstGeom>
            <a:noFill/>
            <a:ln w="19050">
              <a:noFill/>
              <a:miter lim="800000"/>
              <a:headEnd/>
              <a:tailEnd/>
            </a:ln>
            <a:effectLst/>
          </p:spPr>
          <p:txBody>
            <a:bodyPr wrap="none"/>
            <a:lstStyle/>
            <a:p>
              <a:pPr algn="ctr" eaLnBrk="0" hangingPunct="0">
                <a:lnSpc>
                  <a:spcPct val="85000"/>
                </a:lnSpc>
                <a:spcBef>
                  <a:spcPct val="20000"/>
                </a:spcBef>
                <a:defRPr/>
              </a:pPr>
              <a:r>
                <a:rPr lang="fr-FR" sz="1400" dirty="0" smtClean="0">
                  <a:solidFill>
                    <a:schemeClr val="accent2"/>
                  </a:solidFill>
                  <a:latin typeface="Segoe Semibold" pitchFamily="34" charset="0"/>
                  <a:cs typeface="+mn-cs"/>
                </a:rPr>
                <a:t>“Planning” Serveur d’</a:t>
              </a:r>
              <a:r>
                <a:rPr lang="fr-FR" sz="1400" dirty="0" smtClean="0">
                  <a:solidFill>
                    <a:schemeClr val="accent2"/>
                  </a:solidFill>
                  <a:latin typeface="Segoe Semibold" pitchFamily="34" charset="0"/>
                </a:rPr>
                <a:t> application </a:t>
              </a:r>
              <a:endParaRPr lang="fr-FR" sz="1400" dirty="0">
                <a:solidFill>
                  <a:schemeClr val="accent2"/>
                </a:solidFill>
                <a:latin typeface="Segoe Semibold" pitchFamily="34" charset="0"/>
                <a:cs typeface="+mn-cs"/>
              </a:endParaRPr>
            </a:p>
          </p:txBody>
        </p:sp>
        <p:grpSp>
          <p:nvGrpSpPr>
            <p:cNvPr id="4" name="Group 9"/>
            <p:cNvGrpSpPr>
              <a:grpSpLocks/>
            </p:cNvGrpSpPr>
            <p:nvPr/>
          </p:nvGrpSpPr>
          <p:grpSpPr bwMode="auto">
            <a:xfrm>
              <a:off x="1540" y="2001"/>
              <a:ext cx="1248" cy="327"/>
              <a:chOff x="2309" y="1912"/>
              <a:chExt cx="1248" cy="327"/>
            </a:xfrm>
          </p:grpSpPr>
          <p:pic>
            <p:nvPicPr>
              <p:cNvPr id="14381" name="Picture 10" descr="GEL-purple-long-rounded-rec"/>
              <p:cNvPicPr>
                <a:picLocks noChangeAspect="1" noChangeArrowheads="1"/>
              </p:cNvPicPr>
              <p:nvPr/>
            </p:nvPicPr>
            <p:blipFill>
              <a:blip r:embed="rId5"/>
              <a:srcRect/>
              <a:stretch>
                <a:fillRect/>
              </a:stretch>
            </p:blipFill>
            <p:spPr bwMode="auto">
              <a:xfrm>
                <a:off x="2309" y="1927"/>
                <a:ext cx="1234" cy="312"/>
              </a:xfrm>
              <a:prstGeom prst="rect">
                <a:avLst/>
              </a:prstGeom>
              <a:noFill/>
              <a:ln w="9525">
                <a:noFill/>
                <a:miter lim="800000"/>
                <a:headEnd/>
                <a:tailEnd/>
              </a:ln>
            </p:spPr>
          </p:pic>
          <p:sp>
            <p:nvSpPr>
              <p:cNvPr id="593931" name="Rectangle 11"/>
              <p:cNvSpPr>
                <a:spLocks noChangeArrowheads="1"/>
              </p:cNvSpPr>
              <p:nvPr/>
            </p:nvSpPr>
            <p:spPr bwMode="auto">
              <a:xfrm>
                <a:off x="2357" y="1912"/>
                <a:ext cx="1200" cy="288"/>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fr-FR" sz="1100" smtClean="0">
                    <a:solidFill>
                      <a:schemeClr val="bg1"/>
                    </a:solidFill>
                    <a:effectLst>
                      <a:outerShdw blurRad="38100" dist="38100" dir="2700000" algn="tl">
                        <a:srgbClr val="000000"/>
                      </a:outerShdw>
                    </a:effectLst>
                    <a:latin typeface="Segoe Semibold" pitchFamily="34" charset="0"/>
                    <a:cs typeface="+mn-cs"/>
                  </a:rPr>
                  <a:t>“</a:t>
                </a:r>
                <a:r>
                  <a:rPr lang="fr-FR" sz="1100" smtClean="0">
                    <a:solidFill>
                      <a:schemeClr val="bg1">
                        <a:lumMod val="60000"/>
                        <a:lumOff val="40000"/>
                      </a:schemeClr>
                    </a:solidFill>
                    <a:effectLst>
                      <a:outerShdw blurRad="38100" dist="38100" dir="2700000" algn="tl">
                        <a:srgbClr val="000000"/>
                      </a:outerShdw>
                    </a:effectLst>
                    <a:latin typeface="Segoe Semibold" pitchFamily="34" charset="0"/>
                    <a:cs typeface="+mn-cs"/>
                  </a:rPr>
                  <a:t>Planning</a:t>
                </a:r>
                <a:r>
                  <a:rPr lang="fr-FR" sz="1100" smtClean="0">
                    <a:solidFill>
                      <a:schemeClr val="bg1"/>
                    </a:solidFill>
                    <a:effectLst>
                      <a:outerShdw blurRad="38100" dist="38100" dir="2700000" algn="tl">
                        <a:srgbClr val="000000"/>
                      </a:outerShdw>
                    </a:effectLst>
                    <a:latin typeface="Segoe Semibold" pitchFamily="34" charset="0"/>
                    <a:cs typeface="+mn-cs"/>
                  </a:rPr>
                  <a:t>” </a:t>
                </a:r>
                <a:r>
                  <a:rPr lang="fr-FR" sz="1100" smtClean="0">
                    <a:solidFill>
                      <a:schemeClr val="bg1">
                        <a:lumMod val="60000"/>
                        <a:lumOff val="40000"/>
                      </a:schemeClr>
                    </a:solidFill>
                    <a:effectLst>
                      <a:outerShdw blurRad="38100" dist="38100" dir="2700000" algn="tl">
                        <a:srgbClr val="000000"/>
                      </a:outerShdw>
                    </a:effectLst>
                    <a:latin typeface="Segoe Semibold" pitchFamily="34" charset="0"/>
                    <a:cs typeface="+mn-cs"/>
                  </a:rPr>
                  <a:t>Mapping</a:t>
                </a:r>
                <a:endParaRPr lang="fr-FR" sz="1100">
                  <a:solidFill>
                    <a:schemeClr val="bg1">
                      <a:lumMod val="60000"/>
                      <a:lumOff val="40000"/>
                    </a:schemeClr>
                  </a:solidFill>
                  <a:effectLst>
                    <a:outerShdw blurRad="38100" dist="38100" dir="2700000" algn="tl">
                      <a:srgbClr val="000000"/>
                    </a:outerShdw>
                  </a:effectLst>
                  <a:latin typeface="Segoe Semibold" pitchFamily="34" charset="0"/>
                  <a:cs typeface="+mn-cs"/>
                </a:endParaRPr>
              </a:p>
            </p:txBody>
          </p:sp>
        </p:grpSp>
        <p:grpSp>
          <p:nvGrpSpPr>
            <p:cNvPr id="5" name="Group 12"/>
            <p:cNvGrpSpPr>
              <a:grpSpLocks/>
            </p:cNvGrpSpPr>
            <p:nvPr/>
          </p:nvGrpSpPr>
          <p:grpSpPr bwMode="auto">
            <a:xfrm>
              <a:off x="1540" y="1741"/>
              <a:ext cx="1248" cy="327"/>
              <a:chOff x="2309" y="1912"/>
              <a:chExt cx="1248" cy="327"/>
            </a:xfrm>
          </p:grpSpPr>
          <p:pic>
            <p:nvPicPr>
              <p:cNvPr id="14379" name="Picture 13" descr="GEL-purple-long-rounded-rec"/>
              <p:cNvPicPr>
                <a:picLocks noChangeAspect="1" noChangeArrowheads="1"/>
              </p:cNvPicPr>
              <p:nvPr/>
            </p:nvPicPr>
            <p:blipFill>
              <a:blip r:embed="rId5"/>
              <a:srcRect/>
              <a:stretch>
                <a:fillRect/>
              </a:stretch>
            </p:blipFill>
            <p:spPr bwMode="auto">
              <a:xfrm>
                <a:off x="2309" y="1927"/>
                <a:ext cx="1234" cy="312"/>
              </a:xfrm>
              <a:prstGeom prst="rect">
                <a:avLst/>
              </a:prstGeom>
              <a:noFill/>
              <a:ln w="9525">
                <a:noFill/>
                <a:miter lim="800000"/>
                <a:headEnd/>
                <a:tailEnd/>
              </a:ln>
            </p:spPr>
          </p:pic>
          <p:sp>
            <p:nvSpPr>
              <p:cNvPr id="593934" name="Rectangle 14"/>
              <p:cNvSpPr>
                <a:spLocks noChangeArrowheads="1"/>
              </p:cNvSpPr>
              <p:nvPr/>
            </p:nvSpPr>
            <p:spPr bwMode="auto">
              <a:xfrm>
                <a:off x="2357" y="1912"/>
                <a:ext cx="1200" cy="288"/>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fr-FR" sz="1100" smtClean="0">
                    <a:solidFill>
                      <a:schemeClr val="bg1">
                        <a:lumMod val="60000"/>
                        <a:lumOff val="40000"/>
                      </a:schemeClr>
                    </a:solidFill>
                    <a:effectLst>
                      <a:outerShdw blurRad="38100" dist="38100" dir="2700000" algn="tl">
                        <a:srgbClr val="000000"/>
                      </a:outerShdw>
                    </a:effectLst>
                    <a:latin typeface="Segoe Semibold" pitchFamily="34" charset="0"/>
                    <a:cs typeface="+mn-cs"/>
                  </a:rPr>
                  <a:t>“Planning” Models</a:t>
                </a:r>
                <a:endParaRPr lang="fr-FR" sz="1100">
                  <a:solidFill>
                    <a:schemeClr val="bg1">
                      <a:lumMod val="60000"/>
                      <a:lumOff val="40000"/>
                    </a:schemeClr>
                  </a:solidFill>
                  <a:effectLst>
                    <a:outerShdw blurRad="38100" dist="38100" dir="2700000" algn="tl">
                      <a:srgbClr val="000000"/>
                    </a:outerShdw>
                  </a:effectLst>
                  <a:latin typeface="Segoe Semibold" pitchFamily="34" charset="0"/>
                  <a:cs typeface="+mn-cs"/>
                </a:endParaRPr>
              </a:p>
            </p:txBody>
          </p:sp>
        </p:grpSp>
        <p:grpSp>
          <p:nvGrpSpPr>
            <p:cNvPr id="6" name="Group 15"/>
            <p:cNvGrpSpPr>
              <a:grpSpLocks/>
            </p:cNvGrpSpPr>
            <p:nvPr/>
          </p:nvGrpSpPr>
          <p:grpSpPr bwMode="auto">
            <a:xfrm>
              <a:off x="1540" y="2258"/>
              <a:ext cx="1248" cy="327"/>
              <a:chOff x="2309" y="1912"/>
              <a:chExt cx="1248" cy="327"/>
            </a:xfrm>
          </p:grpSpPr>
          <p:pic>
            <p:nvPicPr>
              <p:cNvPr id="14377" name="Picture 16" descr="GEL-purple-long-rounded-rec"/>
              <p:cNvPicPr>
                <a:picLocks noChangeAspect="1" noChangeArrowheads="1"/>
              </p:cNvPicPr>
              <p:nvPr/>
            </p:nvPicPr>
            <p:blipFill>
              <a:blip r:embed="rId5"/>
              <a:srcRect/>
              <a:stretch>
                <a:fillRect/>
              </a:stretch>
            </p:blipFill>
            <p:spPr bwMode="auto">
              <a:xfrm>
                <a:off x="2309" y="1927"/>
                <a:ext cx="1234" cy="312"/>
              </a:xfrm>
              <a:prstGeom prst="rect">
                <a:avLst/>
              </a:prstGeom>
              <a:noFill/>
              <a:ln w="9525">
                <a:noFill/>
                <a:miter lim="800000"/>
                <a:headEnd/>
                <a:tailEnd/>
              </a:ln>
            </p:spPr>
          </p:pic>
          <p:sp>
            <p:nvSpPr>
              <p:cNvPr id="593937" name="Rectangle 17"/>
              <p:cNvSpPr>
                <a:spLocks noChangeArrowheads="1"/>
              </p:cNvSpPr>
              <p:nvPr/>
            </p:nvSpPr>
            <p:spPr bwMode="auto">
              <a:xfrm>
                <a:off x="2357" y="1912"/>
                <a:ext cx="1200" cy="288"/>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fr-FR" sz="1100" smtClean="0">
                    <a:solidFill>
                      <a:schemeClr val="bg1">
                        <a:lumMod val="60000"/>
                        <a:lumOff val="40000"/>
                      </a:schemeClr>
                    </a:solidFill>
                    <a:effectLst>
                      <a:outerShdw blurRad="38100" dist="38100" dir="2700000" algn="tl">
                        <a:srgbClr val="000000"/>
                      </a:outerShdw>
                    </a:effectLst>
                    <a:latin typeface="Segoe Semibold" pitchFamily="34" charset="0"/>
                    <a:cs typeface="+mn-cs"/>
                  </a:rPr>
                  <a:t>“Planning” Applications</a:t>
                </a:r>
                <a:endParaRPr lang="fr-FR" sz="1100">
                  <a:solidFill>
                    <a:schemeClr val="bg1">
                      <a:lumMod val="60000"/>
                      <a:lumOff val="40000"/>
                    </a:schemeClr>
                  </a:solidFill>
                  <a:effectLst>
                    <a:outerShdw blurRad="38100" dist="38100" dir="2700000" algn="tl">
                      <a:srgbClr val="000000"/>
                    </a:outerShdw>
                  </a:effectLst>
                  <a:latin typeface="Segoe Semibold" pitchFamily="34" charset="0"/>
                  <a:cs typeface="+mn-cs"/>
                </a:endParaRPr>
              </a:p>
            </p:txBody>
          </p:sp>
        </p:grpSp>
        <p:grpSp>
          <p:nvGrpSpPr>
            <p:cNvPr id="7" name="Group 18"/>
            <p:cNvGrpSpPr>
              <a:grpSpLocks noChangeAspect="1"/>
            </p:cNvGrpSpPr>
            <p:nvPr/>
          </p:nvGrpSpPr>
          <p:grpSpPr bwMode="auto">
            <a:xfrm>
              <a:off x="2790" y="1860"/>
              <a:ext cx="1349" cy="463"/>
              <a:chOff x="1150" y="1616"/>
              <a:chExt cx="3575" cy="1475"/>
            </a:xfrm>
          </p:grpSpPr>
          <p:pic>
            <p:nvPicPr>
              <p:cNvPr id="14375" name="Picture 19" descr="GEL Rounded Square MS green"/>
              <p:cNvPicPr>
                <a:picLocks noChangeAspect="1" noChangeArrowheads="1"/>
              </p:cNvPicPr>
              <p:nvPr/>
            </p:nvPicPr>
            <p:blipFill>
              <a:blip r:embed="rId6"/>
              <a:srcRect/>
              <a:stretch>
                <a:fillRect/>
              </a:stretch>
            </p:blipFill>
            <p:spPr bwMode="auto">
              <a:xfrm>
                <a:off x="1150" y="1616"/>
                <a:ext cx="3575" cy="1475"/>
              </a:xfrm>
              <a:prstGeom prst="rect">
                <a:avLst/>
              </a:prstGeom>
              <a:noFill/>
              <a:ln w="9525" algn="ctr">
                <a:noFill/>
                <a:miter lim="800000"/>
                <a:headEnd/>
                <a:tailEnd/>
              </a:ln>
            </p:spPr>
          </p:pic>
          <p:sp>
            <p:nvSpPr>
              <p:cNvPr id="593940" name="Text Box 20"/>
              <p:cNvSpPr txBox="1">
                <a:spLocks noChangeAspect="1" noChangeArrowheads="1"/>
              </p:cNvSpPr>
              <p:nvPr/>
            </p:nvSpPr>
            <p:spPr bwMode="auto">
              <a:xfrm>
                <a:off x="1235" y="1776"/>
                <a:ext cx="3405" cy="1005"/>
              </a:xfrm>
              <a:prstGeom prst="rect">
                <a:avLst/>
              </a:prstGeom>
              <a:noFill/>
              <a:ln w="9525" algn="ctr">
                <a:noFill/>
                <a:miter lim="800000"/>
                <a:headEnd/>
                <a:tailEnd/>
              </a:ln>
              <a:effectLst/>
            </p:spPr>
            <p:txBody>
              <a:bodyPr>
                <a:spAutoFit/>
              </a:bodyPr>
              <a:lstStyle/>
              <a:p>
                <a:pPr algn="ctr" eaLnBrk="0" hangingPunct="0">
                  <a:lnSpc>
                    <a:spcPct val="85000"/>
                  </a:lnSpc>
                  <a:spcBef>
                    <a:spcPct val="20000"/>
                  </a:spcBef>
                  <a:defRPr/>
                </a:pPr>
                <a:r>
                  <a:rPr lang="fr-FR" sz="1100" b="1" dirty="0" smtClean="0">
                    <a:solidFill>
                      <a:schemeClr val="bg1">
                        <a:lumMod val="60000"/>
                        <a:lumOff val="40000"/>
                      </a:schemeClr>
                    </a:solidFill>
                    <a:latin typeface="Segoe Semibold" pitchFamily="34" charset="0"/>
                    <a:cs typeface="Arial" charset="0"/>
                  </a:rPr>
                  <a:t>Business </a:t>
                </a:r>
                <a:r>
                  <a:rPr lang="fr-FR" sz="1100" b="1" dirty="0" err="1" smtClean="0">
                    <a:solidFill>
                      <a:schemeClr val="bg1">
                        <a:lumMod val="60000"/>
                        <a:lumOff val="40000"/>
                      </a:schemeClr>
                    </a:solidFill>
                    <a:latin typeface="Segoe Semibold" pitchFamily="34" charset="0"/>
                    <a:cs typeface="Arial" charset="0"/>
                  </a:rPr>
                  <a:t>definitions</a:t>
                </a:r>
                <a:r>
                  <a:rPr lang="fr-FR" sz="1100" b="1" dirty="0" smtClean="0">
                    <a:solidFill>
                      <a:schemeClr val="bg1">
                        <a:lumMod val="60000"/>
                        <a:lumOff val="40000"/>
                      </a:schemeClr>
                    </a:solidFill>
                    <a:latin typeface="Segoe Semibold" pitchFamily="34" charset="0"/>
                    <a:cs typeface="Arial" charset="0"/>
                  </a:rPr>
                  <a:t> for data  </a:t>
                </a:r>
                <a:r>
                  <a:rPr lang="fr-FR" sz="1100" b="1" dirty="0" err="1" smtClean="0">
                    <a:solidFill>
                      <a:schemeClr val="bg1">
                        <a:lumMod val="60000"/>
                        <a:lumOff val="40000"/>
                      </a:schemeClr>
                    </a:solidFill>
                    <a:latin typeface="Segoe Semibold" pitchFamily="34" charset="0"/>
                    <a:cs typeface="Arial" charset="0"/>
                  </a:rPr>
                  <a:t>views</a:t>
                </a:r>
                <a:r>
                  <a:rPr lang="fr-FR" sz="1100" b="1" dirty="0" smtClean="0">
                    <a:solidFill>
                      <a:schemeClr val="bg1">
                        <a:lumMod val="60000"/>
                        <a:lumOff val="40000"/>
                      </a:schemeClr>
                    </a:solidFill>
                    <a:latin typeface="Segoe Semibold" pitchFamily="34" charset="0"/>
                    <a:cs typeface="Arial" charset="0"/>
                  </a:rPr>
                  <a:t>, </a:t>
                </a:r>
                <a:r>
                  <a:rPr lang="fr-FR" sz="1100" b="1" dirty="0" err="1" smtClean="0">
                    <a:solidFill>
                      <a:schemeClr val="bg1">
                        <a:lumMod val="60000"/>
                        <a:lumOff val="40000"/>
                      </a:schemeClr>
                    </a:solidFill>
                    <a:latin typeface="Segoe Semibold" pitchFamily="34" charset="0"/>
                    <a:cs typeface="Arial" charset="0"/>
                  </a:rPr>
                  <a:t>workflow</a:t>
                </a:r>
                <a:r>
                  <a:rPr lang="fr-FR" sz="1100" b="1" dirty="0" smtClean="0">
                    <a:solidFill>
                      <a:schemeClr val="bg1">
                        <a:lumMod val="60000"/>
                        <a:lumOff val="40000"/>
                      </a:schemeClr>
                    </a:solidFill>
                    <a:latin typeface="Segoe Semibold" pitchFamily="34" charset="0"/>
                    <a:cs typeface="Arial" charset="0"/>
                  </a:rPr>
                  <a:t>, </a:t>
                </a:r>
                <a:r>
                  <a:rPr lang="fr-FR" sz="1100" b="1" dirty="0" err="1" smtClean="0">
                    <a:solidFill>
                      <a:schemeClr val="bg1">
                        <a:lumMod val="60000"/>
                        <a:lumOff val="40000"/>
                      </a:schemeClr>
                    </a:solidFill>
                    <a:latin typeface="Segoe Semibold" pitchFamily="34" charset="0"/>
                    <a:cs typeface="Arial" charset="0"/>
                  </a:rPr>
                  <a:t>security</a:t>
                </a:r>
                <a:endParaRPr lang="fr-FR" sz="1100" b="1" dirty="0">
                  <a:solidFill>
                    <a:schemeClr val="bg1">
                      <a:lumMod val="60000"/>
                      <a:lumOff val="40000"/>
                    </a:schemeClr>
                  </a:solidFill>
                  <a:latin typeface="Segoe Semibold" pitchFamily="34" charset="0"/>
                  <a:cs typeface="Arial" charset="0"/>
                </a:endParaRPr>
              </a:p>
            </p:txBody>
          </p:sp>
        </p:grpSp>
        <p:grpSp>
          <p:nvGrpSpPr>
            <p:cNvPr id="8" name="Group 21"/>
            <p:cNvGrpSpPr>
              <a:grpSpLocks/>
            </p:cNvGrpSpPr>
            <p:nvPr/>
          </p:nvGrpSpPr>
          <p:grpSpPr bwMode="auto">
            <a:xfrm>
              <a:off x="1554" y="2536"/>
              <a:ext cx="1248" cy="327"/>
              <a:chOff x="2309" y="1912"/>
              <a:chExt cx="1248" cy="327"/>
            </a:xfrm>
          </p:grpSpPr>
          <p:pic>
            <p:nvPicPr>
              <p:cNvPr id="14373" name="Picture 22" descr="GEL-purple-long-rounded-rec"/>
              <p:cNvPicPr>
                <a:picLocks noChangeAspect="1" noChangeArrowheads="1"/>
              </p:cNvPicPr>
              <p:nvPr/>
            </p:nvPicPr>
            <p:blipFill>
              <a:blip r:embed="rId5"/>
              <a:srcRect/>
              <a:stretch>
                <a:fillRect/>
              </a:stretch>
            </p:blipFill>
            <p:spPr bwMode="auto">
              <a:xfrm>
                <a:off x="2309" y="1927"/>
                <a:ext cx="1234" cy="312"/>
              </a:xfrm>
              <a:prstGeom prst="rect">
                <a:avLst/>
              </a:prstGeom>
              <a:noFill/>
              <a:ln w="9525">
                <a:noFill/>
                <a:miter lim="800000"/>
                <a:headEnd/>
                <a:tailEnd/>
              </a:ln>
            </p:spPr>
          </p:pic>
          <p:sp>
            <p:nvSpPr>
              <p:cNvPr id="593943" name="Rectangle 23"/>
              <p:cNvSpPr>
                <a:spLocks noChangeArrowheads="1"/>
              </p:cNvSpPr>
              <p:nvPr/>
            </p:nvSpPr>
            <p:spPr bwMode="auto">
              <a:xfrm>
                <a:off x="2357" y="1912"/>
                <a:ext cx="1200" cy="288"/>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fr-FR" sz="1100" smtClean="0">
                    <a:solidFill>
                      <a:schemeClr val="bg1">
                        <a:lumMod val="60000"/>
                        <a:lumOff val="40000"/>
                      </a:schemeClr>
                    </a:solidFill>
                    <a:effectLst>
                      <a:outerShdw blurRad="38100" dist="38100" dir="2700000" algn="tl">
                        <a:srgbClr val="000000"/>
                      </a:outerShdw>
                    </a:effectLst>
                    <a:latin typeface="Segoe Semibold" pitchFamily="34" charset="0"/>
                    <a:cs typeface="+mn-cs"/>
                  </a:rPr>
                  <a:t>“Planning” Meta data</a:t>
                </a:r>
                <a:endParaRPr lang="fr-FR" sz="1100">
                  <a:solidFill>
                    <a:schemeClr val="bg1">
                      <a:lumMod val="60000"/>
                      <a:lumOff val="40000"/>
                    </a:schemeClr>
                  </a:solidFill>
                  <a:effectLst>
                    <a:outerShdw blurRad="38100" dist="38100" dir="2700000" algn="tl">
                      <a:srgbClr val="000000"/>
                    </a:outerShdw>
                  </a:effectLst>
                  <a:latin typeface="Segoe Semibold" pitchFamily="34" charset="0"/>
                  <a:cs typeface="+mn-cs"/>
                </a:endParaRPr>
              </a:p>
            </p:txBody>
          </p:sp>
        </p:grpSp>
        <p:grpSp>
          <p:nvGrpSpPr>
            <p:cNvPr id="9" name="Group 24"/>
            <p:cNvGrpSpPr>
              <a:grpSpLocks noChangeAspect="1"/>
            </p:cNvGrpSpPr>
            <p:nvPr/>
          </p:nvGrpSpPr>
          <p:grpSpPr bwMode="auto">
            <a:xfrm>
              <a:off x="2790" y="2349"/>
              <a:ext cx="1349" cy="445"/>
              <a:chOff x="1150" y="1616"/>
              <a:chExt cx="3575" cy="1475"/>
            </a:xfrm>
          </p:grpSpPr>
          <p:pic>
            <p:nvPicPr>
              <p:cNvPr id="14371" name="Picture 25" descr="GEL Rounded Square MS green"/>
              <p:cNvPicPr>
                <a:picLocks noChangeAspect="1" noChangeArrowheads="1"/>
              </p:cNvPicPr>
              <p:nvPr/>
            </p:nvPicPr>
            <p:blipFill>
              <a:blip r:embed="rId6"/>
              <a:srcRect/>
              <a:stretch>
                <a:fillRect/>
              </a:stretch>
            </p:blipFill>
            <p:spPr bwMode="auto">
              <a:xfrm>
                <a:off x="1150" y="1616"/>
                <a:ext cx="3575" cy="1475"/>
              </a:xfrm>
              <a:prstGeom prst="rect">
                <a:avLst/>
              </a:prstGeom>
              <a:noFill/>
              <a:ln w="9525">
                <a:noFill/>
                <a:miter lim="800000"/>
                <a:headEnd/>
                <a:tailEnd/>
              </a:ln>
            </p:spPr>
          </p:pic>
          <p:sp>
            <p:nvSpPr>
              <p:cNvPr id="593946" name="Text Box 26"/>
              <p:cNvSpPr txBox="1">
                <a:spLocks noChangeAspect="1" noChangeArrowheads="1"/>
              </p:cNvSpPr>
              <p:nvPr/>
            </p:nvSpPr>
            <p:spPr bwMode="auto">
              <a:xfrm>
                <a:off x="1235" y="1777"/>
                <a:ext cx="3405" cy="757"/>
              </a:xfrm>
              <a:prstGeom prst="rect">
                <a:avLst/>
              </a:prstGeom>
              <a:noFill/>
              <a:ln w="9525" algn="ctr">
                <a:noFill/>
                <a:miter lim="800000"/>
                <a:headEnd/>
                <a:tailEnd/>
              </a:ln>
              <a:effectLst/>
            </p:spPr>
            <p:txBody>
              <a:bodyPr>
                <a:spAutoFit/>
              </a:bodyPr>
              <a:lstStyle/>
              <a:p>
                <a:pPr algn="ctr" eaLnBrk="0" hangingPunct="0">
                  <a:lnSpc>
                    <a:spcPct val="85000"/>
                  </a:lnSpc>
                  <a:spcBef>
                    <a:spcPct val="20000"/>
                  </a:spcBef>
                  <a:defRPr/>
                </a:pPr>
                <a:r>
                  <a:rPr lang="fr-FR" sz="1100" dirty="0" err="1" smtClean="0">
                    <a:solidFill>
                      <a:schemeClr val="bg1">
                        <a:lumMod val="60000"/>
                        <a:lumOff val="40000"/>
                      </a:schemeClr>
                    </a:solidFill>
                    <a:effectLst>
                      <a:outerShdw blurRad="38100" dist="38100" dir="2700000" algn="tl">
                        <a:srgbClr val="000000"/>
                      </a:outerShdw>
                    </a:effectLst>
                    <a:latin typeface="Segoe Semibold" pitchFamily="34" charset="0"/>
                    <a:cs typeface="Arial" charset="0"/>
                  </a:rPr>
                  <a:t>Pre</a:t>
                </a:r>
                <a:r>
                  <a:rPr lang="fr-FR" sz="1100" dirty="0" smtClean="0">
                    <a:solidFill>
                      <a:schemeClr val="bg1">
                        <a:lumMod val="60000"/>
                        <a:lumOff val="40000"/>
                      </a:schemeClr>
                    </a:solidFill>
                    <a:effectLst>
                      <a:outerShdw blurRad="38100" dist="38100" dir="2700000" algn="tl">
                        <a:srgbClr val="000000"/>
                      </a:outerShdw>
                    </a:effectLst>
                    <a:latin typeface="Segoe Semibold" pitchFamily="34" charset="0"/>
                    <a:cs typeface="Arial" charset="0"/>
                  </a:rPr>
                  <a:t>-</a:t>
                </a:r>
                <a:r>
                  <a:rPr lang="fr-FR" sz="1100" dirty="0" err="1" smtClean="0">
                    <a:solidFill>
                      <a:schemeClr val="bg1">
                        <a:lumMod val="60000"/>
                        <a:lumOff val="40000"/>
                      </a:schemeClr>
                    </a:solidFill>
                    <a:effectLst>
                      <a:outerShdw blurRad="38100" dist="38100" dir="2700000" algn="tl">
                        <a:srgbClr val="000000"/>
                      </a:outerShdw>
                    </a:effectLst>
                    <a:latin typeface="Segoe Semibold" pitchFamily="34" charset="0"/>
                    <a:cs typeface="Arial" charset="0"/>
                  </a:rPr>
                  <a:t>defined</a:t>
                </a:r>
                <a:r>
                  <a:rPr lang="fr-FR" sz="1100" dirty="0" smtClean="0">
                    <a:solidFill>
                      <a:schemeClr val="bg1">
                        <a:lumMod val="60000"/>
                        <a:lumOff val="40000"/>
                      </a:schemeClr>
                    </a:solidFill>
                    <a:effectLst>
                      <a:outerShdw blurRad="38100" dist="38100" dir="2700000" algn="tl">
                        <a:srgbClr val="000000"/>
                      </a:outerShdw>
                    </a:effectLst>
                    <a:latin typeface="Segoe Semibold" pitchFamily="34" charset="0"/>
                    <a:cs typeface="Arial" charset="0"/>
                  </a:rPr>
                  <a:t> Business &amp; Financial </a:t>
                </a:r>
                <a:r>
                  <a:rPr lang="fr-FR" sz="1100" b="1" dirty="0" smtClean="0">
                    <a:solidFill>
                      <a:schemeClr val="bg1">
                        <a:lumMod val="60000"/>
                        <a:lumOff val="40000"/>
                      </a:schemeClr>
                    </a:solidFill>
                    <a:latin typeface="Segoe Semibold" pitchFamily="34" charset="0"/>
                    <a:cs typeface="Arial" charset="0"/>
                  </a:rPr>
                  <a:t>Intelligence</a:t>
                </a:r>
                <a:endParaRPr lang="fr-FR" sz="1100" b="1" dirty="0">
                  <a:solidFill>
                    <a:schemeClr val="bg1">
                      <a:lumMod val="60000"/>
                      <a:lumOff val="40000"/>
                    </a:schemeClr>
                  </a:solidFill>
                  <a:latin typeface="Segoe Semibold" pitchFamily="34" charset="0"/>
                  <a:cs typeface="Arial" charset="0"/>
                </a:endParaRPr>
              </a:p>
            </p:txBody>
          </p:sp>
        </p:grpSp>
      </p:grpSp>
      <p:sp>
        <p:nvSpPr>
          <p:cNvPr id="593947" name="Text Box 27"/>
          <p:cNvSpPr txBox="1">
            <a:spLocks noChangeArrowheads="1"/>
          </p:cNvSpPr>
          <p:nvPr/>
        </p:nvSpPr>
        <p:spPr bwMode="auto">
          <a:xfrm>
            <a:off x="6858000" y="1460310"/>
            <a:ext cx="2244725" cy="1370203"/>
          </a:xfrm>
          <a:prstGeom prst="rect">
            <a:avLst/>
          </a:prstGeom>
          <a:noFill/>
          <a:ln w="9525">
            <a:noFill/>
            <a:miter lim="800000"/>
            <a:headEnd/>
            <a:tailEnd/>
          </a:ln>
          <a:effectLst/>
        </p:spPr>
        <p:txBody>
          <a:bodyPr/>
          <a:lstStyle/>
          <a:p>
            <a:pPr algn="ctr" eaLnBrk="0" hangingPunct="0">
              <a:lnSpc>
                <a:spcPct val="85000"/>
              </a:lnSpc>
              <a:spcBef>
                <a:spcPct val="20000"/>
              </a:spcBef>
              <a:defRPr/>
            </a:pPr>
            <a:r>
              <a:rPr lang="fr-FR" sz="1400" dirty="0" smtClean="0">
                <a:latin typeface="Segoe Semibold" pitchFamily="34" charset="0"/>
              </a:rPr>
              <a:t>Utilisation simplifiée via Office pour construire et exécuter des analyses et des prévisions</a:t>
            </a:r>
            <a:endParaRPr lang="fr-FR" sz="1400" dirty="0" smtClean="0">
              <a:latin typeface="Segoe Semibold" pitchFamily="34" charset="0"/>
              <a:cs typeface="+mn-cs"/>
            </a:endParaRPr>
          </a:p>
        </p:txBody>
      </p:sp>
      <p:sp>
        <p:nvSpPr>
          <p:cNvPr id="593948" name="Text Box 28"/>
          <p:cNvSpPr txBox="1">
            <a:spLocks noChangeArrowheads="1"/>
          </p:cNvSpPr>
          <p:nvPr/>
        </p:nvSpPr>
        <p:spPr bwMode="auto">
          <a:xfrm>
            <a:off x="152400" y="1219200"/>
            <a:ext cx="2057400" cy="1403350"/>
          </a:xfrm>
          <a:prstGeom prst="rect">
            <a:avLst/>
          </a:prstGeom>
          <a:noFill/>
          <a:ln w="9525">
            <a:noFill/>
            <a:miter lim="800000"/>
            <a:headEnd/>
            <a:tailEnd/>
          </a:ln>
          <a:effectLst/>
        </p:spPr>
        <p:txBody>
          <a:bodyPr/>
          <a:lstStyle/>
          <a:p>
            <a:pPr algn="ctr" eaLnBrk="0" hangingPunct="0">
              <a:lnSpc>
                <a:spcPct val="85000"/>
              </a:lnSpc>
              <a:spcBef>
                <a:spcPct val="20000"/>
              </a:spcBef>
              <a:defRPr/>
            </a:pPr>
            <a:r>
              <a:rPr lang="fr-FR" sz="1400" smtClean="0">
                <a:latin typeface="Segoe Semibold" pitchFamily="34" charset="0"/>
                <a:cs typeface="+mn-cs"/>
              </a:rPr>
              <a:t>Une </a:t>
            </a:r>
            <a:r>
              <a:rPr lang="fr-FR" sz="1400" smtClean="0">
                <a:latin typeface="Segoe Semibold" pitchFamily="34" charset="0"/>
              </a:rPr>
              <a:t>expérience complète “utilisateur final” pour construire de bout en bout des applications de prévisions</a:t>
            </a:r>
          </a:p>
          <a:p>
            <a:pPr algn="ctr" eaLnBrk="0" hangingPunct="0">
              <a:lnSpc>
                <a:spcPct val="85000"/>
              </a:lnSpc>
              <a:spcBef>
                <a:spcPct val="20000"/>
              </a:spcBef>
              <a:defRPr/>
            </a:pPr>
            <a:r>
              <a:rPr lang="fr-FR" sz="1400" smtClean="0">
                <a:latin typeface="Segoe Semibold" pitchFamily="34" charset="0"/>
              </a:rPr>
              <a:t>Destinée aux analystes financier et métiers </a:t>
            </a:r>
          </a:p>
        </p:txBody>
      </p:sp>
      <p:sp>
        <p:nvSpPr>
          <p:cNvPr id="593949" name="Text Box 29"/>
          <p:cNvSpPr txBox="1">
            <a:spLocks noChangeArrowheads="1"/>
          </p:cNvSpPr>
          <p:nvPr/>
        </p:nvSpPr>
        <p:spPr bwMode="auto">
          <a:xfrm>
            <a:off x="6858000" y="3284538"/>
            <a:ext cx="2022475" cy="2125662"/>
          </a:xfrm>
          <a:prstGeom prst="rect">
            <a:avLst/>
          </a:prstGeom>
          <a:noFill/>
          <a:ln w="9525">
            <a:noFill/>
            <a:miter lim="800000"/>
            <a:headEnd/>
            <a:tailEnd/>
          </a:ln>
          <a:effectLst/>
        </p:spPr>
        <p:txBody>
          <a:bodyPr/>
          <a:lstStyle/>
          <a:p>
            <a:pPr algn="ctr" eaLnBrk="0" hangingPunct="0">
              <a:lnSpc>
                <a:spcPct val="85000"/>
              </a:lnSpc>
              <a:spcBef>
                <a:spcPct val="20000"/>
              </a:spcBef>
              <a:defRPr/>
            </a:pPr>
            <a:r>
              <a:rPr lang="fr-FR" sz="1400" dirty="0" smtClean="0">
                <a:latin typeface="Segoe Semibold" pitchFamily="34" charset="0"/>
                <a:cs typeface="+mn-cs"/>
              </a:rPr>
              <a:t>Applications de prévisions :</a:t>
            </a:r>
          </a:p>
          <a:p>
            <a:pPr algn="ctr" eaLnBrk="0" hangingPunct="0">
              <a:lnSpc>
                <a:spcPct val="85000"/>
              </a:lnSpc>
              <a:spcBef>
                <a:spcPct val="20000"/>
              </a:spcBef>
              <a:buFontTx/>
              <a:buChar char="•"/>
              <a:defRPr/>
            </a:pPr>
            <a:r>
              <a:rPr lang="fr-FR" sz="1400" dirty="0" smtClean="0">
                <a:latin typeface="Segoe Semibold" pitchFamily="34" charset="0"/>
                <a:cs typeface="+mn-cs"/>
              </a:rPr>
              <a:t> </a:t>
            </a:r>
            <a:r>
              <a:rPr lang="fr-FR" sz="1400" i="1" dirty="0" smtClean="0">
                <a:latin typeface="Segoe Semibold" pitchFamily="34" charset="0"/>
                <a:cs typeface="+mn-cs"/>
              </a:rPr>
              <a:t>Business </a:t>
            </a:r>
            <a:r>
              <a:rPr lang="fr-FR" sz="1400" i="1" dirty="0" err="1" smtClean="0">
                <a:latin typeface="Segoe Semibold" pitchFamily="34" charset="0"/>
                <a:cs typeface="+mn-cs"/>
              </a:rPr>
              <a:t>Analytics</a:t>
            </a:r>
            <a:endParaRPr lang="fr-FR" sz="1400" i="1" dirty="0" smtClean="0">
              <a:latin typeface="Segoe Semibold" pitchFamily="34" charset="0"/>
              <a:cs typeface="+mn-cs"/>
            </a:endParaRPr>
          </a:p>
          <a:p>
            <a:pPr algn="ctr" eaLnBrk="0" hangingPunct="0">
              <a:lnSpc>
                <a:spcPct val="85000"/>
              </a:lnSpc>
              <a:spcBef>
                <a:spcPct val="20000"/>
              </a:spcBef>
              <a:buFontTx/>
              <a:buChar char="•"/>
              <a:defRPr/>
            </a:pPr>
            <a:r>
              <a:rPr lang="fr-FR" sz="1400" i="1" dirty="0" smtClean="0">
                <a:latin typeface="Segoe Semibold" pitchFamily="34" charset="0"/>
                <a:cs typeface="+mn-cs"/>
              </a:rPr>
              <a:t> </a:t>
            </a:r>
            <a:r>
              <a:rPr lang="fr-FR" sz="1400" i="1" dirty="0" err="1" smtClean="0">
                <a:latin typeface="Segoe Semibold" pitchFamily="34" charset="0"/>
                <a:cs typeface="+mn-cs"/>
              </a:rPr>
              <a:t>Scorecard</a:t>
            </a:r>
            <a:r>
              <a:rPr lang="fr-FR" sz="1400" i="1" dirty="0" smtClean="0">
                <a:latin typeface="Segoe Semibold" pitchFamily="34" charset="0"/>
                <a:cs typeface="+mn-cs"/>
              </a:rPr>
              <a:t> </a:t>
            </a:r>
            <a:r>
              <a:rPr lang="fr-FR" sz="1400" i="1" dirty="0" err="1" smtClean="0">
                <a:latin typeface="Segoe Semibold" pitchFamily="34" charset="0"/>
                <a:cs typeface="+mn-cs"/>
              </a:rPr>
              <a:t>Mgmt</a:t>
            </a:r>
            <a:endParaRPr lang="fr-FR" sz="1400" i="1" dirty="0" smtClean="0">
              <a:latin typeface="Segoe Semibold" pitchFamily="34" charset="0"/>
              <a:cs typeface="+mn-cs"/>
            </a:endParaRPr>
          </a:p>
          <a:p>
            <a:pPr algn="ctr" eaLnBrk="0" hangingPunct="0">
              <a:lnSpc>
                <a:spcPct val="85000"/>
              </a:lnSpc>
              <a:spcBef>
                <a:spcPct val="20000"/>
              </a:spcBef>
              <a:buFontTx/>
              <a:buChar char="•"/>
              <a:defRPr/>
            </a:pPr>
            <a:r>
              <a:rPr lang="fr-FR" sz="1400" i="1" dirty="0" smtClean="0">
                <a:latin typeface="Segoe Semibold" pitchFamily="34" charset="0"/>
                <a:cs typeface="+mn-cs"/>
              </a:rPr>
              <a:t> Financial </a:t>
            </a:r>
            <a:r>
              <a:rPr lang="fr-FR" sz="1400" i="1" dirty="0" err="1" smtClean="0">
                <a:latin typeface="Segoe Semibold" pitchFamily="34" charset="0"/>
                <a:cs typeface="+mn-cs"/>
              </a:rPr>
              <a:t>Reporting</a:t>
            </a:r>
            <a:endParaRPr lang="fr-FR" sz="1400" i="1" dirty="0" smtClean="0">
              <a:latin typeface="Segoe Semibold" pitchFamily="34" charset="0"/>
              <a:cs typeface="+mn-cs"/>
            </a:endParaRPr>
          </a:p>
          <a:p>
            <a:pPr algn="ctr" eaLnBrk="0" hangingPunct="0">
              <a:lnSpc>
                <a:spcPct val="85000"/>
              </a:lnSpc>
              <a:spcBef>
                <a:spcPct val="20000"/>
              </a:spcBef>
              <a:buFontTx/>
              <a:buChar char="•"/>
              <a:defRPr/>
            </a:pPr>
            <a:r>
              <a:rPr lang="fr-FR" sz="1400" i="1" dirty="0" smtClean="0">
                <a:latin typeface="Segoe Semibold" pitchFamily="34" charset="0"/>
                <a:cs typeface="+mn-cs"/>
              </a:rPr>
              <a:t> Consolidation</a:t>
            </a:r>
          </a:p>
          <a:p>
            <a:pPr algn="ctr" eaLnBrk="0" hangingPunct="0">
              <a:lnSpc>
                <a:spcPct val="85000"/>
              </a:lnSpc>
              <a:spcBef>
                <a:spcPct val="20000"/>
              </a:spcBef>
              <a:buFontTx/>
              <a:buChar char="•"/>
              <a:defRPr/>
            </a:pPr>
            <a:r>
              <a:rPr lang="fr-FR" sz="1400" i="1" dirty="0" smtClean="0">
                <a:latin typeface="Segoe Semibold" pitchFamily="34" charset="0"/>
                <a:cs typeface="+mn-cs"/>
              </a:rPr>
              <a:t> Planning</a:t>
            </a:r>
          </a:p>
          <a:p>
            <a:pPr algn="ctr" eaLnBrk="0" hangingPunct="0">
              <a:lnSpc>
                <a:spcPct val="85000"/>
              </a:lnSpc>
              <a:spcBef>
                <a:spcPct val="20000"/>
              </a:spcBef>
              <a:buFontTx/>
              <a:buChar char="•"/>
              <a:defRPr/>
            </a:pPr>
            <a:r>
              <a:rPr lang="fr-FR" sz="1400" i="1" dirty="0" smtClean="0">
                <a:latin typeface="Segoe Semibold" pitchFamily="34" charset="0"/>
                <a:cs typeface="+mn-cs"/>
              </a:rPr>
              <a:t> </a:t>
            </a:r>
            <a:r>
              <a:rPr lang="fr-FR" sz="1400" i="1" dirty="0" err="1" smtClean="0">
                <a:latin typeface="Segoe Semibold" pitchFamily="34" charset="0"/>
                <a:cs typeface="+mn-cs"/>
              </a:rPr>
              <a:t>Budgeting</a:t>
            </a:r>
            <a:endParaRPr lang="fr-FR" sz="1400" i="1" dirty="0" smtClean="0">
              <a:latin typeface="Segoe Semibold" pitchFamily="34" charset="0"/>
              <a:cs typeface="+mn-cs"/>
            </a:endParaRPr>
          </a:p>
          <a:p>
            <a:pPr algn="ctr" eaLnBrk="0" hangingPunct="0">
              <a:lnSpc>
                <a:spcPct val="85000"/>
              </a:lnSpc>
              <a:spcBef>
                <a:spcPct val="20000"/>
              </a:spcBef>
              <a:buFontTx/>
              <a:buChar char="•"/>
              <a:defRPr/>
            </a:pPr>
            <a:r>
              <a:rPr lang="fr-FR" sz="1400" i="1" dirty="0" smtClean="0">
                <a:latin typeface="Segoe Semibold" pitchFamily="34" charset="0"/>
                <a:cs typeface="+mn-cs"/>
              </a:rPr>
              <a:t> </a:t>
            </a:r>
            <a:r>
              <a:rPr lang="fr-FR" sz="1400" i="1" dirty="0" err="1" smtClean="0">
                <a:latin typeface="Segoe Semibold" pitchFamily="34" charset="0"/>
                <a:cs typeface="+mn-cs"/>
              </a:rPr>
              <a:t>Forecasting</a:t>
            </a:r>
            <a:endParaRPr lang="fr-FR" sz="1400" i="1" dirty="0">
              <a:latin typeface="Segoe Semibold" pitchFamily="34" charset="0"/>
              <a:cs typeface="+mn-cs"/>
            </a:endParaRPr>
          </a:p>
        </p:txBody>
      </p:sp>
      <p:sp>
        <p:nvSpPr>
          <p:cNvPr id="593950" name="Text Box 30"/>
          <p:cNvSpPr txBox="1">
            <a:spLocks noChangeArrowheads="1"/>
          </p:cNvSpPr>
          <p:nvPr/>
        </p:nvSpPr>
        <p:spPr bwMode="auto">
          <a:xfrm>
            <a:off x="152400" y="3435350"/>
            <a:ext cx="1968500" cy="1365250"/>
          </a:xfrm>
          <a:prstGeom prst="rect">
            <a:avLst/>
          </a:prstGeom>
          <a:noFill/>
          <a:ln w="9525">
            <a:noFill/>
            <a:miter lim="800000"/>
            <a:headEnd/>
            <a:tailEnd/>
          </a:ln>
          <a:effectLst/>
        </p:spPr>
        <p:txBody>
          <a:bodyPr/>
          <a:lstStyle/>
          <a:p>
            <a:pPr algn="ctr" eaLnBrk="0" hangingPunct="0">
              <a:lnSpc>
                <a:spcPct val="85000"/>
              </a:lnSpc>
              <a:spcBef>
                <a:spcPct val="20000"/>
              </a:spcBef>
              <a:defRPr/>
            </a:pPr>
            <a:r>
              <a:rPr lang="fr-FR" sz="1400" dirty="0" smtClean="0">
                <a:latin typeface="Segoe Semibold" pitchFamily="34" charset="0"/>
              </a:rPr>
              <a:t>S’appuie sur la plateforme</a:t>
            </a:r>
            <a:endParaRPr lang="fr-FR" sz="1400" dirty="0" smtClean="0">
              <a:latin typeface="Segoe Semibold" pitchFamily="34" charset="0"/>
              <a:cs typeface="+mn-cs"/>
            </a:endParaRPr>
          </a:p>
          <a:p>
            <a:pPr algn="ctr" eaLnBrk="0" hangingPunct="0">
              <a:lnSpc>
                <a:spcPct val="85000"/>
              </a:lnSpc>
              <a:spcBef>
                <a:spcPct val="20000"/>
              </a:spcBef>
              <a:buFontTx/>
              <a:buChar char="•"/>
              <a:defRPr/>
            </a:pPr>
            <a:r>
              <a:rPr lang="fr-FR" sz="1400" dirty="0" smtClean="0">
                <a:latin typeface="Segoe Semibold" pitchFamily="34" charset="0"/>
                <a:cs typeface="+mn-cs"/>
              </a:rPr>
              <a:t> SQL Server</a:t>
            </a:r>
          </a:p>
          <a:p>
            <a:pPr algn="ctr" eaLnBrk="0" hangingPunct="0">
              <a:lnSpc>
                <a:spcPct val="85000"/>
              </a:lnSpc>
              <a:spcBef>
                <a:spcPct val="20000"/>
              </a:spcBef>
              <a:buFontTx/>
              <a:buChar char="•"/>
              <a:defRPr/>
            </a:pPr>
            <a:r>
              <a:rPr lang="fr-FR" sz="1400" dirty="0" smtClean="0">
                <a:latin typeface="Segoe Semibold" pitchFamily="34" charset="0"/>
                <a:cs typeface="+mn-cs"/>
              </a:rPr>
              <a:t> </a:t>
            </a:r>
            <a:r>
              <a:rPr lang="fr-FR" sz="1400" dirty="0" err="1" smtClean="0">
                <a:latin typeface="Segoe Semibold" pitchFamily="34" charset="0"/>
                <a:cs typeface="+mn-cs"/>
              </a:rPr>
              <a:t>Analysis</a:t>
            </a:r>
            <a:r>
              <a:rPr lang="fr-FR" sz="1400" dirty="0" smtClean="0">
                <a:latin typeface="Segoe Semibold" pitchFamily="34" charset="0"/>
                <a:cs typeface="+mn-cs"/>
              </a:rPr>
              <a:t> Services</a:t>
            </a:r>
          </a:p>
          <a:p>
            <a:pPr algn="ctr" eaLnBrk="0" hangingPunct="0">
              <a:lnSpc>
                <a:spcPct val="85000"/>
              </a:lnSpc>
              <a:spcBef>
                <a:spcPct val="20000"/>
              </a:spcBef>
              <a:buFontTx/>
              <a:buChar char="•"/>
              <a:defRPr/>
            </a:pPr>
            <a:r>
              <a:rPr lang="fr-FR" sz="1400" dirty="0" smtClean="0">
                <a:latin typeface="Segoe Semibold" pitchFamily="34" charset="0"/>
                <a:cs typeface="+mn-cs"/>
              </a:rPr>
              <a:t> </a:t>
            </a:r>
            <a:r>
              <a:rPr lang="fr-FR" sz="1400" dirty="0" err="1" smtClean="0">
                <a:latin typeface="Segoe Semibold" pitchFamily="34" charset="0"/>
                <a:cs typeface="+mn-cs"/>
              </a:rPr>
              <a:t>Reporting</a:t>
            </a:r>
            <a:r>
              <a:rPr lang="fr-FR" sz="1400" dirty="0" smtClean="0">
                <a:latin typeface="Segoe Semibold" pitchFamily="34" charset="0"/>
                <a:cs typeface="+mn-cs"/>
              </a:rPr>
              <a:t> Services</a:t>
            </a:r>
          </a:p>
          <a:p>
            <a:pPr algn="ctr" eaLnBrk="0" hangingPunct="0">
              <a:lnSpc>
                <a:spcPct val="85000"/>
              </a:lnSpc>
              <a:spcBef>
                <a:spcPct val="20000"/>
              </a:spcBef>
              <a:buFontTx/>
              <a:buChar char="•"/>
              <a:defRPr/>
            </a:pPr>
            <a:r>
              <a:rPr lang="fr-FR" sz="1400" dirty="0" smtClean="0">
                <a:latin typeface="Segoe Semibold" pitchFamily="34" charset="0"/>
                <a:cs typeface="+mn-cs"/>
              </a:rPr>
              <a:t> </a:t>
            </a:r>
            <a:r>
              <a:rPr lang="fr-FR" sz="1400" dirty="0" err="1" smtClean="0">
                <a:latin typeface="Segoe Semibold" pitchFamily="34" charset="0"/>
                <a:cs typeface="+mn-cs"/>
              </a:rPr>
              <a:t>Integration</a:t>
            </a:r>
            <a:r>
              <a:rPr lang="fr-FR" sz="1400" dirty="0" smtClean="0">
                <a:latin typeface="Segoe Semibold" pitchFamily="34" charset="0"/>
                <a:cs typeface="+mn-cs"/>
              </a:rPr>
              <a:t> Services</a:t>
            </a:r>
          </a:p>
          <a:p>
            <a:pPr algn="ctr" eaLnBrk="0" hangingPunct="0">
              <a:lnSpc>
                <a:spcPct val="85000"/>
              </a:lnSpc>
              <a:spcBef>
                <a:spcPct val="20000"/>
              </a:spcBef>
              <a:defRPr/>
            </a:pPr>
            <a:endParaRPr lang="fr-FR" sz="1400" dirty="0">
              <a:latin typeface="Segoe Semibold" pitchFamily="34" charset="0"/>
              <a:cs typeface="+mn-cs"/>
            </a:endParaRPr>
          </a:p>
        </p:txBody>
      </p:sp>
      <p:grpSp>
        <p:nvGrpSpPr>
          <p:cNvPr id="10" name="Group 31"/>
          <p:cNvGrpSpPr>
            <a:grpSpLocks/>
          </p:cNvGrpSpPr>
          <p:nvPr/>
        </p:nvGrpSpPr>
        <p:grpSpPr bwMode="auto">
          <a:xfrm>
            <a:off x="3429000" y="5562600"/>
            <a:ext cx="2452688" cy="955675"/>
            <a:chOff x="2253" y="3504"/>
            <a:chExt cx="1545" cy="602"/>
          </a:xfrm>
        </p:grpSpPr>
        <p:pic>
          <p:nvPicPr>
            <p:cNvPr id="14357" name="Picture 32" descr="Database Sm"/>
            <p:cNvPicPr>
              <a:picLocks noChangeAspect="1" noChangeArrowheads="1"/>
            </p:cNvPicPr>
            <p:nvPr/>
          </p:nvPicPr>
          <p:blipFill>
            <a:blip r:embed="rId7"/>
            <a:srcRect/>
            <a:stretch>
              <a:fillRect/>
            </a:stretch>
          </p:blipFill>
          <p:spPr bwMode="auto">
            <a:xfrm>
              <a:off x="2396" y="3504"/>
              <a:ext cx="348" cy="417"/>
            </a:xfrm>
            <a:prstGeom prst="rect">
              <a:avLst/>
            </a:prstGeom>
            <a:noFill/>
            <a:ln w="9525">
              <a:noFill/>
              <a:miter lim="800000"/>
              <a:headEnd/>
              <a:tailEnd/>
            </a:ln>
          </p:spPr>
        </p:pic>
        <p:sp>
          <p:nvSpPr>
            <p:cNvPr id="593953" name="Rectangle 33"/>
            <p:cNvSpPr>
              <a:spLocks noChangeArrowheads="1"/>
            </p:cNvSpPr>
            <p:nvPr/>
          </p:nvSpPr>
          <p:spPr bwMode="auto">
            <a:xfrm>
              <a:off x="2253" y="3921"/>
              <a:ext cx="607" cy="174"/>
            </a:xfrm>
            <a:prstGeom prst="rect">
              <a:avLst/>
            </a:prstGeom>
            <a:noFill/>
            <a:ln w="9525">
              <a:noFill/>
              <a:miter lim="800000"/>
              <a:headEnd/>
              <a:tailEnd/>
            </a:ln>
            <a:effectLst/>
          </p:spPr>
          <p:txBody>
            <a:bodyPr wrap="none" anchor="ctr">
              <a:spAutoFit/>
            </a:bodyPr>
            <a:lstStyle/>
            <a:p>
              <a:pPr algn="ctr" eaLnBrk="0" hangingPunct="0">
                <a:lnSpc>
                  <a:spcPct val="85000"/>
                </a:lnSpc>
                <a:spcBef>
                  <a:spcPct val="20000"/>
                </a:spcBef>
                <a:defRPr/>
              </a:pPr>
              <a:r>
                <a:rPr lang="fr-FR" sz="1400" dirty="0" smtClean="0">
                  <a:solidFill>
                    <a:schemeClr val="bg1"/>
                  </a:solidFill>
                  <a:latin typeface="Segoe Semibold" pitchFamily="34" charset="0"/>
                  <a:cs typeface="+mn-cs"/>
                </a:rPr>
                <a:t>ERP/LOB</a:t>
              </a:r>
              <a:endParaRPr lang="fr-FR" sz="1400" dirty="0">
                <a:solidFill>
                  <a:schemeClr val="bg1"/>
                </a:solidFill>
                <a:latin typeface="Segoe Semibold" pitchFamily="34" charset="0"/>
                <a:cs typeface="+mn-cs"/>
              </a:endParaRPr>
            </a:p>
          </p:txBody>
        </p:sp>
        <p:sp>
          <p:nvSpPr>
            <p:cNvPr id="593954" name="Rectangle 34"/>
            <p:cNvSpPr>
              <a:spLocks noChangeArrowheads="1"/>
            </p:cNvSpPr>
            <p:nvPr/>
          </p:nvSpPr>
          <p:spPr bwMode="auto">
            <a:xfrm>
              <a:off x="2885" y="3921"/>
              <a:ext cx="362" cy="174"/>
            </a:xfrm>
            <a:prstGeom prst="rect">
              <a:avLst/>
            </a:prstGeom>
            <a:noFill/>
            <a:ln w="9525">
              <a:noFill/>
              <a:miter lim="800000"/>
              <a:headEnd/>
              <a:tailEnd/>
            </a:ln>
            <a:effectLst/>
          </p:spPr>
          <p:txBody>
            <a:bodyPr wrap="none" anchor="ctr">
              <a:spAutoFit/>
            </a:bodyPr>
            <a:lstStyle/>
            <a:p>
              <a:pPr algn="ctr" eaLnBrk="0" hangingPunct="0">
                <a:lnSpc>
                  <a:spcPct val="85000"/>
                </a:lnSpc>
                <a:spcBef>
                  <a:spcPct val="20000"/>
                </a:spcBef>
                <a:defRPr/>
              </a:pPr>
              <a:r>
                <a:rPr lang="fr-FR" sz="1400" dirty="0" smtClean="0">
                  <a:solidFill>
                    <a:schemeClr val="bg1"/>
                  </a:solidFill>
                  <a:latin typeface="Segoe Semibold" pitchFamily="34" charset="0"/>
                  <a:cs typeface="+mn-cs"/>
                </a:rPr>
                <a:t>MBS</a:t>
              </a:r>
              <a:endParaRPr lang="fr-FR" sz="1400" dirty="0">
                <a:solidFill>
                  <a:schemeClr val="bg1"/>
                </a:solidFill>
                <a:latin typeface="Segoe Semibold" pitchFamily="34" charset="0"/>
                <a:cs typeface="+mn-cs"/>
              </a:endParaRPr>
            </a:p>
          </p:txBody>
        </p:sp>
        <p:pic>
          <p:nvPicPr>
            <p:cNvPr id="14360" name="Picture 35" descr="Database Sm"/>
            <p:cNvPicPr>
              <a:picLocks noChangeAspect="1" noChangeArrowheads="1"/>
            </p:cNvPicPr>
            <p:nvPr/>
          </p:nvPicPr>
          <p:blipFill>
            <a:blip r:embed="rId7"/>
            <a:srcRect/>
            <a:stretch>
              <a:fillRect/>
            </a:stretch>
          </p:blipFill>
          <p:spPr bwMode="auto">
            <a:xfrm>
              <a:off x="2880" y="3504"/>
              <a:ext cx="348" cy="417"/>
            </a:xfrm>
            <a:prstGeom prst="rect">
              <a:avLst/>
            </a:prstGeom>
            <a:noFill/>
            <a:ln w="9525">
              <a:noFill/>
              <a:miter lim="800000"/>
              <a:headEnd/>
              <a:tailEnd/>
            </a:ln>
          </p:spPr>
        </p:pic>
        <p:sp>
          <p:nvSpPr>
            <p:cNvPr id="593956" name="Rectangle 36"/>
            <p:cNvSpPr>
              <a:spLocks noChangeArrowheads="1"/>
            </p:cNvSpPr>
            <p:nvPr/>
          </p:nvSpPr>
          <p:spPr bwMode="auto">
            <a:xfrm>
              <a:off x="3293" y="3932"/>
              <a:ext cx="505" cy="174"/>
            </a:xfrm>
            <a:prstGeom prst="rect">
              <a:avLst/>
            </a:prstGeom>
            <a:noFill/>
            <a:ln w="9525">
              <a:noFill/>
              <a:miter lim="800000"/>
              <a:headEnd/>
              <a:tailEnd/>
            </a:ln>
            <a:effectLst/>
          </p:spPr>
          <p:txBody>
            <a:bodyPr wrap="none" anchor="ctr">
              <a:spAutoFit/>
            </a:bodyPr>
            <a:lstStyle/>
            <a:p>
              <a:pPr algn="ctr" eaLnBrk="0" hangingPunct="0">
                <a:lnSpc>
                  <a:spcPct val="85000"/>
                </a:lnSpc>
                <a:spcBef>
                  <a:spcPct val="20000"/>
                </a:spcBef>
                <a:defRPr/>
              </a:pPr>
              <a:r>
                <a:rPr lang="fr-FR" sz="1400" dirty="0" smtClean="0">
                  <a:solidFill>
                    <a:schemeClr val="bg1"/>
                  </a:solidFill>
                  <a:latin typeface="Segoe Semibold" pitchFamily="34" charset="0"/>
                  <a:cs typeface="+mn-cs"/>
                </a:rPr>
                <a:t>Custom</a:t>
              </a:r>
              <a:endParaRPr lang="fr-FR" sz="1400" dirty="0">
                <a:solidFill>
                  <a:schemeClr val="bg1"/>
                </a:solidFill>
                <a:latin typeface="Segoe Semibold" pitchFamily="34" charset="0"/>
                <a:cs typeface="+mn-cs"/>
              </a:endParaRPr>
            </a:p>
          </p:txBody>
        </p:sp>
        <p:pic>
          <p:nvPicPr>
            <p:cNvPr id="14362" name="Picture 37" descr="Database Sm"/>
            <p:cNvPicPr>
              <a:picLocks noChangeAspect="1" noChangeArrowheads="1"/>
            </p:cNvPicPr>
            <p:nvPr/>
          </p:nvPicPr>
          <p:blipFill>
            <a:blip r:embed="rId7"/>
            <a:srcRect/>
            <a:stretch>
              <a:fillRect/>
            </a:stretch>
          </p:blipFill>
          <p:spPr bwMode="auto">
            <a:xfrm>
              <a:off x="3360" y="3515"/>
              <a:ext cx="348" cy="417"/>
            </a:xfrm>
            <a:prstGeom prst="rect">
              <a:avLst/>
            </a:prstGeom>
            <a:noFill/>
            <a:ln w="9525">
              <a:noFill/>
              <a:miter lim="800000"/>
              <a:headEnd/>
              <a:tailEnd/>
            </a:ln>
          </p:spPr>
        </p:pic>
      </p:grpSp>
      <p:cxnSp>
        <p:nvCxnSpPr>
          <p:cNvPr id="14346" name="AutoShape 38"/>
          <p:cNvCxnSpPr>
            <a:cxnSpLocks noChangeShapeType="1"/>
          </p:cNvCxnSpPr>
          <p:nvPr/>
        </p:nvCxnSpPr>
        <p:spPr bwMode="auto">
          <a:xfrm>
            <a:off x="381000" y="1066800"/>
            <a:ext cx="7620000" cy="0"/>
          </a:xfrm>
          <a:prstGeom prst="straightConnector1">
            <a:avLst/>
          </a:prstGeom>
          <a:noFill/>
          <a:ln w="9525">
            <a:solidFill>
              <a:schemeClr val="bg1"/>
            </a:solidFill>
            <a:round/>
            <a:headEnd/>
            <a:tailEnd/>
          </a:ln>
        </p:spPr>
      </p:cxnSp>
      <p:pic>
        <p:nvPicPr>
          <p:cNvPr id="14347" name="Picture 39" descr="GEL-teal-long-rounded-re4"/>
          <p:cNvPicPr>
            <a:picLocks noChangeAspect="1" noChangeArrowheads="1"/>
          </p:cNvPicPr>
          <p:nvPr/>
        </p:nvPicPr>
        <p:blipFill>
          <a:blip r:embed="rId8"/>
          <a:srcRect/>
          <a:stretch>
            <a:fillRect/>
          </a:stretch>
        </p:blipFill>
        <p:spPr bwMode="auto">
          <a:xfrm>
            <a:off x="2276475" y="1295400"/>
            <a:ext cx="4576763" cy="1428750"/>
          </a:xfrm>
          <a:prstGeom prst="rect">
            <a:avLst/>
          </a:prstGeom>
          <a:noFill/>
          <a:ln w="9525">
            <a:noFill/>
            <a:miter lim="800000"/>
            <a:headEnd/>
            <a:tailEnd/>
          </a:ln>
        </p:spPr>
      </p:pic>
      <p:grpSp>
        <p:nvGrpSpPr>
          <p:cNvPr id="11" name="Group 40"/>
          <p:cNvGrpSpPr>
            <a:grpSpLocks/>
          </p:cNvGrpSpPr>
          <p:nvPr/>
        </p:nvGrpSpPr>
        <p:grpSpPr bwMode="auto">
          <a:xfrm>
            <a:off x="3143250" y="1809750"/>
            <a:ext cx="1230313" cy="673100"/>
            <a:chOff x="1622" y="1126"/>
            <a:chExt cx="775" cy="424"/>
          </a:xfrm>
        </p:grpSpPr>
        <p:pic>
          <p:nvPicPr>
            <p:cNvPr id="14355" name="Picture 41" descr="GEL Rounded Square carrot"/>
            <p:cNvPicPr>
              <a:picLocks noChangeAspect="1" noChangeArrowheads="1"/>
            </p:cNvPicPr>
            <p:nvPr/>
          </p:nvPicPr>
          <p:blipFill>
            <a:blip r:embed="rId9"/>
            <a:srcRect/>
            <a:stretch>
              <a:fillRect/>
            </a:stretch>
          </p:blipFill>
          <p:spPr bwMode="auto">
            <a:xfrm>
              <a:off x="1622" y="1126"/>
              <a:ext cx="775" cy="424"/>
            </a:xfrm>
            <a:prstGeom prst="rect">
              <a:avLst/>
            </a:prstGeom>
            <a:noFill/>
            <a:ln w="9525">
              <a:noFill/>
              <a:miter lim="800000"/>
              <a:headEnd/>
              <a:tailEnd/>
            </a:ln>
          </p:spPr>
        </p:pic>
        <p:sp>
          <p:nvSpPr>
            <p:cNvPr id="593962" name="Text Box 42"/>
            <p:cNvSpPr txBox="1">
              <a:spLocks noChangeArrowheads="1"/>
            </p:cNvSpPr>
            <p:nvPr/>
          </p:nvSpPr>
          <p:spPr bwMode="auto">
            <a:xfrm>
              <a:off x="1634" y="1144"/>
              <a:ext cx="720" cy="256"/>
            </a:xfrm>
            <a:prstGeom prst="rect">
              <a:avLst/>
            </a:prstGeom>
            <a:noFill/>
            <a:ln w="9525">
              <a:noFill/>
              <a:miter lim="800000"/>
              <a:headEnd/>
              <a:tailEnd/>
            </a:ln>
            <a:effectLst/>
          </p:spPr>
          <p:txBody>
            <a:bodyPr>
              <a:spAutoFit/>
            </a:bodyPr>
            <a:lstStyle/>
            <a:p>
              <a:pPr algn="ctr" eaLnBrk="0" hangingPunct="0">
                <a:lnSpc>
                  <a:spcPct val="85000"/>
                </a:lnSpc>
                <a:spcBef>
                  <a:spcPct val="20000"/>
                </a:spcBef>
                <a:defRPr/>
              </a:pPr>
              <a:r>
                <a:rPr lang="fr-FR" sz="1200" smtClean="0">
                  <a:solidFill>
                    <a:schemeClr val="bg1">
                      <a:lumMod val="60000"/>
                      <a:lumOff val="40000"/>
                    </a:schemeClr>
                  </a:solidFill>
                  <a:latin typeface="Segoe Semibold" pitchFamily="34" charset="0"/>
                  <a:cs typeface="+mn-cs"/>
                </a:rPr>
                <a:t>Business Modeler</a:t>
              </a:r>
              <a:endParaRPr lang="fr-FR" sz="1200">
                <a:solidFill>
                  <a:schemeClr val="bg1">
                    <a:lumMod val="60000"/>
                    <a:lumOff val="40000"/>
                  </a:schemeClr>
                </a:solidFill>
                <a:latin typeface="Segoe Semibold" pitchFamily="34" charset="0"/>
                <a:cs typeface="+mn-cs"/>
              </a:endParaRPr>
            </a:p>
          </p:txBody>
        </p:sp>
      </p:grpSp>
      <p:grpSp>
        <p:nvGrpSpPr>
          <p:cNvPr id="12" name="Group 43"/>
          <p:cNvGrpSpPr>
            <a:grpSpLocks/>
          </p:cNvGrpSpPr>
          <p:nvPr/>
        </p:nvGrpSpPr>
        <p:grpSpPr bwMode="auto">
          <a:xfrm>
            <a:off x="4484688" y="1809750"/>
            <a:ext cx="1230312" cy="673100"/>
            <a:chOff x="2467" y="1140"/>
            <a:chExt cx="775" cy="424"/>
          </a:xfrm>
        </p:grpSpPr>
        <p:pic>
          <p:nvPicPr>
            <p:cNvPr id="14353" name="Picture 44" descr="GEL Rounded Square carrot"/>
            <p:cNvPicPr>
              <a:picLocks noChangeAspect="1" noChangeArrowheads="1"/>
            </p:cNvPicPr>
            <p:nvPr/>
          </p:nvPicPr>
          <p:blipFill>
            <a:blip r:embed="rId9"/>
            <a:srcRect/>
            <a:stretch>
              <a:fillRect/>
            </a:stretch>
          </p:blipFill>
          <p:spPr bwMode="auto">
            <a:xfrm>
              <a:off x="2467" y="1140"/>
              <a:ext cx="775" cy="424"/>
            </a:xfrm>
            <a:prstGeom prst="rect">
              <a:avLst/>
            </a:prstGeom>
            <a:noFill/>
            <a:ln w="9525">
              <a:noFill/>
              <a:miter lim="800000"/>
              <a:headEnd/>
              <a:tailEnd/>
            </a:ln>
          </p:spPr>
        </p:pic>
        <p:sp>
          <p:nvSpPr>
            <p:cNvPr id="593965" name="Text Box 45"/>
            <p:cNvSpPr txBox="1">
              <a:spLocks noChangeArrowheads="1"/>
            </p:cNvSpPr>
            <p:nvPr/>
          </p:nvSpPr>
          <p:spPr bwMode="auto">
            <a:xfrm>
              <a:off x="2479" y="1158"/>
              <a:ext cx="720" cy="256"/>
            </a:xfrm>
            <a:prstGeom prst="rect">
              <a:avLst/>
            </a:prstGeom>
            <a:noFill/>
            <a:ln w="9525">
              <a:noFill/>
              <a:miter lim="800000"/>
              <a:headEnd/>
              <a:tailEnd/>
            </a:ln>
            <a:effectLst/>
          </p:spPr>
          <p:txBody>
            <a:bodyPr>
              <a:spAutoFit/>
            </a:bodyPr>
            <a:lstStyle/>
            <a:p>
              <a:pPr algn="ctr" eaLnBrk="0" hangingPunct="0">
                <a:lnSpc>
                  <a:spcPct val="85000"/>
                </a:lnSpc>
                <a:spcBef>
                  <a:spcPct val="20000"/>
                </a:spcBef>
                <a:defRPr/>
              </a:pPr>
              <a:r>
                <a:rPr lang="fr-FR" sz="1200" smtClean="0">
                  <a:solidFill>
                    <a:schemeClr val="bg1">
                      <a:lumMod val="60000"/>
                      <a:lumOff val="40000"/>
                    </a:schemeClr>
                  </a:solidFill>
                  <a:latin typeface="Segoe Semibold" pitchFamily="34" charset="0"/>
                  <a:cs typeface="+mn-cs"/>
                </a:rPr>
                <a:t>“Planning” Excel Add-in</a:t>
              </a:r>
              <a:endParaRPr lang="fr-FR" sz="1200">
                <a:solidFill>
                  <a:schemeClr val="bg1">
                    <a:lumMod val="60000"/>
                    <a:lumOff val="40000"/>
                  </a:schemeClr>
                </a:solidFill>
                <a:latin typeface="Segoe Semibold" pitchFamily="34" charset="0"/>
                <a:cs typeface="+mn-cs"/>
              </a:endParaRPr>
            </a:p>
          </p:txBody>
        </p:sp>
      </p:grpSp>
      <p:pic>
        <p:nvPicPr>
          <p:cNvPr id="14350" name="Picture 49" descr="sm-white-dbl-trans-arrow"/>
          <p:cNvPicPr>
            <a:picLocks noChangeAspect="1" noChangeArrowheads="1"/>
          </p:cNvPicPr>
          <p:nvPr/>
        </p:nvPicPr>
        <p:blipFill>
          <a:blip r:embed="rId10"/>
          <a:srcRect/>
          <a:stretch>
            <a:fillRect/>
          </a:stretch>
        </p:blipFill>
        <p:spPr bwMode="auto">
          <a:xfrm>
            <a:off x="3530600" y="2374900"/>
            <a:ext cx="400050" cy="542925"/>
          </a:xfrm>
          <a:prstGeom prst="rect">
            <a:avLst/>
          </a:prstGeom>
          <a:noFill/>
          <a:ln w="9525">
            <a:noFill/>
            <a:miter lim="800000"/>
            <a:headEnd/>
            <a:tailEnd/>
          </a:ln>
        </p:spPr>
      </p:pic>
      <p:pic>
        <p:nvPicPr>
          <p:cNvPr id="14351" name="Picture 50" descr="sm-white-dbl-trans-arrow"/>
          <p:cNvPicPr>
            <a:picLocks noChangeAspect="1" noChangeArrowheads="1"/>
          </p:cNvPicPr>
          <p:nvPr/>
        </p:nvPicPr>
        <p:blipFill>
          <a:blip r:embed="rId10"/>
          <a:srcRect/>
          <a:stretch>
            <a:fillRect/>
          </a:stretch>
        </p:blipFill>
        <p:spPr bwMode="auto">
          <a:xfrm>
            <a:off x="4872038" y="2376488"/>
            <a:ext cx="400050" cy="542925"/>
          </a:xfrm>
          <a:prstGeom prst="rect">
            <a:avLst/>
          </a:prstGeom>
          <a:noFill/>
          <a:ln w="9525">
            <a:noFill/>
            <a:miter lim="800000"/>
            <a:headEnd/>
            <a:tailEnd/>
          </a:ln>
        </p:spPr>
      </p:pic>
      <p:sp>
        <p:nvSpPr>
          <p:cNvPr id="593972" name="Rectangle 52"/>
          <p:cNvSpPr>
            <a:spLocks noChangeArrowheads="1"/>
          </p:cNvSpPr>
          <p:nvPr/>
        </p:nvSpPr>
        <p:spPr bwMode="auto">
          <a:xfrm>
            <a:off x="2286000" y="1490663"/>
            <a:ext cx="4419600" cy="498475"/>
          </a:xfrm>
          <a:prstGeom prst="rect">
            <a:avLst/>
          </a:prstGeom>
          <a:noFill/>
          <a:ln w="19050">
            <a:noFill/>
            <a:miter lim="800000"/>
            <a:headEnd/>
            <a:tailEnd/>
          </a:ln>
          <a:effectLst/>
        </p:spPr>
        <p:txBody>
          <a:bodyPr wrap="none"/>
          <a:lstStyle/>
          <a:p>
            <a:pPr algn="ctr" eaLnBrk="0" hangingPunct="0">
              <a:lnSpc>
                <a:spcPct val="85000"/>
              </a:lnSpc>
              <a:spcBef>
                <a:spcPct val="20000"/>
              </a:spcBef>
              <a:defRPr/>
            </a:pPr>
            <a:r>
              <a:rPr lang="fr-FR" sz="1400" dirty="0" smtClean="0">
                <a:solidFill>
                  <a:schemeClr val="accent2"/>
                </a:solidFill>
                <a:latin typeface="Segoe Semibold" pitchFamily="34" charset="0"/>
                <a:cs typeface="+mn-cs"/>
              </a:rPr>
              <a:t>“Planning” Clients</a:t>
            </a:r>
            <a:endParaRPr lang="fr-FR" sz="1400" dirty="0">
              <a:solidFill>
                <a:schemeClr val="accent2"/>
              </a:solidFill>
              <a:latin typeface="Segoe Semibold" pitchFamily="34" charset="0"/>
              <a:cs typeface="+mn-cs"/>
            </a:endParaRPr>
          </a:p>
        </p:txBody>
      </p:sp>
      <p:sp>
        <p:nvSpPr>
          <p:cNvPr id="49" name="Rounded Rectangle 61"/>
          <p:cNvSpPr/>
          <p:nvPr/>
        </p:nvSpPr>
        <p:spPr bwMode="invGray">
          <a:xfrm>
            <a:off x="5672166" y="70643"/>
            <a:ext cx="2471734" cy="572275"/>
          </a:xfrm>
          <a:prstGeom prst="roundRect">
            <a:avLst/>
          </a:prstGeom>
          <a:gradFill flip="none" rotWithShape="1">
            <a:gsLst>
              <a:gs pos="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defRPr/>
            </a:pPr>
            <a:r>
              <a:rPr lang="fr-FR" kern="0"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 </a:t>
            </a:r>
          </a:p>
          <a:p>
            <a:pPr algn="ctr" fontAlgn="base">
              <a:spcBef>
                <a:spcPct val="0"/>
              </a:spcBef>
              <a:spcAft>
                <a:spcPct val="0"/>
              </a:spcAft>
              <a:defRPr/>
            </a:pP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Server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8018" name="AutoShape 2"/>
          <p:cNvSpPr>
            <a:spLocks noChangeArrowheads="1"/>
          </p:cNvSpPr>
          <p:nvPr/>
        </p:nvSpPr>
        <p:spPr bwMode="auto">
          <a:xfrm>
            <a:off x="628650" y="3667125"/>
            <a:ext cx="7086600" cy="3048000"/>
          </a:xfrm>
          <a:prstGeom prst="roundRect">
            <a:avLst>
              <a:gd name="adj" fmla="val 16667"/>
            </a:avLst>
          </a:prstGeom>
          <a:solidFill>
            <a:srgbClr val="6699FF"/>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grpSp>
        <p:nvGrpSpPr>
          <p:cNvPr id="2" name="Group 3"/>
          <p:cNvGrpSpPr>
            <a:grpSpLocks/>
          </p:cNvGrpSpPr>
          <p:nvPr/>
        </p:nvGrpSpPr>
        <p:grpSpPr bwMode="auto">
          <a:xfrm>
            <a:off x="5848350" y="5246688"/>
            <a:ext cx="1409700" cy="1438275"/>
            <a:chOff x="3528" y="3299"/>
            <a:chExt cx="888" cy="906"/>
          </a:xfrm>
        </p:grpSpPr>
        <p:grpSp>
          <p:nvGrpSpPr>
            <p:cNvPr id="3" name="Group 4"/>
            <p:cNvGrpSpPr>
              <a:grpSpLocks/>
            </p:cNvGrpSpPr>
            <p:nvPr/>
          </p:nvGrpSpPr>
          <p:grpSpPr bwMode="auto">
            <a:xfrm>
              <a:off x="3528" y="3299"/>
              <a:ext cx="888" cy="720"/>
              <a:chOff x="2795" y="3181"/>
              <a:chExt cx="888" cy="720"/>
            </a:xfrm>
          </p:grpSpPr>
          <p:sp>
            <p:nvSpPr>
              <p:cNvPr id="598021" name="AutoShape 5"/>
              <p:cNvSpPr>
                <a:spLocks noChangeArrowheads="1"/>
              </p:cNvSpPr>
              <p:nvPr/>
            </p:nvSpPr>
            <p:spPr bwMode="auto">
              <a:xfrm>
                <a:off x="2795" y="3181"/>
                <a:ext cx="888" cy="720"/>
              </a:xfrm>
              <a:prstGeom prst="roundRect">
                <a:avLst>
                  <a:gd name="adj" fmla="val 16667"/>
                </a:avLst>
              </a:prstGeom>
              <a:solidFill>
                <a:srgbClr val="FFFF99"/>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pic>
            <p:nvPicPr>
              <p:cNvPr id="1127" name="Picture 6" descr="MSN icon calendar"/>
              <p:cNvPicPr>
                <a:picLocks noChangeAspect="1" noChangeArrowheads="1"/>
              </p:cNvPicPr>
              <p:nvPr/>
            </p:nvPicPr>
            <p:blipFill>
              <a:blip r:embed="rId4"/>
              <a:srcRect b="44435"/>
              <a:stretch>
                <a:fillRect/>
              </a:stretch>
            </p:blipFill>
            <p:spPr bwMode="auto">
              <a:xfrm>
                <a:off x="2844" y="3203"/>
                <a:ext cx="656" cy="596"/>
              </a:xfrm>
              <a:prstGeom prst="rect">
                <a:avLst/>
              </a:prstGeom>
              <a:noFill/>
              <a:ln w="9525">
                <a:noFill/>
                <a:miter lim="800000"/>
                <a:headEnd/>
                <a:tailEnd/>
              </a:ln>
            </p:spPr>
          </p:pic>
          <p:pic>
            <p:nvPicPr>
              <p:cNvPr id="1128" name="Picture 7" descr="virtuous cycle arrows"/>
              <p:cNvPicPr>
                <a:picLocks noChangeAspect="1" noChangeArrowheads="1"/>
              </p:cNvPicPr>
              <p:nvPr/>
            </p:nvPicPr>
            <p:blipFill>
              <a:blip r:embed="rId5"/>
              <a:srcRect/>
              <a:stretch>
                <a:fillRect/>
              </a:stretch>
            </p:blipFill>
            <p:spPr bwMode="auto">
              <a:xfrm>
                <a:off x="3276" y="3487"/>
                <a:ext cx="364" cy="369"/>
              </a:xfrm>
              <a:prstGeom prst="rect">
                <a:avLst/>
              </a:prstGeom>
              <a:noFill/>
              <a:ln w="9525">
                <a:noFill/>
                <a:miter lim="800000"/>
                <a:headEnd/>
                <a:tailEnd/>
              </a:ln>
            </p:spPr>
          </p:pic>
        </p:grpSp>
        <p:sp>
          <p:nvSpPr>
            <p:cNvPr id="598024" name="Rectangle 8"/>
            <p:cNvSpPr>
              <a:spLocks noChangeArrowheads="1"/>
            </p:cNvSpPr>
            <p:nvPr/>
          </p:nvSpPr>
          <p:spPr bwMode="auto">
            <a:xfrm>
              <a:off x="3768" y="4071"/>
              <a:ext cx="360" cy="134"/>
            </a:xfrm>
            <a:prstGeom prst="rect">
              <a:avLst/>
            </a:prstGeom>
            <a:noFill/>
            <a:ln w="9525" algn="ctr">
              <a:noFill/>
              <a:miter lim="800000"/>
              <a:headEnd/>
              <a:tailEnd/>
            </a:ln>
            <a:effectLst/>
          </p:spPr>
          <p:txBody>
            <a:bodyPr wrap="none"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Cycles</a:t>
              </a:r>
            </a:p>
          </p:txBody>
        </p:sp>
      </p:grpSp>
      <p:grpSp>
        <p:nvGrpSpPr>
          <p:cNvPr id="4" name="Group 9"/>
          <p:cNvGrpSpPr>
            <a:grpSpLocks/>
          </p:cNvGrpSpPr>
          <p:nvPr/>
        </p:nvGrpSpPr>
        <p:grpSpPr bwMode="auto">
          <a:xfrm>
            <a:off x="1009650" y="3971925"/>
            <a:ext cx="1371600" cy="2071688"/>
            <a:chOff x="480" y="2592"/>
            <a:chExt cx="864" cy="1305"/>
          </a:xfrm>
        </p:grpSpPr>
        <p:grpSp>
          <p:nvGrpSpPr>
            <p:cNvPr id="5" name="Group 10"/>
            <p:cNvGrpSpPr>
              <a:grpSpLocks/>
            </p:cNvGrpSpPr>
            <p:nvPr/>
          </p:nvGrpSpPr>
          <p:grpSpPr bwMode="auto">
            <a:xfrm>
              <a:off x="488" y="2592"/>
              <a:ext cx="856" cy="929"/>
              <a:chOff x="4760" y="2623"/>
              <a:chExt cx="856" cy="929"/>
            </a:xfrm>
          </p:grpSpPr>
          <p:sp>
            <p:nvSpPr>
              <p:cNvPr id="598027" name="AutoShape 11"/>
              <p:cNvSpPr>
                <a:spLocks noChangeArrowheads="1"/>
              </p:cNvSpPr>
              <p:nvPr/>
            </p:nvSpPr>
            <p:spPr bwMode="auto">
              <a:xfrm>
                <a:off x="4760" y="2623"/>
                <a:ext cx="856" cy="901"/>
              </a:xfrm>
              <a:prstGeom prst="roundRect">
                <a:avLst>
                  <a:gd name="adj" fmla="val 16667"/>
                </a:avLst>
              </a:prstGeom>
              <a:solidFill>
                <a:schemeClr val="bg1"/>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28" name="AutoShape 12"/>
              <p:cNvSpPr>
                <a:spLocks noChangeArrowheads="1"/>
              </p:cNvSpPr>
              <p:nvPr/>
            </p:nvSpPr>
            <p:spPr bwMode="auto">
              <a:xfrm>
                <a:off x="4760" y="3187"/>
                <a:ext cx="849" cy="365"/>
              </a:xfrm>
              <a:prstGeom prst="roundRect">
                <a:avLst>
                  <a:gd name="adj" fmla="val 35889"/>
                </a:avLst>
              </a:prstGeom>
              <a:solidFill>
                <a:srgbClr val="FFCC66"/>
              </a:solidFill>
              <a:ln w="9525" algn="ctr">
                <a:noFill/>
                <a:round/>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29" name="Rectangle 13"/>
              <p:cNvSpPr>
                <a:spLocks noChangeArrowheads="1"/>
              </p:cNvSpPr>
              <p:nvPr/>
            </p:nvSpPr>
            <p:spPr bwMode="auto">
              <a:xfrm>
                <a:off x="5069" y="3325"/>
                <a:ext cx="453" cy="134"/>
              </a:xfrm>
              <a:prstGeom prst="rect">
                <a:avLst/>
              </a:prstGeom>
              <a:solidFill>
                <a:srgbClr val="FFCC66"/>
              </a:solidFill>
              <a:ln w="9525">
                <a:noFill/>
                <a:miter lim="800000"/>
                <a:headEnd/>
                <a:tailEnd/>
              </a:ln>
            </p:spPr>
            <p:txBody>
              <a:bodyPr wrap="none" lIns="0" tIns="0" rIns="0" bIns="0">
                <a:spAutoFit/>
              </a:bodyPr>
              <a:lstStyle/>
              <a:p>
                <a:pPr algn="ctr">
                  <a:lnSpc>
                    <a:spcPct val="85000"/>
                  </a:lnSpc>
                  <a:spcBef>
                    <a:spcPct val="20000"/>
                  </a:spcBef>
                  <a:defRPr/>
                </a:pPr>
                <a:r>
                  <a:rPr lang="en-US" sz="1400">
                    <a:latin typeface="Segoe Semibold" pitchFamily="34" charset="0"/>
                    <a:cs typeface="+mn-cs"/>
                  </a:rPr>
                  <a:t>Approver</a:t>
                </a:r>
              </a:p>
            </p:txBody>
          </p:sp>
          <p:grpSp>
            <p:nvGrpSpPr>
              <p:cNvPr id="6" name="Group 14"/>
              <p:cNvGrpSpPr>
                <a:grpSpLocks/>
              </p:cNvGrpSpPr>
              <p:nvPr/>
            </p:nvGrpSpPr>
            <p:grpSpPr bwMode="auto">
              <a:xfrm>
                <a:off x="4806" y="3216"/>
                <a:ext cx="231" cy="288"/>
                <a:chOff x="4222" y="1217"/>
                <a:chExt cx="512" cy="638"/>
              </a:xfrm>
            </p:grpSpPr>
            <p:pic>
              <p:nvPicPr>
                <p:cNvPr id="1121" name="Picture 15" descr="User yellow"/>
                <p:cNvPicPr>
                  <a:picLocks noChangeAspect="1" noChangeArrowheads="1"/>
                </p:cNvPicPr>
                <p:nvPr/>
              </p:nvPicPr>
              <p:blipFill>
                <a:blip r:embed="rId6">
                  <a:lum bright="-12000"/>
                </a:blip>
                <a:srcRect/>
                <a:stretch>
                  <a:fillRect/>
                </a:stretch>
              </p:blipFill>
              <p:spPr bwMode="auto">
                <a:xfrm>
                  <a:off x="4429" y="1217"/>
                  <a:ext cx="305" cy="413"/>
                </a:xfrm>
                <a:prstGeom prst="rect">
                  <a:avLst/>
                </a:prstGeom>
                <a:noFill/>
                <a:ln w="9525">
                  <a:noFill/>
                  <a:miter lim="800000"/>
                  <a:headEnd/>
                  <a:tailEnd/>
                </a:ln>
              </p:spPr>
            </p:pic>
            <p:pic>
              <p:nvPicPr>
                <p:cNvPr id="1122" name="Picture 16" descr="User yellow"/>
                <p:cNvPicPr>
                  <a:picLocks noChangeAspect="1" noChangeArrowheads="1"/>
                </p:cNvPicPr>
                <p:nvPr/>
              </p:nvPicPr>
              <p:blipFill>
                <a:blip r:embed="rId6">
                  <a:lum bright="-12000"/>
                </a:blip>
                <a:srcRect/>
                <a:stretch>
                  <a:fillRect/>
                </a:stretch>
              </p:blipFill>
              <p:spPr bwMode="auto">
                <a:xfrm>
                  <a:off x="4222" y="1348"/>
                  <a:ext cx="305" cy="413"/>
                </a:xfrm>
                <a:prstGeom prst="rect">
                  <a:avLst/>
                </a:prstGeom>
                <a:noFill/>
                <a:ln w="9525">
                  <a:noFill/>
                  <a:miter lim="800000"/>
                  <a:headEnd/>
                  <a:tailEnd/>
                </a:ln>
              </p:spPr>
            </p:pic>
            <p:pic>
              <p:nvPicPr>
                <p:cNvPr id="1123" name="Picture 17" descr="User yellow"/>
                <p:cNvPicPr>
                  <a:picLocks noChangeAspect="1" noChangeArrowheads="1"/>
                </p:cNvPicPr>
                <p:nvPr/>
              </p:nvPicPr>
              <p:blipFill>
                <a:blip r:embed="rId6">
                  <a:lum bright="-12000"/>
                </a:blip>
                <a:srcRect/>
                <a:stretch>
                  <a:fillRect/>
                </a:stretch>
              </p:blipFill>
              <p:spPr bwMode="auto">
                <a:xfrm>
                  <a:off x="4422" y="1442"/>
                  <a:ext cx="305" cy="413"/>
                </a:xfrm>
                <a:prstGeom prst="rect">
                  <a:avLst/>
                </a:prstGeom>
                <a:noFill/>
                <a:ln w="9525">
                  <a:noFill/>
                  <a:miter lim="800000"/>
                  <a:headEnd/>
                  <a:tailEnd/>
                </a:ln>
              </p:spPr>
            </p:pic>
          </p:grpSp>
          <p:pic>
            <p:nvPicPr>
              <p:cNvPr id="1117" name="Picture 18" descr="User yellow"/>
              <p:cNvPicPr>
                <a:picLocks noChangeAspect="1" noChangeArrowheads="1"/>
              </p:cNvPicPr>
              <p:nvPr/>
            </p:nvPicPr>
            <p:blipFill>
              <a:blip r:embed="rId7">
                <a:lum bright="6000"/>
              </a:blip>
              <a:srcRect/>
              <a:stretch>
                <a:fillRect/>
              </a:stretch>
            </p:blipFill>
            <p:spPr bwMode="auto">
              <a:xfrm>
                <a:off x="4837" y="2640"/>
                <a:ext cx="193" cy="261"/>
              </a:xfrm>
              <a:prstGeom prst="rect">
                <a:avLst/>
              </a:prstGeom>
              <a:noFill/>
              <a:ln w="9525">
                <a:noFill/>
                <a:miter lim="800000"/>
                <a:headEnd/>
                <a:tailEnd/>
              </a:ln>
            </p:spPr>
          </p:pic>
          <p:pic>
            <p:nvPicPr>
              <p:cNvPr id="1118" name="Picture 19" descr="User yellow"/>
              <p:cNvPicPr>
                <a:picLocks noChangeAspect="1" noChangeArrowheads="1"/>
              </p:cNvPicPr>
              <p:nvPr/>
            </p:nvPicPr>
            <p:blipFill>
              <a:blip r:embed="rId7">
                <a:lum bright="6000"/>
              </a:blip>
              <a:srcRect/>
              <a:stretch>
                <a:fillRect/>
              </a:stretch>
            </p:blipFill>
            <p:spPr bwMode="auto">
              <a:xfrm>
                <a:off x="4836" y="2928"/>
                <a:ext cx="193" cy="261"/>
              </a:xfrm>
              <a:prstGeom prst="rect">
                <a:avLst/>
              </a:prstGeom>
              <a:noFill/>
              <a:ln w="9525">
                <a:noFill/>
                <a:miter lim="800000"/>
                <a:headEnd/>
                <a:tailEnd/>
              </a:ln>
            </p:spPr>
          </p:pic>
          <p:sp>
            <p:nvSpPr>
              <p:cNvPr id="598036" name="Rectangle 20"/>
              <p:cNvSpPr>
                <a:spLocks noChangeArrowheads="1"/>
              </p:cNvSpPr>
              <p:nvPr/>
            </p:nvSpPr>
            <p:spPr bwMode="auto">
              <a:xfrm>
                <a:off x="5052" y="2697"/>
                <a:ext cx="460"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latin typeface="Segoe Semibold" pitchFamily="34" charset="0"/>
                    <a:cs typeface="+mn-cs"/>
                  </a:rPr>
                  <a:t>Analyst 1</a:t>
                </a:r>
              </a:p>
            </p:txBody>
          </p:sp>
          <p:sp>
            <p:nvSpPr>
              <p:cNvPr id="598037" name="Rectangle 21"/>
              <p:cNvSpPr>
                <a:spLocks noChangeArrowheads="1"/>
              </p:cNvSpPr>
              <p:nvPr/>
            </p:nvSpPr>
            <p:spPr bwMode="auto">
              <a:xfrm>
                <a:off x="5052" y="2984"/>
                <a:ext cx="460"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latin typeface="Segoe Semibold" pitchFamily="34" charset="0"/>
                    <a:cs typeface="+mn-cs"/>
                  </a:rPr>
                  <a:t>Analyst 2</a:t>
                </a:r>
              </a:p>
            </p:txBody>
          </p:sp>
        </p:grpSp>
        <p:sp>
          <p:nvSpPr>
            <p:cNvPr id="598038" name="Rectangle 22"/>
            <p:cNvSpPr>
              <a:spLocks noChangeArrowheads="1"/>
            </p:cNvSpPr>
            <p:nvPr/>
          </p:nvSpPr>
          <p:spPr bwMode="auto">
            <a:xfrm>
              <a:off x="480" y="3648"/>
              <a:ext cx="831" cy="249"/>
            </a:xfrm>
            <a:prstGeom prst="rect">
              <a:avLst/>
            </a:prstGeom>
            <a:noFill/>
            <a:ln w="9525" algn="ctr">
              <a:noFill/>
              <a:miter lim="800000"/>
              <a:headEnd/>
              <a:tailEnd/>
            </a:ln>
            <a:effectLst/>
          </p:spPr>
          <p:txBody>
            <a:bodyPr wrap="none"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Business Roles</a:t>
              </a:r>
            </a:p>
            <a:p>
              <a:pPr algn="ctr">
                <a:lnSpc>
                  <a:spcPct val="85000"/>
                </a:lnSpc>
                <a:spcBef>
                  <a:spcPct val="20000"/>
                </a:spcBef>
                <a:defRPr/>
              </a:pPr>
              <a:r>
                <a:rPr lang="en-US" sz="1200">
                  <a:solidFill>
                    <a:schemeClr val="bg1"/>
                  </a:solidFill>
                  <a:latin typeface="Segoe Semibold" pitchFamily="34" charset="0"/>
                  <a:cs typeface="+mn-cs"/>
                </a:rPr>
                <a:t>(Excel)</a:t>
              </a:r>
            </a:p>
          </p:txBody>
        </p:sp>
      </p:grpSp>
      <p:grpSp>
        <p:nvGrpSpPr>
          <p:cNvPr id="7" name="Group 23"/>
          <p:cNvGrpSpPr>
            <a:grpSpLocks/>
          </p:cNvGrpSpPr>
          <p:nvPr/>
        </p:nvGrpSpPr>
        <p:grpSpPr bwMode="auto">
          <a:xfrm>
            <a:off x="3371850" y="4314825"/>
            <a:ext cx="1409700" cy="1546225"/>
            <a:chOff x="1944" y="2712"/>
            <a:chExt cx="888" cy="974"/>
          </a:xfrm>
        </p:grpSpPr>
        <p:sp>
          <p:nvSpPr>
            <p:cNvPr id="598040" name="Rectangle 24"/>
            <p:cNvSpPr>
              <a:spLocks noChangeArrowheads="1"/>
            </p:cNvSpPr>
            <p:nvPr/>
          </p:nvSpPr>
          <p:spPr bwMode="auto">
            <a:xfrm>
              <a:off x="2035" y="3552"/>
              <a:ext cx="701" cy="134"/>
            </a:xfrm>
            <a:prstGeom prst="rect">
              <a:avLst/>
            </a:prstGeom>
            <a:noFill/>
            <a:ln w="9525" algn="ctr">
              <a:noFill/>
              <a:miter lim="800000"/>
              <a:headEnd/>
              <a:tailEnd/>
            </a:ln>
            <a:effectLst/>
          </p:spPr>
          <p:txBody>
            <a:bodyPr wrap="none"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Assignments</a:t>
              </a:r>
            </a:p>
          </p:txBody>
        </p:sp>
        <p:grpSp>
          <p:nvGrpSpPr>
            <p:cNvPr id="8" name="Group 25"/>
            <p:cNvGrpSpPr>
              <a:grpSpLocks/>
            </p:cNvGrpSpPr>
            <p:nvPr/>
          </p:nvGrpSpPr>
          <p:grpSpPr bwMode="auto">
            <a:xfrm>
              <a:off x="1944" y="2712"/>
              <a:ext cx="888" cy="720"/>
              <a:chOff x="1848" y="2712"/>
              <a:chExt cx="888" cy="720"/>
            </a:xfrm>
          </p:grpSpPr>
          <p:grpSp>
            <p:nvGrpSpPr>
              <p:cNvPr id="9" name="Group 26"/>
              <p:cNvGrpSpPr>
                <a:grpSpLocks/>
              </p:cNvGrpSpPr>
              <p:nvPr/>
            </p:nvGrpSpPr>
            <p:grpSpPr bwMode="auto">
              <a:xfrm>
                <a:off x="1848" y="2712"/>
                <a:ext cx="888" cy="720"/>
                <a:chOff x="3735" y="2712"/>
                <a:chExt cx="888" cy="720"/>
              </a:xfrm>
            </p:grpSpPr>
            <p:sp>
              <p:nvSpPr>
                <p:cNvPr id="598043" name="AutoShape 27"/>
                <p:cNvSpPr>
                  <a:spLocks noChangeArrowheads="1"/>
                </p:cNvSpPr>
                <p:nvPr/>
              </p:nvSpPr>
              <p:spPr bwMode="auto">
                <a:xfrm>
                  <a:off x="3735" y="2712"/>
                  <a:ext cx="888" cy="720"/>
                </a:xfrm>
                <a:prstGeom prst="roundRect">
                  <a:avLst>
                    <a:gd name="adj" fmla="val 16667"/>
                  </a:avLst>
                </a:prstGeom>
                <a:solidFill>
                  <a:srgbClr val="FFFF99"/>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pic>
              <p:nvPicPr>
                <p:cNvPr id="1107" name="Picture 28"/>
                <p:cNvPicPr>
                  <a:picLocks noChangeAspect="1" noChangeArrowheads="1"/>
                </p:cNvPicPr>
                <p:nvPr/>
              </p:nvPicPr>
              <p:blipFill>
                <a:blip r:embed="rId8">
                  <a:lum bright="-18000"/>
                </a:blip>
                <a:srcRect l="19305" t="7779"/>
                <a:stretch>
                  <a:fillRect/>
                </a:stretch>
              </p:blipFill>
              <p:spPr bwMode="auto">
                <a:xfrm>
                  <a:off x="4087" y="2777"/>
                  <a:ext cx="467" cy="400"/>
                </a:xfrm>
                <a:prstGeom prst="rect">
                  <a:avLst/>
                </a:prstGeom>
                <a:noFill/>
                <a:ln w="9525">
                  <a:noFill/>
                  <a:miter lim="800000"/>
                  <a:headEnd/>
                  <a:tailEnd/>
                </a:ln>
              </p:spPr>
            </p:pic>
            <p:pic>
              <p:nvPicPr>
                <p:cNvPr id="1108" name="Picture 29"/>
                <p:cNvPicPr>
                  <a:picLocks noChangeAspect="1" noChangeArrowheads="1"/>
                </p:cNvPicPr>
                <p:nvPr/>
              </p:nvPicPr>
              <p:blipFill>
                <a:blip r:embed="rId8">
                  <a:lum bright="-12000"/>
                </a:blip>
                <a:srcRect l="19305" t="7779"/>
                <a:stretch>
                  <a:fillRect/>
                </a:stretch>
              </p:blipFill>
              <p:spPr bwMode="auto">
                <a:xfrm>
                  <a:off x="3969" y="2877"/>
                  <a:ext cx="467" cy="400"/>
                </a:xfrm>
                <a:prstGeom prst="rect">
                  <a:avLst/>
                </a:prstGeom>
                <a:noFill/>
                <a:ln w="9525">
                  <a:noFill/>
                  <a:miter lim="800000"/>
                  <a:headEnd/>
                  <a:tailEnd/>
                </a:ln>
              </p:spPr>
            </p:pic>
            <p:pic>
              <p:nvPicPr>
                <p:cNvPr id="1109" name="Picture 30"/>
                <p:cNvPicPr>
                  <a:picLocks noChangeAspect="1" noChangeArrowheads="1"/>
                </p:cNvPicPr>
                <p:nvPr/>
              </p:nvPicPr>
              <p:blipFill>
                <a:blip r:embed="rId8"/>
                <a:srcRect l="19305" t="7779"/>
                <a:stretch>
                  <a:fillRect/>
                </a:stretch>
              </p:blipFill>
              <p:spPr bwMode="auto">
                <a:xfrm>
                  <a:off x="3840" y="2976"/>
                  <a:ext cx="467" cy="400"/>
                </a:xfrm>
                <a:prstGeom prst="rect">
                  <a:avLst/>
                </a:prstGeom>
                <a:noFill/>
                <a:ln w="9525">
                  <a:noFill/>
                  <a:miter lim="800000"/>
                  <a:headEnd/>
                  <a:tailEnd/>
                </a:ln>
              </p:spPr>
            </p:pic>
            <p:pic>
              <p:nvPicPr>
                <p:cNvPr id="1110" name="Picture 31" descr="virtuous cycle arrows"/>
                <p:cNvPicPr>
                  <a:picLocks noChangeAspect="1" noChangeArrowheads="1"/>
                </p:cNvPicPr>
                <p:nvPr/>
              </p:nvPicPr>
              <p:blipFill>
                <a:blip r:embed="rId9"/>
                <a:srcRect/>
                <a:stretch>
                  <a:fillRect/>
                </a:stretch>
              </p:blipFill>
              <p:spPr bwMode="auto">
                <a:xfrm>
                  <a:off x="4182" y="3156"/>
                  <a:ext cx="228" cy="231"/>
                </a:xfrm>
                <a:prstGeom prst="rect">
                  <a:avLst/>
                </a:prstGeom>
                <a:noFill/>
                <a:ln w="9525">
                  <a:noFill/>
                  <a:miter lim="800000"/>
                  <a:headEnd/>
                  <a:tailEnd/>
                </a:ln>
              </p:spPr>
            </p:pic>
          </p:grpSp>
          <p:pic>
            <p:nvPicPr>
              <p:cNvPr id="1104" name="Picture 32" descr="virtuous cycle arrows"/>
              <p:cNvPicPr>
                <a:picLocks noChangeAspect="1" noChangeArrowheads="1"/>
              </p:cNvPicPr>
              <p:nvPr/>
            </p:nvPicPr>
            <p:blipFill>
              <a:blip r:embed="rId9">
                <a:lum bright="-18000"/>
              </a:blip>
              <a:srcRect/>
              <a:stretch>
                <a:fillRect/>
              </a:stretch>
            </p:blipFill>
            <p:spPr bwMode="auto">
              <a:xfrm>
                <a:off x="2508" y="3036"/>
                <a:ext cx="228" cy="231"/>
              </a:xfrm>
              <a:prstGeom prst="rect">
                <a:avLst/>
              </a:prstGeom>
              <a:noFill/>
              <a:ln w="9525">
                <a:noFill/>
                <a:miter lim="800000"/>
                <a:headEnd/>
                <a:tailEnd/>
              </a:ln>
            </p:spPr>
          </p:pic>
          <p:pic>
            <p:nvPicPr>
              <p:cNvPr id="1105" name="Picture 33" descr="virtuous cycle arrows"/>
              <p:cNvPicPr>
                <a:picLocks noChangeAspect="1" noChangeArrowheads="1"/>
              </p:cNvPicPr>
              <p:nvPr/>
            </p:nvPicPr>
            <p:blipFill>
              <a:blip r:embed="rId9">
                <a:lum bright="-12000"/>
              </a:blip>
              <a:srcRect/>
              <a:stretch>
                <a:fillRect/>
              </a:stretch>
            </p:blipFill>
            <p:spPr bwMode="auto">
              <a:xfrm>
                <a:off x="2403" y="3129"/>
                <a:ext cx="228" cy="231"/>
              </a:xfrm>
              <a:prstGeom prst="rect">
                <a:avLst/>
              </a:prstGeom>
              <a:noFill/>
              <a:ln w="9525">
                <a:noFill/>
                <a:miter lim="800000"/>
                <a:headEnd/>
                <a:tailEnd/>
              </a:ln>
            </p:spPr>
          </p:pic>
        </p:grpSp>
      </p:grpSp>
      <p:grpSp>
        <p:nvGrpSpPr>
          <p:cNvPr id="10" name="Group 34"/>
          <p:cNvGrpSpPr>
            <a:grpSpLocks/>
          </p:cNvGrpSpPr>
          <p:nvPr/>
        </p:nvGrpSpPr>
        <p:grpSpPr bwMode="auto">
          <a:xfrm>
            <a:off x="5848350" y="3759200"/>
            <a:ext cx="1409700" cy="1431925"/>
            <a:chOff x="3528" y="2362"/>
            <a:chExt cx="888" cy="902"/>
          </a:xfrm>
        </p:grpSpPr>
        <p:grpSp>
          <p:nvGrpSpPr>
            <p:cNvPr id="11" name="Group 35"/>
            <p:cNvGrpSpPr>
              <a:grpSpLocks/>
            </p:cNvGrpSpPr>
            <p:nvPr/>
          </p:nvGrpSpPr>
          <p:grpSpPr bwMode="auto">
            <a:xfrm>
              <a:off x="3528" y="2362"/>
              <a:ext cx="888" cy="720"/>
              <a:chOff x="2746" y="2317"/>
              <a:chExt cx="888" cy="720"/>
            </a:xfrm>
          </p:grpSpPr>
          <p:sp>
            <p:nvSpPr>
              <p:cNvPr id="598052" name="AutoShape 36"/>
              <p:cNvSpPr>
                <a:spLocks noChangeArrowheads="1"/>
              </p:cNvSpPr>
              <p:nvPr/>
            </p:nvSpPr>
            <p:spPr bwMode="auto">
              <a:xfrm>
                <a:off x="2746" y="2317"/>
                <a:ext cx="888" cy="720"/>
              </a:xfrm>
              <a:prstGeom prst="roundRect">
                <a:avLst>
                  <a:gd name="adj" fmla="val 16667"/>
                </a:avLst>
              </a:prstGeom>
              <a:solidFill>
                <a:srgbClr val="FFFF99"/>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pic>
            <p:nvPicPr>
              <p:cNvPr id="1098" name="Picture 37"/>
              <p:cNvPicPr>
                <a:picLocks noChangeAspect="1" noChangeArrowheads="1"/>
              </p:cNvPicPr>
              <p:nvPr/>
            </p:nvPicPr>
            <p:blipFill>
              <a:blip r:embed="rId8">
                <a:lum bright="-18000"/>
              </a:blip>
              <a:srcRect l="19305" t="7779"/>
              <a:stretch>
                <a:fillRect/>
              </a:stretch>
            </p:blipFill>
            <p:spPr bwMode="auto">
              <a:xfrm>
                <a:off x="3064" y="2395"/>
                <a:ext cx="467" cy="400"/>
              </a:xfrm>
              <a:prstGeom prst="rect">
                <a:avLst/>
              </a:prstGeom>
              <a:noFill/>
              <a:ln w="9525">
                <a:noFill/>
                <a:miter lim="800000"/>
                <a:headEnd/>
                <a:tailEnd/>
              </a:ln>
            </p:spPr>
          </p:pic>
          <p:pic>
            <p:nvPicPr>
              <p:cNvPr id="1099" name="Picture 38"/>
              <p:cNvPicPr>
                <a:picLocks noChangeAspect="1" noChangeArrowheads="1"/>
              </p:cNvPicPr>
              <p:nvPr/>
            </p:nvPicPr>
            <p:blipFill>
              <a:blip r:embed="rId8">
                <a:lum bright="-12000"/>
              </a:blip>
              <a:srcRect l="19305" t="7779"/>
              <a:stretch>
                <a:fillRect/>
              </a:stretch>
            </p:blipFill>
            <p:spPr bwMode="auto">
              <a:xfrm>
                <a:off x="2946" y="2495"/>
                <a:ext cx="467" cy="400"/>
              </a:xfrm>
              <a:prstGeom prst="rect">
                <a:avLst/>
              </a:prstGeom>
              <a:noFill/>
              <a:ln w="9525">
                <a:noFill/>
                <a:miter lim="800000"/>
                <a:headEnd/>
                <a:tailEnd/>
              </a:ln>
            </p:spPr>
          </p:pic>
          <p:pic>
            <p:nvPicPr>
              <p:cNvPr id="1100" name="Picture 39"/>
              <p:cNvPicPr>
                <a:picLocks noChangeAspect="1" noChangeArrowheads="1"/>
              </p:cNvPicPr>
              <p:nvPr/>
            </p:nvPicPr>
            <p:blipFill>
              <a:blip r:embed="rId8"/>
              <a:srcRect l="19305" t="7779"/>
              <a:stretch>
                <a:fillRect/>
              </a:stretch>
            </p:blipFill>
            <p:spPr bwMode="auto">
              <a:xfrm>
                <a:off x="2839" y="2576"/>
                <a:ext cx="467" cy="400"/>
              </a:xfrm>
              <a:prstGeom prst="rect">
                <a:avLst/>
              </a:prstGeom>
              <a:noFill/>
              <a:ln w="9525">
                <a:noFill/>
                <a:miter lim="800000"/>
                <a:headEnd/>
                <a:tailEnd/>
              </a:ln>
            </p:spPr>
          </p:pic>
        </p:grpSp>
        <p:sp>
          <p:nvSpPr>
            <p:cNvPr id="598056" name="Rectangle 40"/>
            <p:cNvSpPr>
              <a:spLocks noChangeArrowheads="1"/>
            </p:cNvSpPr>
            <p:nvPr/>
          </p:nvSpPr>
          <p:spPr bwMode="auto">
            <a:xfrm>
              <a:off x="3679" y="3130"/>
              <a:ext cx="560" cy="134"/>
            </a:xfrm>
            <a:prstGeom prst="rect">
              <a:avLst/>
            </a:prstGeom>
            <a:noFill/>
            <a:ln w="9525" algn="ctr">
              <a:noFill/>
              <a:miter lim="800000"/>
              <a:headEnd/>
              <a:tailEnd/>
            </a:ln>
            <a:effectLst/>
          </p:spPr>
          <p:txBody>
            <a:bodyPr wrap="none"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Forms </a:t>
              </a:r>
              <a:r>
                <a:rPr lang="en-US" sz="1200">
                  <a:solidFill>
                    <a:schemeClr val="bg1"/>
                  </a:solidFill>
                  <a:latin typeface="Segoe Semibold" pitchFamily="34" charset="0"/>
                  <a:cs typeface="+mn-cs"/>
                </a:rPr>
                <a:t>(XL)</a:t>
              </a:r>
            </a:p>
          </p:txBody>
        </p:sp>
      </p:grpSp>
      <p:sp>
        <p:nvSpPr>
          <p:cNvPr id="598057" name="AutoShape 41"/>
          <p:cNvSpPr>
            <a:spLocks noChangeArrowheads="1"/>
          </p:cNvSpPr>
          <p:nvPr/>
        </p:nvSpPr>
        <p:spPr bwMode="auto">
          <a:xfrm>
            <a:off x="781050" y="895350"/>
            <a:ext cx="5867400" cy="2514600"/>
          </a:xfrm>
          <a:prstGeom prst="roundRect">
            <a:avLst>
              <a:gd name="adj" fmla="val 16667"/>
            </a:avLst>
          </a:prstGeom>
          <a:solidFill>
            <a:srgbClr val="6699FF"/>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grpSp>
        <p:nvGrpSpPr>
          <p:cNvPr id="12" name="Group 42"/>
          <p:cNvGrpSpPr>
            <a:grpSpLocks/>
          </p:cNvGrpSpPr>
          <p:nvPr/>
        </p:nvGrpSpPr>
        <p:grpSpPr bwMode="auto">
          <a:xfrm>
            <a:off x="1085850" y="1030288"/>
            <a:ext cx="1101725" cy="2287587"/>
            <a:chOff x="528" y="661"/>
            <a:chExt cx="694" cy="1441"/>
          </a:xfrm>
        </p:grpSpPr>
        <p:grpSp>
          <p:nvGrpSpPr>
            <p:cNvPr id="13" name="Group 43"/>
            <p:cNvGrpSpPr>
              <a:grpSpLocks/>
            </p:cNvGrpSpPr>
            <p:nvPr/>
          </p:nvGrpSpPr>
          <p:grpSpPr bwMode="auto">
            <a:xfrm>
              <a:off x="528" y="661"/>
              <a:ext cx="694" cy="1259"/>
              <a:chOff x="480" y="824"/>
              <a:chExt cx="694" cy="1259"/>
            </a:xfrm>
          </p:grpSpPr>
          <p:grpSp>
            <p:nvGrpSpPr>
              <p:cNvPr id="14" name="Group 44"/>
              <p:cNvGrpSpPr>
                <a:grpSpLocks/>
              </p:cNvGrpSpPr>
              <p:nvPr/>
            </p:nvGrpSpPr>
            <p:grpSpPr bwMode="auto">
              <a:xfrm>
                <a:off x="480" y="824"/>
                <a:ext cx="694" cy="201"/>
                <a:chOff x="808" y="2278"/>
                <a:chExt cx="694" cy="201"/>
              </a:xfrm>
            </p:grpSpPr>
            <p:sp>
              <p:nvSpPr>
                <p:cNvPr id="598061" name="AutoShape 45"/>
                <p:cNvSpPr>
                  <a:spLocks noChangeArrowheads="1"/>
                </p:cNvSpPr>
                <p:nvPr/>
              </p:nvSpPr>
              <p:spPr bwMode="auto">
                <a:xfrm>
                  <a:off x="808" y="2278"/>
                  <a:ext cx="694" cy="201"/>
                </a:xfrm>
                <a:prstGeom prst="flowChartTerminator">
                  <a:avLst/>
                </a:prstGeom>
                <a:solidFill>
                  <a:srgbClr val="FFFF99"/>
                </a:solidFill>
                <a:ln w="9525" algn="ctr">
                  <a:noFill/>
                  <a:miter lim="800000"/>
                  <a:headEnd/>
                  <a:tailEnd/>
                </a:ln>
                <a:effectLst>
                  <a:outerShdw dist="35921" dir="2700000" algn="ctr" rotWithShape="0">
                    <a:schemeClr val="tx2">
                      <a:alpha val="50000"/>
                    </a:schemeClr>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graphicFrame>
              <p:nvGraphicFramePr>
                <p:cNvPr id="1031" name="Object 7"/>
                <p:cNvGraphicFramePr>
                  <a:graphicFrameLocks noChangeAspect="1"/>
                </p:cNvGraphicFramePr>
                <p:nvPr/>
              </p:nvGraphicFramePr>
              <p:xfrm>
                <a:off x="836" y="2297"/>
                <a:ext cx="122" cy="163"/>
              </p:xfrm>
              <a:graphic>
                <a:graphicData uri="http://schemas.openxmlformats.org/presentationml/2006/ole">
                  <p:oleObj spid="_x0000_s1031" name="Visio" r:id="rId10" imgW="283464" imgH="463296" progId="Visio.Drawing.11">
                    <p:embed/>
                  </p:oleObj>
                </a:graphicData>
              </a:graphic>
            </p:graphicFrame>
            <p:sp>
              <p:nvSpPr>
                <p:cNvPr id="598063" name="Rectangle 47"/>
                <p:cNvSpPr>
                  <a:spLocks noChangeArrowheads="1"/>
                </p:cNvSpPr>
                <p:nvPr/>
              </p:nvSpPr>
              <p:spPr bwMode="auto">
                <a:xfrm>
                  <a:off x="1000" y="2311"/>
                  <a:ext cx="404"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solidFill>
                        <a:schemeClr val="bg2"/>
                      </a:solidFill>
                      <a:latin typeface="Segoe Semibold" pitchFamily="34" charset="0"/>
                      <a:cs typeface="+mn-cs"/>
                    </a:rPr>
                    <a:t>Account</a:t>
                  </a:r>
                </a:p>
              </p:txBody>
            </p:sp>
          </p:grpSp>
          <p:grpSp>
            <p:nvGrpSpPr>
              <p:cNvPr id="15" name="Group 48"/>
              <p:cNvGrpSpPr>
                <a:grpSpLocks/>
              </p:cNvGrpSpPr>
              <p:nvPr/>
            </p:nvGrpSpPr>
            <p:grpSpPr bwMode="auto">
              <a:xfrm>
                <a:off x="480" y="1036"/>
                <a:ext cx="694" cy="201"/>
                <a:chOff x="808" y="2490"/>
                <a:chExt cx="694" cy="201"/>
              </a:xfrm>
            </p:grpSpPr>
            <p:sp>
              <p:nvSpPr>
                <p:cNvPr id="598065" name="AutoShape 49"/>
                <p:cNvSpPr>
                  <a:spLocks noChangeArrowheads="1"/>
                </p:cNvSpPr>
                <p:nvPr/>
              </p:nvSpPr>
              <p:spPr bwMode="auto">
                <a:xfrm>
                  <a:off x="808" y="2490"/>
                  <a:ext cx="694" cy="201"/>
                </a:xfrm>
                <a:prstGeom prst="flowChartTerminator">
                  <a:avLst/>
                </a:prstGeom>
                <a:solidFill>
                  <a:srgbClr val="FFFF99"/>
                </a:solidFill>
                <a:ln w="9525" algn="ctr">
                  <a:noFill/>
                  <a:miter lim="800000"/>
                  <a:headEnd/>
                  <a:tailEnd/>
                </a:ln>
                <a:effectLst>
                  <a:outerShdw dist="35921" dir="2700000" algn="ctr" rotWithShape="0">
                    <a:schemeClr val="tx2">
                      <a:alpha val="50000"/>
                    </a:schemeClr>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66" name="Rectangle 50"/>
                <p:cNvSpPr>
                  <a:spLocks noChangeArrowheads="1"/>
                </p:cNvSpPr>
                <p:nvPr/>
              </p:nvSpPr>
              <p:spPr bwMode="auto">
                <a:xfrm>
                  <a:off x="1000" y="2523"/>
                  <a:ext cx="280"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solidFill>
                        <a:schemeClr val="bg2"/>
                      </a:solidFill>
                      <a:latin typeface="Segoe Semibold" pitchFamily="34" charset="0"/>
                      <a:cs typeface="+mn-cs"/>
                    </a:rPr>
                    <a:t>Entity</a:t>
                  </a:r>
                </a:p>
              </p:txBody>
            </p:sp>
            <p:graphicFrame>
              <p:nvGraphicFramePr>
                <p:cNvPr id="1030" name="Object 6"/>
                <p:cNvGraphicFramePr>
                  <a:graphicFrameLocks noChangeAspect="1"/>
                </p:cNvGraphicFramePr>
                <p:nvPr/>
              </p:nvGraphicFramePr>
              <p:xfrm>
                <a:off x="836" y="2509"/>
                <a:ext cx="122" cy="163"/>
              </p:xfrm>
              <a:graphic>
                <a:graphicData uri="http://schemas.openxmlformats.org/presentationml/2006/ole">
                  <p:oleObj spid="_x0000_s1030" name="Visio" r:id="rId11" imgW="283464" imgH="463296" progId="Visio.Drawing.11">
                    <p:embed/>
                  </p:oleObj>
                </a:graphicData>
              </a:graphic>
            </p:graphicFrame>
          </p:grpSp>
          <p:grpSp>
            <p:nvGrpSpPr>
              <p:cNvPr id="16" name="Group 52"/>
              <p:cNvGrpSpPr>
                <a:grpSpLocks/>
              </p:cNvGrpSpPr>
              <p:nvPr/>
            </p:nvGrpSpPr>
            <p:grpSpPr bwMode="auto">
              <a:xfrm>
                <a:off x="480" y="1248"/>
                <a:ext cx="694" cy="201"/>
                <a:chOff x="288" y="2702"/>
                <a:chExt cx="694" cy="201"/>
              </a:xfrm>
            </p:grpSpPr>
            <p:sp>
              <p:nvSpPr>
                <p:cNvPr id="598069" name="AutoShape 53"/>
                <p:cNvSpPr>
                  <a:spLocks noChangeArrowheads="1"/>
                </p:cNvSpPr>
                <p:nvPr/>
              </p:nvSpPr>
              <p:spPr bwMode="auto">
                <a:xfrm>
                  <a:off x="288" y="2702"/>
                  <a:ext cx="694" cy="201"/>
                </a:xfrm>
                <a:prstGeom prst="flowChartTerminator">
                  <a:avLst/>
                </a:prstGeom>
                <a:solidFill>
                  <a:srgbClr val="FFFF99"/>
                </a:solidFill>
                <a:ln w="9525" algn="ctr">
                  <a:noFill/>
                  <a:miter lim="800000"/>
                  <a:headEnd/>
                  <a:tailEnd/>
                </a:ln>
                <a:effectLst>
                  <a:outerShdw dist="35921" dir="2700000" algn="ctr" rotWithShape="0">
                    <a:schemeClr val="tx2">
                      <a:alpha val="50000"/>
                    </a:schemeClr>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70" name="Rectangle 54"/>
                <p:cNvSpPr>
                  <a:spLocks noChangeArrowheads="1"/>
                </p:cNvSpPr>
                <p:nvPr/>
              </p:nvSpPr>
              <p:spPr bwMode="auto">
                <a:xfrm>
                  <a:off x="480" y="2735"/>
                  <a:ext cx="441"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solidFill>
                        <a:schemeClr val="bg2"/>
                      </a:solidFill>
                      <a:latin typeface="Segoe Semibold" pitchFamily="34" charset="0"/>
                      <a:cs typeface="+mn-cs"/>
                    </a:rPr>
                    <a:t>Scenario</a:t>
                  </a:r>
                </a:p>
              </p:txBody>
            </p:sp>
            <p:graphicFrame>
              <p:nvGraphicFramePr>
                <p:cNvPr id="1029" name="Object 5"/>
                <p:cNvGraphicFramePr>
                  <a:graphicFrameLocks noChangeAspect="1"/>
                </p:cNvGraphicFramePr>
                <p:nvPr/>
              </p:nvGraphicFramePr>
              <p:xfrm>
                <a:off x="336" y="2721"/>
                <a:ext cx="122" cy="163"/>
              </p:xfrm>
              <a:graphic>
                <a:graphicData uri="http://schemas.openxmlformats.org/presentationml/2006/ole">
                  <p:oleObj spid="_x0000_s1029" name="Visio" r:id="rId12" imgW="283464" imgH="463296" progId="Visio.Drawing.11">
                    <p:embed/>
                  </p:oleObj>
                </a:graphicData>
              </a:graphic>
            </p:graphicFrame>
          </p:grpSp>
          <p:grpSp>
            <p:nvGrpSpPr>
              <p:cNvPr id="17" name="Group 56"/>
              <p:cNvGrpSpPr>
                <a:grpSpLocks/>
              </p:cNvGrpSpPr>
              <p:nvPr/>
            </p:nvGrpSpPr>
            <p:grpSpPr bwMode="auto">
              <a:xfrm>
                <a:off x="480" y="1459"/>
                <a:ext cx="694" cy="201"/>
                <a:chOff x="808" y="2913"/>
                <a:chExt cx="694" cy="201"/>
              </a:xfrm>
            </p:grpSpPr>
            <p:sp>
              <p:nvSpPr>
                <p:cNvPr id="598073" name="AutoShape 57"/>
                <p:cNvSpPr>
                  <a:spLocks noChangeArrowheads="1"/>
                </p:cNvSpPr>
                <p:nvPr/>
              </p:nvSpPr>
              <p:spPr bwMode="auto">
                <a:xfrm>
                  <a:off x="808" y="2913"/>
                  <a:ext cx="694" cy="201"/>
                </a:xfrm>
                <a:prstGeom prst="flowChartTerminator">
                  <a:avLst/>
                </a:prstGeom>
                <a:solidFill>
                  <a:srgbClr val="FFFF99"/>
                </a:solidFill>
                <a:ln w="9525" algn="ctr">
                  <a:noFill/>
                  <a:miter lim="800000"/>
                  <a:headEnd/>
                  <a:tailEnd/>
                </a:ln>
                <a:effectLst>
                  <a:outerShdw dist="35921" dir="2700000" algn="ctr" rotWithShape="0">
                    <a:schemeClr val="tx2">
                      <a:alpha val="50000"/>
                    </a:schemeClr>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74" name="Rectangle 58"/>
                <p:cNvSpPr>
                  <a:spLocks noChangeArrowheads="1"/>
                </p:cNvSpPr>
                <p:nvPr/>
              </p:nvSpPr>
              <p:spPr bwMode="auto">
                <a:xfrm>
                  <a:off x="1000" y="2946"/>
                  <a:ext cx="248"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solidFill>
                        <a:schemeClr val="bg2"/>
                      </a:solidFill>
                      <a:latin typeface="Segoe Semibold" pitchFamily="34" charset="0"/>
                      <a:cs typeface="+mn-cs"/>
                    </a:rPr>
                    <a:t>Time</a:t>
                  </a:r>
                </a:p>
              </p:txBody>
            </p:sp>
            <p:graphicFrame>
              <p:nvGraphicFramePr>
                <p:cNvPr id="1028" name="Object 4"/>
                <p:cNvGraphicFramePr>
                  <a:graphicFrameLocks noChangeAspect="1"/>
                </p:cNvGraphicFramePr>
                <p:nvPr/>
              </p:nvGraphicFramePr>
              <p:xfrm>
                <a:off x="836" y="2932"/>
                <a:ext cx="122" cy="163"/>
              </p:xfrm>
              <a:graphic>
                <a:graphicData uri="http://schemas.openxmlformats.org/presentationml/2006/ole">
                  <p:oleObj spid="_x0000_s1028" name="Visio" r:id="rId13" imgW="283464" imgH="463296" progId="Visio.Drawing.11">
                    <p:embed/>
                  </p:oleObj>
                </a:graphicData>
              </a:graphic>
            </p:graphicFrame>
          </p:grpSp>
          <p:grpSp>
            <p:nvGrpSpPr>
              <p:cNvPr id="18" name="Group 60"/>
              <p:cNvGrpSpPr>
                <a:grpSpLocks/>
              </p:cNvGrpSpPr>
              <p:nvPr/>
            </p:nvGrpSpPr>
            <p:grpSpPr bwMode="auto">
              <a:xfrm>
                <a:off x="480" y="1671"/>
                <a:ext cx="694" cy="201"/>
                <a:chOff x="808" y="3125"/>
                <a:chExt cx="694" cy="201"/>
              </a:xfrm>
            </p:grpSpPr>
            <p:sp>
              <p:nvSpPr>
                <p:cNvPr id="598077" name="AutoShape 61"/>
                <p:cNvSpPr>
                  <a:spLocks noChangeArrowheads="1"/>
                </p:cNvSpPr>
                <p:nvPr/>
              </p:nvSpPr>
              <p:spPr bwMode="auto">
                <a:xfrm>
                  <a:off x="808" y="3125"/>
                  <a:ext cx="694" cy="201"/>
                </a:xfrm>
                <a:prstGeom prst="flowChartTerminator">
                  <a:avLst/>
                </a:prstGeom>
                <a:solidFill>
                  <a:srgbClr val="FFCC66"/>
                </a:solidFill>
                <a:ln w="9525" algn="ctr">
                  <a:noFill/>
                  <a:miter lim="800000"/>
                  <a:headEnd/>
                  <a:tailEnd/>
                </a:ln>
                <a:effectLst>
                  <a:outerShdw dist="35921" dir="2700000" algn="ctr" rotWithShape="0">
                    <a:schemeClr val="tx2">
                      <a:alpha val="50000"/>
                    </a:schemeClr>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78" name="Rectangle 62"/>
                <p:cNvSpPr>
                  <a:spLocks noChangeArrowheads="1"/>
                </p:cNvSpPr>
                <p:nvPr/>
              </p:nvSpPr>
              <p:spPr bwMode="auto">
                <a:xfrm>
                  <a:off x="1000" y="3158"/>
                  <a:ext cx="385"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latin typeface="Segoe Semibold" pitchFamily="34" charset="0"/>
                      <a:cs typeface="+mn-cs"/>
                    </a:rPr>
                    <a:t>Product</a:t>
                  </a:r>
                </a:p>
              </p:txBody>
            </p:sp>
            <p:graphicFrame>
              <p:nvGraphicFramePr>
                <p:cNvPr id="1027" name="Object 3"/>
                <p:cNvGraphicFramePr>
                  <a:graphicFrameLocks noChangeAspect="1"/>
                </p:cNvGraphicFramePr>
                <p:nvPr/>
              </p:nvGraphicFramePr>
              <p:xfrm>
                <a:off x="836" y="3144"/>
                <a:ext cx="122" cy="163"/>
              </p:xfrm>
              <a:graphic>
                <a:graphicData uri="http://schemas.openxmlformats.org/presentationml/2006/ole">
                  <p:oleObj spid="_x0000_s1027" name="Visio" r:id="rId14" imgW="283464" imgH="463296" progId="Visio.Drawing.11">
                    <p:embed/>
                  </p:oleObj>
                </a:graphicData>
              </a:graphic>
            </p:graphicFrame>
          </p:grpSp>
          <p:grpSp>
            <p:nvGrpSpPr>
              <p:cNvPr id="19" name="Group 64"/>
              <p:cNvGrpSpPr>
                <a:grpSpLocks/>
              </p:cNvGrpSpPr>
              <p:nvPr/>
            </p:nvGrpSpPr>
            <p:grpSpPr bwMode="auto">
              <a:xfrm>
                <a:off x="480" y="1882"/>
                <a:ext cx="694" cy="201"/>
                <a:chOff x="816" y="3336"/>
                <a:chExt cx="694" cy="201"/>
              </a:xfrm>
            </p:grpSpPr>
            <p:sp>
              <p:nvSpPr>
                <p:cNvPr id="598081" name="AutoShape 65"/>
                <p:cNvSpPr>
                  <a:spLocks noChangeArrowheads="1"/>
                </p:cNvSpPr>
                <p:nvPr/>
              </p:nvSpPr>
              <p:spPr bwMode="auto">
                <a:xfrm>
                  <a:off x="816" y="3336"/>
                  <a:ext cx="694" cy="201"/>
                </a:xfrm>
                <a:prstGeom prst="flowChartTerminator">
                  <a:avLst/>
                </a:prstGeom>
                <a:solidFill>
                  <a:srgbClr val="FFCC66"/>
                </a:solidFill>
                <a:ln w="9525" algn="ctr">
                  <a:noFill/>
                  <a:miter lim="800000"/>
                  <a:headEnd/>
                  <a:tailEnd/>
                </a:ln>
                <a:effectLst>
                  <a:outerShdw dist="35921" dir="2700000" algn="ctr" rotWithShape="0">
                    <a:schemeClr val="tx2">
                      <a:alpha val="50000"/>
                    </a:schemeClr>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082" name="Rectangle 66"/>
                <p:cNvSpPr>
                  <a:spLocks noChangeArrowheads="1"/>
                </p:cNvSpPr>
                <p:nvPr/>
              </p:nvSpPr>
              <p:spPr bwMode="auto">
                <a:xfrm>
                  <a:off x="1000" y="3369"/>
                  <a:ext cx="162" cy="134"/>
                </a:xfrm>
                <a:prstGeom prst="rect">
                  <a:avLst/>
                </a:prstGeom>
                <a:noFill/>
                <a:ln w="9525">
                  <a:noFill/>
                  <a:miter lim="800000"/>
                  <a:headEnd/>
                  <a:tailEnd/>
                </a:ln>
              </p:spPr>
              <p:txBody>
                <a:bodyPr wrap="none" lIns="0" tIns="0" rIns="0" bIns="0">
                  <a:spAutoFit/>
                </a:bodyPr>
                <a:lstStyle/>
                <a:p>
                  <a:pPr algn="ctr">
                    <a:lnSpc>
                      <a:spcPct val="85000"/>
                    </a:lnSpc>
                    <a:spcBef>
                      <a:spcPct val="20000"/>
                    </a:spcBef>
                    <a:defRPr/>
                  </a:pPr>
                  <a:r>
                    <a:rPr lang="en-US" sz="1400">
                      <a:latin typeface="Segoe Semibold" pitchFamily="34" charset="0"/>
                      <a:cs typeface="+mn-cs"/>
                    </a:rPr>
                    <a:t>HR</a:t>
                  </a:r>
                </a:p>
              </p:txBody>
            </p:sp>
            <p:graphicFrame>
              <p:nvGraphicFramePr>
                <p:cNvPr id="1026" name="Object 2"/>
                <p:cNvGraphicFramePr>
                  <a:graphicFrameLocks noChangeAspect="1"/>
                </p:cNvGraphicFramePr>
                <p:nvPr/>
              </p:nvGraphicFramePr>
              <p:xfrm>
                <a:off x="844" y="3355"/>
                <a:ext cx="122" cy="163"/>
              </p:xfrm>
              <a:graphic>
                <a:graphicData uri="http://schemas.openxmlformats.org/presentationml/2006/ole">
                  <p:oleObj spid="_x0000_s1026" name="Visio" r:id="rId15" imgW="283464" imgH="463296" progId="Visio.Drawing.11">
                    <p:embed/>
                  </p:oleObj>
                </a:graphicData>
              </a:graphic>
            </p:graphicFrame>
          </p:grpSp>
        </p:grpSp>
        <p:sp>
          <p:nvSpPr>
            <p:cNvPr id="598084" name="Rectangle 68"/>
            <p:cNvSpPr>
              <a:spLocks noChangeArrowheads="1"/>
            </p:cNvSpPr>
            <p:nvPr/>
          </p:nvSpPr>
          <p:spPr bwMode="auto">
            <a:xfrm>
              <a:off x="567" y="1968"/>
              <a:ext cx="633" cy="134"/>
            </a:xfrm>
            <a:prstGeom prst="rect">
              <a:avLst/>
            </a:prstGeom>
            <a:noFill/>
            <a:ln w="9525" algn="ctr">
              <a:noFill/>
              <a:miter lim="800000"/>
              <a:headEnd/>
              <a:tailEnd/>
            </a:ln>
            <a:effectLst/>
          </p:spPr>
          <p:txBody>
            <a:bodyPr wrap="none"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Dimensions</a:t>
              </a:r>
            </a:p>
          </p:txBody>
        </p:sp>
      </p:grpSp>
      <p:sp>
        <p:nvSpPr>
          <p:cNvPr id="598085" name="AutoShape 69"/>
          <p:cNvSpPr>
            <a:spLocks noChangeArrowheads="1"/>
          </p:cNvSpPr>
          <p:nvPr/>
        </p:nvSpPr>
        <p:spPr bwMode="auto">
          <a:xfrm rot="5400000">
            <a:off x="6392863" y="2217737"/>
            <a:ext cx="1447800" cy="1241425"/>
          </a:xfrm>
          <a:custGeom>
            <a:avLst/>
            <a:gdLst>
              <a:gd name="G0" fmla="+- 15886 0 0"/>
              <a:gd name="G1" fmla="+- 4130 0 0"/>
              <a:gd name="G2" fmla="+- 12158 0 4130"/>
              <a:gd name="G3" fmla="+- G2 0 4130"/>
              <a:gd name="G4" fmla="*/ G3 32768 32059"/>
              <a:gd name="G5" fmla="*/ G4 1 2"/>
              <a:gd name="G6" fmla="+- 21600 0 15886"/>
              <a:gd name="G7" fmla="*/ G6 4130 6079"/>
              <a:gd name="G8" fmla="+- G7 15886 0"/>
              <a:gd name="T0" fmla="*/ 15886 w 21600"/>
              <a:gd name="T1" fmla="*/ 0 h 21600"/>
              <a:gd name="T2" fmla="*/ 15886 w 21600"/>
              <a:gd name="T3" fmla="*/ 12158 h 21600"/>
              <a:gd name="T4" fmla="*/ 1992 w 21600"/>
              <a:gd name="T5" fmla="*/ 21600 h 21600"/>
              <a:gd name="T6" fmla="*/ 21600 w 21600"/>
              <a:gd name="T7" fmla="*/ 6079 h 21600"/>
              <a:gd name="T8" fmla="*/ 17694720 1 256"/>
              <a:gd name="T9" fmla="*/ 5898240 1 256"/>
              <a:gd name="T10" fmla="*/ 5898240 1 256"/>
              <a:gd name="T11" fmla="*/ 0 1 25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886" y="0"/>
                </a:lnTo>
                <a:lnTo>
                  <a:pt x="15886" y="4130"/>
                </a:lnTo>
                <a:lnTo>
                  <a:pt x="12427" y="4130"/>
                </a:lnTo>
                <a:cubicBezTo>
                  <a:pt x="5564" y="4130"/>
                  <a:pt x="0" y="7724"/>
                  <a:pt x="0" y="12158"/>
                </a:cubicBezTo>
                <a:lnTo>
                  <a:pt x="0" y="21600"/>
                </a:lnTo>
                <a:lnTo>
                  <a:pt x="3984" y="21600"/>
                </a:lnTo>
                <a:lnTo>
                  <a:pt x="3984" y="12158"/>
                </a:lnTo>
                <a:cubicBezTo>
                  <a:pt x="3984" y="9877"/>
                  <a:pt x="7764" y="8028"/>
                  <a:pt x="12427" y="8028"/>
                </a:cubicBezTo>
                <a:lnTo>
                  <a:pt x="15886" y="8028"/>
                </a:lnTo>
                <a:lnTo>
                  <a:pt x="15886" y="12158"/>
                </a:lnTo>
                <a:close/>
              </a:path>
            </a:pathLst>
          </a:custGeom>
          <a:solidFill>
            <a:srgbClr val="FFCC66"/>
          </a:solidFill>
          <a:ln w="9525" algn="ctr">
            <a:solidFill>
              <a:srgbClr val="FFFF66"/>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grpSp>
        <p:nvGrpSpPr>
          <p:cNvPr id="20" name="Group 70"/>
          <p:cNvGrpSpPr>
            <a:grpSpLocks/>
          </p:cNvGrpSpPr>
          <p:nvPr/>
        </p:nvGrpSpPr>
        <p:grpSpPr bwMode="auto">
          <a:xfrm>
            <a:off x="3067050" y="1123950"/>
            <a:ext cx="1676400" cy="2193925"/>
            <a:chOff x="1776" y="720"/>
            <a:chExt cx="1056" cy="1382"/>
          </a:xfrm>
        </p:grpSpPr>
        <p:sp>
          <p:nvSpPr>
            <p:cNvPr id="598087" name="Rectangle 71"/>
            <p:cNvSpPr>
              <a:spLocks noChangeArrowheads="1"/>
            </p:cNvSpPr>
            <p:nvPr/>
          </p:nvSpPr>
          <p:spPr bwMode="auto">
            <a:xfrm>
              <a:off x="2112" y="1968"/>
              <a:ext cx="384" cy="134"/>
            </a:xfrm>
            <a:prstGeom prst="rect">
              <a:avLst/>
            </a:prstGeom>
            <a:noFill/>
            <a:ln w="9525" algn="ctr">
              <a:noFill/>
              <a:miter lim="800000"/>
              <a:headEnd/>
              <a:tailEnd/>
            </a:ln>
            <a:effectLst/>
          </p:spPr>
          <p:txBody>
            <a:bodyPr wrap="none"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Models</a:t>
              </a:r>
            </a:p>
          </p:txBody>
        </p:sp>
        <p:grpSp>
          <p:nvGrpSpPr>
            <p:cNvPr id="21" name="Group 72"/>
            <p:cNvGrpSpPr>
              <a:grpSpLocks/>
            </p:cNvGrpSpPr>
            <p:nvPr/>
          </p:nvGrpSpPr>
          <p:grpSpPr bwMode="auto">
            <a:xfrm>
              <a:off x="1776" y="720"/>
              <a:ext cx="1056" cy="1179"/>
              <a:chOff x="1776" y="720"/>
              <a:chExt cx="1056" cy="1179"/>
            </a:xfrm>
          </p:grpSpPr>
          <p:grpSp>
            <p:nvGrpSpPr>
              <p:cNvPr id="22" name="Group 73"/>
              <p:cNvGrpSpPr>
                <a:grpSpLocks/>
              </p:cNvGrpSpPr>
              <p:nvPr/>
            </p:nvGrpSpPr>
            <p:grpSpPr bwMode="auto">
              <a:xfrm>
                <a:off x="1776" y="720"/>
                <a:ext cx="1056" cy="363"/>
                <a:chOff x="1344" y="2362"/>
                <a:chExt cx="616" cy="363"/>
              </a:xfrm>
            </p:grpSpPr>
            <p:pic>
              <p:nvPicPr>
                <p:cNvPr id="1073" name="Picture 74" descr="GEL Rounded Square MS green"/>
                <p:cNvPicPr>
                  <a:picLocks noChangeAspect="1" noChangeArrowheads="1"/>
                </p:cNvPicPr>
                <p:nvPr/>
              </p:nvPicPr>
              <p:blipFill>
                <a:blip r:embed="rId16"/>
                <a:srcRect/>
                <a:stretch>
                  <a:fillRect/>
                </a:stretch>
              </p:blipFill>
              <p:spPr bwMode="auto">
                <a:xfrm>
                  <a:off x="1370" y="2362"/>
                  <a:ext cx="564" cy="363"/>
                </a:xfrm>
                <a:prstGeom prst="rect">
                  <a:avLst/>
                </a:prstGeom>
                <a:noFill/>
                <a:ln w="9525">
                  <a:noFill/>
                  <a:miter lim="800000"/>
                  <a:headEnd/>
                  <a:tailEnd/>
                </a:ln>
              </p:spPr>
            </p:pic>
            <p:sp>
              <p:nvSpPr>
                <p:cNvPr id="598091" name="Rectangle 75"/>
                <p:cNvSpPr>
                  <a:spLocks noChangeArrowheads="1"/>
                </p:cNvSpPr>
                <p:nvPr/>
              </p:nvSpPr>
              <p:spPr bwMode="auto">
                <a:xfrm>
                  <a:off x="1344" y="2377"/>
                  <a:ext cx="616" cy="343"/>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en-US" sz="1400" dirty="0">
                      <a:solidFill>
                        <a:schemeClr val="tx1">
                          <a:lumMod val="50000"/>
                        </a:schemeClr>
                      </a:solidFill>
                      <a:effectLst>
                        <a:outerShdw blurRad="38100" dist="38100" dir="2700000" algn="tl">
                          <a:srgbClr val="FFFFFF"/>
                        </a:outerShdw>
                      </a:effectLst>
                      <a:latin typeface="Tahoma" pitchFamily="34" charset="0"/>
                      <a:cs typeface="+mn-cs"/>
                    </a:rPr>
                    <a:t>Annual Budget</a:t>
                  </a:r>
                </a:p>
              </p:txBody>
            </p:sp>
          </p:grpSp>
          <p:grpSp>
            <p:nvGrpSpPr>
              <p:cNvPr id="23" name="Group 76"/>
              <p:cNvGrpSpPr>
                <a:grpSpLocks/>
              </p:cNvGrpSpPr>
              <p:nvPr/>
            </p:nvGrpSpPr>
            <p:grpSpPr bwMode="auto">
              <a:xfrm>
                <a:off x="1776" y="1125"/>
                <a:ext cx="1056" cy="363"/>
                <a:chOff x="1344" y="2362"/>
                <a:chExt cx="616" cy="363"/>
              </a:xfrm>
            </p:grpSpPr>
            <p:pic>
              <p:nvPicPr>
                <p:cNvPr id="1071" name="Picture 77" descr="GEL Rounded Square MS green"/>
                <p:cNvPicPr>
                  <a:picLocks noChangeAspect="1" noChangeArrowheads="1"/>
                </p:cNvPicPr>
                <p:nvPr/>
              </p:nvPicPr>
              <p:blipFill>
                <a:blip r:embed="rId16"/>
                <a:srcRect/>
                <a:stretch>
                  <a:fillRect/>
                </a:stretch>
              </p:blipFill>
              <p:spPr bwMode="auto">
                <a:xfrm>
                  <a:off x="1370" y="2362"/>
                  <a:ext cx="564" cy="363"/>
                </a:xfrm>
                <a:prstGeom prst="rect">
                  <a:avLst/>
                </a:prstGeom>
                <a:noFill/>
                <a:ln w="9525">
                  <a:noFill/>
                  <a:miter lim="800000"/>
                  <a:headEnd/>
                  <a:tailEnd/>
                </a:ln>
              </p:spPr>
            </p:pic>
            <p:sp>
              <p:nvSpPr>
                <p:cNvPr id="598094" name="Rectangle 78"/>
                <p:cNvSpPr>
                  <a:spLocks noChangeArrowheads="1"/>
                </p:cNvSpPr>
                <p:nvPr/>
              </p:nvSpPr>
              <p:spPr bwMode="auto">
                <a:xfrm>
                  <a:off x="1344" y="2377"/>
                  <a:ext cx="616" cy="343"/>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en-US" sz="1400" dirty="0">
                      <a:solidFill>
                        <a:schemeClr val="tx1">
                          <a:lumMod val="50000"/>
                        </a:schemeClr>
                      </a:solidFill>
                      <a:effectLst>
                        <a:outerShdw blurRad="38100" dist="38100" dir="2700000" algn="tl">
                          <a:srgbClr val="FFFFFF"/>
                        </a:outerShdw>
                      </a:effectLst>
                      <a:latin typeface="Tahoma" pitchFamily="34" charset="0"/>
                      <a:cs typeface="+mn-cs"/>
                    </a:rPr>
                    <a:t>Consolidation</a:t>
                  </a:r>
                </a:p>
              </p:txBody>
            </p:sp>
          </p:grpSp>
          <p:grpSp>
            <p:nvGrpSpPr>
              <p:cNvPr id="24" name="Group 79"/>
              <p:cNvGrpSpPr>
                <a:grpSpLocks/>
              </p:cNvGrpSpPr>
              <p:nvPr/>
            </p:nvGrpSpPr>
            <p:grpSpPr bwMode="auto">
              <a:xfrm>
                <a:off x="1776" y="1536"/>
                <a:ext cx="1056" cy="363"/>
                <a:chOff x="1344" y="2362"/>
                <a:chExt cx="616" cy="363"/>
              </a:xfrm>
            </p:grpSpPr>
            <p:pic>
              <p:nvPicPr>
                <p:cNvPr id="1069" name="Picture 80" descr="GEL Rounded Square MS green"/>
                <p:cNvPicPr>
                  <a:picLocks noChangeAspect="1" noChangeArrowheads="1"/>
                </p:cNvPicPr>
                <p:nvPr/>
              </p:nvPicPr>
              <p:blipFill>
                <a:blip r:embed="rId16"/>
                <a:srcRect/>
                <a:stretch>
                  <a:fillRect/>
                </a:stretch>
              </p:blipFill>
              <p:spPr bwMode="auto">
                <a:xfrm>
                  <a:off x="1370" y="2362"/>
                  <a:ext cx="564" cy="363"/>
                </a:xfrm>
                <a:prstGeom prst="rect">
                  <a:avLst/>
                </a:prstGeom>
                <a:noFill/>
                <a:ln w="9525">
                  <a:noFill/>
                  <a:miter lim="800000"/>
                  <a:headEnd/>
                  <a:tailEnd/>
                </a:ln>
              </p:spPr>
            </p:pic>
            <p:sp>
              <p:nvSpPr>
                <p:cNvPr id="598097" name="Rectangle 81"/>
                <p:cNvSpPr>
                  <a:spLocks noChangeArrowheads="1"/>
                </p:cNvSpPr>
                <p:nvPr/>
              </p:nvSpPr>
              <p:spPr bwMode="auto">
                <a:xfrm>
                  <a:off x="1344" y="2377"/>
                  <a:ext cx="616" cy="343"/>
                </a:xfrm>
                <a:prstGeom prst="rect">
                  <a:avLst/>
                </a:prstGeom>
                <a:noFill/>
                <a:ln w="9525">
                  <a:noFill/>
                  <a:miter lim="800000"/>
                  <a:headEnd/>
                  <a:tailEnd/>
                </a:ln>
                <a:effectLst/>
              </p:spPr>
              <p:txBody>
                <a:bodyPr wrap="none" anchor="ctr"/>
                <a:lstStyle/>
                <a:p>
                  <a:pPr algn="ctr" eaLnBrk="0" hangingPunct="0">
                    <a:lnSpc>
                      <a:spcPct val="85000"/>
                    </a:lnSpc>
                    <a:spcBef>
                      <a:spcPct val="20000"/>
                    </a:spcBef>
                    <a:defRPr/>
                  </a:pPr>
                  <a:r>
                    <a:rPr lang="en-US" sz="1400" dirty="0">
                      <a:solidFill>
                        <a:schemeClr val="tx1">
                          <a:lumMod val="50000"/>
                        </a:schemeClr>
                      </a:solidFill>
                      <a:effectLst>
                        <a:outerShdw blurRad="38100" dist="38100" dir="2700000" algn="tl">
                          <a:srgbClr val="FFFFFF"/>
                        </a:outerShdw>
                      </a:effectLst>
                      <a:latin typeface="Tahoma" pitchFamily="34" charset="0"/>
                      <a:cs typeface="+mn-cs"/>
                    </a:rPr>
                    <a:t>Exp Assumptions</a:t>
                  </a:r>
                </a:p>
              </p:txBody>
            </p:sp>
          </p:grpSp>
        </p:grpSp>
      </p:grpSp>
      <p:grpSp>
        <p:nvGrpSpPr>
          <p:cNvPr id="25" name="Group 82"/>
          <p:cNvGrpSpPr>
            <a:grpSpLocks/>
          </p:cNvGrpSpPr>
          <p:nvPr/>
        </p:nvGrpSpPr>
        <p:grpSpPr bwMode="auto">
          <a:xfrm>
            <a:off x="2305050" y="1352550"/>
            <a:ext cx="838200" cy="1447800"/>
            <a:chOff x="1296" y="864"/>
            <a:chExt cx="528" cy="912"/>
          </a:xfrm>
        </p:grpSpPr>
        <p:sp>
          <p:nvSpPr>
            <p:cNvPr id="598099" name="AutoShape 83"/>
            <p:cNvSpPr>
              <a:spLocks noChangeArrowheads="1"/>
            </p:cNvSpPr>
            <p:nvPr/>
          </p:nvSpPr>
          <p:spPr bwMode="auto">
            <a:xfrm>
              <a:off x="1296" y="1680"/>
              <a:ext cx="528" cy="96"/>
            </a:xfrm>
            <a:prstGeom prst="rightArrow">
              <a:avLst>
                <a:gd name="adj1" fmla="val 50000"/>
                <a:gd name="adj2" fmla="val 137500"/>
              </a:avLst>
            </a:prstGeom>
            <a:solidFill>
              <a:srgbClr val="FFCC66"/>
            </a:solidFill>
            <a:ln w="9525">
              <a:solidFill>
                <a:srgbClr val="FFFF00"/>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100" name="AutoShape 84"/>
            <p:cNvSpPr>
              <a:spLocks noChangeArrowheads="1"/>
            </p:cNvSpPr>
            <p:nvPr/>
          </p:nvSpPr>
          <p:spPr bwMode="auto">
            <a:xfrm>
              <a:off x="1296" y="864"/>
              <a:ext cx="528" cy="96"/>
            </a:xfrm>
            <a:prstGeom prst="rightArrow">
              <a:avLst>
                <a:gd name="adj1" fmla="val 50000"/>
                <a:gd name="adj2" fmla="val 137500"/>
              </a:avLst>
            </a:prstGeom>
            <a:solidFill>
              <a:srgbClr val="FFCC66"/>
            </a:solidFill>
            <a:ln w="9525">
              <a:solidFill>
                <a:srgbClr val="FFFF00"/>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101" name="AutoShape 85"/>
            <p:cNvSpPr>
              <a:spLocks noChangeArrowheads="1"/>
            </p:cNvSpPr>
            <p:nvPr/>
          </p:nvSpPr>
          <p:spPr bwMode="auto">
            <a:xfrm>
              <a:off x="1296" y="1266"/>
              <a:ext cx="528" cy="96"/>
            </a:xfrm>
            <a:prstGeom prst="rightArrow">
              <a:avLst>
                <a:gd name="adj1" fmla="val 50000"/>
                <a:gd name="adj2" fmla="val 137500"/>
              </a:avLst>
            </a:prstGeom>
            <a:solidFill>
              <a:srgbClr val="FFCC66"/>
            </a:solidFill>
            <a:ln w="9525">
              <a:solidFill>
                <a:srgbClr val="FFFF00"/>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grpSp>
      <p:grpSp>
        <p:nvGrpSpPr>
          <p:cNvPr id="26" name="Group 86"/>
          <p:cNvGrpSpPr>
            <a:grpSpLocks/>
          </p:cNvGrpSpPr>
          <p:nvPr/>
        </p:nvGrpSpPr>
        <p:grpSpPr bwMode="auto">
          <a:xfrm>
            <a:off x="4972050" y="1504950"/>
            <a:ext cx="1409700" cy="1797050"/>
            <a:chOff x="2976" y="960"/>
            <a:chExt cx="888" cy="1132"/>
          </a:xfrm>
        </p:grpSpPr>
        <p:grpSp>
          <p:nvGrpSpPr>
            <p:cNvPr id="27" name="Group 87"/>
            <p:cNvGrpSpPr>
              <a:grpSpLocks/>
            </p:cNvGrpSpPr>
            <p:nvPr/>
          </p:nvGrpSpPr>
          <p:grpSpPr bwMode="auto">
            <a:xfrm>
              <a:off x="2976" y="960"/>
              <a:ext cx="888" cy="720"/>
              <a:chOff x="3024" y="912"/>
              <a:chExt cx="888" cy="720"/>
            </a:xfrm>
          </p:grpSpPr>
          <p:sp>
            <p:nvSpPr>
              <p:cNvPr id="598104" name="AutoShape 88"/>
              <p:cNvSpPr>
                <a:spLocks noChangeArrowheads="1"/>
              </p:cNvSpPr>
              <p:nvPr/>
            </p:nvSpPr>
            <p:spPr bwMode="auto">
              <a:xfrm>
                <a:off x="3024" y="912"/>
                <a:ext cx="888" cy="720"/>
              </a:xfrm>
              <a:prstGeom prst="roundRect">
                <a:avLst>
                  <a:gd name="adj" fmla="val 16667"/>
                </a:avLst>
              </a:prstGeom>
              <a:solidFill>
                <a:srgbClr val="FFFF99"/>
              </a:solidFill>
              <a:ln w="9525" algn="ctr">
                <a:noFill/>
                <a:round/>
                <a:headEnd/>
                <a:tailEnd/>
              </a:ln>
              <a:effectLst>
                <a:outerShdw dist="35921" dir="2700000" algn="ctr" rotWithShape="0">
                  <a:schemeClr val="tx2"/>
                </a:outerShdw>
              </a:effectLst>
            </p:spPr>
            <p:txBody>
              <a:bodyPr wrap="none" anchor="ctr"/>
              <a:lstStyle/>
              <a:p>
                <a:pPr algn="ctr">
                  <a:lnSpc>
                    <a:spcPct val="85000"/>
                  </a:lnSpc>
                  <a:spcBef>
                    <a:spcPct val="20000"/>
                  </a:spcBef>
                  <a:defRPr/>
                </a:pPr>
                <a:endParaRPr lang="fr-FR">
                  <a:latin typeface="Segoe Semibold" pitchFamily="34" charset="0"/>
                  <a:cs typeface="+mn-cs"/>
                </a:endParaRPr>
              </a:p>
            </p:txBody>
          </p:sp>
          <p:grpSp>
            <p:nvGrpSpPr>
              <p:cNvPr id="28" name="Group 89"/>
              <p:cNvGrpSpPr>
                <a:grpSpLocks/>
              </p:cNvGrpSpPr>
              <p:nvPr/>
            </p:nvGrpSpPr>
            <p:grpSpPr bwMode="auto">
              <a:xfrm>
                <a:off x="3168" y="1008"/>
                <a:ext cx="624" cy="480"/>
                <a:chOff x="1186" y="4584"/>
                <a:chExt cx="528" cy="516"/>
              </a:xfrm>
            </p:grpSpPr>
            <p:pic>
              <p:nvPicPr>
                <p:cNvPr id="1053" name="Picture 90" descr="green blue gradient dollar sign"/>
                <p:cNvPicPr>
                  <a:picLocks noChangeAspect="1" noChangeArrowheads="1"/>
                </p:cNvPicPr>
                <p:nvPr/>
              </p:nvPicPr>
              <p:blipFill>
                <a:blip r:embed="rId17"/>
                <a:srcRect/>
                <a:stretch>
                  <a:fillRect/>
                </a:stretch>
              </p:blipFill>
              <p:spPr bwMode="auto">
                <a:xfrm>
                  <a:off x="1186" y="4601"/>
                  <a:ext cx="214" cy="366"/>
                </a:xfrm>
                <a:prstGeom prst="rect">
                  <a:avLst/>
                </a:prstGeom>
                <a:noFill/>
                <a:ln w="9525">
                  <a:noFill/>
                  <a:miter lim="800000"/>
                  <a:headEnd/>
                  <a:tailEnd/>
                </a:ln>
              </p:spPr>
            </p:pic>
            <p:pic>
              <p:nvPicPr>
                <p:cNvPr id="1054" name="Picture 91" descr="green blue gradient euro sign"/>
                <p:cNvPicPr>
                  <a:picLocks noChangeAspect="1" noChangeArrowheads="1"/>
                </p:cNvPicPr>
                <p:nvPr/>
              </p:nvPicPr>
              <p:blipFill>
                <a:blip r:embed="rId18"/>
                <a:srcRect/>
                <a:stretch>
                  <a:fillRect/>
                </a:stretch>
              </p:blipFill>
              <p:spPr bwMode="auto">
                <a:xfrm>
                  <a:off x="1542" y="4642"/>
                  <a:ext cx="172" cy="233"/>
                </a:xfrm>
                <a:prstGeom prst="rect">
                  <a:avLst/>
                </a:prstGeom>
                <a:noFill/>
                <a:ln w="9525">
                  <a:noFill/>
                  <a:miter lim="800000"/>
                  <a:headEnd/>
                  <a:tailEnd/>
                </a:ln>
              </p:spPr>
            </p:pic>
            <p:pic>
              <p:nvPicPr>
                <p:cNvPr id="1055" name="Picture 92" descr="green blue gradient pound sign"/>
                <p:cNvPicPr>
                  <a:picLocks noChangeAspect="1" noChangeArrowheads="1"/>
                </p:cNvPicPr>
                <p:nvPr/>
              </p:nvPicPr>
              <p:blipFill>
                <a:blip r:embed="rId19"/>
                <a:srcRect/>
                <a:stretch>
                  <a:fillRect/>
                </a:stretch>
              </p:blipFill>
              <p:spPr bwMode="auto">
                <a:xfrm>
                  <a:off x="1322" y="4867"/>
                  <a:ext cx="192" cy="233"/>
                </a:xfrm>
                <a:prstGeom prst="rect">
                  <a:avLst/>
                </a:prstGeom>
                <a:noFill/>
                <a:ln w="9525">
                  <a:noFill/>
                  <a:miter lim="800000"/>
                  <a:headEnd/>
                  <a:tailEnd/>
                </a:ln>
              </p:spPr>
            </p:pic>
            <p:pic>
              <p:nvPicPr>
                <p:cNvPr id="1056" name="Picture 93" descr="green blue gradient yen sign"/>
                <p:cNvPicPr>
                  <a:picLocks noChangeAspect="1" noChangeArrowheads="1"/>
                </p:cNvPicPr>
                <p:nvPr/>
              </p:nvPicPr>
              <p:blipFill>
                <a:blip r:embed="rId20"/>
                <a:srcRect/>
                <a:stretch>
                  <a:fillRect/>
                </a:stretch>
              </p:blipFill>
              <p:spPr bwMode="auto">
                <a:xfrm>
                  <a:off x="1347" y="4584"/>
                  <a:ext cx="253" cy="301"/>
                </a:xfrm>
                <a:prstGeom prst="rect">
                  <a:avLst/>
                </a:prstGeom>
                <a:noFill/>
                <a:ln w="9525">
                  <a:noFill/>
                  <a:miter lim="800000"/>
                  <a:headEnd/>
                  <a:tailEnd/>
                </a:ln>
              </p:spPr>
            </p:pic>
            <p:pic>
              <p:nvPicPr>
                <p:cNvPr id="1057" name="Picture 94" descr="minus"/>
                <p:cNvPicPr>
                  <a:picLocks noChangeAspect="1" noChangeArrowheads="1"/>
                </p:cNvPicPr>
                <p:nvPr/>
              </p:nvPicPr>
              <p:blipFill>
                <a:blip r:embed="rId21"/>
                <a:srcRect/>
                <a:stretch>
                  <a:fillRect/>
                </a:stretch>
              </p:blipFill>
              <p:spPr bwMode="auto">
                <a:xfrm>
                  <a:off x="1287" y="4733"/>
                  <a:ext cx="267" cy="121"/>
                </a:xfrm>
                <a:prstGeom prst="rect">
                  <a:avLst/>
                </a:prstGeom>
                <a:noFill/>
                <a:ln w="9525">
                  <a:noFill/>
                  <a:miter lim="800000"/>
                  <a:headEnd/>
                  <a:tailEnd/>
                </a:ln>
              </p:spPr>
            </p:pic>
            <p:pic>
              <p:nvPicPr>
                <p:cNvPr id="1058" name="Picture 95" descr="equal sign ="/>
                <p:cNvPicPr>
                  <a:picLocks noChangeAspect="1" noChangeArrowheads="1"/>
                </p:cNvPicPr>
                <p:nvPr/>
              </p:nvPicPr>
              <p:blipFill>
                <a:blip r:embed="rId22"/>
                <a:srcRect/>
                <a:stretch>
                  <a:fillRect/>
                </a:stretch>
              </p:blipFill>
              <p:spPr bwMode="auto">
                <a:xfrm>
                  <a:off x="1208" y="4853"/>
                  <a:ext cx="236" cy="162"/>
                </a:xfrm>
                <a:prstGeom prst="rect">
                  <a:avLst/>
                </a:prstGeom>
                <a:noFill/>
                <a:ln w="9525">
                  <a:noFill/>
                  <a:miter lim="800000"/>
                  <a:headEnd/>
                  <a:tailEnd/>
                </a:ln>
              </p:spPr>
            </p:pic>
            <p:pic>
              <p:nvPicPr>
                <p:cNvPr id="1059" name="Picture 96" descr="plus green 2"/>
                <p:cNvPicPr>
                  <a:picLocks noChangeAspect="1" noChangeArrowheads="1"/>
                </p:cNvPicPr>
                <p:nvPr/>
              </p:nvPicPr>
              <p:blipFill>
                <a:blip r:embed="rId23"/>
                <a:srcRect/>
                <a:stretch>
                  <a:fillRect/>
                </a:stretch>
              </p:blipFill>
              <p:spPr bwMode="auto">
                <a:xfrm>
                  <a:off x="1387" y="4752"/>
                  <a:ext cx="297" cy="297"/>
                </a:xfrm>
                <a:prstGeom prst="rect">
                  <a:avLst/>
                </a:prstGeom>
                <a:noFill/>
                <a:ln w="9525">
                  <a:noFill/>
                  <a:miter lim="800000"/>
                  <a:headEnd/>
                  <a:tailEnd/>
                </a:ln>
              </p:spPr>
            </p:pic>
            <p:pic>
              <p:nvPicPr>
                <p:cNvPr id="1060" name="Picture 97" descr="green checkmark2"/>
                <p:cNvPicPr>
                  <a:picLocks noChangeAspect="1" noChangeArrowheads="1"/>
                </p:cNvPicPr>
                <p:nvPr/>
              </p:nvPicPr>
              <p:blipFill>
                <a:blip r:embed="rId24"/>
                <a:srcRect/>
                <a:stretch>
                  <a:fillRect/>
                </a:stretch>
              </p:blipFill>
              <p:spPr bwMode="auto">
                <a:xfrm>
                  <a:off x="1287" y="4647"/>
                  <a:ext cx="343" cy="336"/>
                </a:xfrm>
                <a:prstGeom prst="rect">
                  <a:avLst/>
                </a:prstGeom>
                <a:noFill/>
                <a:ln w="9525">
                  <a:noFill/>
                  <a:miter lim="800000"/>
                  <a:headEnd/>
                  <a:tailEnd/>
                </a:ln>
              </p:spPr>
            </p:pic>
          </p:grpSp>
        </p:grpSp>
        <p:sp>
          <p:nvSpPr>
            <p:cNvPr id="598114" name="Rectangle 98"/>
            <p:cNvSpPr>
              <a:spLocks noChangeArrowheads="1"/>
            </p:cNvSpPr>
            <p:nvPr/>
          </p:nvSpPr>
          <p:spPr bwMode="auto">
            <a:xfrm>
              <a:off x="3024" y="1824"/>
              <a:ext cx="768" cy="268"/>
            </a:xfrm>
            <a:prstGeom prst="rect">
              <a:avLst/>
            </a:prstGeom>
            <a:noFill/>
            <a:ln w="9525" algn="ctr">
              <a:noFill/>
              <a:miter lim="800000"/>
              <a:headEnd/>
              <a:tailEnd/>
            </a:ln>
            <a:effectLst/>
          </p:spPr>
          <p:txBody>
            <a:bodyPr lIns="0" tIns="0" rIns="0" bIns="0">
              <a:spAutoFit/>
            </a:bodyPr>
            <a:lstStyle/>
            <a:p>
              <a:pPr algn="ctr">
                <a:lnSpc>
                  <a:spcPct val="85000"/>
                </a:lnSpc>
                <a:spcBef>
                  <a:spcPct val="20000"/>
                </a:spcBef>
                <a:defRPr/>
              </a:pPr>
              <a:r>
                <a:rPr lang="en-US" sz="1400">
                  <a:solidFill>
                    <a:schemeClr val="bg1"/>
                  </a:solidFill>
                  <a:latin typeface="Segoe Semibold" pitchFamily="34" charset="0"/>
                  <a:cs typeface="+mn-cs"/>
                </a:rPr>
                <a:t>Business Rules</a:t>
              </a:r>
            </a:p>
          </p:txBody>
        </p:sp>
      </p:grpSp>
      <p:grpSp>
        <p:nvGrpSpPr>
          <p:cNvPr id="29" name="Group 99"/>
          <p:cNvGrpSpPr>
            <a:grpSpLocks/>
          </p:cNvGrpSpPr>
          <p:nvPr/>
        </p:nvGrpSpPr>
        <p:grpSpPr bwMode="auto">
          <a:xfrm>
            <a:off x="4819650" y="4252913"/>
            <a:ext cx="890588" cy="1319212"/>
            <a:chOff x="2880" y="2673"/>
            <a:chExt cx="561" cy="831"/>
          </a:xfrm>
        </p:grpSpPr>
        <p:sp>
          <p:nvSpPr>
            <p:cNvPr id="598116" name="AutoShape 100"/>
            <p:cNvSpPr>
              <a:spLocks noChangeArrowheads="1"/>
            </p:cNvSpPr>
            <p:nvPr/>
          </p:nvSpPr>
          <p:spPr bwMode="auto">
            <a:xfrm rot="12080230">
              <a:off x="2880" y="3393"/>
              <a:ext cx="561" cy="111"/>
            </a:xfrm>
            <a:prstGeom prst="rightArrow">
              <a:avLst>
                <a:gd name="adj1" fmla="val 50000"/>
                <a:gd name="adj2" fmla="val 126351"/>
              </a:avLst>
            </a:prstGeom>
            <a:solidFill>
              <a:srgbClr val="FFCC66"/>
            </a:solidFill>
            <a:ln w="9525">
              <a:solidFill>
                <a:srgbClr val="FFFF00"/>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117" name="AutoShape 101"/>
            <p:cNvSpPr>
              <a:spLocks noChangeArrowheads="1"/>
            </p:cNvSpPr>
            <p:nvPr/>
          </p:nvSpPr>
          <p:spPr bwMode="auto">
            <a:xfrm rot="9362377">
              <a:off x="2880" y="2673"/>
              <a:ext cx="561" cy="111"/>
            </a:xfrm>
            <a:prstGeom prst="rightArrow">
              <a:avLst>
                <a:gd name="adj1" fmla="val 50000"/>
                <a:gd name="adj2" fmla="val 126351"/>
              </a:avLst>
            </a:prstGeom>
            <a:solidFill>
              <a:srgbClr val="FFCC66"/>
            </a:solidFill>
            <a:ln w="9525">
              <a:solidFill>
                <a:srgbClr val="FFFF00"/>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grpSp>
      <p:sp>
        <p:nvSpPr>
          <p:cNvPr id="598119" name="AutoShape 103"/>
          <p:cNvSpPr>
            <a:spLocks noChangeArrowheads="1"/>
          </p:cNvSpPr>
          <p:nvPr/>
        </p:nvSpPr>
        <p:spPr bwMode="auto">
          <a:xfrm rot="10800000">
            <a:off x="2395538" y="4657725"/>
            <a:ext cx="914400" cy="152400"/>
          </a:xfrm>
          <a:prstGeom prst="rightArrow">
            <a:avLst>
              <a:gd name="adj1" fmla="val 50000"/>
              <a:gd name="adj2" fmla="val 150000"/>
            </a:avLst>
          </a:prstGeom>
          <a:solidFill>
            <a:srgbClr val="FFCC66"/>
          </a:solidFill>
          <a:ln w="9525">
            <a:solidFill>
              <a:srgbClr val="FFFF00"/>
            </a:solidFill>
            <a:miter lim="800000"/>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598120" name="AutoShape 104"/>
          <p:cNvSpPr>
            <a:spLocks/>
          </p:cNvSpPr>
          <p:nvPr/>
        </p:nvSpPr>
        <p:spPr bwMode="auto">
          <a:xfrm>
            <a:off x="4743450" y="1089025"/>
            <a:ext cx="152400" cy="1981200"/>
          </a:xfrm>
          <a:prstGeom prst="rightBrace">
            <a:avLst>
              <a:gd name="adj1" fmla="val 108333"/>
              <a:gd name="adj2" fmla="val 50000"/>
            </a:avLst>
          </a:prstGeom>
          <a:solidFill>
            <a:srgbClr val="FFCC66"/>
          </a:solidFill>
          <a:ln w="3175">
            <a:solidFill>
              <a:srgbClr val="FFCC66"/>
            </a:solidFill>
            <a:round/>
            <a:headEnd/>
            <a:tailEnd/>
          </a:ln>
          <a:effectLst/>
        </p:spPr>
        <p:txBody>
          <a:bodyPr wrap="none" anchor="ctr"/>
          <a:lstStyle/>
          <a:p>
            <a:pPr algn="ctr">
              <a:lnSpc>
                <a:spcPct val="85000"/>
              </a:lnSpc>
              <a:spcBef>
                <a:spcPct val="20000"/>
              </a:spcBef>
              <a:defRPr/>
            </a:pPr>
            <a:endParaRPr lang="fr-FR">
              <a:latin typeface="Segoe Semibold" pitchFamily="34" charset="0"/>
              <a:cs typeface="+mn-cs"/>
            </a:endParaRPr>
          </a:p>
        </p:txBody>
      </p:sp>
      <p:sp>
        <p:nvSpPr>
          <p:cNvPr id="105" name="Rectangle 2"/>
          <p:cNvSpPr txBox="1">
            <a:spLocks noChangeArrowheads="1"/>
          </p:cNvSpPr>
          <p:nvPr/>
        </p:nvSpPr>
        <p:spPr bwMode="auto">
          <a:xfrm>
            <a:off x="0" y="0"/>
            <a:ext cx="9144000" cy="846034"/>
          </a:xfrm>
          <a:prstGeom prst="rect">
            <a:avLst/>
          </a:prstGeom>
          <a:noFill/>
          <a:ln w="9525">
            <a:noFill/>
            <a:miter lim="800000"/>
            <a:headEnd/>
            <a:tailEnd/>
          </a:ln>
        </p:spPr>
        <p:txBody>
          <a:bodyPr vert="horz" wrap="square" lIns="81029" tIns="40514" rIns="81029" bIns="40514" numCol="1" rtlCol="0"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0" cap="none" spc="0" normalizeH="0" baseline="0" noProof="0" dirty="0" err="1" smtClean="0">
                <a:ln w="11430"/>
                <a:solidFill>
                  <a:srgbClr val="FFC000"/>
                </a:solidFill>
                <a:effectLst>
                  <a:outerShdw blurRad="38100" dist="38100" dir="2700000" algn="tl">
                    <a:srgbClr val="000000">
                      <a:alpha val="43137"/>
                    </a:srgbClr>
                  </a:outerShdw>
                </a:effectLst>
                <a:uLnTx/>
                <a:uFillTx/>
                <a:latin typeface="+mj-lt"/>
                <a:ea typeface="+mj-ea"/>
                <a:cs typeface="+mj-cs"/>
              </a:rPr>
              <a:t>PerformancePoint</a:t>
            </a:r>
            <a:r>
              <a:rPr kumimoji="0" lang="fr-FR" sz="3200" b="1" i="0" u="none" strike="noStrike" kern="0" cap="none" spc="0" normalizeH="0" baseline="0" noProof="0" dirty="0" smtClean="0">
                <a:ln w="11430"/>
                <a:solidFill>
                  <a:srgbClr val="FFC000"/>
                </a:solidFill>
                <a:effectLst>
                  <a:outerShdw blurRad="38100" dist="38100" dir="2700000" algn="tl">
                    <a:srgbClr val="000000">
                      <a:alpha val="43137"/>
                    </a:srgbClr>
                  </a:outerShdw>
                </a:effectLst>
                <a:uLnTx/>
                <a:uFillTx/>
                <a:latin typeface="+mj-lt"/>
                <a:ea typeface="+mj-ea"/>
                <a:cs typeface="+mj-cs"/>
              </a:rPr>
              <a:t> Planning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0" cap="none" spc="0" normalizeH="0" baseline="0" noProof="0" dirty="0" smtClean="0">
                <a:ln w="11430"/>
                <a:solidFill>
                  <a:srgbClr val="FFC000"/>
                </a:solidFill>
                <a:effectLst>
                  <a:outerShdw blurRad="38100" dist="38100" dir="2700000" algn="tl">
                    <a:srgbClr val="000000">
                      <a:alpha val="43137"/>
                    </a:srgbClr>
                  </a:outerShdw>
                </a:effectLst>
                <a:uLnTx/>
                <a:uFillTx/>
                <a:latin typeface="+mj-lt"/>
                <a:ea typeface="+mj-ea"/>
                <a:cs typeface="+mj-cs"/>
              </a:rPr>
              <a:t> - Composants</a:t>
            </a:r>
            <a:endParaRPr kumimoji="0" lang="fr-FR" sz="2800" b="1" i="1" u="none" strike="noStrike" kern="0" cap="none" spc="0" normalizeH="0" baseline="0" noProof="0" dirty="0">
              <a:ln w="11430"/>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106" name="Rounded Rectangle 61"/>
          <p:cNvSpPr/>
          <p:nvPr/>
        </p:nvSpPr>
        <p:spPr bwMode="invGray">
          <a:xfrm>
            <a:off x="5600728" y="-24"/>
            <a:ext cx="2471734" cy="642942"/>
          </a:xfrm>
          <a:prstGeom prst="roundRect">
            <a:avLst/>
          </a:prstGeom>
          <a:gradFill flip="none" rotWithShape="1">
            <a:gsLst>
              <a:gs pos="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defRPr/>
            </a:pPr>
            <a:r>
              <a:rPr lang="fr-FR" kern="0"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 </a:t>
            </a:r>
          </a:p>
          <a:p>
            <a:pPr algn="ctr" fontAlgn="base">
              <a:spcBef>
                <a:spcPct val="0"/>
              </a:spcBef>
              <a:spcAft>
                <a:spcPct val="0"/>
              </a:spcAft>
              <a:defRPr/>
            </a:pP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Server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8057"/>
                                        </p:tgtEl>
                                        <p:attrNameLst>
                                          <p:attrName>style.visibility</p:attrName>
                                        </p:attrNameLst>
                                      </p:cBhvr>
                                      <p:to>
                                        <p:strVal val="visible"/>
                                      </p:to>
                                    </p:set>
                                    <p:animEffect transition="in" filter="dissolve">
                                      <p:cBhvr>
                                        <p:cTn id="7" dur="500"/>
                                        <p:tgtEl>
                                          <p:spTgt spid="59805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4" presetClass="entr" presetSubtype="32"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box(ou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98120"/>
                                        </p:tgtEl>
                                        <p:attrNameLst>
                                          <p:attrName>style.visibility</p:attrName>
                                        </p:attrNameLst>
                                      </p:cBhvr>
                                      <p:to>
                                        <p:strVal val="visible"/>
                                      </p:to>
                                    </p:set>
                                    <p:animEffect transition="in" filter="wipe(left)">
                                      <p:cBhvr>
                                        <p:cTn id="25" dur="500"/>
                                        <p:tgtEl>
                                          <p:spTgt spid="598120"/>
                                        </p:tgtEl>
                                      </p:cBhvr>
                                    </p:animEffect>
                                  </p:childTnLst>
                                </p:cTn>
                              </p:par>
                            </p:childTnLst>
                          </p:cTn>
                        </p:par>
                        <p:par>
                          <p:cTn id="26" fill="hold">
                            <p:stCondLst>
                              <p:cond delay="500"/>
                            </p:stCondLst>
                            <p:childTnLst>
                              <p:par>
                                <p:cTn id="27" presetID="4" presetClass="entr" presetSubtype="32"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animEffect transition="in" filter="box(ou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98085"/>
                                        </p:tgtEl>
                                        <p:attrNameLst>
                                          <p:attrName>style.visibility</p:attrName>
                                        </p:attrNameLst>
                                      </p:cBhvr>
                                      <p:to>
                                        <p:strVal val="visible"/>
                                      </p:to>
                                    </p:set>
                                    <p:animEffect transition="in" filter="wipe(up)">
                                      <p:cBhvr>
                                        <p:cTn id="34" dur="500"/>
                                        <p:tgtEl>
                                          <p:spTgt spid="598085"/>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598018"/>
                                        </p:tgtEl>
                                        <p:attrNameLst>
                                          <p:attrName>style.visibility</p:attrName>
                                        </p:attrNameLst>
                                      </p:cBhvr>
                                      <p:to>
                                        <p:strVal val="visible"/>
                                      </p:to>
                                    </p:set>
                                    <p:animEffect transition="in" filter="wipe(down)">
                                      <p:cBhvr>
                                        <p:cTn id="38" dur="500"/>
                                        <p:tgtEl>
                                          <p:spTgt spid="598018"/>
                                        </p:tgtEl>
                                      </p:cBhvr>
                                    </p:animEffect>
                                  </p:childTnLst>
                                </p:cTn>
                              </p:par>
                            </p:childTnLst>
                          </p:cTn>
                        </p:par>
                        <p:par>
                          <p:cTn id="39" fill="hold">
                            <p:stCondLst>
                              <p:cond delay="1000"/>
                            </p:stCondLst>
                            <p:childTnLst>
                              <p:par>
                                <p:cTn id="40" presetID="4" presetClass="entr" presetSubtype="32"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ou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ou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childTnLst>
                          </p:cTn>
                        </p:par>
                        <p:par>
                          <p:cTn id="53" fill="hold">
                            <p:stCondLst>
                              <p:cond delay="500"/>
                            </p:stCondLst>
                            <p:childTnLst>
                              <p:par>
                                <p:cTn id="54" presetID="4" presetClass="entr" presetSubtype="32" fill="hold" nodeType="afterEffect">
                                  <p:stCondLst>
                                    <p:cond delay="500"/>
                                  </p:stCondLst>
                                  <p:childTnLst>
                                    <p:set>
                                      <p:cBhvr>
                                        <p:cTn id="55" dur="1" fill="hold">
                                          <p:stCondLst>
                                            <p:cond delay="0"/>
                                          </p:stCondLst>
                                        </p:cTn>
                                        <p:tgtEl>
                                          <p:spTgt spid="7"/>
                                        </p:tgtEl>
                                        <p:attrNameLst>
                                          <p:attrName>style.visibility</p:attrName>
                                        </p:attrNameLst>
                                      </p:cBhvr>
                                      <p:to>
                                        <p:strVal val="visible"/>
                                      </p:to>
                                    </p:set>
                                    <p:animEffect transition="in" filter="box(ou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598119"/>
                                        </p:tgtEl>
                                        <p:attrNameLst>
                                          <p:attrName>style.visibility</p:attrName>
                                        </p:attrNameLst>
                                      </p:cBhvr>
                                      <p:to>
                                        <p:strVal val="visible"/>
                                      </p:to>
                                    </p:set>
                                    <p:animEffect transition="in" filter="wipe(right)">
                                      <p:cBhvr>
                                        <p:cTn id="61" dur="500"/>
                                        <p:tgtEl>
                                          <p:spTgt spid="598119"/>
                                        </p:tgtEl>
                                      </p:cBhvr>
                                    </p:animEffect>
                                  </p:childTnLst>
                                </p:cTn>
                              </p:par>
                            </p:childTnLst>
                          </p:cTn>
                        </p:par>
                        <p:par>
                          <p:cTn id="62" fill="hold">
                            <p:stCondLst>
                              <p:cond delay="500"/>
                            </p:stCondLst>
                            <p:childTnLst>
                              <p:par>
                                <p:cTn id="63" presetID="4" presetClass="entr" presetSubtype="32"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ox(ou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8" grpId="0" animBg="1"/>
      <p:bldP spid="598057" grpId="0" animBg="1"/>
      <p:bldP spid="598085" grpId="0" animBg="1"/>
      <p:bldP spid="598119" grpId="0" animBg="1"/>
      <p:bldP spid="5981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4313" y="214313"/>
            <a:ext cx="8715375" cy="6527800"/>
          </a:xfrm>
          <a:prstGeom prst="rect">
            <a:avLst/>
          </a:prstGeom>
          <a:noFill/>
          <a:ln w="9525">
            <a:noFill/>
            <a:miter lim="800000"/>
            <a:headEnd/>
            <a:tailEnd/>
          </a:ln>
        </p:spPr>
      </p:pic>
      <p:sp>
        <p:nvSpPr>
          <p:cNvPr id="3" name="Rounded Rectangle 61"/>
          <p:cNvSpPr/>
          <p:nvPr/>
        </p:nvSpPr>
        <p:spPr bwMode="invGray">
          <a:xfrm>
            <a:off x="6172200" y="0"/>
            <a:ext cx="2971800" cy="429399"/>
          </a:xfrm>
          <a:prstGeom prst="roundRect">
            <a:avLst/>
          </a:prstGeom>
          <a:gradFill flip="none" rotWithShape="1">
            <a:gsLst>
              <a:gs pos="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defRPr/>
            </a:pPr>
            <a:r>
              <a:rPr lang="fr-FR" kern="0"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 Server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50" y="214313"/>
            <a:ext cx="8572500" cy="6421437"/>
          </a:xfrm>
          <a:prstGeom prst="rect">
            <a:avLst/>
          </a:prstGeom>
          <a:noFill/>
          <a:ln w="9525">
            <a:noFill/>
            <a:miter lim="800000"/>
            <a:headEnd/>
            <a:tailEnd/>
          </a:ln>
        </p:spPr>
      </p:pic>
      <p:sp>
        <p:nvSpPr>
          <p:cNvPr id="3" name="Rounded Rectangle 61"/>
          <p:cNvSpPr/>
          <p:nvPr/>
        </p:nvSpPr>
        <p:spPr bwMode="invGray">
          <a:xfrm>
            <a:off x="6172200" y="0"/>
            <a:ext cx="2971800" cy="429399"/>
          </a:xfrm>
          <a:prstGeom prst="roundRect">
            <a:avLst/>
          </a:prstGeom>
          <a:gradFill flip="none" rotWithShape="1">
            <a:gsLst>
              <a:gs pos="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defRPr/>
            </a:pPr>
            <a:r>
              <a:rPr lang="fr-FR" kern="0" dirty="0" err="1" smtClean="0">
                <a:solidFill>
                  <a:srgbClr val="FFFFFF"/>
                </a:solidFill>
                <a:effectLst>
                  <a:outerShdw blurRad="292100" dist="38100" dir="2700000" sx="101000" sy="101000" algn="tl" rotWithShape="0">
                    <a:srgbClr val="080808"/>
                  </a:outerShdw>
                </a:effectLst>
                <a:latin typeface="Segoe Semibold" pitchFamily="34" charset="0"/>
              </a:rPr>
              <a:t>PerformancePoint</a:t>
            </a:r>
            <a:r>
              <a:rPr lang="fr-FR" kern="0" dirty="0" smtClean="0">
                <a:solidFill>
                  <a:srgbClr val="FFFFFF"/>
                </a:solidFill>
                <a:effectLst>
                  <a:outerShdw blurRad="292100" dist="38100" dir="2700000" sx="101000" sy="101000" algn="tl" rotWithShape="0">
                    <a:srgbClr val="080808"/>
                  </a:outerShdw>
                </a:effectLst>
                <a:latin typeface="Segoe Semibold" pitchFamily="34" charset="0"/>
              </a:rPr>
              <a:t> Server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9"/>
          <p:cNvSpPr txBox="1">
            <a:spLocks/>
          </p:cNvSpPr>
          <p:nvPr/>
        </p:nvSpPr>
        <p:spPr>
          <a:xfrm>
            <a:off x="1322962" y="263402"/>
            <a:ext cx="6735188" cy="498598"/>
          </a:xfrm>
          <a:prstGeom prst="rect">
            <a:avLst/>
          </a:prstGeom>
        </p:spPr>
        <p:txBody>
          <a:bodyPr wrap="square" lIns="0" tIns="0" rIns="0" bIns="0">
            <a:spAutoFit/>
          </a:bodyPr>
          <a:lstStyle/>
          <a:p>
            <a:pP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Microsoft Business Intelligence</a:t>
            </a:r>
          </a:p>
        </p:txBody>
      </p:sp>
      <p:grpSp>
        <p:nvGrpSpPr>
          <p:cNvPr id="2" name="Group 49"/>
          <p:cNvGrpSpPr>
            <a:grpSpLocks/>
          </p:cNvGrpSpPr>
          <p:nvPr/>
        </p:nvGrpSpPr>
        <p:grpSpPr bwMode="auto">
          <a:xfrm>
            <a:off x="1954213" y="5600700"/>
            <a:ext cx="6332537" cy="762000"/>
            <a:chOff x="1363436" y="5868200"/>
            <a:chExt cx="6332764" cy="762000"/>
          </a:xfrm>
        </p:grpSpPr>
        <p:sp>
          <p:nvSpPr>
            <p:cNvPr id="104" name="Cube 103"/>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a:solidFill>
                  <a:srgbClr val="FFFFFF"/>
                </a:solidFill>
                <a:latin typeface="Segoe"/>
                <a:cs typeface="+mn-cs"/>
              </a:endParaRPr>
            </a:p>
          </p:txBody>
        </p:sp>
        <p:sp>
          <p:nvSpPr>
            <p:cNvPr id="105"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anchor="ctr"/>
            <a:lstStyle/>
            <a:p>
              <a:pPr algn="ctr">
                <a:defRPr/>
              </a:pPr>
              <a:endParaRPr lang="en-US">
                <a:solidFill>
                  <a:srgbClr val="FFFFFF"/>
                </a:solidFill>
                <a:latin typeface="Segoe"/>
                <a:cs typeface="+mn-cs"/>
              </a:endParaRPr>
            </a:p>
          </p:txBody>
        </p:sp>
        <p:sp>
          <p:nvSpPr>
            <p:cNvPr id="106"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08"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0"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1"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39992" name="Picture 2" descr="\\showsrus\images\LOGOS\GEN_LOGO\O\ORACLE.png"/>
            <p:cNvPicPr>
              <a:picLocks noChangeAspect="1" noChangeArrowheads="1"/>
            </p:cNvPicPr>
            <p:nvPr/>
          </p:nvPicPr>
          <p:blipFill>
            <a:blip r:embed="rId3">
              <a:lum bright="10000"/>
            </a:blip>
            <a:srcRect/>
            <a:stretch>
              <a:fillRect/>
            </a:stretch>
          </p:blipFill>
          <p:spPr bwMode="black">
            <a:xfrm>
              <a:off x="2514600" y="6324600"/>
              <a:ext cx="914400" cy="116681"/>
            </a:xfrm>
            <a:prstGeom prst="rect">
              <a:avLst/>
            </a:prstGeom>
            <a:noFill/>
            <a:ln w="9525">
              <a:noFill/>
              <a:miter lim="800000"/>
              <a:headEnd/>
              <a:tailEnd/>
            </a:ln>
          </p:spPr>
        </p:pic>
        <p:pic>
          <p:nvPicPr>
            <p:cNvPr id="39993" name="Picture 3" descr="\\showsrus\images\LOGOS\GEN_LOGO\S\SAP logo med.png"/>
            <p:cNvPicPr>
              <a:picLocks noChangeAspect="1" noChangeArrowheads="1"/>
            </p:cNvPicPr>
            <p:nvPr/>
          </p:nvPicPr>
          <p:blipFill>
            <a:blip r:embed="rId4">
              <a:lum bright="10000"/>
            </a:blip>
            <a:srcRect/>
            <a:stretch>
              <a:fillRect/>
            </a:stretch>
          </p:blipFill>
          <p:spPr bwMode="invGray">
            <a:xfrm>
              <a:off x="3810000" y="6248400"/>
              <a:ext cx="688258" cy="304800"/>
            </a:xfrm>
            <a:prstGeom prst="rect">
              <a:avLst/>
            </a:prstGeom>
            <a:noFill/>
            <a:ln w="9525">
              <a:noFill/>
              <a:miter lim="800000"/>
              <a:headEnd/>
              <a:tailEnd/>
            </a:ln>
          </p:spPr>
        </p:pic>
        <p:pic>
          <p:nvPicPr>
            <p:cNvPr id="39994" name="Picture 4" descr="\\showsrus\images\LOGOS\GEN_LOGO\S\Siebel-logo-color.png"/>
            <p:cNvPicPr>
              <a:picLocks noChangeAspect="1" noChangeArrowheads="1"/>
            </p:cNvPicPr>
            <p:nvPr/>
          </p:nvPicPr>
          <p:blipFill>
            <a:blip r:embed="rId5">
              <a:lum bright="20000"/>
            </a:blip>
            <a:srcRect/>
            <a:stretch>
              <a:fillRect/>
            </a:stretch>
          </p:blipFill>
          <p:spPr bwMode="invGray">
            <a:xfrm>
              <a:off x="4724400" y="6324600"/>
              <a:ext cx="897980" cy="177800"/>
            </a:xfrm>
            <a:prstGeom prst="rect">
              <a:avLst/>
            </a:prstGeom>
            <a:noFill/>
            <a:ln w="9525">
              <a:noFill/>
              <a:miter lim="800000"/>
              <a:headEnd/>
              <a:tailEnd/>
            </a:ln>
          </p:spPr>
        </p:pic>
        <p:pic>
          <p:nvPicPr>
            <p:cNvPr id="39995" name="Picture 5" descr="C:\Program Files\Microsoft Resource DVD Artwork\DVD_ART\BoxShots_Logos\Microsoft Dynamics\Dynamics-Brand signature\MS Dynamics logo reverse v.png"/>
            <p:cNvPicPr>
              <a:picLocks noChangeAspect="1" noChangeArrowheads="1"/>
            </p:cNvPicPr>
            <p:nvPr/>
          </p:nvPicPr>
          <p:blipFill>
            <a:blip r:embed="rId6"/>
            <a:srcRect/>
            <a:stretch>
              <a:fillRect/>
            </a:stretch>
          </p:blipFill>
          <p:spPr bwMode="invGray">
            <a:xfrm>
              <a:off x="1363436" y="6172200"/>
              <a:ext cx="1019489" cy="365317"/>
            </a:xfrm>
            <a:prstGeom prst="rect">
              <a:avLst/>
            </a:prstGeom>
            <a:noFill/>
            <a:ln w="9525">
              <a:noFill/>
              <a:miter lim="800000"/>
              <a:headEnd/>
              <a:tailEnd/>
            </a:ln>
          </p:spPr>
        </p:pic>
      </p:grpSp>
      <p:grpSp>
        <p:nvGrpSpPr>
          <p:cNvPr id="4" name="Group 48"/>
          <p:cNvGrpSpPr>
            <a:grpSpLocks/>
          </p:cNvGrpSpPr>
          <p:nvPr/>
        </p:nvGrpSpPr>
        <p:grpSpPr bwMode="auto">
          <a:xfrm>
            <a:off x="1522413" y="5218113"/>
            <a:ext cx="6059487" cy="658812"/>
            <a:chOff x="1521760" y="5486400"/>
            <a:chExt cx="6060141" cy="657452"/>
          </a:xfrm>
        </p:grpSpPr>
        <p:pic>
          <p:nvPicPr>
            <p:cNvPr id="39968"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a:ln w="9525">
              <a:noFill/>
              <a:miter lim="800000"/>
              <a:headEnd/>
              <a:tailEnd/>
            </a:ln>
          </p:spPr>
        </p:pic>
        <p:pic>
          <p:nvPicPr>
            <p:cNvPr id="39969"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a:ln w="9525">
              <a:noFill/>
              <a:miter lim="800000"/>
              <a:headEnd/>
              <a:tailEnd/>
            </a:ln>
          </p:spPr>
        </p:pic>
        <p:pic>
          <p:nvPicPr>
            <p:cNvPr id="39970"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a:ln w="9525">
              <a:noFill/>
              <a:miter lim="800000"/>
              <a:headEnd/>
              <a:tailEnd/>
            </a:ln>
          </p:spPr>
        </p:pic>
        <p:pic>
          <p:nvPicPr>
            <p:cNvPr id="3997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a:ln w="9525">
              <a:noFill/>
              <a:miter lim="800000"/>
              <a:headEnd/>
              <a:tailEnd/>
            </a:ln>
          </p:spPr>
        </p:pic>
        <p:pic>
          <p:nvPicPr>
            <p:cNvPr id="39972"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a:ln w="9525">
              <a:noFill/>
              <a:miter lim="800000"/>
              <a:headEnd/>
              <a:tailEnd/>
            </a:ln>
          </p:spPr>
        </p:pic>
        <p:pic>
          <p:nvPicPr>
            <p:cNvPr id="39973"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a:ln w="9525">
              <a:noFill/>
              <a:miter lim="800000"/>
              <a:headEnd/>
              <a:tailEnd/>
            </a:ln>
          </p:spPr>
        </p:pic>
      </p:grpSp>
      <p:sp>
        <p:nvSpPr>
          <p:cNvPr id="123" name="Rounded Rectangle 53"/>
          <p:cNvSpPr/>
          <p:nvPr/>
        </p:nvSpPr>
        <p:spPr bwMode="invGray">
          <a:xfrm>
            <a:off x="1014431" y="2348300"/>
            <a:ext cx="7010400" cy="919336"/>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sp>
        <p:nvSpPr>
          <p:cNvPr id="124" name="Chord 81"/>
          <p:cNvSpPr/>
          <p:nvPr/>
        </p:nvSpPr>
        <p:spPr bwMode="invGray">
          <a:xfrm>
            <a:off x="967946" y="844894"/>
            <a:ext cx="7053942" cy="3386257"/>
          </a:xfrm>
          <a:prstGeom prst="chord">
            <a:avLst>
              <a:gd name="adj1" fmla="val 11061125"/>
              <a:gd name="adj2" fmla="val 2133344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sp>
        <p:nvSpPr>
          <p:cNvPr id="126" name="Round Same Side Corner Rectangle 75"/>
          <p:cNvSpPr/>
          <p:nvPr/>
        </p:nvSpPr>
        <p:spPr bwMode="invGray">
          <a:xfrm>
            <a:off x="1029729" y="3859305"/>
            <a:ext cx="7013448" cy="1429489"/>
          </a:xfrm>
          <a:prstGeom prst="round2SameRect">
            <a:avLst>
              <a:gd name="adj1" fmla="val 3680"/>
              <a:gd name="adj2" fmla="val 2522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762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fontAlgn="auto">
              <a:spcBef>
                <a:spcPts val="0"/>
              </a:spcBef>
              <a:spcAft>
                <a:spcPts val="0"/>
              </a:spcAft>
              <a:defRPr/>
            </a:pPr>
            <a:endParaRPr lang="en-US" sz="1600" kern="0" dirty="0">
              <a:solidFill>
                <a:srgbClr val="080808"/>
              </a:solidFill>
              <a:latin typeface="Segoe"/>
              <a:cs typeface="+mn-cs"/>
            </a:endParaRPr>
          </a:p>
        </p:txBody>
      </p:sp>
      <p:pic>
        <p:nvPicPr>
          <p:cNvPr id="39950" name="Image 126" descr="SQL Server 2005 white.png"/>
          <p:cNvPicPr>
            <a:picLocks noChangeAspect="1"/>
          </p:cNvPicPr>
          <p:nvPr/>
        </p:nvPicPr>
        <p:blipFill>
          <a:blip r:embed="rId8"/>
          <a:srcRect/>
          <a:stretch>
            <a:fillRect/>
          </a:stretch>
        </p:blipFill>
        <p:spPr bwMode="auto">
          <a:xfrm>
            <a:off x="1173163" y="4346575"/>
            <a:ext cx="1804987" cy="346075"/>
          </a:xfrm>
          <a:prstGeom prst="rect">
            <a:avLst/>
          </a:prstGeom>
          <a:noFill/>
          <a:ln w="9525">
            <a:noFill/>
            <a:miter lim="800000"/>
            <a:headEnd/>
            <a:tailEnd/>
          </a:ln>
        </p:spPr>
      </p:pic>
      <p:cxnSp>
        <p:nvCxnSpPr>
          <p:cNvPr id="39951" name="Connecteur droit 127"/>
          <p:cNvCxnSpPr>
            <a:cxnSpLocks noChangeShapeType="1"/>
          </p:cNvCxnSpPr>
          <p:nvPr/>
        </p:nvCxnSpPr>
        <p:spPr bwMode="auto">
          <a:xfrm rot="5400000">
            <a:off x="2421731" y="4534694"/>
            <a:ext cx="1482725" cy="1588"/>
          </a:xfrm>
          <a:prstGeom prst="line">
            <a:avLst/>
          </a:prstGeom>
          <a:noFill/>
          <a:ln w="9525" algn="ctr">
            <a:solidFill>
              <a:srgbClr val="4A7EBB"/>
            </a:solidFill>
            <a:round/>
            <a:headEnd/>
            <a:tailEnd/>
          </a:ln>
        </p:spPr>
      </p:cxnSp>
      <p:cxnSp>
        <p:nvCxnSpPr>
          <p:cNvPr id="39952" name="Connecteur droit 128"/>
          <p:cNvCxnSpPr>
            <a:cxnSpLocks noChangeShapeType="1"/>
          </p:cNvCxnSpPr>
          <p:nvPr/>
        </p:nvCxnSpPr>
        <p:spPr bwMode="auto">
          <a:xfrm rot="5400000">
            <a:off x="2533650" y="1614488"/>
            <a:ext cx="1268413" cy="1587"/>
          </a:xfrm>
          <a:prstGeom prst="line">
            <a:avLst/>
          </a:prstGeom>
          <a:noFill/>
          <a:ln w="9525" algn="ctr">
            <a:solidFill>
              <a:srgbClr val="4A7EBB"/>
            </a:solidFill>
            <a:round/>
            <a:headEnd/>
            <a:tailEnd/>
          </a:ln>
        </p:spPr>
      </p:cxnSp>
      <p:sp>
        <p:nvSpPr>
          <p:cNvPr id="39953" name="ZoneTexte 129"/>
          <p:cNvSpPr txBox="1">
            <a:spLocks noChangeArrowheads="1"/>
          </p:cNvSpPr>
          <p:nvPr/>
        </p:nvSpPr>
        <p:spPr bwMode="auto">
          <a:xfrm>
            <a:off x="3386138" y="3990975"/>
            <a:ext cx="3768725" cy="1201738"/>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Reporting</a:t>
            </a:r>
          </a:p>
          <a:p>
            <a:pPr>
              <a:buFont typeface="Arial" pitchFamily="34" charset="0"/>
              <a:buChar char="•"/>
            </a:pPr>
            <a:r>
              <a:rPr lang="fr-FR">
                <a:solidFill>
                  <a:srgbClr val="FFFFFF"/>
                </a:solidFill>
                <a:latin typeface="Calibri" pitchFamily="34" charset="0"/>
              </a:rPr>
              <a:t> Data Mining</a:t>
            </a:r>
          </a:p>
          <a:p>
            <a:pPr>
              <a:buFont typeface="Arial" pitchFamily="34" charset="0"/>
              <a:buChar char="•"/>
            </a:pPr>
            <a:r>
              <a:rPr lang="fr-FR">
                <a:solidFill>
                  <a:srgbClr val="FFFFFF"/>
                </a:solidFill>
                <a:latin typeface="Calibri" pitchFamily="34" charset="0"/>
              </a:rPr>
              <a:t> Stockage Relationnel &amp; Analytique</a:t>
            </a:r>
          </a:p>
          <a:p>
            <a:pPr>
              <a:buFont typeface="Arial" pitchFamily="34" charset="0"/>
              <a:buChar char="•"/>
            </a:pPr>
            <a:r>
              <a:rPr lang="fr-FR">
                <a:solidFill>
                  <a:srgbClr val="FFFFFF"/>
                </a:solidFill>
                <a:latin typeface="Calibri" pitchFamily="34" charset="0"/>
              </a:rPr>
              <a:t> Intégration de données</a:t>
            </a:r>
          </a:p>
        </p:txBody>
      </p:sp>
      <p:sp>
        <p:nvSpPr>
          <p:cNvPr id="39954" name="ZoneTexte 130"/>
          <p:cNvSpPr txBox="1">
            <a:spLocks noChangeArrowheads="1"/>
          </p:cNvSpPr>
          <p:nvPr/>
        </p:nvSpPr>
        <p:spPr bwMode="auto">
          <a:xfrm>
            <a:off x="3316288" y="2306638"/>
            <a:ext cx="3768725" cy="1200150"/>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Tableaux de bord</a:t>
            </a:r>
          </a:p>
          <a:p>
            <a:pPr>
              <a:buFont typeface="Arial" pitchFamily="34" charset="0"/>
              <a:buChar char="•"/>
            </a:pPr>
            <a:r>
              <a:rPr lang="fr-FR">
                <a:solidFill>
                  <a:srgbClr val="FFFFFF"/>
                </a:solidFill>
                <a:latin typeface="Calibri" pitchFamily="34" charset="0"/>
              </a:rPr>
              <a:t> Analyse Interactive</a:t>
            </a:r>
          </a:p>
          <a:p>
            <a:pPr>
              <a:buFont typeface="Arial" pitchFamily="34" charset="0"/>
              <a:buChar char="•"/>
            </a:pPr>
            <a:r>
              <a:rPr lang="fr-FR">
                <a:solidFill>
                  <a:srgbClr val="FFFFFF"/>
                </a:solidFill>
                <a:latin typeface="Calibri" pitchFamily="34" charset="0"/>
              </a:rPr>
              <a:t> Elaboration budgétaire</a:t>
            </a:r>
          </a:p>
          <a:p>
            <a:pPr>
              <a:buFont typeface="Arial" pitchFamily="34" charset="0"/>
              <a:buChar char="•"/>
            </a:pPr>
            <a:endParaRPr lang="fr-FR">
              <a:solidFill>
                <a:srgbClr val="FFFFFF"/>
              </a:solidFill>
              <a:latin typeface="Calibri" pitchFamily="34" charset="0"/>
            </a:endParaRPr>
          </a:p>
        </p:txBody>
      </p:sp>
      <p:sp>
        <p:nvSpPr>
          <p:cNvPr id="39955" name="ZoneTexte 131"/>
          <p:cNvSpPr txBox="1">
            <a:spLocks noChangeArrowheads="1"/>
          </p:cNvSpPr>
          <p:nvPr/>
        </p:nvSpPr>
        <p:spPr bwMode="auto">
          <a:xfrm>
            <a:off x="3233738" y="1244600"/>
            <a:ext cx="3797300"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Point d’accès centralisé</a:t>
            </a:r>
          </a:p>
          <a:p>
            <a:pPr>
              <a:buFont typeface="Arial" pitchFamily="34" charset="0"/>
              <a:buChar char="•"/>
            </a:pPr>
            <a:r>
              <a:rPr lang="fr-FR">
                <a:solidFill>
                  <a:srgbClr val="FFFFFF"/>
                </a:solidFill>
                <a:latin typeface="Calibri" pitchFamily="34" charset="0"/>
              </a:rPr>
              <a:t> Portail collaboratif d’entreprise</a:t>
            </a:r>
          </a:p>
          <a:p>
            <a:pPr>
              <a:buFont typeface="Arial" pitchFamily="34" charset="0"/>
              <a:buChar char="•"/>
            </a:pPr>
            <a:r>
              <a:rPr lang="fr-FR">
                <a:solidFill>
                  <a:srgbClr val="FFFFFF"/>
                </a:solidFill>
                <a:latin typeface="Calibri" pitchFamily="34" charset="0"/>
              </a:rPr>
              <a:t> Recherche de documents</a:t>
            </a:r>
          </a:p>
        </p:txBody>
      </p:sp>
      <p:sp>
        <p:nvSpPr>
          <p:cNvPr id="133" name="Can 60"/>
          <p:cNvSpPr/>
          <p:nvPr/>
        </p:nvSpPr>
        <p:spPr bwMode="invGray">
          <a:xfrm>
            <a:off x="848734" y="56007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39959" name="Image 133" descr="sql server generic logo rev.png"/>
          <p:cNvPicPr>
            <a:picLocks noChangeAspect="1"/>
          </p:cNvPicPr>
          <p:nvPr/>
        </p:nvPicPr>
        <p:blipFill>
          <a:blip r:embed="rId9"/>
          <a:srcRect/>
          <a:stretch>
            <a:fillRect/>
          </a:stretch>
        </p:blipFill>
        <p:spPr bwMode="auto">
          <a:xfrm>
            <a:off x="866775" y="5937250"/>
            <a:ext cx="942975" cy="271463"/>
          </a:xfrm>
          <a:prstGeom prst="rect">
            <a:avLst/>
          </a:prstGeom>
          <a:noFill/>
          <a:ln w="9525">
            <a:noFill/>
            <a:miter lim="800000"/>
            <a:headEnd/>
            <a:tailEnd/>
          </a:ln>
        </p:spPr>
      </p:pic>
      <p:pic>
        <p:nvPicPr>
          <p:cNvPr id="39960" name="Image 134" descr="ofc-PrfrmPt-2_rgb_r.png"/>
          <p:cNvPicPr>
            <a:picLocks noChangeAspect="1"/>
          </p:cNvPicPr>
          <p:nvPr/>
        </p:nvPicPr>
        <p:blipFill>
          <a:blip r:embed="rId10"/>
          <a:srcRect/>
          <a:stretch>
            <a:fillRect/>
          </a:stretch>
        </p:blipFill>
        <p:spPr bwMode="auto">
          <a:xfrm>
            <a:off x="1049338" y="2600325"/>
            <a:ext cx="2084387" cy="392113"/>
          </a:xfrm>
          <a:prstGeom prst="rect">
            <a:avLst/>
          </a:prstGeom>
          <a:noFill/>
          <a:ln w="9525">
            <a:noFill/>
            <a:miter lim="800000"/>
            <a:headEnd/>
            <a:tailEnd/>
          </a:ln>
        </p:spPr>
      </p:pic>
      <p:pic>
        <p:nvPicPr>
          <p:cNvPr id="39961" name="Image 135" descr="Image1.png"/>
          <p:cNvPicPr>
            <a:picLocks noChangeAspect="1"/>
          </p:cNvPicPr>
          <p:nvPr/>
        </p:nvPicPr>
        <p:blipFill>
          <a:blip r:embed="rId11"/>
          <a:srcRect/>
          <a:stretch>
            <a:fillRect/>
          </a:stretch>
        </p:blipFill>
        <p:spPr bwMode="auto">
          <a:xfrm>
            <a:off x="1501775" y="1735138"/>
            <a:ext cx="1603375" cy="406400"/>
          </a:xfrm>
          <a:prstGeom prst="rect">
            <a:avLst/>
          </a:prstGeom>
          <a:noFill/>
          <a:ln w="9525">
            <a:noFill/>
            <a:miter lim="800000"/>
            <a:headEnd/>
            <a:tailEnd/>
          </a:ln>
        </p:spPr>
      </p:pic>
      <p:sp>
        <p:nvSpPr>
          <p:cNvPr id="137" name="Rounded Rectangle 53"/>
          <p:cNvSpPr/>
          <p:nvPr/>
        </p:nvSpPr>
        <p:spPr bwMode="invGray">
          <a:xfrm>
            <a:off x="1005467" y="3321421"/>
            <a:ext cx="7010400" cy="524438"/>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cxnSp>
        <p:nvCxnSpPr>
          <p:cNvPr id="39965" name="Connecteur droit 137"/>
          <p:cNvCxnSpPr>
            <a:cxnSpLocks noChangeShapeType="1"/>
          </p:cNvCxnSpPr>
          <p:nvPr/>
        </p:nvCxnSpPr>
        <p:spPr bwMode="auto">
          <a:xfrm rot="5400000">
            <a:off x="2413794" y="3007519"/>
            <a:ext cx="1482725" cy="1587"/>
          </a:xfrm>
          <a:prstGeom prst="line">
            <a:avLst/>
          </a:prstGeom>
          <a:noFill/>
          <a:ln w="9525" algn="ctr">
            <a:solidFill>
              <a:srgbClr val="4A7EBB"/>
            </a:solidFill>
            <a:round/>
            <a:headEnd/>
            <a:tailEnd/>
          </a:ln>
        </p:spPr>
      </p:cxnSp>
      <p:sp>
        <p:nvSpPr>
          <p:cNvPr id="39966" name="ZoneTexte 138"/>
          <p:cNvSpPr txBox="1">
            <a:spLocks noChangeArrowheads="1"/>
          </p:cNvSpPr>
          <p:nvPr/>
        </p:nvSpPr>
        <p:spPr bwMode="auto">
          <a:xfrm>
            <a:off x="3309938" y="3243263"/>
            <a:ext cx="4475162"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Analyse de premier niveau</a:t>
            </a:r>
          </a:p>
          <a:p>
            <a:pPr>
              <a:buFont typeface="Arial" pitchFamily="34" charset="0"/>
              <a:buChar char="•"/>
            </a:pPr>
            <a:r>
              <a:rPr lang="fr-FR">
                <a:solidFill>
                  <a:srgbClr val="FFFFFF"/>
                </a:solidFill>
                <a:latin typeface="Calibri" pitchFamily="34" charset="0"/>
              </a:rPr>
              <a:t> Data Mining add-in pour les fonctionnels</a:t>
            </a:r>
          </a:p>
          <a:p>
            <a:pPr>
              <a:buFont typeface="Arial" pitchFamily="34" charset="0"/>
              <a:buChar char="•"/>
            </a:pPr>
            <a:endParaRPr lang="fr-FR">
              <a:solidFill>
                <a:srgbClr val="FFFFFF"/>
              </a:solidFill>
              <a:latin typeface="Calibri" pitchFamily="34" charset="0"/>
            </a:endParaRPr>
          </a:p>
        </p:txBody>
      </p:sp>
      <p:pic>
        <p:nvPicPr>
          <p:cNvPr id="39967" name="Image 139" descr="Excel 2007 logo rev.png"/>
          <p:cNvPicPr>
            <a:picLocks noChangeAspect="1"/>
          </p:cNvPicPr>
          <p:nvPr/>
        </p:nvPicPr>
        <p:blipFill>
          <a:blip r:embed="rId12"/>
          <a:srcRect/>
          <a:stretch>
            <a:fillRect/>
          </a:stretch>
        </p:blipFill>
        <p:spPr bwMode="auto">
          <a:xfrm>
            <a:off x="1090613" y="3449638"/>
            <a:ext cx="1643062" cy="31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4067175"/>
            <a:ext cx="5162550" cy="2790825"/>
          </a:xfrm>
          <a:prstGeom prst="rect">
            <a:avLst/>
          </a:prstGeom>
          <a:noFill/>
          <a:ln w="9525">
            <a:noFill/>
            <a:miter lim="800000"/>
            <a:headEnd/>
            <a:tailEnd/>
          </a:ln>
          <a:effectLst/>
        </p:spPr>
      </p:pic>
      <p:sp>
        <p:nvSpPr>
          <p:cNvPr id="589826" name="Rectangle 2"/>
          <p:cNvSpPr>
            <a:spLocks noGrp="1" noChangeArrowheads="1"/>
          </p:cNvSpPr>
          <p:nvPr>
            <p:ph idx="4294967295"/>
          </p:nvPr>
        </p:nvSpPr>
        <p:spPr>
          <a:xfrm>
            <a:off x="0" y="5157788"/>
            <a:ext cx="4799013" cy="1495425"/>
          </a:xfrm>
          <a:prstGeom prst="rect">
            <a:avLst/>
          </a:prstGeom>
        </p:spPr>
        <p:txBody>
          <a:bodyPr/>
          <a:lstStyle/>
          <a:p>
            <a:pPr defTabSz="914363" fontAlgn="auto">
              <a:spcAft>
                <a:spcPts val="0"/>
              </a:spcAft>
              <a:buFontTx/>
              <a:buNone/>
              <a:defRPr/>
            </a:pPr>
            <a:r>
              <a:rPr lang="fr-FR" sz="2000" b="1" dirty="0" smtClean="0">
                <a:cs typeface="Arial" pitchFamily="34" charset="0"/>
              </a:rPr>
              <a:t>ETL d’entreprise</a:t>
            </a:r>
          </a:p>
          <a:p>
            <a:pPr marL="342900" lvl="1" indent="-342900" defTabSz="914363" fontAlgn="auto">
              <a:spcAft>
                <a:spcPts val="0"/>
              </a:spcAft>
              <a:buFontTx/>
              <a:buNone/>
              <a:defRPr/>
            </a:pPr>
            <a:r>
              <a:rPr lang="fr-FR" sz="1800" dirty="0" smtClean="0">
                <a:cs typeface="Arial" pitchFamily="34" charset="0"/>
              </a:rPr>
              <a:t>	Multi-sources</a:t>
            </a:r>
          </a:p>
          <a:p>
            <a:pPr marL="342900" lvl="1" indent="-342900" defTabSz="914363" fontAlgn="auto">
              <a:spcAft>
                <a:spcPts val="0"/>
              </a:spcAft>
              <a:buFontTx/>
              <a:buNone/>
              <a:defRPr/>
            </a:pPr>
            <a:r>
              <a:rPr lang="fr-FR" sz="1800" dirty="0" smtClean="0">
                <a:cs typeface="Arial" pitchFamily="34" charset="0"/>
              </a:rPr>
              <a:t>	Multi-destinations</a:t>
            </a:r>
          </a:p>
          <a:p>
            <a:pPr marL="342900" lvl="1" indent="-342900" defTabSz="914363" fontAlgn="auto">
              <a:spcAft>
                <a:spcPts val="0"/>
              </a:spcAft>
              <a:buFontTx/>
              <a:buNone/>
              <a:defRPr/>
            </a:pPr>
            <a:r>
              <a:rPr lang="fr-FR" sz="1800" dirty="0" smtClean="0">
                <a:cs typeface="Arial" pitchFamily="34" charset="0"/>
              </a:rPr>
              <a:t>	Multi-transformations</a:t>
            </a:r>
          </a:p>
          <a:p>
            <a:pPr defTabSz="914363" fontAlgn="auto">
              <a:spcAft>
                <a:spcPts val="0"/>
              </a:spcAft>
              <a:defRPr/>
            </a:pPr>
            <a:endParaRPr lang="fr-FR" sz="1800" dirty="0" smtClean="0">
              <a:cs typeface="Arial" pitchFamily="34" charset="0"/>
            </a:endParaRPr>
          </a:p>
        </p:txBody>
      </p:sp>
      <p:pic>
        <p:nvPicPr>
          <p:cNvPr id="13315" name="Picture 3" descr="SC01"/>
          <p:cNvPicPr>
            <a:picLocks noChangeAspect="1" noChangeArrowheads="1"/>
          </p:cNvPicPr>
          <p:nvPr/>
        </p:nvPicPr>
        <p:blipFill>
          <a:blip r:embed="rId4" cstate="email"/>
          <a:srcRect/>
          <a:stretch>
            <a:fillRect/>
          </a:stretch>
        </p:blipFill>
        <p:spPr bwMode="auto">
          <a:xfrm>
            <a:off x="7124977" y="5080079"/>
            <a:ext cx="1365396" cy="1278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316" name="Picture 4" descr="SC02"/>
          <p:cNvPicPr>
            <a:picLocks noChangeAspect="1" noChangeArrowheads="1"/>
          </p:cNvPicPr>
          <p:nvPr/>
        </p:nvPicPr>
        <p:blipFill>
          <a:blip r:embed="rId5" cstate="email"/>
          <a:srcRect/>
          <a:stretch>
            <a:fillRect/>
          </a:stretch>
        </p:blipFill>
        <p:spPr bwMode="auto">
          <a:xfrm>
            <a:off x="5505902" y="5077965"/>
            <a:ext cx="1343632" cy="1324287"/>
          </a:xfrm>
          <a:prstGeom prst="roundRect">
            <a:avLst>
              <a:gd name="adj" fmla="val 502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e 22"/>
          <p:cNvGrpSpPr>
            <a:grpSpLocks/>
          </p:cNvGrpSpPr>
          <p:nvPr/>
        </p:nvGrpSpPr>
        <p:grpSpPr bwMode="auto">
          <a:xfrm>
            <a:off x="320675" y="3060700"/>
            <a:ext cx="8585200" cy="2287588"/>
            <a:chOff x="528996" y="2597914"/>
            <a:chExt cx="8585539" cy="2286706"/>
          </a:xfrm>
        </p:grpSpPr>
        <p:pic>
          <p:nvPicPr>
            <p:cNvPr id="11" name="Picture 6"/>
            <p:cNvPicPr>
              <a:picLocks noChangeAspect="1" noChangeArrowheads="1"/>
            </p:cNvPicPr>
            <p:nvPr/>
          </p:nvPicPr>
          <p:blipFill>
            <a:blip r:embed="rId6" cstate="email"/>
            <a:srcRect/>
            <a:stretch>
              <a:fillRect/>
            </a:stretch>
          </p:blipFill>
          <p:spPr bwMode="auto">
            <a:xfrm>
              <a:off x="5121424" y="2618940"/>
              <a:ext cx="1543575" cy="11290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
            <p:cNvPicPr>
              <a:picLocks noChangeAspect="1" noChangeArrowheads="1"/>
            </p:cNvPicPr>
            <p:nvPr/>
          </p:nvPicPr>
          <p:blipFill>
            <a:blip r:embed="rId7" cstate="email"/>
            <a:srcRect/>
            <a:stretch>
              <a:fillRect/>
            </a:stretch>
          </p:blipFill>
          <p:spPr bwMode="auto">
            <a:xfrm>
              <a:off x="6657152" y="2597914"/>
              <a:ext cx="2416903" cy="12353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0976" name="Rectangle 12"/>
            <p:cNvSpPr>
              <a:spLocks noChangeArrowheads="1"/>
            </p:cNvSpPr>
            <p:nvPr/>
          </p:nvSpPr>
          <p:spPr bwMode="auto">
            <a:xfrm>
              <a:off x="528996" y="2693251"/>
              <a:ext cx="5146647" cy="2191369"/>
            </a:xfrm>
            <a:prstGeom prst="rect">
              <a:avLst/>
            </a:prstGeom>
            <a:noFill/>
            <a:ln w="9525">
              <a:noFill/>
              <a:miter lim="800000"/>
              <a:headEnd/>
              <a:tailEnd/>
            </a:ln>
          </p:spPr>
          <p:txBody>
            <a:bodyPr>
              <a:spAutoFit/>
            </a:bodyPr>
            <a:lstStyle/>
            <a:p>
              <a:pPr marL="342900" indent="-342900">
                <a:lnSpc>
                  <a:spcPct val="80000"/>
                </a:lnSpc>
                <a:spcBef>
                  <a:spcPct val="20000"/>
                </a:spcBef>
              </a:pPr>
              <a:r>
                <a:rPr lang="fr-FR" sz="2000" b="1" dirty="0">
                  <a:latin typeface="Segoe"/>
                </a:rPr>
                <a:t>Moteur OLAP </a:t>
              </a:r>
              <a:br>
                <a:rPr lang="fr-FR" sz="2000" b="1" dirty="0">
                  <a:latin typeface="Segoe"/>
                </a:rPr>
              </a:br>
              <a:r>
                <a:rPr lang="fr-FR" sz="2000" b="1" dirty="0">
                  <a:latin typeface="Segoe"/>
                </a:rPr>
                <a:t>(</a:t>
              </a:r>
              <a:r>
                <a:rPr lang="fr-FR" sz="2000" b="1" dirty="0" err="1">
                  <a:latin typeface="Segoe"/>
                </a:rPr>
                <a:t>On-Line</a:t>
              </a:r>
              <a:r>
                <a:rPr lang="fr-FR" sz="2000" b="1" dirty="0">
                  <a:latin typeface="Segoe"/>
                </a:rPr>
                <a:t> </a:t>
              </a:r>
              <a:r>
                <a:rPr lang="fr-FR" sz="2000" b="1" dirty="0" err="1">
                  <a:latin typeface="Segoe"/>
                </a:rPr>
                <a:t>Analytical</a:t>
              </a:r>
              <a:r>
                <a:rPr lang="fr-FR" sz="2000" b="1" dirty="0">
                  <a:latin typeface="Segoe"/>
                </a:rPr>
                <a:t> </a:t>
              </a:r>
              <a:r>
                <a:rPr lang="fr-FR" sz="2000" b="1" dirty="0" err="1">
                  <a:latin typeface="Segoe"/>
                </a:rPr>
                <a:t>Processing</a:t>
              </a:r>
              <a:r>
                <a:rPr lang="fr-FR" sz="2000" b="1" dirty="0">
                  <a:latin typeface="Segoe"/>
                </a:rPr>
                <a:t>) </a:t>
              </a:r>
            </a:p>
            <a:p>
              <a:pPr marL="342900" indent="-342900">
                <a:lnSpc>
                  <a:spcPct val="80000"/>
                </a:lnSpc>
                <a:spcBef>
                  <a:spcPct val="20000"/>
                </a:spcBef>
              </a:pPr>
              <a:r>
                <a:rPr lang="fr-FR" dirty="0">
                  <a:latin typeface="Segoe"/>
                </a:rPr>
                <a:t>	Propose une vue multidimensionnelle et intuitive des données</a:t>
              </a:r>
            </a:p>
            <a:p>
              <a:pPr marL="342900" indent="-342900">
                <a:lnSpc>
                  <a:spcPct val="80000"/>
                </a:lnSpc>
                <a:spcBef>
                  <a:spcPct val="20000"/>
                </a:spcBef>
              </a:pPr>
              <a:endParaRPr lang="fr-FR" dirty="0">
                <a:latin typeface="Segoe"/>
              </a:endParaRPr>
            </a:p>
            <a:p>
              <a:pPr marL="342900" indent="-342900">
                <a:lnSpc>
                  <a:spcPct val="80000"/>
                </a:lnSpc>
                <a:spcBef>
                  <a:spcPct val="20000"/>
                </a:spcBef>
              </a:pPr>
              <a:r>
                <a:rPr lang="fr-FR" dirty="0">
                  <a:latin typeface="Segoe"/>
                </a:rPr>
                <a:t>	Datamining avec Excel 2007 comme </a:t>
              </a:r>
            </a:p>
            <a:p>
              <a:pPr marL="342900" indent="-342900">
                <a:lnSpc>
                  <a:spcPct val="80000"/>
                </a:lnSpc>
                <a:spcBef>
                  <a:spcPct val="20000"/>
                </a:spcBef>
              </a:pPr>
              <a:r>
                <a:rPr lang="fr-FR" dirty="0">
                  <a:latin typeface="Segoe"/>
                </a:rPr>
                <a:t>		frontal d’analyse</a:t>
              </a:r>
            </a:p>
            <a:p>
              <a:pPr marL="342900" indent="-342900">
                <a:lnSpc>
                  <a:spcPct val="80000"/>
                </a:lnSpc>
                <a:spcBef>
                  <a:spcPct val="20000"/>
                </a:spcBef>
              </a:pPr>
              <a:r>
                <a:rPr lang="fr-FR" dirty="0">
                  <a:latin typeface="Segoe"/>
                </a:rPr>
                <a:t>	</a:t>
              </a:r>
            </a:p>
          </p:txBody>
        </p:sp>
        <p:pic>
          <p:nvPicPr>
            <p:cNvPr id="16" name="Picture 2" descr="clip_image001"/>
            <p:cNvPicPr>
              <a:picLocks noChangeAspect="1" noChangeArrowheads="1"/>
            </p:cNvPicPr>
            <p:nvPr/>
          </p:nvPicPr>
          <p:blipFill>
            <a:blip r:embed="rId8" cstate="email"/>
            <a:srcRect/>
            <a:stretch>
              <a:fillRect/>
            </a:stretch>
          </p:blipFill>
          <p:spPr bwMode="auto">
            <a:xfrm>
              <a:off x="5014436" y="3882673"/>
              <a:ext cx="4100099" cy="5839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17" name="Espace réservé du texte 403458"/>
          <p:cNvSpPr txBox="1">
            <a:spLocks noChangeArrowheads="1"/>
          </p:cNvSpPr>
          <p:nvPr/>
        </p:nvSpPr>
        <p:spPr bwMode="auto">
          <a:xfrm>
            <a:off x="266699" y="1067113"/>
            <a:ext cx="9032943" cy="923330"/>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fr-FR" sz="2000" b="1" dirty="0" err="1">
                <a:latin typeface="Segoe"/>
              </a:rPr>
              <a:t>Reporting</a:t>
            </a:r>
            <a:r>
              <a:rPr lang="fr-FR" sz="2000" b="1" dirty="0">
                <a:latin typeface="Segoe"/>
              </a:rPr>
              <a:t> de Masse </a:t>
            </a:r>
          </a:p>
          <a:p>
            <a:pPr marL="342900" indent="-342900">
              <a:lnSpc>
                <a:spcPct val="90000"/>
              </a:lnSpc>
              <a:spcBef>
                <a:spcPct val="20000"/>
              </a:spcBef>
            </a:pPr>
            <a:r>
              <a:rPr lang="fr-FR" dirty="0">
                <a:latin typeface="Segoe"/>
              </a:rPr>
              <a:t>	Infrastructure complète de création, d’administration, et de distribution de rapports</a:t>
            </a:r>
            <a:br>
              <a:rPr lang="fr-FR" dirty="0">
                <a:latin typeface="Segoe"/>
              </a:rPr>
            </a:br>
            <a:endParaRPr lang="fr-FR" dirty="0">
              <a:latin typeface="Segoe"/>
            </a:endParaRPr>
          </a:p>
        </p:txBody>
      </p:sp>
      <p:pic>
        <p:nvPicPr>
          <p:cNvPr id="18" name="Picture 2"/>
          <p:cNvPicPr>
            <a:picLocks noChangeAspect="1" noChangeArrowheads="1"/>
          </p:cNvPicPr>
          <p:nvPr/>
        </p:nvPicPr>
        <p:blipFill>
          <a:blip r:embed="rId9" cstate="email"/>
          <a:srcRect/>
          <a:stretch>
            <a:fillRect/>
          </a:stretch>
        </p:blipFill>
        <p:spPr bwMode="auto">
          <a:xfrm>
            <a:off x="3123840" y="1571190"/>
            <a:ext cx="2312144" cy="1389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9" name="Picture 2"/>
          <p:cNvPicPr>
            <a:picLocks noChangeAspect="1" noChangeArrowheads="1"/>
          </p:cNvPicPr>
          <p:nvPr/>
        </p:nvPicPr>
        <p:blipFill>
          <a:blip r:embed="rId10" cstate="email"/>
          <a:srcRect/>
          <a:stretch>
            <a:fillRect/>
          </a:stretch>
        </p:blipFill>
        <p:spPr bwMode="auto">
          <a:xfrm>
            <a:off x="1030431" y="1679707"/>
            <a:ext cx="1610685" cy="13542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3"/>
          <p:cNvPicPr>
            <a:picLocks noChangeAspect="1" noChangeArrowheads="1"/>
          </p:cNvPicPr>
          <p:nvPr/>
        </p:nvPicPr>
        <p:blipFill>
          <a:blip r:embed="rId11" cstate="email"/>
          <a:srcRect/>
          <a:stretch>
            <a:fillRect/>
          </a:stretch>
        </p:blipFill>
        <p:spPr bwMode="auto">
          <a:xfrm>
            <a:off x="5896615" y="1631212"/>
            <a:ext cx="1413542" cy="118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2" name="Picture 3"/>
          <p:cNvPicPr>
            <a:picLocks noChangeAspect="1" noChangeArrowheads="1"/>
          </p:cNvPicPr>
          <p:nvPr/>
        </p:nvPicPr>
        <p:blipFill>
          <a:blip r:embed="rId12" cstate="email"/>
          <a:srcRect/>
          <a:stretch>
            <a:fillRect/>
          </a:stretch>
        </p:blipFill>
        <p:spPr bwMode="auto">
          <a:xfrm>
            <a:off x="7784984" y="1573996"/>
            <a:ext cx="897622" cy="1314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3" name="Group 7"/>
          <p:cNvGrpSpPr>
            <a:grpSpLocks/>
          </p:cNvGrpSpPr>
          <p:nvPr/>
        </p:nvGrpSpPr>
        <p:grpSpPr bwMode="auto">
          <a:xfrm>
            <a:off x="1352145" y="268288"/>
            <a:ext cx="6363127" cy="436562"/>
            <a:chOff x="407894" y="1470212"/>
            <a:chExt cx="8095130" cy="899660"/>
          </a:xfrm>
        </p:grpSpPr>
        <p:sp>
          <p:nvSpPr>
            <p:cNvPr id="26" name="Rectangle à coins arrondis 25"/>
            <p:cNvSpPr/>
            <p:nvPr/>
          </p:nvSpPr>
          <p:spPr>
            <a:xfrm>
              <a:off x="407894" y="1470212"/>
              <a:ext cx="8095130" cy="847316"/>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buFont typeface="Arial" pitchFamily="34" charset="0"/>
                <a:buChar char="•"/>
                <a:defRPr/>
              </a:pPr>
              <a:endParaRPr lang="fr-FR" sz="2400" b="1" kern="0" dirty="0">
                <a:solidFill>
                  <a:srgbClr val="FFFFFF"/>
                </a:solidFill>
                <a:latin typeface="Segoe"/>
                <a:cs typeface="+mn-cs"/>
              </a:endParaRPr>
            </a:p>
          </p:txBody>
        </p:sp>
        <p:sp>
          <p:nvSpPr>
            <p:cNvPr id="27" name="Rectangle 26"/>
            <p:cNvSpPr/>
            <p:nvPr/>
          </p:nvSpPr>
          <p:spPr>
            <a:xfrm>
              <a:off x="527071" y="1493111"/>
              <a:ext cx="6927191" cy="876761"/>
            </a:xfrm>
            <a:prstGeom prst="rect">
              <a:avLst/>
            </a:prstGeom>
            <a:noFill/>
            <a:ln w="38100" cap="flat" cmpd="sng" algn="ctr">
              <a:noFill/>
              <a:prstDash val="solid"/>
            </a:ln>
            <a:effectLst>
              <a:outerShdw blurRad="40000" dist="20000" dir="5400000" rotWithShape="0">
                <a:srgbClr val="000000">
                  <a:alpha val="38000"/>
                </a:srgbClr>
              </a:outerShdw>
            </a:effectLst>
          </p:spPr>
          <p:txBody>
            <a:bodyPr>
              <a:spAutoFit/>
            </a:bodyPr>
            <a:lstStyle/>
            <a:p>
              <a:pPr marL="230188" indent="-346075" defTabSz="1097280" fontAlgn="auto">
                <a:lnSpc>
                  <a:spcPct val="90000"/>
                </a:lnSpc>
                <a:spcBef>
                  <a:spcPct val="20000"/>
                </a:spcBef>
                <a:spcAft>
                  <a:spcPts val="0"/>
                </a:spcAft>
                <a:defRPr/>
              </a:pPr>
              <a:r>
                <a:rPr lang="fr-FR" sz="2400" b="1" kern="0" dirty="0">
                  <a:solidFill>
                    <a:srgbClr val="FFFFFF"/>
                  </a:solidFill>
                  <a:latin typeface="Segoe"/>
                  <a:cs typeface="+mn-cs"/>
                </a:rPr>
                <a:t>Socle Technique : SQL Server 2005</a:t>
              </a:r>
              <a:endParaRPr lang="en-US" sz="2400" b="1" kern="0" dirty="0">
                <a:solidFill>
                  <a:srgbClr val="FFFFFF"/>
                </a:solidFill>
                <a:latin typeface="Segoe"/>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89826">
                                            <p:txEl>
                                              <p:pRg st="0" end="0"/>
                                            </p:txEl>
                                          </p:spTgt>
                                        </p:tgtEl>
                                        <p:attrNameLst>
                                          <p:attrName>style.visibility</p:attrName>
                                        </p:attrNameLst>
                                      </p:cBhvr>
                                      <p:to>
                                        <p:strVal val="visible"/>
                                      </p:to>
                                    </p:set>
                                    <p:anim calcmode="lin" valueType="num">
                                      <p:cBhvr additive="base">
                                        <p:cTn id="35" dur="500" fill="hold"/>
                                        <p:tgtEl>
                                          <p:spTgt spid="58982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9826">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9826">
                                            <p:txEl>
                                              <p:pRg st="1" end="1"/>
                                            </p:txEl>
                                          </p:spTgt>
                                        </p:tgtEl>
                                        <p:attrNameLst>
                                          <p:attrName>style.visibility</p:attrName>
                                        </p:attrNameLst>
                                      </p:cBhvr>
                                      <p:to>
                                        <p:strVal val="visible"/>
                                      </p:to>
                                    </p:set>
                                    <p:anim calcmode="lin" valueType="num">
                                      <p:cBhvr additive="base">
                                        <p:cTn id="39" dur="500" fill="hold"/>
                                        <p:tgtEl>
                                          <p:spTgt spid="58982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89826">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89826">
                                            <p:txEl>
                                              <p:pRg st="2" end="2"/>
                                            </p:txEl>
                                          </p:spTgt>
                                        </p:tgtEl>
                                        <p:attrNameLst>
                                          <p:attrName>style.visibility</p:attrName>
                                        </p:attrNameLst>
                                      </p:cBhvr>
                                      <p:to>
                                        <p:strVal val="visible"/>
                                      </p:to>
                                    </p:set>
                                    <p:anim calcmode="lin" valueType="num">
                                      <p:cBhvr additive="base">
                                        <p:cTn id="43" dur="500" fill="hold"/>
                                        <p:tgtEl>
                                          <p:spTgt spid="58982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9826">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89826">
                                            <p:txEl>
                                              <p:pRg st="3" end="3"/>
                                            </p:txEl>
                                          </p:spTgt>
                                        </p:tgtEl>
                                        <p:attrNameLst>
                                          <p:attrName>style.visibility</p:attrName>
                                        </p:attrNameLst>
                                      </p:cBhvr>
                                      <p:to>
                                        <p:strVal val="visible"/>
                                      </p:to>
                                    </p:set>
                                    <p:anim calcmode="lin" valueType="num">
                                      <p:cBhvr additive="base">
                                        <p:cTn id="47" dur="500" fill="hold"/>
                                        <p:tgtEl>
                                          <p:spTgt spid="589826">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89826">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316"/>
                                        </p:tgtEl>
                                        <p:attrNameLst>
                                          <p:attrName>style.visibility</p:attrName>
                                        </p:attrNameLst>
                                      </p:cBhvr>
                                      <p:to>
                                        <p:strVal val="visible"/>
                                      </p:to>
                                    </p:set>
                                    <p:anim calcmode="lin" valueType="num">
                                      <p:cBhvr additive="base">
                                        <p:cTn id="51" dur="500" fill="hold"/>
                                        <p:tgtEl>
                                          <p:spTgt spid="13316"/>
                                        </p:tgtEl>
                                        <p:attrNameLst>
                                          <p:attrName>ppt_x</p:attrName>
                                        </p:attrNameLst>
                                      </p:cBhvr>
                                      <p:tavLst>
                                        <p:tav tm="0">
                                          <p:val>
                                            <p:strVal val="#ppt_x"/>
                                          </p:val>
                                        </p:tav>
                                        <p:tav tm="100000">
                                          <p:val>
                                            <p:strVal val="#ppt_x"/>
                                          </p:val>
                                        </p:tav>
                                      </p:tavLst>
                                    </p:anim>
                                    <p:anim calcmode="lin" valueType="num">
                                      <p:cBhvr additive="base">
                                        <p:cTn id="52" dur="500" fill="hold"/>
                                        <p:tgtEl>
                                          <p:spTgt spid="133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315"/>
                                        </p:tgtEl>
                                        <p:attrNameLst>
                                          <p:attrName>style.visibility</p:attrName>
                                        </p:attrNameLst>
                                      </p:cBhvr>
                                      <p:to>
                                        <p:strVal val="visible"/>
                                      </p:to>
                                    </p:set>
                                    <p:anim calcmode="lin" valueType="num">
                                      <p:cBhvr additive="base">
                                        <p:cTn id="55" dur="500" fill="hold"/>
                                        <p:tgtEl>
                                          <p:spTgt spid="13315"/>
                                        </p:tgtEl>
                                        <p:attrNameLst>
                                          <p:attrName>ppt_x</p:attrName>
                                        </p:attrNameLst>
                                      </p:cBhvr>
                                      <p:tavLst>
                                        <p:tav tm="0">
                                          <p:val>
                                            <p:strVal val="#ppt_x"/>
                                          </p:val>
                                        </p:tav>
                                        <p:tav tm="100000">
                                          <p:val>
                                            <p:strVal val="#ppt_x"/>
                                          </p:val>
                                        </p:tav>
                                      </p:tavLst>
                                    </p:anim>
                                    <p:anim calcmode="lin" valueType="num">
                                      <p:cBhvr additive="base">
                                        <p:cTn id="56"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6" grpId="0" build="p"/>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9826" name="Rectangle 2"/>
          <p:cNvSpPr>
            <a:spLocks noGrp="1" noChangeArrowheads="1"/>
          </p:cNvSpPr>
          <p:nvPr>
            <p:ph idx="4294967295"/>
          </p:nvPr>
        </p:nvSpPr>
        <p:spPr>
          <a:xfrm>
            <a:off x="0" y="1614488"/>
            <a:ext cx="8229600" cy="4800600"/>
          </a:xfrm>
          <a:prstGeom prst="rect">
            <a:avLst/>
          </a:prstGeom>
        </p:spPr>
        <p:txBody>
          <a:bodyPr>
            <a:noAutofit/>
          </a:bodyPr>
          <a:lstStyle/>
          <a:p>
            <a:pPr>
              <a:lnSpc>
                <a:spcPct val="80000"/>
              </a:lnSpc>
              <a:defRPr/>
            </a:pPr>
            <a:r>
              <a:rPr lang="fr-FR" sz="2400" dirty="0" smtClean="0"/>
              <a:t>ETL d’entreprise</a:t>
            </a:r>
          </a:p>
          <a:p>
            <a:pPr lvl="1">
              <a:lnSpc>
                <a:spcPct val="80000"/>
              </a:lnSpc>
              <a:defRPr/>
            </a:pPr>
            <a:r>
              <a:rPr lang="fr-FR" sz="2000" dirty="0" smtClean="0"/>
              <a:t>Multi-sources</a:t>
            </a:r>
          </a:p>
          <a:p>
            <a:pPr lvl="1">
              <a:lnSpc>
                <a:spcPct val="80000"/>
              </a:lnSpc>
              <a:defRPr/>
            </a:pPr>
            <a:r>
              <a:rPr lang="fr-FR" sz="2000" dirty="0" smtClean="0"/>
              <a:t>Multi-destinations</a:t>
            </a:r>
          </a:p>
          <a:p>
            <a:pPr lvl="1">
              <a:lnSpc>
                <a:spcPct val="80000"/>
              </a:lnSpc>
              <a:defRPr/>
            </a:pPr>
            <a:r>
              <a:rPr lang="fr-FR" sz="2000" dirty="0" smtClean="0"/>
              <a:t>Multi-transformations</a:t>
            </a:r>
            <a:br>
              <a:rPr lang="fr-FR" sz="2000" dirty="0" smtClean="0"/>
            </a:br>
            <a:r>
              <a:rPr lang="fr-FR" sz="2000" dirty="0" smtClean="0"/>
              <a:t> </a:t>
            </a:r>
          </a:p>
          <a:p>
            <a:pPr>
              <a:lnSpc>
                <a:spcPct val="80000"/>
              </a:lnSpc>
              <a:defRPr/>
            </a:pPr>
            <a:r>
              <a:rPr lang="fr-FR" sz="2400" dirty="0" smtClean="0">
                <a:ea typeface="+mn-ea"/>
                <a:cs typeface="+mn-cs"/>
              </a:rPr>
              <a:t>Haute performance et évolutivité</a:t>
            </a:r>
          </a:p>
          <a:p>
            <a:pPr>
              <a:lnSpc>
                <a:spcPct val="80000"/>
              </a:lnSpc>
              <a:defRPr/>
            </a:pPr>
            <a:endParaRPr lang="fr-FR" sz="2400" dirty="0" smtClean="0"/>
          </a:p>
          <a:p>
            <a:pPr>
              <a:lnSpc>
                <a:spcPct val="80000"/>
              </a:lnSpc>
              <a:defRPr/>
            </a:pPr>
            <a:r>
              <a:rPr lang="fr-FR" sz="2400" dirty="0" smtClean="0"/>
              <a:t>Nouveaux Outils</a:t>
            </a:r>
            <a:endParaRPr lang="fr-FR" sz="2000" dirty="0" smtClean="0"/>
          </a:p>
          <a:p>
            <a:pPr lvl="1">
              <a:lnSpc>
                <a:spcPct val="80000"/>
              </a:lnSpc>
              <a:defRPr/>
            </a:pPr>
            <a:r>
              <a:rPr lang="fr-FR" sz="2000" dirty="0" smtClean="0">
                <a:ea typeface="+mn-ea"/>
                <a:cs typeface="+mn-cs"/>
              </a:rPr>
              <a:t>Environnement de développement</a:t>
            </a:r>
          </a:p>
          <a:p>
            <a:pPr lvl="1">
              <a:lnSpc>
                <a:spcPct val="80000"/>
              </a:lnSpc>
              <a:defRPr/>
            </a:pPr>
            <a:r>
              <a:rPr lang="fr-FR" sz="2000" dirty="0" smtClean="0">
                <a:ea typeface="+mn-ea"/>
                <a:cs typeface="+mn-cs"/>
              </a:rPr>
              <a:t>Gestion des versions</a:t>
            </a:r>
          </a:p>
          <a:p>
            <a:pPr lvl="1">
              <a:lnSpc>
                <a:spcPct val="80000"/>
              </a:lnSpc>
              <a:defRPr/>
            </a:pPr>
            <a:r>
              <a:rPr lang="fr-FR" sz="2000" dirty="0" smtClean="0">
                <a:ea typeface="+mn-ea"/>
                <a:cs typeface="+mn-cs"/>
              </a:rPr>
              <a:t>Analyse pas à pas visuelle du flux et des données</a:t>
            </a:r>
          </a:p>
          <a:p>
            <a:pPr lvl="1">
              <a:lnSpc>
                <a:spcPct val="80000"/>
              </a:lnSpc>
              <a:defRPr/>
            </a:pPr>
            <a:r>
              <a:rPr lang="fr-FR" sz="2000" dirty="0" smtClean="0">
                <a:ea typeface="+mn-ea"/>
                <a:cs typeface="+mn-cs"/>
              </a:rPr>
              <a:t>Nombreuses transformations natives</a:t>
            </a:r>
          </a:p>
          <a:p>
            <a:pPr lvl="1">
              <a:lnSpc>
                <a:spcPct val="80000"/>
              </a:lnSpc>
              <a:defRPr/>
            </a:pPr>
            <a:endParaRPr lang="fr-FR" sz="2000" dirty="0" smtClean="0"/>
          </a:p>
          <a:p>
            <a:pPr>
              <a:lnSpc>
                <a:spcPct val="80000"/>
              </a:lnSpc>
              <a:defRPr/>
            </a:pPr>
            <a:r>
              <a:rPr lang="fr-FR" sz="2400" dirty="0" smtClean="0">
                <a:ea typeface="+mn-ea"/>
                <a:cs typeface="+mn-cs"/>
              </a:rPr>
              <a:t>Nouveaux connecteurs </a:t>
            </a:r>
          </a:p>
          <a:p>
            <a:pPr lvl="1">
              <a:lnSpc>
                <a:spcPct val="80000"/>
              </a:lnSpc>
              <a:buNone/>
              <a:defRPr/>
            </a:pPr>
            <a:r>
              <a:rPr lang="fr-FR" sz="2000" dirty="0" smtClean="0"/>
              <a:t>(.Net, Excel, Texte, XML, SAP R/3…)</a:t>
            </a:r>
            <a:endParaRPr lang="fr-FR" sz="2000" dirty="0" smtClean="0">
              <a:ea typeface="+mn-ea"/>
              <a:cs typeface="+mn-cs"/>
            </a:endParaRPr>
          </a:p>
        </p:txBody>
      </p:sp>
      <p:pic>
        <p:nvPicPr>
          <p:cNvPr id="13315" name="Picture 3" descr="SC01"/>
          <p:cNvPicPr>
            <a:picLocks noChangeAspect="1" noChangeArrowheads="1"/>
          </p:cNvPicPr>
          <p:nvPr/>
        </p:nvPicPr>
        <p:blipFill>
          <a:blip r:embed="rId3"/>
          <a:srcRect/>
          <a:stretch>
            <a:fillRect/>
          </a:stretch>
        </p:blipFill>
        <p:spPr bwMode="auto">
          <a:xfrm>
            <a:off x="4427836" y="1119309"/>
            <a:ext cx="3601739" cy="3373575"/>
          </a:xfrm>
          <a:prstGeom prst="rect">
            <a:avLst/>
          </a:prstGeom>
          <a:ln>
            <a:noFill/>
          </a:ln>
          <a:effectLst>
            <a:softEdge rad="112500"/>
          </a:effectLst>
        </p:spPr>
      </p:pic>
      <p:pic>
        <p:nvPicPr>
          <p:cNvPr id="13316" name="Picture 4" descr="SC02"/>
          <p:cNvPicPr>
            <a:picLocks noChangeAspect="1" noChangeArrowheads="1"/>
          </p:cNvPicPr>
          <p:nvPr/>
        </p:nvPicPr>
        <p:blipFill>
          <a:blip r:embed="rId4"/>
          <a:srcRect/>
          <a:stretch>
            <a:fillRect/>
          </a:stretch>
        </p:blipFill>
        <p:spPr bwMode="auto">
          <a:xfrm>
            <a:off x="5570484" y="3772438"/>
            <a:ext cx="3459216" cy="3409412"/>
          </a:xfrm>
          <a:prstGeom prst="rect">
            <a:avLst/>
          </a:prstGeom>
          <a:ln>
            <a:noFill/>
          </a:ln>
          <a:effectLst>
            <a:softEdge rad="112500"/>
          </a:effectLst>
        </p:spPr>
      </p:pic>
      <p:grpSp>
        <p:nvGrpSpPr>
          <p:cNvPr id="2" name="Group 7"/>
          <p:cNvGrpSpPr/>
          <p:nvPr/>
        </p:nvGrpSpPr>
        <p:grpSpPr>
          <a:xfrm>
            <a:off x="243717" y="188260"/>
            <a:ext cx="7757307" cy="847164"/>
            <a:chOff x="407894" y="1470212"/>
            <a:chExt cx="8095130" cy="847164"/>
          </a:xfrm>
        </p:grpSpPr>
        <p:sp>
          <p:nvSpPr>
            <p:cNvPr id="14" name="Rectangle à coins arrondis 25"/>
            <p:cNvSpPr/>
            <p:nvPr/>
          </p:nvSpPr>
          <p:spPr>
            <a:xfrm>
              <a:off x="407894" y="1470212"/>
              <a:ext cx="8095130" cy="847164"/>
            </a:xfrm>
            <a:prstGeom prst="roundRect">
              <a:avLst/>
            </a:prstGeom>
            <a:gradFill rotWithShape="1">
              <a:gsLst>
                <a:gs pos="0">
                  <a:srgbClr val="9E9273">
                    <a:shade val="51000"/>
                    <a:satMod val="130000"/>
                  </a:srgbClr>
                </a:gs>
                <a:gs pos="80000">
                  <a:srgbClr val="9E9273">
                    <a:shade val="93000"/>
                    <a:satMod val="130000"/>
                  </a:srgbClr>
                </a:gs>
                <a:gs pos="100000">
                  <a:srgbClr val="9E927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2400" b="1"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5" name="Rectangle 14"/>
            <p:cNvSpPr/>
            <p:nvPr/>
          </p:nvSpPr>
          <p:spPr>
            <a:xfrm>
              <a:off x="527795" y="1669374"/>
              <a:ext cx="6926356" cy="424732"/>
            </a:xfrm>
            <a:prstGeom prst="rect">
              <a:avLst/>
            </a:prstGeom>
          </p:spPr>
          <p:txBody>
            <a:bodyPr wrap="square">
              <a:spAutoFit/>
            </a:bodyPr>
            <a:lstStyle/>
            <a:p>
              <a:pPr marL="230188" marR="0" lvl="0" indent="-346075" defTabSz="1097280" eaLnBrk="1" fontAlgn="auto" latinLnBrk="0" hangingPunct="1">
                <a:lnSpc>
                  <a:spcPct val="90000"/>
                </a:lnSpc>
                <a:spcBef>
                  <a:spcPct val="20000"/>
                </a:spcBef>
                <a:spcAft>
                  <a:spcPts val="0"/>
                </a:spcAft>
                <a:buClrTx/>
                <a:buSzTx/>
                <a:buFontTx/>
                <a:buNone/>
                <a:tabLst/>
                <a:defRPr/>
              </a:pPr>
              <a:r>
                <a:rPr kumimoji="0" lang="fr-FR" sz="2400" b="1" i="0" u="none" strike="noStrike" kern="0" cap="none" spc="0" normalizeH="0" baseline="0" noProof="0" dirty="0" smtClean="0">
                  <a:ln>
                    <a:noFill/>
                  </a:ln>
                  <a:solidFill>
                    <a:srgbClr val="FFFFFF"/>
                  </a:solidFill>
                  <a:effectLst/>
                  <a:uLnTx/>
                  <a:uFillTx/>
                  <a:latin typeface="Segoe"/>
                </a:rPr>
                <a:t>SQL Server </a:t>
              </a:r>
              <a:r>
                <a:rPr kumimoji="0" lang="fr-FR" sz="2400" b="1" i="0" u="none" strike="noStrike" kern="0" cap="none" spc="0" normalizeH="0" baseline="0" noProof="0" dirty="0" err="1" smtClean="0">
                  <a:ln>
                    <a:noFill/>
                  </a:ln>
                  <a:solidFill>
                    <a:srgbClr val="FFFFFF"/>
                  </a:solidFill>
                  <a:effectLst/>
                  <a:uLnTx/>
                  <a:uFillTx/>
                  <a:latin typeface="Segoe"/>
                </a:rPr>
                <a:t>Integration</a:t>
              </a:r>
              <a:r>
                <a:rPr kumimoji="0" lang="fr-FR" sz="2400" b="1" i="0" u="none" strike="noStrike" kern="0" cap="none" spc="0" normalizeH="0" baseline="0" noProof="0" dirty="0" smtClean="0">
                  <a:ln>
                    <a:noFill/>
                  </a:ln>
                  <a:solidFill>
                    <a:srgbClr val="FFFFFF"/>
                  </a:solidFill>
                  <a:effectLst/>
                  <a:uLnTx/>
                  <a:uFillTx/>
                  <a:latin typeface="Segoe"/>
                </a:rPr>
                <a:t> Services</a:t>
              </a:r>
              <a:endParaRPr kumimoji="0" lang="en-US" sz="2400" b="1" i="0" u="none" strike="noStrike" kern="0" cap="none" spc="0" normalizeH="0" baseline="0" noProof="0" dirty="0" smtClean="0">
                <a:ln>
                  <a:noFill/>
                </a:ln>
                <a:solidFill>
                  <a:srgbClr val="FFFFFF"/>
                </a:solidFill>
                <a:effectLst/>
                <a:uLnTx/>
                <a:uFillTx/>
                <a:latin typeface="Segoe"/>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9826" name="Rectangle 2"/>
          <p:cNvSpPr>
            <a:spLocks noGrp="1" noChangeArrowheads="1"/>
          </p:cNvSpPr>
          <p:nvPr>
            <p:ph idx="4294967295"/>
          </p:nvPr>
        </p:nvSpPr>
        <p:spPr>
          <a:xfrm>
            <a:off x="0" y="1614488"/>
            <a:ext cx="8229600" cy="4800600"/>
          </a:xfrm>
          <a:prstGeom prst="rect">
            <a:avLst/>
          </a:prstGeom>
        </p:spPr>
        <p:txBody>
          <a:bodyPr>
            <a:noAutofit/>
          </a:bodyPr>
          <a:lstStyle/>
          <a:p>
            <a:pPr>
              <a:lnSpc>
                <a:spcPct val="80000"/>
              </a:lnSpc>
              <a:defRPr/>
            </a:pPr>
            <a:r>
              <a:rPr lang="fr-FR" sz="2400" dirty="0" smtClean="0"/>
              <a:t>Assistants</a:t>
            </a:r>
          </a:p>
          <a:p>
            <a:pPr lvl="1">
              <a:lnSpc>
                <a:spcPct val="80000"/>
              </a:lnSpc>
              <a:defRPr/>
            </a:pPr>
            <a:r>
              <a:rPr lang="fr-FR" sz="2000" dirty="0" smtClean="0"/>
              <a:t>D’import/export</a:t>
            </a:r>
          </a:p>
          <a:p>
            <a:pPr lvl="1">
              <a:lnSpc>
                <a:spcPct val="80000"/>
              </a:lnSpc>
              <a:defRPr/>
            </a:pPr>
            <a:r>
              <a:rPr lang="fr-FR" sz="2000" dirty="0" smtClean="0"/>
              <a:t>D’installation</a:t>
            </a:r>
          </a:p>
          <a:p>
            <a:pPr lvl="1">
              <a:lnSpc>
                <a:spcPct val="80000"/>
              </a:lnSpc>
              <a:defRPr/>
            </a:pPr>
            <a:r>
              <a:rPr lang="fr-FR" sz="2000" dirty="0" smtClean="0"/>
              <a:t>De configuration pour déploiement</a:t>
            </a:r>
          </a:p>
          <a:p>
            <a:pPr lvl="1">
              <a:lnSpc>
                <a:spcPct val="80000"/>
              </a:lnSpc>
              <a:defRPr/>
            </a:pPr>
            <a:r>
              <a:rPr lang="fr-FR" sz="2000" dirty="0" smtClean="0"/>
              <a:t>De migration</a:t>
            </a:r>
            <a:br>
              <a:rPr lang="fr-FR" sz="2000" dirty="0" smtClean="0"/>
            </a:br>
            <a:r>
              <a:rPr lang="fr-FR" sz="2000" dirty="0" smtClean="0"/>
              <a:t> </a:t>
            </a:r>
          </a:p>
          <a:p>
            <a:pPr>
              <a:lnSpc>
                <a:spcPct val="80000"/>
              </a:lnSpc>
              <a:defRPr/>
            </a:pPr>
            <a:r>
              <a:rPr lang="fr-FR" sz="2400" dirty="0" smtClean="0">
                <a:ea typeface="+mn-ea"/>
                <a:cs typeface="+mn-cs"/>
              </a:rPr>
              <a:t>Signer / sécuriser les packages</a:t>
            </a:r>
          </a:p>
          <a:p>
            <a:pPr>
              <a:lnSpc>
                <a:spcPct val="80000"/>
              </a:lnSpc>
              <a:defRPr/>
            </a:pPr>
            <a:endParaRPr lang="fr-FR" sz="2400" dirty="0" smtClean="0"/>
          </a:p>
          <a:p>
            <a:pPr>
              <a:lnSpc>
                <a:spcPct val="80000"/>
              </a:lnSpc>
              <a:defRPr/>
            </a:pPr>
            <a:r>
              <a:rPr lang="fr-FR" sz="2400" dirty="0" smtClean="0"/>
              <a:t>Supervision</a:t>
            </a:r>
            <a:endParaRPr lang="fr-FR" sz="2000" dirty="0" smtClean="0"/>
          </a:p>
          <a:p>
            <a:pPr lvl="1">
              <a:lnSpc>
                <a:spcPct val="80000"/>
              </a:lnSpc>
              <a:defRPr/>
            </a:pPr>
            <a:r>
              <a:rPr lang="fr-FR" sz="2000" dirty="0" smtClean="0">
                <a:ea typeface="+mn-ea"/>
                <a:cs typeface="+mn-cs"/>
              </a:rPr>
              <a:t>Paramétrage des logs</a:t>
            </a:r>
          </a:p>
          <a:p>
            <a:pPr lvl="1">
              <a:lnSpc>
                <a:spcPct val="80000"/>
              </a:lnSpc>
              <a:defRPr/>
            </a:pPr>
            <a:r>
              <a:rPr lang="fr-FR" sz="2000" dirty="0" err="1" smtClean="0">
                <a:ea typeface="+mn-ea"/>
                <a:cs typeface="+mn-cs"/>
              </a:rPr>
              <a:t>Reporting</a:t>
            </a:r>
            <a:endParaRPr lang="fr-FR" sz="2000" dirty="0" smtClean="0">
              <a:ea typeface="+mn-ea"/>
              <a:cs typeface="+mn-cs"/>
            </a:endParaRPr>
          </a:p>
          <a:p>
            <a:pPr lvl="1">
              <a:lnSpc>
                <a:spcPct val="80000"/>
              </a:lnSpc>
              <a:defRPr/>
            </a:pPr>
            <a:endParaRPr lang="fr-FR" sz="2000" dirty="0" smtClean="0"/>
          </a:p>
          <a:p>
            <a:pPr>
              <a:lnSpc>
                <a:spcPct val="80000"/>
              </a:lnSpc>
              <a:defRPr/>
            </a:pPr>
            <a:r>
              <a:rPr lang="fr-FR" sz="2400" dirty="0" smtClean="0">
                <a:ea typeface="+mn-ea"/>
                <a:cs typeface="+mn-cs"/>
              </a:rPr>
              <a:t>Extensible…</a:t>
            </a:r>
            <a:endParaRPr lang="fr-FR" sz="2000" dirty="0" smtClean="0">
              <a:ea typeface="+mn-ea"/>
              <a:cs typeface="+mn-cs"/>
            </a:endParaRPr>
          </a:p>
        </p:txBody>
      </p:sp>
      <p:pic>
        <p:nvPicPr>
          <p:cNvPr id="8" name="Rectangle 1231875"/>
          <p:cNvPicPr>
            <a:picLocks noChangeAspect="1" noChangeArrowheads="1"/>
          </p:cNvPicPr>
          <p:nvPr/>
        </p:nvPicPr>
        <p:blipFill>
          <a:blip r:embed="rId3"/>
          <a:srcRect/>
          <a:stretch>
            <a:fillRect/>
          </a:stretch>
        </p:blipFill>
        <p:spPr bwMode="auto">
          <a:xfrm>
            <a:off x="5430508" y="1124630"/>
            <a:ext cx="2941596" cy="2710639"/>
          </a:xfrm>
          <a:prstGeom prst="rect">
            <a:avLst/>
          </a:prstGeom>
          <a:noFill/>
          <a:ln w="9525">
            <a:noFill/>
            <a:miter lim="800000"/>
            <a:headEnd/>
            <a:tailEnd/>
          </a:ln>
          <a:effectLst>
            <a:reflection blurRad="6350" stA="50000" endA="300" endPos="55500" dist="50800" dir="5400000" sy="-100000" algn="bl" rotWithShape="0"/>
          </a:effectLst>
        </p:spPr>
      </p:pic>
      <p:pic>
        <p:nvPicPr>
          <p:cNvPr id="11" name="Picture 2"/>
          <p:cNvPicPr>
            <a:picLocks noChangeAspect="1" noChangeArrowheads="1"/>
          </p:cNvPicPr>
          <p:nvPr/>
        </p:nvPicPr>
        <p:blipFill>
          <a:blip r:embed="rId4" cstate="print"/>
          <a:srcRect/>
          <a:stretch>
            <a:fillRect/>
          </a:stretch>
        </p:blipFill>
        <p:spPr bwMode="auto">
          <a:xfrm>
            <a:off x="4607626" y="3946205"/>
            <a:ext cx="2885703" cy="2719859"/>
          </a:xfrm>
          <a:prstGeom prst="rect">
            <a:avLst/>
          </a:prstGeom>
          <a:noFill/>
          <a:ln w="9525">
            <a:noFill/>
            <a:miter lim="800000"/>
            <a:headEnd/>
            <a:tailEnd/>
          </a:ln>
          <a:effectLst>
            <a:reflection blurRad="6350" stA="50000" endA="300" endPos="55500" dist="50800" dir="5400000" sy="-100000" algn="bl" rotWithShape="0"/>
          </a:effectLst>
        </p:spPr>
      </p:pic>
      <p:grpSp>
        <p:nvGrpSpPr>
          <p:cNvPr id="2" name="Group 7"/>
          <p:cNvGrpSpPr/>
          <p:nvPr/>
        </p:nvGrpSpPr>
        <p:grpSpPr>
          <a:xfrm>
            <a:off x="243717" y="188260"/>
            <a:ext cx="7828745" cy="847164"/>
            <a:chOff x="407894" y="1470212"/>
            <a:chExt cx="8095130" cy="847164"/>
          </a:xfrm>
        </p:grpSpPr>
        <p:sp>
          <p:nvSpPr>
            <p:cNvPr id="13" name="Rectangle à coins arrondis 25"/>
            <p:cNvSpPr/>
            <p:nvPr/>
          </p:nvSpPr>
          <p:spPr>
            <a:xfrm>
              <a:off x="407894" y="1470212"/>
              <a:ext cx="8095130" cy="847164"/>
            </a:xfrm>
            <a:prstGeom prst="roundRect">
              <a:avLst/>
            </a:prstGeom>
            <a:gradFill rotWithShape="1">
              <a:gsLst>
                <a:gs pos="0">
                  <a:srgbClr val="9E9273">
                    <a:shade val="51000"/>
                    <a:satMod val="130000"/>
                  </a:srgbClr>
                </a:gs>
                <a:gs pos="80000">
                  <a:srgbClr val="9E9273">
                    <a:shade val="93000"/>
                    <a:satMod val="130000"/>
                  </a:srgbClr>
                </a:gs>
                <a:gs pos="100000">
                  <a:srgbClr val="9E927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2400" b="1"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4" name="Rectangle 13"/>
            <p:cNvSpPr/>
            <p:nvPr/>
          </p:nvSpPr>
          <p:spPr>
            <a:xfrm>
              <a:off x="527795" y="1669374"/>
              <a:ext cx="6926356" cy="424732"/>
            </a:xfrm>
            <a:prstGeom prst="rect">
              <a:avLst/>
            </a:prstGeom>
          </p:spPr>
          <p:txBody>
            <a:bodyPr wrap="square">
              <a:spAutoFit/>
            </a:bodyPr>
            <a:lstStyle/>
            <a:p>
              <a:pPr marL="230188" marR="0" lvl="0" indent="-346075" defTabSz="1097280" eaLnBrk="1" fontAlgn="auto" latinLnBrk="0" hangingPunct="1">
                <a:lnSpc>
                  <a:spcPct val="90000"/>
                </a:lnSpc>
                <a:spcBef>
                  <a:spcPct val="20000"/>
                </a:spcBef>
                <a:spcAft>
                  <a:spcPts val="0"/>
                </a:spcAft>
                <a:buClrTx/>
                <a:buSzTx/>
                <a:buFontTx/>
                <a:buNone/>
                <a:tabLst/>
                <a:defRPr/>
              </a:pPr>
              <a:r>
                <a:rPr kumimoji="0" lang="fr-FR" sz="2400" b="1" i="0" u="none" strike="noStrike" kern="0" cap="none" spc="0" normalizeH="0" baseline="0" noProof="0" dirty="0" smtClean="0">
                  <a:ln>
                    <a:noFill/>
                  </a:ln>
                  <a:solidFill>
                    <a:srgbClr val="FFFFFF"/>
                  </a:solidFill>
                  <a:effectLst/>
                  <a:uLnTx/>
                  <a:uFillTx/>
                  <a:latin typeface="Segoe"/>
                </a:rPr>
                <a:t>SQL Server </a:t>
              </a:r>
              <a:r>
                <a:rPr kumimoji="0" lang="fr-FR" sz="2400" b="1" i="0" u="none" strike="noStrike" kern="0" cap="none" spc="0" normalizeH="0" baseline="0" noProof="0" dirty="0" err="1" smtClean="0">
                  <a:ln>
                    <a:noFill/>
                  </a:ln>
                  <a:solidFill>
                    <a:srgbClr val="FFFFFF"/>
                  </a:solidFill>
                  <a:effectLst/>
                  <a:uLnTx/>
                  <a:uFillTx/>
                  <a:latin typeface="Segoe"/>
                </a:rPr>
                <a:t>Integration</a:t>
              </a:r>
              <a:r>
                <a:rPr kumimoji="0" lang="fr-FR" sz="2400" b="1" i="0" u="none" strike="noStrike" kern="0" cap="none" spc="0" normalizeH="0" baseline="0" noProof="0" dirty="0" smtClean="0">
                  <a:ln>
                    <a:noFill/>
                  </a:ln>
                  <a:solidFill>
                    <a:srgbClr val="FFFFFF"/>
                  </a:solidFill>
                  <a:effectLst/>
                  <a:uLnTx/>
                  <a:uFillTx/>
                  <a:latin typeface="Segoe"/>
                </a:rPr>
                <a:t> Services</a:t>
              </a:r>
              <a:endParaRPr kumimoji="0" lang="en-US" sz="2400" b="1" i="0" u="none" strike="noStrike" kern="0" cap="none" spc="0" normalizeH="0" baseline="0" noProof="0" dirty="0" smtClean="0">
                <a:ln>
                  <a:noFill/>
                </a:ln>
                <a:solidFill>
                  <a:srgbClr val="FFFFFF"/>
                </a:solidFill>
                <a:effectLst/>
                <a:uLnTx/>
                <a:uFillTx/>
                <a:latin typeface="Segoe"/>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à coins arrondis 25"/>
          <p:cNvSpPr/>
          <p:nvPr/>
        </p:nvSpPr>
        <p:spPr>
          <a:xfrm>
            <a:off x="218364" y="182005"/>
            <a:ext cx="7782660" cy="8471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buFont typeface="Arial" pitchFamily="34" charset="0"/>
              <a:buChar char="•"/>
            </a:pPr>
            <a:endParaRPr lang="fr-FR" sz="2400" b="1" dirty="0" smtClean="0">
              <a:solidFill>
                <a:srgbClr val="FFFFFF"/>
              </a:solidFill>
              <a:latin typeface="Segoe"/>
            </a:endParaRPr>
          </a:p>
        </p:txBody>
      </p:sp>
      <p:sp>
        <p:nvSpPr>
          <p:cNvPr id="27" name="Rectangle 26"/>
          <p:cNvSpPr/>
          <p:nvPr/>
        </p:nvSpPr>
        <p:spPr>
          <a:xfrm>
            <a:off x="566940" y="373920"/>
            <a:ext cx="4548681" cy="424732"/>
          </a:xfrm>
          <a:prstGeom prst="rect">
            <a:avLst/>
          </a:prstGeom>
        </p:spPr>
        <p:txBody>
          <a:bodyPr wrap="none">
            <a:spAutoFit/>
          </a:bodyPr>
          <a:lstStyle/>
          <a:p>
            <a:pPr marL="230188" lvl="0" indent="-346075" defTabSz="1097280">
              <a:lnSpc>
                <a:spcPct val="90000"/>
              </a:lnSpc>
              <a:spcBef>
                <a:spcPct val="20000"/>
              </a:spcBef>
            </a:pPr>
            <a:r>
              <a:rPr lang="fr-FR" sz="2400" b="1" dirty="0" smtClean="0">
                <a:solidFill>
                  <a:srgbClr val="FFFFFF"/>
                </a:solidFill>
                <a:latin typeface="Segoe"/>
              </a:rPr>
              <a:t>SQL Server </a:t>
            </a:r>
            <a:r>
              <a:rPr lang="fr-FR" sz="2400" b="1" dirty="0" err="1" smtClean="0">
                <a:solidFill>
                  <a:srgbClr val="FFFFFF"/>
                </a:solidFill>
                <a:latin typeface="Segoe"/>
              </a:rPr>
              <a:t>Analysis</a:t>
            </a:r>
            <a:r>
              <a:rPr lang="fr-FR" sz="2400" b="1" dirty="0" smtClean="0">
                <a:solidFill>
                  <a:srgbClr val="FFFFFF"/>
                </a:solidFill>
                <a:latin typeface="Segoe"/>
              </a:rPr>
              <a:t> Services</a:t>
            </a:r>
            <a:endParaRPr lang="en-US" sz="2400" b="1" dirty="0" smtClean="0">
              <a:solidFill>
                <a:srgbClr val="FFFFFF"/>
              </a:solidFill>
              <a:latin typeface="Segoe"/>
            </a:endParaRPr>
          </a:p>
        </p:txBody>
      </p:sp>
      <p:grpSp>
        <p:nvGrpSpPr>
          <p:cNvPr id="2" name="Group 2"/>
          <p:cNvGrpSpPr>
            <a:grpSpLocks/>
          </p:cNvGrpSpPr>
          <p:nvPr/>
        </p:nvGrpSpPr>
        <p:grpSpPr bwMode="auto">
          <a:xfrm>
            <a:off x="-555048" y="4766521"/>
            <a:ext cx="4300538" cy="1363662"/>
            <a:chOff x="-402" y="2823"/>
            <a:chExt cx="2709" cy="859"/>
          </a:xfrm>
        </p:grpSpPr>
        <p:sp>
          <p:nvSpPr>
            <p:cNvPr id="68" name="Rectangle 67"/>
            <p:cNvSpPr>
              <a:spLocks noChangeArrowheads="1"/>
            </p:cNvSpPr>
            <p:nvPr/>
          </p:nvSpPr>
          <p:spPr bwMode="auto">
            <a:xfrm rot="5400000">
              <a:off x="513" y="1908"/>
              <a:ext cx="859" cy="2689"/>
            </a:xfrm>
            <a:prstGeom prst="rect">
              <a:avLst/>
            </a:prstGeom>
            <a:gradFill rotWithShape="1">
              <a:gsLst>
                <a:gs pos="0">
                  <a:schemeClr val="accent2">
                    <a:alpha val="50000"/>
                  </a:schemeClr>
                </a:gs>
                <a:gs pos="100000">
                  <a:schemeClr val="accent2">
                    <a:gamma/>
                    <a:shade val="46275"/>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pPr>
                <a:defRPr/>
              </a:pPr>
              <a:endParaRPr lang="fr-FR">
                <a:solidFill>
                  <a:srgbClr val="000000"/>
                </a:solidFill>
              </a:endParaRPr>
            </a:p>
          </p:txBody>
        </p:sp>
        <p:pic>
          <p:nvPicPr>
            <p:cNvPr id="69" name="Rectangle 13377"/>
            <p:cNvPicPr>
              <a:picLocks noChangeAspect="1" noChangeArrowheads="1"/>
            </p:cNvPicPr>
            <p:nvPr/>
          </p:nvPicPr>
          <p:blipFill>
            <a:blip r:embed="rId3">
              <a:lum bright="12000"/>
            </a:blip>
            <a:srcRect/>
            <a:stretch>
              <a:fillRect/>
            </a:stretch>
          </p:blipFill>
          <p:spPr bwMode="auto">
            <a:xfrm>
              <a:off x="1316" y="3026"/>
              <a:ext cx="991" cy="604"/>
            </a:xfrm>
            <a:prstGeom prst="rect">
              <a:avLst/>
            </a:prstGeom>
            <a:noFill/>
            <a:ln w="9525">
              <a:noFill/>
              <a:miter lim="800000"/>
              <a:headEnd/>
              <a:tailEnd/>
            </a:ln>
          </p:spPr>
        </p:pic>
      </p:grpSp>
      <p:grpSp>
        <p:nvGrpSpPr>
          <p:cNvPr id="3" name="Group 5"/>
          <p:cNvGrpSpPr>
            <a:grpSpLocks/>
          </p:cNvGrpSpPr>
          <p:nvPr/>
        </p:nvGrpSpPr>
        <p:grpSpPr bwMode="auto">
          <a:xfrm>
            <a:off x="-555048" y="3415558"/>
            <a:ext cx="4300538" cy="1365250"/>
            <a:chOff x="-402" y="1972"/>
            <a:chExt cx="2709" cy="860"/>
          </a:xfrm>
        </p:grpSpPr>
        <p:sp>
          <p:nvSpPr>
            <p:cNvPr id="71" name="Rectangle 70"/>
            <p:cNvSpPr>
              <a:spLocks noChangeArrowheads="1"/>
            </p:cNvSpPr>
            <p:nvPr/>
          </p:nvSpPr>
          <p:spPr bwMode="auto">
            <a:xfrm rot="5400000">
              <a:off x="513" y="1057"/>
              <a:ext cx="860" cy="2689"/>
            </a:xfrm>
            <a:prstGeom prst="rect">
              <a:avLst/>
            </a:prstGeom>
            <a:gradFill rotWithShape="1">
              <a:gsLst>
                <a:gs pos="0">
                  <a:schemeClr val="folHlink">
                    <a:alpha val="50000"/>
                  </a:schemeClr>
                </a:gs>
                <a:gs pos="100000">
                  <a:schemeClr val="folHlink">
                    <a:gamma/>
                    <a:shade val="46275"/>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pPr>
                <a:defRPr/>
              </a:pPr>
              <a:endParaRPr lang="fr-FR">
                <a:solidFill>
                  <a:srgbClr val="000000"/>
                </a:solidFill>
              </a:endParaRPr>
            </a:p>
          </p:txBody>
        </p:sp>
        <p:pic>
          <p:nvPicPr>
            <p:cNvPr id="72" name="Rectangle 13375"/>
            <p:cNvPicPr>
              <a:picLocks noChangeAspect="1" noChangeArrowheads="1"/>
            </p:cNvPicPr>
            <p:nvPr/>
          </p:nvPicPr>
          <p:blipFill>
            <a:blip r:embed="rId3">
              <a:lum bright="12000"/>
            </a:blip>
            <a:srcRect/>
            <a:stretch>
              <a:fillRect/>
            </a:stretch>
          </p:blipFill>
          <p:spPr bwMode="auto">
            <a:xfrm>
              <a:off x="1316" y="2183"/>
              <a:ext cx="991" cy="604"/>
            </a:xfrm>
            <a:prstGeom prst="rect">
              <a:avLst/>
            </a:prstGeom>
            <a:noFill/>
            <a:ln w="9525">
              <a:noFill/>
              <a:miter lim="800000"/>
              <a:headEnd/>
              <a:tailEnd/>
            </a:ln>
          </p:spPr>
        </p:pic>
      </p:grpSp>
      <p:sp>
        <p:nvSpPr>
          <p:cNvPr id="73" name="Rectangle 72"/>
          <p:cNvSpPr>
            <a:spLocks noChangeArrowheads="1"/>
          </p:cNvSpPr>
          <p:nvPr/>
        </p:nvSpPr>
        <p:spPr bwMode="auto">
          <a:xfrm rot="5400000">
            <a:off x="1018164" y="689821"/>
            <a:ext cx="1128713" cy="4281488"/>
          </a:xfrm>
          <a:prstGeom prst="rect">
            <a:avLst/>
          </a:prstGeom>
          <a:gradFill rotWithShape="1">
            <a:gsLst>
              <a:gs pos="0">
                <a:schemeClr val="hlink">
                  <a:alpha val="50000"/>
                </a:schemeClr>
              </a:gs>
              <a:gs pos="100000">
                <a:schemeClr val="hlink">
                  <a:gamma/>
                  <a:shade val="46275"/>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pPr>
              <a:defRPr/>
            </a:pPr>
            <a:endParaRPr lang="fr-FR">
              <a:solidFill>
                <a:srgbClr val="000000"/>
              </a:solidFill>
            </a:endParaRPr>
          </a:p>
        </p:txBody>
      </p:sp>
      <p:pic>
        <p:nvPicPr>
          <p:cNvPr id="74" name="Rectangle 13317"/>
          <p:cNvPicPr>
            <a:picLocks noChangeAspect="1" noChangeArrowheads="1"/>
          </p:cNvPicPr>
          <p:nvPr/>
        </p:nvPicPr>
        <p:blipFill>
          <a:blip r:embed="rId4"/>
          <a:srcRect/>
          <a:stretch>
            <a:fillRect/>
          </a:stretch>
        </p:blipFill>
        <p:spPr bwMode="auto">
          <a:xfrm>
            <a:off x="1092777" y="3466358"/>
            <a:ext cx="1262063" cy="1274763"/>
          </a:xfrm>
          <a:prstGeom prst="rect">
            <a:avLst/>
          </a:prstGeom>
          <a:noFill/>
          <a:ln w="9525">
            <a:noFill/>
            <a:miter lim="800000"/>
            <a:headEnd/>
            <a:tailEnd/>
          </a:ln>
        </p:spPr>
      </p:pic>
      <p:sp>
        <p:nvSpPr>
          <p:cNvPr id="75" name="ZoneTexte 13319"/>
          <p:cNvSpPr txBox="1">
            <a:spLocks noChangeArrowheads="1"/>
          </p:cNvSpPr>
          <p:nvPr/>
        </p:nvSpPr>
        <p:spPr bwMode="auto">
          <a:xfrm>
            <a:off x="7434840" y="5985721"/>
            <a:ext cx="1255712" cy="517525"/>
          </a:xfrm>
          <a:prstGeom prst="rect">
            <a:avLst/>
          </a:prstGeom>
          <a:noFill/>
          <a:ln w="9525">
            <a:noFill/>
            <a:miter lim="800000"/>
            <a:headEnd/>
            <a:tailEnd/>
          </a:ln>
        </p:spPr>
        <p:txBody>
          <a:bodyPr wrap="none">
            <a:spAutoFit/>
          </a:bodyPr>
          <a:lstStyle/>
          <a:p>
            <a:r>
              <a:rPr lang="en-US" sz="1400" b="1">
                <a:cs typeface="Arial" pitchFamily="34" charset="0"/>
              </a:rPr>
              <a:t>Tableaux de </a:t>
            </a:r>
          </a:p>
          <a:p>
            <a:r>
              <a:rPr lang="en-US" sz="1400" b="1">
                <a:cs typeface="Arial" pitchFamily="34" charset="0"/>
              </a:rPr>
              <a:t>Bord</a:t>
            </a:r>
          </a:p>
        </p:txBody>
      </p:sp>
      <p:sp>
        <p:nvSpPr>
          <p:cNvPr id="76" name="ZoneTexte 13320"/>
          <p:cNvSpPr txBox="1">
            <a:spLocks noChangeArrowheads="1"/>
          </p:cNvSpPr>
          <p:nvPr/>
        </p:nvSpPr>
        <p:spPr bwMode="auto">
          <a:xfrm>
            <a:off x="7434840" y="5072908"/>
            <a:ext cx="1287462" cy="304800"/>
          </a:xfrm>
          <a:prstGeom prst="rect">
            <a:avLst/>
          </a:prstGeom>
          <a:noFill/>
          <a:ln w="9525">
            <a:noFill/>
            <a:miter lim="800000"/>
            <a:headEnd/>
            <a:tailEnd/>
          </a:ln>
        </p:spPr>
        <p:txBody>
          <a:bodyPr wrap="none">
            <a:spAutoFit/>
          </a:bodyPr>
          <a:lstStyle/>
          <a:p>
            <a:r>
              <a:rPr lang="en-US" sz="1400" b="1">
                <a:cs typeface="Arial" pitchFamily="34" charset="0"/>
              </a:rPr>
              <a:t>Rich Reports</a:t>
            </a:r>
          </a:p>
        </p:txBody>
      </p:sp>
      <p:sp>
        <p:nvSpPr>
          <p:cNvPr id="77" name="ZoneTexte 13321"/>
          <p:cNvSpPr txBox="1">
            <a:spLocks noChangeArrowheads="1"/>
          </p:cNvSpPr>
          <p:nvPr/>
        </p:nvSpPr>
        <p:spPr bwMode="auto">
          <a:xfrm>
            <a:off x="7434840" y="3250458"/>
            <a:ext cx="1346200" cy="304800"/>
          </a:xfrm>
          <a:prstGeom prst="rect">
            <a:avLst/>
          </a:prstGeom>
          <a:noFill/>
          <a:ln w="9525">
            <a:noFill/>
            <a:miter lim="800000"/>
            <a:headEnd/>
            <a:tailEnd/>
          </a:ln>
        </p:spPr>
        <p:txBody>
          <a:bodyPr wrap="none">
            <a:spAutoFit/>
          </a:bodyPr>
          <a:lstStyle/>
          <a:p>
            <a:r>
              <a:rPr lang="en-US" sz="1400" b="1">
                <a:cs typeface="Arial" pitchFamily="34" charset="0"/>
              </a:rPr>
              <a:t>BI Front Ends</a:t>
            </a:r>
          </a:p>
        </p:txBody>
      </p:sp>
      <p:sp>
        <p:nvSpPr>
          <p:cNvPr id="78" name="ZoneTexte 13322"/>
          <p:cNvSpPr txBox="1">
            <a:spLocks noChangeArrowheads="1"/>
          </p:cNvSpPr>
          <p:nvPr/>
        </p:nvSpPr>
        <p:spPr bwMode="auto">
          <a:xfrm>
            <a:off x="7434840" y="2339233"/>
            <a:ext cx="647700" cy="304800"/>
          </a:xfrm>
          <a:prstGeom prst="rect">
            <a:avLst/>
          </a:prstGeom>
          <a:noFill/>
          <a:ln w="9525">
            <a:noFill/>
            <a:miter lim="800000"/>
            <a:headEnd/>
            <a:tailEnd/>
          </a:ln>
        </p:spPr>
        <p:txBody>
          <a:bodyPr wrap="none">
            <a:spAutoFit/>
          </a:bodyPr>
          <a:lstStyle/>
          <a:p>
            <a:r>
              <a:rPr lang="en-US" sz="1400" b="1">
                <a:cs typeface="Arial" pitchFamily="34" charset="0"/>
              </a:rPr>
              <a:t>Excel</a:t>
            </a:r>
          </a:p>
        </p:txBody>
      </p:sp>
      <p:sp>
        <p:nvSpPr>
          <p:cNvPr id="79" name="ZoneTexte 13323"/>
          <p:cNvSpPr txBox="1">
            <a:spLocks noChangeArrowheads="1"/>
          </p:cNvSpPr>
          <p:nvPr/>
        </p:nvSpPr>
        <p:spPr bwMode="auto">
          <a:xfrm>
            <a:off x="7434840" y="4161683"/>
            <a:ext cx="1533525" cy="304800"/>
          </a:xfrm>
          <a:prstGeom prst="rect">
            <a:avLst/>
          </a:prstGeom>
          <a:noFill/>
          <a:ln w="9525">
            <a:noFill/>
            <a:miter lim="800000"/>
            <a:headEnd/>
            <a:tailEnd/>
          </a:ln>
        </p:spPr>
        <p:txBody>
          <a:bodyPr wrap="none">
            <a:spAutoFit/>
          </a:bodyPr>
          <a:lstStyle/>
          <a:p>
            <a:r>
              <a:rPr lang="en-US" sz="1400" b="1">
                <a:cs typeface="Arial" pitchFamily="34" charset="0"/>
              </a:rPr>
              <a:t>Ad-Hoc Reports</a:t>
            </a:r>
          </a:p>
        </p:txBody>
      </p:sp>
      <p:sp>
        <p:nvSpPr>
          <p:cNvPr id="80" name="ZoneTexte 348177"/>
          <p:cNvSpPr txBox="1">
            <a:spLocks noChangeArrowheads="1"/>
          </p:cNvSpPr>
          <p:nvPr/>
        </p:nvSpPr>
        <p:spPr bwMode="auto">
          <a:xfrm>
            <a:off x="83127" y="3785446"/>
            <a:ext cx="1298575" cy="757237"/>
          </a:xfrm>
          <a:prstGeom prst="rect">
            <a:avLst/>
          </a:prstGeom>
          <a:noFill/>
          <a:ln w="12700" algn="ctr">
            <a:noFill/>
            <a:miter lim="800000"/>
            <a:headEnd type="none" w="sm" len="sm"/>
            <a:tailEnd type="none" w="sm" len="sm"/>
          </a:ln>
        </p:spPr>
        <p:txBody>
          <a:bodyPr wrap="none">
            <a:spAutoFit/>
          </a:bodyPr>
          <a:lstStyle/>
          <a:p>
            <a:pPr algn="ctr" eaLnBrk="0" hangingPunct="0">
              <a:lnSpc>
                <a:spcPct val="90000"/>
              </a:lnSpc>
            </a:pPr>
            <a:r>
              <a:rPr lang="en-US" sz="1600" b="1" dirty="0" err="1">
                <a:cs typeface="Arial" pitchFamily="34" charset="0"/>
              </a:rPr>
              <a:t>Teradata</a:t>
            </a:r>
            <a:endParaRPr lang="fr-FR" sz="1600" b="1" dirty="0">
              <a:cs typeface="Arial" pitchFamily="34" charset="0"/>
            </a:endParaRPr>
          </a:p>
          <a:p>
            <a:pPr algn="ctr" eaLnBrk="0" hangingPunct="0">
              <a:lnSpc>
                <a:spcPct val="90000"/>
              </a:lnSpc>
            </a:pPr>
            <a:r>
              <a:rPr lang="en-US" sz="1600" b="1" dirty="0">
                <a:cs typeface="Arial" pitchFamily="34" charset="0"/>
              </a:rPr>
              <a:t>SQL Server</a:t>
            </a:r>
          </a:p>
          <a:p>
            <a:pPr algn="ctr" eaLnBrk="0" hangingPunct="0">
              <a:lnSpc>
                <a:spcPct val="90000"/>
              </a:lnSpc>
            </a:pPr>
            <a:r>
              <a:rPr lang="en-US" sz="1600" b="1" dirty="0">
                <a:cs typeface="Arial" pitchFamily="34" charset="0"/>
              </a:rPr>
              <a:t>Oracle</a:t>
            </a:r>
          </a:p>
        </p:txBody>
      </p:sp>
      <p:grpSp>
        <p:nvGrpSpPr>
          <p:cNvPr id="4" name="Group 19"/>
          <p:cNvGrpSpPr>
            <a:grpSpLocks/>
          </p:cNvGrpSpPr>
          <p:nvPr/>
        </p:nvGrpSpPr>
        <p:grpSpPr bwMode="auto">
          <a:xfrm>
            <a:off x="6693477" y="2190008"/>
            <a:ext cx="684213" cy="754063"/>
            <a:chOff x="4923" y="146"/>
            <a:chExt cx="431" cy="475"/>
          </a:xfrm>
        </p:grpSpPr>
        <p:pic>
          <p:nvPicPr>
            <p:cNvPr id="82" name="Rectangle 13372"/>
            <p:cNvPicPr>
              <a:picLocks noChangeAspect="1" noChangeArrowheads="1"/>
            </p:cNvPicPr>
            <p:nvPr/>
          </p:nvPicPr>
          <p:blipFill>
            <a:blip r:embed="rId5"/>
            <a:srcRect/>
            <a:stretch>
              <a:fillRect/>
            </a:stretch>
          </p:blipFill>
          <p:spPr bwMode="auto">
            <a:xfrm>
              <a:off x="4923" y="146"/>
              <a:ext cx="380" cy="379"/>
            </a:xfrm>
            <a:prstGeom prst="rect">
              <a:avLst/>
            </a:prstGeom>
            <a:noFill/>
            <a:ln w="9525">
              <a:noFill/>
              <a:miter lim="800000"/>
              <a:headEnd/>
              <a:tailEnd/>
            </a:ln>
          </p:spPr>
        </p:pic>
        <p:pic>
          <p:nvPicPr>
            <p:cNvPr id="83" name="Rectangle 13373"/>
            <p:cNvPicPr>
              <a:picLocks noChangeAspect="1" noChangeArrowheads="1"/>
            </p:cNvPicPr>
            <p:nvPr/>
          </p:nvPicPr>
          <p:blipFill>
            <a:blip r:embed="rId5"/>
            <a:srcRect/>
            <a:stretch>
              <a:fillRect/>
            </a:stretch>
          </p:blipFill>
          <p:spPr bwMode="auto">
            <a:xfrm>
              <a:off x="4974" y="242"/>
              <a:ext cx="380" cy="379"/>
            </a:xfrm>
            <a:prstGeom prst="rect">
              <a:avLst/>
            </a:prstGeom>
            <a:noFill/>
            <a:ln w="9525">
              <a:noFill/>
              <a:miter lim="800000"/>
              <a:headEnd/>
              <a:tailEnd/>
            </a:ln>
          </p:spPr>
        </p:pic>
      </p:grpSp>
      <p:grpSp>
        <p:nvGrpSpPr>
          <p:cNvPr id="5" name="Group 22"/>
          <p:cNvGrpSpPr>
            <a:grpSpLocks/>
          </p:cNvGrpSpPr>
          <p:nvPr/>
        </p:nvGrpSpPr>
        <p:grpSpPr bwMode="auto">
          <a:xfrm>
            <a:off x="6693477" y="3077421"/>
            <a:ext cx="684213" cy="754062"/>
            <a:chOff x="4923" y="146"/>
            <a:chExt cx="431" cy="475"/>
          </a:xfrm>
        </p:grpSpPr>
        <p:pic>
          <p:nvPicPr>
            <p:cNvPr id="85" name="Rectangle 13370"/>
            <p:cNvPicPr>
              <a:picLocks noChangeAspect="1" noChangeArrowheads="1"/>
            </p:cNvPicPr>
            <p:nvPr/>
          </p:nvPicPr>
          <p:blipFill>
            <a:blip r:embed="rId5"/>
            <a:srcRect/>
            <a:stretch>
              <a:fillRect/>
            </a:stretch>
          </p:blipFill>
          <p:spPr bwMode="auto">
            <a:xfrm>
              <a:off x="4923" y="146"/>
              <a:ext cx="380" cy="379"/>
            </a:xfrm>
            <a:prstGeom prst="rect">
              <a:avLst/>
            </a:prstGeom>
            <a:noFill/>
            <a:ln w="9525">
              <a:noFill/>
              <a:miter lim="800000"/>
              <a:headEnd/>
              <a:tailEnd/>
            </a:ln>
          </p:spPr>
        </p:pic>
        <p:pic>
          <p:nvPicPr>
            <p:cNvPr id="86" name="Rectangle 13371"/>
            <p:cNvPicPr>
              <a:picLocks noChangeAspect="1" noChangeArrowheads="1"/>
            </p:cNvPicPr>
            <p:nvPr/>
          </p:nvPicPr>
          <p:blipFill>
            <a:blip r:embed="rId5"/>
            <a:srcRect/>
            <a:stretch>
              <a:fillRect/>
            </a:stretch>
          </p:blipFill>
          <p:spPr bwMode="auto">
            <a:xfrm>
              <a:off x="4974" y="242"/>
              <a:ext cx="380" cy="379"/>
            </a:xfrm>
            <a:prstGeom prst="rect">
              <a:avLst/>
            </a:prstGeom>
            <a:noFill/>
            <a:ln w="9525">
              <a:noFill/>
              <a:miter lim="800000"/>
              <a:headEnd/>
              <a:tailEnd/>
            </a:ln>
          </p:spPr>
        </p:pic>
      </p:grpSp>
      <p:grpSp>
        <p:nvGrpSpPr>
          <p:cNvPr id="6" name="Group 25"/>
          <p:cNvGrpSpPr>
            <a:grpSpLocks/>
          </p:cNvGrpSpPr>
          <p:nvPr/>
        </p:nvGrpSpPr>
        <p:grpSpPr bwMode="auto">
          <a:xfrm>
            <a:off x="6693477" y="3964833"/>
            <a:ext cx="684213" cy="754063"/>
            <a:chOff x="4923" y="146"/>
            <a:chExt cx="431" cy="475"/>
          </a:xfrm>
        </p:grpSpPr>
        <p:pic>
          <p:nvPicPr>
            <p:cNvPr id="88" name="Rectangle 13368"/>
            <p:cNvPicPr>
              <a:picLocks noChangeAspect="1" noChangeArrowheads="1"/>
            </p:cNvPicPr>
            <p:nvPr/>
          </p:nvPicPr>
          <p:blipFill>
            <a:blip r:embed="rId5"/>
            <a:srcRect/>
            <a:stretch>
              <a:fillRect/>
            </a:stretch>
          </p:blipFill>
          <p:spPr bwMode="auto">
            <a:xfrm>
              <a:off x="4923" y="146"/>
              <a:ext cx="380" cy="379"/>
            </a:xfrm>
            <a:prstGeom prst="rect">
              <a:avLst/>
            </a:prstGeom>
            <a:noFill/>
            <a:ln w="9525">
              <a:noFill/>
              <a:miter lim="800000"/>
              <a:headEnd/>
              <a:tailEnd/>
            </a:ln>
          </p:spPr>
        </p:pic>
        <p:pic>
          <p:nvPicPr>
            <p:cNvPr id="89" name="Rectangle 13369"/>
            <p:cNvPicPr>
              <a:picLocks noChangeAspect="1" noChangeArrowheads="1"/>
            </p:cNvPicPr>
            <p:nvPr/>
          </p:nvPicPr>
          <p:blipFill>
            <a:blip r:embed="rId5"/>
            <a:srcRect/>
            <a:stretch>
              <a:fillRect/>
            </a:stretch>
          </p:blipFill>
          <p:spPr bwMode="auto">
            <a:xfrm>
              <a:off x="4974" y="242"/>
              <a:ext cx="380" cy="379"/>
            </a:xfrm>
            <a:prstGeom prst="rect">
              <a:avLst/>
            </a:prstGeom>
            <a:noFill/>
            <a:ln w="9525">
              <a:noFill/>
              <a:miter lim="800000"/>
              <a:headEnd/>
              <a:tailEnd/>
            </a:ln>
          </p:spPr>
        </p:pic>
      </p:grpSp>
      <p:grpSp>
        <p:nvGrpSpPr>
          <p:cNvPr id="7" name="Group 28"/>
          <p:cNvGrpSpPr>
            <a:grpSpLocks/>
          </p:cNvGrpSpPr>
          <p:nvPr/>
        </p:nvGrpSpPr>
        <p:grpSpPr bwMode="auto">
          <a:xfrm>
            <a:off x="6693477" y="4852246"/>
            <a:ext cx="684213" cy="754062"/>
            <a:chOff x="4923" y="146"/>
            <a:chExt cx="431" cy="475"/>
          </a:xfrm>
        </p:grpSpPr>
        <p:pic>
          <p:nvPicPr>
            <p:cNvPr id="91" name="Rectangle 13366"/>
            <p:cNvPicPr>
              <a:picLocks noChangeAspect="1" noChangeArrowheads="1"/>
            </p:cNvPicPr>
            <p:nvPr/>
          </p:nvPicPr>
          <p:blipFill>
            <a:blip r:embed="rId5"/>
            <a:srcRect/>
            <a:stretch>
              <a:fillRect/>
            </a:stretch>
          </p:blipFill>
          <p:spPr bwMode="auto">
            <a:xfrm>
              <a:off x="4923" y="146"/>
              <a:ext cx="380" cy="379"/>
            </a:xfrm>
            <a:prstGeom prst="rect">
              <a:avLst/>
            </a:prstGeom>
            <a:noFill/>
            <a:ln w="9525">
              <a:noFill/>
              <a:miter lim="800000"/>
              <a:headEnd/>
              <a:tailEnd/>
            </a:ln>
          </p:spPr>
        </p:pic>
        <p:pic>
          <p:nvPicPr>
            <p:cNvPr id="92" name="Rectangle 13367"/>
            <p:cNvPicPr>
              <a:picLocks noChangeAspect="1" noChangeArrowheads="1"/>
            </p:cNvPicPr>
            <p:nvPr/>
          </p:nvPicPr>
          <p:blipFill>
            <a:blip r:embed="rId5"/>
            <a:srcRect/>
            <a:stretch>
              <a:fillRect/>
            </a:stretch>
          </p:blipFill>
          <p:spPr bwMode="auto">
            <a:xfrm>
              <a:off x="4974" y="242"/>
              <a:ext cx="380" cy="379"/>
            </a:xfrm>
            <a:prstGeom prst="rect">
              <a:avLst/>
            </a:prstGeom>
            <a:noFill/>
            <a:ln w="9525">
              <a:noFill/>
              <a:miter lim="800000"/>
              <a:headEnd/>
              <a:tailEnd/>
            </a:ln>
          </p:spPr>
        </p:pic>
      </p:grpSp>
      <p:grpSp>
        <p:nvGrpSpPr>
          <p:cNvPr id="8" name="Group 31"/>
          <p:cNvGrpSpPr>
            <a:grpSpLocks/>
          </p:cNvGrpSpPr>
          <p:nvPr/>
        </p:nvGrpSpPr>
        <p:grpSpPr bwMode="auto">
          <a:xfrm>
            <a:off x="6693477" y="5741246"/>
            <a:ext cx="684213" cy="754062"/>
            <a:chOff x="4923" y="146"/>
            <a:chExt cx="431" cy="475"/>
          </a:xfrm>
        </p:grpSpPr>
        <p:pic>
          <p:nvPicPr>
            <p:cNvPr id="94" name="Rectangle 13364"/>
            <p:cNvPicPr>
              <a:picLocks noChangeAspect="1" noChangeArrowheads="1"/>
            </p:cNvPicPr>
            <p:nvPr/>
          </p:nvPicPr>
          <p:blipFill>
            <a:blip r:embed="rId5"/>
            <a:srcRect/>
            <a:stretch>
              <a:fillRect/>
            </a:stretch>
          </p:blipFill>
          <p:spPr bwMode="auto">
            <a:xfrm>
              <a:off x="4923" y="146"/>
              <a:ext cx="380" cy="379"/>
            </a:xfrm>
            <a:prstGeom prst="rect">
              <a:avLst/>
            </a:prstGeom>
            <a:noFill/>
            <a:ln w="9525">
              <a:noFill/>
              <a:miter lim="800000"/>
              <a:headEnd/>
              <a:tailEnd/>
            </a:ln>
          </p:spPr>
        </p:pic>
        <p:pic>
          <p:nvPicPr>
            <p:cNvPr id="95" name="Rectangle 13365"/>
            <p:cNvPicPr>
              <a:picLocks noChangeAspect="1" noChangeArrowheads="1"/>
            </p:cNvPicPr>
            <p:nvPr/>
          </p:nvPicPr>
          <p:blipFill>
            <a:blip r:embed="rId5"/>
            <a:srcRect/>
            <a:stretch>
              <a:fillRect/>
            </a:stretch>
          </p:blipFill>
          <p:spPr bwMode="auto">
            <a:xfrm>
              <a:off x="4974" y="242"/>
              <a:ext cx="380" cy="379"/>
            </a:xfrm>
            <a:prstGeom prst="rect">
              <a:avLst/>
            </a:prstGeom>
            <a:noFill/>
            <a:ln w="9525">
              <a:noFill/>
              <a:miter lim="800000"/>
              <a:headEnd/>
              <a:tailEnd/>
            </a:ln>
          </p:spPr>
        </p:pic>
      </p:grpSp>
      <p:grpSp>
        <p:nvGrpSpPr>
          <p:cNvPr id="9" name="Group 34"/>
          <p:cNvGrpSpPr>
            <a:grpSpLocks/>
          </p:cNvGrpSpPr>
          <p:nvPr/>
        </p:nvGrpSpPr>
        <p:grpSpPr bwMode="auto">
          <a:xfrm>
            <a:off x="83127" y="4917333"/>
            <a:ext cx="2325688" cy="1790700"/>
            <a:chOff x="0" y="2918"/>
            <a:chExt cx="1465" cy="1128"/>
          </a:xfrm>
        </p:grpSpPr>
        <p:pic>
          <p:nvPicPr>
            <p:cNvPr id="97" name="Rectangle 13361"/>
            <p:cNvPicPr>
              <a:picLocks noChangeAspect="1" noChangeArrowheads="1"/>
            </p:cNvPicPr>
            <p:nvPr/>
          </p:nvPicPr>
          <p:blipFill>
            <a:blip r:embed="rId6"/>
            <a:srcRect/>
            <a:stretch>
              <a:fillRect/>
            </a:stretch>
          </p:blipFill>
          <p:spPr bwMode="auto">
            <a:xfrm>
              <a:off x="674" y="2918"/>
              <a:ext cx="791" cy="776"/>
            </a:xfrm>
            <a:prstGeom prst="rect">
              <a:avLst/>
            </a:prstGeom>
            <a:noFill/>
            <a:ln w="9525">
              <a:noFill/>
              <a:miter lim="800000"/>
              <a:headEnd/>
              <a:tailEnd/>
            </a:ln>
          </p:spPr>
        </p:pic>
        <p:sp>
          <p:nvSpPr>
            <p:cNvPr id="98" name="ZoneTexte 97"/>
            <p:cNvSpPr txBox="1">
              <a:spLocks noChangeArrowheads="1"/>
            </p:cNvSpPr>
            <p:nvPr/>
          </p:nvSpPr>
          <p:spPr bwMode="auto">
            <a:xfrm>
              <a:off x="0" y="3015"/>
              <a:ext cx="813" cy="1031"/>
            </a:xfrm>
            <a:prstGeom prst="rect">
              <a:avLst/>
            </a:prstGeom>
            <a:noFill/>
            <a:ln w="12700" cap="flat" cmpd="sng" algn="ctr">
              <a:noFill/>
              <a:prstDash val="solid"/>
              <a:miter lim="800000"/>
              <a:headEnd type="none" w="sm" len="sm"/>
              <a:tailEnd type="none" w="sm" len="sm"/>
            </a:ln>
            <a:effectLst/>
          </p:spPr>
          <p:txBody>
            <a:bodyPr wrap="none">
              <a:spAutoFit/>
            </a:bodyPr>
            <a:lstStyle/>
            <a:p>
              <a:pPr algn="ctr" eaLnBrk="0" hangingPunct="0">
                <a:lnSpc>
                  <a:spcPct val="90000"/>
                </a:lnSpc>
                <a:defRPr/>
              </a:pPr>
              <a:r>
                <a:rPr lang="en-US" sz="1600" b="1" dirty="0">
                  <a:cs typeface="Arial" pitchFamily="34" charset="0"/>
                </a:rPr>
                <a:t>Oracle</a:t>
              </a:r>
              <a:endParaRPr lang="fr-FR" sz="1600" b="1" dirty="0">
                <a:cs typeface="Arial" pitchFamily="34" charset="0"/>
              </a:endParaRPr>
            </a:p>
            <a:p>
              <a:pPr algn="ctr" eaLnBrk="0" hangingPunct="0">
                <a:lnSpc>
                  <a:spcPct val="90000"/>
                </a:lnSpc>
                <a:defRPr/>
              </a:pPr>
              <a:r>
                <a:rPr lang="en-US" sz="1600" b="1" dirty="0">
                  <a:cs typeface="Arial" pitchFamily="34" charset="0"/>
                </a:rPr>
                <a:t>DB2 UDB</a:t>
              </a:r>
            </a:p>
            <a:p>
              <a:pPr algn="ctr" eaLnBrk="0" hangingPunct="0">
                <a:lnSpc>
                  <a:spcPct val="90000"/>
                </a:lnSpc>
                <a:defRPr/>
              </a:pPr>
              <a:r>
                <a:rPr lang="en-US" sz="1600" b="1" dirty="0">
                  <a:cs typeface="Arial" pitchFamily="34" charset="0"/>
                </a:rPr>
                <a:t>SQL Server</a:t>
              </a:r>
            </a:p>
            <a:p>
              <a:pPr algn="ctr" eaLnBrk="0" hangingPunct="0">
                <a:lnSpc>
                  <a:spcPct val="90000"/>
                </a:lnSpc>
                <a:defRPr/>
              </a:pPr>
              <a:r>
                <a:rPr lang="en-US" sz="1600" b="1" dirty="0">
                  <a:cs typeface="Arial" pitchFamily="34" charset="0"/>
                </a:rPr>
                <a:t>DB2 AS400</a:t>
              </a:r>
            </a:p>
            <a:p>
              <a:pPr algn="ctr" eaLnBrk="0" hangingPunct="0">
                <a:lnSpc>
                  <a:spcPct val="90000"/>
                </a:lnSpc>
                <a:defRPr/>
              </a:pPr>
              <a:r>
                <a:rPr lang="en-US" sz="1600" b="1" dirty="0">
                  <a:cs typeface="Arial" pitchFamily="34" charset="0"/>
                </a:rPr>
                <a:t>DB2 MVS</a:t>
              </a:r>
            </a:p>
            <a:p>
              <a:pPr algn="ctr" eaLnBrk="0" hangingPunct="0">
                <a:lnSpc>
                  <a:spcPct val="90000"/>
                </a:lnSpc>
                <a:defRPr/>
              </a:pPr>
              <a:r>
                <a:rPr lang="en-US" sz="1600" b="1" dirty="0">
                  <a:cs typeface="Arial" pitchFamily="34" charset="0"/>
                </a:rPr>
                <a:t>VSAM</a:t>
              </a:r>
            </a:p>
            <a:p>
              <a:pPr algn="ctr" eaLnBrk="0" hangingPunct="0">
                <a:lnSpc>
                  <a:spcPct val="90000"/>
                </a:lnSpc>
                <a:defRPr/>
              </a:pPr>
              <a:endParaRPr lang="en-US" sz="1600" b="1" dirty="0">
                <a:effectLst>
                  <a:outerShdw blurRad="38100" dist="38100" dir="2700000" algn="tl">
                    <a:srgbClr val="C0C0C0"/>
                  </a:outerShdw>
                </a:effectLst>
                <a:cs typeface="Arial" pitchFamily="34" charset="0"/>
              </a:endParaRPr>
            </a:p>
          </p:txBody>
        </p:sp>
        <p:sp>
          <p:nvSpPr>
            <p:cNvPr id="99" name="Cylindre 348196"/>
            <p:cNvSpPr>
              <a:spLocks noChangeArrowheads="1"/>
            </p:cNvSpPr>
            <p:nvPr/>
          </p:nvSpPr>
          <p:spPr bwMode="auto">
            <a:xfrm>
              <a:off x="845" y="3200"/>
              <a:ext cx="533" cy="374"/>
            </a:xfrm>
            <a:prstGeom prst="can">
              <a:avLst>
                <a:gd name="adj" fmla="val 14491"/>
              </a:avLst>
            </a:prstGeom>
            <a:noFill/>
            <a:ln w="12700" algn="ctr">
              <a:noFill/>
              <a:round/>
              <a:headEnd type="none" w="sm" len="sm"/>
              <a:tailEnd type="none" w="sm" len="sm"/>
            </a:ln>
          </p:spPr>
          <p:txBody>
            <a:bodyPr wrap="none" anchor="ctr"/>
            <a:lstStyle/>
            <a:p>
              <a:pPr algn="ctr" eaLnBrk="0" hangingPunct="0"/>
              <a:r>
                <a:rPr lang="en-US" sz="2000" b="1" dirty="0">
                  <a:cs typeface="Arial" pitchFamily="34" charset="0"/>
                </a:rPr>
                <a:t>LOB</a:t>
              </a:r>
              <a:endParaRPr lang="fr-FR" sz="2000" b="1" dirty="0">
                <a:cs typeface="Arial" pitchFamily="34" charset="0"/>
              </a:endParaRPr>
            </a:p>
          </p:txBody>
        </p:sp>
      </p:grpSp>
      <p:sp>
        <p:nvSpPr>
          <p:cNvPr id="100" name="Cylindre 348197"/>
          <p:cNvSpPr>
            <a:spLocks noChangeArrowheads="1"/>
          </p:cNvSpPr>
          <p:nvPr/>
        </p:nvSpPr>
        <p:spPr bwMode="auto">
          <a:xfrm>
            <a:off x="1365827" y="3901333"/>
            <a:ext cx="846138" cy="593725"/>
          </a:xfrm>
          <a:prstGeom prst="can">
            <a:avLst>
              <a:gd name="adj" fmla="val 14491"/>
            </a:avLst>
          </a:prstGeom>
          <a:noFill/>
          <a:ln w="12700" algn="ctr">
            <a:noFill/>
            <a:round/>
            <a:headEnd type="none" w="sm" len="sm"/>
            <a:tailEnd type="none" w="sm" len="sm"/>
          </a:ln>
        </p:spPr>
        <p:txBody>
          <a:bodyPr wrap="none" anchor="ctr"/>
          <a:lstStyle/>
          <a:p>
            <a:pPr algn="ctr" eaLnBrk="0" hangingPunct="0"/>
            <a:r>
              <a:rPr lang="en-US" sz="2000" b="1" dirty="0">
                <a:solidFill>
                  <a:schemeClr val="bg1"/>
                </a:solidFill>
                <a:cs typeface="Arial" pitchFamily="34" charset="0"/>
              </a:rPr>
              <a:t>DW</a:t>
            </a:r>
            <a:endParaRPr lang="fr-FR" sz="2000" b="1" dirty="0">
              <a:solidFill>
                <a:schemeClr val="bg1"/>
              </a:solidFill>
              <a:cs typeface="Arial" pitchFamily="34" charset="0"/>
            </a:endParaRPr>
          </a:p>
        </p:txBody>
      </p:sp>
      <p:grpSp>
        <p:nvGrpSpPr>
          <p:cNvPr id="10" name="Group 39"/>
          <p:cNvGrpSpPr>
            <a:grpSpLocks/>
          </p:cNvGrpSpPr>
          <p:nvPr/>
        </p:nvGrpSpPr>
        <p:grpSpPr bwMode="auto">
          <a:xfrm>
            <a:off x="184727" y="2066183"/>
            <a:ext cx="3560763" cy="1304925"/>
            <a:chOff x="64" y="1122"/>
            <a:chExt cx="2243" cy="822"/>
          </a:xfrm>
        </p:grpSpPr>
        <p:pic>
          <p:nvPicPr>
            <p:cNvPr id="102" name="Rectangle 13356"/>
            <p:cNvPicPr>
              <a:picLocks noChangeAspect="1" noChangeArrowheads="1"/>
            </p:cNvPicPr>
            <p:nvPr/>
          </p:nvPicPr>
          <p:blipFill>
            <a:blip r:embed="rId3">
              <a:lum bright="12000"/>
            </a:blip>
            <a:srcRect/>
            <a:stretch>
              <a:fillRect/>
            </a:stretch>
          </p:blipFill>
          <p:spPr bwMode="auto">
            <a:xfrm>
              <a:off x="1316" y="1340"/>
              <a:ext cx="991" cy="604"/>
            </a:xfrm>
            <a:prstGeom prst="rect">
              <a:avLst/>
            </a:prstGeom>
            <a:noFill/>
            <a:ln w="9525">
              <a:noFill/>
              <a:miter lim="800000"/>
              <a:headEnd/>
              <a:tailEnd/>
            </a:ln>
          </p:spPr>
        </p:pic>
        <p:pic>
          <p:nvPicPr>
            <p:cNvPr id="103" name="Rectangle 13357"/>
            <p:cNvPicPr>
              <a:picLocks noChangeAspect="1" noChangeArrowheads="1"/>
            </p:cNvPicPr>
            <p:nvPr/>
          </p:nvPicPr>
          <p:blipFill>
            <a:blip r:embed="rId7"/>
            <a:srcRect/>
            <a:stretch>
              <a:fillRect/>
            </a:stretch>
          </p:blipFill>
          <p:spPr bwMode="auto">
            <a:xfrm>
              <a:off x="650" y="1354"/>
              <a:ext cx="818" cy="574"/>
            </a:xfrm>
            <a:prstGeom prst="rect">
              <a:avLst/>
            </a:prstGeom>
            <a:noFill/>
            <a:ln w="9525">
              <a:noFill/>
              <a:miter lim="800000"/>
              <a:headEnd/>
              <a:tailEnd/>
            </a:ln>
          </p:spPr>
        </p:pic>
        <p:sp>
          <p:nvSpPr>
            <p:cNvPr id="104" name="ZoneTexte 13358"/>
            <p:cNvSpPr txBox="1">
              <a:spLocks noChangeArrowheads="1"/>
            </p:cNvSpPr>
            <p:nvPr/>
          </p:nvSpPr>
          <p:spPr bwMode="auto">
            <a:xfrm>
              <a:off x="64" y="1122"/>
              <a:ext cx="116" cy="288"/>
            </a:xfrm>
            <a:prstGeom prst="rect">
              <a:avLst/>
            </a:prstGeom>
            <a:noFill/>
            <a:ln w="9525">
              <a:noFill/>
              <a:miter lim="800000"/>
              <a:headEnd/>
              <a:tailEnd/>
            </a:ln>
          </p:spPr>
          <p:txBody>
            <a:bodyPr wrap="none">
              <a:spAutoFit/>
            </a:bodyPr>
            <a:lstStyle/>
            <a:p>
              <a:pPr eaLnBrk="0" hangingPunct="0"/>
              <a:endParaRPr lang="fr-FR" sz="2400">
                <a:cs typeface="Arial" pitchFamily="34" charset="0"/>
              </a:endParaRPr>
            </a:p>
          </p:txBody>
        </p:sp>
        <p:sp>
          <p:nvSpPr>
            <p:cNvPr id="105" name="ZoneTexte 348202"/>
            <p:cNvSpPr txBox="1">
              <a:spLocks noChangeArrowheads="1"/>
            </p:cNvSpPr>
            <p:nvPr/>
          </p:nvSpPr>
          <p:spPr bwMode="auto">
            <a:xfrm>
              <a:off x="123" y="1441"/>
              <a:ext cx="518" cy="337"/>
            </a:xfrm>
            <a:prstGeom prst="rect">
              <a:avLst/>
            </a:prstGeom>
            <a:noFill/>
            <a:ln w="12700" algn="ctr">
              <a:noFill/>
              <a:miter lim="800000"/>
              <a:headEnd type="none" w="sm" len="sm"/>
              <a:tailEnd type="none" w="sm" len="sm"/>
            </a:ln>
          </p:spPr>
          <p:txBody>
            <a:bodyPr wrap="none">
              <a:spAutoFit/>
            </a:bodyPr>
            <a:lstStyle/>
            <a:p>
              <a:pPr algn="ctr" eaLnBrk="0" hangingPunct="0">
                <a:lnSpc>
                  <a:spcPct val="90000"/>
                </a:lnSpc>
              </a:pPr>
              <a:r>
                <a:rPr lang="en-US" sz="1600" b="1">
                  <a:cs typeface="Arial" pitchFamily="34" charset="0"/>
                </a:rPr>
                <a:t>SQL </a:t>
              </a:r>
              <a:endParaRPr lang="fr-FR" sz="1600" b="1">
                <a:cs typeface="Arial" pitchFamily="34" charset="0"/>
              </a:endParaRPr>
            </a:p>
            <a:p>
              <a:pPr algn="ctr" eaLnBrk="0" hangingPunct="0">
                <a:lnSpc>
                  <a:spcPct val="90000"/>
                </a:lnSpc>
              </a:pPr>
              <a:r>
                <a:rPr lang="en-US" sz="1600" b="1">
                  <a:cs typeface="Arial" pitchFamily="34" charset="0"/>
                </a:rPr>
                <a:t>Server</a:t>
              </a:r>
            </a:p>
          </p:txBody>
        </p:sp>
        <p:sp>
          <p:nvSpPr>
            <p:cNvPr id="106" name="Cylindre 348203"/>
            <p:cNvSpPr>
              <a:spLocks noChangeArrowheads="1"/>
            </p:cNvSpPr>
            <p:nvPr/>
          </p:nvSpPr>
          <p:spPr bwMode="auto">
            <a:xfrm>
              <a:off x="845" y="1488"/>
              <a:ext cx="533" cy="374"/>
            </a:xfrm>
            <a:prstGeom prst="can">
              <a:avLst>
                <a:gd name="adj" fmla="val 14491"/>
              </a:avLst>
            </a:prstGeom>
            <a:noFill/>
            <a:ln w="12700" algn="ctr">
              <a:noFill/>
              <a:round/>
              <a:headEnd type="none" w="sm" len="sm"/>
              <a:tailEnd type="none" w="sm" len="sm"/>
            </a:ln>
          </p:spPr>
          <p:txBody>
            <a:bodyPr wrap="none" anchor="ctr"/>
            <a:lstStyle/>
            <a:p>
              <a:pPr algn="ctr" eaLnBrk="0" hangingPunct="0"/>
              <a:r>
                <a:rPr lang="en-US" b="1" dirty="0" err="1">
                  <a:solidFill>
                    <a:schemeClr val="bg1"/>
                  </a:solidFill>
                  <a:cs typeface="Arial" pitchFamily="34" charset="0"/>
                </a:rPr>
                <a:t>Datamart</a:t>
              </a:r>
              <a:endParaRPr lang="fr-FR" b="1" dirty="0">
                <a:solidFill>
                  <a:schemeClr val="bg1"/>
                </a:solidFill>
                <a:cs typeface="Arial" pitchFamily="34" charset="0"/>
              </a:endParaRPr>
            </a:p>
          </p:txBody>
        </p:sp>
      </p:grpSp>
      <p:grpSp>
        <p:nvGrpSpPr>
          <p:cNvPr id="11" name="Group 45"/>
          <p:cNvGrpSpPr>
            <a:grpSpLocks/>
          </p:cNvGrpSpPr>
          <p:nvPr/>
        </p:nvGrpSpPr>
        <p:grpSpPr bwMode="auto">
          <a:xfrm>
            <a:off x="3674052" y="2247158"/>
            <a:ext cx="1790700" cy="3984625"/>
            <a:chOff x="2252" y="1248"/>
            <a:chExt cx="1128" cy="2510"/>
          </a:xfrm>
        </p:grpSpPr>
        <p:pic>
          <p:nvPicPr>
            <p:cNvPr id="108" name="Rectangle 13354"/>
            <p:cNvPicPr>
              <a:picLocks noChangeAspect="1" noChangeArrowheads="1"/>
            </p:cNvPicPr>
            <p:nvPr/>
          </p:nvPicPr>
          <p:blipFill>
            <a:blip r:embed="rId8">
              <a:lum bright="6000"/>
            </a:blip>
            <a:srcRect/>
            <a:stretch>
              <a:fillRect/>
            </a:stretch>
          </p:blipFill>
          <p:spPr bwMode="auto">
            <a:xfrm>
              <a:off x="2252" y="1248"/>
              <a:ext cx="1128" cy="2510"/>
            </a:xfrm>
            <a:prstGeom prst="rect">
              <a:avLst/>
            </a:prstGeom>
            <a:noFill/>
            <a:ln w="9525">
              <a:noFill/>
              <a:miter lim="800000"/>
              <a:headEnd/>
              <a:tailEnd/>
            </a:ln>
          </p:spPr>
        </p:pic>
        <p:sp>
          <p:nvSpPr>
            <p:cNvPr id="109" name="ZoneTexte 348206"/>
            <p:cNvSpPr txBox="1">
              <a:spLocks noChangeArrowheads="1"/>
            </p:cNvSpPr>
            <p:nvPr/>
          </p:nvSpPr>
          <p:spPr bwMode="auto">
            <a:xfrm>
              <a:off x="2421" y="1347"/>
              <a:ext cx="665" cy="446"/>
            </a:xfrm>
            <a:prstGeom prst="rect">
              <a:avLst/>
            </a:prstGeom>
            <a:noFill/>
            <a:ln w="12700" algn="ctr">
              <a:noFill/>
              <a:miter lim="800000"/>
              <a:headEnd type="none" w="sm" len="sm"/>
              <a:tailEnd type="none" w="sm" len="sm"/>
            </a:ln>
          </p:spPr>
          <p:txBody>
            <a:bodyPr wrap="none">
              <a:spAutoFit/>
            </a:bodyPr>
            <a:lstStyle/>
            <a:p>
              <a:pPr eaLnBrk="0" hangingPunct="0"/>
              <a:r>
                <a:rPr lang="en-US" sz="2000" b="1" dirty="0">
                  <a:solidFill>
                    <a:schemeClr val="bg1"/>
                  </a:solidFill>
                  <a:cs typeface="Arial" pitchFamily="34" charset="0"/>
                </a:rPr>
                <a:t>Analysis</a:t>
              </a:r>
              <a:endParaRPr lang="fr-FR" sz="2000" b="1" dirty="0">
                <a:solidFill>
                  <a:schemeClr val="bg1"/>
                </a:solidFill>
                <a:cs typeface="Arial" pitchFamily="34" charset="0"/>
              </a:endParaRPr>
            </a:p>
            <a:p>
              <a:pPr eaLnBrk="0" hangingPunct="0"/>
              <a:r>
                <a:rPr lang="en-US" sz="2000" b="1" dirty="0">
                  <a:solidFill>
                    <a:schemeClr val="bg1"/>
                  </a:solidFill>
                  <a:cs typeface="Arial" pitchFamily="34" charset="0"/>
                </a:rPr>
                <a:t>Services</a:t>
              </a:r>
            </a:p>
          </p:txBody>
        </p:sp>
      </p:grpSp>
      <p:grpSp>
        <p:nvGrpSpPr>
          <p:cNvPr id="12" name="Group 48"/>
          <p:cNvGrpSpPr>
            <a:grpSpLocks/>
          </p:cNvGrpSpPr>
          <p:nvPr/>
        </p:nvGrpSpPr>
        <p:grpSpPr bwMode="auto">
          <a:xfrm>
            <a:off x="4036002" y="3460008"/>
            <a:ext cx="1062038" cy="1211263"/>
            <a:chOff x="2437" y="2050"/>
            <a:chExt cx="669" cy="763"/>
          </a:xfrm>
        </p:grpSpPr>
        <p:grpSp>
          <p:nvGrpSpPr>
            <p:cNvPr id="13" name="Group 49"/>
            <p:cNvGrpSpPr>
              <a:grpSpLocks/>
            </p:cNvGrpSpPr>
            <p:nvPr/>
          </p:nvGrpSpPr>
          <p:grpSpPr bwMode="auto">
            <a:xfrm>
              <a:off x="2437" y="2050"/>
              <a:ext cx="669" cy="763"/>
              <a:chOff x="3732" y="2032"/>
              <a:chExt cx="669" cy="763"/>
            </a:xfrm>
          </p:grpSpPr>
          <p:pic>
            <p:nvPicPr>
              <p:cNvPr id="113" name="Rectangle 13352"/>
              <p:cNvPicPr>
                <a:picLocks noChangeAspect="1" noChangeArrowheads="1"/>
              </p:cNvPicPr>
              <p:nvPr/>
            </p:nvPicPr>
            <p:blipFill>
              <a:blip r:embed="rId9"/>
              <a:srcRect/>
              <a:stretch>
                <a:fillRect/>
              </a:stretch>
            </p:blipFill>
            <p:spPr bwMode="auto">
              <a:xfrm rot="1797835">
                <a:off x="3732" y="2032"/>
                <a:ext cx="669" cy="763"/>
              </a:xfrm>
              <a:prstGeom prst="rect">
                <a:avLst/>
              </a:prstGeom>
              <a:noFill/>
              <a:ln w="9525">
                <a:noFill/>
                <a:miter lim="800000"/>
                <a:headEnd/>
                <a:tailEnd/>
              </a:ln>
            </p:spPr>
          </p:pic>
          <p:sp>
            <p:nvSpPr>
              <p:cNvPr id="114" name="Hexagone 13353"/>
              <p:cNvSpPr>
                <a:spLocks noChangeArrowheads="1"/>
              </p:cNvSpPr>
              <p:nvPr/>
            </p:nvSpPr>
            <p:spPr bwMode="auto">
              <a:xfrm>
                <a:off x="3748" y="2131"/>
                <a:ext cx="648" cy="558"/>
              </a:xfrm>
              <a:prstGeom prst="hexagon">
                <a:avLst>
                  <a:gd name="adj" fmla="val 29032"/>
                  <a:gd name="vf" fmla="val 115470"/>
                </a:avLst>
              </a:prstGeom>
              <a:solidFill>
                <a:srgbClr val="00CC00"/>
              </a:solidFill>
              <a:ln w="9525">
                <a:noFill/>
                <a:miter lim="800000"/>
                <a:headEnd/>
                <a:tailEnd/>
              </a:ln>
            </p:spPr>
            <p:txBody>
              <a:bodyPr wrap="none" anchor="ctr"/>
              <a:lstStyle/>
              <a:p>
                <a:endParaRPr lang="fr-FR">
                  <a:solidFill>
                    <a:srgbClr val="000000"/>
                  </a:solidFill>
                </a:endParaRPr>
              </a:p>
            </p:txBody>
          </p:sp>
        </p:grpSp>
        <p:sp>
          <p:nvSpPr>
            <p:cNvPr id="112" name="ZoneTexte 111"/>
            <p:cNvSpPr txBox="1">
              <a:spLocks noChangeArrowheads="1"/>
            </p:cNvSpPr>
            <p:nvPr/>
          </p:nvSpPr>
          <p:spPr bwMode="auto">
            <a:xfrm>
              <a:off x="2492" y="2296"/>
              <a:ext cx="600" cy="288"/>
            </a:xfrm>
            <a:prstGeom prst="rect">
              <a:avLst/>
            </a:prstGeom>
            <a:noFill/>
            <a:ln w="9525" cap="flat" cmpd="sng" algn="ctr">
              <a:noFill/>
              <a:prstDash val="solid"/>
              <a:miter lim="800000"/>
              <a:headEnd type="none" w="med" len="med"/>
              <a:tailEnd type="none" w="med" len="med"/>
            </a:ln>
            <a:effectLst/>
          </p:spPr>
          <p:txBody>
            <a:bodyPr>
              <a:spAutoFit/>
            </a:bodyPr>
            <a:lstStyle/>
            <a:p>
              <a:pPr algn="ctr">
                <a:defRPr/>
              </a:pPr>
              <a:r>
                <a:rPr lang="en-US" sz="2400" b="1">
                  <a:effectLst>
                    <a:outerShdw blurRad="38100" dist="38100" dir="2700000" algn="tl">
                      <a:srgbClr val="C0C0C0"/>
                    </a:outerShdw>
                  </a:effectLst>
                  <a:cs typeface="Arial" pitchFamily="34" charset="0"/>
                </a:rPr>
                <a:t>UDM</a:t>
              </a:r>
              <a:endParaRPr lang="fr-FR"/>
            </a:p>
          </p:txBody>
        </p:sp>
      </p:grpSp>
      <p:grpSp>
        <p:nvGrpSpPr>
          <p:cNvPr id="14" name="Group 53"/>
          <p:cNvGrpSpPr>
            <a:grpSpLocks/>
          </p:cNvGrpSpPr>
          <p:nvPr/>
        </p:nvGrpSpPr>
        <p:grpSpPr bwMode="auto">
          <a:xfrm>
            <a:off x="5320290" y="2423371"/>
            <a:ext cx="1270000" cy="3509962"/>
            <a:chOff x="3418" y="1404"/>
            <a:chExt cx="800" cy="2211"/>
          </a:xfrm>
        </p:grpSpPr>
        <p:pic>
          <p:nvPicPr>
            <p:cNvPr id="116" name="Rectangle 13345"/>
            <p:cNvPicPr>
              <a:picLocks noChangeAspect="1" noChangeArrowheads="1"/>
            </p:cNvPicPr>
            <p:nvPr/>
          </p:nvPicPr>
          <p:blipFill>
            <a:blip r:embed="rId10"/>
            <a:srcRect/>
            <a:stretch>
              <a:fillRect/>
            </a:stretch>
          </p:blipFill>
          <p:spPr bwMode="auto">
            <a:xfrm rot="-3222268">
              <a:off x="3205" y="1988"/>
              <a:ext cx="1209" cy="41"/>
            </a:xfrm>
            <a:prstGeom prst="rect">
              <a:avLst/>
            </a:prstGeom>
            <a:solidFill>
              <a:schemeClr val="tx1"/>
            </a:solidFill>
            <a:ln w="9525">
              <a:noFill/>
              <a:miter lim="800000"/>
              <a:headEnd/>
              <a:tailEnd/>
            </a:ln>
          </p:spPr>
        </p:pic>
        <p:pic>
          <p:nvPicPr>
            <p:cNvPr id="117" name="Rectangle 13346"/>
            <p:cNvPicPr>
              <a:picLocks noChangeAspect="1" noChangeArrowheads="1"/>
            </p:cNvPicPr>
            <p:nvPr/>
          </p:nvPicPr>
          <p:blipFill>
            <a:blip r:embed="rId11"/>
            <a:srcRect/>
            <a:stretch>
              <a:fillRect/>
            </a:stretch>
          </p:blipFill>
          <p:spPr bwMode="auto">
            <a:xfrm rot="3349937">
              <a:off x="3170" y="2972"/>
              <a:ext cx="1238" cy="47"/>
            </a:xfrm>
            <a:prstGeom prst="rect">
              <a:avLst/>
            </a:prstGeom>
            <a:solidFill>
              <a:schemeClr val="tx1"/>
            </a:solidFill>
            <a:ln w="9525">
              <a:noFill/>
              <a:miter lim="800000"/>
              <a:headEnd/>
              <a:tailEnd/>
            </a:ln>
          </p:spPr>
        </p:pic>
        <p:pic>
          <p:nvPicPr>
            <p:cNvPr id="118" name="Rectangle 13347"/>
            <p:cNvPicPr>
              <a:picLocks noChangeAspect="1" noChangeArrowheads="1"/>
            </p:cNvPicPr>
            <p:nvPr/>
          </p:nvPicPr>
          <p:blipFill>
            <a:blip r:embed="rId12"/>
            <a:srcRect/>
            <a:stretch>
              <a:fillRect/>
            </a:stretch>
          </p:blipFill>
          <p:spPr bwMode="auto">
            <a:xfrm>
              <a:off x="3456" y="2491"/>
              <a:ext cx="713" cy="38"/>
            </a:xfrm>
            <a:prstGeom prst="rect">
              <a:avLst/>
            </a:prstGeom>
            <a:solidFill>
              <a:schemeClr val="tx1"/>
            </a:solidFill>
            <a:ln w="9525">
              <a:noFill/>
              <a:miter lim="800000"/>
              <a:headEnd/>
              <a:tailEnd/>
            </a:ln>
          </p:spPr>
        </p:pic>
        <p:pic>
          <p:nvPicPr>
            <p:cNvPr id="119" name="Rectangle 13348"/>
            <p:cNvPicPr>
              <a:picLocks noChangeAspect="1" noChangeArrowheads="1"/>
            </p:cNvPicPr>
            <p:nvPr/>
          </p:nvPicPr>
          <p:blipFill>
            <a:blip r:embed="rId13"/>
            <a:srcRect/>
            <a:stretch>
              <a:fillRect/>
            </a:stretch>
          </p:blipFill>
          <p:spPr bwMode="auto">
            <a:xfrm rot="-1649773">
              <a:off x="3419" y="2296"/>
              <a:ext cx="799" cy="43"/>
            </a:xfrm>
            <a:prstGeom prst="rect">
              <a:avLst/>
            </a:prstGeom>
            <a:solidFill>
              <a:schemeClr val="tx1"/>
            </a:solidFill>
            <a:ln w="9525">
              <a:noFill/>
              <a:miter lim="800000"/>
              <a:headEnd/>
              <a:tailEnd/>
            </a:ln>
          </p:spPr>
        </p:pic>
        <p:pic>
          <p:nvPicPr>
            <p:cNvPr id="120" name="Rectangle 13349"/>
            <p:cNvPicPr>
              <a:picLocks noChangeAspect="1" noChangeArrowheads="1"/>
            </p:cNvPicPr>
            <p:nvPr/>
          </p:nvPicPr>
          <p:blipFill>
            <a:blip r:embed="rId13"/>
            <a:srcRect/>
            <a:stretch>
              <a:fillRect/>
            </a:stretch>
          </p:blipFill>
          <p:spPr bwMode="auto">
            <a:xfrm rot="2028032">
              <a:off x="3418" y="2724"/>
              <a:ext cx="799" cy="43"/>
            </a:xfrm>
            <a:prstGeom prst="rect">
              <a:avLst/>
            </a:prstGeom>
            <a:solidFill>
              <a:schemeClr val="tx1"/>
            </a:solidFill>
            <a:ln w="9525">
              <a:noFill/>
              <a:miter lim="800000"/>
              <a:headEnd/>
              <a:tailEnd/>
            </a:ln>
          </p:spPr>
        </p:pic>
      </p:grpSp>
      <p:grpSp>
        <p:nvGrpSpPr>
          <p:cNvPr id="15" name="Group 59"/>
          <p:cNvGrpSpPr>
            <a:grpSpLocks/>
          </p:cNvGrpSpPr>
          <p:nvPr/>
        </p:nvGrpSpPr>
        <p:grpSpPr bwMode="auto">
          <a:xfrm>
            <a:off x="3893127" y="3485408"/>
            <a:ext cx="1295400" cy="1271588"/>
            <a:chOff x="2400" y="2016"/>
            <a:chExt cx="816" cy="801"/>
          </a:xfrm>
        </p:grpSpPr>
        <p:pic>
          <p:nvPicPr>
            <p:cNvPr id="122" name="Rectangle 13343"/>
            <p:cNvPicPr>
              <a:picLocks noChangeAspect="1" noChangeArrowheads="1"/>
            </p:cNvPicPr>
            <p:nvPr/>
          </p:nvPicPr>
          <p:blipFill>
            <a:blip r:embed="rId14"/>
            <a:srcRect/>
            <a:stretch>
              <a:fillRect/>
            </a:stretch>
          </p:blipFill>
          <p:spPr bwMode="auto">
            <a:xfrm>
              <a:off x="2400" y="2016"/>
              <a:ext cx="816" cy="801"/>
            </a:xfrm>
            <a:prstGeom prst="rect">
              <a:avLst/>
            </a:prstGeom>
            <a:noFill/>
            <a:ln w="9525">
              <a:noFill/>
              <a:miter lim="800000"/>
              <a:headEnd/>
              <a:tailEnd/>
            </a:ln>
          </p:spPr>
        </p:pic>
        <p:sp>
          <p:nvSpPr>
            <p:cNvPr id="123" name="ZoneTexte 348220"/>
            <p:cNvSpPr txBox="1">
              <a:spLocks noChangeArrowheads="1"/>
            </p:cNvSpPr>
            <p:nvPr/>
          </p:nvSpPr>
          <p:spPr bwMode="auto">
            <a:xfrm>
              <a:off x="2437" y="2360"/>
              <a:ext cx="458" cy="252"/>
            </a:xfrm>
            <a:prstGeom prst="rect">
              <a:avLst/>
            </a:prstGeom>
            <a:noFill/>
            <a:ln w="12700" algn="ctr">
              <a:noFill/>
              <a:miter lim="800000"/>
              <a:headEnd/>
              <a:tailEnd/>
            </a:ln>
          </p:spPr>
          <p:txBody>
            <a:bodyPr wrap="none">
              <a:spAutoFit/>
            </a:bodyPr>
            <a:lstStyle/>
            <a:p>
              <a:r>
                <a:rPr lang="en-US" sz="2000" b="1" dirty="0">
                  <a:solidFill>
                    <a:schemeClr val="bg1"/>
                  </a:solidFill>
                  <a:cs typeface="Arial" pitchFamily="34" charset="0"/>
                </a:rPr>
                <a:t>Cube</a:t>
              </a:r>
              <a:endParaRPr lang="fr-FR" sz="2000" b="1" dirty="0">
                <a:solidFill>
                  <a:schemeClr val="bg1"/>
                </a:solidFill>
                <a:cs typeface="Arial" pitchFamily="34" charset="0"/>
              </a:endParaRPr>
            </a:p>
          </p:txBody>
        </p:sp>
      </p:grpSp>
      <p:sp>
        <p:nvSpPr>
          <p:cNvPr id="124" name="ZoneTexte 348221"/>
          <p:cNvSpPr txBox="1">
            <a:spLocks noChangeArrowheads="1"/>
          </p:cNvSpPr>
          <p:nvPr/>
        </p:nvSpPr>
        <p:spPr bwMode="auto">
          <a:xfrm>
            <a:off x="83127" y="1070821"/>
            <a:ext cx="8858280" cy="1138773"/>
          </a:xfrm>
          <a:prstGeom prst="rect">
            <a:avLst/>
          </a:prstGeom>
          <a:noFill/>
          <a:ln w="9525" algn="ctr">
            <a:noFill/>
            <a:miter lim="800000"/>
            <a:headEnd/>
            <a:tailEnd/>
          </a:ln>
        </p:spPr>
        <p:txBody>
          <a:bodyPr wrap="square">
            <a:spAutoFit/>
          </a:bodyPr>
          <a:lstStyle/>
          <a:p>
            <a:pPr lvl="1"/>
            <a:r>
              <a:rPr lang="fr-FR" sz="1700" i="1" dirty="0">
                <a:cs typeface="Arial" pitchFamily="34" charset="0"/>
              </a:rPr>
              <a:t>Moteur OLAP (</a:t>
            </a:r>
            <a:r>
              <a:rPr lang="fr-FR" sz="1700" i="1" dirty="0" err="1">
                <a:cs typeface="Arial" pitchFamily="34" charset="0"/>
              </a:rPr>
              <a:t>On-Line</a:t>
            </a:r>
            <a:r>
              <a:rPr lang="fr-FR" sz="1700" i="1" dirty="0">
                <a:cs typeface="Arial" pitchFamily="34" charset="0"/>
              </a:rPr>
              <a:t> </a:t>
            </a:r>
            <a:r>
              <a:rPr lang="fr-FR" sz="1700" i="1" dirty="0" err="1">
                <a:cs typeface="Arial" pitchFamily="34" charset="0"/>
              </a:rPr>
              <a:t>Analytical</a:t>
            </a:r>
            <a:r>
              <a:rPr lang="fr-FR" sz="1700" i="1" dirty="0">
                <a:cs typeface="Arial" pitchFamily="34" charset="0"/>
              </a:rPr>
              <a:t> </a:t>
            </a:r>
            <a:r>
              <a:rPr lang="fr-FR" sz="1700" i="1" dirty="0" err="1">
                <a:cs typeface="Arial" pitchFamily="34" charset="0"/>
              </a:rPr>
              <a:t>Processing</a:t>
            </a:r>
            <a:r>
              <a:rPr lang="fr-FR" sz="1700" i="1" dirty="0">
                <a:cs typeface="Arial" pitchFamily="34" charset="0"/>
              </a:rPr>
              <a:t>) de SQL Server </a:t>
            </a:r>
            <a:br>
              <a:rPr lang="fr-FR" sz="1700" i="1" dirty="0">
                <a:cs typeface="Arial" pitchFamily="34" charset="0"/>
              </a:rPr>
            </a:br>
            <a:r>
              <a:rPr lang="fr-FR" sz="1700" i="1" dirty="0">
                <a:cs typeface="Arial" pitchFamily="34" charset="0"/>
              </a:rPr>
              <a:t>Propose une vue multidimensionnelle et intuitive des données</a:t>
            </a:r>
            <a:br>
              <a:rPr lang="fr-FR" sz="1700" i="1" dirty="0">
                <a:cs typeface="Arial" pitchFamily="34" charset="0"/>
              </a:rPr>
            </a:br>
            <a:r>
              <a:rPr lang="fr-FR" sz="1700" i="1" dirty="0">
                <a:cs typeface="Arial" pitchFamily="34" charset="0"/>
              </a:rPr>
              <a:t>Permet d’associer une vue métier aux données</a:t>
            </a:r>
            <a:br>
              <a:rPr lang="fr-FR" sz="1700" i="1" dirty="0">
                <a:cs typeface="Arial" pitchFamily="34" charset="0"/>
              </a:rPr>
            </a:br>
            <a:r>
              <a:rPr lang="fr-FR" sz="1700" i="1" dirty="0">
                <a:cs typeface="Arial" pitchFamily="34" charset="0"/>
              </a:rPr>
              <a:t>Calcul d’agrégations permettant une </a:t>
            </a:r>
            <a:r>
              <a:rPr lang="fr-FR" sz="1700" i="1" dirty="0" smtClean="0">
                <a:cs typeface="Arial" pitchFamily="34" charset="0"/>
              </a:rPr>
              <a:t>récupération rapide des données</a:t>
            </a:r>
            <a:endParaRPr lang="fr-FR" sz="1700" i="1" dirty="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title"/>
          </p:nvPr>
        </p:nvSpPr>
        <p:spPr/>
        <p:txBody>
          <a:bodyPr>
            <a:noAutofit/>
          </a:bodyPr>
          <a:lstStyle/>
          <a:p>
            <a:pPr algn="ctr" defTabSz="914400">
              <a:lnSpc>
                <a:spcPct val="100000"/>
              </a:lnSpc>
              <a:spcBef>
                <a:spcPts val="0"/>
              </a:spcBef>
              <a:defRPr/>
            </a:pPr>
            <a:r>
              <a:rPr lang="en-US" sz="4000" b="0" kern="1200" spc="-150" dirty="0" smtClean="0">
                <a:ln w="3175">
                  <a:noFill/>
                </a:ln>
                <a:gradFill flip="none" rotWithShape="1">
                  <a:gsLst>
                    <a:gs pos="0">
                      <a:srgbClr val="FFFFB9"/>
                    </a:gs>
                    <a:gs pos="36000">
                      <a:srgbClr val="FFFF99"/>
                    </a:gs>
                    <a:gs pos="86000">
                      <a:srgbClr val="F6AE1E"/>
                    </a:gs>
                  </a:gsLst>
                  <a:lin ang="5400000" scaled="0"/>
                  <a:tileRect/>
                </a:gradFill>
                <a:latin typeface="Segoe" pitchFamily="34" charset="0"/>
                <a:ea typeface="+mn-ea"/>
                <a:cs typeface="Arial" charset="0"/>
              </a:rPr>
              <a:t>Vision </a:t>
            </a:r>
            <a:r>
              <a:rPr lang="en-US" sz="4000" b="0" kern="1200" spc="-150" dirty="0">
                <a:ln w="3175">
                  <a:noFill/>
                </a:ln>
                <a:gradFill flip="none" rotWithShape="1">
                  <a:gsLst>
                    <a:gs pos="0">
                      <a:srgbClr val="FFFFB9"/>
                    </a:gs>
                    <a:gs pos="36000">
                      <a:srgbClr val="FFFF99"/>
                    </a:gs>
                    <a:gs pos="86000">
                      <a:srgbClr val="F6AE1E"/>
                    </a:gs>
                  </a:gsLst>
                  <a:lin ang="5400000" scaled="0"/>
                  <a:tileRect/>
                </a:gradFill>
                <a:latin typeface="Segoe" pitchFamily="34" charset="0"/>
                <a:ea typeface="+mn-ea"/>
                <a:cs typeface="Arial" charset="0"/>
              </a:rPr>
              <a:t>Microsoft Business Intelligence</a:t>
            </a:r>
          </a:p>
        </p:txBody>
      </p:sp>
      <p:sp>
        <p:nvSpPr>
          <p:cNvPr id="24579" name="Rectangle 15"/>
          <p:cNvSpPr>
            <a:spLocks noChangeArrowheads="1"/>
          </p:cNvSpPr>
          <p:nvPr/>
        </p:nvSpPr>
        <p:spPr bwMode="auto">
          <a:xfrm>
            <a:off x="658813" y="3902502"/>
            <a:ext cx="7458075" cy="2170112"/>
          </a:xfrm>
          <a:prstGeom prst="rect">
            <a:avLst/>
          </a:prstGeom>
          <a:noFill/>
          <a:ln w="9525">
            <a:noFill/>
            <a:miter lim="800000"/>
            <a:headEnd/>
            <a:tailEnd/>
          </a:ln>
        </p:spPr>
        <p:txBody>
          <a:bodyPr>
            <a:spAutoFit/>
          </a:bodyPr>
          <a:lstStyle/>
          <a:p>
            <a:pPr marL="342900" indent="-342900">
              <a:spcBef>
                <a:spcPct val="30000"/>
              </a:spcBef>
              <a:buClr>
                <a:schemeClr val="tx2"/>
              </a:buClr>
              <a:buSzPct val="85000"/>
            </a:pPr>
            <a:r>
              <a:rPr lang="fr-FR" b="1" dirty="0">
                <a:latin typeface="Segoe"/>
              </a:rPr>
              <a:t>Nos avantages</a:t>
            </a:r>
          </a:p>
          <a:p>
            <a:pPr marL="342900" indent="-342900">
              <a:spcBef>
                <a:spcPct val="30000"/>
              </a:spcBef>
              <a:buClr>
                <a:schemeClr val="tx2"/>
              </a:buClr>
              <a:buSzPct val="85000"/>
            </a:pPr>
            <a:endParaRPr lang="fr-FR" b="1" dirty="0">
              <a:latin typeface="Segoe"/>
            </a:endParaRPr>
          </a:p>
          <a:p>
            <a:pPr marL="342900" indent="-342900">
              <a:spcBef>
                <a:spcPct val="30000"/>
              </a:spcBef>
              <a:buClr>
                <a:schemeClr val="tx2"/>
              </a:buClr>
              <a:buSzPct val="85000"/>
            </a:pPr>
            <a:r>
              <a:rPr lang="fr-FR" dirty="0">
                <a:latin typeface="Segoe"/>
              </a:rPr>
              <a:t>Une solution BI complète et intégrée</a:t>
            </a:r>
          </a:p>
          <a:p>
            <a:pPr marL="342900" indent="-342900">
              <a:spcBef>
                <a:spcPct val="30000"/>
              </a:spcBef>
              <a:buClr>
                <a:schemeClr val="tx2"/>
              </a:buClr>
              <a:buSzPct val="85000"/>
            </a:pPr>
            <a:r>
              <a:rPr lang="fr-FR" dirty="0">
                <a:latin typeface="Segoe"/>
              </a:rPr>
              <a:t>Une couverture fonctionnelle importante</a:t>
            </a:r>
          </a:p>
          <a:p>
            <a:pPr marL="342900" indent="-342900">
              <a:spcBef>
                <a:spcPct val="30000"/>
              </a:spcBef>
              <a:buClr>
                <a:schemeClr val="tx2"/>
              </a:buClr>
              <a:buSzPct val="85000"/>
            </a:pPr>
            <a:r>
              <a:rPr lang="fr-FR" dirty="0">
                <a:latin typeface="Segoe"/>
              </a:rPr>
              <a:t>Une intégration dans les SI existants</a:t>
            </a:r>
          </a:p>
          <a:p>
            <a:pPr marL="342900" indent="-342900">
              <a:spcBef>
                <a:spcPct val="30000"/>
              </a:spcBef>
              <a:buClr>
                <a:schemeClr val="tx2"/>
              </a:buClr>
              <a:buSzPct val="85000"/>
            </a:pPr>
            <a:r>
              <a:rPr lang="fr-FR" dirty="0">
                <a:latin typeface="Segoe"/>
              </a:rPr>
              <a:t>Approche économique pertinente</a:t>
            </a:r>
          </a:p>
        </p:txBody>
      </p:sp>
      <p:sp>
        <p:nvSpPr>
          <p:cNvPr id="6" name="Rectangle 5"/>
          <p:cNvSpPr/>
          <p:nvPr/>
        </p:nvSpPr>
        <p:spPr>
          <a:xfrm>
            <a:off x="601663" y="1717675"/>
            <a:ext cx="7669212" cy="19399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spAutoFit/>
          </a:bodyPr>
          <a:lstStyle/>
          <a:p>
            <a:pPr fontAlgn="auto">
              <a:spcBef>
                <a:spcPts val="0"/>
              </a:spcBef>
              <a:spcAft>
                <a:spcPts val="0"/>
              </a:spcAft>
              <a:defRPr/>
            </a:pPr>
            <a:r>
              <a:rPr lang="fr-FR" sz="2400" b="1" dirty="0">
                <a:solidFill>
                  <a:prstClr val="white"/>
                </a:solidFill>
                <a:latin typeface="Calibri"/>
                <a:cs typeface="+mn-cs"/>
              </a:rPr>
              <a:t>Améliorer la performance </a:t>
            </a:r>
          </a:p>
          <a:p>
            <a:pPr fontAlgn="auto">
              <a:spcBef>
                <a:spcPts val="0"/>
              </a:spcBef>
              <a:spcAft>
                <a:spcPts val="0"/>
              </a:spcAft>
              <a:defRPr/>
            </a:pPr>
            <a:r>
              <a:rPr lang="fr-FR" sz="2400" b="1" dirty="0">
                <a:solidFill>
                  <a:prstClr val="white"/>
                </a:solidFill>
                <a:latin typeface="Calibri"/>
                <a:cs typeface="+mn-cs"/>
              </a:rPr>
              <a:t>	de tous les employés </a:t>
            </a:r>
          </a:p>
          <a:p>
            <a:pPr fontAlgn="auto">
              <a:spcBef>
                <a:spcPts val="0"/>
              </a:spcBef>
              <a:spcAft>
                <a:spcPts val="0"/>
              </a:spcAft>
              <a:defRPr/>
            </a:pPr>
            <a:r>
              <a:rPr lang="fr-FR" sz="2400" b="1" dirty="0">
                <a:solidFill>
                  <a:prstClr val="white"/>
                </a:solidFill>
                <a:latin typeface="Calibri"/>
                <a:cs typeface="+mn-cs"/>
              </a:rPr>
              <a:t>	en apportant à chacun </a:t>
            </a:r>
          </a:p>
          <a:p>
            <a:pPr fontAlgn="auto">
              <a:spcBef>
                <a:spcPts val="0"/>
              </a:spcBef>
              <a:spcAft>
                <a:spcPts val="0"/>
              </a:spcAft>
              <a:defRPr/>
            </a:pPr>
            <a:r>
              <a:rPr lang="fr-FR" sz="2400" b="1" dirty="0">
                <a:solidFill>
                  <a:prstClr val="white"/>
                </a:solidFill>
                <a:latin typeface="Calibri"/>
                <a:cs typeface="+mn-cs"/>
              </a:rPr>
              <a:t>	la meilleure compréhension de son activité </a:t>
            </a:r>
          </a:p>
          <a:p>
            <a:pPr fontAlgn="auto">
              <a:spcBef>
                <a:spcPts val="0"/>
              </a:spcBef>
              <a:spcAft>
                <a:spcPts val="0"/>
              </a:spcAft>
              <a:defRPr/>
            </a:pPr>
            <a:r>
              <a:rPr lang="fr-FR" sz="2400" b="1" dirty="0">
                <a:solidFill>
                  <a:prstClr val="white"/>
                </a:solidFill>
                <a:latin typeface="Calibri"/>
                <a:cs typeface="+mn-cs"/>
              </a:rPr>
              <a:t>	pour des décisions plus rapides et plus pertinentes.</a:t>
            </a:r>
            <a:endParaRPr lang="fr-FR" sz="3600" dirty="0">
              <a:solidFill>
                <a:prstClr val="white"/>
              </a:solidFill>
              <a:latin typeface="Calibri"/>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à coins arrondis 25"/>
          <p:cNvSpPr/>
          <p:nvPr/>
        </p:nvSpPr>
        <p:spPr>
          <a:xfrm>
            <a:off x="218364" y="182005"/>
            <a:ext cx="7711222" cy="8471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buFont typeface="Arial" pitchFamily="34" charset="0"/>
              <a:buChar char="•"/>
            </a:pPr>
            <a:endParaRPr lang="fr-FR" sz="2400" b="1" dirty="0" smtClean="0">
              <a:solidFill>
                <a:srgbClr val="FFFFFF"/>
              </a:solidFill>
              <a:latin typeface="Segoe"/>
            </a:endParaRPr>
          </a:p>
        </p:txBody>
      </p:sp>
      <p:sp>
        <p:nvSpPr>
          <p:cNvPr id="27" name="Rectangle 26"/>
          <p:cNvSpPr/>
          <p:nvPr/>
        </p:nvSpPr>
        <p:spPr>
          <a:xfrm>
            <a:off x="566940" y="373920"/>
            <a:ext cx="4548681" cy="424732"/>
          </a:xfrm>
          <a:prstGeom prst="rect">
            <a:avLst/>
          </a:prstGeom>
        </p:spPr>
        <p:txBody>
          <a:bodyPr wrap="none">
            <a:spAutoFit/>
          </a:bodyPr>
          <a:lstStyle/>
          <a:p>
            <a:pPr marL="230188" lvl="0" indent="-346075" defTabSz="1097280">
              <a:lnSpc>
                <a:spcPct val="90000"/>
              </a:lnSpc>
              <a:spcBef>
                <a:spcPct val="20000"/>
              </a:spcBef>
            </a:pPr>
            <a:r>
              <a:rPr lang="fr-FR" sz="2400" b="1" dirty="0" smtClean="0">
                <a:solidFill>
                  <a:srgbClr val="FFFFFF"/>
                </a:solidFill>
                <a:latin typeface="Segoe"/>
              </a:rPr>
              <a:t>SQL Server </a:t>
            </a:r>
            <a:r>
              <a:rPr lang="fr-FR" sz="2400" b="1" dirty="0" err="1" smtClean="0">
                <a:solidFill>
                  <a:srgbClr val="FFFFFF"/>
                </a:solidFill>
                <a:latin typeface="Segoe"/>
              </a:rPr>
              <a:t>Analysis</a:t>
            </a:r>
            <a:r>
              <a:rPr lang="fr-FR" sz="2400" b="1" dirty="0" smtClean="0">
                <a:solidFill>
                  <a:srgbClr val="FFFFFF"/>
                </a:solidFill>
                <a:latin typeface="Segoe"/>
              </a:rPr>
              <a:t> Services</a:t>
            </a:r>
            <a:endParaRPr lang="en-US" sz="2400" b="1" dirty="0" smtClean="0">
              <a:solidFill>
                <a:srgbClr val="FFFFFF"/>
              </a:solidFill>
              <a:latin typeface="Segoe"/>
            </a:endParaRPr>
          </a:p>
        </p:txBody>
      </p:sp>
      <p:sp>
        <p:nvSpPr>
          <p:cNvPr id="63" name="Rectangle 2"/>
          <p:cNvSpPr txBox="1">
            <a:spLocks noChangeArrowheads="1"/>
          </p:cNvSpPr>
          <p:nvPr/>
        </p:nvSpPr>
        <p:spPr>
          <a:xfrm>
            <a:off x="295246" y="1390636"/>
            <a:ext cx="4972079" cy="461664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effectLst/>
                <a:uLnTx/>
                <a:uFillTx/>
                <a:latin typeface="+mn-lt"/>
                <a:ea typeface="+mn-ea"/>
                <a:cs typeface="+mn-cs"/>
              </a:rPr>
              <a:t>Moteur OLAP (multidimensionnel)</a:t>
            </a: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ROLAP, HOLAP, MOLAP</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Partitionnement,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Multi-sources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Pour architecture 32 et 64bits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1" u="none" strike="noStrike" kern="1200" cap="none" spc="0" normalizeH="0" baseline="0" noProof="0" dirty="0" err="1" smtClean="0">
                <a:ln>
                  <a:noFill/>
                </a:ln>
                <a:solidFill>
                  <a:schemeClr val="tx1"/>
                </a:solidFill>
                <a:effectLst/>
                <a:uLnTx/>
                <a:uFillTx/>
                <a:latin typeface="+mn-lt"/>
                <a:ea typeface="+mn-ea"/>
                <a:cs typeface="+mn-cs"/>
              </a:rPr>
              <a:t>Multi_Instances</a:t>
            </a: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effectLst/>
                <a:uLnTx/>
                <a:uFillTx/>
                <a:latin typeface="+mn-lt"/>
                <a:ea typeface="+mn-ea"/>
                <a:cs typeface="+mn-cs"/>
              </a:rPr>
              <a:t>Traductions, Perspectives (découpage en vues)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effectLst/>
                <a:uLnTx/>
                <a:uFillTx/>
                <a:latin typeface="+mn-lt"/>
                <a:ea typeface="+mn-ea"/>
                <a:cs typeface="+mn-cs"/>
              </a:rPr>
              <a:t>Script de règles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err="1" smtClean="0">
                <a:ln>
                  <a:noFill/>
                </a:ln>
                <a:solidFill>
                  <a:schemeClr val="tx1"/>
                </a:solidFill>
                <a:effectLst/>
                <a:uLnTx/>
                <a:uFillTx/>
                <a:latin typeface="+mn-lt"/>
                <a:ea typeface="+mn-ea"/>
                <a:cs typeface="+mn-cs"/>
              </a:rPr>
              <a:t>Scriting</a:t>
            </a:r>
            <a:r>
              <a:rPr kumimoji="0" lang="fr-FR" sz="2400" b="0" i="1" u="none" strike="noStrike" kern="1200" cap="none" spc="0" normalizeH="0" baseline="0" noProof="0" dirty="0" smtClean="0">
                <a:ln>
                  <a:noFill/>
                </a:ln>
                <a:solidFill>
                  <a:schemeClr val="tx1"/>
                </a:solidFill>
                <a:effectLst/>
                <a:uLnTx/>
                <a:uFillTx/>
                <a:latin typeface="+mn-lt"/>
                <a:ea typeface="+mn-ea"/>
                <a:cs typeface="+mn-cs"/>
              </a:rPr>
              <a:t> XMLA, pour calculer, modifier, ajouter, déployer les éléments de structure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effectLst/>
                <a:uLnTx/>
                <a:uFillTx/>
                <a:latin typeface="+mn-lt"/>
                <a:ea typeface="+mn-ea"/>
                <a:cs typeface="+mn-cs"/>
              </a:rPr>
              <a:t>Intégration complète avec </a:t>
            </a:r>
            <a:r>
              <a:rPr kumimoji="0" lang="fr-FR" sz="2400" b="0" i="1" u="none" strike="noStrike" kern="1200" cap="none" spc="0" normalizeH="0" baseline="0" noProof="0" dirty="0" err="1" smtClean="0">
                <a:ln>
                  <a:noFill/>
                </a:ln>
                <a:solidFill>
                  <a:schemeClr val="tx1"/>
                </a:solidFill>
                <a:effectLst/>
                <a:uLnTx/>
                <a:uFillTx/>
                <a:latin typeface="+mn-lt"/>
                <a:ea typeface="+mn-ea"/>
                <a:cs typeface="+mn-cs"/>
              </a:rPr>
              <a:t>Reporting</a:t>
            </a:r>
            <a:r>
              <a:rPr kumimoji="0" lang="fr-FR" sz="2400" b="0" i="1" u="none" strike="noStrike" kern="1200" cap="none" spc="0" normalizeH="0" baseline="0" noProof="0" dirty="0" smtClean="0">
                <a:ln>
                  <a:noFill/>
                </a:ln>
                <a:solidFill>
                  <a:schemeClr val="tx1"/>
                </a:solidFill>
                <a:effectLst/>
                <a:uLnTx/>
                <a:uFillTx/>
                <a:latin typeface="+mn-lt"/>
                <a:ea typeface="+mn-ea"/>
                <a:cs typeface="+mn-cs"/>
              </a:rPr>
              <a:t> Services et </a:t>
            </a:r>
            <a:r>
              <a:rPr kumimoji="0" lang="fr-FR" sz="2400" b="0" i="1" u="none" strike="noStrike" kern="1200" cap="none" spc="0" normalizeH="0" baseline="0" noProof="0" dirty="0" err="1" smtClean="0">
                <a:ln>
                  <a:noFill/>
                </a:ln>
                <a:solidFill>
                  <a:schemeClr val="tx1"/>
                </a:solidFill>
                <a:effectLst/>
                <a:uLnTx/>
                <a:uFillTx/>
                <a:latin typeface="+mn-lt"/>
                <a:ea typeface="+mn-ea"/>
                <a:cs typeface="+mn-cs"/>
              </a:rPr>
              <a:t>Integration</a:t>
            </a:r>
            <a:r>
              <a:rPr kumimoji="0" lang="fr-FR" sz="2400" b="0" i="1" u="none" strike="noStrike" kern="1200" cap="none" spc="0" normalizeH="0" baseline="0" noProof="0" dirty="0" smtClean="0">
                <a:ln>
                  <a:noFill/>
                </a:ln>
                <a:solidFill>
                  <a:schemeClr val="tx1"/>
                </a:solidFill>
                <a:effectLst/>
                <a:uLnTx/>
                <a:uFillTx/>
                <a:latin typeface="+mn-lt"/>
                <a:ea typeface="+mn-ea"/>
                <a:cs typeface="+mn-cs"/>
              </a:rPr>
              <a:t> Services</a:t>
            </a:r>
          </a:p>
        </p:txBody>
      </p:sp>
      <p:pic>
        <p:nvPicPr>
          <p:cNvPr id="66" name="Picture 6"/>
          <p:cNvPicPr>
            <a:picLocks noChangeAspect="1" noChangeArrowheads="1"/>
          </p:cNvPicPr>
          <p:nvPr/>
        </p:nvPicPr>
        <p:blipFill>
          <a:blip r:embed="rId3" cstate="print"/>
          <a:srcRect/>
          <a:stretch>
            <a:fillRect/>
          </a:stretch>
        </p:blipFill>
        <p:spPr bwMode="auto">
          <a:xfrm>
            <a:off x="5503197" y="1342955"/>
            <a:ext cx="3164553" cy="2314645"/>
          </a:xfrm>
          <a:prstGeom prst="rect">
            <a:avLst/>
          </a:prstGeom>
          <a:noFill/>
          <a:ln w="9525">
            <a:noFill/>
            <a:miter lim="800000"/>
            <a:headEnd/>
            <a:tailEnd/>
          </a:ln>
          <a:effectLst>
            <a:reflection blurRad="6350" stA="50000" endA="300" endPos="55500" dist="50800" dir="5400000" sy="-100000" algn="bl" rotWithShape="0"/>
          </a:effectLst>
        </p:spPr>
      </p:pic>
      <p:pic>
        <p:nvPicPr>
          <p:cNvPr id="67" name="Picture 2"/>
          <p:cNvPicPr>
            <a:picLocks noChangeAspect="1" noChangeArrowheads="1"/>
          </p:cNvPicPr>
          <p:nvPr/>
        </p:nvPicPr>
        <p:blipFill>
          <a:blip r:embed="rId4" cstate="print"/>
          <a:srcRect/>
          <a:stretch>
            <a:fillRect/>
          </a:stretch>
        </p:blipFill>
        <p:spPr bwMode="auto">
          <a:xfrm>
            <a:off x="4799828" y="4080626"/>
            <a:ext cx="3224203" cy="2358274"/>
          </a:xfrm>
          <a:prstGeom prst="rect">
            <a:avLst/>
          </a:prstGeom>
          <a:noFill/>
          <a:ln w="9525">
            <a:noFill/>
            <a:miter lim="800000"/>
            <a:headEnd/>
            <a:tailEnd/>
          </a:ln>
          <a:effectLst>
            <a:reflection blurRad="6350" stA="50000" endA="300" endPos="55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ce réservé du texte 403458"/>
          <p:cNvSpPr txBox="1">
            <a:spLocks noChangeArrowheads="1"/>
          </p:cNvSpPr>
          <p:nvPr/>
        </p:nvSpPr>
        <p:spPr>
          <a:xfrm>
            <a:off x="285720" y="1460168"/>
            <a:ext cx="5153055" cy="4969207"/>
          </a:xfrm>
          <a:prstGeom prst="rect">
            <a:avLst/>
          </a:prstGeom>
        </p:spPr>
        <p:txBody>
          <a:bodyPr vert="horz" lIns="91440" tIns="45720" rIns="91440" bIns="45720" rtlCol="0">
            <a:normAutofit lnSpcReduction="10000"/>
          </a:bodyPr>
          <a:lstStyle/>
          <a:p>
            <a:pPr marL="447675" marR="0" lvl="0" indent="-447675"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uLnTx/>
                <a:uFillTx/>
                <a:latin typeface="+mn-lt"/>
                <a:ea typeface="+mn-ea"/>
                <a:cs typeface="+mn-cs"/>
              </a:rPr>
              <a:t>Infrastructure complète</a:t>
            </a:r>
            <a:br>
              <a:rPr kumimoji="0" lang="fr-FR" sz="2400" b="0" i="1" u="none" strike="noStrike" kern="1200" cap="none" spc="0" normalizeH="0" baseline="0" noProof="0" dirty="0" smtClean="0">
                <a:ln>
                  <a:noFill/>
                </a:ln>
                <a:solidFill>
                  <a:schemeClr val="tx1"/>
                </a:solidFill>
                <a:uLnTx/>
                <a:uFillTx/>
                <a:latin typeface="+mn-lt"/>
                <a:ea typeface="+mn-ea"/>
                <a:cs typeface="+mn-cs"/>
              </a:rPr>
            </a:br>
            <a:r>
              <a:rPr kumimoji="0" lang="fr-FR" sz="2400" b="0" i="1" u="none" strike="noStrike" kern="1200" cap="none" spc="0" normalizeH="0" baseline="0" noProof="0" dirty="0" smtClean="0">
                <a:ln>
                  <a:noFill/>
                </a:ln>
                <a:solidFill>
                  <a:schemeClr val="tx1"/>
                </a:solidFill>
                <a:uLnTx/>
                <a:uFillTx/>
                <a:latin typeface="+mn-lt"/>
                <a:ea typeface="+mn-ea"/>
                <a:cs typeface="+mn-cs"/>
              </a:rPr>
              <a:t>de création, </a:t>
            </a:r>
            <a:br>
              <a:rPr kumimoji="0" lang="fr-FR" sz="2400" b="0" i="1" u="none" strike="noStrike" kern="1200" cap="none" spc="0" normalizeH="0" baseline="0" noProof="0" dirty="0" smtClean="0">
                <a:ln>
                  <a:noFill/>
                </a:ln>
                <a:solidFill>
                  <a:schemeClr val="tx1"/>
                </a:solidFill>
                <a:uLnTx/>
                <a:uFillTx/>
                <a:latin typeface="+mn-lt"/>
                <a:ea typeface="+mn-ea"/>
                <a:cs typeface="+mn-cs"/>
              </a:rPr>
            </a:br>
            <a:r>
              <a:rPr kumimoji="0" lang="fr-FR" sz="2400" b="0" i="1" u="none" strike="noStrike" kern="1200" cap="none" spc="0" normalizeH="0" baseline="0" noProof="0" dirty="0" smtClean="0">
                <a:ln>
                  <a:noFill/>
                </a:ln>
                <a:solidFill>
                  <a:schemeClr val="tx1"/>
                </a:solidFill>
                <a:uLnTx/>
                <a:uFillTx/>
                <a:latin typeface="+mn-lt"/>
                <a:ea typeface="+mn-ea"/>
                <a:cs typeface="+mn-cs"/>
              </a:rPr>
              <a:t>d’administration </a:t>
            </a:r>
            <a:br>
              <a:rPr kumimoji="0" lang="fr-FR" sz="2400" b="0" i="1" u="none" strike="noStrike" kern="1200" cap="none" spc="0" normalizeH="0" baseline="0" noProof="0" dirty="0" smtClean="0">
                <a:ln>
                  <a:noFill/>
                </a:ln>
                <a:solidFill>
                  <a:schemeClr val="tx1"/>
                </a:solidFill>
                <a:uLnTx/>
                <a:uFillTx/>
                <a:latin typeface="+mn-lt"/>
                <a:ea typeface="+mn-ea"/>
                <a:cs typeface="+mn-cs"/>
              </a:rPr>
            </a:br>
            <a:r>
              <a:rPr kumimoji="0" lang="fr-FR" sz="2400" b="0" i="1" u="none" strike="noStrike" kern="1200" cap="none" spc="0" normalizeH="0" baseline="0" noProof="0" dirty="0" smtClean="0">
                <a:ln>
                  <a:noFill/>
                </a:ln>
                <a:solidFill>
                  <a:schemeClr val="tx1"/>
                </a:solidFill>
                <a:uLnTx/>
                <a:uFillTx/>
                <a:latin typeface="+mn-lt"/>
                <a:ea typeface="+mn-ea"/>
                <a:cs typeface="+mn-cs"/>
              </a:rPr>
              <a:t>et de distribution de rapports</a:t>
            </a:r>
            <a:r>
              <a:rPr kumimoji="0" lang="fr-FR" sz="3200" b="0" i="1" u="none" strike="noStrike" kern="1200" cap="none" spc="0" normalizeH="0" baseline="0" noProof="0" dirty="0" smtClean="0">
                <a:ln>
                  <a:noFill/>
                </a:ln>
                <a:solidFill>
                  <a:schemeClr val="tx1"/>
                </a:solidFill>
                <a:uLnTx/>
                <a:uFillTx/>
                <a:latin typeface="+mn-lt"/>
                <a:ea typeface="+mn-ea"/>
                <a:cs typeface="+mn-cs"/>
              </a:rPr>
              <a:t/>
            </a:r>
            <a:br>
              <a:rPr kumimoji="0" lang="fr-FR" sz="3200" b="0" i="1" u="none" strike="noStrike" kern="1200" cap="none" spc="0" normalizeH="0" baseline="0" noProof="0" dirty="0" smtClean="0">
                <a:ln>
                  <a:noFill/>
                </a:ln>
                <a:solidFill>
                  <a:schemeClr val="tx1"/>
                </a:solidFill>
                <a:uLnTx/>
                <a:uFillTx/>
                <a:latin typeface="+mn-lt"/>
                <a:ea typeface="+mn-ea"/>
                <a:cs typeface="+mn-cs"/>
              </a:rPr>
            </a:br>
            <a:endParaRPr kumimoji="0" lang="fr-FR" sz="2800" b="0" i="1" u="none" strike="noStrike" kern="1200" cap="none" spc="0" normalizeH="0" baseline="0" noProof="0" dirty="0" smtClean="0">
              <a:ln>
                <a:noFill/>
              </a:ln>
              <a:solidFill>
                <a:schemeClr val="tx1"/>
              </a:solidFill>
              <a:uLnTx/>
              <a:uFillTx/>
              <a:latin typeface="+mn-lt"/>
              <a:ea typeface="+mn-ea"/>
              <a:cs typeface="+mn-cs"/>
            </a:endParaRPr>
          </a:p>
          <a:p>
            <a:pPr marL="447675" marR="0" lvl="0" indent="-447675"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uLnTx/>
                <a:uFillTx/>
                <a:latin typeface="+mn-lt"/>
                <a:ea typeface="+mn-ea"/>
                <a:cs typeface="+mn-cs"/>
              </a:rPr>
              <a:t>Basé sur XML, Web Services et .NET</a:t>
            </a:r>
            <a:br>
              <a:rPr kumimoji="0" lang="fr-FR" sz="2400" b="0" i="1" u="none" strike="noStrike" kern="1200" cap="none" spc="0" normalizeH="0" baseline="0" noProof="0" dirty="0" smtClean="0">
                <a:ln>
                  <a:noFill/>
                </a:ln>
                <a:solidFill>
                  <a:schemeClr val="tx1"/>
                </a:solidFill>
                <a:uLnTx/>
                <a:uFillTx/>
                <a:latin typeface="+mn-lt"/>
                <a:ea typeface="+mn-ea"/>
                <a:cs typeface="+mn-cs"/>
              </a:rPr>
            </a:br>
            <a:endParaRPr kumimoji="0" lang="fr-FR" sz="2400" b="0" i="1" u="none" strike="noStrike" kern="1200" cap="none" spc="0" normalizeH="0" baseline="0" noProof="0" dirty="0" smtClean="0">
              <a:ln>
                <a:noFill/>
              </a:ln>
              <a:solidFill>
                <a:schemeClr val="tx1"/>
              </a:solidFill>
              <a:uLnTx/>
              <a:uFillTx/>
              <a:latin typeface="+mn-lt"/>
              <a:ea typeface="+mn-ea"/>
              <a:cs typeface="+mn-cs"/>
            </a:endParaRPr>
          </a:p>
          <a:p>
            <a:pPr marL="447675" marR="0" lvl="0" indent="-447675"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400" b="0" i="1" u="none" strike="noStrike" kern="1200" cap="none" spc="0" normalizeH="0" baseline="0" noProof="0" dirty="0" smtClean="0">
                <a:ln>
                  <a:noFill/>
                </a:ln>
                <a:solidFill>
                  <a:schemeClr val="tx1"/>
                </a:solidFill>
                <a:uLnTx/>
                <a:uFillTx/>
                <a:latin typeface="+mn-lt"/>
                <a:ea typeface="+mn-ea"/>
                <a:cs typeface="+mn-cs"/>
              </a:rPr>
              <a:t>Ouvert</a:t>
            </a:r>
          </a:p>
          <a:p>
            <a:pPr marL="833438" marR="0" lvl="1" indent="-354013"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200" b="0" i="1" u="none" strike="noStrike" kern="1200" cap="none" spc="0" normalizeH="0" baseline="0" noProof="0" dirty="0" smtClean="0">
                <a:ln>
                  <a:noFill/>
                </a:ln>
                <a:solidFill>
                  <a:schemeClr val="tx1"/>
                </a:solidFill>
                <a:uLnTx/>
                <a:uFillTx/>
                <a:latin typeface="+mn-lt"/>
                <a:ea typeface="+mn-ea"/>
                <a:cs typeface="+mn-cs"/>
              </a:rPr>
              <a:t>Choix de la source (Oracle, SQL Server, OLAP, SAP…)</a:t>
            </a:r>
          </a:p>
          <a:p>
            <a:pPr marL="833438" marR="0" lvl="1" indent="-354013"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200" b="0" i="1" u="none" strike="noStrike" kern="1200" cap="none" spc="0" normalizeH="0" baseline="0" noProof="0" dirty="0" smtClean="0">
                <a:ln>
                  <a:noFill/>
                </a:ln>
                <a:solidFill>
                  <a:schemeClr val="tx1"/>
                </a:solidFill>
                <a:uLnTx/>
                <a:uFillTx/>
                <a:latin typeface="+mn-lt"/>
                <a:ea typeface="+mn-ea"/>
                <a:cs typeface="+mn-cs"/>
              </a:rPr>
              <a:t>Choix du format de sortie (HTML, PDF, Excel …) </a:t>
            </a:r>
          </a:p>
          <a:p>
            <a:pPr marL="833438" marR="0" lvl="1" indent="-354013"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200" b="0" i="1" u="none" strike="noStrike" kern="1200" cap="none" spc="0" normalizeH="0" baseline="0" noProof="0" dirty="0" smtClean="0">
                <a:ln>
                  <a:noFill/>
                </a:ln>
                <a:solidFill>
                  <a:schemeClr val="tx1"/>
                </a:solidFill>
                <a:uLnTx/>
                <a:uFillTx/>
                <a:latin typeface="+mn-lt"/>
                <a:ea typeface="+mn-ea"/>
                <a:cs typeface="+mn-cs"/>
              </a:rPr>
              <a:t>Choix du canal de distribution (fichier, mail, url …) </a:t>
            </a:r>
          </a:p>
          <a:p>
            <a:pPr marL="315913" marR="0" lvl="0" indent="-354013" algn="l" defTabSz="914400" rtl="0" eaLnBrk="1" fontAlgn="auto" latinLnBrk="0" hangingPunct="1">
              <a:lnSpc>
                <a:spcPct val="70000"/>
              </a:lnSpc>
              <a:spcBef>
                <a:spcPct val="20000"/>
              </a:spcBef>
              <a:spcAft>
                <a:spcPts val="0"/>
              </a:spcAft>
              <a:buClrTx/>
              <a:buSzTx/>
              <a:buFont typeface="Arial" pitchFamily="34" charset="0"/>
              <a:buChar char="•"/>
              <a:tabLst/>
              <a:defRPr/>
            </a:pPr>
            <a:endParaRPr kumimoji="0" lang="fr-FR" sz="2600" b="0" i="1" u="none" strike="noStrike" kern="1200" cap="none" spc="0" normalizeH="0" baseline="0" noProof="0" dirty="0" smtClean="0">
              <a:ln>
                <a:noFill/>
              </a:ln>
              <a:solidFill>
                <a:schemeClr val="tx1"/>
              </a:solidFill>
              <a:uLnTx/>
              <a:uFillTx/>
              <a:latin typeface="+mn-lt"/>
              <a:ea typeface="+mn-ea"/>
              <a:cs typeface="+mn-cs"/>
            </a:endParaRPr>
          </a:p>
          <a:p>
            <a:pPr marL="315913" marR="0" lvl="0" indent="-354013" algn="l" defTabSz="914400" rtl="0" eaLnBrk="1" fontAlgn="auto" latinLnBrk="0" hangingPunct="1">
              <a:lnSpc>
                <a:spcPct val="70000"/>
              </a:lnSpc>
              <a:spcBef>
                <a:spcPct val="20000"/>
              </a:spcBef>
              <a:spcAft>
                <a:spcPts val="0"/>
              </a:spcAft>
              <a:buClrTx/>
              <a:buSzTx/>
              <a:buFont typeface="Arial" pitchFamily="34" charset="0"/>
              <a:buChar char="•"/>
              <a:tabLst/>
              <a:defRPr/>
            </a:pPr>
            <a:r>
              <a:rPr kumimoji="0" lang="fr-FR" sz="2600" b="0" i="1" u="none" strike="noStrike" kern="1200" cap="none" spc="0" normalizeH="0" baseline="0" noProof="0" dirty="0" smtClean="0">
                <a:ln>
                  <a:noFill/>
                </a:ln>
                <a:solidFill>
                  <a:schemeClr val="tx1"/>
                </a:solidFill>
                <a:uLnTx/>
                <a:uFillTx/>
                <a:latin typeface="+mn-lt"/>
                <a:ea typeface="+mn-ea"/>
                <a:cs typeface="+mn-cs"/>
              </a:rPr>
              <a:t>Abonnements, abonnement piloté par les données, capture instantanée </a:t>
            </a:r>
          </a:p>
        </p:txBody>
      </p:sp>
      <p:pic>
        <p:nvPicPr>
          <p:cNvPr id="12" name="Picture 1"/>
          <p:cNvPicPr>
            <a:picLocks noChangeAspect="1" noChangeArrowheads="1"/>
          </p:cNvPicPr>
          <p:nvPr/>
        </p:nvPicPr>
        <p:blipFill>
          <a:blip r:embed="rId3"/>
          <a:srcRect/>
          <a:stretch>
            <a:fillRect/>
          </a:stretch>
        </p:blipFill>
        <p:spPr bwMode="auto">
          <a:xfrm>
            <a:off x="5700725" y="3767138"/>
            <a:ext cx="2425472" cy="2517748"/>
          </a:xfrm>
          <a:prstGeom prst="rect">
            <a:avLst/>
          </a:prstGeom>
          <a:noFill/>
          <a:ln w="9525">
            <a:noFill/>
            <a:miter lim="800000"/>
            <a:headEnd/>
            <a:tailEnd/>
          </a:ln>
          <a:effectLst>
            <a:reflection blurRad="6350" stA="50000" endA="300" endPos="38500" dist="50800" dir="5400000" sy="-100000" algn="bl" rotWithShape="0"/>
          </a:effectLst>
        </p:spPr>
      </p:pic>
      <p:pic>
        <p:nvPicPr>
          <p:cNvPr id="13" name="Picture 2"/>
          <p:cNvPicPr>
            <a:picLocks noChangeAspect="1" noChangeArrowheads="1"/>
          </p:cNvPicPr>
          <p:nvPr/>
        </p:nvPicPr>
        <p:blipFill>
          <a:blip r:embed="rId4" cstate="print"/>
          <a:srcRect/>
          <a:stretch>
            <a:fillRect/>
          </a:stretch>
        </p:blipFill>
        <p:spPr bwMode="auto">
          <a:xfrm>
            <a:off x="5924560" y="1514460"/>
            <a:ext cx="2928826" cy="1792050"/>
          </a:xfrm>
          <a:prstGeom prst="rect">
            <a:avLst/>
          </a:prstGeom>
          <a:noFill/>
          <a:ln w="9525">
            <a:noFill/>
            <a:miter lim="800000"/>
            <a:headEnd/>
            <a:tailEnd/>
          </a:ln>
          <a:effectLst>
            <a:reflection blurRad="6350" stA="50000" endA="300" endPos="38500" dist="50800" dir="5400000" sy="-100000" algn="bl" rotWithShape="0"/>
          </a:effectLst>
        </p:spPr>
      </p:pic>
      <p:grpSp>
        <p:nvGrpSpPr>
          <p:cNvPr id="2" name="Group 7"/>
          <p:cNvGrpSpPr/>
          <p:nvPr/>
        </p:nvGrpSpPr>
        <p:grpSpPr>
          <a:xfrm>
            <a:off x="204715" y="176168"/>
            <a:ext cx="7867747" cy="847164"/>
            <a:chOff x="425824" y="3720354"/>
            <a:chExt cx="8095130" cy="847164"/>
          </a:xfrm>
        </p:grpSpPr>
        <p:sp>
          <p:nvSpPr>
            <p:cNvPr id="17" name="Rectangle à coins arrondis 25"/>
            <p:cNvSpPr/>
            <p:nvPr/>
          </p:nvSpPr>
          <p:spPr>
            <a:xfrm>
              <a:off x="425824" y="3720354"/>
              <a:ext cx="8095130" cy="847164"/>
            </a:xfrm>
            <a:prstGeom prst="roundRect">
              <a:avLst/>
            </a:prstGeom>
            <a:gradFill rotWithShape="1">
              <a:gsLst>
                <a:gs pos="0">
                  <a:srgbClr val="8D89A4">
                    <a:shade val="51000"/>
                    <a:satMod val="130000"/>
                  </a:srgbClr>
                </a:gs>
                <a:gs pos="80000">
                  <a:srgbClr val="8D89A4">
                    <a:shade val="93000"/>
                    <a:satMod val="130000"/>
                  </a:srgbClr>
                </a:gs>
                <a:gs pos="100000">
                  <a:srgbClr val="8D89A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2400" b="1"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8" name="Rectangle 17"/>
            <p:cNvSpPr/>
            <p:nvPr/>
          </p:nvSpPr>
          <p:spPr>
            <a:xfrm>
              <a:off x="545725" y="3919516"/>
              <a:ext cx="7778004" cy="424732"/>
            </a:xfrm>
            <a:prstGeom prst="rect">
              <a:avLst/>
            </a:prstGeom>
          </p:spPr>
          <p:txBody>
            <a:bodyPr wrap="square">
              <a:spAutoFit/>
            </a:bodyPr>
            <a:lstStyle/>
            <a:p>
              <a:pPr marL="230188" marR="0" lvl="0" indent="-346075" defTabSz="1097280" eaLnBrk="1" fontAlgn="auto" latinLnBrk="0" hangingPunct="1">
                <a:lnSpc>
                  <a:spcPct val="90000"/>
                </a:lnSpc>
                <a:spcBef>
                  <a:spcPct val="20000"/>
                </a:spcBef>
                <a:spcAft>
                  <a:spcPts val="0"/>
                </a:spcAft>
                <a:buClrTx/>
                <a:buSzTx/>
                <a:buFontTx/>
                <a:buNone/>
                <a:tabLst/>
                <a:defRPr/>
              </a:pPr>
              <a:r>
                <a:rPr kumimoji="0" lang="fr-FR" sz="2400" b="1" i="0" u="none" strike="noStrike" kern="0" cap="none" spc="0" normalizeH="0" baseline="0" noProof="0" dirty="0" smtClean="0">
                  <a:ln>
                    <a:noFill/>
                  </a:ln>
                  <a:solidFill>
                    <a:srgbClr val="FFFFFF"/>
                  </a:solidFill>
                  <a:effectLst/>
                  <a:uLnTx/>
                  <a:uFillTx/>
                  <a:latin typeface="Segoe"/>
                </a:rPr>
                <a:t>SQL Server </a:t>
              </a:r>
              <a:r>
                <a:rPr kumimoji="0" lang="fr-FR" sz="2400" b="1" i="0" u="none" strike="noStrike" kern="0" cap="none" spc="0" normalizeH="0" baseline="0" noProof="0" dirty="0" err="1" smtClean="0">
                  <a:ln>
                    <a:noFill/>
                  </a:ln>
                  <a:solidFill>
                    <a:srgbClr val="FFFFFF"/>
                  </a:solidFill>
                  <a:effectLst/>
                  <a:uLnTx/>
                  <a:uFillTx/>
                  <a:latin typeface="Segoe"/>
                </a:rPr>
                <a:t>Reporting</a:t>
              </a:r>
              <a:r>
                <a:rPr kumimoji="0" lang="fr-FR" sz="2400" b="1" i="0" u="none" strike="noStrike" kern="0" cap="none" spc="0" normalizeH="0" baseline="0" noProof="0" dirty="0" smtClean="0">
                  <a:ln>
                    <a:noFill/>
                  </a:ln>
                  <a:solidFill>
                    <a:srgbClr val="FFFFFF"/>
                  </a:solidFill>
                  <a:effectLst/>
                  <a:uLnTx/>
                  <a:uFillTx/>
                  <a:latin typeface="Segoe"/>
                </a:rPr>
                <a:t> Services</a:t>
              </a:r>
              <a:endParaRPr kumimoji="0" lang="en-US" sz="2400" b="1" i="0" u="none" strike="noStrike" kern="0" cap="none" spc="0" normalizeH="0" baseline="0" noProof="0" dirty="0" smtClean="0">
                <a:ln>
                  <a:noFill/>
                </a:ln>
                <a:solidFill>
                  <a:srgbClr val="FFFFFF"/>
                </a:solidFill>
                <a:effectLst/>
                <a:uLnTx/>
                <a:uFillTx/>
                <a:latin typeface="Segoe"/>
              </a:endParaRP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ce réservé du texte 403458"/>
          <p:cNvSpPr txBox="1">
            <a:spLocks noChangeArrowheads="1"/>
          </p:cNvSpPr>
          <p:nvPr/>
        </p:nvSpPr>
        <p:spPr>
          <a:xfrm>
            <a:off x="285720" y="1460168"/>
            <a:ext cx="5153055" cy="4969207"/>
          </a:xfrm>
          <a:prstGeom prst="rect">
            <a:avLst/>
          </a:prstGeom>
        </p:spPr>
        <p:txBody>
          <a:bodyPr vert="horz" lIns="91440" tIns="45720" rIns="91440" bIns="45720" rtlCol="0">
            <a:normAutofit/>
          </a:bodyPr>
          <a:lstStyle/>
          <a:p>
            <a:pPr marL="447675" lvl="0" indent="-447675">
              <a:lnSpc>
                <a:spcPct val="70000"/>
              </a:lnSpc>
              <a:spcBef>
                <a:spcPct val="20000"/>
              </a:spcBef>
              <a:buFont typeface="Arial" pitchFamily="34" charset="0"/>
              <a:buChar char="•"/>
              <a:defRPr/>
            </a:pPr>
            <a:r>
              <a:rPr lang="fr-FR" sz="2400" dirty="0" smtClean="0"/>
              <a:t>Outil de création de rapports ad-hoc </a:t>
            </a:r>
            <a:br>
              <a:rPr lang="fr-FR" sz="2400" dirty="0" smtClean="0"/>
            </a:br>
            <a:r>
              <a:rPr lang="fr-FR" sz="2400" dirty="0" smtClean="0"/>
              <a:t>pour les utilisateurs finaux</a:t>
            </a:r>
          </a:p>
          <a:p>
            <a:pPr marL="447675" lvl="0" indent="-447675">
              <a:lnSpc>
                <a:spcPct val="70000"/>
              </a:lnSpc>
              <a:spcBef>
                <a:spcPct val="20000"/>
              </a:spcBef>
              <a:buFont typeface="Arial" pitchFamily="34" charset="0"/>
              <a:buChar char="•"/>
              <a:defRPr/>
            </a:pPr>
            <a:endParaRPr lang="fr-FR" sz="2400" dirty="0" smtClean="0"/>
          </a:p>
          <a:p>
            <a:pPr marL="447675" indent="-447675">
              <a:lnSpc>
                <a:spcPct val="70000"/>
              </a:lnSpc>
              <a:spcBef>
                <a:spcPct val="20000"/>
              </a:spcBef>
              <a:buFont typeface="Arial" pitchFamily="34" charset="0"/>
              <a:buChar char="•"/>
              <a:defRPr/>
            </a:pPr>
            <a:r>
              <a:rPr lang="fr-FR" sz="2400" dirty="0" smtClean="0"/>
              <a:t>Le RDL est un format XML extensible </a:t>
            </a:r>
            <a:endParaRPr lang="fr-FR" sz="3200" i="1" dirty="0" smtClean="0"/>
          </a:p>
          <a:p>
            <a:pPr marL="447675" lvl="0" indent="-447675">
              <a:lnSpc>
                <a:spcPct val="70000"/>
              </a:lnSpc>
              <a:spcBef>
                <a:spcPct val="20000"/>
              </a:spcBef>
              <a:buFont typeface="Arial" pitchFamily="34" charset="0"/>
              <a:buChar char="•"/>
              <a:defRPr/>
            </a:pPr>
            <a:endParaRPr kumimoji="0" lang="fr-FR" sz="3200" b="0" i="1" u="none" strike="noStrike" kern="1200" cap="none" spc="0" normalizeH="0" baseline="0" noProof="0" dirty="0" smtClean="0">
              <a:ln>
                <a:noFill/>
              </a:ln>
              <a:solidFill>
                <a:schemeClr val="tx1"/>
              </a:solidFill>
              <a:uLnTx/>
              <a:uFillTx/>
              <a:latin typeface="+mn-lt"/>
              <a:ea typeface="+mn-ea"/>
              <a:cs typeface="+mn-cs"/>
            </a:endParaRPr>
          </a:p>
          <a:p>
            <a:pPr marL="447675" indent="-447675">
              <a:lnSpc>
                <a:spcPct val="70000"/>
              </a:lnSpc>
              <a:spcBef>
                <a:spcPct val="20000"/>
              </a:spcBef>
              <a:buFont typeface="Arial" pitchFamily="34" charset="0"/>
              <a:buChar char="•"/>
              <a:defRPr/>
            </a:pPr>
            <a:r>
              <a:rPr lang="fr-FR" sz="2400" dirty="0" smtClean="0"/>
              <a:t>Contrôles externes</a:t>
            </a:r>
          </a:p>
          <a:p>
            <a:pPr marL="904875" lvl="1" indent="-447675">
              <a:lnSpc>
                <a:spcPct val="70000"/>
              </a:lnSpc>
              <a:spcBef>
                <a:spcPct val="20000"/>
              </a:spcBef>
              <a:buFont typeface="Arial" pitchFamily="34" charset="0"/>
              <a:buChar char="•"/>
              <a:defRPr/>
            </a:pPr>
            <a:r>
              <a:rPr lang="fr-FR" sz="2400" dirty="0" smtClean="0"/>
              <a:t>Contrôles Serveur</a:t>
            </a:r>
          </a:p>
          <a:p>
            <a:pPr marL="904875" lvl="1" indent="-447675">
              <a:lnSpc>
                <a:spcPct val="70000"/>
              </a:lnSpc>
              <a:spcBef>
                <a:spcPct val="20000"/>
              </a:spcBef>
              <a:buFont typeface="Arial" pitchFamily="34" charset="0"/>
              <a:buChar char="•"/>
              <a:defRPr/>
            </a:pPr>
            <a:r>
              <a:rPr lang="fr-FR" sz="2400" dirty="0" smtClean="0"/>
              <a:t>S’ajoute au Report Designer </a:t>
            </a:r>
          </a:p>
          <a:p>
            <a:pPr marL="904875" lvl="1" indent="-447675">
              <a:lnSpc>
                <a:spcPct val="70000"/>
              </a:lnSpc>
              <a:spcBef>
                <a:spcPct val="20000"/>
              </a:spcBef>
              <a:buFont typeface="Arial" pitchFamily="34" charset="0"/>
              <a:buChar char="•"/>
              <a:defRPr/>
            </a:pPr>
            <a:r>
              <a:rPr lang="fr-FR" sz="2400" dirty="0" smtClean="0"/>
              <a:t>Sociétés externes proposent des graphiques, des cartes, des KPI, des jauges, etc.</a:t>
            </a:r>
          </a:p>
          <a:p>
            <a:pPr marL="904875" lvl="1" indent="-447675">
              <a:lnSpc>
                <a:spcPct val="70000"/>
              </a:lnSpc>
              <a:spcBef>
                <a:spcPct val="20000"/>
              </a:spcBef>
              <a:buFont typeface="Arial" pitchFamily="34" charset="0"/>
              <a:buChar char="•"/>
              <a:defRPr/>
            </a:pPr>
            <a:r>
              <a:rPr lang="fr-FR" sz="2400" dirty="0" smtClean="0"/>
              <a:t>Seront dans la version SQL Server 2008</a:t>
            </a:r>
          </a:p>
          <a:p>
            <a:pPr marL="447675" lvl="0" indent="-447675">
              <a:lnSpc>
                <a:spcPct val="70000"/>
              </a:lnSpc>
              <a:spcBef>
                <a:spcPct val="20000"/>
              </a:spcBef>
              <a:buFont typeface="Arial" pitchFamily="34" charset="0"/>
              <a:buChar char="•"/>
              <a:defRPr/>
            </a:pPr>
            <a:endParaRPr kumimoji="0" lang="fr-FR" sz="2800" b="0" i="1" u="none" strike="noStrike" kern="1200" cap="none" spc="0" normalizeH="0" baseline="0" noProof="0" dirty="0" smtClean="0">
              <a:ln>
                <a:noFill/>
              </a:ln>
              <a:solidFill>
                <a:schemeClr val="tx1"/>
              </a:solidFill>
              <a:uLnTx/>
              <a:uFillTx/>
              <a:latin typeface="+mn-lt"/>
              <a:ea typeface="+mn-ea"/>
              <a:cs typeface="+mn-cs"/>
            </a:endParaRPr>
          </a:p>
        </p:txBody>
      </p:sp>
      <p:pic>
        <p:nvPicPr>
          <p:cNvPr id="8" name="Rectangle 31747"/>
          <p:cNvPicPr>
            <a:picLocks noChangeAspect="1" noChangeArrowheads="1"/>
          </p:cNvPicPr>
          <p:nvPr/>
        </p:nvPicPr>
        <p:blipFill>
          <a:blip r:embed="rId3" cstate="print"/>
          <a:srcRect/>
          <a:stretch>
            <a:fillRect/>
          </a:stretch>
        </p:blipFill>
        <p:spPr bwMode="auto">
          <a:xfrm>
            <a:off x="5872163" y="1039913"/>
            <a:ext cx="2154893" cy="2522438"/>
          </a:xfrm>
          <a:prstGeom prst="rect">
            <a:avLst/>
          </a:prstGeom>
          <a:noFill/>
          <a:ln w="9525">
            <a:noFill/>
            <a:miter lim="800000"/>
            <a:headEnd/>
            <a:tailEnd/>
          </a:ln>
        </p:spPr>
      </p:pic>
      <p:pic>
        <p:nvPicPr>
          <p:cNvPr id="15" name="Picture 4"/>
          <p:cNvPicPr>
            <a:picLocks noChangeAspect="1" noChangeArrowheads="1"/>
          </p:cNvPicPr>
          <p:nvPr/>
        </p:nvPicPr>
        <p:blipFill>
          <a:blip r:embed="rId4"/>
          <a:srcRect/>
          <a:stretch>
            <a:fillRect/>
          </a:stretch>
        </p:blipFill>
        <p:spPr bwMode="auto">
          <a:xfrm>
            <a:off x="5672139" y="2860683"/>
            <a:ext cx="3471861" cy="2314574"/>
          </a:xfrm>
          <a:prstGeom prst="rect">
            <a:avLst/>
          </a:prstGeom>
          <a:noFill/>
          <a:ln w="9525">
            <a:noFill/>
            <a:miter lim="800000"/>
            <a:headEnd/>
            <a:tailEnd/>
          </a:ln>
          <a:effectLst>
            <a:reflection blurRad="6350" stA="50000" endA="300" endPos="55500" dist="50800" dir="5400000" sy="-100000" algn="bl" rotWithShape="0"/>
          </a:effectLst>
          <a:scene3d>
            <a:camera prst="perspectiveContrastingLeftFacing"/>
            <a:lightRig rig="threePt" dir="t"/>
          </a:scene3d>
          <a:sp3d/>
        </p:spPr>
      </p:pic>
      <p:pic>
        <p:nvPicPr>
          <p:cNvPr id="14" name="Picture 2"/>
          <p:cNvPicPr>
            <a:picLocks noChangeAspect="1" noChangeArrowheads="1"/>
          </p:cNvPicPr>
          <p:nvPr/>
        </p:nvPicPr>
        <p:blipFill>
          <a:blip r:embed="rId5"/>
          <a:srcRect/>
          <a:stretch>
            <a:fillRect/>
          </a:stretch>
        </p:blipFill>
        <p:spPr bwMode="auto">
          <a:xfrm>
            <a:off x="4987925" y="4002094"/>
            <a:ext cx="3241675" cy="2161116"/>
          </a:xfrm>
          <a:prstGeom prst="rect">
            <a:avLst/>
          </a:prstGeom>
          <a:noFill/>
          <a:ln w="9525">
            <a:noFill/>
            <a:miter lim="800000"/>
            <a:headEnd/>
            <a:tailEnd/>
          </a:ln>
          <a:effectLst>
            <a:reflection blurRad="6350" stA="50000" endA="300" endPos="55500" dist="50800" dir="5400000" sy="-100000" algn="bl" rotWithShape="0"/>
          </a:effectLst>
          <a:scene3d>
            <a:camera prst="perspectiveContrastingLeftFacing"/>
            <a:lightRig rig="threePt" dir="t"/>
          </a:scene3d>
          <a:sp3d/>
        </p:spPr>
      </p:pic>
      <p:grpSp>
        <p:nvGrpSpPr>
          <p:cNvPr id="2" name="Group 7"/>
          <p:cNvGrpSpPr/>
          <p:nvPr/>
        </p:nvGrpSpPr>
        <p:grpSpPr>
          <a:xfrm>
            <a:off x="204715" y="176168"/>
            <a:ext cx="7867747" cy="847164"/>
            <a:chOff x="425824" y="3720354"/>
            <a:chExt cx="8095130" cy="847164"/>
          </a:xfrm>
        </p:grpSpPr>
        <p:sp>
          <p:nvSpPr>
            <p:cNvPr id="18" name="Rectangle à coins arrondis 25"/>
            <p:cNvSpPr/>
            <p:nvPr/>
          </p:nvSpPr>
          <p:spPr>
            <a:xfrm>
              <a:off x="425824" y="3720354"/>
              <a:ext cx="8095130" cy="847164"/>
            </a:xfrm>
            <a:prstGeom prst="roundRect">
              <a:avLst/>
            </a:prstGeom>
            <a:gradFill rotWithShape="1">
              <a:gsLst>
                <a:gs pos="0">
                  <a:srgbClr val="8D89A4">
                    <a:shade val="51000"/>
                    <a:satMod val="130000"/>
                  </a:srgbClr>
                </a:gs>
                <a:gs pos="80000">
                  <a:srgbClr val="8D89A4">
                    <a:shade val="93000"/>
                    <a:satMod val="130000"/>
                  </a:srgbClr>
                </a:gs>
                <a:gs pos="100000">
                  <a:srgbClr val="8D89A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2400" b="1"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9" name="Rectangle 18"/>
            <p:cNvSpPr/>
            <p:nvPr/>
          </p:nvSpPr>
          <p:spPr>
            <a:xfrm>
              <a:off x="545725" y="3919516"/>
              <a:ext cx="7778004" cy="424732"/>
            </a:xfrm>
            <a:prstGeom prst="rect">
              <a:avLst/>
            </a:prstGeom>
          </p:spPr>
          <p:txBody>
            <a:bodyPr wrap="square">
              <a:spAutoFit/>
            </a:bodyPr>
            <a:lstStyle/>
            <a:p>
              <a:pPr marL="230188" marR="0" lvl="0" indent="-346075" defTabSz="1097280" eaLnBrk="1" fontAlgn="auto" latinLnBrk="0" hangingPunct="1">
                <a:lnSpc>
                  <a:spcPct val="90000"/>
                </a:lnSpc>
                <a:spcBef>
                  <a:spcPct val="20000"/>
                </a:spcBef>
                <a:spcAft>
                  <a:spcPts val="0"/>
                </a:spcAft>
                <a:buClrTx/>
                <a:buSzTx/>
                <a:buFontTx/>
                <a:buNone/>
                <a:tabLst/>
                <a:defRPr/>
              </a:pPr>
              <a:r>
                <a:rPr kumimoji="0" lang="fr-FR" sz="2400" b="1" i="0" u="none" strike="noStrike" kern="0" cap="none" spc="0" normalizeH="0" baseline="0" noProof="0" dirty="0" smtClean="0">
                  <a:ln>
                    <a:noFill/>
                  </a:ln>
                  <a:solidFill>
                    <a:srgbClr val="FFFFFF"/>
                  </a:solidFill>
                  <a:effectLst/>
                  <a:uLnTx/>
                  <a:uFillTx/>
                  <a:latin typeface="Segoe"/>
                </a:rPr>
                <a:t>SQL Server </a:t>
              </a:r>
              <a:r>
                <a:rPr kumimoji="0" lang="fr-FR" sz="2400" b="1" i="0" u="none" strike="noStrike" kern="0" cap="none" spc="0" normalizeH="0" baseline="0" noProof="0" dirty="0" err="1" smtClean="0">
                  <a:ln>
                    <a:noFill/>
                  </a:ln>
                  <a:solidFill>
                    <a:srgbClr val="FFFFFF"/>
                  </a:solidFill>
                  <a:effectLst/>
                  <a:uLnTx/>
                  <a:uFillTx/>
                  <a:latin typeface="Segoe"/>
                </a:rPr>
                <a:t>Reporting</a:t>
              </a:r>
              <a:r>
                <a:rPr kumimoji="0" lang="fr-FR" sz="2400" b="1" i="0" u="none" strike="noStrike" kern="0" cap="none" spc="0" normalizeH="0" baseline="0" noProof="0" dirty="0" smtClean="0">
                  <a:ln>
                    <a:noFill/>
                  </a:ln>
                  <a:solidFill>
                    <a:srgbClr val="FFFFFF"/>
                  </a:solidFill>
                  <a:effectLst/>
                  <a:uLnTx/>
                  <a:uFillTx/>
                  <a:latin typeface="Segoe"/>
                </a:rPr>
                <a:t> Services</a:t>
              </a:r>
              <a:endParaRPr kumimoji="0" lang="en-US" sz="2400" b="1" i="0" u="none" strike="noStrike" kern="0" cap="none" spc="0" normalizeH="0" baseline="0" noProof="0" dirty="0" smtClean="0">
                <a:ln>
                  <a:noFill/>
                </a:ln>
                <a:solidFill>
                  <a:srgbClr val="FFFFFF"/>
                </a:solidFill>
                <a:effectLst/>
                <a:uLnTx/>
                <a:uFillTx/>
                <a:latin typeface="Segoe"/>
              </a:endParaRP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4067175"/>
            <a:ext cx="9144000" cy="2790825"/>
          </a:xfrm>
          <a:prstGeom prst="rect">
            <a:avLst/>
          </a:prstGeom>
          <a:noFill/>
          <a:ln w="9525">
            <a:noFill/>
            <a:miter lim="800000"/>
            <a:headEnd/>
            <a:tailEnd/>
          </a:ln>
          <a:effectLst/>
        </p:spPr>
      </p:pic>
      <p:sp>
        <p:nvSpPr>
          <p:cNvPr id="593923" name="Rectangle 3"/>
          <p:cNvSpPr>
            <a:spLocks noGrp="1" noChangeArrowheads="1"/>
          </p:cNvSpPr>
          <p:nvPr>
            <p:ph type="body" idx="4294967295"/>
          </p:nvPr>
        </p:nvSpPr>
        <p:spPr>
          <a:xfrm>
            <a:off x="0" y="1163638"/>
            <a:ext cx="7773988" cy="5259387"/>
          </a:xfrm>
          <a:prstGeom prst="rect">
            <a:avLst/>
          </a:prstGeom>
        </p:spPr>
        <p:txBody>
          <a:bodyPr>
            <a:normAutofit fontScale="85000" lnSpcReduction="10000"/>
          </a:bodyPr>
          <a:lstStyle/>
          <a:p>
            <a:pPr defTabSz="914363" fontAlgn="auto">
              <a:lnSpc>
                <a:spcPct val="110000"/>
              </a:lnSpc>
              <a:spcAft>
                <a:spcPts val="0"/>
              </a:spcAft>
              <a:buFont typeface="Wingdings 2" pitchFamily="18" charset="2"/>
              <a:buBlip>
                <a:blip r:embed="rId4"/>
              </a:buBlip>
              <a:defRPr/>
            </a:pPr>
            <a:r>
              <a:rPr lang="fr-FR" sz="2400" b="1" dirty="0" smtClean="0">
                <a:solidFill>
                  <a:schemeClr val="accent1"/>
                </a:solidFill>
              </a:rPr>
              <a:t>Facilité de développement et d’administration</a:t>
            </a:r>
            <a:endParaRPr lang="fr-FR" sz="2400" dirty="0" smtClean="0"/>
          </a:p>
          <a:p>
            <a:pPr lvl="1" defTabSz="914363" fontAlgn="auto">
              <a:lnSpc>
                <a:spcPct val="110000"/>
              </a:lnSpc>
              <a:spcAft>
                <a:spcPts val="0"/>
              </a:spcAft>
              <a:buFont typeface="Wingdings 2" pitchFamily="18" charset="2"/>
              <a:buBlip>
                <a:blip r:embed="rId4"/>
              </a:buBlip>
              <a:defRPr/>
            </a:pPr>
            <a:r>
              <a:rPr lang="fr-FR" sz="1800" dirty="0" smtClean="0"/>
              <a:t>« Best Practices » MCS ou clients remontées sous forme d’assistants</a:t>
            </a:r>
          </a:p>
          <a:p>
            <a:pPr lvl="1" defTabSz="914363" fontAlgn="auto">
              <a:lnSpc>
                <a:spcPct val="110000"/>
              </a:lnSpc>
              <a:spcAft>
                <a:spcPts val="0"/>
              </a:spcAft>
              <a:buFont typeface="Wingdings 2" pitchFamily="18" charset="2"/>
              <a:buBlip>
                <a:blip r:embed="rId4"/>
              </a:buBlip>
              <a:defRPr/>
            </a:pPr>
            <a:r>
              <a:rPr lang="fr-FR" sz="1800" dirty="0" smtClean="0"/>
              <a:t>Nouvelles interfaces de design des cubes</a:t>
            </a:r>
          </a:p>
          <a:p>
            <a:pPr lvl="1" defTabSz="914363" fontAlgn="auto">
              <a:lnSpc>
                <a:spcPct val="110000"/>
              </a:lnSpc>
              <a:spcAft>
                <a:spcPts val="0"/>
              </a:spcAft>
              <a:buFont typeface="Wingdings 2" pitchFamily="18" charset="2"/>
              <a:buBlip>
                <a:blip r:embed="rId4"/>
              </a:buBlip>
              <a:defRPr/>
            </a:pPr>
            <a:r>
              <a:rPr lang="fr-FR" sz="1800" dirty="0" smtClean="0"/>
              <a:t>Traçabilité plus fine…</a:t>
            </a:r>
          </a:p>
          <a:p>
            <a:pPr lvl="1" defTabSz="914363" fontAlgn="auto">
              <a:lnSpc>
                <a:spcPct val="110000"/>
              </a:lnSpc>
              <a:spcAft>
                <a:spcPts val="0"/>
              </a:spcAft>
              <a:buFont typeface="Wingdings 2" pitchFamily="18" charset="2"/>
              <a:buBlip>
                <a:blip r:embed="rId4"/>
              </a:buBlip>
              <a:defRPr/>
            </a:pPr>
            <a:endParaRPr lang="fr-FR" sz="1800" dirty="0" smtClean="0"/>
          </a:p>
          <a:p>
            <a:pPr defTabSz="914363" fontAlgn="auto">
              <a:lnSpc>
                <a:spcPct val="110000"/>
              </a:lnSpc>
              <a:spcAft>
                <a:spcPts val="0"/>
              </a:spcAft>
              <a:buFont typeface="Wingdings 2" pitchFamily="18" charset="2"/>
              <a:buBlip>
                <a:blip r:embed="rId4"/>
              </a:buBlip>
              <a:defRPr/>
            </a:pPr>
            <a:r>
              <a:rPr lang="fr-FR" sz="2400" b="1" dirty="0" smtClean="0">
                <a:solidFill>
                  <a:schemeClr val="accent1"/>
                </a:solidFill>
              </a:rPr>
              <a:t>Toujours plus de Performance &amp; de gestion de gros Volumes</a:t>
            </a:r>
            <a:endParaRPr lang="fr-FR" sz="1100" dirty="0" smtClean="0"/>
          </a:p>
          <a:p>
            <a:pPr lvl="1" defTabSz="914363" fontAlgn="auto">
              <a:lnSpc>
                <a:spcPct val="110000"/>
              </a:lnSpc>
              <a:spcAft>
                <a:spcPts val="0"/>
              </a:spcAft>
              <a:buFont typeface="Wingdings 2" pitchFamily="18" charset="2"/>
              <a:buBlip>
                <a:blip r:embed="rId4"/>
              </a:buBlip>
              <a:defRPr/>
            </a:pPr>
            <a:r>
              <a:rPr lang="fr-FR" sz="1800" dirty="0" smtClean="0"/>
              <a:t>Amélioration de tous les modules ETL, OLAP, </a:t>
            </a:r>
            <a:r>
              <a:rPr lang="fr-FR" sz="1800" dirty="0" err="1" smtClean="0"/>
              <a:t>Mining</a:t>
            </a:r>
            <a:r>
              <a:rPr lang="fr-FR" sz="1800" dirty="0" smtClean="0"/>
              <a:t>, </a:t>
            </a:r>
            <a:r>
              <a:rPr lang="fr-FR" sz="1800" dirty="0" err="1" smtClean="0"/>
              <a:t>DataWarehousing</a:t>
            </a:r>
            <a:endParaRPr lang="fr-FR" sz="1800" dirty="0" smtClean="0"/>
          </a:p>
          <a:p>
            <a:pPr lvl="1" defTabSz="914363" fontAlgn="auto">
              <a:lnSpc>
                <a:spcPct val="110000"/>
              </a:lnSpc>
              <a:spcAft>
                <a:spcPts val="0"/>
              </a:spcAft>
              <a:buFont typeface="Wingdings 2" pitchFamily="18" charset="2"/>
              <a:buBlip>
                <a:blip r:embed="rId4"/>
              </a:buBlip>
              <a:defRPr/>
            </a:pPr>
            <a:r>
              <a:rPr lang="fr-FR" sz="1800" dirty="0" smtClean="0"/>
              <a:t>Compression des backups</a:t>
            </a:r>
          </a:p>
          <a:p>
            <a:pPr lvl="1" defTabSz="914363" fontAlgn="auto">
              <a:lnSpc>
                <a:spcPct val="110000"/>
              </a:lnSpc>
              <a:spcAft>
                <a:spcPts val="0"/>
              </a:spcAft>
              <a:buFont typeface="Wingdings 2" pitchFamily="18" charset="2"/>
              <a:buBlip>
                <a:blip r:embed="rId4"/>
              </a:buBlip>
              <a:defRPr/>
            </a:pPr>
            <a:r>
              <a:rPr lang="fr-FR" sz="1800" dirty="0" smtClean="0"/>
              <a:t>Change Data Capture …</a:t>
            </a:r>
          </a:p>
          <a:p>
            <a:pPr lvl="1" defTabSz="914363" fontAlgn="auto">
              <a:lnSpc>
                <a:spcPct val="110000"/>
              </a:lnSpc>
              <a:spcAft>
                <a:spcPts val="0"/>
              </a:spcAft>
              <a:buFont typeface="Wingdings 2" pitchFamily="18" charset="2"/>
              <a:buBlip>
                <a:blip r:embed="rId4"/>
              </a:buBlip>
              <a:defRPr/>
            </a:pPr>
            <a:endParaRPr lang="fr-FR" sz="2400" dirty="0" smtClean="0"/>
          </a:p>
          <a:p>
            <a:pPr defTabSz="914363" fontAlgn="auto">
              <a:lnSpc>
                <a:spcPct val="110000"/>
              </a:lnSpc>
              <a:spcAft>
                <a:spcPts val="0"/>
              </a:spcAft>
              <a:buFont typeface="Wingdings 2" pitchFamily="18" charset="2"/>
              <a:buBlip>
                <a:blip r:embed="rId4"/>
              </a:buBlip>
              <a:defRPr/>
            </a:pPr>
            <a:r>
              <a:rPr lang="fr-FR" sz="2400" b="1" dirty="0" smtClean="0">
                <a:solidFill>
                  <a:schemeClr val="accent1"/>
                </a:solidFill>
              </a:rPr>
              <a:t>Niveau de service attendu</a:t>
            </a:r>
          </a:p>
          <a:p>
            <a:pPr lvl="1" defTabSz="914363" fontAlgn="auto">
              <a:lnSpc>
                <a:spcPct val="110000"/>
              </a:lnSpc>
              <a:spcAft>
                <a:spcPts val="0"/>
              </a:spcAft>
              <a:buFont typeface="Wingdings 2" pitchFamily="18" charset="2"/>
              <a:buBlip>
                <a:blip r:embed="rId4"/>
              </a:buBlip>
              <a:defRPr/>
            </a:pPr>
            <a:r>
              <a:rPr lang="fr-FR" sz="1800" dirty="0" smtClean="0"/>
              <a:t>Ressource </a:t>
            </a:r>
            <a:r>
              <a:rPr lang="fr-FR" sz="1800" dirty="0" err="1" smtClean="0"/>
              <a:t>Governor</a:t>
            </a:r>
            <a:endParaRPr lang="fr-FR" sz="1800" dirty="0" smtClean="0"/>
          </a:p>
          <a:p>
            <a:pPr lvl="1" defTabSz="914363" fontAlgn="auto">
              <a:lnSpc>
                <a:spcPct val="110000"/>
              </a:lnSpc>
              <a:spcAft>
                <a:spcPts val="0"/>
              </a:spcAft>
              <a:buFont typeface="Wingdings 2" pitchFamily="18" charset="2"/>
              <a:buBlip>
                <a:blip r:embed="rId4"/>
              </a:buBlip>
              <a:defRPr/>
            </a:pPr>
            <a:endParaRPr lang="fr-FR" sz="1800" b="1" dirty="0" smtClean="0"/>
          </a:p>
          <a:p>
            <a:pPr defTabSz="914363" fontAlgn="auto">
              <a:lnSpc>
                <a:spcPct val="110000"/>
              </a:lnSpc>
              <a:spcAft>
                <a:spcPts val="0"/>
              </a:spcAft>
              <a:buFont typeface="Wingdings 2" pitchFamily="18" charset="2"/>
              <a:buBlip>
                <a:blip r:embed="rId4"/>
              </a:buBlip>
              <a:defRPr/>
            </a:pPr>
            <a:r>
              <a:rPr lang="fr-FR" sz="2400" b="1" dirty="0" err="1" smtClean="0">
                <a:solidFill>
                  <a:schemeClr val="accent1"/>
                </a:solidFill>
              </a:rPr>
              <a:t>Reporting</a:t>
            </a:r>
            <a:endParaRPr lang="fr-FR" sz="2400" b="1" dirty="0" smtClean="0">
              <a:solidFill>
                <a:schemeClr val="accent1"/>
              </a:solidFill>
            </a:endParaRPr>
          </a:p>
          <a:p>
            <a:pPr lvl="1">
              <a:lnSpc>
                <a:spcPct val="110000"/>
              </a:lnSpc>
              <a:buBlip>
                <a:blip r:embed="rId4"/>
              </a:buBlip>
              <a:defRPr/>
            </a:pPr>
            <a:r>
              <a:rPr lang="fr-FR" sz="1800" dirty="0" smtClean="0"/>
              <a:t>Nouveau designer de rapport ad-hoc pour plus d’autonomie des utilisateurs </a:t>
            </a:r>
          </a:p>
          <a:p>
            <a:pPr lvl="1">
              <a:lnSpc>
                <a:spcPct val="110000"/>
              </a:lnSpc>
              <a:buBlip>
                <a:blip r:embed="rId4"/>
              </a:buBlip>
              <a:defRPr/>
            </a:pPr>
            <a:r>
              <a:rPr lang="fr-FR" sz="1800" dirty="0" smtClean="0"/>
              <a:t>Indépendance de IIS</a:t>
            </a:r>
          </a:p>
          <a:p>
            <a:pPr lvl="1" defTabSz="914363" fontAlgn="auto">
              <a:lnSpc>
                <a:spcPct val="110000"/>
              </a:lnSpc>
              <a:spcAft>
                <a:spcPts val="0"/>
              </a:spcAft>
              <a:buFont typeface="Wingdings 2" pitchFamily="18" charset="2"/>
              <a:buBlip>
                <a:blip r:embed="rId4"/>
              </a:buBlip>
              <a:defRPr/>
            </a:pPr>
            <a:r>
              <a:rPr lang="fr-FR" sz="1800" dirty="0" smtClean="0"/>
              <a:t>Nouvelles représentations graphiques</a:t>
            </a:r>
          </a:p>
          <a:p>
            <a:pPr lvl="1" defTabSz="914363" fontAlgn="auto">
              <a:lnSpc>
                <a:spcPct val="110000"/>
              </a:lnSpc>
              <a:spcAft>
                <a:spcPts val="0"/>
              </a:spcAft>
              <a:buNone/>
              <a:defRPr/>
            </a:pPr>
            <a:endParaRPr lang="fr-FR" sz="1800" dirty="0" smtClean="0"/>
          </a:p>
        </p:txBody>
      </p:sp>
      <p:pic>
        <p:nvPicPr>
          <p:cNvPr id="6" name="Picture 3" descr="combination9"/>
          <p:cNvPicPr>
            <a:picLocks noChangeAspect="1" noChangeArrowheads="1"/>
          </p:cNvPicPr>
          <p:nvPr/>
        </p:nvPicPr>
        <p:blipFill>
          <a:blip r:embed="rId5" cstate="email"/>
          <a:srcRect/>
          <a:stretch>
            <a:fillRect/>
          </a:stretch>
        </p:blipFill>
        <p:spPr bwMode="auto">
          <a:xfrm>
            <a:off x="6843847" y="4086871"/>
            <a:ext cx="1384374" cy="9547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forcasting2"/>
          <p:cNvPicPr>
            <a:picLocks noChangeAspect="1" noChangeArrowheads="1"/>
          </p:cNvPicPr>
          <p:nvPr/>
        </p:nvPicPr>
        <p:blipFill>
          <a:blip r:embed="rId6" cstate="email"/>
          <a:srcRect/>
          <a:stretch>
            <a:fillRect/>
          </a:stretch>
        </p:blipFill>
        <p:spPr bwMode="auto">
          <a:xfrm>
            <a:off x="7577383" y="4556735"/>
            <a:ext cx="1336637" cy="930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Group 19"/>
          <p:cNvGrpSpPr>
            <a:grpSpLocks/>
          </p:cNvGrpSpPr>
          <p:nvPr/>
        </p:nvGrpSpPr>
        <p:grpSpPr bwMode="auto">
          <a:xfrm>
            <a:off x="7656513" y="1090613"/>
            <a:ext cx="919162" cy="1409700"/>
            <a:chOff x="6529138" y="4114800"/>
            <a:chExt cx="766617" cy="1253564"/>
          </a:xfrm>
        </p:grpSpPr>
        <p:pic>
          <p:nvPicPr>
            <p:cNvPr id="41995" name="Picture 5" descr="C:\Work\Katmai Marketing\PAG_icon library\PAG_icon library\Server - application.png"/>
            <p:cNvPicPr>
              <a:picLocks noChangeAspect="1" noChangeArrowheads="1"/>
            </p:cNvPicPr>
            <p:nvPr/>
          </p:nvPicPr>
          <p:blipFill>
            <a:blip r:embed="rId7"/>
            <a:srcRect/>
            <a:stretch>
              <a:fillRect/>
            </a:stretch>
          </p:blipFill>
          <p:spPr bwMode="auto">
            <a:xfrm>
              <a:off x="6705600" y="4114800"/>
              <a:ext cx="473829" cy="852512"/>
            </a:xfrm>
            <a:prstGeom prst="rect">
              <a:avLst/>
            </a:prstGeom>
            <a:noFill/>
            <a:ln w="9525">
              <a:noFill/>
              <a:miter lim="800000"/>
              <a:headEnd/>
              <a:tailEnd/>
            </a:ln>
          </p:spPr>
        </p:pic>
        <p:pic>
          <p:nvPicPr>
            <p:cNvPr id="41996" name="Picture 6" descr="C:\Work\Katmai Marketing\PAG_icon library\PAG_icon library\People Chat buddies icon.png"/>
            <p:cNvPicPr>
              <a:picLocks noChangeAspect="1" noChangeArrowheads="1"/>
            </p:cNvPicPr>
            <p:nvPr/>
          </p:nvPicPr>
          <p:blipFill>
            <a:blip r:embed="rId8"/>
            <a:srcRect/>
            <a:stretch>
              <a:fillRect/>
            </a:stretch>
          </p:blipFill>
          <p:spPr bwMode="auto">
            <a:xfrm>
              <a:off x="6529138" y="4862158"/>
              <a:ext cx="766617" cy="506206"/>
            </a:xfrm>
            <a:prstGeom prst="rect">
              <a:avLst/>
            </a:prstGeom>
            <a:noFill/>
            <a:ln w="9525">
              <a:noFill/>
              <a:miter lim="800000"/>
              <a:headEnd/>
              <a:tailEnd/>
            </a:ln>
          </p:spPr>
        </p:pic>
      </p:grpSp>
      <p:grpSp>
        <p:nvGrpSpPr>
          <p:cNvPr id="3" name="Group 7"/>
          <p:cNvGrpSpPr>
            <a:grpSpLocks/>
          </p:cNvGrpSpPr>
          <p:nvPr/>
        </p:nvGrpSpPr>
        <p:grpSpPr bwMode="auto">
          <a:xfrm>
            <a:off x="1420238" y="268288"/>
            <a:ext cx="6509348" cy="436562"/>
            <a:chOff x="407894" y="1470212"/>
            <a:chExt cx="8095130" cy="899660"/>
          </a:xfrm>
        </p:grpSpPr>
        <p:sp>
          <p:nvSpPr>
            <p:cNvPr id="14" name="Rectangle à coins arrondis 13"/>
            <p:cNvSpPr/>
            <p:nvPr/>
          </p:nvSpPr>
          <p:spPr>
            <a:xfrm>
              <a:off x="407894" y="1470212"/>
              <a:ext cx="8095130" cy="847316"/>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buFont typeface="Arial" pitchFamily="34" charset="0"/>
                <a:buChar char="•"/>
                <a:defRPr/>
              </a:pPr>
              <a:endParaRPr lang="fr-FR" sz="2400" b="1" kern="0" dirty="0">
                <a:solidFill>
                  <a:srgbClr val="FFFFFF"/>
                </a:solidFill>
                <a:latin typeface="Segoe"/>
                <a:cs typeface="+mn-cs"/>
              </a:endParaRPr>
            </a:p>
          </p:txBody>
        </p:sp>
        <p:sp>
          <p:nvSpPr>
            <p:cNvPr id="15" name="Rectangle 14"/>
            <p:cNvSpPr/>
            <p:nvPr/>
          </p:nvSpPr>
          <p:spPr>
            <a:xfrm>
              <a:off x="527071" y="1493111"/>
              <a:ext cx="6927191" cy="876761"/>
            </a:xfrm>
            <a:prstGeom prst="rect">
              <a:avLst/>
            </a:prstGeom>
            <a:noFill/>
            <a:ln w="38100" cap="flat" cmpd="sng" algn="ctr">
              <a:noFill/>
              <a:prstDash val="solid"/>
            </a:ln>
            <a:effectLst>
              <a:outerShdw blurRad="40000" dist="20000" dir="5400000" rotWithShape="0">
                <a:srgbClr val="000000">
                  <a:alpha val="38000"/>
                </a:srgbClr>
              </a:outerShdw>
            </a:effectLst>
          </p:spPr>
          <p:txBody>
            <a:bodyPr>
              <a:spAutoFit/>
            </a:bodyPr>
            <a:lstStyle/>
            <a:p>
              <a:pPr marL="230188" indent="-346075" defTabSz="1097280" fontAlgn="auto">
                <a:lnSpc>
                  <a:spcPct val="90000"/>
                </a:lnSpc>
                <a:spcBef>
                  <a:spcPct val="20000"/>
                </a:spcBef>
                <a:spcAft>
                  <a:spcPts val="0"/>
                </a:spcAft>
                <a:defRPr/>
              </a:pPr>
              <a:r>
                <a:rPr lang="fr-FR" sz="2400" b="1" kern="0" dirty="0">
                  <a:solidFill>
                    <a:srgbClr val="FFFFFF"/>
                  </a:solidFill>
                  <a:latin typeface="Segoe"/>
                  <a:cs typeface="+mn-cs"/>
                </a:rPr>
                <a:t>Socle Technique : SQL Server 2008</a:t>
              </a:r>
              <a:endParaRPr lang="en-US" sz="2400" b="1" kern="0" dirty="0">
                <a:solidFill>
                  <a:srgbClr val="FFFFFF"/>
                </a:solidFill>
                <a:latin typeface="Segoe"/>
                <a:cs typeface="+mn-cs"/>
              </a:endParaRPr>
            </a:p>
          </p:txBody>
        </p:sp>
      </p:grpSp>
      <p:pic>
        <p:nvPicPr>
          <p:cNvPr id="16" name="Image 15" descr="Logo SQL Server 2008.jpg"/>
          <p:cNvPicPr>
            <a:picLocks noChangeAspect="1"/>
          </p:cNvPicPr>
          <p:nvPr/>
        </p:nvPicPr>
        <p:blipFill>
          <a:blip r:embed="rId9"/>
          <a:stretch>
            <a:fillRect/>
          </a:stretch>
        </p:blipFill>
        <p:spPr>
          <a:xfrm>
            <a:off x="5013636" y="5900961"/>
            <a:ext cx="4023360" cy="830580"/>
          </a:xfrm>
          <a:prstGeom prst="rect">
            <a:avLst/>
          </a:prstGeom>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pPr eaLnBrk="1" hangingPunct="1"/>
            <a:r>
              <a:rPr sz="3200" smtClean="0">
                <a:effectLst>
                  <a:reflection blurRad="6350" stA="55000" endA="300" endPos="45500" dir="5400000" sy="-100000" algn="bl" rotWithShape="0"/>
                </a:effectLst>
              </a:rPr>
              <a:t> Plus de contrôles graphiques</a:t>
            </a:r>
          </a:p>
        </p:txBody>
      </p:sp>
      <p:pic>
        <p:nvPicPr>
          <p:cNvPr id="66564" name="Picture 3" descr="blackgauge"/>
          <p:cNvPicPr>
            <a:picLocks noChangeAspect="1" noChangeArrowheads="1"/>
          </p:cNvPicPr>
          <p:nvPr/>
        </p:nvPicPr>
        <p:blipFill>
          <a:blip r:embed="rId2"/>
          <a:srcRect/>
          <a:stretch>
            <a:fillRect/>
          </a:stretch>
        </p:blipFill>
        <p:spPr bwMode="auto">
          <a:xfrm>
            <a:off x="4076058" y="4299782"/>
            <a:ext cx="2135317" cy="2129614"/>
          </a:xfrm>
          <a:prstGeom prst="rect">
            <a:avLst/>
          </a:prstGeom>
          <a:noFill/>
          <a:ln w="9525">
            <a:noFill/>
            <a:miter lim="800000"/>
            <a:headEnd/>
            <a:tailEnd/>
          </a:ln>
        </p:spPr>
      </p:pic>
      <p:pic>
        <p:nvPicPr>
          <p:cNvPr id="66565" name="Picture 4" descr="semi2"/>
          <p:cNvPicPr>
            <a:picLocks noChangeAspect="1" noChangeArrowheads="1"/>
          </p:cNvPicPr>
          <p:nvPr/>
        </p:nvPicPr>
        <p:blipFill>
          <a:blip r:embed="rId3"/>
          <a:srcRect/>
          <a:stretch>
            <a:fillRect/>
          </a:stretch>
        </p:blipFill>
        <p:spPr bwMode="auto">
          <a:xfrm>
            <a:off x="4592209" y="1862974"/>
            <a:ext cx="1026594" cy="978688"/>
          </a:xfrm>
          <a:prstGeom prst="rect">
            <a:avLst/>
          </a:prstGeom>
          <a:noFill/>
          <a:ln w="9525">
            <a:noFill/>
            <a:miter lim="800000"/>
            <a:headEnd/>
            <a:tailEnd/>
          </a:ln>
        </p:spPr>
      </p:pic>
      <p:pic>
        <p:nvPicPr>
          <p:cNvPr id="66566" name="Picture 5" descr="linear19"/>
          <p:cNvPicPr>
            <a:picLocks noChangeAspect="1" noChangeArrowheads="1"/>
          </p:cNvPicPr>
          <p:nvPr/>
        </p:nvPicPr>
        <p:blipFill>
          <a:blip r:embed="rId4"/>
          <a:srcRect/>
          <a:stretch>
            <a:fillRect/>
          </a:stretch>
        </p:blipFill>
        <p:spPr bwMode="auto">
          <a:xfrm>
            <a:off x="1379324" y="2119037"/>
            <a:ext cx="2005282" cy="1293509"/>
          </a:xfrm>
          <a:prstGeom prst="rect">
            <a:avLst/>
          </a:prstGeom>
          <a:noFill/>
          <a:ln w="9525">
            <a:noFill/>
            <a:miter lim="800000"/>
            <a:headEnd/>
            <a:tailEnd/>
          </a:ln>
        </p:spPr>
      </p:pic>
      <p:pic>
        <p:nvPicPr>
          <p:cNvPr id="66567" name="Picture 6" descr="gaugepic_000008"/>
          <p:cNvPicPr>
            <a:picLocks noChangeAspect="1" noChangeArrowheads="1"/>
          </p:cNvPicPr>
          <p:nvPr/>
        </p:nvPicPr>
        <p:blipFill>
          <a:blip r:embed="rId5"/>
          <a:srcRect/>
          <a:stretch>
            <a:fillRect/>
          </a:stretch>
        </p:blipFill>
        <p:spPr bwMode="auto">
          <a:xfrm>
            <a:off x="659028" y="5272300"/>
            <a:ext cx="2744428" cy="554362"/>
          </a:xfrm>
          <a:prstGeom prst="rect">
            <a:avLst/>
          </a:prstGeom>
          <a:noFill/>
          <a:ln w="9525">
            <a:noFill/>
            <a:miter lim="800000"/>
            <a:headEnd/>
            <a:tailEnd/>
          </a:ln>
        </p:spPr>
      </p:pic>
      <p:pic>
        <p:nvPicPr>
          <p:cNvPr id="66568" name="Picture 7"/>
          <p:cNvPicPr>
            <a:picLocks noChangeAspect="1" noChangeArrowheads="1"/>
          </p:cNvPicPr>
          <p:nvPr/>
        </p:nvPicPr>
        <p:blipFill>
          <a:blip r:embed="rId6"/>
          <a:srcRect/>
          <a:stretch>
            <a:fillRect/>
          </a:stretch>
        </p:blipFill>
        <p:spPr bwMode="auto">
          <a:xfrm>
            <a:off x="3755598" y="3194466"/>
            <a:ext cx="2614393" cy="691240"/>
          </a:xfrm>
          <a:prstGeom prst="rect">
            <a:avLst/>
          </a:prstGeom>
          <a:noFill/>
          <a:ln w="9525">
            <a:noFill/>
            <a:miter lim="800000"/>
            <a:headEnd/>
            <a:tailEnd/>
          </a:ln>
        </p:spPr>
      </p:pic>
      <p:pic>
        <p:nvPicPr>
          <p:cNvPr id="66569" name="Picture 8"/>
          <p:cNvPicPr>
            <a:picLocks noChangeAspect="1" noChangeArrowheads="1"/>
          </p:cNvPicPr>
          <p:nvPr/>
        </p:nvPicPr>
        <p:blipFill>
          <a:blip r:embed="rId7"/>
          <a:srcRect/>
          <a:stretch>
            <a:fillRect/>
          </a:stretch>
        </p:blipFill>
        <p:spPr bwMode="auto">
          <a:xfrm>
            <a:off x="965890" y="3763447"/>
            <a:ext cx="2210601" cy="766524"/>
          </a:xfrm>
          <a:prstGeom prst="rect">
            <a:avLst/>
          </a:prstGeom>
          <a:noFill/>
          <a:ln w="9525">
            <a:noFill/>
            <a:miter lim="800000"/>
            <a:headEnd/>
            <a:tailEnd/>
          </a:ln>
        </p:spPr>
      </p:pic>
      <p:pic>
        <p:nvPicPr>
          <p:cNvPr id="66570" name="Picture 9" descr="linear6"/>
          <p:cNvPicPr>
            <a:picLocks noChangeAspect="1" noChangeArrowheads="1"/>
          </p:cNvPicPr>
          <p:nvPr/>
        </p:nvPicPr>
        <p:blipFill>
          <a:blip r:embed="rId8"/>
          <a:srcRect/>
          <a:stretch>
            <a:fillRect/>
          </a:stretch>
        </p:blipFill>
        <p:spPr bwMode="auto">
          <a:xfrm>
            <a:off x="6595164" y="2225241"/>
            <a:ext cx="1047127" cy="3784712"/>
          </a:xfrm>
          <a:prstGeom prst="rect">
            <a:avLst/>
          </a:prstGeom>
          <a:noFill/>
          <a:ln w="9525">
            <a:noFill/>
            <a:miter lim="800000"/>
            <a:headEnd/>
            <a:tailEnd/>
          </a:ln>
        </p:spPr>
      </p:pic>
      <p:grpSp>
        <p:nvGrpSpPr>
          <p:cNvPr id="2" name="Groupe 23"/>
          <p:cNvGrpSpPr/>
          <p:nvPr/>
        </p:nvGrpSpPr>
        <p:grpSpPr>
          <a:xfrm>
            <a:off x="5500694" y="918756"/>
            <a:ext cx="3714782" cy="1010046"/>
            <a:chOff x="5701756" y="7802"/>
            <a:chExt cx="3714782" cy="1010046"/>
          </a:xfrm>
        </p:grpSpPr>
        <p:grpSp>
          <p:nvGrpSpPr>
            <p:cNvPr id="3" name="Groupe 45"/>
            <p:cNvGrpSpPr/>
            <p:nvPr/>
          </p:nvGrpSpPr>
          <p:grpSpPr>
            <a:xfrm>
              <a:off x="5701754" y="7802"/>
              <a:ext cx="3714784" cy="1010046"/>
              <a:chOff x="142836" y="4762224"/>
              <a:chExt cx="3714784" cy="1010046"/>
            </a:xfrm>
          </p:grpSpPr>
          <p:pic>
            <p:nvPicPr>
              <p:cNvPr id="29" name="Picture 16" descr="bluebox.png"/>
              <p:cNvPicPr>
                <a:picLocks noChangeAspect="1"/>
              </p:cNvPicPr>
              <p:nvPr/>
            </p:nvPicPr>
            <p:blipFill>
              <a:blip r:embed="rId9"/>
              <a:stretch>
                <a:fillRect/>
              </a:stretch>
            </p:blipFill>
            <p:spPr bwMode="gray">
              <a:xfrm>
                <a:off x="142844" y="4762224"/>
                <a:ext cx="3714776" cy="857256"/>
              </a:xfrm>
              <a:prstGeom prst="rect">
                <a:avLst/>
              </a:prstGeom>
            </p:spPr>
          </p:pic>
          <p:grpSp>
            <p:nvGrpSpPr>
              <p:cNvPr id="4" name="Group 36"/>
              <p:cNvGrpSpPr/>
              <p:nvPr/>
            </p:nvGrpSpPr>
            <p:grpSpPr bwMode="gray">
              <a:xfrm>
                <a:off x="142836" y="4786322"/>
                <a:ext cx="1478924" cy="985948"/>
                <a:chOff x="-45145" y="1788579"/>
                <a:chExt cx="1904743" cy="1269829"/>
              </a:xfrm>
            </p:grpSpPr>
            <p:pic>
              <p:nvPicPr>
                <p:cNvPr id="31" name="Picture 6" descr="C:\Program Files\Microsoft Resource DVD Artwork\DVD_ART\Artwork_Imagery\HARDWARE_IMAGERY\Illustration - Misc Hardware\XML Icons\data.png"/>
                <p:cNvPicPr>
                  <a:picLocks noChangeAspect="1" noChangeArrowheads="1"/>
                </p:cNvPicPr>
                <p:nvPr/>
              </p:nvPicPr>
              <p:blipFill>
                <a:blip r:embed="rId10" cstate="print"/>
                <a:srcRect/>
                <a:stretch>
                  <a:fillRect/>
                </a:stretch>
              </p:blipFill>
              <p:spPr bwMode="gray">
                <a:xfrm>
                  <a:off x="973969" y="1788579"/>
                  <a:ext cx="885629" cy="756811"/>
                </a:xfrm>
                <a:prstGeom prst="rect">
                  <a:avLst/>
                </a:prstGeom>
                <a:noFill/>
              </p:spPr>
            </p:pic>
            <p:pic>
              <p:nvPicPr>
                <p:cNvPr id="32"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11" cstate="print"/>
                <a:srcRect/>
                <a:stretch>
                  <a:fillRect/>
                </a:stretch>
              </p:blipFill>
              <p:spPr bwMode="gray">
                <a:xfrm>
                  <a:off x="762000" y="2057400"/>
                  <a:ext cx="881063" cy="881063"/>
                </a:xfrm>
                <a:prstGeom prst="rect">
                  <a:avLst/>
                </a:prstGeom>
                <a:noFill/>
              </p:spPr>
            </p:pic>
            <p:pic>
              <p:nvPicPr>
                <p:cNvPr id="33" name="Picture 11" descr="C:\Program Files\Microsoft Resource DVD Artwork\DVD_ART\Artwork_Imagery\Shapes and Graphics\Arrows - arrow\Curved\orange and yellow shadowed bottom arrow.png"/>
                <p:cNvPicPr>
                  <a:picLocks noChangeAspect="1" noChangeArrowheads="1"/>
                </p:cNvPicPr>
                <p:nvPr/>
              </p:nvPicPr>
              <p:blipFill>
                <a:blip r:embed="rId12" cstate="print"/>
                <a:srcRect/>
                <a:stretch>
                  <a:fillRect/>
                </a:stretch>
              </p:blipFill>
              <p:spPr bwMode="gray">
                <a:xfrm rot="19920978">
                  <a:off x="438150" y="2577009"/>
                  <a:ext cx="863601" cy="481399"/>
                </a:xfrm>
                <a:prstGeom prst="rect">
                  <a:avLst/>
                </a:prstGeom>
                <a:noFill/>
              </p:spPr>
            </p:pic>
            <p:pic>
              <p:nvPicPr>
                <p:cNvPr id="34"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13" cstate="print"/>
                <a:srcRect/>
                <a:stretch>
                  <a:fillRect/>
                </a:stretch>
              </p:blipFill>
              <p:spPr bwMode="gray">
                <a:xfrm>
                  <a:off x="645459" y="2624043"/>
                  <a:ext cx="417979" cy="417979"/>
                </a:xfrm>
                <a:prstGeom prst="rect">
                  <a:avLst/>
                </a:prstGeom>
                <a:noFill/>
              </p:spPr>
            </p:pic>
            <p:pic>
              <p:nvPicPr>
                <p:cNvPr id="35" name="Picture 11" descr="C:\Program Files\Microsoft Resource DVD Artwork\DVD_ART\Artwork_Imagery\Shapes and Graphics\Arrows - arrow\Curved\orange and yellow shadowed bottom arrow.png"/>
                <p:cNvPicPr>
                  <a:picLocks noChangeAspect="1" noChangeArrowheads="1"/>
                </p:cNvPicPr>
                <p:nvPr/>
              </p:nvPicPr>
              <p:blipFill>
                <a:blip r:embed="rId12" cstate="print"/>
                <a:srcRect/>
                <a:stretch>
                  <a:fillRect/>
                </a:stretch>
              </p:blipFill>
              <p:spPr bwMode="gray">
                <a:xfrm rot="8281635">
                  <a:off x="229197" y="1945124"/>
                  <a:ext cx="863601" cy="481399"/>
                </a:xfrm>
                <a:prstGeom prst="rect">
                  <a:avLst/>
                </a:prstGeom>
                <a:noFill/>
              </p:spPr>
            </p:pic>
            <p:pic>
              <p:nvPicPr>
                <p:cNvPr id="36"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4" cstate="print"/>
                <a:srcRect/>
                <a:stretch>
                  <a:fillRect/>
                </a:stretch>
              </p:blipFill>
              <p:spPr bwMode="gray">
                <a:xfrm>
                  <a:off x="465044" y="1958788"/>
                  <a:ext cx="381000" cy="381000"/>
                </a:xfrm>
                <a:prstGeom prst="rect">
                  <a:avLst/>
                </a:prstGeom>
                <a:noFill/>
              </p:spPr>
            </p:pic>
            <p:pic>
              <p:nvPicPr>
                <p:cNvPr id="37"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5" cstate="print"/>
                <a:srcRect/>
                <a:stretch>
                  <a:fillRect/>
                </a:stretch>
              </p:blipFill>
              <p:spPr bwMode="gray">
                <a:xfrm>
                  <a:off x="-45145" y="1981200"/>
                  <a:ext cx="883345" cy="914400"/>
                </a:xfrm>
                <a:prstGeom prst="rect">
                  <a:avLst/>
                </a:prstGeom>
                <a:noFill/>
              </p:spPr>
            </p:pic>
          </p:grpSp>
        </p:grpSp>
        <p:grpSp>
          <p:nvGrpSpPr>
            <p:cNvPr id="5" name="Groupe 9"/>
            <p:cNvGrpSpPr/>
            <p:nvPr/>
          </p:nvGrpSpPr>
          <p:grpSpPr>
            <a:xfrm>
              <a:off x="7516448" y="17553"/>
              <a:ext cx="1187356" cy="791572"/>
              <a:chOff x="6755642" y="-1357158"/>
              <a:chExt cx="1187356" cy="791571"/>
            </a:xfrm>
          </p:grpSpPr>
          <p:pic>
            <p:nvPicPr>
              <p:cNvPr id="27" name="Picture 3" descr="Z:\Clip_Installer\DVD_ART\Artwork_Imagery\Shapes and Graphics\Starburst\starburst 3.png"/>
              <p:cNvPicPr>
                <a:picLocks noChangeAspect="1" noChangeArrowheads="1"/>
              </p:cNvPicPr>
              <p:nvPr/>
            </p:nvPicPr>
            <p:blipFill>
              <a:blip r:embed="rId16"/>
              <a:srcRect/>
              <a:stretch>
                <a:fillRect/>
              </a:stretch>
            </p:blipFill>
            <p:spPr bwMode="auto">
              <a:xfrm>
                <a:off x="6755642" y="-1357158"/>
                <a:ext cx="1187356" cy="791571"/>
              </a:xfrm>
              <a:prstGeom prst="rect">
                <a:avLst/>
              </a:prstGeom>
              <a:noFill/>
            </p:spPr>
          </p:pic>
          <p:sp>
            <p:nvSpPr>
              <p:cNvPr id="28" name="Rectangle 27"/>
              <p:cNvSpPr>
                <a:spLocks noChangeArrowheads="1"/>
              </p:cNvSpPr>
              <p:nvPr/>
            </p:nvSpPr>
            <p:spPr bwMode="auto">
              <a:xfrm rot="21300000">
                <a:off x="6946607" y="-1079313"/>
                <a:ext cx="903733" cy="307777"/>
              </a:xfrm>
              <a:prstGeom prst="rect">
                <a:avLst/>
              </a:prstGeom>
              <a:noFill/>
              <a:ln w="9525">
                <a:noFill/>
                <a:miter lim="800000"/>
                <a:headEnd/>
                <a:tailEnd/>
              </a:ln>
            </p:spPr>
            <p:txBody>
              <a:bodyPr wrap="square">
                <a:spAutoFit/>
              </a:bodyPr>
              <a:lstStyle/>
              <a:p>
                <a:pPr algn="ctr"/>
                <a:r>
                  <a:rPr lang="fr-FR" sz="1400" dirty="0" smtClean="0"/>
                  <a:t>2008</a:t>
                </a:r>
                <a:endParaRPr lang="fr-FR" sz="1400" dirty="0"/>
              </a:p>
            </p:txBody>
          </p:sp>
        </p:gr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0" y="4067175"/>
            <a:ext cx="5408579" cy="2790825"/>
          </a:xfrm>
          <a:prstGeom prst="rect">
            <a:avLst/>
          </a:prstGeom>
          <a:noFill/>
          <a:ln w="9525">
            <a:noFill/>
            <a:miter lim="800000"/>
            <a:headEnd/>
            <a:tailEnd/>
          </a:ln>
          <a:effectLst/>
        </p:spPr>
      </p:pic>
      <p:pic>
        <p:nvPicPr>
          <p:cNvPr id="65538" name="Picture 2" descr="cooltools-shape"/>
          <p:cNvPicPr>
            <a:picLocks noChangeAspect="1" noChangeArrowheads="1"/>
          </p:cNvPicPr>
          <p:nvPr/>
        </p:nvPicPr>
        <p:blipFill>
          <a:blip r:embed="rId4"/>
          <a:srcRect/>
          <a:stretch>
            <a:fillRect/>
          </a:stretch>
        </p:blipFill>
        <p:spPr bwMode="auto">
          <a:xfrm>
            <a:off x="242888" y="1197720"/>
            <a:ext cx="8485187" cy="1143000"/>
          </a:xfrm>
          <a:prstGeom prst="rect">
            <a:avLst/>
          </a:prstGeom>
          <a:noFill/>
          <a:ln w="12700">
            <a:noFill/>
            <a:miter lim="800000"/>
            <a:headEnd type="none" w="sm" len="sm"/>
            <a:tailEnd type="none" w="sm" len="sm"/>
          </a:ln>
        </p:spPr>
      </p:pic>
      <p:sp>
        <p:nvSpPr>
          <p:cNvPr id="65539" name="Text Box 3"/>
          <p:cNvSpPr txBox="1">
            <a:spLocks noChangeArrowheads="1"/>
          </p:cNvSpPr>
          <p:nvPr/>
        </p:nvSpPr>
        <p:spPr bwMode="auto">
          <a:xfrm>
            <a:off x="401638" y="2285992"/>
            <a:ext cx="7386637" cy="4425827"/>
          </a:xfrm>
          <a:prstGeom prst="rect">
            <a:avLst/>
          </a:prstGeom>
          <a:noFill/>
          <a:ln w="9525" algn="ctr">
            <a:noFill/>
            <a:miter lim="800000"/>
            <a:headEnd/>
            <a:tailEnd/>
          </a:ln>
        </p:spPr>
        <p:txBody>
          <a:bodyPr wrap="square">
            <a:spAutoFit/>
          </a:bodyPr>
          <a:lstStyle/>
          <a:p>
            <a:pPr>
              <a:lnSpc>
                <a:spcPct val="85000"/>
              </a:lnSpc>
              <a:spcBef>
                <a:spcPct val="30000"/>
              </a:spcBef>
              <a:buClr>
                <a:schemeClr val="tx2"/>
              </a:buClr>
              <a:buSzPct val="80000"/>
              <a:buFont typeface="Wingdings" pitchFamily="2" charset="2"/>
              <a:buNone/>
            </a:pPr>
            <a:r>
              <a:rPr lang="fr-FR" sz="2000" b="1" dirty="0">
                <a:latin typeface="Segoe" pitchFamily="34" charset="0"/>
              </a:rPr>
              <a:t>Une Offre Complète et Intégrée</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De l’intégration de données jusqu’aux tableaux de bord</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Support des standards du marché</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Offre entière modulable</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Des offres </a:t>
            </a:r>
            <a:r>
              <a:rPr lang="fr-FR" dirty="0" smtClean="0">
                <a:latin typeface="Segoe" pitchFamily="34" charset="0"/>
              </a:rPr>
              <a:t>métiers </a:t>
            </a:r>
            <a:r>
              <a:rPr lang="fr-FR" dirty="0">
                <a:latin typeface="Segoe" pitchFamily="34" charset="0"/>
              </a:rPr>
              <a:t>à travers un réseau de partenaires inégalé</a:t>
            </a:r>
            <a:br>
              <a:rPr lang="fr-FR" dirty="0">
                <a:latin typeface="Segoe" pitchFamily="34" charset="0"/>
              </a:rPr>
            </a:br>
            <a:endParaRPr lang="fr-FR" sz="2000" dirty="0">
              <a:latin typeface="Segoe" pitchFamily="34" charset="0"/>
            </a:endParaRPr>
          </a:p>
          <a:p>
            <a:pPr>
              <a:lnSpc>
                <a:spcPct val="85000"/>
              </a:lnSpc>
              <a:spcBef>
                <a:spcPct val="30000"/>
              </a:spcBef>
              <a:buClr>
                <a:schemeClr val="tx2"/>
              </a:buClr>
              <a:buSzPct val="80000"/>
              <a:buFont typeface="Wingdings" pitchFamily="2" charset="2"/>
              <a:buNone/>
            </a:pPr>
            <a:r>
              <a:rPr lang="fr-FR" sz="2000" b="1" dirty="0">
                <a:latin typeface="Segoe" pitchFamily="34" charset="0"/>
              </a:rPr>
              <a:t>Délivrée à tous les utilisateurs  </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Interfaces conviviales et intuitives : restitution dans Office et navigateur web</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Capitalise sur l’infrastructure existante</a:t>
            </a:r>
          </a:p>
          <a:p>
            <a:pPr marL="228600" lvl="1" indent="-227013">
              <a:lnSpc>
                <a:spcPct val="85000"/>
              </a:lnSpc>
              <a:spcBef>
                <a:spcPct val="30000"/>
              </a:spcBef>
              <a:buClr>
                <a:schemeClr val="tx2"/>
              </a:buClr>
              <a:buSzPct val="65000"/>
              <a:buFont typeface="Wingdings" pitchFamily="2" charset="2"/>
              <a:buNone/>
            </a:pPr>
            <a:endParaRPr lang="fr-FR" dirty="0">
              <a:latin typeface="Segoe" pitchFamily="34" charset="0"/>
            </a:endParaRPr>
          </a:p>
          <a:p>
            <a:pPr marL="228600" lvl="1" indent="-227013">
              <a:lnSpc>
                <a:spcPct val="85000"/>
              </a:lnSpc>
              <a:spcBef>
                <a:spcPct val="30000"/>
              </a:spcBef>
              <a:buClr>
                <a:schemeClr val="tx2"/>
              </a:buClr>
              <a:buSzPct val="65000"/>
              <a:buFont typeface="Wingdings" pitchFamily="2" charset="2"/>
              <a:buNone/>
            </a:pPr>
            <a:r>
              <a:rPr lang="fr-FR" sz="2000" b="1" dirty="0" err="1">
                <a:latin typeface="Segoe" pitchFamily="34" charset="0"/>
              </a:rPr>
              <a:t>Déployable</a:t>
            </a:r>
            <a:r>
              <a:rPr lang="fr-FR" sz="2000" b="1" dirty="0">
                <a:latin typeface="Segoe" pitchFamily="34" charset="0"/>
              </a:rPr>
              <a:t> à grande échelle</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Plate-forme ouverte, puissante et robuste</a:t>
            </a:r>
          </a:p>
          <a:p>
            <a:pPr marL="228600" lvl="1" indent="-227013">
              <a:lnSpc>
                <a:spcPct val="85000"/>
              </a:lnSpc>
              <a:spcBef>
                <a:spcPct val="30000"/>
              </a:spcBef>
              <a:buClr>
                <a:schemeClr val="tx2"/>
              </a:buClr>
              <a:buSzPct val="65000"/>
              <a:buFont typeface="Wingdings" pitchFamily="2" charset="2"/>
              <a:buBlip>
                <a:blip r:embed="rId5"/>
              </a:buBlip>
            </a:pPr>
            <a:r>
              <a:rPr lang="fr-FR" dirty="0">
                <a:latin typeface="Segoe" pitchFamily="34" charset="0"/>
              </a:rPr>
              <a:t>Faible Coût Total de Possession</a:t>
            </a:r>
          </a:p>
        </p:txBody>
      </p:sp>
      <p:sp>
        <p:nvSpPr>
          <p:cNvPr id="65541" name="Rectangle 5"/>
          <p:cNvSpPr>
            <a:spLocks noGrp="1" noChangeArrowheads="1"/>
          </p:cNvSpPr>
          <p:nvPr>
            <p:ph type="title"/>
          </p:nvPr>
        </p:nvSpPr>
        <p:spPr>
          <a:noFill/>
        </p:spPr>
        <p:txBody>
          <a:bodyPr wrap="square">
            <a:spAutoFit/>
          </a:bodyPr>
          <a:lstStyle/>
          <a:p>
            <a:pPr eaLnBrk="1" hangingPunct="1"/>
            <a:r>
              <a:rPr lang="en-US" dirty="0" smtClean="0">
                <a:cs typeface="Arial" charset="0"/>
              </a:rPr>
              <a:t>Conclusion</a:t>
            </a:r>
          </a:p>
        </p:txBody>
      </p:sp>
      <p:sp>
        <p:nvSpPr>
          <p:cNvPr id="65540" name="Rectangle 4"/>
          <p:cNvSpPr>
            <a:spLocks noGrp="1" noChangeArrowheads="1"/>
          </p:cNvSpPr>
          <p:nvPr>
            <p:ph type="body" idx="4294967295"/>
          </p:nvPr>
        </p:nvSpPr>
        <p:spPr>
          <a:xfrm>
            <a:off x="29184" y="1289972"/>
            <a:ext cx="8429625" cy="768350"/>
          </a:xfrm>
          <a:prstGeom prst="rect">
            <a:avLst/>
          </a:prstGeom>
        </p:spPr>
        <p:txBody>
          <a:bodyPr/>
          <a:lstStyle/>
          <a:p>
            <a:pPr algn="ctr" eaLnBrk="1" hangingPunct="1">
              <a:buFontTx/>
              <a:buNone/>
            </a:pPr>
            <a:r>
              <a:rPr lang="fr-FR" sz="2500" b="1" dirty="0" smtClean="0">
                <a:solidFill>
                  <a:schemeClr val="tx1"/>
                </a:solidFill>
              </a:rPr>
              <a:t>Microsoft Business Intelligence: </a:t>
            </a:r>
            <a:br>
              <a:rPr lang="fr-FR" sz="2500" b="1" dirty="0" smtClean="0">
                <a:solidFill>
                  <a:schemeClr val="tx1"/>
                </a:solidFill>
              </a:rPr>
            </a:br>
            <a:r>
              <a:rPr lang="fr-FR" sz="2500" dirty="0" smtClean="0">
                <a:solidFill>
                  <a:schemeClr val="tx1"/>
                </a:solidFill>
              </a:rPr>
              <a:t>Accélérez votre ROI (Retour sur Information)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rot="16200000">
            <a:off x="3999589" y="1044851"/>
            <a:ext cx="1386840"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Times" charset="0"/>
              <a:ea typeface="+mn-ea"/>
              <a:cs typeface="+mn-cs"/>
            </a:endParaRPr>
          </a:p>
        </p:txBody>
      </p:sp>
      <p:sp>
        <p:nvSpPr>
          <p:cNvPr id="10" name="Rectangle 2"/>
          <p:cNvSpPr>
            <a:spLocks noChangeArrowheads="1"/>
          </p:cNvSpPr>
          <p:nvPr/>
        </p:nvSpPr>
        <p:spPr bwMode="auto">
          <a:xfrm rot="16200000">
            <a:off x="3282564" y="-1293744"/>
            <a:ext cx="2727960" cy="9293088"/>
          </a:xfrm>
          <a:prstGeom prst="rect">
            <a:avLst/>
          </a:prstGeom>
          <a:gradFill flip="none" rotWithShape="1">
            <a:gsLst>
              <a:gs pos="0">
                <a:srgbClr val="F18745">
                  <a:alpha val="1000"/>
                </a:srgbClr>
              </a:gs>
              <a:gs pos="46000">
                <a:srgbClr val="E65F22"/>
              </a:gs>
              <a:gs pos="100000">
                <a:srgbClr val="6D0907"/>
              </a:gs>
            </a:gsLst>
            <a:lin ang="16200000" scaled="1"/>
            <a:tileRect/>
          </a:gradFill>
          <a:ln w="19050" cap="flat" cmpd="sng" algn="ctr">
            <a:noFill/>
            <a:prstDash val="solid"/>
            <a:round/>
            <a:headEnd type="none" w="med" len="med"/>
            <a:tailEnd type="none" w="med" len="med"/>
          </a:ln>
          <a:effectLst>
            <a:innerShdw blurRad="406400">
              <a:srgbClr val="F18745"/>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Segoe" pitchFamily="34" charset="0"/>
              <a:ea typeface="MS PGothic" pitchFamily="34" charset="-128"/>
              <a:cs typeface="+mn-cs"/>
            </a:endParaRPr>
          </a:p>
        </p:txBody>
      </p:sp>
      <p:sp>
        <p:nvSpPr>
          <p:cNvPr id="9" name="Rectangle 2"/>
          <p:cNvSpPr>
            <a:spLocks noChangeArrowheads="1"/>
          </p:cNvSpPr>
          <p:nvPr/>
        </p:nvSpPr>
        <p:spPr bwMode="auto">
          <a:xfrm rot="16200000">
            <a:off x="4250463" y="-3459155"/>
            <a:ext cx="885092" cy="9386018"/>
          </a:xfrm>
          <a:prstGeom prst="rect">
            <a:avLst/>
          </a:prstGeom>
          <a:gradFill flip="none" rotWithShape="1">
            <a:gsLst>
              <a:gs pos="0">
                <a:srgbClr val="BDFD2F">
                  <a:alpha val="0"/>
                </a:srgbClr>
              </a:gs>
              <a:gs pos="46000">
                <a:srgbClr val="4ED802">
                  <a:alpha val="79000"/>
                </a:srgbClr>
              </a:gs>
              <a:gs pos="100000">
                <a:srgbClr val="018911"/>
              </a:gs>
            </a:gsLst>
            <a:lin ang="16200000" scaled="1"/>
            <a:tileRect/>
          </a:gradFill>
          <a:ln w="19050" cap="flat" cmpd="sng" algn="ctr">
            <a:noFill/>
            <a:prstDash val="solid"/>
            <a:round/>
            <a:headEnd type="none" w="med" len="med"/>
            <a:tailEnd type="none" w="med" len="med"/>
          </a:ln>
          <a:effectLst>
            <a:innerShdw blurRad="406400">
              <a:srgbClr val="BDFD2F"/>
            </a:innerShdw>
          </a:effectLst>
        </p:spPr>
        <p:txBody>
          <a:bodyPr lIns="64008" tIns="32004" rIns="64008" bIns="32004" anchor="ctr"/>
          <a:lstStyle/>
          <a:p>
            <a:pPr algn="r" defTabSz="767874" rtl="0" eaLnBrk="0" fontAlgn="base" hangingPunct="0">
              <a:spcBef>
                <a:spcPct val="0"/>
              </a:spcBef>
              <a:spcAft>
                <a:spcPct val="0"/>
              </a:spcAft>
              <a:defRPr/>
            </a:pPr>
            <a:endParaRPr kumimoji="1" lang="en-US" sz="2400" kern="1200" dirty="0">
              <a:solidFill>
                <a:srgbClr val="FFFFFF"/>
              </a:solidFill>
              <a:latin typeface="Times" charset="0"/>
              <a:ea typeface="+mn-ea"/>
              <a:cs typeface="+mn-cs"/>
            </a:endParaRPr>
          </a:p>
        </p:txBody>
      </p:sp>
      <p:sp>
        <p:nvSpPr>
          <p:cNvPr id="2" name="Title 1"/>
          <p:cNvSpPr>
            <a:spLocks noGrp="1"/>
          </p:cNvSpPr>
          <p:nvPr>
            <p:ph type="title"/>
          </p:nvPr>
        </p:nvSpPr>
        <p:spPr/>
        <p:txBody>
          <a:bodyPr/>
          <a:lstStyle/>
          <a:p>
            <a:r>
              <a:rPr lang="fr-FR" dirty="0" smtClean="0"/>
              <a:t>Ressources</a:t>
            </a:r>
            <a:endParaRPr lang="fr-FR" dirty="0"/>
          </a:p>
        </p:txBody>
      </p:sp>
      <p:sp>
        <p:nvSpPr>
          <p:cNvPr id="3" name="Content Placeholder 2"/>
          <p:cNvSpPr>
            <a:spLocks noGrp="1"/>
          </p:cNvSpPr>
          <p:nvPr>
            <p:ph idx="1"/>
          </p:nvPr>
        </p:nvSpPr>
        <p:spPr>
          <a:xfrm>
            <a:off x="142242" y="846162"/>
            <a:ext cx="9179181" cy="5466112"/>
          </a:xfrm>
        </p:spPr>
        <p:txBody>
          <a:bodyPr/>
          <a:lstStyle/>
          <a:p>
            <a:r>
              <a:rPr lang="fr-FR" sz="2800" dirty="0" smtClean="0"/>
              <a:t>Site offre</a:t>
            </a:r>
          </a:p>
          <a:p>
            <a:pPr lvl="1">
              <a:buNone/>
            </a:pPr>
            <a:r>
              <a:rPr lang="fr-FR" sz="2400" b="1" u="sng" dirty="0" smtClean="0">
                <a:solidFill>
                  <a:schemeClr val="tx2"/>
                </a:solidFill>
              </a:rPr>
              <a:t>http://www.microsoft.com/france/decisionnel</a:t>
            </a:r>
          </a:p>
          <a:p>
            <a:pPr lvl="1">
              <a:buNone/>
            </a:pPr>
            <a:endParaRPr lang="fr-FR" sz="2400" u="sng" dirty="0" smtClean="0">
              <a:solidFill>
                <a:schemeClr val="tx2"/>
              </a:solidFill>
            </a:endParaRPr>
          </a:p>
          <a:p>
            <a:r>
              <a:rPr lang="fr-FR" sz="2800" dirty="0" smtClean="0"/>
              <a:t>Site Technet </a:t>
            </a:r>
            <a:r>
              <a:rPr lang="fr-FR" sz="2000" dirty="0" smtClean="0"/>
              <a:t>SQL Server </a:t>
            </a:r>
            <a:r>
              <a:rPr lang="fr-FR" sz="1200" dirty="0" smtClean="0"/>
              <a:t>(séminaires, </a:t>
            </a:r>
            <a:r>
              <a:rPr lang="fr-FR" sz="1200" dirty="0" err="1" smtClean="0"/>
              <a:t>livemeeting</a:t>
            </a:r>
            <a:r>
              <a:rPr lang="fr-FR" sz="1200" dirty="0" smtClean="0"/>
              <a:t>, </a:t>
            </a:r>
            <a:r>
              <a:rPr lang="fr-FR" sz="1200" dirty="0" err="1" smtClean="0"/>
              <a:t>Webcasts</a:t>
            </a:r>
            <a:r>
              <a:rPr lang="fr-FR" sz="1200" dirty="0" smtClean="0"/>
              <a:t> et e-</a:t>
            </a:r>
            <a:r>
              <a:rPr lang="fr-FR" sz="1200" dirty="0" err="1" smtClean="0"/>
              <a:t>demos</a:t>
            </a:r>
            <a:r>
              <a:rPr lang="fr-FR" sz="1200" dirty="0" smtClean="0"/>
              <a:t>….)</a:t>
            </a:r>
            <a:endParaRPr lang="fr-FR" sz="2800" dirty="0" smtClean="0"/>
          </a:p>
          <a:p>
            <a:pPr lvl="1">
              <a:buNone/>
            </a:pPr>
            <a:r>
              <a:rPr lang="fr-FR" sz="2400" u="sng" dirty="0" smtClean="0">
                <a:solidFill>
                  <a:schemeClr val="tx2"/>
                </a:solidFill>
              </a:rPr>
              <a:t>http://technet.microsoft.com/fr-fr/sql</a:t>
            </a:r>
          </a:p>
          <a:p>
            <a:pPr lvl="1">
              <a:buNone/>
            </a:pPr>
            <a:r>
              <a:rPr lang="fr-FR" sz="2400" dirty="0" smtClean="0">
                <a:ea typeface="+mn-ea"/>
                <a:cs typeface="+mn-cs"/>
              </a:rPr>
              <a:t>Best Practices</a:t>
            </a:r>
          </a:p>
          <a:p>
            <a:pPr lvl="1">
              <a:buNone/>
            </a:pPr>
            <a:r>
              <a:rPr lang="fr-FR" sz="2400" u="sng" dirty="0" smtClean="0">
                <a:solidFill>
                  <a:schemeClr val="tx2"/>
                </a:solidFill>
              </a:rPr>
              <a:t>http://technet.microsoft.com/en-us/sqlserver/bb331794.aspx</a:t>
            </a:r>
          </a:p>
          <a:p>
            <a:r>
              <a:rPr lang="fr-FR" sz="2800" dirty="0" smtClean="0">
                <a:ea typeface="+mn-ea"/>
                <a:cs typeface="+mn-cs"/>
              </a:rPr>
              <a:t>Documentation en ligne</a:t>
            </a:r>
          </a:p>
          <a:p>
            <a:pPr lvl="1">
              <a:buNone/>
            </a:pPr>
            <a:r>
              <a:rPr lang="fr-FR" sz="2400" u="sng" dirty="0" smtClean="0">
                <a:solidFill>
                  <a:schemeClr val="tx2"/>
                </a:solidFill>
                <a:hlinkClick r:id="rId2"/>
              </a:rPr>
              <a:t>http://technet.microsoft.com/fr-fr/library/ms203721.aspx</a:t>
            </a:r>
            <a:endParaRPr lang="fr-FR" sz="2400" u="sng" dirty="0" smtClean="0">
              <a:solidFill>
                <a:schemeClr val="tx2"/>
              </a:solidFill>
            </a:endParaRPr>
          </a:p>
          <a:p>
            <a:pPr lvl="1">
              <a:buNone/>
            </a:pPr>
            <a:endParaRPr lang="fr-FR" sz="2400" u="sng" dirty="0" smtClean="0">
              <a:solidFill>
                <a:schemeClr val="tx2"/>
              </a:solidFill>
            </a:endParaRPr>
          </a:p>
          <a:p>
            <a:r>
              <a:rPr lang="fr-FR" sz="2800" dirty="0" smtClean="0"/>
              <a:t>Blogs francophones</a:t>
            </a:r>
          </a:p>
          <a:p>
            <a:pPr lvl="1">
              <a:buNone/>
            </a:pPr>
            <a:r>
              <a:rPr lang="fr-FR" sz="2400" b="1" u="sng" dirty="0" smtClean="0">
                <a:solidFill>
                  <a:schemeClr val="tx2"/>
                </a:solidFill>
              </a:rPr>
              <a:t>http://blogs.msdn.com/blog_bi</a:t>
            </a:r>
          </a:p>
          <a:p>
            <a:pPr lvl="1">
              <a:buNone/>
            </a:pPr>
            <a:r>
              <a:rPr lang="fr-FR" sz="2400" b="1" u="sng" dirty="0" smtClean="0">
                <a:solidFill>
                  <a:schemeClr val="tx2"/>
                </a:solidFill>
              </a:rPr>
              <a:t>http://blogs.technet.com/office/</a:t>
            </a:r>
          </a:p>
        </p:txBody>
      </p:sp>
      <p:pic>
        <p:nvPicPr>
          <p:cNvPr id="4" name="Picture 8" descr="fl00036_[1]"/>
          <p:cNvPicPr>
            <a:picLocks noChangeAspect="1" noChangeArrowheads="1"/>
          </p:cNvPicPr>
          <p:nvPr/>
        </p:nvPicPr>
        <p:blipFill>
          <a:blip r:embed="rId3"/>
          <a:srcRect/>
          <a:stretch>
            <a:fillRect/>
          </a:stretch>
        </p:blipFill>
        <p:spPr bwMode="auto">
          <a:xfrm>
            <a:off x="204935" y="1427790"/>
            <a:ext cx="284162" cy="190500"/>
          </a:xfrm>
          <a:prstGeom prst="rect">
            <a:avLst/>
          </a:prstGeom>
          <a:noFill/>
        </p:spPr>
      </p:pic>
      <p:pic>
        <p:nvPicPr>
          <p:cNvPr id="5" name="Picture 8" descr="fl00036_[1]"/>
          <p:cNvPicPr>
            <a:picLocks noChangeAspect="1" noChangeArrowheads="1"/>
          </p:cNvPicPr>
          <p:nvPr/>
        </p:nvPicPr>
        <p:blipFill>
          <a:blip r:embed="rId3"/>
          <a:srcRect/>
          <a:stretch>
            <a:fillRect/>
          </a:stretch>
        </p:blipFill>
        <p:spPr bwMode="auto">
          <a:xfrm>
            <a:off x="204935" y="4373363"/>
            <a:ext cx="284162" cy="190500"/>
          </a:xfrm>
          <a:prstGeom prst="rect">
            <a:avLst/>
          </a:prstGeom>
          <a:noFill/>
        </p:spPr>
      </p:pic>
      <p:pic>
        <p:nvPicPr>
          <p:cNvPr id="6" name="Picture 8" descr="fl00036_[1]"/>
          <p:cNvPicPr>
            <a:picLocks noChangeAspect="1" noChangeArrowheads="1"/>
          </p:cNvPicPr>
          <p:nvPr/>
        </p:nvPicPr>
        <p:blipFill>
          <a:blip r:embed="rId3"/>
          <a:srcRect/>
          <a:stretch>
            <a:fillRect/>
          </a:stretch>
        </p:blipFill>
        <p:spPr bwMode="auto">
          <a:xfrm>
            <a:off x="193510" y="2676597"/>
            <a:ext cx="284162" cy="190500"/>
          </a:xfrm>
          <a:prstGeom prst="rect">
            <a:avLst/>
          </a:prstGeom>
          <a:noFill/>
        </p:spPr>
      </p:pic>
      <p:pic>
        <p:nvPicPr>
          <p:cNvPr id="7" name="Picture 8" descr="fl00036_[1]"/>
          <p:cNvPicPr>
            <a:picLocks noChangeAspect="1" noChangeArrowheads="1"/>
          </p:cNvPicPr>
          <p:nvPr/>
        </p:nvPicPr>
        <p:blipFill>
          <a:blip r:embed="rId3"/>
          <a:srcRect/>
          <a:stretch>
            <a:fillRect/>
          </a:stretch>
        </p:blipFill>
        <p:spPr bwMode="auto">
          <a:xfrm>
            <a:off x="204935" y="5629954"/>
            <a:ext cx="284162" cy="190500"/>
          </a:xfrm>
          <a:prstGeom prst="rect">
            <a:avLst/>
          </a:prstGeom>
          <a:noFill/>
        </p:spPr>
      </p:pic>
      <p:pic>
        <p:nvPicPr>
          <p:cNvPr id="8" name="Picture 5" descr="En anglais"/>
          <p:cNvPicPr>
            <a:picLocks noChangeAspect="1" noChangeArrowheads="1"/>
          </p:cNvPicPr>
          <p:nvPr/>
        </p:nvPicPr>
        <p:blipFill>
          <a:blip r:embed="rId4"/>
          <a:srcRect/>
          <a:stretch>
            <a:fillRect/>
          </a:stretch>
        </p:blipFill>
        <p:spPr bwMode="auto">
          <a:xfrm>
            <a:off x="232230" y="3510145"/>
            <a:ext cx="310914" cy="206632"/>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9"/>
          <p:cNvSpPr txBox="1">
            <a:spLocks/>
          </p:cNvSpPr>
          <p:nvPr/>
        </p:nvSpPr>
        <p:spPr>
          <a:xfrm>
            <a:off x="1517300" y="244352"/>
            <a:ext cx="6617049" cy="553998"/>
          </a:xfrm>
          <a:prstGeom prst="rect">
            <a:avLst/>
          </a:prstGeom>
        </p:spPr>
        <p:txBody>
          <a:bodyPr wrap="square" lIns="0" tIns="0" rIns="0" bIns="0">
            <a:spAutoFit/>
          </a:bodyPr>
          <a:lstStyle/>
          <a:p>
            <a:pPr defTabSz="914363" fontAlgn="auto">
              <a:lnSpc>
                <a:spcPct val="90000"/>
              </a:lnSpc>
              <a:spcAft>
                <a:spcPts val="0"/>
              </a:spcAft>
              <a:defRPr/>
            </a:pP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Microsoft Business Intelligence</a:t>
            </a:r>
          </a:p>
        </p:txBody>
      </p:sp>
      <p:sp>
        <p:nvSpPr>
          <p:cNvPr id="96" name="Rounded Rectangle 53"/>
          <p:cNvSpPr/>
          <p:nvPr/>
        </p:nvSpPr>
        <p:spPr bwMode="invGray">
          <a:xfrm>
            <a:off x="999720" y="2503045"/>
            <a:ext cx="7010400" cy="1143001"/>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sp>
        <p:nvSpPr>
          <p:cNvPr id="97" name="Chord 81"/>
          <p:cNvSpPr/>
          <p:nvPr/>
        </p:nvSpPr>
        <p:spPr bwMode="invGray">
          <a:xfrm>
            <a:off x="977949" y="1054445"/>
            <a:ext cx="7053942" cy="3386257"/>
          </a:xfrm>
          <a:prstGeom prst="chord">
            <a:avLst>
              <a:gd name="adj1" fmla="val 11061125"/>
              <a:gd name="adj2" fmla="val 2133344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pic>
        <p:nvPicPr>
          <p:cNvPr id="25609" name="Picture 30" descr="Office logo h white"/>
          <p:cNvPicPr>
            <a:picLocks noChangeAspect="1" noChangeArrowheads="1"/>
          </p:cNvPicPr>
          <p:nvPr/>
        </p:nvPicPr>
        <p:blipFill>
          <a:blip r:embed="rId3"/>
          <a:srcRect/>
          <a:stretch>
            <a:fillRect/>
          </a:stretch>
        </p:blipFill>
        <p:spPr bwMode="auto">
          <a:xfrm>
            <a:off x="1814513" y="1658938"/>
            <a:ext cx="1789112" cy="639762"/>
          </a:xfrm>
          <a:prstGeom prst="rect">
            <a:avLst/>
          </a:prstGeom>
          <a:noFill/>
          <a:ln w="9525">
            <a:noFill/>
            <a:miter lim="800000"/>
            <a:headEnd/>
            <a:tailEnd/>
          </a:ln>
        </p:spPr>
      </p:pic>
      <p:grpSp>
        <p:nvGrpSpPr>
          <p:cNvPr id="2" name="Groupe 50"/>
          <p:cNvGrpSpPr>
            <a:grpSpLocks/>
          </p:cNvGrpSpPr>
          <p:nvPr/>
        </p:nvGrpSpPr>
        <p:grpSpPr bwMode="auto">
          <a:xfrm>
            <a:off x="1004888" y="3684588"/>
            <a:ext cx="7013575" cy="2011362"/>
            <a:chOff x="1066800" y="3733800"/>
            <a:chExt cx="7013448" cy="2011680"/>
          </a:xfrm>
        </p:grpSpPr>
        <p:sp>
          <p:nvSpPr>
            <p:cNvPr id="100" name="Round Same Side Corner Rectangle 75"/>
            <p:cNvSpPr/>
            <p:nvPr/>
          </p:nvSpPr>
          <p:spPr bwMode="invGray">
            <a:xfrm>
              <a:off x="1066800" y="3733800"/>
              <a:ext cx="7013448" cy="2011680"/>
            </a:xfrm>
            <a:prstGeom prst="round2SameRect">
              <a:avLst>
                <a:gd name="adj1" fmla="val 3680"/>
                <a:gd name="adj2" fmla="val 2522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fontAlgn="auto">
                <a:spcBef>
                  <a:spcPts val="0"/>
                </a:spcBef>
                <a:spcAft>
                  <a:spcPts val="0"/>
                </a:spcAft>
                <a:defRPr/>
              </a:pPr>
              <a:r>
                <a:rPr lang="en-US" sz="1600" kern="0" dirty="0">
                  <a:solidFill>
                    <a:srgbClr val="080808"/>
                  </a:solidFill>
                  <a:latin typeface="Segoe"/>
                  <a:cs typeface="+mn-cs"/>
                </a:rPr>
                <a:t>		</a:t>
              </a:r>
            </a:p>
            <a:p>
              <a:pPr algn="ctr" fontAlgn="auto">
                <a:spcBef>
                  <a:spcPts val="0"/>
                </a:spcBef>
                <a:spcAft>
                  <a:spcPts val="0"/>
                </a:spcAft>
                <a:defRPr/>
              </a:pPr>
              <a:endParaRPr lang="en-US" sz="1600" kern="0" dirty="0">
                <a:solidFill>
                  <a:srgbClr val="080808"/>
                </a:solidFill>
                <a:latin typeface="Segoe"/>
                <a:cs typeface="+mn-cs"/>
              </a:endParaRPr>
            </a:p>
            <a:p>
              <a:pPr fontAlgn="auto">
                <a:spcBef>
                  <a:spcPts val="0"/>
                </a:spcBef>
                <a:spcAft>
                  <a:spcPts val="0"/>
                </a:spcAft>
                <a:defRPr/>
              </a:pPr>
              <a:r>
                <a:rPr lang="en-US" sz="1600" kern="0" dirty="0">
                  <a:solidFill>
                    <a:srgbClr val="080808"/>
                  </a:solidFill>
                  <a:latin typeface="Segoe"/>
                  <a:cs typeface="+mn-cs"/>
                </a:rPr>
                <a:t>			</a:t>
              </a:r>
            </a:p>
          </p:txBody>
        </p:sp>
        <p:pic>
          <p:nvPicPr>
            <p:cNvPr id="25645" name="Image 100" descr="SQL Server 2005 white.png"/>
            <p:cNvPicPr>
              <a:picLocks noChangeAspect="1"/>
            </p:cNvPicPr>
            <p:nvPr/>
          </p:nvPicPr>
          <p:blipFill>
            <a:blip r:embed="rId4"/>
            <a:srcRect/>
            <a:stretch>
              <a:fillRect/>
            </a:stretch>
          </p:blipFill>
          <p:spPr bwMode="auto">
            <a:xfrm>
              <a:off x="1258330" y="4118919"/>
              <a:ext cx="2411627" cy="518361"/>
            </a:xfrm>
            <a:prstGeom prst="rect">
              <a:avLst/>
            </a:prstGeom>
            <a:noFill/>
            <a:ln w="9525">
              <a:noFill/>
              <a:miter lim="800000"/>
              <a:headEnd/>
              <a:tailEnd/>
            </a:ln>
          </p:spPr>
        </p:pic>
      </p:grpSp>
      <p:cxnSp>
        <p:nvCxnSpPr>
          <p:cNvPr id="25611" name="Connecteur droit 101"/>
          <p:cNvCxnSpPr>
            <a:cxnSpLocks noChangeShapeType="1"/>
          </p:cNvCxnSpPr>
          <p:nvPr/>
        </p:nvCxnSpPr>
        <p:spPr bwMode="auto">
          <a:xfrm rot="5400000">
            <a:off x="2797969" y="4702969"/>
            <a:ext cx="2016125" cy="1587"/>
          </a:xfrm>
          <a:prstGeom prst="line">
            <a:avLst/>
          </a:prstGeom>
          <a:noFill/>
          <a:ln w="9525" algn="ctr">
            <a:solidFill>
              <a:srgbClr val="4A7EBB"/>
            </a:solidFill>
            <a:round/>
            <a:headEnd/>
            <a:tailEnd/>
          </a:ln>
        </p:spPr>
      </p:cxnSp>
      <p:cxnSp>
        <p:nvCxnSpPr>
          <p:cNvPr id="25612" name="Connecteur droit 102"/>
          <p:cNvCxnSpPr>
            <a:cxnSpLocks noChangeShapeType="1"/>
          </p:cNvCxnSpPr>
          <p:nvPr/>
        </p:nvCxnSpPr>
        <p:spPr bwMode="auto">
          <a:xfrm rot="5400000">
            <a:off x="2543969" y="2382044"/>
            <a:ext cx="2555875" cy="1587"/>
          </a:xfrm>
          <a:prstGeom prst="line">
            <a:avLst/>
          </a:prstGeom>
          <a:noFill/>
          <a:ln w="9525" algn="ctr">
            <a:solidFill>
              <a:srgbClr val="4A7EBB"/>
            </a:solidFill>
            <a:round/>
            <a:headEnd/>
            <a:tailEnd/>
          </a:ln>
        </p:spPr>
      </p:cxnSp>
      <p:sp>
        <p:nvSpPr>
          <p:cNvPr id="25613" name="ZoneTexte 103"/>
          <p:cNvSpPr txBox="1">
            <a:spLocks noChangeArrowheads="1"/>
          </p:cNvSpPr>
          <p:nvPr/>
        </p:nvSpPr>
        <p:spPr bwMode="auto">
          <a:xfrm>
            <a:off x="4225925" y="4262438"/>
            <a:ext cx="2384425" cy="1323975"/>
          </a:xfrm>
          <a:prstGeom prst="rect">
            <a:avLst/>
          </a:prstGeom>
          <a:noFill/>
          <a:ln w="9525">
            <a:noFill/>
            <a:miter lim="800000"/>
            <a:headEnd/>
            <a:tailEnd/>
          </a:ln>
        </p:spPr>
        <p:txBody>
          <a:bodyPr wrap="none">
            <a:spAutoFit/>
          </a:bodyPr>
          <a:lstStyle/>
          <a:p>
            <a:pPr>
              <a:buFont typeface="Arial" pitchFamily="34" charset="0"/>
              <a:buChar char="•"/>
            </a:pPr>
            <a:r>
              <a:rPr lang="fr-FR" sz="2000">
                <a:solidFill>
                  <a:srgbClr val="FFFFFF"/>
                </a:solidFill>
                <a:latin typeface="Calibri" pitchFamily="34" charset="0"/>
              </a:rPr>
              <a:t>Préparer</a:t>
            </a:r>
          </a:p>
          <a:p>
            <a:pPr>
              <a:buFont typeface="Arial" pitchFamily="34" charset="0"/>
              <a:buChar char="•"/>
            </a:pPr>
            <a:r>
              <a:rPr lang="fr-FR" sz="2000">
                <a:solidFill>
                  <a:srgbClr val="FFFFFF"/>
                </a:solidFill>
                <a:latin typeface="Calibri" pitchFamily="34" charset="0"/>
              </a:rPr>
              <a:t>Stocker</a:t>
            </a:r>
          </a:p>
          <a:p>
            <a:pPr>
              <a:buFont typeface="Arial" pitchFamily="34" charset="0"/>
              <a:buChar char="•"/>
            </a:pPr>
            <a:r>
              <a:rPr lang="fr-FR" sz="2000">
                <a:solidFill>
                  <a:srgbClr val="FFFFFF"/>
                </a:solidFill>
                <a:latin typeface="Calibri" pitchFamily="34" charset="0"/>
              </a:rPr>
              <a:t>Sécuriser</a:t>
            </a:r>
          </a:p>
          <a:p>
            <a:pPr>
              <a:buFont typeface="Arial" pitchFamily="34" charset="0"/>
              <a:buChar char="•"/>
            </a:pPr>
            <a:r>
              <a:rPr lang="fr-FR" sz="2000">
                <a:solidFill>
                  <a:srgbClr val="FFFFFF"/>
                </a:solidFill>
                <a:latin typeface="Calibri" pitchFamily="34" charset="0"/>
              </a:rPr>
              <a:t>Mettre à disposition</a:t>
            </a:r>
          </a:p>
        </p:txBody>
      </p:sp>
      <p:sp>
        <p:nvSpPr>
          <p:cNvPr id="25614" name="ZoneTexte 104"/>
          <p:cNvSpPr txBox="1">
            <a:spLocks noChangeArrowheads="1"/>
          </p:cNvSpPr>
          <p:nvPr/>
        </p:nvSpPr>
        <p:spPr bwMode="auto">
          <a:xfrm>
            <a:off x="4225925" y="2493963"/>
            <a:ext cx="1333500" cy="1016000"/>
          </a:xfrm>
          <a:prstGeom prst="rect">
            <a:avLst/>
          </a:prstGeom>
          <a:noFill/>
          <a:ln w="9525">
            <a:noFill/>
            <a:miter lim="800000"/>
            <a:headEnd/>
            <a:tailEnd/>
          </a:ln>
        </p:spPr>
        <p:txBody>
          <a:bodyPr wrap="none">
            <a:spAutoFit/>
          </a:bodyPr>
          <a:lstStyle/>
          <a:p>
            <a:pPr>
              <a:buFont typeface="Arial" pitchFamily="34" charset="0"/>
              <a:buChar char="•"/>
            </a:pPr>
            <a:r>
              <a:rPr lang="fr-FR" sz="2000">
                <a:solidFill>
                  <a:srgbClr val="FFFFFF"/>
                </a:solidFill>
                <a:latin typeface="Calibri" pitchFamily="34" charset="0"/>
              </a:rPr>
              <a:t> Visualiser</a:t>
            </a:r>
          </a:p>
          <a:p>
            <a:pPr>
              <a:buFont typeface="Arial" pitchFamily="34" charset="0"/>
              <a:buChar char="•"/>
            </a:pPr>
            <a:r>
              <a:rPr lang="fr-FR" sz="2000">
                <a:solidFill>
                  <a:srgbClr val="FFFFFF"/>
                </a:solidFill>
                <a:latin typeface="Calibri" pitchFamily="34" charset="0"/>
              </a:rPr>
              <a:t> Analyser</a:t>
            </a:r>
          </a:p>
          <a:p>
            <a:pPr>
              <a:buFont typeface="Arial" pitchFamily="34" charset="0"/>
              <a:buChar char="•"/>
            </a:pPr>
            <a:r>
              <a:rPr lang="fr-FR" sz="2000">
                <a:solidFill>
                  <a:srgbClr val="FFFFFF"/>
                </a:solidFill>
                <a:latin typeface="Calibri" pitchFamily="34" charset="0"/>
              </a:rPr>
              <a:t> Décider </a:t>
            </a:r>
          </a:p>
        </p:txBody>
      </p:sp>
      <p:sp>
        <p:nvSpPr>
          <p:cNvPr id="25615" name="ZoneTexte 105"/>
          <p:cNvSpPr txBox="1">
            <a:spLocks noChangeArrowheads="1"/>
          </p:cNvSpPr>
          <p:nvPr/>
        </p:nvSpPr>
        <p:spPr bwMode="auto">
          <a:xfrm>
            <a:off x="1169988" y="2616200"/>
            <a:ext cx="2701925" cy="368300"/>
          </a:xfrm>
          <a:prstGeom prst="rect">
            <a:avLst/>
          </a:prstGeom>
          <a:noFill/>
          <a:ln w="9525">
            <a:noFill/>
            <a:miter lim="800000"/>
            <a:headEnd/>
            <a:tailEnd/>
          </a:ln>
        </p:spPr>
        <p:txBody>
          <a:bodyPr wrap="none">
            <a:spAutoFit/>
          </a:bodyPr>
          <a:lstStyle/>
          <a:p>
            <a:r>
              <a:rPr lang="fr-FR" b="1">
                <a:solidFill>
                  <a:srgbClr val="FFFFFF"/>
                </a:solidFill>
                <a:latin typeface="Calibri" pitchFamily="34" charset="0"/>
              </a:rPr>
              <a:t>INTERFACES UTILISATEURS</a:t>
            </a:r>
          </a:p>
        </p:txBody>
      </p:sp>
      <p:sp>
        <p:nvSpPr>
          <p:cNvPr id="25616" name="ZoneTexte 106"/>
          <p:cNvSpPr txBox="1">
            <a:spLocks noChangeArrowheads="1"/>
          </p:cNvSpPr>
          <p:nvPr/>
        </p:nvSpPr>
        <p:spPr bwMode="auto">
          <a:xfrm>
            <a:off x="1346200" y="4843463"/>
            <a:ext cx="2159000" cy="400050"/>
          </a:xfrm>
          <a:prstGeom prst="rect">
            <a:avLst/>
          </a:prstGeom>
          <a:noFill/>
          <a:ln w="9525">
            <a:noFill/>
            <a:miter lim="800000"/>
            <a:headEnd/>
            <a:tailEnd/>
          </a:ln>
        </p:spPr>
        <p:txBody>
          <a:bodyPr wrap="none">
            <a:spAutoFit/>
          </a:bodyPr>
          <a:lstStyle/>
          <a:p>
            <a:r>
              <a:rPr lang="fr-FR" sz="2000" b="1">
                <a:solidFill>
                  <a:srgbClr val="FFFFFF"/>
                </a:solidFill>
                <a:latin typeface="Calibri" pitchFamily="34" charset="0"/>
              </a:rPr>
              <a:t>HUB  DE DONNEES</a:t>
            </a:r>
          </a:p>
        </p:txBody>
      </p:sp>
      <p:grpSp>
        <p:nvGrpSpPr>
          <p:cNvPr id="4" name="Groupe 85"/>
          <p:cNvGrpSpPr>
            <a:grpSpLocks/>
          </p:cNvGrpSpPr>
          <p:nvPr/>
        </p:nvGrpSpPr>
        <p:grpSpPr bwMode="auto">
          <a:xfrm>
            <a:off x="1655763" y="3275013"/>
            <a:ext cx="5975350" cy="835025"/>
            <a:chOff x="1655806" y="3274546"/>
            <a:chExt cx="5975522" cy="835818"/>
          </a:xfrm>
        </p:grpSpPr>
        <p:pic>
          <p:nvPicPr>
            <p:cNvPr id="25635"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1712024" y="3218328"/>
              <a:ext cx="555397" cy="667834"/>
            </a:xfrm>
            <a:prstGeom prst="rect">
              <a:avLst/>
            </a:prstGeom>
            <a:noFill/>
            <a:ln w="9525">
              <a:noFill/>
              <a:miter lim="800000"/>
              <a:headEnd/>
              <a:tailEnd/>
            </a:ln>
          </p:spPr>
        </p:pic>
        <p:pic>
          <p:nvPicPr>
            <p:cNvPr id="25636"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3481253" y="3218328"/>
              <a:ext cx="555397" cy="667834"/>
            </a:xfrm>
            <a:prstGeom prst="rect">
              <a:avLst/>
            </a:prstGeom>
            <a:noFill/>
            <a:ln w="9525">
              <a:noFill/>
              <a:miter lim="800000"/>
              <a:headEnd/>
              <a:tailEnd/>
            </a:ln>
          </p:spPr>
        </p:pic>
        <p:pic>
          <p:nvPicPr>
            <p:cNvPr id="25637"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5250482" y="3218328"/>
              <a:ext cx="555397" cy="667834"/>
            </a:xfrm>
            <a:prstGeom prst="rect">
              <a:avLst/>
            </a:prstGeom>
            <a:noFill/>
            <a:ln w="9525">
              <a:noFill/>
              <a:miter lim="800000"/>
              <a:headEnd/>
              <a:tailEnd/>
            </a:ln>
          </p:spPr>
        </p:pic>
        <p:pic>
          <p:nvPicPr>
            <p:cNvPr id="25638"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7019712" y="3218328"/>
              <a:ext cx="555397" cy="667834"/>
            </a:xfrm>
            <a:prstGeom prst="rect">
              <a:avLst/>
            </a:prstGeom>
            <a:noFill/>
            <a:ln w="9525">
              <a:noFill/>
              <a:miter lim="800000"/>
              <a:headEnd/>
              <a:tailEnd/>
            </a:ln>
          </p:spPr>
        </p:pic>
        <p:pic>
          <p:nvPicPr>
            <p:cNvPr id="25639"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2585248" y="3498749"/>
              <a:ext cx="555397" cy="667834"/>
            </a:xfrm>
            <a:prstGeom prst="rect">
              <a:avLst/>
            </a:prstGeom>
            <a:noFill/>
            <a:ln w="9525">
              <a:noFill/>
              <a:miter lim="800000"/>
              <a:headEnd/>
              <a:tailEnd/>
            </a:ln>
          </p:spPr>
        </p:pic>
        <p:pic>
          <p:nvPicPr>
            <p:cNvPr id="25640"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4461783" y="3498749"/>
              <a:ext cx="555397" cy="667834"/>
            </a:xfrm>
            <a:prstGeom prst="rect">
              <a:avLst/>
            </a:prstGeom>
            <a:noFill/>
            <a:ln w="9525">
              <a:noFill/>
              <a:miter lim="800000"/>
              <a:headEnd/>
              <a:tailEnd/>
            </a:ln>
          </p:spPr>
        </p:pic>
        <p:pic>
          <p:nvPicPr>
            <p:cNvPr id="25641" name="Picture 6" descr="C:\Program Files\Microsoft Resource DVD Artwork\DVD_ART\Artwork_Imagery\Shapes and Graphics\Arrows - arrow\Straight\white semi clear arrow.png"/>
            <p:cNvPicPr>
              <a:picLocks noChangeAspect="1" noChangeArrowheads="1"/>
            </p:cNvPicPr>
            <p:nvPr/>
          </p:nvPicPr>
          <p:blipFill>
            <a:blip r:embed="rId5"/>
            <a:srcRect/>
            <a:stretch>
              <a:fillRect/>
            </a:stretch>
          </p:blipFill>
          <p:spPr bwMode="invGray">
            <a:xfrm rot="-5400000">
              <a:off x="6338317" y="3498749"/>
              <a:ext cx="555397" cy="667834"/>
            </a:xfrm>
            <a:prstGeom prst="rect">
              <a:avLst/>
            </a:prstGeom>
            <a:noFill/>
            <a:ln w="9525">
              <a:noFill/>
              <a:miter lim="800000"/>
              <a:headEnd/>
              <a:tailEnd/>
            </a:ln>
          </p:spPr>
        </p:pic>
      </p:grpSp>
      <p:grpSp>
        <p:nvGrpSpPr>
          <p:cNvPr id="5" name="Group 30"/>
          <p:cNvGrpSpPr>
            <a:grpSpLocks/>
          </p:cNvGrpSpPr>
          <p:nvPr/>
        </p:nvGrpSpPr>
        <p:grpSpPr bwMode="auto">
          <a:xfrm>
            <a:off x="6678613" y="2178050"/>
            <a:ext cx="1509712" cy="1006475"/>
            <a:chOff x="8025164" y="4711692"/>
            <a:chExt cx="1510555" cy="1007035"/>
          </a:xfrm>
        </p:grpSpPr>
        <p:pic>
          <p:nvPicPr>
            <p:cNvPr id="117"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ltGray">
            <a:xfrm>
              <a:off x="8665283" y="4924535"/>
              <a:ext cx="698890" cy="698889"/>
            </a:xfrm>
            <a:prstGeom prst="rect">
              <a:avLst/>
            </a:prstGeom>
            <a:noFill/>
            <a:effectLst>
              <a:outerShdw blurRad="76200" dist="12700" dir="8100000" sy="-23000" kx="800400" algn="br" rotWithShape="0">
                <a:prstClr val="black">
                  <a:alpha val="20000"/>
                </a:prstClr>
              </a:outerShdw>
            </a:effectLst>
          </p:spPr>
        </p:pic>
        <p:pic>
          <p:nvPicPr>
            <p:cNvPr id="118"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7"/>
            <a:srcRect/>
            <a:stretch>
              <a:fillRect/>
            </a:stretch>
          </p:blipFill>
          <p:spPr bwMode="ltGray">
            <a:xfrm>
              <a:off x="8573157" y="5374048"/>
              <a:ext cx="330384" cy="331972"/>
            </a:xfrm>
            <a:prstGeom prst="rect">
              <a:avLst/>
            </a:prstGeom>
            <a:noFill/>
            <a:effectLst>
              <a:outerShdw blurRad="76200" dist="12700" dir="8100000" sy="-23000" kx="800400" algn="br" rotWithShape="0">
                <a:prstClr val="black">
                  <a:alpha val="20000"/>
                </a:prstClr>
              </a:outerShdw>
            </a:effectLst>
          </p:spPr>
        </p:pic>
        <p:pic>
          <p:nvPicPr>
            <p:cNvPr id="25630" name="Picture 3" descr="C:\Program Files\Microsoft Resource DVD Artwork\DVD_ART\Artwork_Imagery\HARDWARE_IMAGERY\Illustration - Misc Hardware\Windows Vista Illustration Icons\Ann Help.png"/>
            <p:cNvPicPr>
              <a:picLocks noChangeAspect="1" noChangeArrowheads="1"/>
            </p:cNvPicPr>
            <p:nvPr/>
          </p:nvPicPr>
          <p:blipFill>
            <a:blip r:embed="rId8"/>
            <a:srcRect/>
            <a:stretch>
              <a:fillRect/>
            </a:stretch>
          </p:blipFill>
          <p:spPr bwMode="ltGray">
            <a:xfrm>
              <a:off x="8429769" y="4846676"/>
              <a:ext cx="302152" cy="302151"/>
            </a:xfrm>
            <a:prstGeom prst="rect">
              <a:avLst/>
            </a:prstGeom>
            <a:noFill/>
            <a:ln w="9525">
              <a:noFill/>
              <a:miter lim="800000"/>
              <a:headEnd/>
              <a:tailEnd/>
            </a:ln>
          </p:spPr>
        </p:pic>
        <p:pic>
          <p:nvPicPr>
            <p:cNvPr id="120" name="Picture 6" descr="C:\Program Files\Microsoft Resource DVD Artwork\DVD_ART\Artwork_Imagery\HARDWARE_IMAGERY\Illustration - Misc Hardware\XML Icons\data.png"/>
            <p:cNvPicPr>
              <a:picLocks noChangeAspect="1" noChangeArrowheads="1"/>
            </p:cNvPicPr>
            <p:nvPr/>
          </p:nvPicPr>
          <p:blipFill>
            <a:blip r:embed="rId9"/>
            <a:srcRect/>
            <a:stretch>
              <a:fillRect/>
            </a:stretch>
          </p:blipFill>
          <p:spPr bwMode="ltGray">
            <a:xfrm>
              <a:off x="8833652" y="4711692"/>
              <a:ext cx="702067" cy="600409"/>
            </a:xfrm>
            <a:prstGeom prst="rect">
              <a:avLst/>
            </a:prstGeom>
            <a:noFill/>
            <a:effectLst>
              <a:outerShdw blurRad="76200" dist="12700" dir="8100000" sy="-23000" kx="800400" algn="br" rotWithShape="0">
                <a:prstClr val="black">
                  <a:alpha val="20000"/>
                </a:prstClr>
              </a:outerShdw>
            </a:effectLst>
          </p:spPr>
        </p:pic>
        <p:pic>
          <p:nvPicPr>
            <p:cNvPr id="25632" name="Picture 11" descr="C:\Program Files\Microsoft Resource DVD Artwork\DVD_ART\Artwork_Imagery\Shapes and Graphics\Arrows - arrow\Curved\orange and yellow shadowed bottom arrow.png"/>
            <p:cNvPicPr>
              <a:picLocks noChangeAspect="1" noChangeArrowheads="1"/>
            </p:cNvPicPr>
            <p:nvPr/>
          </p:nvPicPr>
          <p:blipFill>
            <a:blip r:embed="rId10"/>
            <a:srcRect/>
            <a:stretch>
              <a:fillRect/>
            </a:stretch>
          </p:blipFill>
          <p:spPr bwMode="ltGray">
            <a:xfrm rot="-1679022">
              <a:off x="8408441" y="5336955"/>
              <a:ext cx="684878" cy="381772"/>
            </a:xfrm>
            <a:prstGeom prst="rect">
              <a:avLst/>
            </a:prstGeom>
            <a:noFill/>
            <a:ln w="9525">
              <a:noFill/>
              <a:miter lim="800000"/>
              <a:headEnd/>
              <a:tailEnd/>
            </a:ln>
          </p:spPr>
        </p:pic>
        <p:pic>
          <p:nvPicPr>
            <p:cNvPr id="122" name="Picture 11" descr="C:\Program Files\Microsoft Resource DVD Artwork\DVD_ART\Artwork_Imagery\Shapes and Graphics\Arrows - arrow\Curved\orange and yellow shadowed bottom arrow.png"/>
            <p:cNvPicPr>
              <a:picLocks noChangeAspect="1" noChangeArrowheads="1"/>
            </p:cNvPicPr>
            <p:nvPr/>
          </p:nvPicPr>
          <p:blipFill>
            <a:blip r:embed="rId10"/>
            <a:srcRect/>
            <a:stretch>
              <a:fillRect/>
            </a:stretch>
          </p:blipFill>
          <p:spPr bwMode="ltGray">
            <a:xfrm rot="8281635">
              <a:off x="8242772" y="4835586"/>
              <a:ext cx="684595" cy="382801"/>
            </a:xfrm>
            <a:prstGeom prst="rect">
              <a:avLst/>
            </a:prstGeom>
            <a:noFill/>
            <a:effectLst>
              <a:outerShdw blurRad="76200" dist="12700" dir="8100000" sy="-23000" kx="800400" algn="br" rotWithShape="0">
                <a:prstClr val="black">
                  <a:alpha val="20000"/>
                </a:prstClr>
              </a:outerShdw>
            </a:effectLst>
          </p:spPr>
        </p:pic>
        <p:pic>
          <p:nvPicPr>
            <p:cNvPr id="123"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1"/>
            <a:srcRect/>
            <a:stretch>
              <a:fillRect/>
            </a:stretch>
          </p:blipFill>
          <p:spPr bwMode="ltGray">
            <a:xfrm>
              <a:off x="8025164" y="4864177"/>
              <a:ext cx="700478" cy="725892"/>
            </a:xfrm>
            <a:prstGeom prst="rect">
              <a:avLst/>
            </a:prstGeom>
            <a:noFill/>
            <a:effectLst>
              <a:outerShdw blurRad="76200" dist="12700" dir="8100000" sy="-23000" kx="800400" algn="br" rotWithShape="0">
                <a:prstClr val="black">
                  <a:alpha val="20000"/>
                </a:prstClr>
              </a:outerShdw>
            </a:effectLst>
          </p:spPr>
        </p:pic>
      </p:grpSp>
      <p:pic>
        <p:nvPicPr>
          <p:cNvPr id="25619" name="Picture 26" descr="xml document"/>
          <p:cNvPicPr>
            <a:picLocks noChangeAspect="1" noChangeArrowheads="1"/>
          </p:cNvPicPr>
          <p:nvPr/>
        </p:nvPicPr>
        <p:blipFill>
          <a:blip r:embed="rId12"/>
          <a:srcRect/>
          <a:stretch>
            <a:fillRect/>
          </a:stretch>
        </p:blipFill>
        <p:spPr bwMode="auto">
          <a:xfrm>
            <a:off x="7512050" y="5313363"/>
            <a:ext cx="231775" cy="231775"/>
          </a:xfrm>
          <a:prstGeom prst="rect">
            <a:avLst/>
          </a:prstGeom>
          <a:noFill/>
          <a:ln w="9525">
            <a:noFill/>
            <a:miter lim="800000"/>
            <a:headEnd/>
            <a:tailEnd/>
          </a:ln>
        </p:spPr>
      </p:pic>
      <p:pic>
        <p:nvPicPr>
          <p:cNvPr id="25620" name="Picture 4" descr="C:\Program Files\Microsoft Resource DVD Artwork\DVD_ART\Artwork_Imagery\HARDWARE_IMAGERY\Illustration - Misc Hardware\Windows Vista Illustration Icons\Internet.png"/>
          <p:cNvPicPr>
            <a:picLocks noChangeAspect="1" noChangeArrowheads="1"/>
          </p:cNvPicPr>
          <p:nvPr/>
        </p:nvPicPr>
        <p:blipFill>
          <a:blip r:embed="rId13"/>
          <a:srcRect/>
          <a:stretch>
            <a:fillRect/>
          </a:stretch>
        </p:blipFill>
        <p:spPr bwMode="auto">
          <a:xfrm>
            <a:off x="7321550" y="4884738"/>
            <a:ext cx="465138" cy="465137"/>
          </a:xfrm>
          <a:prstGeom prst="rect">
            <a:avLst/>
          </a:prstGeom>
          <a:noFill/>
          <a:ln w="9525">
            <a:noFill/>
            <a:miter lim="800000"/>
            <a:headEnd/>
            <a:tailEnd/>
          </a:ln>
        </p:spPr>
      </p:pic>
      <p:pic>
        <p:nvPicPr>
          <p:cNvPr id="25621" name="Picture 29" descr="MSN icon photos"/>
          <p:cNvPicPr>
            <a:picLocks noChangeAspect="1" noChangeArrowheads="1"/>
          </p:cNvPicPr>
          <p:nvPr/>
        </p:nvPicPr>
        <p:blipFill>
          <a:blip r:embed="rId14"/>
          <a:srcRect/>
          <a:stretch>
            <a:fillRect/>
          </a:stretch>
        </p:blipFill>
        <p:spPr bwMode="auto">
          <a:xfrm>
            <a:off x="7542213" y="5033963"/>
            <a:ext cx="282575" cy="501650"/>
          </a:xfrm>
          <a:prstGeom prst="rect">
            <a:avLst/>
          </a:prstGeom>
          <a:noFill/>
          <a:ln w="9525">
            <a:noFill/>
            <a:miter lim="800000"/>
            <a:headEnd/>
            <a:tailEnd/>
          </a:ln>
        </p:spPr>
      </p:pic>
      <p:pic>
        <p:nvPicPr>
          <p:cNvPr id="25622" name="Picture 9" descr="MSN icon entertainment"/>
          <p:cNvPicPr>
            <a:picLocks noChangeAspect="1" noChangeArrowheads="1"/>
          </p:cNvPicPr>
          <p:nvPr/>
        </p:nvPicPr>
        <p:blipFill>
          <a:blip r:embed="rId15"/>
          <a:srcRect/>
          <a:stretch>
            <a:fillRect/>
          </a:stretch>
        </p:blipFill>
        <p:spPr bwMode="auto">
          <a:xfrm>
            <a:off x="7172325" y="5178425"/>
            <a:ext cx="436563" cy="712788"/>
          </a:xfrm>
          <a:prstGeom prst="rect">
            <a:avLst/>
          </a:prstGeom>
          <a:noFill/>
          <a:ln w="9525">
            <a:noFill/>
            <a:miter lim="800000"/>
            <a:headEnd/>
            <a:tailEnd/>
          </a:ln>
        </p:spPr>
      </p:pic>
      <p:pic>
        <p:nvPicPr>
          <p:cNvPr id="25623" name="Picture 3" descr="C:\Work\Katmai Marketing\PAG_icon library\PAG_icon library\Search the Web magnifying glass icon.png"/>
          <p:cNvPicPr>
            <a:picLocks noChangeAspect="1" noChangeArrowheads="1"/>
          </p:cNvPicPr>
          <p:nvPr/>
        </p:nvPicPr>
        <p:blipFill>
          <a:blip r:embed="rId16"/>
          <a:srcRect/>
          <a:stretch>
            <a:fillRect/>
          </a:stretch>
        </p:blipFill>
        <p:spPr bwMode="auto">
          <a:xfrm>
            <a:off x="7108825" y="5245100"/>
            <a:ext cx="247650" cy="228600"/>
          </a:xfrm>
          <a:prstGeom prst="rect">
            <a:avLst/>
          </a:prstGeom>
          <a:noFill/>
          <a:ln w="9525">
            <a:noFill/>
            <a:miter lim="800000"/>
            <a:headEnd/>
            <a:tailEnd/>
          </a:ln>
        </p:spPr>
      </p:pic>
      <p:grpSp>
        <p:nvGrpSpPr>
          <p:cNvPr id="6" name="Group 22"/>
          <p:cNvGrpSpPr>
            <a:grpSpLocks/>
          </p:cNvGrpSpPr>
          <p:nvPr/>
        </p:nvGrpSpPr>
        <p:grpSpPr bwMode="auto">
          <a:xfrm>
            <a:off x="6761163" y="4602163"/>
            <a:ext cx="676275" cy="687387"/>
            <a:chOff x="1600200" y="1606130"/>
            <a:chExt cx="645459" cy="742406"/>
          </a:xfrm>
        </p:grpSpPr>
        <p:pic>
          <p:nvPicPr>
            <p:cNvPr id="25626" name="Picture 2" descr="C:\Work\Katmai Marketing\PAG_icon library\PAG_icon library\Database blue.png"/>
            <p:cNvPicPr>
              <a:picLocks noChangeAspect="1" noChangeArrowheads="1"/>
            </p:cNvPicPr>
            <p:nvPr/>
          </p:nvPicPr>
          <p:blipFill>
            <a:blip r:embed="rId17"/>
            <a:srcRect/>
            <a:stretch>
              <a:fillRect/>
            </a:stretch>
          </p:blipFill>
          <p:spPr bwMode="auto">
            <a:xfrm>
              <a:off x="1736163" y="1734669"/>
              <a:ext cx="509496" cy="613867"/>
            </a:xfrm>
            <a:prstGeom prst="rect">
              <a:avLst/>
            </a:prstGeom>
            <a:noFill/>
            <a:ln w="9525">
              <a:noFill/>
              <a:miter lim="800000"/>
              <a:headEnd/>
              <a:tailEnd/>
            </a:ln>
          </p:spPr>
        </p:pic>
        <p:pic>
          <p:nvPicPr>
            <p:cNvPr id="25627" name="Picture 3" descr="C:\Work\Katmai Marketing\PAG_icon library\PAG_icon library\Security Threat Detected.png"/>
            <p:cNvPicPr>
              <a:picLocks noChangeAspect="1" noChangeArrowheads="1"/>
            </p:cNvPicPr>
            <p:nvPr/>
          </p:nvPicPr>
          <p:blipFill>
            <a:blip r:embed="rId18"/>
            <a:srcRect/>
            <a:stretch>
              <a:fillRect/>
            </a:stretch>
          </p:blipFill>
          <p:spPr bwMode="auto">
            <a:xfrm>
              <a:off x="1600200" y="1606130"/>
              <a:ext cx="550582" cy="628881"/>
            </a:xfrm>
            <a:prstGeom prst="rect">
              <a:avLst/>
            </a:prstGeom>
            <a:noFill/>
            <a:ln w="9525">
              <a:noFill/>
              <a:miter lim="800000"/>
              <a:headEnd/>
              <a:tailEnd/>
            </a:ln>
          </p:spPr>
        </p:pic>
      </p:grpSp>
      <p:sp>
        <p:nvSpPr>
          <p:cNvPr id="25625" name="ZoneTexte 131"/>
          <p:cNvSpPr txBox="1">
            <a:spLocks noChangeArrowheads="1"/>
          </p:cNvSpPr>
          <p:nvPr/>
        </p:nvSpPr>
        <p:spPr bwMode="auto">
          <a:xfrm>
            <a:off x="1338263" y="2925763"/>
            <a:ext cx="1901825" cy="368300"/>
          </a:xfrm>
          <a:prstGeom prst="rect">
            <a:avLst/>
          </a:prstGeom>
          <a:noFill/>
          <a:ln w="9525">
            <a:noFill/>
            <a:miter lim="800000"/>
            <a:headEnd/>
            <a:tailEnd/>
          </a:ln>
        </p:spPr>
        <p:txBody>
          <a:bodyPr wrap="none">
            <a:spAutoFit/>
          </a:bodyPr>
          <a:lstStyle/>
          <a:p>
            <a:r>
              <a:rPr lang="fr-FR" b="1">
                <a:solidFill>
                  <a:srgbClr val="FFFFFF"/>
                </a:solidFill>
                <a:latin typeface="Calibri" pitchFamily="34" charset="0"/>
              </a:rPr>
              <a:t>Web/bureautique</a:t>
            </a:r>
            <a:endParaRPr lang="fr-FR" sz="2000" b="1">
              <a:solidFill>
                <a:srgbClr val="FFFFFF"/>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9"/>
          <p:cNvSpPr txBox="1">
            <a:spLocks/>
          </p:cNvSpPr>
          <p:nvPr/>
        </p:nvSpPr>
        <p:spPr>
          <a:xfrm>
            <a:off x="1420238" y="263402"/>
            <a:ext cx="6637912" cy="553998"/>
          </a:xfrm>
          <a:prstGeom prst="rect">
            <a:avLst/>
          </a:prstGeom>
        </p:spPr>
        <p:txBody>
          <a:bodyPr wrap="square" lIns="0" tIns="0" rIns="0" bIns="0">
            <a:spAutoFit/>
          </a:bodyPr>
          <a:lstStyle/>
          <a:p>
            <a:pPr defTabSz="914363" fontAlgn="auto">
              <a:lnSpc>
                <a:spcPct val="90000"/>
              </a:lnSpc>
              <a:spcAft>
                <a:spcPts val="0"/>
              </a:spcAft>
              <a:defRPr/>
            </a:pP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Microsoft Business Intelligence</a:t>
            </a:r>
          </a:p>
        </p:txBody>
      </p:sp>
      <p:grpSp>
        <p:nvGrpSpPr>
          <p:cNvPr id="2" name="Group 49"/>
          <p:cNvGrpSpPr>
            <a:grpSpLocks/>
          </p:cNvGrpSpPr>
          <p:nvPr/>
        </p:nvGrpSpPr>
        <p:grpSpPr bwMode="auto">
          <a:xfrm>
            <a:off x="1954213" y="5600700"/>
            <a:ext cx="6332537" cy="762000"/>
            <a:chOff x="1363436" y="5868200"/>
            <a:chExt cx="6332764" cy="762000"/>
          </a:xfrm>
        </p:grpSpPr>
        <p:sp>
          <p:nvSpPr>
            <p:cNvPr id="104" name="Cube 103"/>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a:solidFill>
                  <a:srgbClr val="FFFFFF"/>
                </a:solidFill>
                <a:latin typeface="Segoe"/>
                <a:cs typeface="+mn-cs"/>
              </a:endParaRPr>
            </a:p>
          </p:txBody>
        </p:sp>
        <p:sp>
          <p:nvSpPr>
            <p:cNvPr id="105"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anchor="ctr"/>
            <a:lstStyle/>
            <a:p>
              <a:pPr algn="ctr">
                <a:defRPr/>
              </a:pPr>
              <a:endParaRPr lang="en-US">
                <a:solidFill>
                  <a:srgbClr val="FFFFFF"/>
                </a:solidFill>
                <a:latin typeface="Segoe"/>
                <a:cs typeface="+mn-cs"/>
              </a:endParaRPr>
            </a:p>
          </p:txBody>
        </p:sp>
        <p:sp>
          <p:nvSpPr>
            <p:cNvPr id="106"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08"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0"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sp>
          <p:nvSpPr>
            <p:cNvPr id="111"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26681" name="Picture 2" descr="\\showsrus\images\LOGOS\GEN_LOGO\O\ORACLE.png"/>
            <p:cNvPicPr>
              <a:picLocks noChangeAspect="1" noChangeArrowheads="1"/>
            </p:cNvPicPr>
            <p:nvPr/>
          </p:nvPicPr>
          <p:blipFill>
            <a:blip r:embed="rId3">
              <a:lum bright="10000"/>
            </a:blip>
            <a:srcRect/>
            <a:stretch>
              <a:fillRect/>
            </a:stretch>
          </p:blipFill>
          <p:spPr bwMode="black">
            <a:xfrm>
              <a:off x="2514600" y="6324600"/>
              <a:ext cx="914400" cy="116681"/>
            </a:xfrm>
            <a:prstGeom prst="rect">
              <a:avLst/>
            </a:prstGeom>
            <a:noFill/>
            <a:ln w="9525">
              <a:noFill/>
              <a:miter lim="800000"/>
              <a:headEnd/>
              <a:tailEnd/>
            </a:ln>
          </p:spPr>
        </p:pic>
        <p:pic>
          <p:nvPicPr>
            <p:cNvPr id="26682" name="Picture 3" descr="\\showsrus\images\LOGOS\GEN_LOGO\S\SAP logo med.png"/>
            <p:cNvPicPr>
              <a:picLocks noChangeAspect="1" noChangeArrowheads="1"/>
            </p:cNvPicPr>
            <p:nvPr/>
          </p:nvPicPr>
          <p:blipFill>
            <a:blip r:embed="rId4">
              <a:lum bright="10000"/>
            </a:blip>
            <a:srcRect/>
            <a:stretch>
              <a:fillRect/>
            </a:stretch>
          </p:blipFill>
          <p:spPr bwMode="invGray">
            <a:xfrm>
              <a:off x="3810000" y="6248400"/>
              <a:ext cx="688258" cy="304800"/>
            </a:xfrm>
            <a:prstGeom prst="rect">
              <a:avLst/>
            </a:prstGeom>
            <a:noFill/>
            <a:ln w="9525">
              <a:noFill/>
              <a:miter lim="800000"/>
              <a:headEnd/>
              <a:tailEnd/>
            </a:ln>
          </p:spPr>
        </p:pic>
        <p:pic>
          <p:nvPicPr>
            <p:cNvPr id="26683" name="Picture 4" descr="\\showsrus\images\LOGOS\GEN_LOGO\S\Siebel-logo-color.png"/>
            <p:cNvPicPr>
              <a:picLocks noChangeAspect="1" noChangeArrowheads="1"/>
            </p:cNvPicPr>
            <p:nvPr/>
          </p:nvPicPr>
          <p:blipFill>
            <a:blip r:embed="rId5">
              <a:lum bright="20000"/>
            </a:blip>
            <a:srcRect/>
            <a:stretch>
              <a:fillRect/>
            </a:stretch>
          </p:blipFill>
          <p:spPr bwMode="invGray">
            <a:xfrm>
              <a:off x="4724400" y="6324600"/>
              <a:ext cx="897980" cy="177800"/>
            </a:xfrm>
            <a:prstGeom prst="rect">
              <a:avLst/>
            </a:prstGeom>
            <a:noFill/>
            <a:ln w="9525">
              <a:noFill/>
              <a:miter lim="800000"/>
              <a:headEnd/>
              <a:tailEnd/>
            </a:ln>
          </p:spPr>
        </p:pic>
        <p:pic>
          <p:nvPicPr>
            <p:cNvPr id="26684" name="Picture 5" descr="C:\Program Files\Microsoft Resource DVD Artwork\DVD_ART\BoxShots_Logos\Microsoft Dynamics\Dynamics-Brand signature\MS Dynamics logo reverse v.png"/>
            <p:cNvPicPr>
              <a:picLocks noChangeAspect="1" noChangeArrowheads="1"/>
            </p:cNvPicPr>
            <p:nvPr/>
          </p:nvPicPr>
          <p:blipFill>
            <a:blip r:embed="rId6"/>
            <a:srcRect/>
            <a:stretch>
              <a:fillRect/>
            </a:stretch>
          </p:blipFill>
          <p:spPr bwMode="invGray">
            <a:xfrm>
              <a:off x="1363436" y="6172200"/>
              <a:ext cx="1019489" cy="365317"/>
            </a:xfrm>
            <a:prstGeom prst="rect">
              <a:avLst/>
            </a:prstGeom>
            <a:noFill/>
            <a:ln w="9525">
              <a:noFill/>
              <a:miter lim="800000"/>
              <a:headEnd/>
              <a:tailEnd/>
            </a:ln>
          </p:spPr>
        </p:pic>
      </p:grpSp>
      <p:grpSp>
        <p:nvGrpSpPr>
          <p:cNvPr id="4" name="Group 48"/>
          <p:cNvGrpSpPr>
            <a:grpSpLocks/>
          </p:cNvGrpSpPr>
          <p:nvPr/>
        </p:nvGrpSpPr>
        <p:grpSpPr bwMode="auto">
          <a:xfrm>
            <a:off x="1522413" y="5218113"/>
            <a:ext cx="6059487" cy="658812"/>
            <a:chOff x="1521760" y="5486400"/>
            <a:chExt cx="6060141" cy="657452"/>
          </a:xfrm>
        </p:grpSpPr>
        <p:pic>
          <p:nvPicPr>
            <p:cNvPr id="26657"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a:ln w="9525">
              <a:noFill/>
              <a:miter lim="800000"/>
              <a:headEnd/>
              <a:tailEnd/>
            </a:ln>
          </p:spPr>
        </p:pic>
        <p:pic>
          <p:nvPicPr>
            <p:cNvPr id="26658"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a:ln w="9525">
              <a:noFill/>
              <a:miter lim="800000"/>
              <a:headEnd/>
              <a:tailEnd/>
            </a:ln>
          </p:spPr>
        </p:pic>
        <p:pic>
          <p:nvPicPr>
            <p:cNvPr id="26659"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a:ln w="9525">
              <a:noFill/>
              <a:miter lim="800000"/>
              <a:headEnd/>
              <a:tailEnd/>
            </a:ln>
          </p:spPr>
        </p:pic>
        <p:pic>
          <p:nvPicPr>
            <p:cNvPr id="26660"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a:ln w="9525">
              <a:noFill/>
              <a:miter lim="800000"/>
              <a:headEnd/>
              <a:tailEnd/>
            </a:ln>
          </p:spPr>
        </p:pic>
        <p:pic>
          <p:nvPicPr>
            <p:cNvPr id="2666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a:ln w="9525">
              <a:noFill/>
              <a:miter lim="800000"/>
              <a:headEnd/>
              <a:tailEnd/>
            </a:ln>
          </p:spPr>
        </p:pic>
        <p:pic>
          <p:nvPicPr>
            <p:cNvPr id="26662"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a:ln w="9525">
              <a:noFill/>
              <a:miter lim="800000"/>
              <a:headEnd/>
              <a:tailEnd/>
            </a:ln>
          </p:spPr>
        </p:pic>
      </p:grpSp>
      <p:sp>
        <p:nvSpPr>
          <p:cNvPr id="123" name="Rounded Rectangle 53"/>
          <p:cNvSpPr/>
          <p:nvPr/>
        </p:nvSpPr>
        <p:spPr bwMode="invGray">
          <a:xfrm>
            <a:off x="1007265" y="2306972"/>
            <a:ext cx="7010400" cy="960664"/>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sp>
        <p:nvSpPr>
          <p:cNvPr id="124" name="Chord 81"/>
          <p:cNvSpPr/>
          <p:nvPr/>
        </p:nvSpPr>
        <p:spPr bwMode="invGray">
          <a:xfrm>
            <a:off x="967946" y="844894"/>
            <a:ext cx="7053942" cy="3386257"/>
          </a:xfrm>
          <a:prstGeom prst="chord">
            <a:avLst>
              <a:gd name="adj1" fmla="val 11061125"/>
              <a:gd name="adj2" fmla="val 2133344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grpSp>
        <p:nvGrpSpPr>
          <p:cNvPr id="5" name="Groupe 50"/>
          <p:cNvGrpSpPr>
            <a:grpSpLocks/>
          </p:cNvGrpSpPr>
          <p:nvPr/>
        </p:nvGrpSpPr>
        <p:grpSpPr bwMode="auto">
          <a:xfrm>
            <a:off x="1005678" y="3874406"/>
            <a:ext cx="7013575" cy="1430337"/>
            <a:chOff x="1066800" y="3821637"/>
            <a:chExt cx="7013448" cy="1923842"/>
          </a:xfrm>
        </p:grpSpPr>
        <p:sp>
          <p:nvSpPr>
            <p:cNvPr id="126" name="Round Same Side Corner Rectangle 75"/>
            <p:cNvSpPr/>
            <p:nvPr/>
          </p:nvSpPr>
          <p:spPr bwMode="invGray">
            <a:xfrm>
              <a:off x="1066800" y="3821637"/>
              <a:ext cx="7013448" cy="1923842"/>
            </a:xfrm>
            <a:prstGeom prst="round2SameRect">
              <a:avLst>
                <a:gd name="adj1" fmla="val 3680"/>
                <a:gd name="adj2" fmla="val 2522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fontAlgn="auto">
                <a:spcBef>
                  <a:spcPts val="0"/>
                </a:spcBef>
                <a:spcAft>
                  <a:spcPts val="0"/>
                </a:spcAft>
                <a:defRPr/>
              </a:pPr>
              <a:endParaRPr lang="en-US" sz="1600" kern="0" dirty="0">
                <a:solidFill>
                  <a:srgbClr val="080808"/>
                </a:solidFill>
                <a:latin typeface="Segoe"/>
                <a:cs typeface="+mn-cs"/>
              </a:endParaRPr>
            </a:p>
          </p:txBody>
        </p:sp>
        <p:pic>
          <p:nvPicPr>
            <p:cNvPr id="26656" name="Image 126" descr="SQL Server 2005 white.png"/>
            <p:cNvPicPr>
              <a:picLocks noChangeAspect="1"/>
            </p:cNvPicPr>
            <p:nvPr/>
          </p:nvPicPr>
          <p:blipFill>
            <a:blip r:embed="rId8"/>
            <a:srcRect/>
            <a:stretch>
              <a:fillRect/>
            </a:stretch>
          </p:blipFill>
          <p:spPr bwMode="auto">
            <a:xfrm>
              <a:off x="1210360" y="4476779"/>
              <a:ext cx="1805609" cy="465437"/>
            </a:xfrm>
            <a:prstGeom prst="rect">
              <a:avLst/>
            </a:prstGeom>
            <a:noFill/>
            <a:ln w="9525">
              <a:noFill/>
              <a:miter lim="800000"/>
              <a:headEnd/>
              <a:tailEnd/>
            </a:ln>
          </p:spPr>
        </p:pic>
      </p:grpSp>
      <p:cxnSp>
        <p:nvCxnSpPr>
          <p:cNvPr id="26636" name="Connecteur droit 127"/>
          <p:cNvCxnSpPr>
            <a:cxnSpLocks noChangeShapeType="1"/>
          </p:cNvCxnSpPr>
          <p:nvPr/>
        </p:nvCxnSpPr>
        <p:spPr bwMode="auto">
          <a:xfrm rot="5400000">
            <a:off x="2420144" y="4534694"/>
            <a:ext cx="1482725" cy="1588"/>
          </a:xfrm>
          <a:prstGeom prst="line">
            <a:avLst/>
          </a:prstGeom>
          <a:noFill/>
          <a:ln w="9525" algn="ctr">
            <a:solidFill>
              <a:srgbClr val="4A7EBB"/>
            </a:solidFill>
            <a:round/>
            <a:headEnd/>
            <a:tailEnd/>
          </a:ln>
        </p:spPr>
      </p:cxnSp>
      <p:cxnSp>
        <p:nvCxnSpPr>
          <p:cNvPr id="26637" name="Connecteur droit 128"/>
          <p:cNvCxnSpPr>
            <a:cxnSpLocks noChangeShapeType="1"/>
          </p:cNvCxnSpPr>
          <p:nvPr/>
        </p:nvCxnSpPr>
        <p:spPr bwMode="auto">
          <a:xfrm rot="5400000">
            <a:off x="2527300" y="1614488"/>
            <a:ext cx="1268413" cy="1587"/>
          </a:xfrm>
          <a:prstGeom prst="line">
            <a:avLst/>
          </a:prstGeom>
          <a:noFill/>
          <a:ln w="9525" algn="ctr">
            <a:solidFill>
              <a:srgbClr val="4A7EBB"/>
            </a:solidFill>
            <a:round/>
            <a:headEnd/>
            <a:tailEnd/>
          </a:ln>
        </p:spPr>
      </p:cxnSp>
      <p:sp>
        <p:nvSpPr>
          <p:cNvPr id="26638" name="ZoneTexte 129"/>
          <p:cNvSpPr txBox="1">
            <a:spLocks noChangeArrowheads="1"/>
          </p:cNvSpPr>
          <p:nvPr/>
        </p:nvSpPr>
        <p:spPr bwMode="auto">
          <a:xfrm>
            <a:off x="3386138" y="3990975"/>
            <a:ext cx="3768725" cy="1201738"/>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Reporting</a:t>
            </a:r>
          </a:p>
          <a:p>
            <a:pPr>
              <a:buFont typeface="Arial" pitchFamily="34" charset="0"/>
              <a:buChar char="•"/>
            </a:pPr>
            <a:r>
              <a:rPr lang="fr-FR">
                <a:solidFill>
                  <a:srgbClr val="FFFFFF"/>
                </a:solidFill>
                <a:latin typeface="Calibri" pitchFamily="34" charset="0"/>
              </a:rPr>
              <a:t> Data Mining</a:t>
            </a:r>
          </a:p>
          <a:p>
            <a:pPr>
              <a:buFont typeface="Arial" pitchFamily="34" charset="0"/>
              <a:buChar char="•"/>
            </a:pPr>
            <a:r>
              <a:rPr lang="fr-FR">
                <a:solidFill>
                  <a:srgbClr val="FFFFFF"/>
                </a:solidFill>
                <a:latin typeface="Calibri" pitchFamily="34" charset="0"/>
              </a:rPr>
              <a:t> Stockage Relationnel &amp; Analytique</a:t>
            </a:r>
          </a:p>
          <a:p>
            <a:pPr>
              <a:buFont typeface="Arial" pitchFamily="34" charset="0"/>
              <a:buChar char="•"/>
            </a:pPr>
            <a:r>
              <a:rPr lang="fr-FR">
                <a:solidFill>
                  <a:srgbClr val="FFFFFF"/>
                </a:solidFill>
                <a:latin typeface="Calibri" pitchFamily="34" charset="0"/>
              </a:rPr>
              <a:t> Intégration de données</a:t>
            </a:r>
          </a:p>
        </p:txBody>
      </p:sp>
      <p:sp>
        <p:nvSpPr>
          <p:cNvPr id="26639" name="ZoneTexte 130"/>
          <p:cNvSpPr txBox="1">
            <a:spLocks noChangeArrowheads="1"/>
          </p:cNvSpPr>
          <p:nvPr/>
        </p:nvSpPr>
        <p:spPr bwMode="auto">
          <a:xfrm>
            <a:off x="3316288" y="2306638"/>
            <a:ext cx="3768725" cy="1200150"/>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Tableaux de bord</a:t>
            </a:r>
          </a:p>
          <a:p>
            <a:pPr>
              <a:buFont typeface="Arial" pitchFamily="34" charset="0"/>
              <a:buChar char="•"/>
            </a:pPr>
            <a:r>
              <a:rPr lang="fr-FR">
                <a:solidFill>
                  <a:srgbClr val="FFFFFF"/>
                </a:solidFill>
                <a:latin typeface="Calibri" pitchFamily="34" charset="0"/>
              </a:rPr>
              <a:t> Analyse Interactive</a:t>
            </a:r>
          </a:p>
          <a:p>
            <a:pPr>
              <a:buFont typeface="Arial" pitchFamily="34" charset="0"/>
              <a:buChar char="•"/>
            </a:pPr>
            <a:r>
              <a:rPr lang="fr-FR">
                <a:solidFill>
                  <a:srgbClr val="FFFFFF"/>
                </a:solidFill>
                <a:latin typeface="Calibri" pitchFamily="34" charset="0"/>
              </a:rPr>
              <a:t> Elaboration budgétaire</a:t>
            </a:r>
          </a:p>
          <a:p>
            <a:pPr>
              <a:buFont typeface="Arial" pitchFamily="34" charset="0"/>
              <a:buChar char="•"/>
            </a:pPr>
            <a:endParaRPr lang="fr-FR">
              <a:solidFill>
                <a:srgbClr val="FFFFFF"/>
              </a:solidFill>
              <a:latin typeface="Calibri" pitchFamily="34" charset="0"/>
            </a:endParaRPr>
          </a:p>
        </p:txBody>
      </p:sp>
      <p:sp>
        <p:nvSpPr>
          <p:cNvPr id="26640" name="ZoneTexte 131"/>
          <p:cNvSpPr txBox="1">
            <a:spLocks noChangeArrowheads="1"/>
          </p:cNvSpPr>
          <p:nvPr/>
        </p:nvSpPr>
        <p:spPr bwMode="auto">
          <a:xfrm>
            <a:off x="3233738" y="1244600"/>
            <a:ext cx="3797300"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Point d’accès centralisé</a:t>
            </a:r>
          </a:p>
          <a:p>
            <a:pPr>
              <a:buFont typeface="Arial" pitchFamily="34" charset="0"/>
              <a:buChar char="•"/>
            </a:pPr>
            <a:r>
              <a:rPr lang="fr-FR">
                <a:solidFill>
                  <a:srgbClr val="FFFFFF"/>
                </a:solidFill>
                <a:latin typeface="Calibri" pitchFamily="34" charset="0"/>
              </a:rPr>
              <a:t> Portail collaboratif d’entreprise</a:t>
            </a:r>
          </a:p>
          <a:p>
            <a:pPr>
              <a:buFont typeface="Arial" pitchFamily="34" charset="0"/>
              <a:buChar char="•"/>
            </a:pPr>
            <a:r>
              <a:rPr lang="fr-FR">
                <a:solidFill>
                  <a:srgbClr val="FFFFFF"/>
                </a:solidFill>
                <a:latin typeface="Calibri" pitchFamily="34" charset="0"/>
              </a:rPr>
              <a:t> Recherche de documents</a:t>
            </a:r>
          </a:p>
        </p:txBody>
      </p:sp>
      <p:sp>
        <p:nvSpPr>
          <p:cNvPr id="133" name="Can 60"/>
          <p:cNvSpPr/>
          <p:nvPr/>
        </p:nvSpPr>
        <p:spPr bwMode="invGray">
          <a:xfrm>
            <a:off x="848734" y="56007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anchor="ctr"/>
          <a:lstStyle/>
          <a:p>
            <a:pPr algn="ctr">
              <a:defRPr/>
            </a:pPr>
            <a:endParaRPr lang="en-US" dirty="0">
              <a:solidFill>
                <a:srgbClr val="FFFFFF"/>
              </a:solidFill>
              <a:latin typeface="Segoe"/>
              <a:cs typeface="+mn-cs"/>
            </a:endParaRPr>
          </a:p>
        </p:txBody>
      </p:sp>
      <p:pic>
        <p:nvPicPr>
          <p:cNvPr id="26644" name="Image 133" descr="sql server generic logo rev.png"/>
          <p:cNvPicPr>
            <a:picLocks noChangeAspect="1"/>
          </p:cNvPicPr>
          <p:nvPr/>
        </p:nvPicPr>
        <p:blipFill>
          <a:blip r:embed="rId9"/>
          <a:srcRect/>
          <a:stretch>
            <a:fillRect/>
          </a:stretch>
        </p:blipFill>
        <p:spPr bwMode="auto">
          <a:xfrm>
            <a:off x="866775" y="5937250"/>
            <a:ext cx="942975" cy="271463"/>
          </a:xfrm>
          <a:prstGeom prst="rect">
            <a:avLst/>
          </a:prstGeom>
          <a:noFill/>
          <a:ln w="9525">
            <a:noFill/>
            <a:miter lim="800000"/>
            <a:headEnd/>
            <a:tailEnd/>
          </a:ln>
        </p:spPr>
      </p:pic>
      <p:pic>
        <p:nvPicPr>
          <p:cNvPr id="26645" name="Image 134" descr="ofc-PrfrmPt-2_rgb_r.png"/>
          <p:cNvPicPr>
            <a:picLocks noChangeAspect="1"/>
          </p:cNvPicPr>
          <p:nvPr/>
        </p:nvPicPr>
        <p:blipFill>
          <a:blip r:embed="rId10"/>
          <a:srcRect/>
          <a:stretch>
            <a:fillRect/>
          </a:stretch>
        </p:blipFill>
        <p:spPr bwMode="auto">
          <a:xfrm>
            <a:off x="1049338" y="2600325"/>
            <a:ext cx="2084387" cy="392113"/>
          </a:xfrm>
          <a:prstGeom prst="rect">
            <a:avLst/>
          </a:prstGeom>
          <a:noFill/>
          <a:ln w="9525">
            <a:noFill/>
            <a:miter lim="800000"/>
            <a:headEnd/>
            <a:tailEnd/>
          </a:ln>
        </p:spPr>
      </p:pic>
      <p:pic>
        <p:nvPicPr>
          <p:cNvPr id="26646" name="Image 135" descr="Image1.png"/>
          <p:cNvPicPr>
            <a:picLocks noChangeAspect="1"/>
          </p:cNvPicPr>
          <p:nvPr/>
        </p:nvPicPr>
        <p:blipFill>
          <a:blip r:embed="rId11"/>
          <a:srcRect/>
          <a:stretch>
            <a:fillRect/>
          </a:stretch>
        </p:blipFill>
        <p:spPr bwMode="auto">
          <a:xfrm>
            <a:off x="1501775" y="1735138"/>
            <a:ext cx="1603375" cy="406400"/>
          </a:xfrm>
          <a:prstGeom prst="rect">
            <a:avLst/>
          </a:prstGeom>
          <a:noFill/>
          <a:ln w="9525">
            <a:noFill/>
            <a:miter lim="800000"/>
            <a:headEnd/>
            <a:tailEnd/>
          </a:ln>
        </p:spPr>
      </p:pic>
      <p:sp>
        <p:nvSpPr>
          <p:cNvPr id="137" name="Rounded Rectangle 53"/>
          <p:cNvSpPr/>
          <p:nvPr/>
        </p:nvSpPr>
        <p:spPr bwMode="invGray">
          <a:xfrm>
            <a:off x="1007265" y="3321421"/>
            <a:ext cx="7010400" cy="524438"/>
          </a:xfrm>
          <a:prstGeom prst="roundRect">
            <a:avLst>
              <a:gd name="adj" fmla="val 1131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buFont typeface="Arial" pitchFamily="34" charset="0"/>
              <a:buChar char="•"/>
              <a:defRPr/>
            </a:pPr>
            <a:endParaRPr lang="en-US" sz="2400" b="1" dirty="0">
              <a:solidFill>
                <a:srgbClr val="FFFFFF"/>
              </a:solidFill>
              <a:latin typeface="Segoe"/>
              <a:cs typeface="+mn-cs"/>
            </a:endParaRPr>
          </a:p>
        </p:txBody>
      </p:sp>
      <p:cxnSp>
        <p:nvCxnSpPr>
          <p:cNvPr id="26650" name="Connecteur droit 137"/>
          <p:cNvCxnSpPr>
            <a:cxnSpLocks noChangeShapeType="1"/>
          </p:cNvCxnSpPr>
          <p:nvPr/>
        </p:nvCxnSpPr>
        <p:spPr bwMode="auto">
          <a:xfrm rot="5400000">
            <a:off x="2420143" y="3007519"/>
            <a:ext cx="1482725" cy="1587"/>
          </a:xfrm>
          <a:prstGeom prst="line">
            <a:avLst/>
          </a:prstGeom>
          <a:noFill/>
          <a:ln w="9525" algn="ctr">
            <a:solidFill>
              <a:srgbClr val="4A7EBB"/>
            </a:solidFill>
            <a:round/>
            <a:headEnd/>
            <a:tailEnd/>
          </a:ln>
        </p:spPr>
      </p:cxnSp>
      <p:sp>
        <p:nvSpPr>
          <p:cNvPr id="26651" name="ZoneTexte 138"/>
          <p:cNvSpPr txBox="1">
            <a:spLocks noChangeArrowheads="1"/>
          </p:cNvSpPr>
          <p:nvPr/>
        </p:nvSpPr>
        <p:spPr bwMode="auto">
          <a:xfrm>
            <a:off x="3309938" y="3243263"/>
            <a:ext cx="4475162" cy="923925"/>
          </a:xfrm>
          <a:prstGeom prst="rect">
            <a:avLst/>
          </a:prstGeom>
          <a:noFill/>
          <a:ln w="9525">
            <a:noFill/>
            <a:miter lim="800000"/>
            <a:headEnd/>
            <a:tailEnd/>
          </a:ln>
        </p:spPr>
        <p:txBody>
          <a:bodyPr>
            <a:spAutoFit/>
          </a:bodyPr>
          <a:lstStyle/>
          <a:p>
            <a:pPr>
              <a:buFont typeface="Arial" pitchFamily="34" charset="0"/>
              <a:buChar char="•"/>
            </a:pPr>
            <a:r>
              <a:rPr lang="fr-FR">
                <a:solidFill>
                  <a:srgbClr val="FFFFFF"/>
                </a:solidFill>
                <a:latin typeface="Calibri" pitchFamily="34" charset="0"/>
              </a:rPr>
              <a:t> Analyse de premier niveau</a:t>
            </a:r>
          </a:p>
          <a:p>
            <a:pPr>
              <a:buFont typeface="Arial" pitchFamily="34" charset="0"/>
              <a:buChar char="•"/>
            </a:pPr>
            <a:r>
              <a:rPr lang="fr-FR">
                <a:solidFill>
                  <a:srgbClr val="FFFFFF"/>
                </a:solidFill>
                <a:latin typeface="Calibri" pitchFamily="34" charset="0"/>
              </a:rPr>
              <a:t> Data Mining add-in pour les fonctionnels</a:t>
            </a:r>
          </a:p>
          <a:p>
            <a:pPr>
              <a:buFont typeface="Arial" pitchFamily="34" charset="0"/>
              <a:buChar char="•"/>
            </a:pPr>
            <a:endParaRPr lang="fr-FR">
              <a:solidFill>
                <a:srgbClr val="FFFFFF"/>
              </a:solidFill>
              <a:latin typeface="Calibri" pitchFamily="34" charset="0"/>
            </a:endParaRPr>
          </a:p>
        </p:txBody>
      </p:sp>
      <p:pic>
        <p:nvPicPr>
          <p:cNvPr id="26652" name="Image 139" descr="Excel 2007 logo rev.png"/>
          <p:cNvPicPr>
            <a:picLocks noChangeAspect="1"/>
          </p:cNvPicPr>
          <p:nvPr/>
        </p:nvPicPr>
        <p:blipFill>
          <a:blip r:embed="rId12"/>
          <a:srcRect/>
          <a:stretch>
            <a:fillRect/>
          </a:stretch>
        </p:blipFill>
        <p:spPr bwMode="auto">
          <a:xfrm>
            <a:off x="1090613" y="3449638"/>
            <a:ext cx="1643062" cy="31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22"/>
          <p:cNvGrpSpPr/>
          <p:nvPr/>
        </p:nvGrpSpPr>
        <p:grpSpPr bwMode="invGray">
          <a:xfrm>
            <a:off x="1066800" y="2536369"/>
            <a:ext cx="7010400" cy="1143001"/>
            <a:chOff x="1066800" y="2526286"/>
            <a:chExt cx="7010400" cy="1039328"/>
          </a:xfrm>
        </p:grpSpPr>
        <p:sp>
          <p:nvSpPr>
            <p:cNvPr id="54" name="Rounded Rectangle 53"/>
            <p:cNvSpPr/>
            <p:nvPr/>
          </p:nvSpPr>
          <p:spPr bwMode="invGray">
            <a:xfrm>
              <a:off x="1066800" y="2526286"/>
              <a:ext cx="7010400" cy="1039328"/>
            </a:xfrm>
            <a:prstGeom prst="roundRect">
              <a:avLst>
                <a:gd name="adj" fmla="val 11310"/>
              </a:avLst>
            </a:prstGeom>
            <a:gradFill flip="none" rotWithShape="1">
              <a:gsLst>
                <a:gs pos="0">
                  <a:srgbClr val="FFFFFF"/>
                </a:gs>
                <a:gs pos="61000">
                  <a:srgbClr val="FFFFFF">
                    <a:alpha val="20000"/>
                  </a:srgbClr>
                </a:gs>
                <a:gs pos="100000">
                  <a:srgbClr val="3497AE">
                    <a:lumMod val="50000"/>
                    <a:alpha val="40000"/>
                  </a:srgbClr>
                </a:gs>
              </a:gsLst>
              <a:lin ang="5400000" scaled="1"/>
              <a:tileRect/>
            </a:gradFill>
            <a:ln w="19050" cap="flat" cmpd="thickThin" algn="ctr">
              <a:solidFill>
                <a:srgbClr val="FFFFFF">
                  <a:alpha val="67843"/>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latin typeface="Segoe"/>
                  <a:ea typeface="+mn-ea"/>
                  <a:cs typeface="+mn-cs"/>
                </a:rPr>
                <a:t>GESTION DE LA PERFORMANCE</a:t>
              </a:r>
              <a:endParaRPr kumimoji="0" lang="en-US" sz="1600" b="0" i="0" u="none" strike="noStrike" kern="0" cap="none" spc="0" normalizeH="0" baseline="0" noProof="0" dirty="0">
                <a:ln>
                  <a:noFill/>
                </a:ln>
                <a:solidFill>
                  <a:srgbClr val="080808"/>
                </a:solidFill>
                <a:effectLst/>
                <a:uLnTx/>
                <a:uFillTx/>
                <a:latin typeface="Segoe"/>
                <a:ea typeface="+mn-ea"/>
                <a:cs typeface="+mn-cs"/>
              </a:endParaRPr>
            </a:p>
          </p:txBody>
        </p:sp>
        <p:sp>
          <p:nvSpPr>
            <p:cNvPr id="56" name="Rounded Rectangle 55"/>
            <p:cNvSpPr/>
            <p:nvPr/>
          </p:nvSpPr>
          <p:spPr bwMode="invGray">
            <a:xfrm>
              <a:off x="1523999" y="2917185"/>
              <a:ext cx="2002970" cy="554327"/>
            </a:xfrm>
            <a:prstGeom prst="roundRect">
              <a:avLst/>
            </a:prstGeom>
            <a:gradFill flip="none" rotWithShape="1">
              <a:gsLst>
                <a:gs pos="0">
                  <a:srgbClr val="3497AE">
                    <a:lumMod val="50000"/>
                    <a:alpha val="70000"/>
                  </a:srgbClr>
                </a:gs>
                <a:gs pos="77000">
                  <a:srgbClr val="3497AE">
                    <a:alpha val="50000"/>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600" kern="0" dirty="0" err="1" smtClean="0">
                  <a:solidFill>
                    <a:srgbClr val="FFFFFF"/>
                  </a:solidFill>
                  <a:effectLst>
                    <a:outerShdw blurRad="292100" dist="38100" dir="2700000" sx="101000" sy="101000" algn="tl" rotWithShape="0">
                      <a:srgbClr val="080808"/>
                    </a:outerShdw>
                  </a:effectLst>
                </a:rPr>
                <a:t>PerformancePoint</a:t>
              </a:r>
              <a:r>
                <a:rPr lang="en-US" sz="1600" kern="0" dirty="0" smtClean="0">
                  <a:solidFill>
                    <a:srgbClr val="FFFFFF"/>
                  </a:solidFill>
                  <a:effectLst>
                    <a:outerShdw blurRad="292100" dist="38100" dir="2700000" sx="101000" sy="101000" algn="tl" rotWithShape="0">
                      <a:srgbClr val="080808"/>
                    </a:outerShdw>
                  </a:effectLst>
                </a:rPr>
                <a:t> </a:t>
              </a:r>
              <a:br>
                <a:rPr lang="en-US" sz="1600" kern="0" dirty="0" smtClean="0">
                  <a:solidFill>
                    <a:srgbClr val="FFFFFF"/>
                  </a:solidFill>
                  <a:effectLst>
                    <a:outerShdw blurRad="292100" dist="38100" dir="2700000" sx="101000" sy="101000" algn="tl" rotWithShape="0">
                      <a:srgbClr val="080808"/>
                    </a:outerShdw>
                  </a:effectLst>
                </a:rPr>
              </a:b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Monitor</a:t>
              </a:r>
              <a:endParaRPr kumimoji="0" lang="en-US" sz="12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grpSp>
      <p:grpSp>
        <p:nvGrpSpPr>
          <p:cNvPr id="3" name="Group 123"/>
          <p:cNvGrpSpPr/>
          <p:nvPr/>
        </p:nvGrpSpPr>
        <p:grpSpPr bwMode="invGray">
          <a:xfrm>
            <a:off x="1066800" y="3733800"/>
            <a:ext cx="7013448" cy="2011680"/>
            <a:chOff x="1066800" y="3658400"/>
            <a:chExt cx="7013448" cy="2011680"/>
          </a:xfrm>
        </p:grpSpPr>
        <p:sp>
          <p:nvSpPr>
            <p:cNvPr id="76" name="Round Same Side Corner Rectangle 75"/>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rgbClr val="7DCC2E">
                    <a:lumMod val="50000"/>
                    <a:alpha val="37000"/>
                  </a:srgbClr>
                </a:gs>
              </a:gsLst>
              <a:lin ang="5400000" scaled="1"/>
              <a:tileRect/>
            </a:gradFill>
            <a:ln w="19050" cap="flat" cmpd="thickThin" algn="ctr">
              <a:solidFill>
                <a:srgbClr val="FFFFFF">
                  <a:alpha val="67843"/>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latin typeface="Segoe"/>
                  <a:ea typeface="+mn-ea"/>
                  <a:cs typeface="+mn-cs"/>
                </a:rPr>
                <a:t>PLATEFORME BI</a:t>
              </a:r>
              <a:endParaRPr kumimoji="0" lang="en-US" sz="1600" b="0" i="0" u="none" strike="noStrike" kern="0" cap="none" spc="0" normalizeH="0" baseline="0" noProof="0" dirty="0">
                <a:ln>
                  <a:noFill/>
                </a:ln>
                <a:solidFill>
                  <a:srgbClr val="080808"/>
                </a:solidFill>
                <a:effectLst/>
                <a:uLnTx/>
                <a:uFillTx/>
                <a:latin typeface="Segoe"/>
                <a:ea typeface="+mn-ea"/>
                <a:cs typeface="+mn-cs"/>
              </a:endParaRPr>
            </a:p>
          </p:txBody>
        </p:sp>
        <p:sp>
          <p:nvSpPr>
            <p:cNvPr id="77" name="Rounded Rectangle 76"/>
            <p:cNvSpPr/>
            <p:nvPr/>
          </p:nvSpPr>
          <p:spPr bwMode="invGray">
            <a:xfrm>
              <a:off x="1524000" y="4025075"/>
              <a:ext cx="2971800" cy="533400"/>
            </a:xfrm>
            <a:prstGeom prst="roundRect">
              <a:avLst/>
            </a:prstGeom>
            <a:gradFill flip="none" rotWithShape="1">
              <a:gsLst>
                <a:gs pos="100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Reporting Services</a:t>
              </a:r>
            </a:p>
          </p:txBody>
        </p:sp>
        <p:sp>
          <p:nvSpPr>
            <p:cNvPr id="78" name="Rounded Rectangle 77"/>
            <p:cNvSpPr/>
            <p:nvPr/>
          </p:nvSpPr>
          <p:spPr bwMode="invGray">
            <a:xfrm>
              <a:off x="4565125" y="4025075"/>
              <a:ext cx="2971800" cy="533400"/>
            </a:xfrm>
            <a:prstGeom prst="roundRect">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Analysis Services</a:t>
              </a:r>
            </a:p>
          </p:txBody>
        </p:sp>
        <p:sp>
          <p:nvSpPr>
            <p:cNvPr id="79" name="Rounded Rectangle 78"/>
            <p:cNvSpPr/>
            <p:nvPr/>
          </p:nvSpPr>
          <p:spPr bwMode="invGray">
            <a:xfrm>
              <a:off x="1524000" y="4620525"/>
              <a:ext cx="6019800" cy="422825"/>
            </a:xfrm>
            <a:prstGeom prst="roundRect">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DBMS</a:t>
              </a:r>
            </a:p>
          </p:txBody>
        </p:sp>
        <p:sp>
          <p:nvSpPr>
            <p:cNvPr id="80" name="Round Same Side Corner Rectangle 79"/>
            <p:cNvSpPr/>
            <p:nvPr/>
          </p:nvSpPr>
          <p:spPr bwMode="invGray">
            <a:xfrm>
              <a:off x="1524000" y="5105400"/>
              <a:ext cx="6016752" cy="420624"/>
            </a:xfrm>
            <a:prstGeom prst="round2SameRect">
              <a:avLst>
                <a:gd name="adj1" fmla="val 12834"/>
                <a:gd name="adj2" fmla="val 50000"/>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Integration Services</a:t>
              </a:r>
            </a:p>
          </p:txBody>
        </p:sp>
      </p:grpSp>
      <p:sp>
        <p:nvSpPr>
          <p:cNvPr id="82" name="Chord 81"/>
          <p:cNvSpPr/>
          <p:nvPr/>
        </p:nvSpPr>
        <p:spPr bwMode="invGray">
          <a:xfrm>
            <a:off x="1045029" y="1066000"/>
            <a:ext cx="7053942" cy="3386257"/>
          </a:xfrm>
          <a:prstGeom prst="chord">
            <a:avLst>
              <a:gd name="adj1" fmla="val 11061125"/>
              <a:gd name="adj2" fmla="val 21333444"/>
            </a:avLst>
          </a:prstGeom>
          <a:gradFill flip="none" rotWithShape="1">
            <a:gsLst>
              <a:gs pos="0">
                <a:srgbClr val="FFFFFF"/>
              </a:gs>
              <a:gs pos="77000">
                <a:srgbClr val="FFFFFF">
                  <a:alpha val="0"/>
                </a:srgbClr>
              </a:gs>
              <a:gs pos="100000">
                <a:srgbClr val="FFFFFF">
                  <a:alpha val="0"/>
                </a:srgbClr>
              </a:gs>
            </a:gsLst>
            <a:lin ang="5400000" scaled="1"/>
            <a:tileRect/>
          </a:gradFill>
          <a:ln w="19050" cap="flat" cmpd="thickThin" algn="ctr">
            <a:solidFill>
              <a:srgbClr val="FFFFFF">
                <a:alpha val="23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83" name="Chord 82"/>
          <p:cNvSpPr/>
          <p:nvPr/>
        </p:nvSpPr>
        <p:spPr bwMode="invGray">
          <a:xfrm>
            <a:off x="1485900" y="1414343"/>
            <a:ext cx="6172200" cy="2569827"/>
          </a:xfrm>
          <a:prstGeom prst="chord">
            <a:avLst>
              <a:gd name="adj1" fmla="val 11061125"/>
              <a:gd name="adj2" fmla="val 21333444"/>
            </a:avLst>
          </a:prstGeom>
          <a:gradFill flip="none" rotWithShape="1">
            <a:gsLst>
              <a:gs pos="38000">
                <a:srgbClr val="DF8045">
                  <a:lumMod val="50000"/>
                  <a:alpha val="70000"/>
                </a:srgbClr>
              </a:gs>
              <a:gs pos="87000">
                <a:srgbClr val="DF8045">
                  <a:lumMod val="75000"/>
                  <a:alpha val="93000"/>
                </a:srgbClr>
              </a:gs>
              <a:gs pos="100000">
                <a:srgbClr val="DF8045">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80808"/>
              </a:solidFill>
              <a:effectLst/>
              <a:uLnTx/>
              <a:uFillTx/>
              <a:latin typeface="Segoe"/>
              <a:ea typeface="+mn-ea"/>
              <a:cs typeface="+mn-cs"/>
            </a:endParaRPr>
          </a:p>
        </p:txBody>
      </p:sp>
      <p:sp>
        <p:nvSpPr>
          <p:cNvPr id="84" name="TextBox 83"/>
          <p:cNvSpPr txBox="1"/>
          <p:nvPr/>
        </p:nvSpPr>
        <p:spPr bwMode="invGray">
          <a:xfrm>
            <a:off x="3229275" y="1617389"/>
            <a:ext cx="2726227"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rPr>
              <a:t>SharePoint Server</a:t>
            </a:r>
            <a:endParaRPr kumimoji="0" lang="en-US" sz="1800" b="0" i="0" u="none" strike="noStrike" kern="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ndParaRPr>
          </a:p>
        </p:txBody>
      </p:sp>
      <p:grpSp>
        <p:nvGrpSpPr>
          <p:cNvPr id="4" name="Group 83"/>
          <p:cNvGrpSpPr/>
          <p:nvPr/>
        </p:nvGrpSpPr>
        <p:grpSpPr bwMode="invGray">
          <a:xfrm>
            <a:off x="2324115" y="1965727"/>
            <a:ext cx="4631894" cy="457200"/>
            <a:chOff x="2333838" y="2133600"/>
            <a:chExt cx="5047328" cy="381000"/>
          </a:xfrm>
        </p:grpSpPr>
        <p:sp>
          <p:nvSpPr>
            <p:cNvPr id="90" name="Round Same Side Corner Rectangle 89"/>
            <p:cNvSpPr/>
            <p:nvPr/>
          </p:nvSpPr>
          <p:spPr bwMode="invGray">
            <a:xfrm>
              <a:off x="233383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Rapports</a:t>
              </a:r>
              <a:endParaRPr kumimoji="0" lang="en-US" sz="1300" b="0"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Segoe"/>
                <a:ea typeface="+mn-ea"/>
                <a:cs typeface="+mn-cs"/>
              </a:endParaRPr>
            </a:p>
          </p:txBody>
        </p:sp>
        <p:sp>
          <p:nvSpPr>
            <p:cNvPr id="91" name="Round Same Side Corner Rectangle 90"/>
            <p:cNvSpPr/>
            <p:nvPr/>
          </p:nvSpPr>
          <p:spPr bwMode="invGray">
            <a:xfrm>
              <a:off x="334802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Tableaux </a:t>
              </a:r>
              <a:b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b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de </a:t>
              </a:r>
              <a:r>
                <a:rPr kumimoji="0" lang="en-US" sz="1300" b="0" i="0" u="none" strike="noStrike" kern="0" cap="none" spc="0" normalizeH="0" baseline="0" noProof="0" dirty="0" err="1"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bord</a:t>
              </a:r>
              <a:endPar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endParaRPr>
            </a:p>
          </p:txBody>
        </p:sp>
        <p:sp>
          <p:nvSpPr>
            <p:cNvPr id="92" name="Round Same Side Corner Rectangle 91"/>
            <p:cNvSpPr/>
            <p:nvPr/>
          </p:nvSpPr>
          <p:spPr bwMode="invGray">
            <a:xfrm>
              <a:off x="436220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err="1"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Feuilles</a:t>
              </a: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
              </a:r>
              <a:b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b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Excel</a:t>
              </a:r>
            </a:p>
          </p:txBody>
        </p:sp>
        <p:sp>
          <p:nvSpPr>
            <p:cNvPr id="93" name="Round Same Side Corner Rectangle 92"/>
            <p:cNvSpPr/>
            <p:nvPr/>
          </p:nvSpPr>
          <p:spPr bwMode="invGray">
            <a:xfrm>
              <a:off x="537638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Analyses</a:t>
              </a:r>
            </a:p>
          </p:txBody>
        </p:sp>
        <p:sp>
          <p:nvSpPr>
            <p:cNvPr id="94" name="Round Same Side Corner Rectangle 93"/>
            <p:cNvSpPr/>
            <p:nvPr/>
          </p:nvSpPr>
          <p:spPr bwMode="invGray">
            <a:xfrm>
              <a:off x="639056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Scorecards</a:t>
              </a:r>
            </a:p>
          </p:txBody>
        </p:sp>
      </p:grpSp>
      <p:sp>
        <p:nvSpPr>
          <p:cNvPr id="47" name="Rectangle 46"/>
          <p:cNvSpPr/>
          <p:nvPr/>
        </p:nvSpPr>
        <p:spPr bwMode="invGray">
          <a:xfrm>
            <a:off x="2296884" y="1281798"/>
            <a:ext cx="4637313" cy="1102784"/>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chemeClr val="tx1">
                    <a:lumMod val="85000"/>
                    <a:lumOff val="15000"/>
                  </a:schemeClr>
                </a:solidFill>
                <a:effectLst/>
                <a:uLnTx/>
                <a:uFillTx/>
              </a:rPr>
              <a:t>BUSINESS INTELLIGENCE COLLABORATIVE</a:t>
            </a:r>
          </a:p>
        </p:txBody>
      </p:sp>
      <p:sp>
        <p:nvSpPr>
          <p:cNvPr id="48" name="Rounded Rectangle 55"/>
          <p:cNvSpPr/>
          <p:nvPr/>
        </p:nvSpPr>
        <p:spPr bwMode="invGray">
          <a:xfrm>
            <a:off x="3581397" y="2977147"/>
            <a:ext cx="2002970" cy="609621"/>
          </a:xfrm>
          <a:prstGeom prst="roundRect">
            <a:avLst/>
          </a:prstGeom>
          <a:gradFill flip="none" rotWithShape="1">
            <a:gsLst>
              <a:gs pos="0">
                <a:srgbClr val="3497AE">
                  <a:lumMod val="50000"/>
                  <a:alpha val="70000"/>
                </a:srgbClr>
              </a:gs>
              <a:gs pos="77000">
                <a:srgbClr val="3497AE">
                  <a:alpha val="50000"/>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600" kern="0" dirty="0" err="1" smtClean="0">
                <a:solidFill>
                  <a:srgbClr val="FFFFFF"/>
                </a:solidFill>
                <a:effectLst>
                  <a:outerShdw blurRad="292100" dist="38100" dir="2700000" sx="101000" sy="101000" algn="tl" rotWithShape="0">
                    <a:srgbClr val="080808"/>
                  </a:outerShdw>
                </a:effectLst>
              </a:rPr>
              <a:t>PerformancePoint</a:t>
            </a:r>
            <a:r>
              <a:rPr lang="en-US" sz="1600" kern="0" dirty="0" smtClean="0">
                <a:solidFill>
                  <a:srgbClr val="FFFFFF"/>
                </a:solidFill>
                <a:effectLst>
                  <a:outerShdw blurRad="292100" dist="38100" dir="2700000" sx="101000" sy="101000" algn="tl" rotWithShape="0">
                    <a:srgbClr val="080808"/>
                  </a:outerShdw>
                </a:effectLst>
              </a:rPr>
              <a:t> </a:t>
            </a:r>
            <a:br>
              <a:rPr lang="en-US" sz="1600" kern="0" dirty="0" smtClean="0">
                <a:solidFill>
                  <a:srgbClr val="FFFFFF"/>
                </a:solidFill>
                <a:effectLst>
                  <a:outerShdw blurRad="292100" dist="38100" dir="2700000" sx="101000" sy="101000" algn="tl" rotWithShape="0">
                    <a:srgbClr val="080808"/>
                  </a:outerShdw>
                </a:effectLst>
              </a:rPr>
            </a:b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Analytics</a:t>
            </a:r>
            <a:endParaRPr kumimoji="0" lang="en-US" sz="12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sp>
        <p:nvSpPr>
          <p:cNvPr id="49" name="Rounded Rectangle 55"/>
          <p:cNvSpPr/>
          <p:nvPr/>
        </p:nvSpPr>
        <p:spPr bwMode="invGray">
          <a:xfrm>
            <a:off x="5627913" y="2988032"/>
            <a:ext cx="2002970" cy="609621"/>
          </a:xfrm>
          <a:prstGeom prst="roundRect">
            <a:avLst/>
          </a:prstGeom>
          <a:gradFill flip="none" rotWithShape="1">
            <a:gsLst>
              <a:gs pos="0">
                <a:srgbClr val="3497AE">
                  <a:lumMod val="50000"/>
                  <a:alpha val="70000"/>
                </a:srgbClr>
              </a:gs>
              <a:gs pos="77000">
                <a:srgbClr val="3497AE">
                  <a:alpha val="50000"/>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600" kern="0" dirty="0" err="1" smtClean="0">
                <a:solidFill>
                  <a:srgbClr val="FFFFFF"/>
                </a:solidFill>
                <a:effectLst>
                  <a:outerShdw blurRad="292100" dist="38100" dir="2700000" sx="101000" sy="101000" algn="tl" rotWithShape="0">
                    <a:srgbClr val="080808"/>
                  </a:outerShdw>
                </a:effectLst>
              </a:rPr>
              <a:t>PerformancePoint</a:t>
            </a:r>
            <a:r>
              <a:rPr lang="en-US" sz="1600" kern="0" dirty="0" smtClean="0">
                <a:solidFill>
                  <a:srgbClr val="FFFFFF"/>
                </a:solidFill>
                <a:effectLst>
                  <a:outerShdw blurRad="292100" dist="38100" dir="2700000" sx="101000" sy="101000" algn="tl" rotWithShape="0">
                    <a:srgbClr val="080808"/>
                  </a:outerShdw>
                </a:effectLst>
              </a:rPr>
              <a:t> </a:t>
            </a:r>
            <a:br>
              <a:rPr lang="en-US" sz="1600" kern="0" dirty="0" smtClean="0">
                <a:solidFill>
                  <a:srgbClr val="FFFFFF"/>
                </a:solidFill>
                <a:effectLst>
                  <a:outerShdw blurRad="292100" dist="38100" dir="2700000" sx="101000" sy="101000" algn="tl" rotWithShape="0">
                    <a:srgbClr val="080808"/>
                  </a:outerShdw>
                </a:effectLst>
              </a:rPr>
            </a:b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Planning</a:t>
            </a:r>
            <a:endParaRPr kumimoji="0" lang="en-US" sz="12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grpSp>
        <p:nvGrpSpPr>
          <p:cNvPr id="5" name="Group 49"/>
          <p:cNvGrpSpPr/>
          <p:nvPr/>
        </p:nvGrpSpPr>
        <p:grpSpPr>
          <a:xfrm>
            <a:off x="1953986" y="5815852"/>
            <a:ext cx="6332764" cy="762000"/>
            <a:chOff x="1363436" y="5868200"/>
            <a:chExt cx="6332764" cy="762000"/>
          </a:xfrm>
        </p:grpSpPr>
        <p:sp>
          <p:nvSpPr>
            <p:cNvPr id="98" name="Cube 97"/>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99"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100"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01"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02"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103"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pic>
          <p:nvPicPr>
            <p:cNvPr id="104" name="Picture 2" descr="\\showsrus\images\LOGOS\GEN_LOGO\O\ORACLE.png"/>
            <p:cNvPicPr>
              <a:picLocks noChangeAspect="1" noChangeArrowheads="1"/>
            </p:cNvPicPr>
            <p:nvPr/>
          </p:nvPicPr>
          <p:blipFill>
            <a:blip r:embed="rId3" cstate="print">
              <a:lum bright="10000"/>
            </a:blip>
            <a:srcRect/>
            <a:stretch>
              <a:fillRect/>
            </a:stretch>
          </p:blipFill>
          <p:spPr bwMode="black">
            <a:xfrm>
              <a:off x="2514600" y="6324600"/>
              <a:ext cx="914400" cy="116681"/>
            </a:xfrm>
            <a:prstGeom prst="rect">
              <a:avLst/>
            </a:prstGeom>
            <a:noFill/>
          </p:spPr>
        </p:pic>
        <p:pic>
          <p:nvPicPr>
            <p:cNvPr id="105" name="Picture 3" descr="\\showsrus\images\LOGOS\GEN_LOGO\S\SAP logo med.png"/>
            <p:cNvPicPr>
              <a:picLocks noChangeAspect="1" noChangeArrowheads="1"/>
            </p:cNvPicPr>
            <p:nvPr/>
          </p:nvPicPr>
          <p:blipFill>
            <a:blip r:embed="rId4" cstate="print">
              <a:lum bright="10000"/>
            </a:blip>
            <a:srcRect/>
            <a:stretch>
              <a:fillRect/>
            </a:stretch>
          </p:blipFill>
          <p:spPr bwMode="invGray">
            <a:xfrm>
              <a:off x="3810000" y="6248400"/>
              <a:ext cx="688258" cy="304800"/>
            </a:xfrm>
            <a:prstGeom prst="rect">
              <a:avLst/>
            </a:prstGeom>
            <a:noFill/>
          </p:spPr>
        </p:pic>
        <p:pic>
          <p:nvPicPr>
            <p:cNvPr id="106" name="Picture 4" descr="\\showsrus\images\LOGOS\GEN_LOGO\S\Siebel-logo-color.png"/>
            <p:cNvPicPr>
              <a:picLocks noChangeAspect="1" noChangeArrowheads="1"/>
            </p:cNvPicPr>
            <p:nvPr/>
          </p:nvPicPr>
          <p:blipFill>
            <a:blip r:embed="rId5" cstate="print">
              <a:lum bright="20000"/>
            </a:blip>
            <a:srcRect/>
            <a:stretch>
              <a:fillRect/>
            </a:stretch>
          </p:blipFill>
          <p:spPr bwMode="invGray">
            <a:xfrm>
              <a:off x="4724400" y="6324600"/>
              <a:ext cx="897980" cy="177800"/>
            </a:xfrm>
            <a:prstGeom prst="rect">
              <a:avLst/>
            </a:prstGeom>
            <a:noFill/>
          </p:spPr>
        </p:pic>
        <p:pic>
          <p:nvPicPr>
            <p:cNvPr id="107" name="Picture 5" descr="C:\Program Files\Microsoft Resource DVD Artwork\DVD_ART\BoxShots_Logos\Microsoft Dynamics\Dynamics-Brand signature\MS Dynamics logo reverse v.png"/>
            <p:cNvPicPr>
              <a:picLocks noChangeAspect="1" noChangeArrowheads="1"/>
            </p:cNvPicPr>
            <p:nvPr/>
          </p:nvPicPr>
          <p:blipFill>
            <a:blip r:embed="rId6" cstate="print"/>
            <a:srcRect/>
            <a:stretch>
              <a:fillRect/>
            </a:stretch>
          </p:blipFill>
          <p:spPr bwMode="invGray">
            <a:xfrm>
              <a:off x="1363436" y="6172200"/>
              <a:ext cx="1019489" cy="365317"/>
            </a:xfrm>
            <a:prstGeom prst="rect">
              <a:avLst/>
            </a:prstGeom>
            <a:noFill/>
          </p:spPr>
        </p:pic>
      </p:grpSp>
      <p:grpSp>
        <p:nvGrpSpPr>
          <p:cNvPr id="6" name="Group 48"/>
          <p:cNvGrpSpPr/>
          <p:nvPr/>
        </p:nvGrpSpPr>
        <p:grpSpPr>
          <a:xfrm>
            <a:off x="1521760" y="5434052"/>
            <a:ext cx="6060141" cy="657452"/>
            <a:chOff x="1521760" y="5486400"/>
            <a:chExt cx="6060141" cy="657452"/>
          </a:xfrm>
        </p:grpSpPr>
        <p:pic>
          <p:nvPicPr>
            <p:cNvPr id="109"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p:spPr>
        </p:pic>
        <p:pic>
          <p:nvPicPr>
            <p:cNvPr id="110"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p:spPr>
        </p:pic>
        <p:pic>
          <p:nvPicPr>
            <p:cNvPr id="11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p:spPr>
        </p:pic>
        <p:pic>
          <p:nvPicPr>
            <p:cNvPr id="112"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p:spPr>
        </p:pic>
        <p:pic>
          <p:nvPicPr>
            <p:cNvPr id="113"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p:spPr>
        </p:pic>
        <p:pic>
          <p:nvPicPr>
            <p:cNvPr id="114"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p:spPr>
        </p:pic>
      </p:grpSp>
      <p:sp>
        <p:nvSpPr>
          <p:cNvPr id="115" name="Can 60"/>
          <p:cNvSpPr/>
          <p:nvPr/>
        </p:nvSpPr>
        <p:spPr bwMode="invGray">
          <a:xfrm>
            <a:off x="848734" y="5815852"/>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pic>
        <p:nvPicPr>
          <p:cNvPr id="116" name="Image 115" descr="sql server generic logo rev.png"/>
          <p:cNvPicPr>
            <a:picLocks noChangeAspect="1"/>
          </p:cNvPicPr>
          <p:nvPr/>
        </p:nvPicPr>
        <p:blipFill>
          <a:blip r:embed="rId8" cstate="print"/>
          <a:stretch>
            <a:fillRect/>
          </a:stretch>
        </p:blipFill>
        <p:spPr>
          <a:xfrm>
            <a:off x="866776" y="6096839"/>
            <a:ext cx="943382" cy="271463"/>
          </a:xfrm>
          <a:prstGeom prst="rect">
            <a:avLst/>
          </a:prstGeom>
        </p:spPr>
      </p:pic>
      <p:sp>
        <p:nvSpPr>
          <p:cNvPr id="60" name="Title 29"/>
          <p:cNvSpPr txBox="1">
            <a:spLocks/>
          </p:cNvSpPr>
          <p:nvPr/>
        </p:nvSpPr>
        <p:spPr>
          <a:xfrm>
            <a:off x="438150" y="263402"/>
            <a:ext cx="7620000" cy="553998"/>
          </a:xfrm>
          <a:prstGeom prst="rect">
            <a:avLst/>
          </a:prstGeom>
        </p:spPr>
        <p:txBody>
          <a:bodyPr vert="horz" wrap="square" lIns="0" tIns="0" rIns="0" bIns="0" rtlCol="0" anchor="t">
            <a:spAutoFit/>
          </a:bodyPr>
          <a:lstStyle/>
          <a:p>
            <a:pPr defTabSz="914363">
              <a:lnSpc>
                <a:spcPct val="90000"/>
              </a:lnSpc>
              <a:spcBef>
                <a:spcPct val="0"/>
              </a:spcBef>
              <a:defRPr/>
            </a:pPr>
            <a:r>
              <a:rPr lang="en-US"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j-ea"/>
                <a:cs typeface="Arial" charset="0"/>
              </a:rPr>
              <a:t>Microsoft Business Intelligence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2145" y="355600"/>
            <a:ext cx="7541030" cy="997196"/>
          </a:xfrm>
        </p:spPr>
        <p:txBody>
          <a:bodyPr>
            <a:noAutofit/>
          </a:bodyPr>
          <a:lstStyle/>
          <a:p>
            <a:pPr defTabSz="914363" fontAlgn="auto">
              <a:spcAft>
                <a:spcPts val="0"/>
              </a:spcAft>
              <a:defRPr/>
            </a:pPr>
            <a:r>
              <a:rPr lang="fr-FR" sz="3200" b="0" dirty="0"/>
              <a:t>La solution Microsoft: </a:t>
            </a:r>
            <a:br>
              <a:rPr lang="fr-FR" sz="3200" b="0" dirty="0"/>
            </a:br>
            <a:r>
              <a:rPr lang="fr-FR" sz="2800" b="0" dirty="0"/>
              <a:t>Rationalisation, Simplification, Pérennité, Economie</a:t>
            </a:r>
            <a:endParaRPr lang="fr-FR" sz="3200" b="0" dirty="0"/>
          </a:p>
        </p:txBody>
      </p:sp>
      <p:graphicFrame>
        <p:nvGraphicFramePr>
          <p:cNvPr id="7" name="Tableau 6"/>
          <p:cNvGraphicFramePr>
            <a:graphicFrameLocks noGrp="1"/>
          </p:cNvGraphicFramePr>
          <p:nvPr/>
        </p:nvGraphicFramePr>
        <p:xfrm>
          <a:off x="1851025" y="1771650"/>
          <a:ext cx="5209954" cy="296672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8" name="Diagramme 7"/>
          <p:cNvGraphicFramePr/>
          <p:nvPr/>
        </p:nvGraphicFramePr>
        <p:xfrm>
          <a:off x="5300662" y="2173991"/>
          <a:ext cx="1711844"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0511" y="355600"/>
            <a:ext cx="7482664"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7" name="Tableau 6"/>
          <p:cNvGraphicFramePr>
            <a:graphicFrameLocks noGrp="1"/>
          </p:cNvGraphicFramePr>
          <p:nvPr/>
        </p:nvGraphicFramePr>
        <p:xfrm>
          <a:off x="1851025" y="1771650"/>
          <a:ext cx="5209954" cy="296672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Diagramme 5"/>
          <p:cNvGraphicFramePr/>
          <p:nvPr/>
        </p:nvGraphicFramePr>
        <p:xfrm>
          <a:off x="5278657" y="2144584"/>
          <a:ext cx="2214673" cy="135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0783" y="355600"/>
            <a:ext cx="7492392" cy="997196"/>
          </a:xfrm>
        </p:spPr>
        <p:txBody>
          <a:bodyPr>
            <a:normAutofit fontScale="90000"/>
          </a:bodyPr>
          <a:lstStyle/>
          <a:p>
            <a:pPr defTabSz="914363" fontAlgn="auto">
              <a:spcAft>
                <a:spcPts val="0"/>
              </a:spcAft>
              <a:defRPr/>
            </a:pPr>
            <a:r>
              <a:rPr lang="fr-FR" sz="3600" b="0" dirty="0"/>
              <a:t>La solution Microsoft: </a:t>
            </a:r>
            <a:br>
              <a:rPr lang="fr-FR" sz="3600" b="0" dirty="0"/>
            </a:br>
            <a:r>
              <a:rPr lang="fr-FR" sz="3100" b="0" dirty="0"/>
              <a:t>Rationalisation, Simplification, Pérennité, Economie</a:t>
            </a:r>
            <a:endParaRPr lang="fr-FR" sz="3600" b="0" dirty="0"/>
          </a:p>
        </p:txBody>
      </p:sp>
      <p:graphicFrame>
        <p:nvGraphicFramePr>
          <p:cNvPr id="7" name="Tableau 6"/>
          <p:cNvGraphicFramePr>
            <a:graphicFrameLocks noGrp="1"/>
          </p:cNvGraphicFramePr>
          <p:nvPr/>
        </p:nvGraphicFramePr>
        <p:xfrm>
          <a:off x="1851025" y="1771650"/>
          <a:ext cx="5209954" cy="3114040"/>
        </p:xfrm>
        <a:graphic>
          <a:graphicData uri="http://schemas.openxmlformats.org/drawingml/2006/table">
            <a:tbl>
              <a:tblPr firstRow="1" bandRow="1"/>
              <a:tblGrid>
                <a:gridCol w="3423685"/>
                <a:gridCol w="1786269"/>
              </a:tblGrid>
              <a:tr h="370840">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Couverture Fonctionnelle</a:t>
                      </a:r>
                      <a:endParaRPr lang="fr-FR"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363" rtl="0" eaLnBrk="1" latinLnBrk="0" hangingPunct="1">
                        <a:defRPr sz="1800" b="1" kern="1200">
                          <a:solidFill>
                            <a:schemeClr val="lt1"/>
                          </a:solidFill>
                          <a:latin typeface="Calibri"/>
                        </a:defRPr>
                      </a:lvl1pPr>
                      <a:lvl2pPr marL="457182" algn="l" defTabSz="914363" rtl="0" eaLnBrk="1" latinLnBrk="0" hangingPunct="1">
                        <a:defRPr sz="1800" b="1" kern="1200">
                          <a:solidFill>
                            <a:schemeClr val="lt1"/>
                          </a:solidFill>
                          <a:latin typeface="Calibri"/>
                        </a:defRPr>
                      </a:lvl2pPr>
                      <a:lvl3pPr marL="914363" algn="l" defTabSz="914363" rtl="0" eaLnBrk="1" latinLnBrk="0" hangingPunct="1">
                        <a:defRPr sz="1800" b="1" kern="1200">
                          <a:solidFill>
                            <a:schemeClr val="lt1"/>
                          </a:solidFill>
                          <a:latin typeface="Calibri"/>
                        </a:defRPr>
                      </a:lvl3pPr>
                      <a:lvl4pPr marL="1371545" algn="l" defTabSz="914363" rtl="0" eaLnBrk="1" latinLnBrk="0" hangingPunct="1">
                        <a:defRPr sz="1800" b="1" kern="1200">
                          <a:solidFill>
                            <a:schemeClr val="lt1"/>
                          </a:solidFill>
                          <a:latin typeface="Calibri"/>
                        </a:defRPr>
                      </a:lvl4pPr>
                      <a:lvl5pPr marL="1828727" algn="l" defTabSz="914363" rtl="0" eaLnBrk="1" latinLnBrk="0" hangingPunct="1">
                        <a:defRPr sz="1800" b="1" kern="1200">
                          <a:solidFill>
                            <a:schemeClr val="lt1"/>
                          </a:solidFill>
                          <a:latin typeface="Calibri"/>
                        </a:defRPr>
                      </a:lvl5pPr>
                      <a:lvl6pPr marL="2285909" algn="l" defTabSz="914363" rtl="0" eaLnBrk="1" latinLnBrk="0" hangingPunct="1">
                        <a:defRPr sz="1800" b="1" kern="1200">
                          <a:solidFill>
                            <a:schemeClr val="lt1"/>
                          </a:solidFill>
                          <a:latin typeface="Calibri"/>
                        </a:defRPr>
                      </a:lvl6pPr>
                      <a:lvl7pPr marL="2743090" algn="l" defTabSz="914363" rtl="0" eaLnBrk="1" latinLnBrk="0" hangingPunct="1">
                        <a:defRPr sz="1800" b="1" kern="1200">
                          <a:solidFill>
                            <a:schemeClr val="lt1"/>
                          </a:solidFill>
                          <a:latin typeface="Calibri"/>
                        </a:defRPr>
                      </a:lvl7pPr>
                      <a:lvl8pPr marL="3200272" algn="l" defTabSz="914363" rtl="0" eaLnBrk="1" latinLnBrk="0" hangingPunct="1">
                        <a:defRPr sz="1800" b="1" kern="1200">
                          <a:solidFill>
                            <a:schemeClr val="lt1"/>
                          </a:solidFill>
                          <a:latin typeface="Calibri"/>
                        </a:defRPr>
                      </a:lvl8pPr>
                      <a:lvl9pPr marL="3657454" algn="l" defTabSz="914363" rtl="0" eaLnBrk="1" latinLnBrk="0" hangingPunct="1">
                        <a:defRPr sz="1800" b="1" kern="1200">
                          <a:solidFill>
                            <a:schemeClr val="lt1"/>
                          </a:solidFill>
                          <a:latin typeface="Calibri"/>
                        </a:defRPr>
                      </a:lvl9pPr>
                    </a:lstStyle>
                    <a:p>
                      <a:pPr algn="ctr"/>
                      <a:r>
                        <a:rPr lang="fr-FR" sz="1400" dirty="0" smtClean="0"/>
                        <a:t>Solution Microsoft</a:t>
                      </a:r>
                      <a:endParaRPr lang="fr-FR" sz="14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ETL </a:t>
                      </a:r>
                      <a:r>
                        <a:rPr lang="fr-FR" sz="1100" dirty="0" smtClean="0"/>
                        <a:t>(Extraction , Transformations,</a:t>
                      </a:r>
                      <a:r>
                        <a:rPr lang="fr-FR" sz="1100" baseline="0" dirty="0" smtClean="0"/>
                        <a:t> Chargement)</a:t>
                      </a:r>
                      <a:endParaRPr lang="fr-FR"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r>
                        <a:rPr lang="fr-FR" sz="1400" dirty="0" smtClean="0"/>
                        <a:t>DW, </a:t>
                      </a:r>
                      <a:r>
                        <a:rPr lang="fr-FR" sz="1400" dirty="0" err="1" smtClean="0"/>
                        <a:t>Datamarts</a:t>
                      </a:r>
                      <a:r>
                        <a:rPr lang="fr-FR" sz="1400" dirty="0" smtClean="0"/>
                        <a:t>, SGBDR (jusqu’à plusieurs dizaines de To)</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endParaRPr lang="fr-F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Diagramme 5"/>
          <p:cNvGraphicFramePr/>
          <p:nvPr/>
        </p:nvGraphicFramePr>
        <p:xfrm>
          <a:off x="5312552" y="2173997"/>
          <a:ext cx="1711844" cy="850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147FAC4-4FD2-47F5-820C-76596236EFBB}"/>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1675</TotalTime>
  <Words>2232</Words>
  <Application>Microsoft Office PowerPoint</Application>
  <PresentationFormat>Affichage à l'écran (4:3)</PresentationFormat>
  <Paragraphs>536</Paragraphs>
  <Slides>40</Slides>
  <Notes>33</Notes>
  <HiddenSlides>12</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2" baseType="lpstr">
      <vt:lpstr>Template MS Days</vt:lpstr>
      <vt:lpstr>Visio</vt:lpstr>
      <vt:lpstr>Présentation générale de l’offre décisionnelle de Microsoft</vt:lpstr>
      <vt:lpstr>Diapositive 2</vt:lpstr>
      <vt:lpstr>Vision Microsoft Business Intelligence</vt:lpstr>
      <vt:lpstr>Diapositive 4</vt:lpstr>
      <vt:lpstr>Diapositive 5</vt:lpstr>
      <vt:lpstr>Diapositive 6</vt:lpstr>
      <vt:lpstr>La solution Microsoft:  Rationalisation, Simplification, Pérennité, Economie</vt:lpstr>
      <vt:lpstr>La solution Microsoft:  Rationalisation, Simplification, Pérennité, Economie</vt:lpstr>
      <vt:lpstr>La solution Microsoft:  Rationalisation, Simplification, Pérennité, Economie</vt:lpstr>
      <vt:lpstr>La solution Microsoft:  Rationalisation, Simplification, Pérennité, Economie</vt:lpstr>
      <vt:lpstr>La solution Microsoft:  Rationalisation, Simplification, Pérennité, Economie</vt:lpstr>
      <vt:lpstr>La solution Microsoft:  Rationalisation, Simplification, Pérennité, Economie</vt:lpstr>
      <vt:lpstr>La solution Microsoft:  Rationalisation, Simplification, Pérennité, Economie</vt:lpstr>
      <vt:lpstr>La solution Microsoft:  Rationalisation, Simplification, Pérennité, Economie</vt:lpstr>
      <vt:lpstr>Diapositive 15</vt:lpstr>
      <vt:lpstr>Diapositive 16</vt:lpstr>
      <vt:lpstr>Fédérer l’ensemble des informations</vt:lpstr>
      <vt:lpstr>Diapositive 18</vt:lpstr>
      <vt:lpstr>Diapositive 19</vt:lpstr>
      <vt:lpstr>Analyse avec </vt:lpstr>
      <vt:lpstr>PerformancePoint Planning - Architecture</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 Plus de contrôles graphiques</vt:lpstr>
      <vt:lpstr>Conclusion</vt:lpstr>
      <vt:lpstr>Ressources</vt:lpstr>
      <vt:lpstr>Diapositive 37</vt:lpstr>
      <vt:lpstr>Certifications : Programme de nouvelle génération</vt:lpstr>
      <vt:lpstr>Certification : validez vos compétences</vt:lpstr>
      <vt:lpstr>Diapositive 40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Patrick Guimonet</cp:lastModifiedBy>
  <cp:revision>33</cp:revision>
  <dcterms:created xsi:type="dcterms:W3CDTF">2008-09-19T00:36:10Z</dcterms:created>
  <dcterms:modified xsi:type="dcterms:W3CDTF">2008-09-25T09:26:22Z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