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5.xml" ContentType="application/vnd.openxmlformats-officedocument.drawingml.diagramData+xml"/>
  <Default Extension="tiff" ContentType="image/tiff"/>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1"/>
  </p:notesMasterIdLst>
  <p:handoutMasterIdLst>
    <p:handoutMasterId r:id="rId42"/>
  </p:handoutMasterIdLst>
  <p:sldIdLst>
    <p:sldId id="333" r:id="rId5"/>
    <p:sldId id="335" r:id="rId6"/>
    <p:sldId id="340"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5" r:id="rId30"/>
    <p:sldId id="366" r:id="rId31"/>
    <p:sldId id="322" r:id="rId32"/>
    <p:sldId id="319" r:id="rId33"/>
    <p:sldId id="334" r:id="rId34"/>
    <p:sldId id="311" r:id="rId35"/>
    <p:sldId id="312" r:id="rId36"/>
    <p:sldId id="313" r:id="rId37"/>
    <p:sldId id="323" r:id="rId38"/>
    <p:sldId id="324" r:id="rId39"/>
    <p:sldId id="281" r:id="rId4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94390" autoAdjust="0"/>
  </p:normalViewPr>
  <p:slideViewPr>
    <p:cSldViewPr snapToGrid="0">
      <p:cViewPr>
        <p:scale>
          <a:sx n="100" d="100"/>
          <a:sy n="100" d="100"/>
        </p:scale>
        <p:origin x="-552" y="-486"/>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01DE6CDB-277D-4D48-995E-911559BCF654}">
      <dgm:prSet phldrT="[Text]" custT="1"/>
      <dgm:spPr/>
      <dgm:t>
        <a:bodyPr/>
        <a:lstStyle/>
        <a:p>
          <a:pPr algn="ctr"/>
          <a:r>
            <a:rPr lang="en-US" sz="2000" b="1" dirty="0" smtClean="0"/>
            <a:t>MAP</a:t>
          </a:r>
          <a:endParaRPr lang="en-US" sz="2000" b="1" dirty="0"/>
        </a:p>
      </dgm:t>
    </dgm:pt>
    <dgm:pt modelId="{048A4F4B-0925-4B00-B838-05B61C2EE5E6}" type="parTrans" cxnId="{AB0AC90E-D860-4A15-8C30-192A9F778E0C}">
      <dgm:prSet/>
      <dgm:spPr/>
      <dgm:t>
        <a:bodyPr/>
        <a:lstStyle/>
        <a:p>
          <a:endParaRPr lang="en-US" sz="1000"/>
        </a:p>
      </dgm:t>
    </dgm:pt>
    <dgm:pt modelId="{A1DAAE0B-5B80-48B7-9EA0-1C4245EB1919}" type="sibTrans" cxnId="{AB0AC90E-D860-4A15-8C30-192A9F778E0C}">
      <dgm:prSet/>
      <dgm:spPr/>
      <dgm:t>
        <a:bodyPr/>
        <a:lstStyle/>
        <a:p>
          <a:endParaRPr lang="en-US" sz="1000"/>
        </a:p>
      </dgm:t>
    </dgm:pt>
    <dgm:pt modelId="{6F8C169A-5BFB-4788-B02E-112901CC30E2}">
      <dgm:prSet phldrT="[Text]" custT="1"/>
      <dgm:spPr/>
      <dgm:t>
        <a:bodyPr/>
        <a:lstStyle/>
        <a:p>
          <a:r>
            <a:rPr lang="en-US" sz="1000" b="1" dirty="0" smtClean="0"/>
            <a:t>Windows Server 2008</a:t>
          </a:r>
          <a:endParaRPr lang="en-US" sz="1000" b="1" dirty="0"/>
        </a:p>
      </dgm:t>
    </dgm:pt>
    <dgm:pt modelId="{FEEE70CF-6D30-46FC-961F-9AFB5EF43B1B}" type="parTrans" cxnId="{C00A951A-D5B6-404B-807D-5EFAB08FA329}">
      <dgm:prSet custT="1"/>
      <dgm:spPr/>
      <dgm:t>
        <a:bodyPr/>
        <a:lstStyle/>
        <a:p>
          <a:endParaRPr lang="en-US" sz="1000" dirty="0"/>
        </a:p>
      </dgm:t>
    </dgm:pt>
    <dgm:pt modelId="{4B6F8349-5B4C-4231-966E-B186D6957E07}" type="sibTrans" cxnId="{C00A951A-D5B6-404B-807D-5EFAB08FA329}">
      <dgm:prSet/>
      <dgm:spPr/>
      <dgm:t>
        <a:bodyPr/>
        <a:lstStyle/>
        <a:p>
          <a:endParaRPr lang="en-US" sz="1000"/>
        </a:p>
      </dgm:t>
    </dgm:pt>
    <dgm:pt modelId="{2B18BE48-3EA2-462C-80AD-21E13094E138}">
      <dgm:prSet phldrT="[Text]" custT="1"/>
      <dgm:spPr/>
      <dgm:t>
        <a:bodyPr/>
        <a:lstStyle/>
        <a:p>
          <a:r>
            <a:rPr lang="en-US" sz="1000" b="1" dirty="0" smtClean="0"/>
            <a:t>Other Products</a:t>
          </a:r>
          <a:endParaRPr lang="en-US" sz="1000" b="1" dirty="0"/>
        </a:p>
      </dgm:t>
    </dgm:pt>
    <dgm:pt modelId="{EE16E40C-799C-4045-99A0-D3243DC72349}" type="parTrans" cxnId="{E8DF5553-B8F6-44C4-9A3F-B60EFA9A2385}">
      <dgm:prSet custT="1"/>
      <dgm:spPr/>
      <dgm:t>
        <a:bodyPr/>
        <a:lstStyle/>
        <a:p>
          <a:endParaRPr lang="en-US" sz="1000" dirty="0"/>
        </a:p>
      </dgm:t>
    </dgm:pt>
    <dgm:pt modelId="{C311E6E1-C4C8-47BF-9E0B-162403AD9D26}" type="sibTrans" cxnId="{E8DF5553-B8F6-44C4-9A3F-B60EFA9A2385}">
      <dgm:prSet/>
      <dgm:spPr/>
      <dgm:t>
        <a:bodyPr/>
        <a:lstStyle/>
        <a:p>
          <a:endParaRPr lang="en-US" sz="1000"/>
        </a:p>
      </dgm:t>
    </dgm:pt>
    <dgm:pt modelId="{BC9ECE73-A6BA-416D-B6CD-446299EABCE6}">
      <dgm:prSet phldrT="[Text]" custT="1"/>
      <dgm:spPr/>
      <dgm:t>
        <a:bodyPr/>
        <a:lstStyle/>
        <a:p>
          <a:r>
            <a:rPr lang="en-US" sz="1000" b="1" dirty="0" smtClean="0"/>
            <a:t>Hyper-V</a:t>
          </a:r>
        </a:p>
        <a:p>
          <a:r>
            <a:rPr lang="en-US" sz="1000" b="1" dirty="0" smtClean="0"/>
            <a:t>Virtual Server 2005 R2</a:t>
          </a:r>
          <a:endParaRPr lang="en-US" sz="1000" b="1" dirty="0"/>
        </a:p>
      </dgm:t>
    </dgm:pt>
    <dgm:pt modelId="{7461EC46-61D5-454B-A4AA-30C6E4402414}" type="parTrans" cxnId="{F038D61A-0789-4BA3-84F0-3C6F3B861735}">
      <dgm:prSet custT="1"/>
      <dgm:spPr/>
      <dgm:t>
        <a:bodyPr/>
        <a:lstStyle/>
        <a:p>
          <a:endParaRPr lang="en-US" sz="1000" dirty="0"/>
        </a:p>
      </dgm:t>
    </dgm:pt>
    <dgm:pt modelId="{5D063A31-E277-4C2B-B7EB-E76215532006}" type="sibTrans" cxnId="{F038D61A-0789-4BA3-84F0-3C6F3B861735}">
      <dgm:prSet/>
      <dgm:spPr/>
      <dgm:t>
        <a:bodyPr/>
        <a:lstStyle/>
        <a:p>
          <a:endParaRPr lang="en-US" sz="1000"/>
        </a:p>
      </dgm:t>
    </dgm:pt>
    <dgm:pt modelId="{EFFC5284-F696-4E1F-8392-A8F68373AE3F}">
      <dgm:prSet phldrT="[Text]" custT="1"/>
      <dgm:spPr/>
      <dgm:t>
        <a:bodyPr/>
        <a:lstStyle/>
        <a:p>
          <a:r>
            <a:rPr lang="en-US" sz="1000" b="1" dirty="0" smtClean="0"/>
            <a:t>Windows Vista</a:t>
          </a:r>
          <a:endParaRPr lang="en-US" sz="1000" b="1" dirty="0"/>
        </a:p>
      </dgm:t>
    </dgm:pt>
    <dgm:pt modelId="{FAAAD55F-A75D-45B4-B3BF-9D8A30A6F78B}" type="parTrans" cxnId="{3D1F5844-5F42-4BAF-8258-402B071AB06C}">
      <dgm:prSet custT="1"/>
      <dgm:spPr/>
      <dgm:t>
        <a:bodyPr/>
        <a:lstStyle/>
        <a:p>
          <a:endParaRPr lang="en-US" sz="1000" dirty="0"/>
        </a:p>
      </dgm:t>
    </dgm:pt>
    <dgm:pt modelId="{8040715D-4C35-4F95-B30B-4B62E352F153}" type="sibTrans" cxnId="{3D1F5844-5F42-4BAF-8258-402B071AB06C}">
      <dgm:prSet/>
      <dgm:spPr/>
      <dgm:t>
        <a:bodyPr/>
        <a:lstStyle/>
        <a:p>
          <a:endParaRPr lang="en-US" sz="1000"/>
        </a:p>
      </dgm:t>
    </dgm:pt>
    <dgm:pt modelId="{816F1879-6C42-4FC2-9C59-41C0F945C070}">
      <dgm:prSet phldrT="[Text]" custT="1"/>
      <dgm:spPr/>
      <dgm:t>
        <a:bodyPr/>
        <a:lstStyle/>
        <a:p>
          <a:r>
            <a:rPr lang="en-US" sz="1000" b="1" dirty="0" smtClean="0"/>
            <a:t>2007 Microsoft Office</a:t>
          </a:r>
          <a:endParaRPr lang="en-US" sz="1000" b="1" dirty="0"/>
        </a:p>
      </dgm:t>
    </dgm:pt>
    <dgm:pt modelId="{D0725C6A-69B0-4742-80F2-BDC77491CD65}" type="parTrans" cxnId="{C724FA40-5C94-4A1A-AEF6-8569A49FB554}">
      <dgm:prSet custT="1"/>
      <dgm:spPr/>
      <dgm:t>
        <a:bodyPr/>
        <a:lstStyle/>
        <a:p>
          <a:endParaRPr lang="en-US" sz="1000" dirty="0"/>
        </a:p>
      </dgm:t>
    </dgm:pt>
    <dgm:pt modelId="{D3B4C0FB-3C99-4697-983D-CC277F00DA1E}" type="sibTrans" cxnId="{C724FA40-5C94-4A1A-AEF6-8569A49FB554}">
      <dgm:prSet/>
      <dgm:spPr/>
      <dgm:t>
        <a:bodyPr/>
        <a:lstStyle/>
        <a:p>
          <a:endParaRPr lang="en-US" sz="1000"/>
        </a:p>
      </dgm:t>
    </dgm:pt>
    <dgm:pt modelId="{2CEAA672-0523-4618-9294-9AAB3ECA9794}">
      <dgm:prSet phldrT="[Text]" custT="1"/>
      <dgm:spPr/>
      <dgm:t>
        <a:bodyPr/>
        <a:lstStyle/>
        <a:p>
          <a:r>
            <a:rPr lang="en-US" sz="1000" b="1" dirty="0" smtClean="0"/>
            <a:t>App-V</a:t>
          </a:r>
          <a:endParaRPr lang="en-US" sz="1000" b="1" dirty="0"/>
        </a:p>
      </dgm:t>
    </dgm:pt>
    <dgm:pt modelId="{77D228DC-0B7B-4196-B647-96D621F28CFE}" type="parTrans" cxnId="{E6E6940E-8CDB-457C-9488-3194FB185D6C}">
      <dgm:prSet custT="1"/>
      <dgm:spPr/>
      <dgm:t>
        <a:bodyPr/>
        <a:lstStyle/>
        <a:p>
          <a:endParaRPr lang="en-US" sz="1000" dirty="0"/>
        </a:p>
      </dgm:t>
    </dgm:pt>
    <dgm:pt modelId="{0DD5EF6D-194A-4E11-8F77-301EE635DB18}" type="sibTrans" cxnId="{E6E6940E-8CDB-457C-9488-3194FB185D6C}">
      <dgm:prSet/>
      <dgm:spPr/>
      <dgm:t>
        <a:bodyPr/>
        <a:lstStyle/>
        <a:p>
          <a:endParaRPr lang="en-US" sz="1000"/>
        </a:p>
      </dgm:t>
    </dgm:pt>
    <dgm:pt modelId="{9DEE9A5B-955E-4901-A4AF-F3FBD7A47A68}">
      <dgm:prSet phldrT="[Text]" custT="1"/>
      <dgm:spPr/>
      <dgm:t>
        <a:bodyPr/>
        <a:lstStyle/>
        <a:p>
          <a:r>
            <a:rPr lang="en-US" sz="1000" b="1" dirty="0" smtClean="0"/>
            <a:t>Terminal Services</a:t>
          </a:r>
          <a:endParaRPr lang="en-US" sz="1000" b="1" dirty="0"/>
        </a:p>
      </dgm:t>
    </dgm:pt>
    <dgm:pt modelId="{8BC666E0-0F15-42E9-A8DF-A245E8DE972D}" type="parTrans" cxnId="{ED0212F6-5CB3-4858-9581-31B8AF77F75A}">
      <dgm:prSet custT="1"/>
      <dgm:spPr/>
      <dgm:t>
        <a:bodyPr/>
        <a:lstStyle/>
        <a:p>
          <a:endParaRPr lang="en-US" sz="1000" dirty="0"/>
        </a:p>
      </dgm:t>
    </dgm:pt>
    <dgm:pt modelId="{601292D7-2D2F-4476-ACAD-4606D989C34B}" type="sibTrans" cxnId="{ED0212F6-5CB3-4858-9581-31B8AF77F75A}">
      <dgm:prSet/>
      <dgm:spPr/>
      <dgm:t>
        <a:bodyPr/>
        <a:lstStyle/>
        <a:p>
          <a:endParaRPr lang="en-US" sz="1000"/>
        </a:p>
      </dgm:t>
    </dgm:pt>
    <dgm:pt modelId="{0FD3A3EA-CD82-45CC-88BB-A8123DF2CE29}">
      <dgm:prSet phldrT="[Text]" custT="1"/>
      <dgm:spPr/>
      <dgm:t>
        <a:bodyPr/>
        <a:lstStyle/>
        <a:p>
          <a:r>
            <a:rPr lang="en-US" sz="1000" b="1" dirty="0" smtClean="0"/>
            <a:t>System Center VMM</a:t>
          </a:r>
          <a:endParaRPr lang="en-US" sz="1000" b="1" dirty="0"/>
        </a:p>
      </dgm:t>
    </dgm:pt>
    <dgm:pt modelId="{7FAFC190-3384-4687-90A2-970C21E71320}" type="parTrans" cxnId="{F856FDAC-86DB-440C-8FD0-7971CF58705E}">
      <dgm:prSet custT="1"/>
      <dgm:spPr/>
      <dgm:t>
        <a:bodyPr/>
        <a:lstStyle/>
        <a:p>
          <a:endParaRPr lang="en-US" sz="1000" dirty="0"/>
        </a:p>
      </dgm:t>
    </dgm:pt>
    <dgm:pt modelId="{53442D06-1673-465D-8667-63DFAE45158A}" type="sibTrans" cxnId="{F856FDAC-86DB-440C-8FD0-7971CF58705E}">
      <dgm:prSet/>
      <dgm:spPr/>
      <dgm:t>
        <a:bodyPr/>
        <a:lstStyle/>
        <a:p>
          <a:endParaRPr lang="en-US" sz="1000"/>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3D9EF471-CD72-4DD3-A1B1-3487E749872E}" type="presOf" srcId="{816F1879-6C42-4FC2-9C59-41C0F945C070}" destId="{82551337-CBB9-4136-BE54-FEC9F002734F}" srcOrd="0" destOrd="0" presId="urn:microsoft.com/office/officeart/2005/8/layout/radial5"/>
    <dgm:cxn modelId="{F038D61A-0789-4BA3-84F0-3C6F3B861735}" srcId="{01DE6CDB-277D-4D48-995E-911559BCF654}" destId="{BC9ECE73-A6BA-416D-B6CD-446299EABCE6}" srcOrd="1" destOrd="0" parTransId="{7461EC46-61D5-454B-A4AA-30C6E4402414}" sibTransId="{5D063A31-E277-4C2B-B7EB-E76215532006}"/>
    <dgm:cxn modelId="{E10072B2-4DF7-4EB1-AC49-F8D33774AEC6}" type="presOf" srcId="{7461EC46-61D5-454B-A4AA-30C6E4402414}" destId="{6B485304-0A82-49F1-94F2-76E2691A4A80}" srcOrd="0" destOrd="0" presId="urn:microsoft.com/office/officeart/2005/8/layout/radial5"/>
    <dgm:cxn modelId="{96E034AB-18DE-4D67-8580-01932A670070}" type="presOf" srcId="{FAAAD55F-A75D-45B4-B3BF-9D8A30A6F78B}" destId="{97139538-608D-48BA-9D7A-7869A6900F61}" srcOrd="1"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8B1A8FAF-22FF-48A5-9BAB-2A3232B6BFA1}" type="presOf" srcId="{D0725C6A-69B0-4742-80F2-BDC77491CD65}" destId="{075233B8-E612-469E-B803-938B7AF7E399}" srcOrd="0" destOrd="0" presId="urn:microsoft.com/office/officeart/2005/8/layout/radial5"/>
    <dgm:cxn modelId="{BAA9139B-164A-4388-9169-6BA26F089963}" type="presOf" srcId="{77D228DC-0B7B-4196-B647-96D621F28CFE}" destId="{15D018B5-510C-4B96-8B94-CA2F39452E10}" srcOrd="0" destOrd="0" presId="urn:microsoft.com/office/officeart/2005/8/layout/radial5"/>
    <dgm:cxn modelId="{54FA0D3E-62E4-4990-A1BF-C73CD713AABD}" type="presOf" srcId="{06755AE6-DA09-48A4-8482-7382B5B82F21}" destId="{132D4CF0-C068-42FE-B209-7B912AF2DD5B}" srcOrd="0" destOrd="0" presId="urn:microsoft.com/office/officeart/2005/8/layout/radial5"/>
    <dgm:cxn modelId="{6F5B7A7B-E759-4633-8AAC-8D69D2ABF4C7}" type="presOf" srcId="{EE16E40C-799C-4045-99A0-D3243DC72349}" destId="{52489948-3B79-4451-B2CE-3AD81B2080E7}" srcOrd="1" destOrd="0" presId="urn:microsoft.com/office/officeart/2005/8/layout/radial5"/>
    <dgm:cxn modelId="{D8A3B0C9-5A16-4555-9B3B-7ACACAC9DD86}" type="presOf" srcId="{EE16E40C-799C-4045-99A0-D3243DC72349}" destId="{7113377A-AEAD-4465-B800-3C7875219339}" srcOrd="0" destOrd="0" presId="urn:microsoft.com/office/officeart/2005/8/layout/radial5"/>
    <dgm:cxn modelId="{022B8893-4A81-4120-842B-DEF925621315}" type="presOf" srcId="{7FAFC190-3384-4687-90A2-970C21E71320}" destId="{A643D025-556D-465A-9462-7FCD3502AB46}" srcOrd="1"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49738127-6A74-4C1C-AE7D-D3F83D5FFF75}" type="presOf" srcId="{FEEE70CF-6D30-46FC-961F-9AFB5EF43B1B}" destId="{FCE143A2-0789-4810-9A5C-78D0B7752FC8}" srcOrd="0" destOrd="0" presId="urn:microsoft.com/office/officeart/2005/8/layout/radial5"/>
    <dgm:cxn modelId="{E99DD60F-4BAB-4BAB-9560-6BF74B9C5142}" type="presOf" srcId="{BC9ECE73-A6BA-416D-B6CD-446299EABCE6}" destId="{7B4C8ECD-6FAA-412F-B383-45B48A7098AA}"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CCA3A1DE-24DB-4003-8139-00F09D764B20}" type="presOf" srcId="{EFFC5284-F696-4E1F-8392-A8F68373AE3F}" destId="{65332322-F93D-4052-87DE-805D034B29C4}" srcOrd="0" destOrd="0" presId="urn:microsoft.com/office/officeart/2005/8/layout/radial5"/>
    <dgm:cxn modelId="{F5C00AF1-5632-4EED-82C8-1F0A9EFADE40}" type="presOf" srcId="{FEEE70CF-6D30-46FC-961F-9AFB5EF43B1B}" destId="{56D00822-37D4-42C2-BDDE-4FDD5D25E012}" srcOrd="1" destOrd="0" presId="urn:microsoft.com/office/officeart/2005/8/layout/radial5"/>
    <dgm:cxn modelId="{170C5919-03DB-4737-87E9-26E204B5D1BC}" type="presOf" srcId="{8BC666E0-0F15-42E9-A8DF-A245E8DE972D}" destId="{C1D8841B-5E5D-43B8-B064-E4A542D10BDA}" srcOrd="1"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C00A951A-D5B6-404B-807D-5EFAB08FA329}" srcId="{01DE6CDB-277D-4D48-995E-911559BCF654}" destId="{6F8C169A-5BFB-4788-B02E-112901CC30E2}" srcOrd="0" destOrd="0" parTransId="{FEEE70CF-6D30-46FC-961F-9AFB5EF43B1B}" sibTransId="{4B6F8349-5B4C-4231-966E-B186D6957E07}"/>
    <dgm:cxn modelId="{5CCAEB71-9F36-43BD-B2B2-4AFA5384D89A}" type="presOf" srcId="{FAAAD55F-A75D-45B4-B3BF-9D8A30A6F78B}" destId="{A0A5C13F-8FAB-4326-AB57-09122408795A}" srcOrd="0" destOrd="0" presId="urn:microsoft.com/office/officeart/2005/8/layout/radial5"/>
    <dgm:cxn modelId="{42681514-9022-4B9E-A500-64BE3F5D1DAA}" type="presOf" srcId="{0FD3A3EA-CD82-45CC-88BB-A8123DF2CE29}" destId="{4F04A08A-8967-42A3-979C-AA5BE349AA69}" srcOrd="0" destOrd="0" presId="urn:microsoft.com/office/officeart/2005/8/layout/radial5"/>
    <dgm:cxn modelId="{F5BE82F5-D937-47AA-BEE9-511E33AB1382}" type="presOf" srcId="{77D228DC-0B7B-4196-B647-96D621F28CFE}" destId="{285FFB3E-4578-4E65-A9FA-6AE8DF1B2746}" srcOrd="1" destOrd="0" presId="urn:microsoft.com/office/officeart/2005/8/layout/radial5"/>
    <dgm:cxn modelId="{E8DF5553-B8F6-44C4-9A3F-B60EFA9A2385}" srcId="{01DE6CDB-277D-4D48-995E-911559BCF654}" destId="{2B18BE48-3EA2-462C-80AD-21E13094E138}" srcOrd="7" destOrd="0" parTransId="{EE16E40C-799C-4045-99A0-D3243DC72349}" sibTransId="{C311E6E1-C4C8-47BF-9E0B-162403AD9D26}"/>
    <dgm:cxn modelId="{789FF3FA-4D3A-4E74-BCD9-C8201A3394BD}" type="presOf" srcId="{7FAFC190-3384-4687-90A2-970C21E71320}" destId="{67C5BDA9-0272-4321-9820-11392C655C5B}" srcOrd="0" destOrd="0" presId="urn:microsoft.com/office/officeart/2005/8/layout/radial5"/>
    <dgm:cxn modelId="{A9ABE55C-3978-4698-9ECA-AD7CB984740A}" type="presOf" srcId="{01DE6CDB-277D-4D48-995E-911559BCF654}" destId="{2A7758FF-B782-4E80-878C-C893BA3837CF}" srcOrd="0" destOrd="0" presId="urn:microsoft.com/office/officeart/2005/8/layout/radial5"/>
    <dgm:cxn modelId="{8E744FFF-3527-4605-A0B6-3529D5631FEF}" type="presOf" srcId="{D0725C6A-69B0-4742-80F2-BDC77491CD65}" destId="{B99F5842-E136-4F6E-93C0-5AE1C82814DE}" srcOrd="1" destOrd="0" presId="urn:microsoft.com/office/officeart/2005/8/layout/radial5"/>
    <dgm:cxn modelId="{9020BA8D-296E-485F-BCB0-5EA9AAA8579A}" type="presOf" srcId="{2CEAA672-0523-4618-9294-9AAB3ECA9794}" destId="{BEDB4027-10FA-4AE8-8F1D-73DE6D3882BE}" srcOrd="0" destOrd="0" presId="urn:microsoft.com/office/officeart/2005/8/layout/radial5"/>
    <dgm:cxn modelId="{E208193D-E78E-4F4B-8669-A8E1E2AEC431}" type="presOf" srcId="{8BC666E0-0F15-42E9-A8DF-A245E8DE972D}" destId="{08787B22-DB8F-4EA8-A6F5-BE197A5825E1}"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44C60430-94A1-4358-9EE1-8076C2ED29CC}" type="presOf" srcId="{9DEE9A5B-955E-4901-A4AF-F3FBD7A47A68}" destId="{356BEC7E-32E6-459F-B98F-AC6F2B27C65A}" srcOrd="0" destOrd="0" presId="urn:microsoft.com/office/officeart/2005/8/layout/radial5"/>
    <dgm:cxn modelId="{14B6C1A0-6616-4C10-9DBC-8EC0201E8639}" type="presOf" srcId="{7461EC46-61D5-454B-A4AA-30C6E4402414}" destId="{C0AFBE39-EEB0-4624-A3E0-30B318A49357}" srcOrd="1"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9058CCA3-5819-44CB-ACC0-EB89000940C6}" type="presOf" srcId="{2B18BE48-3EA2-462C-80AD-21E13094E138}" destId="{88F2C929-8428-41B7-B73E-847B02E30210}" srcOrd="0" destOrd="0" presId="urn:microsoft.com/office/officeart/2005/8/layout/radial5"/>
    <dgm:cxn modelId="{02E65DE7-6AA1-4759-A080-27E3318F5BD3}" type="presOf" srcId="{6F8C169A-5BFB-4788-B02E-112901CC30E2}" destId="{870778AE-5C25-45BB-973F-11DCAEE59829}" srcOrd="0" destOrd="0" presId="urn:microsoft.com/office/officeart/2005/8/layout/radial5"/>
    <dgm:cxn modelId="{F31D78C8-B0A7-4ED7-BB56-E41AC6C59132}" type="presParOf" srcId="{132D4CF0-C068-42FE-B209-7B912AF2DD5B}" destId="{2A7758FF-B782-4E80-878C-C893BA3837CF}" srcOrd="0" destOrd="0" presId="urn:microsoft.com/office/officeart/2005/8/layout/radial5"/>
    <dgm:cxn modelId="{0D2E2329-D429-40C2-8792-FE6A8879DC33}" type="presParOf" srcId="{132D4CF0-C068-42FE-B209-7B912AF2DD5B}" destId="{FCE143A2-0789-4810-9A5C-78D0B7752FC8}" srcOrd="1" destOrd="0" presId="urn:microsoft.com/office/officeart/2005/8/layout/radial5"/>
    <dgm:cxn modelId="{4DFEB14E-72BE-4740-AAF6-C4114F7414EE}" type="presParOf" srcId="{FCE143A2-0789-4810-9A5C-78D0B7752FC8}" destId="{56D00822-37D4-42C2-BDDE-4FDD5D25E012}" srcOrd="0" destOrd="0" presId="urn:microsoft.com/office/officeart/2005/8/layout/radial5"/>
    <dgm:cxn modelId="{D51857B5-8CD1-46E3-A0DB-C7153378DD59}" type="presParOf" srcId="{132D4CF0-C068-42FE-B209-7B912AF2DD5B}" destId="{870778AE-5C25-45BB-973F-11DCAEE59829}" srcOrd="2" destOrd="0" presId="urn:microsoft.com/office/officeart/2005/8/layout/radial5"/>
    <dgm:cxn modelId="{41879EA8-F1F9-4B5A-B72C-6EF74AE44CFE}" type="presParOf" srcId="{132D4CF0-C068-42FE-B209-7B912AF2DD5B}" destId="{6B485304-0A82-49F1-94F2-76E2691A4A80}" srcOrd="3" destOrd="0" presId="urn:microsoft.com/office/officeart/2005/8/layout/radial5"/>
    <dgm:cxn modelId="{0C851C24-4659-481B-96F8-FA8B7B756C47}" type="presParOf" srcId="{6B485304-0A82-49F1-94F2-76E2691A4A80}" destId="{C0AFBE39-EEB0-4624-A3E0-30B318A49357}" srcOrd="0" destOrd="0" presId="urn:microsoft.com/office/officeart/2005/8/layout/radial5"/>
    <dgm:cxn modelId="{7BBA03A0-9448-404F-9F43-01E1DA6ABD85}" type="presParOf" srcId="{132D4CF0-C068-42FE-B209-7B912AF2DD5B}" destId="{7B4C8ECD-6FAA-412F-B383-45B48A7098AA}" srcOrd="4" destOrd="0" presId="urn:microsoft.com/office/officeart/2005/8/layout/radial5"/>
    <dgm:cxn modelId="{C9021AF1-719B-455E-9452-33ACD77299C3}" type="presParOf" srcId="{132D4CF0-C068-42FE-B209-7B912AF2DD5B}" destId="{A0A5C13F-8FAB-4326-AB57-09122408795A}" srcOrd="5" destOrd="0" presId="urn:microsoft.com/office/officeart/2005/8/layout/radial5"/>
    <dgm:cxn modelId="{747B473B-48AC-47B3-88E5-0AF74C5373F8}" type="presParOf" srcId="{A0A5C13F-8FAB-4326-AB57-09122408795A}" destId="{97139538-608D-48BA-9D7A-7869A6900F61}" srcOrd="0" destOrd="0" presId="urn:microsoft.com/office/officeart/2005/8/layout/radial5"/>
    <dgm:cxn modelId="{A6EDECA3-22E5-4731-B8F3-0695715CDA0F}" type="presParOf" srcId="{132D4CF0-C068-42FE-B209-7B912AF2DD5B}" destId="{65332322-F93D-4052-87DE-805D034B29C4}" srcOrd="6" destOrd="0" presId="urn:microsoft.com/office/officeart/2005/8/layout/radial5"/>
    <dgm:cxn modelId="{0C53F0FB-BEF2-4187-88A9-DD6C01610682}" type="presParOf" srcId="{132D4CF0-C068-42FE-B209-7B912AF2DD5B}" destId="{075233B8-E612-469E-B803-938B7AF7E399}" srcOrd="7" destOrd="0" presId="urn:microsoft.com/office/officeart/2005/8/layout/radial5"/>
    <dgm:cxn modelId="{AF32BAE6-FE5C-420C-9D0E-2C84E10C810C}" type="presParOf" srcId="{075233B8-E612-469E-B803-938B7AF7E399}" destId="{B99F5842-E136-4F6E-93C0-5AE1C82814DE}" srcOrd="0" destOrd="0" presId="urn:microsoft.com/office/officeart/2005/8/layout/radial5"/>
    <dgm:cxn modelId="{B09BE788-0567-4F8E-9A9F-5D3837DEDFB4}" type="presParOf" srcId="{132D4CF0-C068-42FE-B209-7B912AF2DD5B}" destId="{82551337-CBB9-4136-BE54-FEC9F002734F}" srcOrd="8" destOrd="0" presId="urn:microsoft.com/office/officeart/2005/8/layout/radial5"/>
    <dgm:cxn modelId="{C21D6F7D-B323-41C1-9461-430BD7874CE5}" type="presParOf" srcId="{132D4CF0-C068-42FE-B209-7B912AF2DD5B}" destId="{15D018B5-510C-4B96-8B94-CA2F39452E10}" srcOrd="9" destOrd="0" presId="urn:microsoft.com/office/officeart/2005/8/layout/radial5"/>
    <dgm:cxn modelId="{911ADBB6-FD70-4BBC-ACD9-8F9962252528}" type="presParOf" srcId="{15D018B5-510C-4B96-8B94-CA2F39452E10}" destId="{285FFB3E-4578-4E65-A9FA-6AE8DF1B2746}" srcOrd="0" destOrd="0" presId="urn:microsoft.com/office/officeart/2005/8/layout/radial5"/>
    <dgm:cxn modelId="{5E747823-8ED3-40AE-85C5-54760029DADE}" type="presParOf" srcId="{132D4CF0-C068-42FE-B209-7B912AF2DD5B}" destId="{BEDB4027-10FA-4AE8-8F1D-73DE6D3882BE}" srcOrd="10" destOrd="0" presId="urn:microsoft.com/office/officeart/2005/8/layout/radial5"/>
    <dgm:cxn modelId="{44A8B5AB-E0DA-4B9A-A4DC-8F74FD803480}" type="presParOf" srcId="{132D4CF0-C068-42FE-B209-7B912AF2DD5B}" destId="{08787B22-DB8F-4EA8-A6F5-BE197A5825E1}" srcOrd="11" destOrd="0" presId="urn:microsoft.com/office/officeart/2005/8/layout/radial5"/>
    <dgm:cxn modelId="{3ED813EE-BDB6-444A-8180-B2B4201025EA}" type="presParOf" srcId="{08787B22-DB8F-4EA8-A6F5-BE197A5825E1}" destId="{C1D8841B-5E5D-43B8-B064-E4A542D10BDA}" srcOrd="0" destOrd="0" presId="urn:microsoft.com/office/officeart/2005/8/layout/radial5"/>
    <dgm:cxn modelId="{847DB72B-4049-4298-B09A-2B5568C183FB}" type="presParOf" srcId="{132D4CF0-C068-42FE-B209-7B912AF2DD5B}" destId="{356BEC7E-32E6-459F-B98F-AC6F2B27C65A}" srcOrd="12" destOrd="0" presId="urn:microsoft.com/office/officeart/2005/8/layout/radial5"/>
    <dgm:cxn modelId="{40485732-7AF4-4A38-8E7F-5353084DC136}" type="presParOf" srcId="{132D4CF0-C068-42FE-B209-7B912AF2DD5B}" destId="{67C5BDA9-0272-4321-9820-11392C655C5B}" srcOrd="13" destOrd="0" presId="urn:microsoft.com/office/officeart/2005/8/layout/radial5"/>
    <dgm:cxn modelId="{07CE86D0-E006-4B36-B23D-D8246A94FFF4}" type="presParOf" srcId="{67C5BDA9-0272-4321-9820-11392C655C5B}" destId="{A643D025-556D-465A-9462-7FCD3502AB46}" srcOrd="0" destOrd="0" presId="urn:microsoft.com/office/officeart/2005/8/layout/radial5"/>
    <dgm:cxn modelId="{3FBA4DD0-23A4-41FB-9DFB-8EF7A6B284C4}" type="presParOf" srcId="{132D4CF0-C068-42FE-B209-7B912AF2DD5B}" destId="{4F04A08A-8967-42A3-979C-AA5BE349AA69}" srcOrd="14" destOrd="0" presId="urn:microsoft.com/office/officeart/2005/8/layout/radial5"/>
    <dgm:cxn modelId="{3B994E33-F4CF-4202-BDA1-83AAA7E412B2}" type="presParOf" srcId="{132D4CF0-C068-42FE-B209-7B912AF2DD5B}" destId="{7113377A-AEAD-4465-B800-3C7875219339}" srcOrd="15" destOrd="0" presId="urn:microsoft.com/office/officeart/2005/8/layout/radial5"/>
    <dgm:cxn modelId="{095A1BE1-86E0-428C-B694-17AE54F76332}" type="presParOf" srcId="{7113377A-AEAD-4465-B800-3C7875219339}" destId="{52489948-3B79-4451-B2CE-3AD81B2080E7}" srcOrd="0" destOrd="0" presId="urn:microsoft.com/office/officeart/2005/8/layout/radial5"/>
    <dgm:cxn modelId="{803EA9B8-D2DC-470C-B580-FC833D99B357}" type="presParOf" srcId="{132D4CF0-C068-42FE-B209-7B912AF2DD5B}" destId="{88F2C929-8428-41B7-B73E-847B02E30210}" srcOrd="16"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DEE5F4E3-CA0A-475C-BF91-7993E202C7F3}"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fr-FR"/>
        </a:p>
      </dgm:t>
    </dgm:pt>
    <dgm:pt modelId="{07886792-F787-4AEC-AA00-A6F0701AAA2E}">
      <dgm:prSet custT="1"/>
      <dgm:spPr/>
      <dgm:t>
        <a:bodyPr/>
        <a:lstStyle/>
        <a:p>
          <a:pPr rtl="0"/>
          <a:r>
            <a:rPr lang="fr-FR" sz="1800" b="1" noProof="0" dirty="0" smtClean="0"/>
            <a:t>Collecter</a:t>
          </a:r>
          <a:endParaRPr lang="fr-FR" sz="1800" noProof="0" dirty="0"/>
        </a:p>
      </dgm:t>
    </dgm:pt>
    <dgm:pt modelId="{AA5ECDB6-D7B2-4810-AF3C-4A1E0AAE8E7C}" type="parTrans" cxnId="{9C8A0DDF-2312-4177-9CF5-D4F6BCF0F236}">
      <dgm:prSet/>
      <dgm:spPr/>
      <dgm:t>
        <a:bodyPr/>
        <a:lstStyle/>
        <a:p>
          <a:endParaRPr lang="fr-FR"/>
        </a:p>
      </dgm:t>
    </dgm:pt>
    <dgm:pt modelId="{556212F5-098C-4134-9C2D-828B87A551E4}" type="sibTrans" cxnId="{9C8A0DDF-2312-4177-9CF5-D4F6BCF0F236}">
      <dgm:prSet/>
      <dgm:spPr/>
      <dgm:t>
        <a:bodyPr/>
        <a:lstStyle/>
        <a:p>
          <a:endParaRPr lang="fr-FR"/>
        </a:p>
      </dgm:t>
    </dgm:pt>
    <dgm:pt modelId="{3CE97948-5DDD-47B2-A0BF-3E299570C37D}">
      <dgm:prSet custT="1"/>
      <dgm:spPr/>
      <dgm:t>
        <a:bodyPr/>
        <a:lstStyle/>
        <a:p>
          <a:pPr rtl="0"/>
          <a:r>
            <a:rPr lang="fr-FR" sz="1400" b="1" noProof="0" dirty="0" smtClean="0"/>
            <a:t>Identifier les applications à tester</a:t>
          </a:r>
          <a:endParaRPr lang="fr-FR" sz="1400" noProof="0" dirty="0"/>
        </a:p>
      </dgm:t>
    </dgm:pt>
    <dgm:pt modelId="{BBCDFC6D-4258-4671-8EAF-E1216B35F841}" type="parTrans" cxnId="{70659673-1A10-4062-A592-B8151308D9E1}">
      <dgm:prSet/>
      <dgm:spPr/>
      <dgm:t>
        <a:bodyPr/>
        <a:lstStyle/>
        <a:p>
          <a:endParaRPr lang="fr-FR"/>
        </a:p>
      </dgm:t>
    </dgm:pt>
    <dgm:pt modelId="{0C7C6E25-B031-430C-8913-166A3BDBFE6E}" type="sibTrans" cxnId="{70659673-1A10-4062-A592-B8151308D9E1}">
      <dgm:prSet/>
      <dgm:spPr/>
      <dgm:t>
        <a:bodyPr/>
        <a:lstStyle/>
        <a:p>
          <a:endParaRPr lang="fr-FR"/>
        </a:p>
      </dgm:t>
    </dgm:pt>
    <dgm:pt modelId="{2C0A23FD-66ED-464C-A184-04EF56E74FA6}">
      <dgm:prSet custT="1"/>
      <dgm:spPr/>
      <dgm:t>
        <a:bodyPr/>
        <a:lstStyle/>
        <a:p>
          <a:pPr rtl="0"/>
          <a:r>
            <a:rPr lang="fr-FR" sz="1800" b="1" noProof="0" dirty="0" smtClean="0"/>
            <a:t>Analyser</a:t>
          </a:r>
          <a:endParaRPr lang="fr-FR" sz="1800" noProof="0" dirty="0"/>
        </a:p>
      </dgm:t>
    </dgm:pt>
    <dgm:pt modelId="{E33E3AF2-C7D4-4554-A358-C8FF0103EB23}" type="parTrans" cxnId="{810F2764-4ABA-4ACC-B17C-8C0DAD5052B0}">
      <dgm:prSet/>
      <dgm:spPr/>
      <dgm:t>
        <a:bodyPr/>
        <a:lstStyle/>
        <a:p>
          <a:endParaRPr lang="fr-FR"/>
        </a:p>
      </dgm:t>
    </dgm:pt>
    <dgm:pt modelId="{69484BAC-AA67-483A-96CF-3412EDFE819D}" type="sibTrans" cxnId="{810F2764-4ABA-4ACC-B17C-8C0DAD5052B0}">
      <dgm:prSet/>
      <dgm:spPr/>
      <dgm:t>
        <a:bodyPr/>
        <a:lstStyle/>
        <a:p>
          <a:endParaRPr lang="fr-FR"/>
        </a:p>
      </dgm:t>
    </dgm:pt>
    <dgm:pt modelId="{1188BB6F-C32E-40CF-99B3-BC203A361DD0}">
      <dgm:prSet custT="1"/>
      <dgm:spPr/>
      <dgm:t>
        <a:bodyPr/>
        <a:lstStyle/>
        <a:p>
          <a:pPr rtl="0"/>
          <a:r>
            <a:rPr lang="fr-FR" sz="1400" b="1" noProof="0" dirty="0" smtClean="0"/>
            <a:t>Analyser, classifier et filtrer les applications</a:t>
          </a:r>
          <a:endParaRPr lang="fr-FR" sz="1400" noProof="0" dirty="0"/>
        </a:p>
      </dgm:t>
    </dgm:pt>
    <dgm:pt modelId="{D827F0F5-F846-4A58-8D69-C3F0E4083208}" type="parTrans" cxnId="{447CAAB3-4E34-49EC-9292-627523DBBA13}">
      <dgm:prSet/>
      <dgm:spPr/>
      <dgm:t>
        <a:bodyPr/>
        <a:lstStyle/>
        <a:p>
          <a:endParaRPr lang="fr-FR"/>
        </a:p>
      </dgm:t>
    </dgm:pt>
    <dgm:pt modelId="{6A5EF65A-CE24-454A-8557-682EFDBEA683}" type="sibTrans" cxnId="{447CAAB3-4E34-49EC-9292-627523DBBA13}">
      <dgm:prSet/>
      <dgm:spPr/>
      <dgm:t>
        <a:bodyPr/>
        <a:lstStyle/>
        <a:p>
          <a:endParaRPr lang="fr-FR"/>
        </a:p>
      </dgm:t>
    </dgm:pt>
    <dgm:pt modelId="{ED7D4952-2802-447C-AA03-1F6D2EDB0D47}">
      <dgm:prSet custT="1"/>
      <dgm:spPr/>
      <dgm:t>
        <a:bodyPr/>
        <a:lstStyle/>
        <a:p>
          <a:pPr rtl="0"/>
          <a:r>
            <a:rPr lang="fr-FR" sz="1800" b="1" noProof="0" dirty="0" smtClean="0"/>
            <a:t>Tester et atténuer</a:t>
          </a:r>
          <a:endParaRPr lang="fr-FR" sz="1800" noProof="0" dirty="0"/>
        </a:p>
      </dgm:t>
    </dgm:pt>
    <dgm:pt modelId="{ADD112A7-02E5-46F7-8048-528251B66CE3}" type="parTrans" cxnId="{AEF5564E-E2EE-4928-8582-110931DB9EC0}">
      <dgm:prSet/>
      <dgm:spPr/>
      <dgm:t>
        <a:bodyPr/>
        <a:lstStyle/>
        <a:p>
          <a:endParaRPr lang="fr-FR"/>
        </a:p>
      </dgm:t>
    </dgm:pt>
    <dgm:pt modelId="{0936DB8E-05A0-4D0A-9FDC-1C3A3FEA453B}" type="sibTrans" cxnId="{AEF5564E-E2EE-4928-8582-110931DB9EC0}">
      <dgm:prSet/>
      <dgm:spPr/>
      <dgm:t>
        <a:bodyPr/>
        <a:lstStyle/>
        <a:p>
          <a:endParaRPr lang="fr-FR"/>
        </a:p>
      </dgm:t>
    </dgm:pt>
    <dgm:pt modelId="{DC54CD40-03F0-409D-BE89-4E02657C0F6D}">
      <dgm:prSet custT="1"/>
      <dgm:spPr/>
      <dgm:t>
        <a:bodyPr/>
        <a:lstStyle/>
        <a:p>
          <a:pPr rtl="0"/>
          <a:r>
            <a:rPr lang="fr-FR" sz="1400" b="1" noProof="0" dirty="0" smtClean="0"/>
            <a:t>Identifier les problèmes de compatibilité existants</a:t>
          </a:r>
          <a:endParaRPr lang="fr-FR" sz="1400" noProof="0" dirty="0"/>
        </a:p>
      </dgm:t>
    </dgm:pt>
    <dgm:pt modelId="{ABBC792D-E01D-4E35-B411-3794E2AF76F0}" type="parTrans" cxnId="{C2A81879-C21F-4409-8374-A3C45641FBF3}">
      <dgm:prSet/>
      <dgm:spPr/>
      <dgm:t>
        <a:bodyPr/>
        <a:lstStyle/>
        <a:p>
          <a:endParaRPr lang="fr-FR"/>
        </a:p>
      </dgm:t>
    </dgm:pt>
    <dgm:pt modelId="{32B4C708-1AD2-4E12-BAE8-AC57A3615AE8}" type="sibTrans" cxnId="{C2A81879-C21F-4409-8374-A3C45641FBF3}">
      <dgm:prSet/>
      <dgm:spPr/>
      <dgm:t>
        <a:bodyPr/>
        <a:lstStyle/>
        <a:p>
          <a:endParaRPr lang="fr-FR"/>
        </a:p>
      </dgm:t>
    </dgm:pt>
    <dgm:pt modelId="{ABE86B54-87E8-4C66-B57B-5558CDC42EFD}">
      <dgm:prSet custT="1"/>
      <dgm:spPr/>
      <dgm:t>
        <a:bodyPr/>
        <a:lstStyle/>
        <a:p>
          <a:pPr rtl="0"/>
          <a:r>
            <a:rPr lang="fr-FR" sz="1400" b="1" noProof="0" dirty="0" smtClean="0"/>
            <a:t>Créer et packager les  solutions aux problèmes de compatibilité</a:t>
          </a:r>
          <a:endParaRPr lang="fr-FR" sz="1400" noProof="0" dirty="0"/>
        </a:p>
      </dgm:t>
    </dgm:pt>
    <dgm:pt modelId="{34363DA3-FA2F-4A93-9B67-F1B0733C1A8D}" type="parTrans" cxnId="{DD29B530-C6B5-424E-8758-BA4428800EB4}">
      <dgm:prSet/>
      <dgm:spPr/>
      <dgm:t>
        <a:bodyPr/>
        <a:lstStyle/>
        <a:p>
          <a:endParaRPr lang="fr-FR"/>
        </a:p>
      </dgm:t>
    </dgm:pt>
    <dgm:pt modelId="{B9721787-09C3-4B48-9024-57EECC78B352}" type="sibTrans" cxnId="{DD29B530-C6B5-424E-8758-BA4428800EB4}">
      <dgm:prSet/>
      <dgm:spPr/>
      <dgm:t>
        <a:bodyPr/>
        <a:lstStyle/>
        <a:p>
          <a:endParaRPr lang="fr-FR"/>
        </a:p>
      </dgm:t>
    </dgm:pt>
    <dgm:pt modelId="{B43B059C-E93D-47F9-9264-9EC861B8251A}" type="pres">
      <dgm:prSet presAssocID="{DEE5F4E3-CA0A-475C-BF91-7993E202C7F3}" presName="theList" presStyleCnt="0">
        <dgm:presLayoutVars>
          <dgm:dir/>
          <dgm:animLvl val="lvl"/>
          <dgm:resizeHandles val="exact"/>
        </dgm:presLayoutVars>
      </dgm:prSet>
      <dgm:spPr/>
      <dgm:t>
        <a:bodyPr/>
        <a:lstStyle/>
        <a:p>
          <a:endParaRPr lang="fr-FR"/>
        </a:p>
      </dgm:t>
    </dgm:pt>
    <dgm:pt modelId="{5716BA7D-FEAC-4561-88C4-1223DEDCECD5}" type="pres">
      <dgm:prSet presAssocID="{07886792-F787-4AEC-AA00-A6F0701AAA2E}" presName="compNode" presStyleCnt="0"/>
      <dgm:spPr/>
    </dgm:pt>
    <dgm:pt modelId="{254FE4C2-2614-4A57-82C7-0D7F885398C2}" type="pres">
      <dgm:prSet presAssocID="{07886792-F787-4AEC-AA00-A6F0701AAA2E}" presName="aNode" presStyleLbl="bgShp" presStyleIdx="0" presStyleCnt="3"/>
      <dgm:spPr/>
      <dgm:t>
        <a:bodyPr/>
        <a:lstStyle/>
        <a:p>
          <a:endParaRPr lang="fr-FR"/>
        </a:p>
      </dgm:t>
    </dgm:pt>
    <dgm:pt modelId="{3EBE5640-3B53-4CF0-9D52-C91F05411360}" type="pres">
      <dgm:prSet presAssocID="{07886792-F787-4AEC-AA00-A6F0701AAA2E}" presName="textNode" presStyleLbl="bgShp" presStyleIdx="0" presStyleCnt="3"/>
      <dgm:spPr/>
      <dgm:t>
        <a:bodyPr/>
        <a:lstStyle/>
        <a:p>
          <a:endParaRPr lang="fr-FR"/>
        </a:p>
      </dgm:t>
    </dgm:pt>
    <dgm:pt modelId="{1458B557-A004-4004-A8C7-46F3B4A5B6EB}" type="pres">
      <dgm:prSet presAssocID="{07886792-F787-4AEC-AA00-A6F0701AAA2E}" presName="compChildNode" presStyleCnt="0"/>
      <dgm:spPr/>
    </dgm:pt>
    <dgm:pt modelId="{699C571D-6F4C-4E6E-8A00-2F22DD512C4D}" type="pres">
      <dgm:prSet presAssocID="{07886792-F787-4AEC-AA00-A6F0701AAA2E}" presName="theInnerList" presStyleCnt="0"/>
      <dgm:spPr/>
    </dgm:pt>
    <dgm:pt modelId="{43712CFA-F268-45FF-8CC3-335F9055E691}" type="pres">
      <dgm:prSet presAssocID="{3CE97948-5DDD-47B2-A0BF-3E299570C37D}" presName="childNode" presStyleLbl="node1" presStyleIdx="0" presStyleCnt="4">
        <dgm:presLayoutVars>
          <dgm:bulletEnabled val="1"/>
        </dgm:presLayoutVars>
      </dgm:prSet>
      <dgm:spPr/>
      <dgm:t>
        <a:bodyPr/>
        <a:lstStyle/>
        <a:p>
          <a:endParaRPr lang="fr-FR"/>
        </a:p>
      </dgm:t>
    </dgm:pt>
    <dgm:pt modelId="{287749D7-69D0-4312-96DD-848622BF9515}" type="pres">
      <dgm:prSet presAssocID="{07886792-F787-4AEC-AA00-A6F0701AAA2E}" presName="aSpace" presStyleCnt="0"/>
      <dgm:spPr/>
    </dgm:pt>
    <dgm:pt modelId="{C48A6E65-085B-4578-A9F4-1A451581FF39}" type="pres">
      <dgm:prSet presAssocID="{2C0A23FD-66ED-464C-A184-04EF56E74FA6}" presName="compNode" presStyleCnt="0"/>
      <dgm:spPr/>
    </dgm:pt>
    <dgm:pt modelId="{8B6173A6-9A20-4AEF-B85F-648A44F34359}" type="pres">
      <dgm:prSet presAssocID="{2C0A23FD-66ED-464C-A184-04EF56E74FA6}" presName="aNode" presStyleLbl="bgShp" presStyleIdx="1" presStyleCnt="3"/>
      <dgm:spPr/>
      <dgm:t>
        <a:bodyPr/>
        <a:lstStyle/>
        <a:p>
          <a:endParaRPr lang="fr-FR"/>
        </a:p>
      </dgm:t>
    </dgm:pt>
    <dgm:pt modelId="{514746DC-91D7-42E2-9138-87B2F3A64D15}" type="pres">
      <dgm:prSet presAssocID="{2C0A23FD-66ED-464C-A184-04EF56E74FA6}" presName="textNode" presStyleLbl="bgShp" presStyleIdx="1" presStyleCnt="3"/>
      <dgm:spPr/>
      <dgm:t>
        <a:bodyPr/>
        <a:lstStyle/>
        <a:p>
          <a:endParaRPr lang="fr-FR"/>
        </a:p>
      </dgm:t>
    </dgm:pt>
    <dgm:pt modelId="{A13F8737-6EB8-40BA-B847-3D5DAE56092E}" type="pres">
      <dgm:prSet presAssocID="{2C0A23FD-66ED-464C-A184-04EF56E74FA6}" presName="compChildNode" presStyleCnt="0"/>
      <dgm:spPr/>
    </dgm:pt>
    <dgm:pt modelId="{77FCD5BD-DF30-4742-A9D5-C47172CBA079}" type="pres">
      <dgm:prSet presAssocID="{2C0A23FD-66ED-464C-A184-04EF56E74FA6}" presName="theInnerList" presStyleCnt="0"/>
      <dgm:spPr/>
    </dgm:pt>
    <dgm:pt modelId="{A05F46C7-22C1-46D6-A0FD-4B89D9222543}" type="pres">
      <dgm:prSet presAssocID="{1188BB6F-C32E-40CF-99B3-BC203A361DD0}" presName="childNode" presStyleLbl="node1" presStyleIdx="1" presStyleCnt="4">
        <dgm:presLayoutVars>
          <dgm:bulletEnabled val="1"/>
        </dgm:presLayoutVars>
      </dgm:prSet>
      <dgm:spPr/>
      <dgm:t>
        <a:bodyPr/>
        <a:lstStyle/>
        <a:p>
          <a:endParaRPr lang="fr-FR"/>
        </a:p>
      </dgm:t>
    </dgm:pt>
    <dgm:pt modelId="{19335C64-2602-49F5-AD75-A8279ADEC9C1}" type="pres">
      <dgm:prSet presAssocID="{2C0A23FD-66ED-464C-A184-04EF56E74FA6}" presName="aSpace" presStyleCnt="0"/>
      <dgm:spPr/>
    </dgm:pt>
    <dgm:pt modelId="{6A1F0C98-11CA-4EDC-AE07-006C3DFC0CD3}" type="pres">
      <dgm:prSet presAssocID="{ED7D4952-2802-447C-AA03-1F6D2EDB0D47}" presName="compNode" presStyleCnt="0"/>
      <dgm:spPr/>
    </dgm:pt>
    <dgm:pt modelId="{BE030C50-D0F6-451F-A3B6-9AF90E80B3D2}" type="pres">
      <dgm:prSet presAssocID="{ED7D4952-2802-447C-AA03-1F6D2EDB0D47}" presName="aNode" presStyleLbl="bgShp" presStyleIdx="2" presStyleCnt="3"/>
      <dgm:spPr/>
      <dgm:t>
        <a:bodyPr/>
        <a:lstStyle/>
        <a:p>
          <a:endParaRPr lang="fr-FR"/>
        </a:p>
      </dgm:t>
    </dgm:pt>
    <dgm:pt modelId="{AFE7A5C9-6F4F-44C0-A9D6-75FE2C24FFD6}" type="pres">
      <dgm:prSet presAssocID="{ED7D4952-2802-447C-AA03-1F6D2EDB0D47}" presName="textNode" presStyleLbl="bgShp" presStyleIdx="2" presStyleCnt="3"/>
      <dgm:spPr/>
      <dgm:t>
        <a:bodyPr/>
        <a:lstStyle/>
        <a:p>
          <a:endParaRPr lang="fr-FR"/>
        </a:p>
      </dgm:t>
    </dgm:pt>
    <dgm:pt modelId="{DB4DF4DC-4A8A-4100-95FF-652CF369E64B}" type="pres">
      <dgm:prSet presAssocID="{ED7D4952-2802-447C-AA03-1F6D2EDB0D47}" presName="compChildNode" presStyleCnt="0"/>
      <dgm:spPr/>
    </dgm:pt>
    <dgm:pt modelId="{69EBD800-96A1-4C64-8CD8-BC9859B939FA}" type="pres">
      <dgm:prSet presAssocID="{ED7D4952-2802-447C-AA03-1F6D2EDB0D47}" presName="theInnerList" presStyleCnt="0"/>
      <dgm:spPr/>
    </dgm:pt>
    <dgm:pt modelId="{B2E50D01-DD5D-4432-96D9-67024998766B}" type="pres">
      <dgm:prSet presAssocID="{DC54CD40-03F0-409D-BE89-4E02657C0F6D}" presName="childNode" presStyleLbl="node1" presStyleIdx="2" presStyleCnt="4" custScaleX="116048">
        <dgm:presLayoutVars>
          <dgm:bulletEnabled val="1"/>
        </dgm:presLayoutVars>
      </dgm:prSet>
      <dgm:spPr/>
      <dgm:t>
        <a:bodyPr/>
        <a:lstStyle/>
        <a:p>
          <a:endParaRPr lang="fr-FR"/>
        </a:p>
      </dgm:t>
    </dgm:pt>
    <dgm:pt modelId="{099557EB-1CEC-43C0-893C-A6231E648527}" type="pres">
      <dgm:prSet presAssocID="{DC54CD40-03F0-409D-BE89-4E02657C0F6D}" presName="aSpace2" presStyleCnt="0"/>
      <dgm:spPr/>
    </dgm:pt>
    <dgm:pt modelId="{EBE7EFF7-95AB-4E0F-AE83-24E8BFCA0915}" type="pres">
      <dgm:prSet presAssocID="{ABE86B54-87E8-4C66-B57B-5558CDC42EFD}" presName="childNode" presStyleLbl="node1" presStyleIdx="3" presStyleCnt="4" custScaleX="116048">
        <dgm:presLayoutVars>
          <dgm:bulletEnabled val="1"/>
        </dgm:presLayoutVars>
      </dgm:prSet>
      <dgm:spPr/>
      <dgm:t>
        <a:bodyPr/>
        <a:lstStyle/>
        <a:p>
          <a:endParaRPr lang="fr-FR"/>
        </a:p>
      </dgm:t>
    </dgm:pt>
  </dgm:ptLst>
  <dgm:cxnLst>
    <dgm:cxn modelId="{26236FEC-0F86-457E-ADB8-BECA4CB06CD7}" type="presOf" srcId="{07886792-F787-4AEC-AA00-A6F0701AAA2E}" destId="{254FE4C2-2614-4A57-82C7-0D7F885398C2}" srcOrd="0" destOrd="0" presId="urn:microsoft.com/office/officeart/2005/8/layout/lProcess2"/>
    <dgm:cxn modelId="{2AE330D8-63B1-4D58-AAFC-FA25CD3CD7F9}" type="presOf" srcId="{ABE86B54-87E8-4C66-B57B-5558CDC42EFD}" destId="{EBE7EFF7-95AB-4E0F-AE83-24E8BFCA0915}" srcOrd="0" destOrd="0" presId="urn:microsoft.com/office/officeart/2005/8/layout/lProcess2"/>
    <dgm:cxn modelId="{82C6C8BE-FEF0-4960-AD57-01F42F48AD1B}" type="presOf" srcId="{DEE5F4E3-CA0A-475C-BF91-7993E202C7F3}" destId="{B43B059C-E93D-47F9-9264-9EC861B8251A}" srcOrd="0" destOrd="0" presId="urn:microsoft.com/office/officeart/2005/8/layout/lProcess2"/>
    <dgm:cxn modelId="{9C8A0DDF-2312-4177-9CF5-D4F6BCF0F236}" srcId="{DEE5F4E3-CA0A-475C-BF91-7993E202C7F3}" destId="{07886792-F787-4AEC-AA00-A6F0701AAA2E}" srcOrd="0" destOrd="0" parTransId="{AA5ECDB6-D7B2-4810-AF3C-4A1E0AAE8E7C}" sibTransId="{556212F5-098C-4134-9C2D-828B87A551E4}"/>
    <dgm:cxn modelId="{C2A81879-C21F-4409-8374-A3C45641FBF3}" srcId="{ED7D4952-2802-447C-AA03-1F6D2EDB0D47}" destId="{DC54CD40-03F0-409D-BE89-4E02657C0F6D}" srcOrd="0" destOrd="0" parTransId="{ABBC792D-E01D-4E35-B411-3794E2AF76F0}" sibTransId="{32B4C708-1AD2-4E12-BAE8-AC57A3615AE8}"/>
    <dgm:cxn modelId="{DD21CADA-25AE-445A-BC34-6CA77FF67439}" type="presOf" srcId="{3CE97948-5DDD-47B2-A0BF-3E299570C37D}" destId="{43712CFA-F268-45FF-8CC3-335F9055E691}" srcOrd="0" destOrd="0" presId="urn:microsoft.com/office/officeart/2005/8/layout/lProcess2"/>
    <dgm:cxn modelId="{F123F48C-22BA-40B8-BAD0-826384EE404D}" type="presOf" srcId="{ED7D4952-2802-447C-AA03-1F6D2EDB0D47}" destId="{BE030C50-D0F6-451F-A3B6-9AF90E80B3D2}" srcOrd="0" destOrd="0" presId="urn:microsoft.com/office/officeart/2005/8/layout/lProcess2"/>
    <dgm:cxn modelId="{AEF5564E-E2EE-4928-8582-110931DB9EC0}" srcId="{DEE5F4E3-CA0A-475C-BF91-7993E202C7F3}" destId="{ED7D4952-2802-447C-AA03-1F6D2EDB0D47}" srcOrd="2" destOrd="0" parTransId="{ADD112A7-02E5-46F7-8048-528251B66CE3}" sibTransId="{0936DB8E-05A0-4D0A-9FDC-1C3A3FEA453B}"/>
    <dgm:cxn modelId="{A63FB3AF-D6D8-4FC1-A90C-741BD2EE1E0F}" type="presOf" srcId="{1188BB6F-C32E-40CF-99B3-BC203A361DD0}" destId="{A05F46C7-22C1-46D6-A0FD-4B89D9222543}" srcOrd="0" destOrd="0" presId="urn:microsoft.com/office/officeart/2005/8/layout/lProcess2"/>
    <dgm:cxn modelId="{70659673-1A10-4062-A592-B8151308D9E1}" srcId="{07886792-F787-4AEC-AA00-A6F0701AAA2E}" destId="{3CE97948-5DDD-47B2-A0BF-3E299570C37D}" srcOrd="0" destOrd="0" parTransId="{BBCDFC6D-4258-4671-8EAF-E1216B35F841}" sibTransId="{0C7C6E25-B031-430C-8913-166A3BDBFE6E}"/>
    <dgm:cxn modelId="{DD29B530-C6B5-424E-8758-BA4428800EB4}" srcId="{ED7D4952-2802-447C-AA03-1F6D2EDB0D47}" destId="{ABE86B54-87E8-4C66-B57B-5558CDC42EFD}" srcOrd="1" destOrd="0" parTransId="{34363DA3-FA2F-4A93-9B67-F1B0733C1A8D}" sibTransId="{B9721787-09C3-4B48-9024-57EECC78B352}"/>
    <dgm:cxn modelId="{A686F1D7-5157-41B9-A578-57ABA7C42848}" type="presOf" srcId="{ED7D4952-2802-447C-AA03-1F6D2EDB0D47}" destId="{AFE7A5C9-6F4F-44C0-A9D6-75FE2C24FFD6}" srcOrd="1" destOrd="0" presId="urn:microsoft.com/office/officeart/2005/8/layout/lProcess2"/>
    <dgm:cxn modelId="{180DE308-AAB5-4614-BDC7-7AAFAD06F3BA}" type="presOf" srcId="{2C0A23FD-66ED-464C-A184-04EF56E74FA6}" destId="{8B6173A6-9A20-4AEF-B85F-648A44F34359}" srcOrd="0" destOrd="0" presId="urn:microsoft.com/office/officeart/2005/8/layout/lProcess2"/>
    <dgm:cxn modelId="{90A0E93E-5F44-41F1-8431-9316FCF04175}" type="presOf" srcId="{2C0A23FD-66ED-464C-A184-04EF56E74FA6}" destId="{514746DC-91D7-42E2-9138-87B2F3A64D15}" srcOrd="1" destOrd="0" presId="urn:microsoft.com/office/officeart/2005/8/layout/lProcess2"/>
    <dgm:cxn modelId="{447CAAB3-4E34-49EC-9292-627523DBBA13}" srcId="{2C0A23FD-66ED-464C-A184-04EF56E74FA6}" destId="{1188BB6F-C32E-40CF-99B3-BC203A361DD0}" srcOrd="0" destOrd="0" parTransId="{D827F0F5-F846-4A58-8D69-C3F0E4083208}" sibTransId="{6A5EF65A-CE24-454A-8557-682EFDBEA683}"/>
    <dgm:cxn modelId="{F98130B0-29BF-449A-99EB-C613B8A33EDA}" type="presOf" srcId="{07886792-F787-4AEC-AA00-A6F0701AAA2E}" destId="{3EBE5640-3B53-4CF0-9D52-C91F05411360}" srcOrd="1" destOrd="0" presId="urn:microsoft.com/office/officeart/2005/8/layout/lProcess2"/>
    <dgm:cxn modelId="{78A08091-5F1E-4158-8537-5BA94F8076B3}" type="presOf" srcId="{DC54CD40-03F0-409D-BE89-4E02657C0F6D}" destId="{B2E50D01-DD5D-4432-96D9-67024998766B}" srcOrd="0" destOrd="0" presId="urn:microsoft.com/office/officeart/2005/8/layout/lProcess2"/>
    <dgm:cxn modelId="{810F2764-4ABA-4ACC-B17C-8C0DAD5052B0}" srcId="{DEE5F4E3-CA0A-475C-BF91-7993E202C7F3}" destId="{2C0A23FD-66ED-464C-A184-04EF56E74FA6}" srcOrd="1" destOrd="0" parTransId="{E33E3AF2-C7D4-4554-A358-C8FF0103EB23}" sibTransId="{69484BAC-AA67-483A-96CF-3412EDFE819D}"/>
    <dgm:cxn modelId="{EF050F11-2048-482B-AA83-6725040D92D0}" type="presParOf" srcId="{B43B059C-E93D-47F9-9264-9EC861B8251A}" destId="{5716BA7D-FEAC-4561-88C4-1223DEDCECD5}" srcOrd="0" destOrd="0" presId="urn:microsoft.com/office/officeart/2005/8/layout/lProcess2"/>
    <dgm:cxn modelId="{A0C2CB80-94EC-4CBF-AD8F-56DE67CDC2D0}" type="presParOf" srcId="{5716BA7D-FEAC-4561-88C4-1223DEDCECD5}" destId="{254FE4C2-2614-4A57-82C7-0D7F885398C2}" srcOrd="0" destOrd="0" presId="urn:microsoft.com/office/officeart/2005/8/layout/lProcess2"/>
    <dgm:cxn modelId="{3A9B31E1-3F96-4BE1-AC66-A1E6367E55D7}" type="presParOf" srcId="{5716BA7D-FEAC-4561-88C4-1223DEDCECD5}" destId="{3EBE5640-3B53-4CF0-9D52-C91F05411360}" srcOrd="1" destOrd="0" presId="urn:microsoft.com/office/officeart/2005/8/layout/lProcess2"/>
    <dgm:cxn modelId="{2F62DF7A-2EB1-47A3-B05F-647CE065F514}" type="presParOf" srcId="{5716BA7D-FEAC-4561-88C4-1223DEDCECD5}" destId="{1458B557-A004-4004-A8C7-46F3B4A5B6EB}" srcOrd="2" destOrd="0" presId="urn:microsoft.com/office/officeart/2005/8/layout/lProcess2"/>
    <dgm:cxn modelId="{4F87D1FB-120E-4F1D-922C-7FF19FF61BE8}" type="presParOf" srcId="{1458B557-A004-4004-A8C7-46F3B4A5B6EB}" destId="{699C571D-6F4C-4E6E-8A00-2F22DD512C4D}" srcOrd="0" destOrd="0" presId="urn:microsoft.com/office/officeart/2005/8/layout/lProcess2"/>
    <dgm:cxn modelId="{97043C80-A06D-4BB2-B321-39438864D644}" type="presParOf" srcId="{699C571D-6F4C-4E6E-8A00-2F22DD512C4D}" destId="{43712CFA-F268-45FF-8CC3-335F9055E691}" srcOrd="0" destOrd="0" presId="urn:microsoft.com/office/officeart/2005/8/layout/lProcess2"/>
    <dgm:cxn modelId="{2EB452EF-4B9C-4B87-A12D-2A591BE79054}" type="presParOf" srcId="{B43B059C-E93D-47F9-9264-9EC861B8251A}" destId="{287749D7-69D0-4312-96DD-848622BF9515}" srcOrd="1" destOrd="0" presId="urn:microsoft.com/office/officeart/2005/8/layout/lProcess2"/>
    <dgm:cxn modelId="{20250348-98C5-4290-A780-EC34000118CA}" type="presParOf" srcId="{B43B059C-E93D-47F9-9264-9EC861B8251A}" destId="{C48A6E65-085B-4578-A9F4-1A451581FF39}" srcOrd="2" destOrd="0" presId="urn:microsoft.com/office/officeart/2005/8/layout/lProcess2"/>
    <dgm:cxn modelId="{66DA766E-D8E1-46D2-9F25-7C2552CE6DF3}" type="presParOf" srcId="{C48A6E65-085B-4578-A9F4-1A451581FF39}" destId="{8B6173A6-9A20-4AEF-B85F-648A44F34359}" srcOrd="0" destOrd="0" presId="urn:microsoft.com/office/officeart/2005/8/layout/lProcess2"/>
    <dgm:cxn modelId="{D225EDC6-E82C-4046-83AA-FA16EE59F917}" type="presParOf" srcId="{C48A6E65-085B-4578-A9F4-1A451581FF39}" destId="{514746DC-91D7-42E2-9138-87B2F3A64D15}" srcOrd="1" destOrd="0" presId="urn:microsoft.com/office/officeart/2005/8/layout/lProcess2"/>
    <dgm:cxn modelId="{755EDCDB-F039-4492-974D-6B4999657EAD}" type="presParOf" srcId="{C48A6E65-085B-4578-A9F4-1A451581FF39}" destId="{A13F8737-6EB8-40BA-B847-3D5DAE56092E}" srcOrd="2" destOrd="0" presId="urn:microsoft.com/office/officeart/2005/8/layout/lProcess2"/>
    <dgm:cxn modelId="{86CFF79A-E38E-4190-B237-510598BA2858}" type="presParOf" srcId="{A13F8737-6EB8-40BA-B847-3D5DAE56092E}" destId="{77FCD5BD-DF30-4742-A9D5-C47172CBA079}" srcOrd="0" destOrd="0" presId="urn:microsoft.com/office/officeart/2005/8/layout/lProcess2"/>
    <dgm:cxn modelId="{F1D86317-2D5B-4557-AB30-1F69256E63F1}" type="presParOf" srcId="{77FCD5BD-DF30-4742-A9D5-C47172CBA079}" destId="{A05F46C7-22C1-46D6-A0FD-4B89D9222543}" srcOrd="0" destOrd="0" presId="urn:microsoft.com/office/officeart/2005/8/layout/lProcess2"/>
    <dgm:cxn modelId="{6A3C82B6-E52B-4801-AF9C-82733425C0D5}" type="presParOf" srcId="{B43B059C-E93D-47F9-9264-9EC861B8251A}" destId="{19335C64-2602-49F5-AD75-A8279ADEC9C1}" srcOrd="3" destOrd="0" presId="urn:microsoft.com/office/officeart/2005/8/layout/lProcess2"/>
    <dgm:cxn modelId="{9666E00B-1661-4DBB-84CA-24ADC2E12394}" type="presParOf" srcId="{B43B059C-E93D-47F9-9264-9EC861B8251A}" destId="{6A1F0C98-11CA-4EDC-AE07-006C3DFC0CD3}" srcOrd="4" destOrd="0" presId="urn:microsoft.com/office/officeart/2005/8/layout/lProcess2"/>
    <dgm:cxn modelId="{1AB188D9-FF20-4CFD-881D-DA082C02A5A8}" type="presParOf" srcId="{6A1F0C98-11CA-4EDC-AE07-006C3DFC0CD3}" destId="{BE030C50-D0F6-451F-A3B6-9AF90E80B3D2}" srcOrd="0" destOrd="0" presId="urn:microsoft.com/office/officeart/2005/8/layout/lProcess2"/>
    <dgm:cxn modelId="{A3D882C0-EC08-4BE8-B90F-DCF182BD3AAE}" type="presParOf" srcId="{6A1F0C98-11CA-4EDC-AE07-006C3DFC0CD3}" destId="{AFE7A5C9-6F4F-44C0-A9D6-75FE2C24FFD6}" srcOrd="1" destOrd="0" presId="urn:microsoft.com/office/officeart/2005/8/layout/lProcess2"/>
    <dgm:cxn modelId="{A131799E-E8D3-45C0-A410-33BB47A8D50B}" type="presParOf" srcId="{6A1F0C98-11CA-4EDC-AE07-006C3DFC0CD3}" destId="{DB4DF4DC-4A8A-4100-95FF-652CF369E64B}" srcOrd="2" destOrd="0" presId="urn:microsoft.com/office/officeart/2005/8/layout/lProcess2"/>
    <dgm:cxn modelId="{192151A9-5ECF-4D60-A940-75255EDDA5E2}" type="presParOf" srcId="{DB4DF4DC-4A8A-4100-95FF-652CF369E64B}" destId="{69EBD800-96A1-4C64-8CD8-BC9859B939FA}" srcOrd="0" destOrd="0" presId="urn:microsoft.com/office/officeart/2005/8/layout/lProcess2"/>
    <dgm:cxn modelId="{BA4B9275-4843-448B-BF37-45EA9A19519E}" type="presParOf" srcId="{69EBD800-96A1-4C64-8CD8-BC9859B939FA}" destId="{B2E50D01-DD5D-4432-96D9-67024998766B}" srcOrd="0" destOrd="0" presId="urn:microsoft.com/office/officeart/2005/8/layout/lProcess2"/>
    <dgm:cxn modelId="{2566C8B1-B2EF-4DBC-9372-F1140B308D60}" type="presParOf" srcId="{69EBD800-96A1-4C64-8CD8-BC9859B939FA}" destId="{099557EB-1CEC-43C0-893C-A6231E648527}" srcOrd="1" destOrd="0" presId="urn:microsoft.com/office/officeart/2005/8/layout/lProcess2"/>
    <dgm:cxn modelId="{B04ABAA2-E6B6-4864-B938-631885A8C41B}" type="presParOf" srcId="{69EBD800-96A1-4C64-8CD8-BC9859B939FA}" destId="{EBE7EFF7-95AB-4E0F-AE83-24E8BFCA0915}" srcOrd="2"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6E064127-53AF-4833-B43B-D09629E3260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BEDCD2E0-9A77-4EAF-A62D-A3AFE925908E}">
      <dgm:prSet phldrT="[Text]"/>
      <dgm:spPr/>
      <dgm:t>
        <a:bodyPr/>
        <a:lstStyle/>
        <a:p>
          <a:r>
            <a:rPr lang="en-US" b="1" dirty="0" smtClean="0"/>
            <a:t>Microsoft Deployment Toolkit</a:t>
          </a:r>
          <a:endParaRPr lang="en-US" b="1" dirty="0"/>
        </a:p>
      </dgm:t>
    </dgm:pt>
    <dgm:pt modelId="{96EB89F9-303F-4715-B5F2-8759DA415BBE}" type="parTrans" cxnId="{F9DDE59D-5C1E-420A-8364-0985A313C6DA}">
      <dgm:prSet/>
      <dgm:spPr/>
      <dgm:t>
        <a:bodyPr/>
        <a:lstStyle/>
        <a:p>
          <a:endParaRPr lang="en-US"/>
        </a:p>
      </dgm:t>
    </dgm:pt>
    <dgm:pt modelId="{47884040-726D-4271-B4DD-F8CD03447613}" type="sibTrans" cxnId="{F9DDE59D-5C1E-420A-8364-0985A313C6DA}">
      <dgm:prSet/>
      <dgm:spPr/>
      <dgm:t>
        <a:bodyPr/>
        <a:lstStyle/>
        <a:p>
          <a:endParaRPr lang="en-US"/>
        </a:p>
      </dgm:t>
    </dgm:pt>
    <dgm:pt modelId="{3C5EE507-6E43-442F-B79D-55F777CDB05E}">
      <dgm:prSet phldrT="[Text]" custT="1"/>
      <dgm:spPr/>
      <dgm:t>
        <a:bodyPr/>
        <a:lstStyle/>
        <a:p>
          <a:r>
            <a:rPr lang="en-US" sz="2400" b="1" dirty="0" err="1" smtClean="0"/>
            <a:t>Lite</a:t>
          </a:r>
          <a:r>
            <a:rPr lang="en-US" sz="2400" b="1" dirty="0" smtClean="0"/>
            <a:t> Touch</a:t>
          </a:r>
          <a:endParaRPr lang="en-US" sz="2900" b="1" dirty="0"/>
        </a:p>
      </dgm:t>
    </dgm:pt>
    <dgm:pt modelId="{5332D93C-DFEA-48F0-85DF-DA6A26A24A52}" type="parTrans" cxnId="{D296AA2C-93DF-45E8-A2B0-6BFAAAAC851E}">
      <dgm:prSet/>
      <dgm:spPr/>
      <dgm:t>
        <a:bodyPr/>
        <a:lstStyle/>
        <a:p>
          <a:endParaRPr lang="en-US"/>
        </a:p>
      </dgm:t>
    </dgm:pt>
    <dgm:pt modelId="{41F9815B-8C83-4FDC-ACD0-1BAB71EF03B5}" type="sibTrans" cxnId="{D296AA2C-93DF-45E8-A2B0-6BFAAAAC851E}">
      <dgm:prSet/>
      <dgm:spPr/>
      <dgm:t>
        <a:bodyPr/>
        <a:lstStyle/>
        <a:p>
          <a:endParaRPr lang="en-US"/>
        </a:p>
      </dgm:t>
    </dgm:pt>
    <dgm:pt modelId="{421592BF-9568-4FF1-AB1E-8D5B35ACDAAC}">
      <dgm:prSet phldrT="[Text]"/>
      <dgm:spPr/>
      <dgm:t>
        <a:bodyPr/>
        <a:lstStyle/>
        <a:p>
          <a:endParaRPr lang="en-US" dirty="0" smtClean="0">
            <a:solidFill>
              <a:schemeClr val="bg1"/>
            </a:solidFill>
          </a:endParaRPr>
        </a:p>
      </dgm:t>
    </dgm:pt>
    <dgm:pt modelId="{8A08C667-C00C-4E8E-8AC5-38D073834CEB}" type="parTrans" cxnId="{73F5D7A6-62C0-4381-9352-669CA3636913}">
      <dgm:prSet/>
      <dgm:spPr/>
      <dgm:t>
        <a:bodyPr/>
        <a:lstStyle/>
        <a:p>
          <a:endParaRPr lang="en-US"/>
        </a:p>
      </dgm:t>
    </dgm:pt>
    <dgm:pt modelId="{5CAEADD9-94BD-4565-96DF-742B4DB0AE6C}" type="sibTrans" cxnId="{73F5D7A6-62C0-4381-9352-669CA3636913}">
      <dgm:prSet/>
      <dgm:spPr/>
      <dgm:t>
        <a:bodyPr/>
        <a:lstStyle/>
        <a:p>
          <a:endParaRPr lang="en-US"/>
        </a:p>
      </dgm:t>
    </dgm:pt>
    <dgm:pt modelId="{A3944F64-60E7-48F1-9AE5-77834851CDDC}">
      <dgm:prSet phldrT="[Text]" custT="1"/>
      <dgm:spPr/>
      <dgm:t>
        <a:bodyPr/>
        <a:lstStyle/>
        <a:p>
          <a:r>
            <a:rPr lang="en-US" sz="1900" b="1" dirty="0" smtClean="0"/>
            <a:t>Zero Touch</a:t>
          </a:r>
          <a:br>
            <a:rPr lang="en-US" sz="1900" b="1" dirty="0" smtClean="0"/>
          </a:br>
          <a:r>
            <a:rPr lang="en-US" sz="1600" b="1" dirty="0" smtClean="0"/>
            <a:t>avec SMS 2003</a:t>
          </a:r>
          <a:endParaRPr lang="en-US" sz="1900" b="1" dirty="0"/>
        </a:p>
      </dgm:t>
    </dgm:pt>
    <dgm:pt modelId="{946B7A46-82E5-4623-B304-9B57160E00D6}" type="parTrans" cxnId="{8591277D-C323-4EB4-A05C-FE1D96D8C0C7}">
      <dgm:prSet/>
      <dgm:spPr/>
      <dgm:t>
        <a:bodyPr/>
        <a:lstStyle/>
        <a:p>
          <a:endParaRPr lang="en-US"/>
        </a:p>
      </dgm:t>
    </dgm:pt>
    <dgm:pt modelId="{BBF61C54-7DFC-4B0B-BDDB-F06502417F47}" type="sibTrans" cxnId="{8591277D-C323-4EB4-A05C-FE1D96D8C0C7}">
      <dgm:prSet/>
      <dgm:spPr/>
      <dgm:t>
        <a:bodyPr/>
        <a:lstStyle/>
        <a:p>
          <a:endParaRPr lang="en-US"/>
        </a:p>
      </dgm:t>
    </dgm:pt>
    <dgm:pt modelId="{40460ACB-DB9B-4D41-A786-660F4025FE5E}">
      <dgm:prSet phldrT="[Text]" custT="1"/>
      <dgm:spPr/>
      <dgm:t>
        <a:bodyPr/>
        <a:lstStyle/>
        <a:p>
          <a:r>
            <a:rPr lang="en-US" sz="1900" b="1" dirty="0" smtClean="0"/>
            <a:t>Zero Touch</a:t>
          </a:r>
          <a:br>
            <a:rPr lang="en-US" sz="1900" b="1" dirty="0" smtClean="0"/>
          </a:br>
          <a:r>
            <a:rPr lang="en-US" sz="1600" b="1" dirty="0" smtClean="0"/>
            <a:t>avec Configuration Manager 2007</a:t>
          </a:r>
          <a:endParaRPr lang="en-US" sz="1900" b="1" dirty="0"/>
        </a:p>
      </dgm:t>
    </dgm:pt>
    <dgm:pt modelId="{6D00F2BE-399A-44A6-8EC9-F03EE16DCFFA}" type="parTrans" cxnId="{F4CE448B-D60D-45AB-8ADC-970F2EC71DF7}">
      <dgm:prSet/>
      <dgm:spPr/>
      <dgm:t>
        <a:bodyPr/>
        <a:lstStyle/>
        <a:p>
          <a:endParaRPr lang="en-US"/>
        </a:p>
      </dgm:t>
    </dgm:pt>
    <dgm:pt modelId="{0D2548B3-5EBB-4DF8-824C-E1D1D2F8334B}" type="sibTrans" cxnId="{F4CE448B-D60D-45AB-8ADC-970F2EC71DF7}">
      <dgm:prSet/>
      <dgm:spPr/>
      <dgm:t>
        <a:bodyPr/>
        <a:lstStyle/>
        <a:p>
          <a:endParaRPr lang="en-US"/>
        </a:p>
      </dgm:t>
    </dgm:pt>
    <dgm:pt modelId="{EE479D64-D11A-4560-887C-22E47A716693}">
      <dgm:prSet phldrT="[Text]"/>
      <dgm:spPr/>
      <dgm:t>
        <a:bodyPr/>
        <a:lstStyle/>
        <a:p>
          <a:endParaRPr lang="en-US" dirty="0">
            <a:solidFill>
              <a:schemeClr val="bg1"/>
            </a:solidFill>
          </a:endParaRPr>
        </a:p>
      </dgm:t>
    </dgm:pt>
    <dgm:pt modelId="{CF97EBFC-8EFF-4531-8C5F-3A6DB5CBE7E2}" type="parTrans" cxnId="{3354BA5E-24BF-4BA6-93FF-D609105B6844}">
      <dgm:prSet/>
      <dgm:spPr/>
      <dgm:t>
        <a:bodyPr/>
        <a:lstStyle/>
        <a:p>
          <a:endParaRPr lang="en-US"/>
        </a:p>
      </dgm:t>
    </dgm:pt>
    <dgm:pt modelId="{585F018D-D0E1-4907-A4AC-406977CDA1A6}" type="sibTrans" cxnId="{3354BA5E-24BF-4BA6-93FF-D609105B6844}">
      <dgm:prSet/>
      <dgm:spPr/>
      <dgm:t>
        <a:bodyPr/>
        <a:lstStyle/>
        <a:p>
          <a:endParaRPr lang="en-US"/>
        </a:p>
      </dgm:t>
    </dgm:pt>
    <dgm:pt modelId="{7E495108-9C27-4711-B632-8D311100B24D}">
      <dgm:prSet phldrT="[Text]" custT="1"/>
      <dgm:spPr/>
      <dgm:t>
        <a:bodyPr/>
        <a:lstStyle/>
        <a:p>
          <a:endParaRPr lang="en-US" sz="1900" dirty="0">
            <a:solidFill>
              <a:schemeClr val="bg1"/>
            </a:solidFill>
          </a:endParaRPr>
        </a:p>
      </dgm:t>
    </dgm:pt>
    <dgm:pt modelId="{D30CB90E-1795-450C-8845-57696DCA8C0A}" type="parTrans" cxnId="{F282E68C-FA86-40D7-8B21-F926A0397D9A}">
      <dgm:prSet/>
      <dgm:spPr/>
      <dgm:t>
        <a:bodyPr/>
        <a:lstStyle/>
        <a:p>
          <a:endParaRPr lang="en-US"/>
        </a:p>
      </dgm:t>
    </dgm:pt>
    <dgm:pt modelId="{AA0D8671-8211-497C-B9B6-901953EB4609}" type="sibTrans" cxnId="{F282E68C-FA86-40D7-8B21-F926A0397D9A}">
      <dgm:prSet/>
      <dgm:spPr/>
      <dgm:t>
        <a:bodyPr/>
        <a:lstStyle/>
        <a:p>
          <a:endParaRPr lang="en-US"/>
        </a:p>
      </dgm:t>
    </dgm:pt>
    <dgm:pt modelId="{B4958190-7047-4E1B-AB60-41057F5C0D7C}" type="pres">
      <dgm:prSet presAssocID="{6E064127-53AF-4833-B43B-D09629E32606}" presName="Name0" presStyleCnt="0">
        <dgm:presLayoutVars>
          <dgm:chPref val="1"/>
          <dgm:dir/>
          <dgm:animOne val="branch"/>
          <dgm:animLvl val="lvl"/>
          <dgm:resizeHandles/>
        </dgm:presLayoutVars>
      </dgm:prSet>
      <dgm:spPr/>
      <dgm:t>
        <a:bodyPr/>
        <a:lstStyle/>
        <a:p>
          <a:endParaRPr lang="en-US"/>
        </a:p>
      </dgm:t>
    </dgm:pt>
    <dgm:pt modelId="{A37FD79E-62D2-4CF1-B886-146A3D02BAE1}" type="pres">
      <dgm:prSet presAssocID="{BEDCD2E0-9A77-4EAF-A62D-A3AFE925908E}" presName="vertOne" presStyleCnt="0"/>
      <dgm:spPr/>
      <dgm:t>
        <a:bodyPr/>
        <a:lstStyle/>
        <a:p>
          <a:endParaRPr lang="fr-FR"/>
        </a:p>
      </dgm:t>
    </dgm:pt>
    <dgm:pt modelId="{7B8DE160-E31A-46DF-B6FC-7142ACA7F528}" type="pres">
      <dgm:prSet presAssocID="{BEDCD2E0-9A77-4EAF-A62D-A3AFE925908E}" presName="txOne" presStyleLbl="node0" presStyleIdx="0" presStyleCnt="1" custScaleY="39369">
        <dgm:presLayoutVars>
          <dgm:chPref val="3"/>
        </dgm:presLayoutVars>
      </dgm:prSet>
      <dgm:spPr/>
      <dgm:t>
        <a:bodyPr/>
        <a:lstStyle/>
        <a:p>
          <a:endParaRPr lang="en-US"/>
        </a:p>
      </dgm:t>
    </dgm:pt>
    <dgm:pt modelId="{68EB5D3E-9915-4AB8-AF4F-995946636749}" type="pres">
      <dgm:prSet presAssocID="{BEDCD2E0-9A77-4EAF-A62D-A3AFE925908E}" presName="parTransOne" presStyleCnt="0"/>
      <dgm:spPr/>
      <dgm:t>
        <a:bodyPr/>
        <a:lstStyle/>
        <a:p>
          <a:endParaRPr lang="fr-FR"/>
        </a:p>
      </dgm:t>
    </dgm:pt>
    <dgm:pt modelId="{80EB718F-9F2C-4145-A2C2-AA389EB04F63}" type="pres">
      <dgm:prSet presAssocID="{BEDCD2E0-9A77-4EAF-A62D-A3AFE925908E}" presName="horzOne" presStyleCnt="0"/>
      <dgm:spPr/>
      <dgm:t>
        <a:bodyPr/>
        <a:lstStyle/>
        <a:p>
          <a:endParaRPr lang="fr-FR"/>
        </a:p>
      </dgm:t>
    </dgm:pt>
    <dgm:pt modelId="{5CDF6E31-4921-4962-8325-49EE543E43B1}" type="pres">
      <dgm:prSet presAssocID="{3C5EE507-6E43-442F-B79D-55F777CDB05E}" presName="vertTwo" presStyleCnt="0"/>
      <dgm:spPr/>
      <dgm:t>
        <a:bodyPr/>
        <a:lstStyle/>
        <a:p>
          <a:endParaRPr lang="fr-FR"/>
        </a:p>
      </dgm:t>
    </dgm:pt>
    <dgm:pt modelId="{41123B65-AE08-44E0-B7C4-B40AA82E7A0F}" type="pres">
      <dgm:prSet presAssocID="{3C5EE507-6E43-442F-B79D-55F777CDB05E}" presName="txTwo" presStyleLbl="node2" presStyleIdx="0" presStyleCnt="3" custScaleY="44707" custLinFactNeighborY="-60270">
        <dgm:presLayoutVars>
          <dgm:chPref val="3"/>
        </dgm:presLayoutVars>
      </dgm:prSet>
      <dgm:spPr/>
      <dgm:t>
        <a:bodyPr/>
        <a:lstStyle/>
        <a:p>
          <a:endParaRPr lang="en-US"/>
        </a:p>
      </dgm:t>
    </dgm:pt>
    <dgm:pt modelId="{0B96A7DA-1F38-4C7C-9A38-EB017FEE7576}" type="pres">
      <dgm:prSet presAssocID="{3C5EE507-6E43-442F-B79D-55F777CDB05E}" presName="parTransTwo" presStyleCnt="0"/>
      <dgm:spPr/>
      <dgm:t>
        <a:bodyPr/>
        <a:lstStyle/>
        <a:p>
          <a:endParaRPr lang="fr-FR"/>
        </a:p>
      </dgm:t>
    </dgm:pt>
    <dgm:pt modelId="{9CB3993F-7EEE-4E7B-830E-92FF978A20B3}" type="pres">
      <dgm:prSet presAssocID="{3C5EE507-6E43-442F-B79D-55F777CDB05E}" presName="horzTwo" presStyleCnt="0"/>
      <dgm:spPr/>
      <dgm:t>
        <a:bodyPr/>
        <a:lstStyle/>
        <a:p>
          <a:endParaRPr lang="fr-FR"/>
        </a:p>
      </dgm:t>
    </dgm:pt>
    <dgm:pt modelId="{8F9FC9E1-2B24-49EF-9FCA-FE929F823DEE}" type="pres">
      <dgm:prSet presAssocID="{421592BF-9568-4FF1-AB1E-8D5B35ACDAAC}" presName="vertThree" presStyleCnt="0"/>
      <dgm:spPr/>
      <dgm:t>
        <a:bodyPr/>
        <a:lstStyle/>
        <a:p>
          <a:endParaRPr lang="fr-FR"/>
        </a:p>
      </dgm:t>
    </dgm:pt>
    <dgm:pt modelId="{46AD744B-A5DD-469D-BA6C-93C436D6CB61}" type="pres">
      <dgm:prSet presAssocID="{421592BF-9568-4FF1-AB1E-8D5B35ACDAAC}" presName="txThree" presStyleLbl="node3" presStyleIdx="0" presStyleCnt="3" custScaleY="62469" custLinFactNeighborY="-14014">
        <dgm:presLayoutVars>
          <dgm:chPref val="3"/>
        </dgm:presLayoutVars>
      </dgm:prSet>
      <dgm:spPr/>
      <dgm:t>
        <a:bodyPr/>
        <a:lstStyle/>
        <a:p>
          <a:endParaRPr lang="en-US"/>
        </a:p>
      </dgm:t>
    </dgm:pt>
    <dgm:pt modelId="{36775989-2A76-4D8F-9D3A-4DE703AFA39C}" type="pres">
      <dgm:prSet presAssocID="{421592BF-9568-4FF1-AB1E-8D5B35ACDAAC}" presName="horzThree" presStyleCnt="0"/>
      <dgm:spPr/>
      <dgm:t>
        <a:bodyPr/>
        <a:lstStyle/>
        <a:p>
          <a:endParaRPr lang="fr-FR"/>
        </a:p>
      </dgm:t>
    </dgm:pt>
    <dgm:pt modelId="{961F7EDE-8C2C-410B-B1DD-E55F28BD36C9}" type="pres">
      <dgm:prSet presAssocID="{41F9815B-8C83-4FDC-ACD0-1BAB71EF03B5}" presName="sibSpaceTwo" presStyleCnt="0"/>
      <dgm:spPr/>
      <dgm:t>
        <a:bodyPr/>
        <a:lstStyle/>
        <a:p>
          <a:endParaRPr lang="fr-FR"/>
        </a:p>
      </dgm:t>
    </dgm:pt>
    <dgm:pt modelId="{D6423D4A-80E0-4EC9-8006-C7AD2F1C21D1}" type="pres">
      <dgm:prSet presAssocID="{A3944F64-60E7-48F1-9AE5-77834851CDDC}" presName="vertTwo" presStyleCnt="0"/>
      <dgm:spPr/>
      <dgm:t>
        <a:bodyPr/>
        <a:lstStyle/>
        <a:p>
          <a:endParaRPr lang="fr-FR"/>
        </a:p>
      </dgm:t>
    </dgm:pt>
    <dgm:pt modelId="{451C4D31-4E8F-4E5E-80D9-0CAA8B4F14F0}" type="pres">
      <dgm:prSet presAssocID="{A3944F64-60E7-48F1-9AE5-77834851CDDC}" presName="txTwo" presStyleLbl="node2" presStyleIdx="1" presStyleCnt="3" custScaleY="44707" custLinFactNeighborY="-60270">
        <dgm:presLayoutVars>
          <dgm:chPref val="3"/>
        </dgm:presLayoutVars>
      </dgm:prSet>
      <dgm:spPr/>
      <dgm:t>
        <a:bodyPr/>
        <a:lstStyle/>
        <a:p>
          <a:endParaRPr lang="en-US"/>
        </a:p>
      </dgm:t>
    </dgm:pt>
    <dgm:pt modelId="{14E3EE4B-CCEA-4699-A477-001E27F1DA0D}" type="pres">
      <dgm:prSet presAssocID="{A3944F64-60E7-48F1-9AE5-77834851CDDC}" presName="parTransTwo" presStyleCnt="0"/>
      <dgm:spPr/>
      <dgm:t>
        <a:bodyPr/>
        <a:lstStyle/>
        <a:p>
          <a:endParaRPr lang="fr-FR"/>
        </a:p>
      </dgm:t>
    </dgm:pt>
    <dgm:pt modelId="{65390D52-BF5B-4B01-87F4-E42A674A14FF}" type="pres">
      <dgm:prSet presAssocID="{A3944F64-60E7-48F1-9AE5-77834851CDDC}" presName="horzTwo" presStyleCnt="0"/>
      <dgm:spPr/>
      <dgm:t>
        <a:bodyPr/>
        <a:lstStyle/>
        <a:p>
          <a:endParaRPr lang="fr-FR"/>
        </a:p>
      </dgm:t>
    </dgm:pt>
    <dgm:pt modelId="{A5705E3F-F2AD-4B77-8108-749CEE510C21}" type="pres">
      <dgm:prSet presAssocID="{EE479D64-D11A-4560-887C-22E47A716693}" presName="vertThree" presStyleCnt="0"/>
      <dgm:spPr/>
      <dgm:t>
        <a:bodyPr/>
        <a:lstStyle/>
        <a:p>
          <a:endParaRPr lang="fr-FR"/>
        </a:p>
      </dgm:t>
    </dgm:pt>
    <dgm:pt modelId="{53FCB348-BD38-46FC-AE83-F91FEF79646C}" type="pres">
      <dgm:prSet presAssocID="{EE479D64-D11A-4560-887C-22E47A716693}" presName="txThree" presStyleLbl="node3" presStyleIdx="1" presStyleCnt="3" custScaleY="62747" custLinFactNeighborY="-14014">
        <dgm:presLayoutVars>
          <dgm:chPref val="3"/>
        </dgm:presLayoutVars>
      </dgm:prSet>
      <dgm:spPr/>
      <dgm:t>
        <a:bodyPr/>
        <a:lstStyle/>
        <a:p>
          <a:endParaRPr lang="en-US"/>
        </a:p>
      </dgm:t>
    </dgm:pt>
    <dgm:pt modelId="{B7798DE0-CADA-4D5A-B019-B93F20B4DE14}" type="pres">
      <dgm:prSet presAssocID="{EE479D64-D11A-4560-887C-22E47A716693}" presName="horzThree" presStyleCnt="0"/>
      <dgm:spPr/>
      <dgm:t>
        <a:bodyPr/>
        <a:lstStyle/>
        <a:p>
          <a:endParaRPr lang="fr-FR"/>
        </a:p>
      </dgm:t>
    </dgm:pt>
    <dgm:pt modelId="{2550FE46-1837-413C-B388-DA77B7ADE704}" type="pres">
      <dgm:prSet presAssocID="{BBF61C54-7DFC-4B0B-BDDB-F06502417F47}" presName="sibSpaceTwo" presStyleCnt="0"/>
      <dgm:spPr/>
      <dgm:t>
        <a:bodyPr/>
        <a:lstStyle/>
        <a:p>
          <a:endParaRPr lang="fr-FR"/>
        </a:p>
      </dgm:t>
    </dgm:pt>
    <dgm:pt modelId="{F336C652-EDF4-4806-86A0-765FD98E6EAA}" type="pres">
      <dgm:prSet presAssocID="{40460ACB-DB9B-4D41-A786-660F4025FE5E}" presName="vertTwo" presStyleCnt="0"/>
      <dgm:spPr/>
      <dgm:t>
        <a:bodyPr/>
        <a:lstStyle/>
        <a:p>
          <a:endParaRPr lang="fr-FR"/>
        </a:p>
      </dgm:t>
    </dgm:pt>
    <dgm:pt modelId="{C7ADD6A8-88A5-4A1B-836E-124227C7A25E}" type="pres">
      <dgm:prSet presAssocID="{40460ACB-DB9B-4D41-A786-660F4025FE5E}" presName="txTwo" presStyleLbl="node2" presStyleIdx="2" presStyleCnt="3" custScaleY="45448" custLinFactNeighborY="-59611">
        <dgm:presLayoutVars>
          <dgm:chPref val="3"/>
        </dgm:presLayoutVars>
      </dgm:prSet>
      <dgm:spPr/>
      <dgm:t>
        <a:bodyPr/>
        <a:lstStyle/>
        <a:p>
          <a:endParaRPr lang="en-US"/>
        </a:p>
      </dgm:t>
    </dgm:pt>
    <dgm:pt modelId="{0628514C-9A8C-48CB-B79B-A1B03B750E2F}" type="pres">
      <dgm:prSet presAssocID="{40460ACB-DB9B-4D41-A786-660F4025FE5E}" presName="parTransTwo" presStyleCnt="0"/>
      <dgm:spPr/>
      <dgm:t>
        <a:bodyPr/>
        <a:lstStyle/>
        <a:p>
          <a:endParaRPr lang="fr-FR"/>
        </a:p>
      </dgm:t>
    </dgm:pt>
    <dgm:pt modelId="{F8AAA29B-6179-4BE5-95E0-8D89D9BA0B10}" type="pres">
      <dgm:prSet presAssocID="{40460ACB-DB9B-4D41-A786-660F4025FE5E}" presName="horzTwo" presStyleCnt="0"/>
      <dgm:spPr/>
      <dgm:t>
        <a:bodyPr/>
        <a:lstStyle/>
        <a:p>
          <a:endParaRPr lang="fr-FR"/>
        </a:p>
      </dgm:t>
    </dgm:pt>
    <dgm:pt modelId="{34CF4629-190E-42A6-93E1-1F01C6D45CC5}" type="pres">
      <dgm:prSet presAssocID="{7E495108-9C27-4711-B632-8D311100B24D}" presName="vertThree" presStyleCnt="0"/>
      <dgm:spPr/>
      <dgm:t>
        <a:bodyPr/>
        <a:lstStyle/>
        <a:p>
          <a:endParaRPr lang="fr-FR"/>
        </a:p>
      </dgm:t>
    </dgm:pt>
    <dgm:pt modelId="{B6D04550-7B77-4137-A485-1EA55E2A064E}" type="pres">
      <dgm:prSet presAssocID="{7E495108-9C27-4711-B632-8D311100B24D}" presName="txThree" presStyleLbl="node3" presStyleIdx="2" presStyleCnt="3" custScaleY="67068" custLinFactNeighborY="-14014">
        <dgm:presLayoutVars>
          <dgm:chPref val="3"/>
        </dgm:presLayoutVars>
      </dgm:prSet>
      <dgm:spPr/>
      <dgm:t>
        <a:bodyPr/>
        <a:lstStyle/>
        <a:p>
          <a:endParaRPr lang="en-US"/>
        </a:p>
      </dgm:t>
    </dgm:pt>
    <dgm:pt modelId="{BC3B998A-95DD-4C42-A227-EBBE3C95C81E}" type="pres">
      <dgm:prSet presAssocID="{7E495108-9C27-4711-B632-8D311100B24D}" presName="horzThree" presStyleCnt="0"/>
      <dgm:spPr/>
      <dgm:t>
        <a:bodyPr/>
        <a:lstStyle/>
        <a:p>
          <a:endParaRPr lang="fr-FR"/>
        </a:p>
      </dgm:t>
    </dgm:pt>
  </dgm:ptLst>
  <dgm:cxnLst>
    <dgm:cxn modelId="{F282E68C-FA86-40D7-8B21-F926A0397D9A}" srcId="{40460ACB-DB9B-4D41-A786-660F4025FE5E}" destId="{7E495108-9C27-4711-B632-8D311100B24D}" srcOrd="0" destOrd="0" parTransId="{D30CB90E-1795-450C-8845-57696DCA8C0A}" sibTransId="{AA0D8671-8211-497C-B9B6-901953EB4609}"/>
    <dgm:cxn modelId="{7B19515E-913B-49CD-88E2-17EC5F023A12}" type="presOf" srcId="{EE479D64-D11A-4560-887C-22E47A716693}" destId="{53FCB348-BD38-46FC-AE83-F91FEF79646C}" srcOrd="0" destOrd="0" presId="urn:microsoft.com/office/officeart/2005/8/layout/hierarchy4"/>
    <dgm:cxn modelId="{0CFC795B-4773-4C04-BD9E-5948839FC5A1}" type="presOf" srcId="{40460ACB-DB9B-4D41-A786-660F4025FE5E}" destId="{C7ADD6A8-88A5-4A1B-836E-124227C7A25E}" srcOrd="0" destOrd="0" presId="urn:microsoft.com/office/officeart/2005/8/layout/hierarchy4"/>
    <dgm:cxn modelId="{F5C5BD25-FED2-4942-A4BA-588986A09789}" type="presOf" srcId="{7E495108-9C27-4711-B632-8D311100B24D}" destId="{B6D04550-7B77-4137-A485-1EA55E2A064E}" srcOrd="0" destOrd="0" presId="urn:microsoft.com/office/officeart/2005/8/layout/hierarchy4"/>
    <dgm:cxn modelId="{8591277D-C323-4EB4-A05C-FE1D96D8C0C7}" srcId="{BEDCD2E0-9A77-4EAF-A62D-A3AFE925908E}" destId="{A3944F64-60E7-48F1-9AE5-77834851CDDC}" srcOrd="1" destOrd="0" parTransId="{946B7A46-82E5-4623-B304-9B57160E00D6}" sibTransId="{BBF61C54-7DFC-4B0B-BDDB-F06502417F47}"/>
    <dgm:cxn modelId="{B9872AE0-144D-453A-BE37-C6974A9407CD}" type="presOf" srcId="{3C5EE507-6E43-442F-B79D-55F777CDB05E}" destId="{41123B65-AE08-44E0-B7C4-B40AA82E7A0F}" srcOrd="0" destOrd="0" presId="urn:microsoft.com/office/officeart/2005/8/layout/hierarchy4"/>
    <dgm:cxn modelId="{D296AA2C-93DF-45E8-A2B0-6BFAAAAC851E}" srcId="{BEDCD2E0-9A77-4EAF-A62D-A3AFE925908E}" destId="{3C5EE507-6E43-442F-B79D-55F777CDB05E}" srcOrd="0" destOrd="0" parTransId="{5332D93C-DFEA-48F0-85DF-DA6A26A24A52}" sibTransId="{41F9815B-8C83-4FDC-ACD0-1BAB71EF03B5}"/>
    <dgm:cxn modelId="{3354BA5E-24BF-4BA6-93FF-D609105B6844}" srcId="{A3944F64-60E7-48F1-9AE5-77834851CDDC}" destId="{EE479D64-D11A-4560-887C-22E47A716693}" srcOrd="0" destOrd="0" parTransId="{CF97EBFC-8EFF-4531-8C5F-3A6DB5CBE7E2}" sibTransId="{585F018D-D0E1-4907-A4AC-406977CDA1A6}"/>
    <dgm:cxn modelId="{70F30E1C-DAA6-4E67-8D33-947CC67B012E}" type="presOf" srcId="{6E064127-53AF-4833-B43B-D09629E32606}" destId="{B4958190-7047-4E1B-AB60-41057F5C0D7C}" srcOrd="0" destOrd="0" presId="urn:microsoft.com/office/officeart/2005/8/layout/hierarchy4"/>
    <dgm:cxn modelId="{7E45157C-2363-4666-A7D9-ACD91D212EBF}" type="presOf" srcId="{421592BF-9568-4FF1-AB1E-8D5B35ACDAAC}" destId="{46AD744B-A5DD-469D-BA6C-93C436D6CB61}" srcOrd="0" destOrd="0" presId="urn:microsoft.com/office/officeart/2005/8/layout/hierarchy4"/>
    <dgm:cxn modelId="{F4CE448B-D60D-45AB-8ADC-970F2EC71DF7}" srcId="{BEDCD2E0-9A77-4EAF-A62D-A3AFE925908E}" destId="{40460ACB-DB9B-4D41-A786-660F4025FE5E}" srcOrd="2" destOrd="0" parTransId="{6D00F2BE-399A-44A6-8EC9-F03EE16DCFFA}" sibTransId="{0D2548B3-5EBB-4DF8-824C-E1D1D2F8334B}"/>
    <dgm:cxn modelId="{ABD3AACC-C7F9-478A-BDC5-C0D5DDF6E1D8}" type="presOf" srcId="{BEDCD2E0-9A77-4EAF-A62D-A3AFE925908E}" destId="{7B8DE160-E31A-46DF-B6FC-7142ACA7F528}" srcOrd="0" destOrd="0" presId="urn:microsoft.com/office/officeart/2005/8/layout/hierarchy4"/>
    <dgm:cxn modelId="{F9DDE59D-5C1E-420A-8364-0985A313C6DA}" srcId="{6E064127-53AF-4833-B43B-D09629E32606}" destId="{BEDCD2E0-9A77-4EAF-A62D-A3AFE925908E}" srcOrd="0" destOrd="0" parTransId="{96EB89F9-303F-4715-B5F2-8759DA415BBE}" sibTransId="{47884040-726D-4271-B4DD-F8CD03447613}"/>
    <dgm:cxn modelId="{73F5D7A6-62C0-4381-9352-669CA3636913}" srcId="{3C5EE507-6E43-442F-B79D-55F777CDB05E}" destId="{421592BF-9568-4FF1-AB1E-8D5B35ACDAAC}" srcOrd="0" destOrd="0" parTransId="{8A08C667-C00C-4E8E-8AC5-38D073834CEB}" sibTransId="{5CAEADD9-94BD-4565-96DF-742B4DB0AE6C}"/>
    <dgm:cxn modelId="{9EAB3F23-D3D3-4EA4-828E-E7864DBB381F}" type="presOf" srcId="{A3944F64-60E7-48F1-9AE5-77834851CDDC}" destId="{451C4D31-4E8F-4E5E-80D9-0CAA8B4F14F0}" srcOrd="0" destOrd="0" presId="urn:microsoft.com/office/officeart/2005/8/layout/hierarchy4"/>
    <dgm:cxn modelId="{E524E3CF-DDD2-400B-A203-8AC5EDEB2DF9}" type="presParOf" srcId="{B4958190-7047-4E1B-AB60-41057F5C0D7C}" destId="{A37FD79E-62D2-4CF1-B886-146A3D02BAE1}" srcOrd="0" destOrd="0" presId="urn:microsoft.com/office/officeart/2005/8/layout/hierarchy4"/>
    <dgm:cxn modelId="{2564B198-2AE9-4E2A-B867-3E8FCEF8BA7B}" type="presParOf" srcId="{A37FD79E-62D2-4CF1-B886-146A3D02BAE1}" destId="{7B8DE160-E31A-46DF-B6FC-7142ACA7F528}" srcOrd="0" destOrd="0" presId="urn:microsoft.com/office/officeart/2005/8/layout/hierarchy4"/>
    <dgm:cxn modelId="{C0608D2F-1D47-4998-8209-C7AA429FA872}" type="presParOf" srcId="{A37FD79E-62D2-4CF1-B886-146A3D02BAE1}" destId="{68EB5D3E-9915-4AB8-AF4F-995946636749}" srcOrd="1" destOrd="0" presId="urn:microsoft.com/office/officeart/2005/8/layout/hierarchy4"/>
    <dgm:cxn modelId="{220421F9-9002-4A59-B981-276AF7B04E5F}" type="presParOf" srcId="{A37FD79E-62D2-4CF1-B886-146A3D02BAE1}" destId="{80EB718F-9F2C-4145-A2C2-AA389EB04F63}" srcOrd="2" destOrd="0" presId="urn:microsoft.com/office/officeart/2005/8/layout/hierarchy4"/>
    <dgm:cxn modelId="{3797907D-CAF2-4021-8139-84F96ECD551B}" type="presParOf" srcId="{80EB718F-9F2C-4145-A2C2-AA389EB04F63}" destId="{5CDF6E31-4921-4962-8325-49EE543E43B1}" srcOrd="0" destOrd="0" presId="urn:microsoft.com/office/officeart/2005/8/layout/hierarchy4"/>
    <dgm:cxn modelId="{5A311BA7-760B-4685-9A66-7A241C0A17C4}" type="presParOf" srcId="{5CDF6E31-4921-4962-8325-49EE543E43B1}" destId="{41123B65-AE08-44E0-B7C4-B40AA82E7A0F}" srcOrd="0" destOrd="0" presId="urn:microsoft.com/office/officeart/2005/8/layout/hierarchy4"/>
    <dgm:cxn modelId="{519CDEA8-B847-43FE-A5D8-F61BD68CC808}" type="presParOf" srcId="{5CDF6E31-4921-4962-8325-49EE543E43B1}" destId="{0B96A7DA-1F38-4C7C-9A38-EB017FEE7576}" srcOrd="1" destOrd="0" presId="urn:microsoft.com/office/officeart/2005/8/layout/hierarchy4"/>
    <dgm:cxn modelId="{D241CDFD-98E2-4C62-B123-35FF08439F5C}" type="presParOf" srcId="{5CDF6E31-4921-4962-8325-49EE543E43B1}" destId="{9CB3993F-7EEE-4E7B-830E-92FF978A20B3}" srcOrd="2" destOrd="0" presId="urn:microsoft.com/office/officeart/2005/8/layout/hierarchy4"/>
    <dgm:cxn modelId="{EAC84075-75BA-42D8-8DD7-623E8FA97DB4}" type="presParOf" srcId="{9CB3993F-7EEE-4E7B-830E-92FF978A20B3}" destId="{8F9FC9E1-2B24-49EF-9FCA-FE929F823DEE}" srcOrd="0" destOrd="0" presId="urn:microsoft.com/office/officeart/2005/8/layout/hierarchy4"/>
    <dgm:cxn modelId="{57DF9657-7F22-402A-9D49-466231038F68}" type="presParOf" srcId="{8F9FC9E1-2B24-49EF-9FCA-FE929F823DEE}" destId="{46AD744B-A5DD-469D-BA6C-93C436D6CB61}" srcOrd="0" destOrd="0" presId="urn:microsoft.com/office/officeart/2005/8/layout/hierarchy4"/>
    <dgm:cxn modelId="{99019811-EA40-4C84-B59D-948ABA9297DB}" type="presParOf" srcId="{8F9FC9E1-2B24-49EF-9FCA-FE929F823DEE}" destId="{36775989-2A76-4D8F-9D3A-4DE703AFA39C}" srcOrd="1" destOrd="0" presId="urn:microsoft.com/office/officeart/2005/8/layout/hierarchy4"/>
    <dgm:cxn modelId="{D1918B84-30FA-44C0-9B83-07248F30854B}" type="presParOf" srcId="{80EB718F-9F2C-4145-A2C2-AA389EB04F63}" destId="{961F7EDE-8C2C-410B-B1DD-E55F28BD36C9}" srcOrd="1" destOrd="0" presId="urn:microsoft.com/office/officeart/2005/8/layout/hierarchy4"/>
    <dgm:cxn modelId="{E1FCED7A-3593-4FA0-BF07-0929F08F10F7}" type="presParOf" srcId="{80EB718F-9F2C-4145-A2C2-AA389EB04F63}" destId="{D6423D4A-80E0-4EC9-8006-C7AD2F1C21D1}" srcOrd="2" destOrd="0" presId="urn:microsoft.com/office/officeart/2005/8/layout/hierarchy4"/>
    <dgm:cxn modelId="{9442E90B-986D-46EB-86AB-1925F734B4FF}" type="presParOf" srcId="{D6423D4A-80E0-4EC9-8006-C7AD2F1C21D1}" destId="{451C4D31-4E8F-4E5E-80D9-0CAA8B4F14F0}" srcOrd="0" destOrd="0" presId="urn:microsoft.com/office/officeart/2005/8/layout/hierarchy4"/>
    <dgm:cxn modelId="{A96FB03A-DE0B-404E-ABA9-658E06C0BE88}" type="presParOf" srcId="{D6423D4A-80E0-4EC9-8006-C7AD2F1C21D1}" destId="{14E3EE4B-CCEA-4699-A477-001E27F1DA0D}" srcOrd="1" destOrd="0" presId="urn:microsoft.com/office/officeart/2005/8/layout/hierarchy4"/>
    <dgm:cxn modelId="{E36269CE-D2A4-4852-A751-AC6C294AA33A}" type="presParOf" srcId="{D6423D4A-80E0-4EC9-8006-C7AD2F1C21D1}" destId="{65390D52-BF5B-4B01-87F4-E42A674A14FF}" srcOrd="2" destOrd="0" presId="urn:microsoft.com/office/officeart/2005/8/layout/hierarchy4"/>
    <dgm:cxn modelId="{D5893418-B199-461B-AE31-1E159A8F33B4}" type="presParOf" srcId="{65390D52-BF5B-4B01-87F4-E42A674A14FF}" destId="{A5705E3F-F2AD-4B77-8108-749CEE510C21}" srcOrd="0" destOrd="0" presId="urn:microsoft.com/office/officeart/2005/8/layout/hierarchy4"/>
    <dgm:cxn modelId="{198B1DC3-672A-4E89-BA92-DDB2A3C283C5}" type="presParOf" srcId="{A5705E3F-F2AD-4B77-8108-749CEE510C21}" destId="{53FCB348-BD38-46FC-AE83-F91FEF79646C}" srcOrd="0" destOrd="0" presId="urn:microsoft.com/office/officeart/2005/8/layout/hierarchy4"/>
    <dgm:cxn modelId="{7765204F-8CD7-4876-8342-7017F07E11FD}" type="presParOf" srcId="{A5705E3F-F2AD-4B77-8108-749CEE510C21}" destId="{B7798DE0-CADA-4D5A-B019-B93F20B4DE14}" srcOrd="1" destOrd="0" presId="urn:microsoft.com/office/officeart/2005/8/layout/hierarchy4"/>
    <dgm:cxn modelId="{06D279AF-4958-4E07-A0DF-A259103026A8}" type="presParOf" srcId="{80EB718F-9F2C-4145-A2C2-AA389EB04F63}" destId="{2550FE46-1837-413C-B388-DA77B7ADE704}" srcOrd="3" destOrd="0" presId="urn:microsoft.com/office/officeart/2005/8/layout/hierarchy4"/>
    <dgm:cxn modelId="{7C6FBF2E-0285-477F-8BE8-01E36B915E77}" type="presParOf" srcId="{80EB718F-9F2C-4145-A2C2-AA389EB04F63}" destId="{F336C652-EDF4-4806-86A0-765FD98E6EAA}" srcOrd="4" destOrd="0" presId="urn:microsoft.com/office/officeart/2005/8/layout/hierarchy4"/>
    <dgm:cxn modelId="{8ACB0D13-0A9C-496F-95A3-D1BE4E88A6B2}" type="presParOf" srcId="{F336C652-EDF4-4806-86A0-765FD98E6EAA}" destId="{C7ADD6A8-88A5-4A1B-836E-124227C7A25E}" srcOrd="0" destOrd="0" presId="urn:microsoft.com/office/officeart/2005/8/layout/hierarchy4"/>
    <dgm:cxn modelId="{6A28E1EA-4B83-45C7-9342-B4EA83289A96}" type="presParOf" srcId="{F336C652-EDF4-4806-86A0-765FD98E6EAA}" destId="{0628514C-9A8C-48CB-B79B-A1B03B750E2F}" srcOrd="1" destOrd="0" presId="urn:microsoft.com/office/officeart/2005/8/layout/hierarchy4"/>
    <dgm:cxn modelId="{BF71EB32-B445-4D26-92A6-B6D38086D8BD}" type="presParOf" srcId="{F336C652-EDF4-4806-86A0-765FD98E6EAA}" destId="{F8AAA29B-6179-4BE5-95E0-8D89D9BA0B10}" srcOrd="2" destOrd="0" presId="urn:microsoft.com/office/officeart/2005/8/layout/hierarchy4"/>
    <dgm:cxn modelId="{CB908223-E4A4-4F42-B9DE-D4CD6C6EED60}" type="presParOf" srcId="{F8AAA29B-6179-4BE5-95E0-8D89D9BA0B10}" destId="{34CF4629-190E-42A6-93E1-1F01C6D45CC5}" srcOrd="0" destOrd="0" presId="urn:microsoft.com/office/officeart/2005/8/layout/hierarchy4"/>
    <dgm:cxn modelId="{A21C19BC-0D1C-4B69-80EF-538E7D08E8FF}" type="presParOf" srcId="{34CF4629-190E-42A6-93E1-1F01C6D45CC5}" destId="{B6D04550-7B77-4137-A485-1EA55E2A064E}" srcOrd="0" destOrd="0" presId="urn:microsoft.com/office/officeart/2005/8/layout/hierarchy4"/>
    <dgm:cxn modelId="{61EDA317-AFC4-41DD-9334-B73995E77A1B}" type="presParOf" srcId="{34CF4629-190E-42A6-93E1-1F01C6D45CC5}" destId="{BC3B998A-95DD-4C42-A227-EBBE3C95C81E}"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81895901-0685-42A0-A2C6-7051CC81C714}" type="doc">
      <dgm:prSet loTypeId="urn:microsoft.com/office/officeart/2005/8/layout/hierarchy4" loCatId="list" qsTypeId="urn:microsoft.com/office/officeart/2005/8/quickstyle/simple1" qsCatId="simple" csTypeId="urn:microsoft.com/office/officeart/2005/8/colors/accent6_2" csCatId="accent6" phldr="1"/>
      <dgm:spPr/>
      <dgm:t>
        <a:bodyPr/>
        <a:lstStyle/>
        <a:p>
          <a:endParaRPr lang="en-US"/>
        </a:p>
      </dgm:t>
    </dgm:pt>
    <dgm:pt modelId="{80BE9D00-EED9-4BB0-96F2-434009C5E64C}">
      <dgm:prSet phldrT="[Text]" custT="1"/>
      <dgm:spPr>
        <a:solidFill>
          <a:srgbClr val="00B050"/>
        </a:solidFill>
      </dgm:spPr>
      <dgm:t>
        <a:bodyPr/>
        <a:lstStyle/>
        <a:p>
          <a:r>
            <a:rPr lang="fr-FR" sz="2600" noProof="0" dirty="0" smtClean="0"/>
            <a:t>Mise en œuvre des outils du déploiement</a:t>
          </a:r>
          <a:endParaRPr lang="fr-FR" sz="2600" noProof="0" dirty="0"/>
        </a:p>
      </dgm:t>
    </dgm:pt>
    <dgm:pt modelId="{8E81951A-8648-4537-9CCC-57CAF2192650}" type="parTrans" cxnId="{1DF7C9ED-B34E-4A49-AAF2-D4F41F25E1FD}">
      <dgm:prSet/>
      <dgm:spPr/>
      <dgm:t>
        <a:bodyPr/>
        <a:lstStyle/>
        <a:p>
          <a:endParaRPr lang="en-US"/>
        </a:p>
      </dgm:t>
    </dgm:pt>
    <dgm:pt modelId="{C7DA6359-9FA0-4C94-AC03-DEA8ACF2A0C3}" type="sibTrans" cxnId="{1DF7C9ED-B34E-4A49-AAF2-D4F41F25E1FD}">
      <dgm:prSet/>
      <dgm:spPr/>
      <dgm:t>
        <a:bodyPr/>
        <a:lstStyle/>
        <a:p>
          <a:endParaRPr lang="en-US"/>
        </a:p>
      </dgm:t>
    </dgm:pt>
    <dgm:pt modelId="{8E2D18EE-B9CF-4206-8002-11921BCDBB4F}" type="pres">
      <dgm:prSet presAssocID="{81895901-0685-42A0-A2C6-7051CC81C714}" presName="Name0" presStyleCnt="0">
        <dgm:presLayoutVars>
          <dgm:chPref val="1"/>
          <dgm:dir/>
          <dgm:animOne val="branch"/>
          <dgm:animLvl val="lvl"/>
          <dgm:resizeHandles/>
        </dgm:presLayoutVars>
      </dgm:prSet>
      <dgm:spPr/>
      <dgm:t>
        <a:bodyPr/>
        <a:lstStyle/>
        <a:p>
          <a:endParaRPr lang="en-US"/>
        </a:p>
      </dgm:t>
    </dgm:pt>
    <dgm:pt modelId="{CEDA6A87-787C-4D76-8DFF-BBC483DF18DE}" type="pres">
      <dgm:prSet presAssocID="{80BE9D00-EED9-4BB0-96F2-434009C5E64C}" presName="vertOne" presStyleCnt="0"/>
      <dgm:spPr/>
    </dgm:pt>
    <dgm:pt modelId="{AF48DE0F-BC09-4607-B1F0-010D9EED14E4}" type="pres">
      <dgm:prSet presAssocID="{80BE9D00-EED9-4BB0-96F2-434009C5E64C}" presName="txOne" presStyleLbl="node0" presStyleIdx="0" presStyleCnt="1" custLinFactNeighborY="-2742">
        <dgm:presLayoutVars>
          <dgm:chPref val="3"/>
        </dgm:presLayoutVars>
      </dgm:prSet>
      <dgm:spPr/>
      <dgm:t>
        <a:bodyPr/>
        <a:lstStyle/>
        <a:p>
          <a:endParaRPr lang="en-US"/>
        </a:p>
      </dgm:t>
    </dgm:pt>
    <dgm:pt modelId="{81FC9F7D-1241-47BB-8960-5BA2DC8697E4}" type="pres">
      <dgm:prSet presAssocID="{80BE9D00-EED9-4BB0-96F2-434009C5E64C}" presName="horzOne" presStyleCnt="0"/>
      <dgm:spPr/>
    </dgm:pt>
  </dgm:ptLst>
  <dgm:cxnLst>
    <dgm:cxn modelId="{CE616D3D-D093-4416-B795-B3DBB04D7F8A}" type="presOf" srcId="{81895901-0685-42A0-A2C6-7051CC81C714}" destId="{8E2D18EE-B9CF-4206-8002-11921BCDBB4F}" srcOrd="0" destOrd="0" presId="urn:microsoft.com/office/officeart/2005/8/layout/hierarchy4"/>
    <dgm:cxn modelId="{B4E0EA0D-C67F-4DB0-9E3B-0E0E02D7A2C2}" type="presOf" srcId="{80BE9D00-EED9-4BB0-96F2-434009C5E64C}" destId="{AF48DE0F-BC09-4607-B1F0-010D9EED14E4}" srcOrd="0" destOrd="0" presId="urn:microsoft.com/office/officeart/2005/8/layout/hierarchy4"/>
    <dgm:cxn modelId="{1DF7C9ED-B34E-4A49-AAF2-D4F41F25E1FD}" srcId="{81895901-0685-42A0-A2C6-7051CC81C714}" destId="{80BE9D00-EED9-4BB0-96F2-434009C5E64C}" srcOrd="0" destOrd="0" parTransId="{8E81951A-8648-4537-9CCC-57CAF2192650}" sibTransId="{C7DA6359-9FA0-4C94-AC03-DEA8ACF2A0C3}"/>
    <dgm:cxn modelId="{BFBF2857-C613-49E9-84A6-6D153EC07CDD}" type="presParOf" srcId="{8E2D18EE-B9CF-4206-8002-11921BCDBB4F}" destId="{CEDA6A87-787C-4D76-8DFF-BBC483DF18DE}" srcOrd="0" destOrd="0" presId="urn:microsoft.com/office/officeart/2005/8/layout/hierarchy4"/>
    <dgm:cxn modelId="{1148A126-4143-4AAA-8E60-4994CF14A0CE}" type="presParOf" srcId="{CEDA6A87-787C-4D76-8DFF-BBC483DF18DE}" destId="{AF48DE0F-BC09-4607-B1F0-010D9EED14E4}" srcOrd="0" destOrd="0" presId="urn:microsoft.com/office/officeart/2005/8/layout/hierarchy4"/>
    <dgm:cxn modelId="{3A8596BB-9E5F-449F-8B85-54CA2D463FA7}" type="presParOf" srcId="{CEDA6A87-787C-4D76-8DFF-BBC483DF18DE}" destId="{81FC9F7D-1241-47BB-8960-5BA2DC8697E4}"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81895901-0685-42A0-A2C6-7051CC81C714}" type="doc">
      <dgm:prSet loTypeId="urn:microsoft.com/office/officeart/2005/8/layout/hierarchy4" loCatId="list" qsTypeId="urn:microsoft.com/office/officeart/2005/8/quickstyle/simple1" qsCatId="simple" csTypeId="urn:microsoft.com/office/officeart/2005/8/colors/accent6_2" csCatId="accent6" phldr="1"/>
      <dgm:spPr/>
      <dgm:t>
        <a:bodyPr/>
        <a:lstStyle/>
        <a:p>
          <a:endParaRPr lang="en-US"/>
        </a:p>
      </dgm:t>
    </dgm:pt>
    <dgm:pt modelId="{C861B58B-27FD-4486-B77A-8F91064E8546}">
      <dgm:prSet phldrT="[Text]"/>
      <dgm:spPr>
        <a:solidFill>
          <a:srgbClr val="00B050"/>
        </a:solidFill>
      </dgm:spPr>
      <dgm:t>
        <a:bodyPr/>
        <a:lstStyle/>
        <a:p>
          <a:r>
            <a:rPr lang="fr-FR" noProof="0" dirty="0" smtClean="0"/>
            <a:t>Recommandations sur les outils et </a:t>
          </a:r>
          <a:r>
            <a:rPr lang="fr-FR" noProof="0" dirty="0" err="1" smtClean="0"/>
            <a:t>process</a:t>
          </a:r>
          <a:endParaRPr lang="fr-FR" noProof="0" dirty="0"/>
        </a:p>
      </dgm:t>
    </dgm:pt>
    <dgm:pt modelId="{0427B208-8496-48F2-84EE-41124B66C713}" type="parTrans" cxnId="{E4F4325C-5E4B-4085-9A5A-07595CFBFB15}">
      <dgm:prSet/>
      <dgm:spPr/>
      <dgm:t>
        <a:bodyPr/>
        <a:lstStyle/>
        <a:p>
          <a:endParaRPr lang="en-US"/>
        </a:p>
      </dgm:t>
    </dgm:pt>
    <dgm:pt modelId="{E276C1E6-B057-489A-83D1-13D91D4190BB}" type="sibTrans" cxnId="{E4F4325C-5E4B-4085-9A5A-07595CFBFB15}">
      <dgm:prSet/>
      <dgm:spPr/>
      <dgm:t>
        <a:bodyPr/>
        <a:lstStyle/>
        <a:p>
          <a:endParaRPr lang="en-US"/>
        </a:p>
      </dgm:t>
    </dgm:pt>
    <dgm:pt modelId="{8E2D18EE-B9CF-4206-8002-11921BCDBB4F}" type="pres">
      <dgm:prSet presAssocID="{81895901-0685-42A0-A2C6-7051CC81C714}" presName="Name0" presStyleCnt="0">
        <dgm:presLayoutVars>
          <dgm:chPref val="1"/>
          <dgm:dir/>
          <dgm:animOne val="branch"/>
          <dgm:animLvl val="lvl"/>
          <dgm:resizeHandles/>
        </dgm:presLayoutVars>
      </dgm:prSet>
      <dgm:spPr/>
      <dgm:t>
        <a:bodyPr/>
        <a:lstStyle/>
        <a:p>
          <a:endParaRPr lang="en-US"/>
        </a:p>
      </dgm:t>
    </dgm:pt>
    <dgm:pt modelId="{4B03895D-ED1B-45B1-9EFB-7DF2455A4347}" type="pres">
      <dgm:prSet presAssocID="{C861B58B-27FD-4486-B77A-8F91064E8546}" presName="vertOne" presStyleCnt="0"/>
      <dgm:spPr/>
    </dgm:pt>
    <dgm:pt modelId="{E4437603-8F59-4EE7-9D0C-E985EFD700AA}" type="pres">
      <dgm:prSet presAssocID="{C861B58B-27FD-4486-B77A-8F91064E8546}" presName="txOne" presStyleLbl="node0" presStyleIdx="0" presStyleCnt="1" custLinFactNeighborX="-148" custLinFactNeighborY="-15254">
        <dgm:presLayoutVars>
          <dgm:chPref val="3"/>
        </dgm:presLayoutVars>
      </dgm:prSet>
      <dgm:spPr/>
      <dgm:t>
        <a:bodyPr/>
        <a:lstStyle/>
        <a:p>
          <a:endParaRPr lang="en-US"/>
        </a:p>
      </dgm:t>
    </dgm:pt>
    <dgm:pt modelId="{10544F44-3C59-48CB-9491-316B8F4AA2C5}" type="pres">
      <dgm:prSet presAssocID="{C861B58B-27FD-4486-B77A-8F91064E8546}" presName="horzOne" presStyleCnt="0"/>
      <dgm:spPr/>
    </dgm:pt>
  </dgm:ptLst>
  <dgm:cxnLst>
    <dgm:cxn modelId="{E4F4325C-5E4B-4085-9A5A-07595CFBFB15}" srcId="{81895901-0685-42A0-A2C6-7051CC81C714}" destId="{C861B58B-27FD-4486-B77A-8F91064E8546}" srcOrd="0" destOrd="0" parTransId="{0427B208-8496-48F2-84EE-41124B66C713}" sibTransId="{E276C1E6-B057-489A-83D1-13D91D4190BB}"/>
    <dgm:cxn modelId="{E965CF2F-3F34-45BC-9D04-A0A43D76331F}" type="presOf" srcId="{81895901-0685-42A0-A2C6-7051CC81C714}" destId="{8E2D18EE-B9CF-4206-8002-11921BCDBB4F}" srcOrd="0" destOrd="0" presId="urn:microsoft.com/office/officeart/2005/8/layout/hierarchy4"/>
    <dgm:cxn modelId="{331A1288-F42A-4FC4-AA06-361C354E9C82}" type="presOf" srcId="{C861B58B-27FD-4486-B77A-8F91064E8546}" destId="{E4437603-8F59-4EE7-9D0C-E985EFD700AA}" srcOrd="0" destOrd="0" presId="urn:microsoft.com/office/officeart/2005/8/layout/hierarchy4"/>
    <dgm:cxn modelId="{2BBE4E46-E30D-4757-9F4D-B71A0B6EB47A}" type="presParOf" srcId="{8E2D18EE-B9CF-4206-8002-11921BCDBB4F}" destId="{4B03895D-ED1B-45B1-9EFB-7DF2455A4347}" srcOrd="0" destOrd="0" presId="urn:microsoft.com/office/officeart/2005/8/layout/hierarchy4"/>
    <dgm:cxn modelId="{6647FEEE-9CE8-4B53-BC58-94B787CEF025}" type="presParOf" srcId="{4B03895D-ED1B-45B1-9EFB-7DF2455A4347}" destId="{E4437603-8F59-4EE7-9D0C-E985EFD700AA}" srcOrd="0" destOrd="0" presId="urn:microsoft.com/office/officeart/2005/8/layout/hierarchy4"/>
    <dgm:cxn modelId="{F8812497-1A82-4736-A93A-072AA1B33FEE}" type="presParOf" srcId="{4B03895D-ED1B-45B1-9EFB-7DF2455A4347}" destId="{10544F44-3C59-48CB-9491-316B8F4AA2C5}" srcOrd="1" destOrd="0" presId="urn:microsoft.com/office/officeart/2005/8/layout/hierarchy4"/>
  </dgm:cxnLst>
  <dgm:bg/>
  <dgm:whole/>
</dgm:dataModel>
</file>

<file path=ppt/diagrams/data6.xml><?xml version="1.0" encoding="utf-8"?>
<dgm:dataModel xmlns:dgm="http://schemas.openxmlformats.org/drawingml/2006/diagram" xmlns:a="http://schemas.openxmlformats.org/drawingml/2006/main">
  <dgm:ptLst>
    <dgm:pt modelId="{CDE27BFC-0B7A-489C-AF26-281913C5AC22}" type="doc">
      <dgm:prSet loTypeId="urn:microsoft.com/office/officeart/2005/8/layout/radial6" loCatId="cycle" qsTypeId="urn:microsoft.com/office/officeart/2005/8/quickstyle/3d7" qsCatId="3D" csTypeId="urn:microsoft.com/office/officeart/2005/8/colors/accent0_3" csCatId="mainScheme" phldr="1"/>
      <dgm:spPr/>
      <dgm:t>
        <a:bodyPr/>
        <a:lstStyle/>
        <a:p>
          <a:endParaRPr lang="en-US"/>
        </a:p>
      </dgm:t>
    </dgm:pt>
    <dgm:pt modelId="{D78C138B-4241-4D00-A0A6-6C9BE588DC77}">
      <dgm:prSet phldrT="[Text]"/>
      <dgm:spPr/>
      <dgm:t>
        <a:bodyPr/>
        <a:lstStyle/>
        <a:p>
          <a:r>
            <a:rPr lang="fr-FR" b="1" dirty="0" smtClean="0">
              <a:solidFill>
                <a:srgbClr val="FFFFFF"/>
              </a:solidFill>
            </a:rPr>
            <a:t>Contrat de Support Premier</a:t>
          </a:r>
          <a:endParaRPr lang="en-US" b="1" dirty="0">
            <a:solidFill>
              <a:srgbClr val="FFFFFF"/>
            </a:solidFill>
          </a:endParaRPr>
        </a:p>
      </dgm:t>
    </dgm:pt>
    <dgm:pt modelId="{9C697599-FF67-4973-B7A8-EE72A1558927}" type="parTrans" cxnId="{C95ED20D-829A-4D90-A225-46A4C621848D}">
      <dgm:prSet/>
      <dgm:spPr/>
      <dgm:t>
        <a:bodyPr/>
        <a:lstStyle/>
        <a:p>
          <a:endParaRPr lang="en-US" b="1">
            <a:solidFill>
              <a:srgbClr val="FFFFFF"/>
            </a:solidFill>
          </a:endParaRPr>
        </a:p>
      </dgm:t>
    </dgm:pt>
    <dgm:pt modelId="{67D2B5DA-4313-404D-BF06-77A6C04F45E8}" type="sibTrans" cxnId="{C95ED20D-829A-4D90-A225-46A4C621848D}">
      <dgm:prSet/>
      <dgm:spPr/>
      <dgm:t>
        <a:bodyPr/>
        <a:lstStyle/>
        <a:p>
          <a:endParaRPr lang="en-US" b="1">
            <a:solidFill>
              <a:srgbClr val="FFFFFF"/>
            </a:solidFill>
          </a:endParaRPr>
        </a:p>
      </dgm:t>
    </dgm:pt>
    <dgm:pt modelId="{2F0CC871-0A8A-496A-ABC5-86D09705049C}">
      <dgm:prSet phldrT="[Text]"/>
      <dgm:spPr/>
      <dgm:t>
        <a:bodyPr/>
        <a:lstStyle/>
        <a:p>
          <a:r>
            <a:rPr lang="fr-FR" b="1" dirty="0" smtClean="0">
              <a:solidFill>
                <a:srgbClr val="FFFFFF"/>
              </a:solidFill>
            </a:rPr>
            <a:t>Bilans de santé</a:t>
          </a:r>
          <a:endParaRPr lang="en-US" b="1" dirty="0">
            <a:solidFill>
              <a:srgbClr val="FFFFFF"/>
            </a:solidFill>
          </a:endParaRPr>
        </a:p>
      </dgm:t>
    </dgm:pt>
    <dgm:pt modelId="{26FB3DF2-50DE-4078-A530-AEE699C1AD38}" type="parTrans" cxnId="{9F725D45-E125-416E-973E-DE39CEFC91E3}">
      <dgm:prSet/>
      <dgm:spPr/>
      <dgm:t>
        <a:bodyPr/>
        <a:lstStyle/>
        <a:p>
          <a:endParaRPr lang="en-US" b="1">
            <a:solidFill>
              <a:srgbClr val="FFFFFF"/>
            </a:solidFill>
          </a:endParaRPr>
        </a:p>
      </dgm:t>
    </dgm:pt>
    <dgm:pt modelId="{C26F5688-A32F-4962-8AC1-E4D966E4EA77}" type="sibTrans" cxnId="{9F725D45-E125-416E-973E-DE39CEFC91E3}">
      <dgm:prSet/>
      <dgm:spPr/>
      <dgm:t>
        <a:bodyPr/>
        <a:lstStyle/>
        <a:p>
          <a:endParaRPr lang="en-US" b="1" dirty="0">
            <a:solidFill>
              <a:srgbClr val="FFFFFF"/>
            </a:solidFill>
          </a:endParaRPr>
        </a:p>
      </dgm:t>
    </dgm:pt>
    <dgm:pt modelId="{22DBBB64-9599-4AE0-A381-6ED86FD29BDE}">
      <dgm:prSet/>
      <dgm:spPr/>
      <dgm:t>
        <a:bodyPr/>
        <a:lstStyle/>
        <a:p>
          <a:r>
            <a:rPr lang="fr-FR" b="1" dirty="0" smtClean="0">
              <a:solidFill>
                <a:srgbClr val="FFFFFF"/>
              </a:solidFill>
            </a:rPr>
            <a:t>Transfert d’expertise</a:t>
          </a:r>
          <a:endParaRPr lang="en-US" b="1" dirty="0">
            <a:solidFill>
              <a:srgbClr val="FFFFFF"/>
            </a:solidFill>
          </a:endParaRPr>
        </a:p>
      </dgm:t>
    </dgm:pt>
    <dgm:pt modelId="{8E1725B4-2099-4958-8734-DABEB254EABD}" type="parTrans" cxnId="{80904114-D778-483A-A60A-6ADE935DBE64}">
      <dgm:prSet/>
      <dgm:spPr/>
      <dgm:t>
        <a:bodyPr/>
        <a:lstStyle/>
        <a:p>
          <a:endParaRPr lang="en-US" b="1">
            <a:solidFill>
              <a:srgbClr val="FFFFFF"/>
            </a:solidFill>
          </a:endParaRPr>
        </a:p>
      </dgm:t>
    </dgm:pt>
    <dgm:pt modelId="{6AA38048-A80B-409F-AFC5-81D69AE9178B}" type="sibTrans" cxnId="{80904114-D778-483A-A60A-6ADE935DBE64}">
      <dgm:prSet/>
      <dgm:spPr/>
      <dgm:t>
        <a:bodyPr/>
        <a:lstStyle/>
        <a:p>
          <a:endParaRPr lang="en-US" b="1" dirty="0">
            <a:solidFill>
              <a:srgbClr val="FFFFFF"/>
            </a:solidFill>
          </a:endParaRPr>
        </a:p>
      </dgm:t>
    </dgm:pt>
    <dgm:pt modelId="{76319AD0-C6C8-4D77-971C-495AED080085}">
      <dgm:prSet/>
      <dgm:spPr/>
      <dgm:t>
        <a:bodyPr/>
        <a:lstStyle/>
        <a:p>
          <a:r>
            <a:rPr lang="fr-FR" b="1" dirty="0" smtClean="0">
              <a:solidFill>
                <a:srgbClr val="FFFFFF"/>
              </a:solidFill>
            </a:rPr>
            <a:t>Workshop</a:t>
          </a:r>
          <a:r>
            <a:rPr lang="fr-FR" b="1" i="1" dirty="0" smtClean="0">
              <a:solidFill>
                <a:srgbClr val="FFFFFF"/>
              </a:solidFill>
            </a:rPr>
            <a:t>PLUS</a:t>
          </a:r>
        </a:p>
      </dgm:t>
    </dgm:pt>
    <dgm:pt modelId="{82F23536-B07E-44F5-BDFA-DC41031EA24E}" type="parTrans" cxnId="{69B92DEF-5A99-4314-B61F-16392F4DF6D2}">
      <dgm:prSet/>
      <dgm:spPr/>
      <dgm:t>
        <a:bodyPr/>
        <a:lstStyle/>
        <a:p>
          <a:endParaRPr lang="en-US">
            <a:solidFill>
              <a:srgbClr val="FFFFFF"/>
            </a:solidFill>
          </a:endParaRPr>
        </a:p>
      </dgm:t>
    </dgm:pt>
    <dgm:pt modelId="{50CFE5E6-64A9-4D8D-BF2B-A9382158BC19}" type="sibTrans" cxnId="{69B92DEF-5A99-4314-B61F-16392F4DF6D2}">
      <dgm:prSet/>
      <dgm:spPr/>
      <dgm:t>
        <a:bodyPr/>
        <a:lstStyle/>
        <a:p>
          <a:endParaRPr lang="en-US" dirty="0">
            <a:solidFill>
              <a:srgbClr val="FFFFFF"/>
            </a:solidFill>
          </a:endParaRPr>
        </a:p>
      </dgm:t>
    </dgm:pt>
    <dgm:pt modelId="{34035E36-76C1-4168-9719-29529CA860E4}">
      <dgm:prSet/>
      <dgm:spPr/>
      <dgm:t>
        <a:bodyPr/>
        <a:lstStyle/>
        <a:p>
          <a:r>
            <a:rPr lang="fr-FR" b="1" dirty="0" smtClean="0">
              <a:solidFill>
                <a:srgbClr val="FFFFFF"/>
              </a:solidFill>
            </a:rPr>
            <a:t>MS Insight</a:t>
          </a:r>
        </a:p>
      </dgm:t>
    </dgm:pt>
    <dgm:pt modelId="{C195C92E-E1C6-4176-8EF3-E794CBAB4349}" type="parTrans" cxnId="{3F255694-563A-4A50-902D-00F60AC6E2C3}">
      <dgm:prSet/>
      <dgm:spPr/>
      <dgm:t>
        <a:bodyPr/>
        <a:lstStyle/>
        <a:p>
          <a:endParaRPr lang="en-US">
            <a:solidFill>
              <a:srgbClr val="FFFFFF"/>
            </a:solidFill>
          </a:endParaRPr>
        </a:p>
      </dgm:t>
    </dgm:pt>
    <dgm:pt modelId="{1748318E-9D54-4E0B-9F9D-CE02CD5D7875}" type="sibTrans" cxnId="{3F255694-563A-4A50-902D-00F60AC6E2C3}">
      <dgm:prSet/>
      <dgm:spPr/>
      <dgm:t>
        <a:bodyPr/>
        <a:lstStyle/>
        <a:p>
          <a:endParaRPr lang="en-US" dirty="0">
            <a:solidFill>
              <a:srgbClr val="FFFFFF"/>
            </a:solidFill>
          </a:endParaRPr>
        </a:p>
      </dgm:t>
    </dgm:pt>
    <dgm:pt modelId="{01E0512C-F4EE-4202-AAAE-588850636F26}">
      <dgm:prSet/>
      <dgm:spPr/>
      <dgm:t>
        <a:bodyPr/>
        <a:lstStyle/>
        <a:p>
          <a:r>
            <a:rPr lang="fr-FR" b="1" dirty="0" smtClean="0">
              <a:solidFill>
                <a:srgbClr val="FFFFFF"/>
              </a:solidFill>
            </a:rPr>
            <a:t>Ateliers</a:t>
          </a:r>
        </a:p>
      </dgm:t>
    </dgm:pt>
    <dgm:pt modelId="{097AD24D-E204-4253-B9DD-1531D1026D7C}" type="parTrans" cxnId="{04A94495-8D50-4700-A224-13CE3A9131FD}">
      <dgm:prSet/>
      <dgm:spPr/>
      <dgm:t>
        <a:bodyPr/>
        <a:lstStyle/>
        <a:p>
          <a:endParaRPr lang="en-US">
            <a:solidFill>
              <a:srgbClr val="FFFFFF"/>
            </a:solidFill>
          </a:endParaRPr>
        </a:p>
      </dgm:t>
    </dgm:pt>
    <dgm:pt modelId="{F01C7A50-7C22-41B0-BFED-834133CD857E}" type="sibTrans" cxnId="{04A94495-8D50-4700-A224-13CE3A9131FD}">
      <dgm:prSet/>
      <dgm:spPr/>
      <dgm:t>
        <a:bodyPr/>
        <a:lstStyle/>
        <a:p>
          <a:endParaRPr lang="en-US" dirty="0">
            <a:solidFill>
              <a:srgbClr val="FFFFFF"/>
            </a:solidFill>
          </a:endParaRPr>
        </a:p>
      </dgm:t>
    </dgm:pt>
    <dgm:pt modelId="{A73BF4E3-A5C2-42D2-B709-E0341CB6DC6A}">
      <dgm:prSet/>
      <dgm:spPr/>
      <dgm:t>
        <a:bodyPr/>
        <a:lstStyle/>
        <a:p>
          <a:r>
            <a:rPr lang="fr-FR" b="1" dirty="0" smtClean="0">
              <a:solidFill>
                <a:srgbClr val="FFFFFF"/>
              </a:solidFill>
            </a:rPr>
            <a:t>IT Operations</a:t>
          </a:r>
        </a:p>
      </dgm:t>
    </dgm:pt>
    <dgm:pt modelId="{E876F748-A533-4D92-AF18-F17834C3F28D}" type="parTrans" cxnId="{9D0C2F79-5647-4A7E-9AB3-F7B599B82957}">
      <dgm:prSet/>
      <dgm:spPr/>
      <dgm:t>
        <a:bodyPr/>
        <a:lstStyle/>
        <a:p>
          <a:endParaRPr lang="en-US">
            <a:solidFill>
              <a:srgbClr val="FFFFFF"/>
            </a:solidFill>
          </a:endParaRPr>
        </a:p>
      </dgm:t>
    </dgm:pt>
    <dgm:pt modelId="{E71FEB8B-8FCB-40EF-A378-4418DE33CFCB}" type="sibTrans" cxnId="{9D0C2F79-5647-4A7E-9AB3-F7B599B82957}">
      <dgm:prSet/>
      <dgm:spPr/>
      <dgm:t>
        <a:bodyPr/>
        <a:lstStyle/>
        <a:p>
          <a:endParaRPr lang="en-US" dirty="0">
            <a:solidFill>
              <a:srgbClr val="FFFFFF"/>
            </a:solidFill>
          </a:endParaRPr>
        </a:p>
      </dgm:t>
    </dgm:pt>
    <dgm:pt modelId="{C196E00E-8AFB-4B06-9286-315B7641C19D}" type="pres">
      <dgm:prSet presAssocID="{CDE27BFC-0B7A-489C-AF26-281913C5AC22}" presName="Name0" presStyleCnt="0">
        <dgm:presLayoutVars>
          <dgm:chMax val="1"/>
          <dgm:dir/>
          <dgm:animLvl val="ctr"/>
          <dgm:resizeHandles val="exact"/>
        </dgm:presLayoutVars>
      </dgm:prSet>
      <dgm:spPr/>
      <dgm:t>
        <a:bodyPr/>
        <a:lstStyle/>
        <a:p>
          <a:endParaRPr lang="en-US"/>
        </a:p>
      </dgm:t>
    </dgm:pt>
    <dgm:pt modelId="{DDD12BA8-1417-41D2-8879-E26E4E77E24F}" type="pres">
      <dgm:prSet presAssocID="{D78C138B-4241-4D00-A0A6-6C9BE588DC77}" presName="centerShape" presStyleLbl="node0" presStyleIdx="0" presStyleCnt="1" custLinFactNeighborY="-4875"/>
      <dgm:spPr/>
      <dgm:t>
        <a:bodyPr/>
        <a:lstStyle/>
        <a:p>
          <a:endParaRPr lang="en-US"/>
        </a:p>
      </dgm:t>
    </dgm:pt>
    <dgm:pt modelId="{AE391BB1-E5EE-43C4-9696-13ED89534696}" type="pres">
      <dgm:prSet presAssocID="{2F0CC871-0A8A-496A-ABC5-86D09705049C}" presName="node" presStyleLbl="node1" presStyleIdx="0" presStyleCnt="6">
        <dgm:presLayoutVars>
          <dgm:bulletEnabled val="1"/>
        </dgm:presLayoutVars>
      </dgm:prSet>
      <dgm:spPr/>
      <dgm:t>
        <a:bodyPr/>
        <a:lstStyle/>
        <a:p>
          <a:endParaRPr lang="en-US"/>
        </a:p>
      </dgm:t>
    </dgm:pt>
    <dgm:pt modelId="{9BA0ADDE-1F34-4374-A33D-598BEABB7360}" type="pres">
      <dgm:prSet presAssocID="{2F0CC871-0A8A-496A-ABC5-86D09705049C}" presName="dummy" presStyleCnt="0"/>
      <dgm:spPr/>
      <dgm:t>
        <a:bodyPr/>
        <a:lstStyle/>
        <a:p>
          <a:endParaRPr lang="en-US"/>
        </a:p>
      </dgm:t>
    </dgm:pt>
    <dgm:pt modelId="{AF5A2394-4FD3-4399-823A-DB02BF602E93}" type="pres">
      <dgm:prSet presAssocID="{C26F5688-A32F-4962-8AC1-E4D966E4EA77}" presName="sibTrans" presStyleLbl="sibTrans2D1" presStyleIdx="0" presStyleCnt="6"/>
      <dgm:spPr/>
      <dgm:t>
        <a:bodyPr/>
        <a:lstStyle/>
        <a:p>
          <a:endParaRPr lang="en-US"/>
        </a:p>
      </dgm:t>
    </dgm:pt>
    <dgm:pt modelId="{2ACE3B80-2B2A-401C-92F2-7A180347EE78}" type="pres">
      <dgm:prSet presAssocID="{76319AD0-C6C8-4D77-971C-495AED080085}" presName="node" presStyleLbl="node1" presStyleIdx="1" presStyleCnt="6">
        <dgm:presLayoutVars>
          <dgm:bulletEnabled val="1"/>
        </dgm:presLayoutVars>
      </dgm:prSet>
      <dgm:spPr/>
      <dgm:t>
        <a:bodyPr/>
        <a:lstStyle/>
        <a:p>
          <a:endParaRPr lang="en-US"/>
        </a:p>
      </dgm:t>
    </dgm:pt>
    <dgm:pt modelId="{EDAFC7F5-C9A7-4D53-88FA-33582F55EC4B}" type="pres">
      <dgm:prSet presAssocID="{76319AD0-C6C8-4D77-971C-495AED080085}" presName="dummy" presStyleCnt="0"/>
      <dgm:spPr/>
      <dgm:t>
        <a:bodyPr/>
        <a:lstStyle/>
        <a:p>
          <a:endParaRPr lang="en-US"/>
        </a:p>
      </dgm:t>
    </dgm:pt>
    <dgm:pt modelId="{50255C02-38D6-43EB-8453-69A8196A490D}" type="pres">
      <dgm:prSet presAssocID="{50CFE5E6-64A9-4D8D-BF2B-A9382158BC19}" presName="sibTrans" presStyleLbl="sibTrans2D1" presStyleIdx="1" presStyleCnt="6"/>
      <dgm:spPr/>
      <dgm:t>
        <a:bodyPr/>
        <a:lstStyle/>
        <a:p>
          <a:endParaRPr lang="en-US"/>
        </a:p>
      </dgm:t>
    </dgm:pt>
    <dgm:pt modelId="{D2FA2C11-9B3A-43D9-8DDD-46CA3AD189F6}" type="pres">
      <dgm:prSet presAssocID="{34035E36-76C1-4168-9719-29529CA860E4}" presName="node" presStyleLbl="node1" presStyleIdx="2" presStyleCnt="6">
        <dgm:presLayoutVars>
          <dgm:bulletEnabled val="1"/>
        </dgm:presLayoutVars>
      </dgm:prSet>
      <dgm:spPr/>
      <dgm:t>
        <a:bodyPr/>
        <a:lstStyle/>
        <a:p>
          <a:endParaRPr lang="en-US"/>
        </a:p>
      </dgm:t>
    </dgm:pt>
    <dgm:pt modelId="{1A0436BB-D8A2-44DA-A720-9C306D9C6091}" type="pres">
      <dgm:prSet presAssocID="{34035E36-76C1-4168-9719-29529CA860E4}" presName="dummy" presStyleCnt="0"/>
      <dgm:spPr/>
      <dgm:t>
        <a:bodyPr/>
        <a:lstStyle/>
        <a:p>
          <a:endParaRPr lang="en-US"/>
        </a:p>
      </dgm:t>
    </dgm:pt>
    <dgm:pt modelId="{7518E544-0536-48DF-A76D-0D8B1C5A6E5E}" type="pres">
      <dgm:prSet presAssocID="{1748318E-9D54-4E0B-9F9D-CE02CD5D7875}" presName="sibTrans" presStyleLbl="sibTrans2D1" presStyleIdx="2" presStyleCnt="6"/>
      <dgm:spPr/>
      <dgm:t>
        <a:bodyPr/>
        <a:lstStyle/>
        <a:p>
          <a:endParaRPr lang="en-US"/>
        </a:p>
      </dgm:t>
    </dgm:pt>
    <dgm:pt modelId="{6075F26F-BCB5-4540-A816-2448B1273D7B}" type="pres">
      <dgm:prSet presAssocID="{01E0512C-F4EE-4202-AAAE-588850636F26}" presName="node" presStyleLbl="node1" presStyleIdx="3" presStyleCnt="6" custRadScaleRad="96048" custRadScaleInc="-47256">
        <dgm:presLayoutVars>
          <dgm:bulletEnabled val="1"/>
        </dgm:presLayoutVars>
      </dgm:prSet>
      <dgm:spPr/>
      <dgm:t>
        <a:bodyPr/>
        <a:lstStyle/>
        <a:p>
          <a:endParaRPr lang="en-US"/>
        </a:p>
      </dgm:t>
    </dgm:pt>
    <dgm:pt modelId="{FCC50B33-B063-45FD-B4E5-79E62ADB2D36}" type="pres">
      <dgm:prSet presAssocID="{01E0512C-F4EE-4202-AAAE-588850636F26}" presName="dummy" presStyleCnt="0"/>
      <dgm:spPr/>
      <dgm:t>
        <a:bodyPr/>
        <a:lstStyle/>
        <a:p>
          <a:endParaRPr lang="en-US"/>
        </a:p>
      </dgm:t>
    </dgm:pt>
    <dgm:pt modelId="{FA4E5966-E257-4C79-8C93-2E6BEC3DA855}" type="pres">
      <dgm:prSet presAssocID="{F01C7A50-7C22-41B0-BFED-834133CD857E}" presName="sibTrans" presStyleLbl="sibTrans2D1" presStyleIdx="3" presStyleCnt="6"/>
      <dgm:spPr/>
      <dgm:t>
        <a:bodyPr/>
        <a:lstStyle/>
        <a:p>
          <a:endParaRPr lang="en-US"/>
        </a:p>
      </dgm:t>
    </dgm:pt>
    <dgm:pt modelId="{787706A8-CEF4-439F-8914-D0CACFF5764E}" type="pres">
      <dgm:prSet presAssocID="{A73BF4E3-A5C2-42D2-B709-E0341CB6DC6A}" presName="node" presStyleLbl="node1" presStyleIdx="4" presStyleCnt="6">
        <dgm:presLayoutVars>
          <dgm:bulletEnabled val="1"/>
        </dgm:presLayoutVars>
      </dgm:prSet>
      <dgm:spPr/>
      <dgm:t>
        <a:bodyPr/>
        <a:lstStyle/>
        <a:p>
          <a:endParaRPr lang="en-US"/>
        </a:p>
      </dgm:t>
    </dgm:pt>
    <dgm:pt modelId="{1D75F5DF-DDEA-4231-8F96-AA8973FF6590}" type="pres">
      <dgm:prSet presAssocID="{A73BF4E3-A5C2-42D2-B709-E0341CB6DC6A}" presName="dummy" presStyleCnt="0"/>
      <dgm:spPr/>
      <dgm:t>
        <a:bodyPr/>
        <a:lstStyle/>
        <a:p>
          <a:endParaRPr lang="en-US"/>
        </a:p>
      </dgm:t>
    </dgm:pt>
    <dgm:pt modelId="{E3B9997C-5C5E-4D04-899A-DC2BD9BE9C37}" type="pres">
      <dgm:prSet presAssocID="{E71FEB8B-8FCB-40EF-A378-4418DE33CFCB}" presName="sibTrans" presStyleLbl="sibTrans2D1" presStyleIdx="4" presStyleCnt="6"/>
      <dgm:spPr/>
      <dgm:t>
        <a:bodyPr/>
        <a:lstStyle/>
        <a:p>
          <a:endParaRPr lang="en-US"/>
        </a:p>
      </dgm:t>
    </dgm:pt>
    <dgm:pt modelId="{8E3E0428-78F6-4DAA-88DD-A4E6B6E3A877}" type="pres">
      <dgm:prSet presAssocID="{22DBBB64-9599-4AE0-A381-6ED86FD29BDE}" presName="node" presStyleLbl="node1" presStyleIdx="5" presStyleCnt="6">
        <dgm:presLayoutVars>
          <dgm:bulletEnabled val="1"/>
        </dgm:presLayoutVars>
      </dgm:prSet>
      <dgm:spPr/>
      <dgm:t>
        <a:bodyPr/>
        <a:lstStyle/>
        <a:p>
          <a:endParaRPr lang="en-US"/>
        </a:p>
      </dgm:t>
    </dgm:pt>
    <dgm:pt modelId="{0BB7A23F-6951-483E-B63D-2BC63251EC6A}" type="pres">
      <dgm:prSet presAssocID="{22DBBB64-9599-4AE0-A381-6ED86FD29BDE}" presName="dummy" presStyleCnt="0"/>
      <dgm:spPr/>
      <dgm:t>
        <a:bodyPr/>
        <a:lstStyle/>
        <a:p>
          <a:endParaRPr lang="en-US"/>
        </a:p>
      </dgm:t>
    </dgm:pt>
    <dgm:pt modelId="{B006AFDF-AA5D-4F27-AE38-0FD67E5BF87F}" type="pres">
      <dgm:prSet presAssocID="{6AA38048-A80B-409F-AFC5-81D69AE9178B}" presName="sibTrans" presStyleLbl="sibTrans2D1" presStyleIdx="5" presStyleCnt="6"/>
      <dgm:spPr/>
      <dgm:t>
        <a:bodyPr/>
        <a:lstStyle/>
        <a:p>
          <a:endParaRPr lang="en-US"/>
        </a:p>
      </dgm:t>
    </dgm:pt>
  </dgm:ptLst>
  <dgm:cxnLst>
    <dgm:cxn modelId="{69B92DEF-5A99-4314-B61F-16392F4DF6D2}" srcId="{D78C138B-4241-4D00-A0A6-6C9BE588DC77}" destId="{76319AD0-C6C8-4D77-971C-495AED080085}" srcOrd="1" destOrd="0" parTransId="{82F23536-B07E-44F5-BDFA-DC41031EA24E}" sibTransId="{50CFE5E6-64A9-4D8D-BF2B-A9382158BC19}"/>
    <dgm:cxn modelId="{840C6022-8F45-4F9D-B2A3-4FD5B4CB2B97}" type="presOf" srcId="{34035E36-76C1-4168-9719-29529CA860E4}" destId="{D2FA2C11-9B3A-43D9-8DDD-46CA3AD189F6}" srcOrd="0" destOrd="0" presId="urn:microsoft.com/office/officeart/2005/8/layout/radial6"/>
    <dgm:cxn modelId="{9666172F-E2A8-47C9-A5F4-48B4330B5FD0}" type="presOf" srcId="{6AA38048-A80B-409F-AFC5-81D69AE9178B}" destId="{B006AFDF-AA5D-4F27-AE38-0FD67E5BF87F}" srcOrd="0" destOrd="0" presId="urn:microsoft.com/office/officeart/2005/8/layout/radial6"/>
    <dgm:cxn modelId="{B72F9947-AE37-4026-9B30-6318474196C8}" type="presOf" srcId="{76319AD0-C6C8-4D77-971C-495AED080085}" destId="{2ACE3B80-2B2A-401C-92F2-7A180347EE78}" srcOrd="0" destOrd="0" presId="urn:microsoft.com/office/officeart/2005/8/layout/radial6"/>
    <dgm:cxn modelId="{D0B9C1C1-2DF3-4984-8B70-6FFEEE4E0E52}" type="presOf" srcId="{E71FEB8B-8FCB-40EF-A378-4418DE33CFCB}" destId="{E3B9997C-5C5E-4D04-899A-DC2BD9BE9C37}" srcOrd="0" destOrd="0" presId="urn:microsoft.com/office/officeart/2005/8/layout/radial6"/>
    <dgm:cxn modelId="{4C19A03F-CAED-4D34-9607-17FB39704025}" type="presOf" srcId="{50CFE5E6-64A9-4D8D-BF2B-A9382158BC19}" destId="{50255C02-38D6-43EB-8453-69A8196A490D}" srcOrd="0" destOrd="0" presId="urn:microsoft.com/office/officeart/2005/8/layout/radial6"/>
    <dgm:cxn modelId="{BF1E523E-0FCA-4379-B6CF-5D3A88820F23}" type="presOf" srcId="{D78C138B-4241-4D00-A0A6-6C9BE588DC77}" destId="{DDD12BA8-1417-41D2-8879-E26E4E77E24F}" srcOrd="0" destOrd="0" presId="urn:microsoft.com/office/officeart/2005/8/layout/radial6"/>
    <dgm:cxn modelId="{C95ED20D-829A-4D90-A225-46A4C621848D}" srcId="{CDE27BFC-0B7A-489C-AF26-281913C5AC22}" destId="{D78C138B-4241-4D00-A0A6-6C9BE588DC77}" srcOrd="0" destOrd="0" parTransId="{9C697599-FF67-4973-B7A8-EE72A1558927}" sibTransId="{67D2B5DA-4313-404D-BF06-77A6C04F45E8}"/>
    <dgm:cxn modelId="{B5A7A797-4F82-47FE-9C8E-1E1681F2B942}" type="presOf" srcId="{A73BF4E3-A5C2-42D2-B709-E0341CB6DC6A}" destId="{787706A8-CEF4-439F-8914-D0CACFF5764E}" srcOrd="0" destOrd="0" presId="urn:microsoft.com/office/officeart/2005/8/layout/radial6"/>
    <dgm:cxn modelId="{2F4F076D-FBA9-492F-BF51-A6FFFF184D0A}" type="presOf" srcId="{22DBBB64-9599-4AE0-A381-6ED86FD29BDE}" destId="{8E3E0428-78F6-4DAA-88DD-A4E6B6E3A877}" srcOrd="0" destOrd="0" presId="urn:microsoft.com/office/officeart/2005/8/layout/radial6"/>
    <dgm:cxn modelId="{3F255694-563A-4A50-902D-00F60AC6E2C3}" srcId="{D78C138B-4241-4D00-A0A6-6C9BE588DC77}" destId="{34035E36-76C1-4168-9719-29529CA860E4}" srcOrd="2" destOrd="0" parTransId="{C195C92E-E1C6-4176-8EF3-E794CBAB4349}" sibTransId="{1748318E-9D54-4E0B-9F9D-CE02CD5D7875}"/>
    <dgm:cxn modelId="{9F725D45-E125-416E-973E-DE39CEFC91E3}" srcId="{D78C138B-4241-4D00-A0A6-6C9BE588DC77}" destId="{2F0CC871-0A8A-496A-ABC5-86D09705049C}" srcOrd="0" destOrd="0" parTransId="{26FB3DF2-50DE-4078-A530-AEE699C1AD38}" sibTransId="{C26F5688-A32F-4962-8AC1-E4D966E4EA77}"/>
    <dgm:cxn modelId="{80904114-D778-483A-A60A-6ADE935DBE64}" srcId="{D78C138B-4241-4D00-A0A6-6C9BE588DC77}" destId="{22DBBB64-9599-4AE0-A381-6ED86FD29BDE}" srcOrd="5" destOrd="0" parTransId="{8E1725B4-2099-4958-8734-DABEB254EABD}" sibTransId="{6AA38048-A80B-409F-AFC5-81D69AE9178B}"/>
    <dgm:cxn modelId="{A8DA5354-95A6-4E4D-AD73-A789BABB3E08}" type="presOf" srcId="{C26F5688-A32F-4962-8AC1-E4D966E4EA77}" destId="{AF5A2394-4FD3-4399-823A-DB02BF602E93}" srcOrd="0" destOrd="0" presId="urn:microsoft.com/office/officeart/2005/8/layout/radial6"/>
    <dgm:cxn modelId="{4D010926-2DCE-4D74-8ECF-5AE6C35E6E32}" type="presOf" srcId="{F01C7A50-7C22-41B0-BFED-834133CD857E}" destId="{FA4E5966-E257-4C79-8C93-2E6BEC3DA855}" srcOrd="0" destOrd="0" presId="urn:microsoft.com/office/officeart/2005/8/layout/radial6"/>
    <dgm:cxn modelId="{CDA354E7-169C-455E-B035-91B35B5A3E9B}" type="presOf" srcId="{CDE27BFC-0B7A-489C-AF26-281913C5AC22}" destId="{C196E00E-8AFB-4B06-9286-315B7641C19D}" srcOrd="0" destOrd="0" presId="urn:microsoft.com/office/officeart/2005/8/layout/radial6"/>
    <dgm:cxn modelId="{271DB759-3F2F-48D5-B45C-15ADD193D74A}" type="presOf" srcId="{1748318E-9D54-4E0B-9F9D-CE02CD5D7875}" destId="{7518E544-0536-48DF-A76D-0D8B1C5A6E5E}" srcOrd="0" destOrd="0" presId="urn:microsoft.com/office/officeart/2005/8/layout/radial6"/>
    <dgm:cxn modelId="{A12D4912-2146-4381-96A5-596C36F2C956}" type="presOf" srcId="{01E0512C-F4EE-4202-AAAE-588850636F26}" destId="{6075F26F-BCB5-4540-A816-2448B1273D7B}" srcOrd="0" destOrd="0" presId="urn:microsoft.com/office/officeart/2005/8/layout/radial6"/>
    <dgm:cxn modelId="{9D0C2F79-5647-4A7E-9AB3-F7B599B82957}" srcId="{D78C138B-4241-4D00-A0A6-6C9BE588DC77}" destId="{A73BF4E3-A5C2-42D2-B709-E0341CB6DC6A}" srcOrd="4" destOrd="0" parTransId="{E876F748-A533-4D92-AF18-F17834C3F28D}" sibTransId="{E71FEB8B-8FCB-40EF-A378-4418DE33CFCB}"/>
    <dgm:cxn modelId="{04A94495-8D50-4700-A224-13CE3A9131FD}" srcId="{D78C138B-4241-4D00-A0A6-6C9BE588DC77}" destId="{01E0512C-F4EE-4202-AAAE-588850636F26}" srcOrd="3" destOrd="0" parTransId="{097AD24D-E204-4253-B9DD-1531D1026D7C}" sibTransId="{F01C7A50-7C22-41B0-BFED-834133CD857E}"/>
    <dgm:cxn modelId="{1E9DC43F-DE16-487A-A05A-8F3E988E5A29}" type="presOf" srcId="{2F0CC871-0A8A-496A-ABC5-86D09705049C}" destId="{AE391BB1-E5EE-43C4-9696-13ED89534696}" srcOrd="0" destOrd="0" presId="urn:microsoft.com/office/officeart/2005/8/layout/radial6"/>
    <dgm:cxn modelId="{3186F00B-2636-4E2A-9FAB-B37E7F0EDC36}" type="presParOf" srcId="{C196E00E-8AFB-4B06-9286-315B7641C19D}" destId="{DDD12BA8-1417-41D2-8879-E26E4E77E24F}" srcOrd="0" destOrd="0" presId="urn:microsoft.com/office/officeart/2005/8/layout/radial6"/>
    <dgm:cxn modelId="{B3FE7C58-6B84-4E3D-849D-76EC6E4CE4E9}" type="presParOf" srcId="{C196E00E-8AFB-4B06-9286-315B7641C19D}" destId="{AE391BB1-E5EE-43C4-9696-13ED89534696}" srcOrd="1" destOrd="0" presId="urn:microsoft.com/office/officeart/2005/8/layout/radial6"/>
    <dgm:cxn modelId="{DF241E22-D00F-41FD-AEC4-6F9DCAED69D2}" type="presParOf" srcId="{C196E00E-8AFB-4B06-9286-315B7641C19D}" destId="{9BA0ADDE-1F34-4374-A33D-598BEABB7360}" srcOrd="2" destOrd="0" presId="urn:microsoft.com/office/officeart/2005/8/layout/radial6"/>
    <dgm:cxn modelId="{9EBAA7EE-BA2C-4D2E-A78B-7333F68C6A26}" type="presParOf" srcId="{C196E00E-8AFB-4B06-9286-315B7641C19D}" destId="{AF5A2394-4FD3-4399-823A-DB02BF602E93}" srcOrd="3" destOrd="0" presId="urn:microsoft.com/office/officeart/2005/8/layout/radial6"/>
    <dgm:cxn modelId="{DA15DA7C-F278-4304-AA8B-3CF65D1353ED}" type="presParOf" srcId="{C196E00E-8AFB-4B06-9286-315B7641C19D}" destId="{2ACE3B80-2B2A-401C-92F2-7A180347EE78}" srcOrd="4" destOrd="0" presId="urn:microsoft.com/office/officeart/2005/8/layout/radial6"/>
    <dgm:cxn modelId="{F16B60BE-01AC-4356-8D17-6FA45B2F7223}" type="presParOf" srcId="{C196E00E-8AFB-4B06-9286-315B7641C19D}" destId="{EDAFC7F5-C9A7-4D53-88FA-33582F55EC4B}" srcOrd="5" destOrd="0" presId="urn:microsoft.com/office/officeart/2005/8/layout/radial6"/>
    <dgm:cxn modelId="{55B8FC62-5627-4B43-9AB5-39FCC414D40F}" type="presParOf" srcId="{C196E00E-8AFB-4B06-9286-315B7641C19D}" destId="{50255C02-38D6-43EB-8453-69A8196A490D}" srcOrd="6" destOrd="0" presId="urn:microsoft.com/office/officeart/2005/8/layout/radial6"/>
    <dgm:cxn modelId="{6BDFC1D0-78BC-441F-AE57-72F9DCA7BB1E}" type="presParOf" srcId="{C196E00E-8AFB-4B06-9286-315B7641C19D}" destId="{D2FA2C11-9B3A-43D9-8DDD-46CA3AD189F6}" srcOrd="7" destOrd="0" presId="urn:microsoft.com/office/officeart/2005/8/layout/radial6"/>
    <dgm:cxn modelId="{F52E6002-1FAD-4608-90F7-136224ADE539}" type="presParOf" srcId="{C196E00E-8AFB-4B06-9286-315B7641C19D}" destId="{1A0436BB-D8A2-44DA-A720-9C306D9C6091}" srcOrd="8" destOrd="0" presId="urn:microsoft.com/office/officeart/2005/8/layout/radial6"/>
    <dgm:cxn modelId="{F515BA0F-ED3E-44EE-8E15-F39A7560773B}" type="presParOf" srcId="{C196E00E-8AFB-4B06-9286-315B7641C19D}" destId="{7518E544-0536-48DF-A76D-0D8B1C5A6E5E}" srcOrd="9" destOrd="0" presId="urn:microsoft.com/office/officeart/2005/8/layout/radial6"/>
    <dgm:cxn modelId="{CD886DB6-2CF1-4AE0-ADB8-610505A2C500}" type="presParOf" srcId="{C196E00E-8AFB-4B06-9286-315B7641C19D}" destId="{6075F26F-BCB5-4540-A816-2448B1273D7B}" srcOrd="10" destOrd="0" presId="urn:microsoft.com/office/officeart/2005/8/layout/radial6"/>
    <dgm:cxn modelId="{AFE7A0F9-2149-46E6-BE1B-1467DB82A8E0}" type="presParOf" srcId="{C196E00E-8AFB-4B06-9286-315B7641C19D}" destId="{FCC50B33-B063-45FD-B4E5-79E62ADB2D36}" srcOrd="11" destOrd="0" presId="urn:microsoft.com/office/officeart/2005/8/layout/radial6"/>
    <dgm:cxn modelId="{39731C6D-5250-4D8B-BA3B-10226EEBBD45}" type="presParOf" srcId="{C196E00E-8AFB-4B06-9286-315B7641C19D}" destId="{FA4E5966-E257-4C79-8C93-2E6BEC3DA855}" srcOrd="12" destOrd="0" presId="urn:microsoft.com/office/officeart/2005/8/layout/radial6"/>
    <dgm:cxn modelId="{650969C2-EB93-4F37-87CA-1D465FDB1757}" type="presParOf" srcId="{C196E00E-8AFB-4B06-9286-315B7641C19D}" destId="{787706A8-CEF4-439F-8914-D0CACFF5764E}" srcOrd="13" destOrd="0" presId="urn:microsoft.com/office/officeart/2005/8/layout/radial6"/>
    <dgm:cxn modelId="{AD583EF6-9229-4FA0-A057-0F7EDE9886EC}" type="presParOf" srcId="{C196E00E-8AFB-4B06-9286-315B7641C19D}" destId="{1D75F5DF-DDEA-4231-8F96-AA8973FF6590}" srcOrd="14" destOrd="0" presId="urn:microsoft.com/office/officeart/2005/8/layout/radial6"/>
    <dgm:cxn modelId="{EAEBEEFA-6F04-4E81-8FBE-3224172B62D8}" type="presParOf" srcId="{C196E00E-8AFB-4B06-9286-315B7641C19D}" destId="{E3B9997C-5C5E-4D04-899A-DC2BD9BE9C37}" srcOrd="15" destOrd="0" presId="urn:microsoft.com/office/officeart/2005/8/layout/radial6"/>
    <dgm:cxn modelId="{C6C18CF7-9469-4D65-A430-7B0BDA4E1029}" type="presParOf" srcId="{C196E00E-8AFB-4B06-9286-315B7641C19D}" destId="{8E3E0428-78F6-4DAA-88DD-A4E6B6E3A877}" srcOrd="16" destOrd="0" presId="urn:microsoft.com/office/officeart/2005/8/layout/radial6"/>
    <dgm:cxn modelId="{F58956B2-BF37-4AA4-A034-D4AB8824257B}" type="presParOf" srcId="{C196E00E-8AFB-4B06-9286-315B7641C19D}" destId="{0BB7A23F-6951-483E-B63D-2BC63251EC6A}" srcOrd="17" destOrd="0" presId="urn:microsoft.com/office/officeart/2005/8/layout/radial6"/>
    <dgm:cxn modelId="{5A1C63C0-C29B-4917-B421-1841D437E7E1}" type="presParOf" srcId="{C196E00E-8AFB-4B06-9286-315B7641C19D}" destId="{B006AFDF-AA5D-4F27-AE38-0FD67E5BF87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endParaRPr lang="en-US" sz="1200"/>
          </a:p>
        </p:txBody>
      </p:sp>
      <p:sp>
        <p:nvSpPr>
          <p:cNvPr id="5" name="Rectangle 18"/>
          <p:cNvSpPr>
            <a:spLocks noGrp="1" noChangeArrowheads="1"/>
          </p:cNvSpPr>
          <p:nvPr>
            <p:ph type="sldNum" sz="quarter" idx="5"/>
          </p:nvPr>
        </p:nvSpPr>
        <p:spPr>
          <a:ln/>
        </p:spPr>
        <p:txBody>
          <a:bodyPr/>
          <a:lstStyle/>
          <a:p>
            <a:fld id="{C3B2B822-E783-4D92-BF80-6FFCAA76E186}" type="slidenum">
              <a:rPr lang="en-US"/>
              <a:pPr/>
              <a:t>3</a:t>
            </a:fld>
            <a:endParaRPr lang="en-US"/>
          </a:p>
        </p:txBody>
      </p:sp>
      <p:sp>
        <p:nvSpPr>
          <p:cNvPr id="888836" name="Rectangle 4"/>
          <p:cNvSpPr>
            <a:spLocks noGrp="1" noRot="1" noChangeAspect="1" noChangeArrowheads="1" noTextEdit="1"/>
          </p:cNvSpPr>
          <p:nvPr>
            <p:ph type="sldImg"/>
          </p:nvPr>
        </p:nvSpPr>
        <p:spPr bwMode="auto">
          <a:xfrm>
            <a:off x="4237038" y="85725"/>
            <a:ext cx="2468562" cy="1851025"/>
          </a:xfrm>
          <a:prstGeom prst="rect">
            <a:avLst/>
          </a:prstGeom>
          <a:noFill/>
        </p:spPr>
      </p:sp>
      <p:sp>
        <p:nvSpPr>
          <p:cNvPr id="888837" name="Rectangle 5"/>
          <p:cNvSpPr>
            <a:spLocks noGrp="1" noChangeArrowheads="1"/>
          </p:cNvSpPr>
          <p:nvPr>
            <p:ph type="body" idx="1"/>
          </p:nvPr>
        </p:nvSpPr>
        <p:spPr bwMode="auto">
          <a:xfrm>
            <a:off x="327025" y="2306638"/>
            <a:ext cx="6353175" cy="6354762"/>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MGB 2003</a:t>
            </a:r>
          </a:p>
        </p:txBody>
      </p:sp>
      <p:sp>
        <p:nvSpPr>
          <p:cNvPr id="6" name="Rectangle 6"/>
          <p:cNvSpPr>
            <a:spLocks noGrp="1" noChangeArrowheads="1"/>
          </p:cNvSpPr>
          <p:nvPr>
            <p:ph type="ftr" sz="quarter" idx="4"/>
          </p:nvPr>
        </p:nvSpPr>
        <p:spPr>
          <a:ln/>
        </p:spPr>
        <p:txBody>
          <a:bodyPr/>
          <a:lstStyle/>
          <a:p>
            <a:pPr eaLnBrk="1" hangingPunct="1"/>
            <a:r>
              <a:rPr lang="en-US"/>
              <a:t>© 2003 Microsoft Corporation. All rights reserved.</a:t>
            </a:r>
          </a:p>
          <a:p>
            <a:r>
              <a:rPr lang="en-US"/>
              <a:t>This presentation is for informational purposes only. Microsoft makes no warranties, express or implied, in this summary.</a:t>
            </a:r>
            <a:endParaRPr lang="en-US" sz="1200"/>
          </a:p>
        </p:txBody>
      </p:sp>
      <p:sp>
        <p:nvSpPr>
          <p:cNvPr id="7" name="Rectangle 7"/>
          <p:cNvSpPr>
            <a:spLocks noGrp="1" noChangeArrowheads="1"/>
          </p:cNvSpPr>
          <p:nvPr>
            <p:ph type="sldNum" sz="quarter" idx="5"/>
          </p:nvPr>
        </p:nvSpPr>
        <p:spPr>
          <a:ln/>
        </p:spPr>
        <p:txBody>
          <a:bodyPr/>
          <a:lstStyle/>
          <a:p>
            <a:fld id="{B9F5AE59-52DC-4E8E-8FB8-E84BAD3EE518}" type="slidenum">
              <a:rPr lang="en-US"/>
              <a:pPr/>
              <a:t>13</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CB3260B0-6B7B-40B8-A5B0-70FC6A1CF8A9}" type="slidenum">
              <a:rPr lang="fr-FR"/>
              <a:pPr>
                <a:defRPr/>
              </a:pPr>
              <a:t>15</a:t>
            </a:fld>
            <a:endParaRPr lang="en-US"/>
          </a:p>
        </p:txBody>
      </p:sp>
      <p:sp>
        <p:nvSpPr>
          <p:cNvPr id="106499"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106500"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106501" name="Rectangle 640001"/>
          <p:cNvSpPr>
            <a:spLocks noGrp="1" noRot="1" noChangeAspect="1" noChangeArrowheads="1" noTextEdit="1"/>
          </p:cNvSpPr>
          <p:nvPr>
            <p:ph type="sldImg"/>
          </p:nvPr>
        </p:nvSpPr>
        <p:spPr>
          <a:ln cap="flat">
            <a:headEnd type="none" w="med" len="med"/>
            <a:tailEnd type="none" w="med" len="med"/>
          </a:ln>
        </p:spPr>
      </p:sp>
      <p:sp>
        <p:nvSpPr>
          <p:cNvPr id="106502" name="Rectangle 6400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endParaRPr lang="en-US" sz="1200"/>
          </a:p>
        </p:txBody>
      </p:sp>
      <p:sp>
        <p:nvSpPr>
          <p:cNvPr id="5" name="Rectangle 18"/>
          <p:cNvSpPr>
            <a:spLocks noGrp="1" noChangeArrowheads="1"/>
          </p:cNvSpPr>
          <p:nvPr>
            <p:ph type="sldNum" sz="quarter" idx="5"/>
          </p:nvPr>
        </p:nvSpPr>
        <p:spPr>
          <a:ln/>
        </p:spPr>
        <p:txBody>
          <a:bodyPr/>
          <a:lstStyle/>
          <a:p>
            <a:fld id="{72A32D62-F0FD-44B1-ADA8-6B1221587A5C}" type="slidenum">
              <a:rPr lang="en-US"/>
              <a:pPr/>
              <a:t>16</a:t>
            </a:fld>
            <a:endParaRPr lang="en-US"/>
          </a:p>
        </p:txBody>
      </p:sp>
      <p:sp>
        <p:nvSpPr>
          <p:cNvPr id="862212" name="Rectangle 4"/>
          <p:cNvSpPr>
            <a:spLocks noGrp="1" noRot="1" noChangeAspect="1" noChangeArrowheads="1" noTextEdit="1"/>
          </p:cNvSpPr>
          <p:nvPr>
            <p:ph type="sldImg"/>
          </p:nvPr>
        </p:nvSpPr>
        <p:spPr bwMode="auto">
          <a:xfrm>
            <a:off x="4237038" y="85725"/>
            <a:ext cx="2468562" cy="1851025"/>
          </a:xfrm>
          <a:prstGeom prst="rect">
            <a:avLst/>
          </a:prstGeom>
          <a:noFill/>
        </p:spPr>
      </p:sp>
      <p:sp>
        <p:nvSpPr>
          <p:cNvPr id="862213" name="Rectangle 5"/>
          <p:cNvSpPr>
            <a:spLocks noGrp="1" noChangeArrowheads="1"/>
          </p:cNvSpPr>
          <p:nvPr>
            <p:ph type="body" idx="1"/>
          </p:nvPr>
        </p:nvSpPr>
        <p:spPr bwMode="auto">
          <a:xfrm>
            <a:off x="327025" y="2306638"/>
            <a:ext cx="6353175" cy="6354762"/>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06513F01-A00F-4407-AAF8-23CACF47F73F}" type="slidenum">
              <a:rPr lang="fr-FR"/>
              <a:pPr>
                <a:defRPr/>
              </a:pPr>
              <a:t>17</a:t>
            </a:fld>
            <a:endParaRPr lang="en-US"/>
          </a:p>
        </p:txBody>
      </p:sp>
      <p:sp>
        <p:nvSpPr>
          <p:cNvPr id="107523"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107524"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107525" name="Rectangle 638977"/>
          <p:cNvSpPr>
            <a:spLocks noGrp="1" noRot="1" noChangeAspect="1" noChangeArrowheads="1" noTextEdit="1"/>
          </p:cNvSpPr>
          <p:nvPr>
            <p:ph type="sldImg"/>
          </p:nvPr>
        </p:nvSpPr>
        <p:spPr>
          <a:ln cap="flat">
            <a:headEnd type="none" w="med" len="med"/>
            <a:tailEnd type="none" w="med" len="med"/>
          </a:ln>
        </p:spPr>
      </p:sp>
      <p:sp>
        <p:nvSpPr>
          <p:cNvPr id="107526" name="Rectangle 638978"/>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5A501D68-C207-417C-B876-55B73EFEAEAE}" type="slidenum">
              <a:rPr lang="fr-FR"/>
              <a:pPr>
                <a:defRPr/>
              </a:pPr>
              <a:t>18</a:t>
            </a:fld>
            <a:endParaRPr lang="en-US"/>
          </a:p>
        </p:txBody>
      </p:sp>
      <p:sp>
        <p:nvSpPr>
          <p:cNvPr id="110595"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110596"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110597" name="Rectangle 612353"/>
          <p:cNvSpPr>
            <a:spLocks noGrp="1" noRot="1" noChangeAspect="1" noChangeArrowheads="1" noTextEdit="1"/>
          </p:cNvSpPr>
          <p:nvPr>
            <p:ph type="sldImg"/>
          </p:nvPr>
        </p:nvSpPr>
        <p:spPr>
          <a:ln cap="flat">
            <a:headEnd type="none" w="med" len="med"/>
            <a:tailEnd type="none" w="med" len="med"/>
          </a:ln>
        </p:spPr>
      </p:sp>
      <p:sp>
        <p:nvSpPr>
          <p:cNvPr id="110598" name="Rectangle 612354"/>
          <p:cNvSpPr>
            <a:spLocks noGrp="1" noChangeArrowheads="1"/>
          </p:cNvSpPr>
          <p:nvPr>
            <p:ph type="body" idx="1"/>
          </p:nvPr>
        </p:nvSpPr>
        <p:spPr>
          <a:noFill/>
          <a:ln/>
        </p:spPr>
        <p:txBody>
          <a:bodyPr/>
          <a:lstStyle/>
          <a:p>
            <a:pPr eaLnBrk="1" hangingPunct="1">
              <a:lnSpc>
                <a:spcPct val="80000"/>
              </a:lnSpc>
            </a:pPr>
            <a:endParaRPr lang="fr-FR"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D722610B-3AF6-451B-8D8B-694BA86525E1}" type="slidenum">
              <a:rPr lang="fr-FR"/>
              <a:pPr>
                <a:defRPr/>
              </a:pPr>
              <a:t>19</a:t>
            </a:fld>
            <a:endParaRPr lang="en-US"/>
          </a:p>
        </p:txBody>
      </p:sp>
      <p:sp>
        <p:nvSpPr>
          <p:cNvPr id="115715"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115716"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115717" name="Rectangle 614401"/>
          <p:cNvSpPr>
            <a:spLocks noGrp="1" noRot="1" noChangeAspect="1" noChangeArrowheads="1" noTextEdit="1"/>
          </p:cNvSpPr>
          <p:nvPr>
            <p:ph type="sldImg"/>
          </p:nvPr>
        </p:nvSpPr>
        <p:spPr>
          <a:ln cap="flat">
            <a:headEnd type="none" w="med" len="med"/>
            <a:tailEnd type="none" w="med" len="med"/>
          </a:ln>
        </p:spPr>
      </p:sp>
      <p:sp>
        <p:nvSpPr>
          <p:cNvPr id="115718" name="Rectangle 6144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913C9973-7B23-455F-A864-0C6A5943CDFE}" type="slidenum">
              <a:rPr lang="fr-FR"/>
              <a:pPr>
                <a:defRPr/>
              </a:pPr>
              <a:t>21</a:t>
            </a:fld>
            <a:endParaRPr lang="en-US"/>
          </a:p>
        </p:txBody>
      </p:sp>
      <p:sp>
        <p:nvSpPr>
          <p:cNvPr id="135171"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135172"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135173" name="Rectangle 640001"/>
          <p:cNvSpPr>
            <a:spLocks noGrp="1" noRot="1" noChangeAspect="1" noChangeArrowheads="1" noTextEdit="1"/>
          </p:cNvSpPr>
          <p:nvPr>
            <p:ph type="sldImg"/>
          </p:nvPr>
        </p:nvSpPr>
        <p:spPr>
          <a:ln cap="flat">
            <a:headEnd type="none" w="med" len="med"/>
            <a:tailEnd type="none" w="med" len="med"/>
          </a:ln>
        </p:spPr>
      </p:sp>
      <p:sp>
        <p:nvSpPr>
          <p:cNvPr id="135174" name="Rectangle 6400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B27E3D8A-74F9-473F-A839-FE79D6C15409}" type="slidenum">
              <a:rPr lang="fr-FR"/>
              <a:pPr>
                <a:defRPr/>
              </a:pPr>
              <a:t>4</a:t>
            </a:fld>
            <a:endParaRPr lang="en-US"/>
          </a:p>
        </p:txBody>
      </p:sp>
      <p:sp>
        <p:nvSpPr>
          <p:cNvPr id="91139"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91140"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91141" name="Rectangle 640001"/>
          <p:cNvSpPr>
            <a:spLocks noGrp="1" noRot="1" noChangeAspect="1" noChangeArrowheads="1" noTextEdit="1"/>
          </p:cNvSpPr>
          <p:nvPr>
            <p:ph type="sldImg"/>
          </p:nvPr>
        </p:nvSpPr>
        <p:spPr>
          <a:ln cap="flat">
            <a:headEnd type="none" w="med" len="med"/>
            <a:tailEnd type="none" w="med" len="med"/>
          </a:ln>
        </p:spPr>
      </p:sp>
      <p:sp>
        <p:nvSpPr>
          <p:cNvPr id="91142" name="Rectangle 6400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Header Placeholder 3"/>
          <p:cNvSpPr>
            <a:spLocks noGrp="1"/>
          </p:cNvSpPr>
          <p:nvPr>
            <p:ph type="hdr" sz="quarter" idx="10"/>
          </p:nvPr>
        </p:nvSpPr>
        <p:spPr>
          <a:xfrm>
            <a:off x="1" y="0"/>
            <a:ext cx="2971800" cy="457200"/>
          </a:xfrm>
          <a:prstGeom prst="rect">
            <a:avLst/>
          </a:prstGeom>
        </p:spPr>
        <p:txBody>
          <a:bodyPr lIns="91429" tIns="45714" rIns="91429" bIns="45714"/>
          <a:lstStyle/>
          <a:p>
            <a:pPr>
              <a:defRPr/>
            </a:pPr>
            <a:endParaRPr lang="en-US"/>
          </a:p>
        </p:txBody>
      </p:sp>
      <p:sp>
        <p:nvSpPr>
          <p:cNvPr id="5" name="Date Placeholder 4"/>
          <p:cNvSpPr>
            <a:spLocks noGrp="1"/>
          </p:cNvSpPr>
          <p:nvPr>
            <p:ph type="dt" idx="11"/>
          </p:nvPr>
        </p:nvSpPr>
        <p:spPr/>
        <p:txBody>
          <a:bodyPr/>
          <a:lstStyle/>
          <a:p>
            <a:pPr>
              <a:defRPr/>
            </a:pPr>
            <a:fld id="{F00E13B2-203F-4260-8D8D-274B701CBE61}" type="datetime8">
              <a:rPr lang="en-US" smtClean="0"/>
              <a:pPr>
                <a:defRPr/>
              </a:pPr>
              <a:t>9/25/2008 2:07 PM</a:t>
            </a:fld>
            <a:endParaRPr lang="en-US"/>
          </a:p>
        </p:txBody>
      </p:sp>
      <p:sp>
        <p:nvSpPr>
          <p:cNvPr id="6" name="Footer Placeholder 5"/>
          <p:cNvSpPr>
            <a:spLocks noGrp="1"/>
          </p:cNvSpPr>
          <p:nvPr>
            <p:ph type="ftr" sz="quarter" idx="12"/>
          </p:nvPr>
        </p:nvSpPr>
        <p:spPr/>
        <p:txBody>
          <a:bodyPr/>
          <a:lstStyle/>
          <a:p>
            <a:pPr>
              <a:defRPr/>
            </a:pPr>
            <a:r>
              <a:rPr lang="en-US" smtClean="0"/>
              <a:t>MICROSOFT CONFIDENTIAL</a:t>
            </a:r>
          </a:p>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F7B34EAB-D5C0-4C24-8729-2119759DD8BE}"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9/25/2008 2:07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29</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Date Placeholder 3"/>
          <p:cNvSpPr>
            <a:spLocks noGrp="1"/>
          </p:cNvSpPr>
          <p:nvPr>
            <p:ph type="dt" idx="10"/>
          </p:nvPr>
        </p:nvSpPr>
        <p:spPr/>
        <p:txBody>
          <a:bodyPr/>
          <a:lstStyle/>
          <a:p>
            <a:pPr>
              <a:defRPr/>
            </a:pPr>
            <a:fld id="{6D57CCD5-3A66-4393-8B72-E464FEB4B6A6}" type="datetime8">
              <a:rPr lang="en-US" smtClean="0"/>
              <a:pPr>
                <a:defRPr/>
              </a:pPr>
              <a:t>9/25/2008 2:07 PM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F0260455-CD39-42A7-B9FF-BCA5FA52727C}"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31</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32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fr-FR" smtClean="0"/>
          </a:p>
        </p:txBody>
      </p:sp>
      <p:sp>
        <p:nvSpPr>
          <p:cNvPr id="4" name="Date Placeholder 3"/>
          <p:cNvSpPr>
            <a:spLocks noGrp="1"/>
          </p:cNvSpPr>
          <p:nvPr>
            <p:ph type="dt" sz="quarter" idx="1"/>
          </p:nvPr>
        </p:nvSpPr>
        <p:spPr/>
        <p:txBody>
          <a:bodyPr/>
          <a:lstStyle/>
          <a:p>
            <a:pPr>
              <a:defRPr/>
            </a:pPr>
            <a:fld id="{A919EC00-0014-482B-AF8E-5C8B3EBB7F5E}" type="datetime8">
              <a:rPr lang="en-US" smtClean="0"/>
              <a:pPr>
                <a:defRPr/>
              </a:pPr>
              <a:t>9/25/2008 2:07 PM</a:t>
            </a:fld>
            <a:endParaRPr lang="en-US"/>
          </a:p>
        </p:txBody>
      </p:sp>
      <p:sp>
        <p:nvSpPr>
          <p:cNvPr id="5" name="Slide Number Placeholder 4"/>
          <p:cNvSpPr>
            <a:spLocks noGrp="1"/>
          </p:cNvSpPr>
          <p:nvPr>
            <p:ph type="sldNum" sz="quarter" idx="5"/>
          </p:nvPr>
        </p:nvSpPr>
        <p:spPr/>
        <p:txBody>
          <a:bodyPr/>
          <a:lstStyle/>
          <a:p>
            <a:pPr>
              <a:defRPr/>
            </a:pPr>
            <a:fld id="{539C80F0-7D8C-41E0-8650-6CECF5A01BB0}"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34</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aller jusqu’au bout de votre parcours en tant professionnel de l’informatique, validez vos compétences sur les technologies Microsoft en vous certifiant.</a:t>
            </a:r>
          </a:p>
          <a:p>
            <a:pPr eaLnBrk="1" hangingPunct="1">
              <a:spcBef>
                <a:spcPct val="0"/>
              </a:spcBef>
            </a:pPr>
            <a:endParaRPr lang="fr-FR" dirty="0" smtClean="0"/>
          </a:p>
          <a:p>
            <a:pPr eaLnBrk="1" hangingPunct="1">
              <a:spcBef>
                <a:spcPct val="0"/>
              </a:spcBef>
            </a:pPr>
            <a:r>
              <a:rPr lang="fr-FR" dirty="0" smtClean="0"/>
              <a:t>Le guide de préparation à l’examen vous indique quels sont les pré-requis pour passer cet examen.</a:t>
            </a:r>
          </a:p>
          <a:p>
            <a:pPr eaLnBrk="1" hangingPunct="1">
              <a:spcBef>
                <a:spcPct val="0"/>
              </a:spcBef>
            </a:pPr>
            <a:endParaRPr lang="fr-FR" b="1" dirty="0" smtClean="0"/>
          </a:p>
          <a:p>
            <a:pPr eaLnBrk="1" hangingPunct="1">
              <a:spcBef>
                <a:spcPct val="0"/>
              </a:spcBef>
            </a:pPr>
            <a:r>
              <a:rPr lang="fr-FR" b="1" dirty="0" smtClean="0"/>
              <a:t>Offre de certification Seconde chance : </a:t>
            </a:r>
            <a:r>
              <a:rPr lang="fr-FR" dirty="0" smtClean="0"/>
              <a:t>Microsoft vous propose de bénéficier d’un second passage gratuitement si vous ne réussissez pas votre premier passage.</a:t>
            </a:r>
          </a:p>
          <a:p>
            <a:pPr eaLnBrk="1" hangingPunct="1">
              <a:spcBef>
                <a:spcPct val="0"/>
              </a:spcBef>
            </a:pPr>
            <a:r>
              <a:rPr lang="fr-FR" dirty="0" smtClean="0"/>
              <a:t>Pour plus d’informations, visitez le site formation et certification  www.microsoft.com/france/formation</a:t>
            </a:r>
          </a:p>
          <a:p>
            <a:pPr eaLnBrk="1" hangingPunct="1">
              <a:spcBef>
                <a:spcPct val="0"/>
              </a:spcBef>
            </a:pPr>
            <a:endParaRPr lang="fr-FR" b="1" dirty="0" smtClean="0"/>
          </a:p>
          <a:p>
            <a:pPr eaLnBrk="1" hangingPunct="1">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spcBef>
                <a:spcPct val="0"/>
              </a:spcBef>
            </a:pPr>
            <a:endParaRPr lang="fr-FR" b="1" dirty="0" smtClean="0"/>
          </a:p>
          <a:p>
            <a:pPr eaLnBrk="1" hangingPunct="1">
              <a:spcBef>
                <a:spcPct val="0"/>
              </a:spcBef>
            </a:pPr>
            <a:endParaRPr lang="fr-FR" b="1" dirty="0" smtClean="0"/>
          </a:p>
          <a:p>
            <a:pPr eaLnBrk="1" hangingPunct="1">
              <a:spcBef>
                <a:spcPct val="0"/>
              </a:spcBef>
            </a:pPr>
            <a:r>
              <a:rPr lang="fr-FR" b="1" dirty="0" smtClean="0"/>
              <a:t>Forums certifications : </a:t>
            </a:r>
            <a:r>
              <a:rPr lang="fr-FR" dirty="0"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dirty="0" smtClean="0"/>
              <a:t>Vous pouvez également échanger et discuter autour des certifications IT (MCTS et MCITP) et des mises à niveau (pour les MCDST, MCDBA, MCSA et MCSE) </a:t>
            </a:r>
          </a:p>
          <a:p>
            <a:pPr eaLnBrk="1" hangingPunct="1">
              <a:spcBef>
                <a:spcPct val="0"/>
              </a:spcBef>
            </a:pPr>
            <a:endParaRPr lang="fr-FR" dirty="0" smtClean="0"/>
          </a:p>
          <a:p>
            <a:pPr eaLnBrk="1" hangingPunct="1">
              <a:spcBef>
                <a:spcPct val="0"/>
              </a:spcBef>
            </a:pPr>
            <a:r>
              <a:rPr lang="fr-FR" dirty="0" smtClean="0"/>
              <a:t>Si vous avez des questions sur la certification individuelle, l’équipe formation et certification se tient à votre écoute, contactez nous par courriel.</a:t>
            </a:r>
          </a:p>
          <a:p>
            <a:pPr eaLnBrk="1" hangingPunct="1">
              <a:spcBef>
                <a:spcPct val="0"/>
              </a:spcBef>
            </a:pPr>
            <a:endParaRPr lang="fr-FR" dirty="0" smtClean="0"/>
          </a:p>
          <a:p>
            <a:pPr eaLnBrk="1" hangingPunct="1">
              <a:spcBef>
                <a:spcPct val="0"/>
              </a:spcBef>
            </a:pPr>
            <a:endParaRPr 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35</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2:07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11125" indent="-111125" eaLnBrk="1" hangingPunct="1">
              <a:spcBef>
                <a:spcPct val="0"/>
              </a:spcBef>
              <a:buFontTx/>
              <a:buChar char="•"/>
            </a:pPr>
            <a:endParaRPr lang="en-US" dirty="0" smtClean="0"/>
          </a:p>
        </p:txBody>
      </p:sp>
      <p:sp>
        <p:nvSpPr>
          <p:cNvPr id="3481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0B8DDE6-0B01-482E-8139-CBE8ED182177}" type="datetime1">
              <a:rPr lang="en-US"/>
              <a:pPr defTabSz="912813" fontAlgn="base">
                <a:spcBef>
                  <a:spcPct val="0"/>
                </a:spcBef>
                <a:spcAft>
                  <a:spcPct val="0"/>
                </a:spcAft>
                <a:defRPr/>
              </a:pPr>
              <a:t>9/25/2008</a:t>
            </a:fld>
            <a:endParaRPr lang="en-US"/>
          </a:p>
        </p:txBody>
      </p:sp>
      <p:sp>
        <p:nvSpPr>
          <p:cNvPr id="34820" name="Slide Number Placeholder 9"/>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553C344-B498-4F6C-BE61-8C32671E1BE7}" type="slidenum">
              <a:rPr lang="en-US"/>
              <a:pPr defTabSz="912813" fontAlgn="base">
                <a:spcBef>
                  <a:spcPct val="0"/>
                </a:spcBef>
                <a:spcAft>
                  <a:spcPct val="0"/>
                </a:spcAft>
                <a:defRPr/>
              </a:pPr>
              <a:t>6</a:t>
            </a:fld>
            <a:endParaRPr lang="en-US"/>
          </a:p>
        </p:txBody>
      </p:sp>
      <p:sp>
        <p:nvSpPr>
          <p:cNvPr id="3482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solidFill>
                  <a:schemeClr val="tx1"/>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solidFill>
                  <a:schemeClr val="tx1"/>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a:rPr>
            </a:br>
            <a:r>
              <a:rPr lang="en-US" smtClean="0">
                <a:solidFill>
                  <a:schemeClr val="tx1"/>
                </a:solidFill>
                <a:latin typeface="Segoe"/>
              </a:rPr>
              <a:t>MICROSOFT MAKES NO WARRANTIES, EXPRESS, IMPLIED OR STATUTORY, AS TO THE INFORMATION IN THIS PRESENTATION.</a:t>
            </a:r>
          </a:p>
        </p:txBody>
      </p:sp>
      <p:sp>
        <p:nvSpPr>
          <p:cNvPr id="34822" name="Slide Image Placeholder 16"/>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Instructor Led Template</a:t>
            </a:r>
            <a:endParaRPr lang="en-US"/>
          </a:p>
        </p:txBody>
      </p:sp>
      <p:sp>
        <p:nvSpPr>
          <p:cNvPr id="5" name="Date Placeholder 4"/>
          <p:cNvSpPr>
            <a:spLocks noGrp="1"/>
          </p:cNvSpPr>
          <p:nvPr>
            <p:ph type="dt" idx="11"/>
          </p:nvPr>
        </p:nvSpPr>
        <p:spPr/>
        <p:txBody>
          <a:bodyPr/>
          <a:lstStyle/>
          <a:p>
            <a:pPr>
              <a:defRPr/>
            </a:pPr>
            <a:fld id="{8FE8BEA7-35AE-4ECE-83F5-70B946FC91CF}" type="datetimeFigureOut">
              <a:rPr lang="en-US" smtClean="0"/>
              <a:pPr>
                <a:defRPr/>
              </a:pPr>
              <a:t>9/25/2008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BBEB107D-A60B-4F02-ACBD-38614D88CDFB}"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Instructor Led Template</a:t>
            </a:r>
            <a:endParaRPr lang="en-US"/>
          </a:p>
        </p:txBody>
      </p:sp>
      <p:sp>
        <p:nvSpPr>
          <p:cNvPr id="5" name="Date Placeholder 4"/>
          <p:cNvSpPr>
            <a:spLocks noGrp="1"/>
          </p:cNvSpPr>
          <p:nvPr>
            <p:ph type="dt" idx="11"/>
          </p:nvPr>
        </p:nvSpPr>
        <p:spPr/>
        <p:txBody>
          <a:bodyPr/>
          <a:lstStyle/>
          <a:p>
            <a:pPr>
              <a:defRPr/>
            </a:pPr>
            <a:fld id="{8FE8BEA7-35AE-4ECE-83F5-70B946FC91CF}" type="datetimeFigureOut">
              <a:rPr lang="en-US" smtClean="0"/>
              <a:pPr>
                <a:defRPr/>
              </a:pPr>
              <a:t>9/25/2008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BBEB107D-A60B-4F02-ACBD-38614D88CDFB}"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pPr>
              <a:defRPr/>
            </a:pPr>
            <a:fld id="{09346B3D-AD1C-4729-A613-1442395BDE5E}" type="slidenum">
              <a:rPr lang="fr-FR"/>
              <a:pPr>
                <a:defRPr/>
              </a:pPr>
              <a:t>9</a:t>
            </a:fld>
            <a:endParaRPr lang="en-US"/>
          </a:p>
        </p:txBody>
      </p:sp>
      <p:sp>
        <p:nvSpPr>
          <p:cNvPr id="95235" name="Shape 5"/>
          <p:cNvSpPr>
            <a:spLocks noGrp="1" noChangeArrowheads="1"/>
          </p:cNvSpPr>
          <p:nvPr>
            <p:ph type="ftr" sz="quarter" idx="4"/>
          </p:nvPr>
        </p:nvSpPr>
        <p:spPr>
          <a:noFill/>
        </p:spPr>
        <p:txBody>
          <a:bodyPr/>
          <a:lstStyle/>
          <a:p>
            <a:pPr defTabSz="914334"/>
            <a:r>
              <a:rPr lang="en-US" dirty="0" smtClean="0"/>
              <a:t>© 2006 Microsoft Corporation. All rights reserved.</a:t>
            </a:r>
            <a:endParaRPr lang="fr-FR" dirty="0" smtClean="0"/>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95236" name="Shape 6"/>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endParaRPr lang="fr-FR"/>
          </a:p>
        </p:txBody>
      </p:sp>
      <p:sp>
        <p:nvSpPr>
          <p:cNvPr id="95237" name="Rectangle 640001"/>
          <p:cNvSpPr>
            <a:spLocks noGrp="1" noRot="1" noChangeAspect="1" noChangeArrowheads="1" noTextEdit="1"/>
          </p:cNvSpPr>
          <p:nvPr>
            <p:ph type="sldImg"/>
          </p:nvPr>
        </p:nvSpPr>
        <p:spPr>
          <a:ln cap="flat">
            <a:headEnd type="none" w="med" len="med"/>
            <a:tailEnd type="none" w="med" len="med"/>
          </a:ln>
        </p:spPr>
      </p:sp>
      <p:sp>
        <p:nvSpPr>
          <p:cNvPr id="95238" name="Rectangle 6400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idx="4294967295"/>
          </p:nvPr>
        </p:nvSpPr>
        <p:spPr bwMode="auto">
          <a:xfrm>
            <a:off x="0" y="0"/>
            <a:ext cx="2972794" cy="457200"/>
          </a:xfrm>
          <a:prstGeom prst="rect">
            <a:avLst/>
          </a:prstGeom>
          <a:noFill/>
          <a:ln>
            <a:miter lim="800000"/>
            <a:headEnd/>
            <a:tailEnd/>
          </a:ln>
        </p:spPr>
        <p:txBody>
          <a:bodyPr lIns="89723" tIns="44861" rIns="89723" bIns="44861"/>
          <a:lstStyle/>
          <a:p>
            <a:r>
              <a:rPr lang="en-US"/>
              <a:t>Windows Vista TAP Airlift</a:t>
            </a:r>
          </a:p>
        </p:txBody>
      </p:sp>
      <p:sp>
        <p:nvSpPr>
          <p:cNvPr id="101379" name="Rectangle 6"/>
          <p:cNvSpPr>
            <a:spLocks noGrp="1" noChangeArrowheads="1"/>
          </p:cNvSpPr>
          <p:nvPr>
            <p:ph type="ftr" sz="quarter" idx="4"/>
          </p:nvPr>
        </p:nvSpPr>
        <p:spPr>
          <a:noFill/>
        </p:spPr>
        <p:txBody>
          <a:bodyPr/>
          <a:lstStyle/>
          <a:p>
            <a:pPr defTabSz="914334"/>
            <a:r>
              <a:rPr lang="en-US" dirty="0" smtClean="0"/>
              <a:t>© 2006 Microsoft Corporation. All rights reserved.</a:t>
            </a:r>
          </a:p>
          <a:p>
            <a:pPr defTabSz="914334"/>
            <a:r>
              <a:rPr lang="en-US" dirty="0" smtClean="0"/>
              <a:t>This presentation is for informational purposes only. Microsoft makes no warranties, express or implied, in this summary.</a:t>
            </a:r>
            <a:endParaRPr lang="en-US" sz="1100" dirty="0" smtClean="0">
              <a:latin typeface="Arial" charset="0"/>
            </a:endParaRPr>
          </a:p>
        </p:txBody>
      </p:sp>
      <p:sp>
        <p:nvSpPr>
          <p:cNvPr id="7" name="Rectangle 7"/>
          <p:cNvSpPr>
            <a:spLocks noGrp="1" noChangeArrowheads="1"/>
          </p:cNvSpPr>
          <p:nvPr>
            <p:ph type="sldNum" sz="quarter" idx="5"/>
          </p:nvPr>
        </p:nvSpPr>
        <p:spPr/>
        <p:txBody>
          <a:bodyPr/>
          <a:lstStyle/>
          <a:p>
            <a:pPr>
              <a:defRPr/>
            </a:pPr>
            <a:fld id="{B1CBC289-D602-43C5-A31D-BB087B843746}" type="slidenum">
              <a:rPr lang="en-US"/>
              <a:pPr>
                <a:defRPr/>
              </a:pPr>
              <a:t>10</a:t>
            </a:fld>
            <a:endParaRPr lang="en-US"/>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a:prstGeom prst="rect">
            <a:avLst/>
          </a:prstGeo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418787BF-1BFD-4EE4-9CBE-EED0BC8BBE85}" type="datetime1">
              <a:rPr lang="en-US" sz="800" kern="1200">
                <a:solidFill>
                  <a:prstClr val="white"/>
                </a:solidFill>
                <a:latin typeface="Segoe" pitchFamily="34" charset="0"/>
                <a:ea typeface="+mn-ea"/>
                <a:cs typeface="+mn-cs"/>
              </a:rPr>
              <a:pPr algn="l" rtl="0"/>
              <a:t>9/25/2008</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‹N°›</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picture, charts, tables etc">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a:prstGeom prst="rect">
            <a:avLst/>
          </a:prstGeo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17525" y="1189038"/>
            <a:ext cx="8245475" cy="4906962"/>
          </a:xfrm>
          <a:prstGeom prst="rect">
            <a:avLst/>
          </a:prstGeom>
        </p:spPr>
        <p:txBody>
          <a:bodyPr/>
          <a:lstStyle>
            <a:lvl1pPr>
              <a:buNone/>
              <a:defRPr/>
            </a:lvl1pPr>
          </a:lstStyle>
          <a:p>
            <a:pPr lvl="0"/>
            <a:r>
              <a:rPr lang="en-US" dirty="0" smtClean="0"/>
              <a:t>Insert picture, charts, tables etc</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F4CA3C42-1F41-4FC3-9369-1F4B3476CE68}" type="datetime1">
              <a:rPr lang="en-US" sz="800" kern="1200">
                <a:solidFill>
                  <a:prstClr val="white"/>
                </a:solidFill>
                <a:latin typeface="Segoe" pitchFamily="34" charset="0"/>
                <a:ea typeface="+mn-ea"/>
                <a:cs typeface="+mn-cs"/>
              </a:rPr>
              <a:pPr algn="l" rtl="0"/>
              <a:t>9/25/2008</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‹N°›</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rm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Insert Presentation Title</a:t>
            </a:r>
            <a:endParaRPr lang="en-US" dirty="0"/>
          </a:p>
        </p:txBody>
      </p:sp>
      <p:sp>
        <p:nvSpPr>
          <p:cNvPr id="3" name="Subtitle 2"/>
          <p:cNvSpPr>
            <a:spLocks noGrp="1"/>
          </p:cNvSpPr>
          <p:nvPr>
            <p:ph type="subTitle" idx="1" hasCustomPrompt="1"/>
          </p:nvPr>
        </p:nvSpPr>
        <p:spPr>
          <a:xfrm>
            <a:off x="3048000" y="3886200"/>
            <a:ext cx="4724400" cy="1752600"/>
          </a:xfrm>
          <a:prstGeom prst="rect">
            <a:avLst/>
          </a:prstGeom>
        </p:spPr>
        <p:txBody>
          <a:bodyPr/>
          <a:lstStyle>
            <a:lvl1pPr marL="0" indent="0" algn="l">
              <a:buNone/>
              <a:defRPr baseline="0">
                <a:solidFill>
                  <a:schemeClr val="tx2"/>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Presenters Title</a:t>
            </a:r>
          </a:p>
          <a:p>
            <a:r>
              <a:rPr lang="en-US" dirty="0" smtClean="0"/>
              <a:t>Microsoft Corporation</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ECC8F3D4-ED6A-43F7-A36C-68DA9A7C0C8D}" type="datetime1">
              <a:rPr lang="en-US" sz="800" kern="1200">
                <a:solidFill>
                  <a:prstClr val="white"/>
                </a:solidFill>
                <a:latin typeface="Segoe" pitchFamily="34" charset="0"/>
                <a:ea typeface="+mn-ea"/>
                <a:cs typeface="+mn-cs"/>
              </a:rPr>
              <a:pPr algn="l" rtl="0"/>
              <a:t>9/25/2008</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‹N°›</a:t>
            </a:fld>
            <a:endParaRPr lang="en-US" sz="800" kern="1200" dirty="0">
              <a:solidFill>
                <a:prstClr val="white"/>
              </a:solidFill>
              <a:latin typeface="Segoe" pitchFamily="34" charset="0"/>
              <a:ea typeface="+mn-ea"/>
              <a:cs typeface="+mn-cs"/>
            </a:endParaRPr>
          </a:p>
        </p:txBody>
      </p:sp>
      <p:sp>
        <p:nvSpPr>
          <p:cNvPr id="9" name="Text Placeholder 7"/>
          <p:cNvSpPr>
            <a:spLocks noGrp="1"/>
          </p:cNvSpPr>
          <p:nvPr>
            <p:ph type="body" sz="quarter" idx="13" hasCustomPrompt="1"/>
          </p:nvPr>
        </p:nvSpPr>
        <p:spPr>
          <a:xfrm>
            <a:off x="685800" y="2895600"/>
            <a:ext cx="8321675" cy="457200"/>
          </a:xfrm>
          <a:prstGeom prst="rect">
            <a:avLst/>
          </a:prstGeom>
        </p:spPr>
        <p:txBody>
          <a:bodyPr>
            <a:noAutofit/>
          </a:bodyPr>
          <a:lstStyle>
            <a:lvl1pPr>
              <a:buNone/>
              <a:defRPr sz="3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1" r:id="rId12"/>
    <p:sldLayoutId id="2147483772" r:id="rId13"/>
    <p:sldLayoutId id="2147483773" r:id="rId14"/>
    <p:sldLayoutId id="214748377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png"/><Relationship Id="rId3" Type="http://schemas.openxmlformats.org/officeDocument/2006/relationships/diagramData" Target="../diagrams/data2.xml"/><Relationship Id="rId7" Type="http://schemas.openxmlformats.org/officeDocument/2006/relationships/image" Target="../media/image23.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44.png"/><Relationship Id="rId5" Type="http://schemas.openxmlformats.org/officeDocument/2006/relationships/diagramQuickStyle" Target="../diagrams/quickStyle2.xml"/><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diagramLayout" Target="../diagrams/layout2.xml"/><Relationship Id="rId9" Type="http://schemas.openxmlformats.org/officeDocument/2006/relationships/image" Target="../media/image7.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1.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17.png"/><Relationship Id="rId17" Type="http://schemas.openxmlformats.org/officeDocument/2006/relationships/image" Target="../media/image60.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23.png"/><Relationship Id="rId10" Type="http://schemas.openxmlformats.org/officeDocument/2006/relationships/image" Target="../media/image56.png"/><Relationship Id="rId19" Type="http://schemas.openxmlformats.org/officeDocument/2006/relationships/image" Target="../media/image62.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9.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9.png"/><Relationship Id="rId9"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5.png"/><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9.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notesSlide" Target="../notesSlides/notesSlide20.xml"/><Relationship Id="rId7" Type="http://schemas.openxmlformats.org/officeDocument/2006/relationships/image" Target="../media/image9.png"/><Relationship Id="rId12" Type="http://schemas.openxmlformats.org/officeDocument/2006/relationships/image" Target="../media/image8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8.png"/><Relationship Id="rId11" Type="http://schemas.openxmlformats.org/officeDocument/2006/relationships/image" Target="../media/image80.png"/><Relationship Id="rId5" Type="http://schemas.openxmlformats.org/officeDocument/2006/relationships/image" Target="../media/image87.png"/><Relationship Id="rId10" Type="http://schemas.openxmlformats.org/officeDocument/2006/relationships/image" Target="../media/image79.png"/><Relationship Id="rId4" Type="http://schemas.openxmlformats.org/officeDocument/2006/relationships/oleObject" Target="../embeddings/oleObject1.bin"/><Relationship Id="rId9" Type="http://schemas.openxmlformats.org/officeDocument/2006/relationships/image" Target="../media/image78.png"/><Relationship Id="rId14" Type="http://schemas.openxmlformats.org/officeDocument/2006/relationships/image" Target="../media/image83.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21.xml"/><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9.png"/><Relationship Id="rId10" Type="http://schemas.openxmlformats.org/officeDocument/2006/relationships/image" Target="../media/image81.png"/><Relationship Id="rId4" Type="http://schemas.openxmlformats.org/officeDocument/2006/relationships/image" Target="../media/image89.pn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9.pn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90.jpe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9.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91.jpe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24.xml"/><Relationship Id="rId16"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9.png"/><Relationship Id="rId5" Type="http://schemas.openxmlformats.org/officeDocument/2006/relationships/image" Target="../media/image94.png"/><Relationship Id="rId15" Type="http://schemas.openxmlformats.org/officeDocument/2006/relationships/image" Target="../media/image80.png"/><Relationship Id="rId10" Type="http://schemas.openxmlformats.org/officeDocument/2006/relationships/image" Target="../media/image60.png"/><Relationship Id="rId19"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18" Type="http://schemas.openxmlformats.org/officeDocument/2006/relationships/image" Target="../media/image79.png"/><Relationship Id="rId3" Type="http://schemas.openxmlformats.org/officeDocument/2006/relationships/diagramData" Target="../diagrams/data3.xml"/><Relationship Id="rId21" Type="http://schemas.openxmlformats.org/officeDocument/2006/relationships/image" Target="../media/image82.png"/><Relationship Id="rId7" Type="http://schemas.openxmlformats.org/officeDocument/2006/relationships/diagramData" Target="../diagrams/data4.xml"/><Relationship Id="rId12" Type="http://schemas.openxmlformats.org/officeDocument/2006/relationships/diagramLayout" Target="../diagrams/layout5.xml"/><Relationship Id="rId17" Type="http://schemas.openxmlformats.org/officeDocument/2006/relationships/image" Target="../media/image78.png"/><Relationship Id="rId2" Type="http://schemas.openxmlformats.org/officeDocument/2006/relationships/notesSlide" Target="../notesSlides/notesSlide25.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Data" Target="../diagrams/data5.xml"/><Relationship Id="rId5" Type="http://schemas.openxmlformats.org/officeDocument/2006/relationships/diagramQuickStyle" Target="../diagrams/quickStyle3.xml"/><Relationship Id="rId15" Type="http://schemas.openxmlformats.org/officeDocument/2006/relationships/image" Target="../media/image9.png"/><Relationship Id="rId10" Type="http://schemas.openxmlformats.org/officeDocument/2006/relationships/diagramColors" Target="../diagrams/colors4.xml"/><Relationship Id="rId19" Type="http://schemas.openxmlformats.org/officeDocument/2006/relationships/image" Target="../media/image80.png"/><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openxmlformats.org/officeDocument/2006/relationships/diagramColors" Target="../diagrams/colors5.xml"/><Relationship Id="rId22"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hyperlink" Target="http://blogs.technet.com/deploymentguys/default.aspx" TargetMode="External"/><Relationship Id="rId2" Type="http://schemas.openxmlformats.org/officeDocument/2006/relationships/hyperlink" Target="http://technet.microsoft.com/fr-fr/desktopdeployment/default.aspx" TargetMode="External"/><Relationship Id="rId1" Type="http://schemas.openxmlformats.org/officeDocument/2006/relationships/slideLayout" Target="../slideLayouts/slideLayout10.xml"/><Relationship Id="rId5" Type="http://schemas.openxmlformats.org/officeDocument/2006/relationships/hyperlink" Target="http://www.microsoft.com/windows/compatibility/default.aspx" TargetMode="External"/><Relationship Id="rId4" Type="http://schemas.openxmlformats.org/officeDocument/2006/relationships/hyperlink" Target="http://www.windowsvistaentreprise.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01.tiff"/><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00.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105.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05.png"/><Relationship Id="rId4" Type="http://schemas.openxmlformats.org/officeDocument/2006/relationships/image" Target="../media/image106.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05.png"/><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0.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microsoft.com/MA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23925" y="4343402"/>
            <a:ext cx="7334250" cy="657224"/>
          </a:xfrm>
        </p:spPr>
        <p:txBody>
          <a:bodyPr/>
          <a:lstStyle/>
          <a:p>
            <a:r>
              <a:rPr lang="fr-FR" dirty="0" smtClean="0"/>
              <a:t>Gérard Gasganias - TSP Windows Client</a:t>
            </a:r>
          </a:p>
        </p:txBody>
      </p:sp>
      <p:sp>
        <p:nvSpPr>
          <p:cNvPr id="3" name="Titre 2"/>
          <p:cNvSpPr>
            <a:spLocks noGrp="1"/>
          </p:cNvSpPr>
          <p:nvPr>
            <p:ph type="title"/>
          </p:nvPr>
        </p:nvSpPr>
        <p:spPr>
          <a:xfrm>
            <a:off x="914400" y="2017712"/>
            <a:ext cx="7334250" cy="1677987"/>
          </a:xfrm>
        </p:spPr>
        <p:txBody>
          <a:bodyPr/>
          <a:lstStyle/>
          <a:p>
            <a:r>
              <a:rPr lang="fr-FR" sz="4400" dirty="0" smtClean="0">
                <a:effectLst>
                  <a:outerShdw blurRad="38100" dist="38100" dir="2700000" algn="tl">
                    <a:srgbClr val="000000">
                      <a:alpha val="43137"/>
                    </a:srgbClr>
                  </a:outerShdw>
                </a:effectLst>
              </a:rPr>
              <a:t>Déployer Windows Vista, une question de préparation</a:t>
            </a:r>
            <a:br>
              <a:rPr lang="fr-FR" sz="4400" dirty="0" smtClean="0">
                <a:effectLst>
                  <a:outerShdw blurRad="38100" dist="38100" dir="2700000" algn="tl">
                    <a:srgbClr val="000000">
                      <a:alpha val="43137"/>
                    </a:srgbClr>
                  </a:outerShdw>
                </a:effectLst>
              </a:rPr>
            </a:br>
            <a:r>
              <a:rPr lang="fr-FR" sz="3200" dirty="0" smtClean="0">
                <a:effectLst>
                  <a:outerShdw blurRad="38100" dist="38100" dir="2700000" algn="tl">
                    <a:srgbClr val="000000">
                      <a:alpha val="43137"/>
                    </a:srgbClr>
                  </a:outerShdw>
                </a:effectLst>
              </a:rPr>
              <a:t>WIM, ACT, MDT2008</a:t>
            </a:r>
            <a:endParaRPr lang="fr-FR" sz="4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e 14"/>
          <p:cNvGraphicFramePr/>
          <p:nvPr/>
        </p:nvGraphicFramePr>
        <p:xfrm>
          <a:off x="714348" y="2347906"/>
          <a:ext cx="7588155"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p:nvPr>
        </p:nvSpPr>
        <p:spPr>
          <a:xfrm>
            <a:off x="1219200" y="227013"/>
            <a:ext cx="8229600" cy="849312"/>
          </a:xfrm>
        </p:spPr>
        <p:txBody>
          <a:bodyPr/>
          <a:lstStyle/>
          <a:p>
            <a:pPr>
              <a:defRPr/>
            </a:pPr>
            <a:r>
              <a:rPr lang="fr-FR" sz="4000" dirty="0"/>
              <a:t>Application Compatibility </a:t>
            </a:r>
            <a:r>
              <a:rPr lang="fr-FR" sz="4000" dirty="0" err="1" smtClean="0"/>
              <a:t>Toolkit</a:t>
            </a:r>
            <a:endParaRPr lang="fr-FR" sz="4000" dirty="0"/>
          </a:p>
        </p:txBody>
      </p:sp>
      <p:grpSp>
        <p:nvGrpSpPr>
          <p:cNvPr id="2" name="Groupe 6"/>
          <p:cNvGrpSpPr/>
          <p:nvPr/>
        </p:nvGrpSpPr>
        <p:grpSpPr>
          <a:xfrm>
            <a:off x="8001024" y="0"/>
            <a:ext cx="1142976" cy="890578"/>
            <a:chOff x="0" y="5786454"/>
            <a:chExt cx="1071538" cy="890578"/>
          </a:xfrm>
        </p:grpSpPr>
        <p:grpSp>
          <p:nvGrpSpPr>
            <p:cNvPr id="3" name="Group 46"/>
            <p:cNvGrpSpPr>
              <a:grpSpLocks/>
            </p:cNvGrpSpPr>
            <p:nvPr/>
          </p:nvGrpSpPr>
          <p:grpSpPr bwMode="auto">
            <a:xfrm>
              <a:off x="142844" y="6143644"/>
              <a:ext cx="785818" cy="533388"/>
              <a:chOff x="373" y="1963"/>
              <a:chExt cx="1540" cy="1416"/>
            </a:xfrm>
          </p:grpSpPr>
          <p:grpSp>
            <p:nvGrpSpPr>
              <p:cNvPr id="4" name="Group 19"/>
              <p:cNvGrpSpPr>
                <a:grpSpLocks/>
              </p:cNvGrpSpPr>
              <p:nvPr/>
            </p:nvGrpSpPr>
            <p:grpSpPr bwMode="auto">
              <a:xfrm>
                <a:off x="373" y="2635"/>
                <a:ext cx="1540" cy="625"/>
                <a:chOff x="2242" y="1040"/>
                <a:chExt cx="1246" cy="551"/>
              </a:xfrm>
            </p:grpSpPr>
            <p:sp>
              <p:nvSpPr>
                <p:cNvPr id="12"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4" name="Picture 21" descr="silver edge - clear oval"/>
                <p:cNvPicPr>
                  <a:picLocks noChangeAspect="1" noChangeArrowheads="1"/>
                </p:cNvPicPr>
                <p:nvPr/>
              </p:nvPicPr>
              <p:blipFill>
                <a:blip r:embed="rId7" cstate="print"/>
                <a:srcRect/>
                <a:stretch>
                  <a:fillRect/>
                </a:stretch>
              </p:blipFill>
              <p:spPr bwMode="auto">
                <a:xfrm>
                  <a:off x="2331" y="1121"/>
                  <a:ext cx="1090" cy="412"/>
                </a:xfrm>
                <a:prstGeom prst="rect">
                  <a:avLst/>
                </a:prstGeom>
                <a:noFill/>
              </p:spPr>
            </p:pic>
          </p:grpSp>
          <p:pic>
            <p:nvPicPr>
              <p:cNvPr id="11" name="Picture 7" descr="MSN icon calendar"/>
              <p:cNvPicPr>
                <a:picLocks noChangeAspect="1" noChangeArrowheads="1"/>
              </p:cNvPicPr>
              <p:nvPr/>
            </p:nvPicPr>
            <p:blipFill>
              <a:blip r:embed="rId8" cstate="print"/>
              <a:srcRect b="25166"/>
              <a:stretch>
                <a:fillRect/>
              </a:stretch>
            </p:blipFill>
            <p:spPr bwMode="auto">
              <a:xfrm>
                <a:off x="569" y="1963"/>
                <a:ext cx="1037" cy="1416"/>
              </a:xfrm>
              <a:prstGeom prst="rect">
                <a:avLst/>
              </a:prstGeom>
              <a:noFill/>
            </p:spPr>
          </p:pic>
        </p:grpSp>
        <p:sp>
          <p:nvSpPr>
            <p:cNvPr id="9"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pic>
        <p:nvPicPr>
          <p:cNvPr id="16" name="Picture 52" descr="silver edge - clear oval"/>
          <p:cNvPicPr>
            <a:picLocks noChangeAspect="1" noChangeArrowheads="1"/>
          </p:cNvPicPr>
          <p:nvPr/>
        </p:nvPicPr>
        <p:blipFill>
          <a:blip r:embed="rId9"/>
          <a:srcRect/>
          <a:stretch>
            <a:fillRect/>
          </a:stretch>
        </p:blipFill>
        <p:spPr bwMode="auto">
          <a:xfrm>
            <a:off x="857224" y="2143116"/>
            <a:ext cx="2209800" cy="727075"/>
          </a:xfrm>
          <a:prstGeom prst="rect">
            <a:avLst/>
          </a:prstGeom>
          <a:noFill/>
        </p:spPr>
      </p:pic>
      <p:pic>
        <p:nvPicPr>
          <p:cNvPr id="17" name="Picture 113" descr="REM_agents_noshadow"/>
          <p:cNvPicPr>
            <a:picLocks noChangeAspect="1" noChangeArrowheads="1"/>
          </p:cNvPicPr>
          <p:nvPr/>
        </p:nvPicPr>
        <p:blipFill>
          <a:blip r:embed="rId10"/>
          <a:srcRect/>
          <a:stretch>
            <a:fillRect/>
          </a:stretch>
        </p:blipFill>
        <p:spPr bwMode="auto">
          <a:xfrm>
            <a:off x="1271561" y="1425566"/>
            <a:ext cx="1214438" cy="1071563"/>
          </a:xfrm>
          <a:prstGeom prst="rect">
            <a:avLst/>
          </a:prstGeom>
          <a:noFill/>
        </p:spPr>
      </p:pic>
      <p:pic>
        <p:nvPicPr>
          <p:cNvPr id="18" name="Picture 61" descr="silver edge - clear oval"/>
          <p:cNvPicPr>
            <a:picLocks noChangeAspect="1" noChangeArrowheads="1"/>
          </p:cNvPicPr>
          <p:nvPr/>
        </p:nvPicPr>
        <p:blipFill>
          <a:blip r:embed="rId9"/>
          <a:srcRect/>
          <a:stretch>
            <a:fillRect/>
          </a:stretch>
        </p:blipFill>
        <p:spPr bwMode="auto">
          <a:xfrm>
            <a:off x="3428992" y="2143116"/>
            <a:ext cx="2209800" cy="727075"/>
          </a:xfrm>
          <a:prstGeom prst="rect">
            <a:avLst/>
          </a:prstGeom>
          <a:noFill/>
        </p:spPr>
      </p:pic>
      <p:pic>
        <p:nvPicPr>
          <p:cNvPr id="19" name="Picture 71" descr="SQL"/>
          <p:cNvPicPr>
            <a:picLocks noChangeAspect="1" noChangeArrowheads="1"/>
          </p:cNvPicPr>
          <p:nvPr/>
        </p:nvPicPr>
        <p:blipFill>
          <a:blip r:embed="rId11" cstate="print"/>
          <a:srcRect/>
          <a:stretch>
            <a:fillRect/>
          </a:stretch>
        </p:blipFill>
        <p:spPr bwMode="auto">
          <a:xfrm>
            <a:off x="4067167" y="1373179"/>
            <a:ext cx="784225" cy="1160462"/>
          </a:xfrm>
          <a:prstGeom prst="rect">
            <a:avLst/>
          </a:prstGeom>
          <a:noFill/>
        </p:spPr>
      </p:pic>
      <p:pic>
        <p:nvPicPr>
          <p:cNvPr id="20" name="Picture 72" descr="Server"/>
          <p:cNvPicPr>
            <a:picLocks noChangeAspect="1" noChangeArrowheads="1"/>
          </p:cNvPicPr>
          <p:nvPr/>
        </p:nvPicPr>
        <p:blipFill>
          <a:blip r:embed="rId12" cstate="print"/>
          <a:srcRect/>
          <a:stretch>
            <a:fillRect/>
          </a:stretch>
        </p:blipFill>
        <p:spPr bwMode="auto">
          <a:xfrm>
            <a:off x="4459280" y="1514466"/>
            <a:ext cx="760412" cy="1066800"/>
          </a:xfrm>
          <a:prstGeom prst="rect">
            <a:avLst/>
          </a:prstGeom>
          <a:noFill/>
        </p:spPr>
      </p:pic>
      <p:pic>
        <p:nvPicPr>
          <p:cNvPr id="21" name="Picture 73" descr="magnifying glass"/>
          <p:cNvPicPr>
            <a:picLocks noChangeAspect="1" noChangeArrowheads="1"/>
          </p:cNvPicPr>
          <p:nvPr/>
        </p:nvPicPr>
        <p:blipFill>
          <a:blip r:embed="rId13" cstate="print"/>
          <a:srcRect/>
          <a:stretch>
            <a:fillRect/>
          </a:stretch>
        </p:blipFill>
        <p:spPr bwMode="auto">
          <a:xfrm>
            <a:off x="3727442" y="1512879"/>
            <a:ext cx="915988" cy="1116012"/>
          </a:xfrm>
          <a:prstGeom prst="rect">
            <a:avLst/>
          </a:prstGeom>
          <a:noFill/>
        </p:spPr>
      </p:pic>
      <p:pic>
        <p:nvPicPr>
          <p:cNvPr id="27" name="Picture 49" descr="silver edge - clear oval"/>
          <p:cNvPicPr>
            <a:picLocks noChangeAspect="1" noChangeArrowheads="1"/>
          </p:cNvPicPr>
          <p:nvPr/>
        </p:nvPicPr>
        <p:blipFill>
          <a:blip r:embed="rId9"/>
          <a:srcRect/>
          <a:stretch>
            <a:fillRect/>
          </a:stretch>
        </p:blipFill>
        <p:spPr bwMode="auto">
          <a:xfrm>
            <a:off x="5929322" y="2143116"/>
            <a:ext cx="2209800" cy="727075"/>
          </a:xfrm>
          <a:prstGeom prst="rect">
            <a:avLst/>
          </a:prstGeom>
          <a:noFill/>
        </p:spPr>
      </p:pic>
      <p:sp>
        <p:nvSpPr>
          <p:cNvPr id="28" name="Oval 50"/>
          <p:cNvSpPr>
            <a:spLocks noChangeAspect="1" noChangeArrowheads="1"/>
          </p:cNvSpPr>
          <p:nvPr/>
        </p:nvSpPr>
        <p:spPr bwMode="auto">
          <a:xfrm>
            <a:off x="6154747" y="1600191"/>
            <a:ext cx="1831975" cy="1127125"/>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9" name="Picture 80" descr="laptop notebook portable Computer"/>
          <p:cNvPicPr>
            <a:picLocks noChangeAspect="1" noChangeArrowheads="1"/>
          </p:cNvPicPr>
          <p:nvPr/>
        </p:nvPicPr>
        <p:blipFill>
          <a:blip r:embed="rId14" cstate="print"/>
          <a:srcRect/>
          <a:stretch>
            <a:fillRect/>
          </a:stretch>
        </p:blipFill>
        <p:spPr bwMode="auto">
          <a:xfrm>
            <a:off x="6338897" y="1495416"/>
            <a:ext cx="1038225" cy="987425"/>
          </a:xfrm>
          <a:prstGeom prst="rect">
            <a:avLst/>
          </a:prstGeom>
          <a:noFill/>
        </p:spPr>
      </p:pic>
      <p:pic>
        <p:nvPicPr>
          <p:cNvPr id="30" name="Picture 81" descr="Tablet PC"/>
          <p:cNvPicPr>
            <a:picLocks noChangeAspect="1" noChangeArrowheads="1"/>
          </p:cNvPicPr>
          <p:nvPr/>
        </p:nvPicPr>
        <p:blipFill>
          <a:blip r:embed="rId15" cstate="print"/>
          <a:srcRect/>
          <a:stretch>
            <a:fillRect/>
          </a:stretch>
        </p:blipFill>
        <p:spPr bwMode="auto">
          <a:xfrm>
            <a:off x="7267585" y="1590666"/>
            <a:ext cx="619125" cy="785813"/>
          </a:xfrm>
          <a:prstGeom prst="rect">
            <a:avLst/>
          </a:prstGeom>
          <a:noFill/>
        </p:spPr>
      </p:pic>
      <p:grpSp>
        <p:nvGrpSpPr>
          <p:cNvPr id="5" name="Group 87"/>
          <p:cNvGrpSpPr>
            <a:grpSpLocks/>
          </p:cNvGrpSpPr>
          <p:nvPr/>
        </p:nvGrpSpPr>
        <p:grpSpPr bwMode="auto">
          <a:xfrm>
            <a:off x="7104072" y="1943091"/>
            <a:ext cx="546100" cy="596900"/>
            <a:chOff x="523" y="2508"/>
            <a:chExt cx="411" cy="388"/>
          </a:xfrm>
        </p:grpSpPr>
        <p:sp>
          <p:nvSpPr>
            <p:cNvPr id="32" name="Rectangle 88"/>
            <p:cNvSpPr>
              <a:spLocks noChangeArrowheads="1"/>
            </p:cNvSpPr>
            <p:nvPr/>
          </p:nvSpPr>
          <p:spPr bwMode="auto">
            <a:xfrm>
              <a:off x="702" y="2670"/>
              <a:ext cx="167" cy="211"/>
            </a:xfrm>
            <a:prstGeom prst="rect">
              <a:avLst/>
            </a:prstGeom>
            <a:solidFill>
              <a:srgbClr val="FF0000"/>
            </a:solidFill>
            <a:ln w="9525">
              <a:noFill/>
              <a:miter lim="800000"/>
              <a:headEnd/>
              <a:tailEnd/>
            </a:ln>
            <a:effectLst/>
          </p:spPr>
          <p:txBody>
            <a:bodyPr wrap="none" anchor="ctr"/>
            <a:lstStyle/>
            <a:p>
              <a:endParaRPr lang="fr-FR"/>
            </a:p>
          </p:txBody>
        </p:sp>
        <p:pic>
          <p:nvPicPr>
            <p:cNvPr id="33" name="Picture 89" descr="REM_agents_noshadow"/>
            <p:cNvPicPr>
              <a:picLocks noChangeAspect="1" noChangeArrowheads="1"/>
            </p:cNvPicPr>
            <p:nvPr/>
          </p:nvPicPr>
          <p:blipFill>
            <a:blip r:embed="rId10">
              <a:clrChange>
                <a:clrFrom>
                  <a:srgbClr val="7A8088"/>
                </a:clrFrom>
                <a:clrTo>
                  <a:srgbClr val="7A8088">
                    <a:alpha val="0"/>
                  </a:srgbClr>
                </a:clrTo>
              </a:clrChange>
            </a:blip>
            <a:srcRect/>
            <a:stretch>
              <a:fillRect/>
            </a:stretch>
          </p:blipFill>
          <p:spPr bwMode="auto">
            <a:xfrm>
              <a:off x="523" y="2508"/>
              <a:ext cx="411" cy="388"/>
            </a:xfrm>
            <a:prstGeom prst="rect">
              <a:avLst/>
            </a:prstGeom>
            <a:noFill/>
          </p:spPr>
        </p:pic>
        <p:sp>
          <p:nvSpPr>
            <p:cNvPr id="34" name="Line 90"/>
            <p:cNvSpPr>
              <a:spLocks noChangeShapeType="1"/>
            </p:cNvSpPr>
            <p:nvPr/>
          </p:nvSpPr>
          <p:spPr bwMode="auto">
            <a:xfrm flipV="1">
              <a:off x="797" y="2733"/>
              <a:ext cx="7" cy="48"/>
            </a:xfrm>
            <a:prstGeom prst="line">
              <a:avLst/>
            </a:prstGeom>
            <a:noFill/>
            <a:ln w="9525">
              <a:solidFill>
                <a:srgbClr val="FF0000"/>
              </a:solidFill>
              <a:round/>
              <a:headEnd/>
              <a:tailEnd/>
            </a:ln>
            <a:effectLst/>
          </p:spPr>
          <p:txBody>
            <a:bodyPr/>
            <a:lstStyle/>
            <a:p>
              <a:endParaRPr lang="fr-FR"/>
            </a:p>
          </p:txBody>
        </p:sp>
        <p:sp>
          <p:nvSpPr>
            <p:cNvPr id="35" name="Line 91"/>
            <p:cNvSpPr>
              <a:spLocks noChangeShapeType="1"/>
            </p:cNvSpPr>
            <p:nvPr/>
          </p:nvSpPr>
          <p:spPr bwMode="auto">
            <a:xfrm flipH="1" flipV="1">
              <a:off x="785" y="2730"/>
              <a:ext cx="12" cy="51"/>
            </a:xfrm>
            <a:prstGeom prst="line">
              <a:avLst/>
            </a:prstGeom>
            <a:noFill/>
            <a:ln w="9525">
              <a:solidFill>
                <a:srgbClr val="FF0000"/>
              </a:solidFill>
              <a:round/>
              <a:headEnd/>
              <a:tailEnd/>
            </a:ln>
            <a:effectLst/>
          </p:spPr>
          <p:txBody>
            <a:bodyPr/>
            <a:lstStyle/>
            <a:p>
              <a:endParaRPr lang="fr-FR"/>
            </a:p>
          </p:txBody>
        </p:sp>
        <p:grpSp>
          <p:nvGrpSpPr>
            <p:cNvPr id="6" name="Group 92"/>
            <p:cNvGrpSpPr>
              <a:grpSpLocks/>
            </p:cNvGrpSpPr>
            <p:nvPr/>
          </p:nvGrpSpPr>
          <p:grpSpPr bwMode="auto">
            <a:xfrm>
              <a:off x="674" y="2669"/>
              <a:ext cx="243" cy="220"/>
              <a:chOff x="674" y="2669"/>
              <a:chExt cx="243" cy="220"/>
            </a:xfrm>
          </p:grpSpPr>
          <p:sp>
            <p:nvSpPr>
              <p:cNvPr id="37" name="Line 93"/>
              <p:cNvSpPr>
                <a:spLocks noChangeShapeType="1"/>
              </p:cNvSpPr>
              <p:nvPr/>
            </p:nvSpPr>
            <p:spPr bwMode="auto">
              <a:xfrm flipV="1">
                <a:off x="681" y="2684"/>
                <a:ext cx="98" cy="175"/>
              </a:xfrm>
              <a:prstGeom prst="line">
                <a:avLst/>
              </a:prstGeom>
              <a:noFill/>
              <a:ln w="28575">
                <a:solidFill>
                  <a:srgbClr val="FF0000"/>
                </a:solidFill>
                <a:round/>
                <a:headEnd/>
                <a:tailEnd/>
              </a:ln>
              <a:effectLst/>
            </p:spPr>
            <p:txBody>
              <a:bodyPr/>
              <a:lstStyle/>
              <a:p>
                <a:endParaRPr lang="fr-FR"/>
              </a:p>
            </p:txBody>
          </p:sp>
          <p:sp>
            <p:nvSpPr>
              <p:cNvPr id="38" name="Line 94"/>
              <p:cNvSpPr>
                <a:spLocks noChangeShapeType="1"/>
              </p:cNvSpPr>
              <p:nvPr/>
            </p:nvSpPr>
            <p:spPr bwMode="auto">
              <a:xfrm flipH="1" flipV="1">
                <a:off x="813" y="2678"/>
                <a:ext cx="101" cy="178"/>
              </a:xfrm>
              <a:prstGeom prst="line">
                <a:avLst/>
              </a:prstGeom>
              <a:noFill/>
              <a:ln w="28575">
                <a:solidFill>
                  <a:srgbClr val="FF0000"/>
                </a:solidFill>
                <a:round/>
                <a:headEnd/>
                <a:tailEnd/>
              </a:ln>
              <a:effectLst/>
            </p:spPr>
            <p:txBody>
              <a:bodyPr/>
              <a:lstStyle/>
              <a:p>
                <a:endParaRPr lang="fr-FR"/>
              </a:p>
            </p:txBody>
          </p:sp>
          <p:sp>
            <p:nvSpPr>
              <p:cNvPr id="39" name="Line 95"/>
              <p:cNvSpPr>
                <a:spLocks noChangeShapeType="1"/>
              </p:cNvSpPr>
              <p:nvPr/>
            </p:nvSpPr>
            <p:spPr bwMode="auto">
              <a:xfrm flipH="1" flipV="1">
                <a:off x="683" y="2885"/>
                <a:ext cx="213" cy="1"/>
              </a:xfrm>
              <a:prstGeom prst="line">
                <a:avLst/>
              </a:prstGeom>
              <a:noFill/>
              <a:ln w="28575">
                <a:solidFill>
                  <a:srgbClr val="FF0000"/>
                </a:solidFill>
                <a:round/>
                <a:headEnd/>
                <a:tailEnd/>
              </a:ln>
              <a:effectLst/>
            </p:spPr>
            <p:txBody>
              <a:bodyPr/>
              <a:lstStyle/>
              <a:p>
                <a:endParaRPr lang="fr-FR"/>
              </a:p>
            </p:txBody>
          </p:sp>
          <p:sp>
            <p:nvSpPr>
              <p:cNvPr id="40" name="Arc 96"/>
              <p:cNvSpPr>
                <a:spLocks/>
              </p:cNvSpPr>
              <p:nvPr/>
            </p:nvSpPr>
            <p:spPr bwMode="auto">
              <a:xfrm rot="5487979" flipH="1">
                <a:off x="886" y="2858"/>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a:effectLst/>
            </p:spPr>
            <p:txBody>
              <a:bodyPr wrap="none" anchor="ctr"/>
              <a:lstStyle/>
              <a:p>
                <a:endParaRPr lang="fr-FR"/>
              </a:p>
            </p:txBody>
          </p:sp>
          <p:sp>
            <p:nvSpPr>
              <p:cNvPr id="41" name="Arc 97"/>
              <p:cNvSpPr>
                <a:spLocks/>
              </p:cNvSpPr>
              <p:nvPr/>
            </p:nvSpPr>
            <p:spPr bwMode="auto">
              <a:xfrm rot="19432668" flipH="1">
                <a:off x="780" y="2669"/>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a:effectLst/>
            </p:spPr>
            <p:txBody>
              <a:bodyPr wrap="none" anchor="ctr"/>
              <a:lstStyle/>
              <a:p>
                <a:endParaRPr lang="fr-FR"/>
              </a:p>
            </p:txBody>
          </p:sp>
          <p:sp>
            <p:nvSpPr>
              <p:cNvPr id="42" name="Arc 98"/>
              <p:cNvSpPr>
                <a:spLocks/>
              </p:cNvSpPr>
              <p:nvPr/>
            </p:nvSpPr>
            <p:spPr bwMode="auto">
              <a:xfrm rot="12256402" flipH="1">
                <a:off x="674" y="2860"/>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a:effectLst/>
            </p:spPr>
            <p:txBody>
              <a:bodyPr wrap="none" anchor="ctr"/>
              <a:lstStyle/>
              <a:p>
                <a:endParaRPr lang="fr-FR"/>
              </a:p>
            </p:txBody>
          </p:sp>
        </p:grpSp>
      </p:grpSp>
      <p:grpSp>
        <p:nvGrpSpPr>
          <p:cNvPr id="7" name="Group 99"/>
          <p:cNvGrpSpPr>
            <a:grpSpLocks/>
          </p:cNvGrpSpPr>
          <p:nvPr/>
        </p:nvGrpSpPr>
        <p:grpSpPr bwMode="auto">
          <a:xfrm>
            <a:off x="6340485" y="1914516"/>
            <a:ext cx="600075" cy="611188"/>
            <a:chOff x="1073" y="2170"/>
            <a:chExt cx="411" cy="388"/>
          </a:xfrm>
        </p:grpSpPr>
        <p:sp>
          <p:nvSpPr>
            <p:cNvPr id="44" name="Rectangle 100"/>
            <p:cNvSpPr>
              <a:spLocks noChangeArrowheads="1"/>
            </p:cNvSpPr>
            <p:nvPr/>
          </p:nvSpPr>
          <p:spPr bwMode="auto">
            <a:xfrm>
              <a:off x="1307" y="2372"/>
              <a:ext cx="90" cy="166"/>
            </a:xfrm>
            <a:prstGeom prst="rect">
              <a:avLst/>
            </a:prstGeom>
            <a:solidFill>
              <a:srgbClr val="009900"/>
            </a:solidFill>
            <a:ln w="9525">
              <a:solidFill>
                <a:srgbClr val="009900"/>
              </a:solidFill>
              <a:miter lim="800000"/>
              <a:headEnd/>
              <a:tailEnd/>
            </a:ln>
            <a:effectLst/>
          </p:spPr>
          <p:txBody>
            <a:bodyPr wrap="none" anchor="ctr"/>
            <a:lstStyle/>
            <a:p>
              <a:endParaRPr lang="fr-FR"/>
            </a:p>
          </p:txBody>
        </p:sp>
        <p:pic>
          <p:nvPicPr>
            <p:cNvPr id="45" name="Picture 101" descr="REM_agents_noshadow"/>
            <p:cNvPicPr>
              <a:picLocks noChangeAspect="1" noChangeArrowheads="1"/>
            </p:cNvPicPr>
            <p:nvPr/>
          </p:nvPicPr>
          <p:blipFill>
            <a:blip r:embed="rId10">
              <a:clrChange>
                <a:clrFrom>
                  <a:srgbClr val="7A8088"/>
                </a:clrFrom>
                <a:clrTo>
                  <a:srgbClr val="7A8088">
                    <a:alpha val="0"/>
                  </a:srgbClr>
                </a:clrTo>
              </a:clrChange>
            </a:blip>
            <a:srcRect/>
            <a:stretch>
              <a:fillRect/>
            </a:stretch>
          </p:blipFill>
          <p:spPr bwMode="auto">
            <a:xfrm>
              <a:off x="1073" y="2170"/>
              <a:ext cx="411" cy="388"/>
            </a:xfrm>
            <a:prstGeom prst="rect">
              <a:avLst/>
            </a:prstGeom>
            <a:noFill/>
          </p:spPr>
        </p:pic>
        <p:grpSp>
          <p:nvGrpSpPr>
            <p:cNvPr id="8" name="Group 102"/>
            <p:cNvGrpSpPr>
              <a:grpSpLocks/>
            </p:cNvGrpSpPr>
            <p:nvPr/>
          </p:nvGrpSpPr>
          <p:grpSpPr bwMode="auto">
            <a:xfrm>
              <a:off x="1223" y="2334"/>
              <a:ext cx="243" cy="220"/>
              <a:chOff x="674" y="2669"/>
              <a:chExt cx="243" cy="220"/>
            </a:xfrm>
          </p:grpSpPr>
          <p:sp>
            <p:nvSpPr>
              <p:cNvPr id="50" name="Line 103"/>
              <p:cNvSpPr>
                <a:spLocks noChangeShapeType="1"/>
              </p:cNvSpPr>
              <p:nvPr/>
            </p:nvSpPr>
            <p:spPr bwMode="auto">
              <a:xfrm flipV="1">
                <a:off x="681" y="2684"/>
                <a:ext cx="98" cy="175"/>
              </a:xfrm>
              <a:prstGeom prst="line">
                <a:avLst/>
              </a:prstGeom>
              <a:noFill/>
              <a:ln w="28575">
                <a:solidFill>
                  <a:srgbClr val="009900"/>
                </a:solidFill>
                <a:round/>
                <a:headEnd/>
                <a:tailEnd/>
              </a:ln>
              <a:effectLst/>
            </p:spPr>
            <p:txBody>
              <a:bodyPr/>
              <a:lstStyle/>
              <a:p>
                <a:endParaRPr lang="fr-FR"/>
              </a:p>
            </p:txBody>
          </p:sp>
          <p:sp>
            <p:nvSpPr>
              <p:cNvPr id="51" name="Line 104"/>
              <p:cNvSpPr>
                <a:spLocks noChangeShapeType="1"/>
              </p:cNvSpPr>
              <p:nvPr/>
            </p:nvSpPr>
            <p:spPr bwMode="auto">
              <a:xfrm flipH="1" flipV="1">
                <a:off x="813" y="2678"/>
                <a:ext cx="101" cy="178"/>
              </a:xfrm>
              <a:prstGeom prst="line">
                <a:avLst/>
              </a:prstGeom>
              <a:noFill/>
              <a:ln w="28575">
                <a:solidFill>
                  <a:srgbClr val="009900"/>
                </a:solidFill>
                <a:round/>
                <a:headEnd/>
                <a:tailEnd/>
              </a:ln>
              <a:effectLst/>
            </p:spPr>
            <p:txBody>
              <a:bodyPr/>
              <a:lstStyle/>
              <a:p>
                <a:endParaRPr lang="fr-FR"/>
              </a:p>
            </p:txBody>
          </p:sp>
          <p:sp>
            <p:nvSpPr>
              <p:cNvPr id="52" name="Line 105"/>
              <p:cNvSpPr>
                <a:spLocks noChangeShapeType="1"/>
              </p:cNvSpPr>
              <p:nvPr/>
            </p:nvSpPr>
            <p:spPr bwMode="auto">
              <a:xfrm flipH="1" flipV="1">
                <a:off x="683" y="2885"/>
                <a:ext cx="213" cy="1"/>
              </a:xfrm>
              <a:prstGeom prst="line">
                <a:avLst/>
              </a:prstGeom>
              <a:noFill/>
              <a:ln w="28575">
                <a:solidFill>
                  <a:srgbClr val="009900"/>
                </a:solidFill>
                <a:round/>
                <a:headEnd/>
                <a:tailEnd/>
              </a:ln>
              <a:effectLst/>
            </p:spPr>
            <p:txBody>
              <a:bodyPr/>
              <a:lstStyle/>
              <a:p>
                <a:endParaRPr lang="fr-FR"/>
              </a:p>
            </p:txBody>
          </p:sp>
          <p:sp>
            <p:nvSpPr>
              <p:cNvPr id="53" name="Arc 106"/>
              <p:cNvSpPr>
                <a:spLocks/>
              </p:cNvSpPr>
              <p:nvPr/>
            </p:nvSpPr>
            <p:spPr bwMode="auto">
              <a:xfrm rot="5487979" flipH="1">
                <a:off x="886" y="2858"/>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a:effectLst/>
            </p:spPr>
            <p:txBody>
              <a:bodyPr wrap="none" anchor="ctr"/>
              <a:lstStyle/>
              <a:p>
                <a:endParaRPr lang="fr-FR"/>
              </a:p>
            </p:txBody>
          </p:sp>
          <p:sp>
            <p:nvSpPr>
              <p:cNvPr id="54" name="Arc 107"/>
              <p:cNvSpPr>
                <a:spLocks/>
              </p:cNvSpPr>
              <p:nvPr/>
            </p:nvSpPr>
            <p:spPr bwMode="auto">
              <a:xfrm rot="19432668" flipH="1">
                <a:off x="780" y="2669"/>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a:effectLst/>
            </p:spPr>
            <p:txBody>
              <a:bodyPr wrap="none" anchor="ctr"/>
              <a:lstStyle/>
              <a:p>
                <a:endParaRPr lang="fr-FR"/>
              </a:p>
            </p:txBody>
          </p:sp>
          <p:sp>
            <p:nvSpPr>
              <p:cNvPr id="55" name="Arc 108"/>
              <p:cNvSpPr>
                <a:spLocks/>
              </p:cNvSpPr>
              <p:nvPr/>
            </p:nvSpPr>
            <p:spPr bwMode="auto">
              <a:xfrm rot="12256402" flipH="1">
                <a:off x="674" y="2860"/>
                <a:ext cx="35" cy="27"/>
              </a:xfrm>
              <a:custGeom>
                <a:avLst/>
                <a:gdLst>
                  <a:gd name="G0" fmla="+- 21600 0 0"/>
                  <a:gd name="G1" fmla="+- 21600 0 0"/>
                  <a:gd name="G2" fmla="+- 21600 0 0"/>
                  <a:gd name="T0" fmla="*/ 1688 w 34698"/>
                  <a:gd name="T1" fmla="*/ 29971 h 29971"/>
                  <a:gd name="T2" fmla="*/ 34698 w 34698"/>
                  <a:gd name="T3" fmla="*/ 4424 h 29971"/>
                  <a:gd name="T4" fmla="*/ 21600 w 34698"/>
                  <a:gd name="T5" fmla="*/ 21600 h 29971"/>
                </a:gdLst>
                <a:ahLst/>
                <a:cxnLst>
                  <a:cxn ang="0">
                    <a:pos x="T0" y="T1"/>
                  </a:cxn>
                  <a:cxn ang="0">
                    <a:pos x="T2" y="T3"/>
                  </a:cxn>
                  <a:cxn ang="0">
                    <a:pos x="T4" y="T5"/>
                  </a:cxn>
                </a:cxnLst>
                <a:rect l="0" t="0" r="r" b="b"/>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a:effectLst/>
            </p:spPr>
            <p:txBody>
              <a:bodyPr wrap="none" anchor="ctr"/>
              <a:lstStyle/>
              <a:p>
                <a:endParaRPr lang="fr-FR"/>
              </a:p>
            </p:txBody>
          </p:sp>
        </p:grpSp>
        <p:grpSp>
          <p:nvGrpSpPr>
            <p:cNvPr id="10" name="Group 109"/>
            <p:cNvGrpSpPr>
              <a:grpSpLocks/>
            </p:cNvGrpSpPr>
            <p:nvPr/>
          </p:nvGrpSpPr>
          <p:grpSpPr bwMode="auto">
            <a:xfrm>
              <a:off x="1335" y="2395"/>
              <a:ext cx="19" cy="51"/>
              <a:chOff x="881" y="2826"/>
              <a:chExt cx="19" cy="51"/>
            </a:xfrm>
          </p:grpSpPr>
          <p:sp>
            <p:nvSpPr>
              <p:cNvPr id="48" name="Line 110"/>
              <p:cNvSpPr>
                <a:spLocks noChangeShapeType="1"/>
              </p:cNvSpPr>
              <p:nvPr/>
            </p:nvSpPr>
            <p:spPr bwMode="auto">
              <a:xfrm flipV="1">
                <a:off x="893" y="2829"/>
                <a:ext cx="7" cy="48"/>
              </a:xfrm>
              <a:prstGeom prst="line">
                <a:avLst/>
              </a:prstGeom>
              <a:noFill/>
              <a:ln w="9525">
                <a:solidFill>
                  <a:srgbClr val="009900"/>
                </a:solidFill>
                <a:round/>
                <a:headEnd/>
                <a:tailEnd/>
              </a:ln>
              <a:effectLst/>
            </p:spPr>
            <p:txBody>
              <a:bodyPr/>
              <a:lstStyle/>
              <a:p>
                <a:endParaRPr lang="fr-FR"/>
              </a:p>
            </p:txBody>
          </p:sp>
          <p:sp>
            <p:nvSpPr>
              <p:cNvPr id="49" name="Line 111"/>
              <p:cNvSpPr>
                <a:spLocks noChangeShapeType="1"/>
              </p:cNvSpPr>
              <p:nvPr/>
            </p:nvSpPr>
            <p:spPr bwMode="auto">
              <a:xfrm flipH="1" flipV="1">
                <a:off x="881" y="2826"/>
                <a:ext cx="12" cy="51"/>
              </a:xfrm>
              <a:prstGeom prst="line">
                <a:avLst/>
              </a:prstGeom>
              <a:noFill/>
              <a:ln w="9525">
                <a:solidFill>
                  <a:srgbClr val="009900"/>
                </a:solidFill>
                <a:round/>
                <a:headEnd/>
                <a:tailEnd/>
              </a:ln>
              <a:effectLst/>
            </p:spPr>
            <p:txBody>
              <a:bodyPr/>
              <a:lstStyle/>
              <a:p>
                <a:endParaRPr lang="fr-FR"/>
              </a:p>
            </p:txBody>
          </p:sp>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48"/>
          <p:cNvSpPr>
            <a:spLocks noChangeArrowheads="1"/>
          </p:cNvSpPr>
          <p:nvPr/>
        </p:nvSpPr>
        <p:spPr bwMode="auto">
          <a:xfrm>
            <a:off x="6302375" y="1725613"/>
            <a:ext cx="2698750" cy="1139825"/>
          </a:xfrm>
          <a:prstGeom prst="ellipse">
            <a:avLst/>
          </a:prstGeom>
          <a:gradFill rotWithShape="1">
            <a:gsLst>
              <a:gs pos="0">
                <a:schemeClr val="tx1"/>
              </a:gs>
              <a:gs pos="100000">
                <a:schemeClr val="tx1">
                  <a:gamma/>
                  <a:shade val="54118"/>
                  <a:invGamma/>
                  <a:alpha val="0"/>
                </a:schemeClr>
              </a:gs>
            </a:gsLst>
            <a:path path="shape">
              <a:fillToRect l="50000" t="50000" r="50000" b="50000"/>
            </a:path>
          </a:gradFill>
          <a:ln w="12700" algn="ctr">
            <a:noFill/>
            <a:round/>
            <a:headEnd/>
            <a:tailEnd/>
          </a:ln>
          <a:effectLst/>
        </p:spPr>
        <p:txBody>
          <a:bodyPr wrap="none" anchor="ctr"/>
          <a:lstStyle/>
          <a:p>
            <a:endParaRPr lang="fr-FR"/>
          </a:p>
        </p:txBody>
      </p:sp>
      <p:sp>
        <p:nvSpPr>
          <p:cNvPr id="6" name="Text Box 7"/>
          <p:cNvSpPr txBox="1">
            <a:spLocks noChangeArrowheads="1"/>
          </p:cNvSpPr>
          <p:nvPr/>
        </p:nvSpPr>
        <p:spPr bwMode="auto">
          <a:xfrm>
            <a:off x="4076704" y="5238767"/>
            <a:ext cx="1117600" cy="457200"/>
          </a:xfrm>
          <a:prstGeom prst="rect">
            <a:avLst/>
          </a:prstGeom>
          <a:noFill/>
          <a:ln w="9525">
            <a:noFill/>
            <a:miter lim="800000"/>
            <a:headEnd/>
            <a:tailEnd/>
          </a:ln>
          <a:effectLst/>
        </p:spPr>
        <p:txBody>
          <a:bodyPr wrap="none">
            <a:spAutoFit/>
          </a:bodyPr>
          <a:lstStyle/>
          <a:p>
            <a:pPr algn="ctr" eaLnBrk="0" hangingPunct="0"/>
            <a:r>
              <a:rPr lang="en-US" sz="1200" b="1">
                <a:effectLst>
                  <a:outerShdw blurRad="38100" dist="38100" dir="2700000" algn="tl">
                    <a:srgbClr val="000000"/>
                  </a:outerShdw>
                </a:effectLst>
                <a:latin typeface="Segoe Semibold" pitchFamily="34" charset="0"/>
              </a:rPr>
              <a:t>Local </a:t>
            </a:r>
          </a:p>
          <a:p>
            <a:pPr algn="ctr" eaLnBrk="0" hangingPunct="0"/>
            <a:r>
              <a:rPr lang="en-US" sz="1200" b="1">
                <a:effectLst>
                  <a:outerShdw blurRad="38100" dist="38100" dir="2700000" algn="tl">
                    <a:srgbClr val="000000"/>
                  </a:outerShdw>
                </a:effectLst>
                <a:latin typeface="Segoe Semibold" pitchFamily="34" charset="0"/>
              </a:rPr>
              <a:t>ACT database</a:t>
            </a:r>
          </a:p>
        </p:txBody>
      </p:sp>
      <p:sp>
        <p:nvSpPr>
          <p:cNvPr id="7" name="Text Box 10"/>
          <p:cNvSpPr txBox="1">
            <a:spLocks noChangeArrowheads="1"/>
          </p:cNvSpPr>
          <p:nvPr/>
        </p:nvSpPr>
        <p:spPr bwMode="auto">
          <a:xfrm>
            <a:off x="214282" y="4429132"/>
            <a:ext cx="2881343" cy="314325"/>
          </a:xfrm>
          <a:prstGeom prst="rect">
            <a:avLst/>
          </a:prstGeom>
          <a:noFill/>
          <a:ln w="28575" algn="ctr">
            <a:noFill/>
            <a:miter lim="800000"/>
            <a:headEnd/>
            <a:tailEnd/>
          </a:ln>
          <a:effectLst/>
        </p:spPr>
        <p:txBody>
          <a:bodyPr wrap="none"/>
          <a:lstStyle/>
          <a:p>
            <a:pPr algn="ctr"/>
            <a:r>
              <a:rPr lang="en-US" sz="1600" b="1" dirty="0" smtClean="0">
                <a:solidFill>
                  <a:srgbClr val="F8F8F8"/>
                </a:solidFill>
                <a:effectLst>
                  <a:outerShdw blurRad="38100" dist="38100" dir="2700000" algn="tl">
                    <a:srgbClr val="000000"/>
                  </a:outerShdw>
                </a:effectLst>
                <a:latin typeface="Segoe Semibold" pitchFamily="34" charset="0"/>
                <a:cs typeface="Arial" charset="0"/>
              </a:rPr>
              <a:t>Agents de </a:t>
            </a:r>
            <a:r>
              <a:rPr lang="en-US" sz="1600" b="1" dirty="0" err="1" smtClean="0">
                <a:solidFill>
                  <a:srgbClr val="F8F8F8"/>
                </a:solidFill>
                <a:effectLst>
                  <a:outerShdw blurRad="38100" dist="38100" dir="2700000" algn="tl">
                    <a:srgbClr val="000000"/>
                  </a:outerShdw>
                </a:effectLst>
                <a:latin typeface="Segoe Semibold" pitchFamily="34" charset="0"/>
                <a:cs typeface="Arial" charset="0"/>
              </a:rPr>
              <a:t>compatibilité</a:t>
            </a:r>
            <a:endParaRPr lang="en-US" sz="1600" b="1" dirty="0">
              <a:solidFill>
                <a:srgbClr val="F8F8F8"/>
              </a:solidFill>
              <a:effectLst>
                <a:outerShdw blurRad="38100" dist="38100" dir="2700000" algn="tl">
                  <a:srgbClr val="000000"/>
                </a:outerShdw>
              </a:effectLst>
              <a:latin typeface="Segoe Semibold" pitchFamily="34" charset="0"/>
              <a:cs typeface="Arial" charset="0"/>
            </a:endParaRPr>
          </a:p>
        </p:txBody>
      </p:sp>
      <p:grpSp>
        <p:nvGrpSpPr>
          <p:cNvPr id="2" name="Group 17"/>
          <p:cNvGrpSpPr>
            <a:grpSpLocks/>
          </p:cNvGrpSpPr>
          <p:nvPr/>
        </p:nvGrpSpPr>
        <p:grpSpPr bwMode="auto">
          <a:xfrm>
            <a:off x="307975" y="4848226"/>
            <a:ext cx="992188" cy="702837"/>
            <a:chOff x="84" y="1488"/>
            <a:chExt cx="484" cy="339"/>
          </a:xfrm>
        </p:grpSpPr>
        <p:pic>
          <p:nvPicPr>
            <p:cNvPr id="15" name="Picture 18" descr="REM_agents_noshadow"/>
            <p:cNvPicPr>
              <a:picLocks noChangeAspect="1" noChangeArrowheads="1"/>
            </p:cNvPicPr>
            <p:nvPr/>
          </p:nvPicPr>
          <p:blipFill>
            <a:blip r:embed="rId3" cstate="print"/>
            <a:srcRect/>
            <a:stretch>
              <a:fillRect/>
            </a:stretch>
          </p:blipFill>
          <p:spPr bwMode="auto">
            <a:xfrm>
              <a:off x="193" y="1488"/>
              <a:ext cx="218" cy="206"/>
            </a:xfrm>
            <a:prstGeom prst="rect">
              <a:avLst/>
            </a:prstGeom>
            <a:noFill/>
          </p:spPr>
        </p:pic>
        <p:sp>
          <p:nvSpPr>
            <p:cNvPr id="16" name="Text Box 19"/>
            <p:cNvSpPr txBox="1">
              <a:spLocks noChangeArrowheads="1"/>
            </p:cNvSpPr>
            <p:nvPr/>
          </p:nvSpPr>
          <p:spPr bwMode="auto">
            <a:xfrm>
              <a:off x="84" y="1701"/>
              <a:ext cx="484" cy="126"/>
            </a:xfrm>
            <a:prstGeom prst="rect">
              <a:avLst/>
            </a:prstGeom>
            <a:noFill/>
            <a:ln w="9525">
              <a:noFill/>
              <a:miter lim="800000"/>
              <a:headEnd/>
              <a:tailEnd/>
            </a:ln>
            <a:effectLst/>
          </p:spPr>
          <p:txBody>
            <a:bodyPr>
              <a:spAutoFit/>
            </a:bodyPr>
            <a:lstStyle/>
            <a:p>
              <a:pPr eaLnBrk="0" hangingPunct="0"/>
              <a:r>
                <a:rPr lang="en-US" sz="1100" b="1" dirty="0">
                  <a:effectLst>
                    <a:outerShdw blurRad="38100" dist="38100" dir="2700000" algn="tl">
                      <a:srgbClr val="000000"/>
                    </a:outerShdw>
                  </a:effectLst>
                  <a:latin typeface="Segoe Semibold" pitchFamily="34" charset="0"/>
                </a:rPr>
                <a:t>Inventory</a:t>
              </a:r>
              <a:endParaRPr lang="en-US" sz="800" b="1" dirty="0">
                <a:effectLst>
                  <a:outerShdw blurRad="38100" dist="38100" dir="2700000" algn="tl">
                    <a:srgbClr val="000000"/>
                  </a:outerShdw>
                </a:effectLst>
                <a:latin typeface="Segoe Semibold" pitchFamily="34" charset="0"/>
              </a:endParaRPr>
            </a:p>
          </p:txBody>
        </p:sp>
      </p:grpSp>
      <p:grpSp>
        <p:nvGrpSpPr>
          <p:cNvPr id="3" name="Group 20"/>
          <p:cNvGrpSpPr>
            <a:grpSpLocks/>
          </p:cNvGrpSpPr>
          <p:nvPr/>
        </p:nvGrpSpPr>
        <p:grpSpPr bwMode="auto">
          <a:xfrm>
            <a:off x="1142976" y="4857760"/>
            <a:ext cx="484187" cy="708165"/>
            <a:chOff x="1394" y="2064"/>
            <a:chExt cx="235" cy="341"/>
          </a:xfrm>
        </p:grpSpPr>
        <p:pic>
          <p:nvPicPr>
            <p:cNvPr id="18" name="Picture 21" descr="REM_agents_noshadow"/>
            <p:cNvPicPr>
              <a:picLocks noChangeAspect="1" noChangeArrowheads="1"/>
            </p:cNvPicPr>
            <p:nvPr/>
          </p:nvPicPr>
          <p:blipFill>
            <a:blip r:embed="rId3" cstate="print"/>
            <a:srcRect/>
            <a:stretch>
              <a:fillRect/>
            </a:stretch>
          </p:blipFill>
          <p:spPr bwMode="auto">
            <a:xfrm>
              <a:off x="1411" y="2064"/>
              <a:ext cx="218" cy="206"/>
            </a:xfrm>
            <a:prstGeom prst="rect">
              <a:avLst/>
            </a:prstGeom>
            <a:noFill/>
          </p:spPr>
        </p:pic>
        <p:sp>
          <p:nvSpPr>
            <p:cNvPr id="19" name="Text Box 22"/>
            <p:cNvSpPr txBox="1">
              <a:spLocks noChangeArrowheads="1"/>
            </p:cNvSpPr>
            <p:nvPr/>
          </p:nvSpPr>
          <p:spPr bwMode="auto">
            <a:xfrm>
              <a:off x="1394" y="2279"/>
              <a:ext cx="182" cy="126"/>
            </a:xfrm>
            <a:prstGeom prst="rect">
              <a:avLst/>
            </a:prstGeom>
            <a:noFill/>
            <a:ln w="9525">
              <a:noFill/>
              <a:miter lim="800000"/>
              <a:headEnd/>
              <a:tailEnd/>
            </a:ln>
            <a:effectLst/>
          </p:spPr>
          <p:txBody>
            <a:bodyPr wrap="none">
              <a:spAutoFit/>
            </a:bodyPr>
            <a:lstStyle/>
            <a:p>
              <a:pPr eaLnBrk="0" hangingPunct="0"/>
              <a:r>
                <a:rPr lang="en-US" sz="800" b="1" dirty="0">
                  <a:effectLst>
                    <a:outerShdw blurRad="38100" dist="38100" dir="2700000" algn="tl">
                      <a:srgbClr val="000000"/>
                    </a:outerShdw>
                  </a:effectLst>
                  <a:latin typeface="Segoe Semibold" pitchFamily="34" charset="0"/>
                </a:rPr>
                <a:t>  </a:t>
              </a:r>
              <a:r>
                <a:rPr lang="en-US" sz="1100" b="1" dirty="0">
                  <a:effectLst>
                    <a:outerShdw blurRad="38100" dist="38100" dir="2700000" algn="tl">
                      <a:srgbClr val="000000"/>
                    </a:outerShdw>
                  </a:effectLst>
                  <a:latin typeface="Segoe Semibold" pitchFamily="34" charset="0"/>
                </a:rPr>
                <a:t>IE</a:t>
              </a:r>
              <a:endParaRPr lang="en-US" sz="800" b="1" dirty="0">
                <a:effectLst>
                  <a:outerShdw blurRad="38100" dist="38100" dir="2700000" algn="tl">
                    <a:srgbClr val="000000"/>
                  </a:outerShdw>
                </a:effectLst>
                <a:latin typeface="Segoe Semibold" pitchFamily="34" charset="0"/>
              </a:endParaRPr>
            </a:p>
          </p:txBody>
        </p:sp>
      </p:grpSp>
      <p:grpSp>
        <p:nvGrpSpPr>
          <p:cNvPr id="5" name="Group 23"/>
          <p:cNvGrpSpPr>
            <a:grpSpLocks/>
          </p:cNvGrpSpPr>
          <p:nvPr/>
        </p:nvGrpSpPr>
        <p:grpSpPr bwMode="auto">
          <a:xfrm>
            <a:off x="1643042" y="4857760"/>
            <a:ext cx="550676" cy="708165"/>
            <a:chOff x="1712" y="2064"/>
            <a:chExt cx="268" cy="341"/>
          </a:xfrm>
        </p:grpSpPr>
        <p:pic>
          <p:nvPicPr>
            <p:cNvPr id="21" name="Picture 24" descr="REM_agents_noshadow"/>
            <p:cNvPicPr>
              <a:picLocks noChangeAspect="1" noChangeArrowheads="1"/>
            </p:cNvPicPr>
            <p:nvPr/>
          </p:nvPicPr>
          <p:blipFill>
            <a:blip r:embed="rId3" cstate="print"/>
            <a:srcRect/>
            <a:stretch>
              <a:fillRect/>
            </a:stretch>
          </p:blipFill>
          <p:spPr bwMode="auto">
            <a:xfrm>
              <a:off x="1759" y="2064"/>
              <a:ext cx="218" cy="206"/>
            </a:xfrm>
            <a:prstGeom prst="rect">
              <a:avLst/>
            </a:prstGeom>
            <a:noFill/>
          </p:spPr>
        </p:pic>
        <p:sp>
          <p:nvSpPr>
            <p:cNvPr id="22" name="Text Box 25"/>
            <p:cNvSpPr txBox="1">
              <a:spLocks noChangeArrowheads="1"/>
            </p:cNvSpPr>
            <p:nvPr/>
          </p:nvSpPr>
          <p:spPr bwMode="auto">
            <a:xfrm>
              <a:off x="1712" y="2279"/>
              <a:ext cx="268" cy="126"/>
            </a:xfrm>
            <a:prstGeom prst="rect">
              <a:avLst/>
            </a:prstGeom>
            <a:noFill/>
            <a:ln w="9525">
              <a:noFill/>
              <a:miter lim="800000"/>
              <a:headEnd/>
              <a:tailEnd/>
            </a:ln>
            <a:effectLst/>
          </p:spPr>
          <p:txBody>
            <a:bodyPr wrap="none">
              <a:spAutoFit/>
            </a:bodyPr>
            <a:lstStyle/>
            <a:p>
              <a:pPr eaLnBrk="0" hangingPunct="0"/>
              <a:r>
                <a:rPr lang="en-US" sz="800" b="1" dirty="0">
                  <a:effectLst>
                    <a:outerShdw blurRad="38100" dist="38100" dir="2700000" algn="tl">
                      <a:srgbClr val="000000"/>
                    </a:outerShdw>
                  </a:effectLst>
                  <a:latin typeface="Segoe Semibold" pitchFamily="34" charset="0"/>
                </a:rPr>
                <a:t>  </a:t>
              </a:r>
              <a:r>
                <a:rPr lang="en-US" sz="1100" b="1" dirty="0">
                  <a:effectLst>
                    <a:outerShdw blurRad="38100" dist="38100" dir="2700000" algn="tl">
                      <a:srgbClr val="000000"/>
                    </a:outerShdw>
                  </a:effectLst>
                  <a:latin typeface="Segoe Semibold" pitchFamily="34" charset="0"/>
                </a:rPr>
                <a:t>UAC</a:t>
              </a:r>
              <a:endParaRPr lang="en-US" sz="800" b="1" dirty="0">
                <a:effectLst>
                  <a:outerShdw blurRad="38100" dist="38100" dir="2700000" algn="tl">
                    <a:srgbClr val="000000"/>
                  </a:outerShdw>
                </a:effectLst>
                <a:latin typeface="Segoe Semibold" pitchFamily="34" charset="0"/>
              </a:endParaRPr>
            </a:p>
          </p:txBody>
        </p:sp>
      </p:grpSp>
      <p:grpSp>
        <p:nvGrpSpPr>
          <p:cNvPr id="8" name="Group 26"/>
          <p:cNvGrpSpPr>
            <a:grpSpLocks/>
          </p:cNvGrpSpPr>
          <p:nvPr/>
        </p:nvGrpSpPr>
        <p:grpSpPr bwMode="auto">
          <a:xfrm>
            <a:off x="2357424" y="4857760"/>
            <a:ext cx="521275" cy="708165"/>
            <a:chOff x="2102" y="2064"/>
            <a:chExt cx="253" cy="341"/>
          </a:xfrm>
        </p:grpSpPr>
        <p:pic>
          <p:nvPicPr>
            <p:cNvPr id="24" name="Picture 27" descr="REM_agents_noshadow"/>
            <p:cNvPicPr>
              <a:picLocks noChangeAspect="1" noChangeArrowheads="1"/>
            </p:cNvPicPr>
            <p:nvPr/>
          </p:nvPicPr>
          <p:blipFill>
            <a:blip r:embed="rId3" cstate="print"/>
            <a:srcRect/>
            <a:stretch>
              <a:fillRect/>
            </a:stretch>
          </p:blipFill>
          <p:spPr bwMode="auto">
            <a:xfrm>
              <a:off x="2119" y="2064"/>
              <a:ext cx="218" cy="206"/>
            </a:xfrm>
            <a:prstGeom prst="rect">
              <a:avLst/>
            </a:prstGeom>
            <a:noFill/>
          </p:spPr>
        </p:pic>
        <p:sp>
          <p:nvSpPr>
            <p:cNvPr id="25" name="Text Box 28"/>
            <p:cNvSpPr txBox="1">
              <a:spLocks noChangeArrowheads="1"/>
            </p:cNvSpPr>
            <p:nvPr/>
          </p:nvSpPr>
          <p:spPr bwMode="auto">
            <a:xfrm>
              <a:off x="2102" y="2279"/>
              <a:ext cx="253" cy="126"/>
            </a:xfrm>
            <a:prstGeom prst="rect">
              <a:avLst/>
            </a:prstGeom>
            <a:noFill/>
            <a:ln w="9525">
              <a:noFill/>
              <a:miter lim="800000"/>
              <a:headEnd/>
              <a:tailEnd/>
            </a:ln>
            <a:effectLst/>
          </p:spPr>
          <p:txBody>
            <a:bodyPr wrap="none">
              <a:spAutoFit/>
            </a:bodyPr>
            <a:lstStyle/>
            <a:p>
              <a:pPr eaLnBrk="0" hangingPunct="0"/>
              <a:r>
                <a:rPr lang="en-US" sz="1100" b="1" dirty="0" smtClean="0">
                  <a:effectLst>
                    <a:outerShdw blurRad="38100" dist="38100" dir="2700000" algn="tl">
                      <a:srgbClr val="000000"/>
                    </a:outerShdw>
                  </a:effectLst>
                  <a:latin typeface="Segoe Semibold" pitchFamily="34" charset="0"/>
                </a:rPr>
                <a:t>Vista</a:t>
              </a:r>
              <a:endParaRPr lang="en-US" sz="800" b="1" dirty="0">
                <a:effectLst>
                  <a:outerShdw blurRad="38100" dist="38100" dir="2700000" algn="tl">
                    <a:srgbClr val="000000"/>
                  </a:outerShdw>
                </a:effectLst>
                <a:latin typeface="Segoe Semibold" pitchFamily="34" charset="0"/>
              </a:endParaRPr>
            </a:p>
          </p:txBody>
        </p:sp>
      </p:grpSp>
      <p:sp>
        <p:nvSpPr>
          <p:cNvPr id="29" name="Text Box 34"/>
          <p:cNvSpPr txBox="1">
            <a:spLocks noChangeArrowheads="1"/>
          </p:cNvSpPr>
          <p:nvPr/>
        </p:nvSpPr>
        <p:spPr bwMode="auto">
          <a:xfrm>
            <a:off x="6562741" y="1419212"/>
            <a:ext cx="2057400" cy="485775"/>
          </a:xfrm>
          <a:prstGeom prst="rect">
            <a:avLst/>
          </a:prstGeom>
          <a:noFill/>
          <a:ln w="28575" algn="ctr">
            <a:noFill/>
            <a:miter lim="800000"/>
            <a:headEnd/>
            <a:tailEnd/>
          </a:ln>
          <a:effectLst/>
        </p:spPr>
        <p:txBody>
          <a:bodyPr wrap="none"/>
          <a:lstStyle/>
          <a:p>
            <a:pPr algn="ctr"/>
            <a:r>
              <a:rPr lang="en-US" sz="1600" b="1" dirty="0" smtClean="0">
                <a:solidFill>
                  <a:srgbClr val="F8F8F8"/>
                </a:solidFill>
                <a:effectLst>
                  <a:outerShdw blurRad="38100" dist="38100" dir="2700000" algn="tl">
                    <a:srgbClr val="000000"/>
                  </a:outerShdw>
                </a:effectLst>
                <a:latin typeface="Segoe Semibold" pitchFamily="34" charset="0"/>
                <a:cs typeface="Arial" charset="0"/>
              </a:rPr>
              <a:t>Site </a:t>
            </a:r>
            <a:r>
              <a:rPr lang="en-US" sz="1600" b="1" dirty="0" err="1" smtClean="0">
                <a:solidFill>
                  <a:srgbClr val="F8F8F8"/>
                </a:solidFill>
                <a:effectLst>
                  <a:outerShdw blurRad="38100" dist="38100" dir="2700000" algn="tl">
                    <a:srgbClr val="000000"/>
                  </a:outerShdw>
                </a:effectLst>
                <a:latin typeface="Segoe Semibold" pitchFamily="34" charset="0"/>
                <a:cs typeface="Arial" charset="0"/>
              </a:rPr>
              <a:t>Compatibilité</a:t>
            </a:r>
            <a:endParaRPr lang="en-US" sz="1600" b="1" dirty="0">
              <a:solidFill>
                <a:srgbClr val="F8F8F8"/>
              </a:solidFill>
              <a:effectLst>
                <a:outerShdw blurRad="38100" dist="38100" dir="2700000" algn="tl">
                  <a:srgbClr val="000000"/>
                </a:outerShdw>
              </a:effectLst>
              <a:latin typeface="Segoe Semibold" pitchFamily="34" charset="0"/>
              <a:cs typeface="Arial" charset="0"/>
            </a:endParaRPr>
          </a:p>
        </p:txBody>
      </p:sp>
      <p:sp>
        <p:nvSpPr>
          <p:cNvPr id="30" name="Text Box 45"/>
          <p:cNvSpPr txBox="1">
            <a:spLocks noChangeArrowheads="1"/>
          </p:cNvSpPr>
          <p:nvPr/>
        </p:nvSpPr>
        <p:spPr bwMode="auto">
          <a:xfrm>
            <a:off x="415925" y="2962275"/>
            <a:ext cx="590550" cy="244475"/>
          </a:xfrm>
          <a:prstGeom prst="rect">
            <a:avLst/>
          </a:prstGeom>
          <a:noFill/>
          <a:ln w="9525">
            <a:noFill/>
            <a:miter lim="800000"/>
            <a:headEnd/>
            <a:tailEnd/>
          </a:ln>
          <a:effectLst/>
        </p:spPr>
        <p:txBody>
          <a:bodyPr wrap="none">
            <a:spAutoFit/>
          </a:bodyPr>
          <a:lstStyle/>
          <a:p>
            <a:pPr eaLnBrk="0" hangingPunct="0"/>
            <a:r>
              <a:rPr lang="en-US" sz="1000">
                <a:effectLst>
                  <a:outerShdw blurRad="38100" dist="38100" dir="2700000" algn="tl">
                    <a:srgbClr val="000000"/>
                  </a:outerShdw>
                </a:effectLst>
                <a:latin typeface="Segoe Semibold" pitchFamily="34" charset="0"/>
              </a:rPr>
              <a:t>Europe</a:t>
            </a:r>
          </a:p>
        </p:txBody>
      </p:sp>
      <p:sp>
        <p:nvSpPr>
          <p:cNvPr id="32" name="Text Box 56"/>
          <p:cNvSpPr txBox="1">
            <a:spLocks noChangeArrowheads="1"/>
          </p:cNvSpPr>
          <p:nvPr/>
        </p:nvSpPr>
        <p:spPr bwMode="auto">
          <a:xfrm>
            <a:off x="228600" y="1500188"/>
            <a:ext cx="3221038" cy="304800"/>
          </a:xfrm>
          <a:prstGeom prst="rect">
            <a:avLst/>
          </a:prstGeom>
          <a:noFill/>
          <a:ln w="28575" algn="ctr">
            <a:noFill/>
            <a:miter lim="800000"/>
            <a:headEnd/>
            <a:tailEnd/>
          </a:ln>
          <a:effectLst/>
        </p:spPr>
        <p:txBody>
          <a:bodyPr wrap="none"/>
          <a:lstStyle/>
          <a:p>
            <a:pPr algn="ctr"/>
            <a:r>
              <a:rPr lang="en-US" b="1" dirty="0" err="1" smtClean="0">
                <a:solidFill>
                  <a:srgbClr val="F8F8F8"/>
                </a:solidFill>
                <a:effectLst>
                  <a:outerShdw blurRad="38100" dist="38100" dir="2700000" algn="tl">
                    <a:srgbClr val="000000"/>
                  </a:outerShdw>
                </a:effectLst>
                <a:latin typeface="Segoe Semibold" pitchFamily="34" charset="0"/>
                <a:cs typeface="Arial" charset="0"/>
              </a:rPr>
              <a:t>Postes</a:t>
            </a:r>
            <a:r>
              <a:rPr lang="en-US" b="1" dirty="0" smtClean="0">
                <a:solidFill>
                  <a:srgbClr val="F8F8F8"/>
                </a:solidFill>
                <a:effectLst>
                  <a:outerShdw blurRad="38100" dist="38100" dir="2700000" algn="tl">
                    <a:srgbClr val="000000"/>
                  </a:outerShdw>
                </a:effectLst>
                <a:latin typeface="Segoe Semibold" pitchFamily="34" charset="0"/>
                <a:cs typeface="Arial" charset="0"/>
              </a:rPr>
              <a:t> de travail</a:t>
            </a:r>
            <a:endParaRPr lang="en-US" b="1" dirty="0">
              <a:solidFill>
                <a:srgbClr val="F8F8F8"/>
              </a:solidFill>
              <a:effectLst>
                <a:outerShdw blurRad="38100" dist="38100" dir="2700000" algn="tl">
                  <a:srgbClr val="000000"/>
                </a:outerShdw>
              </a:effectLst>
              <a:latin typeface="Segoe Semibold" pitchFamily="34" charset="0"/>
              <a:cs typeface="Arial" charset="0"/>
            </a:endParaRPr>
          </a:p>
        </p:txBody>
      </p:sp>
      <p:sp>
        <p:nvSpPr>
          <p:cNvPr id="33" name="Text Box 61"/>
          <p:cNvSpPr txBox="1">
            <a:spLocks noChangeArrowheads="1"/>
          </p:cNvSpPr>
          <p:nvPr/>
        </p:nvSpPr>
        <p:spPr bwMode="auto">
          <a:xfrm>
            <a:off x="5122863" y="3757613"/>
            <a:ext cx="3373437" cy="490537"/>
          </a:xfrm>
          <a:prstGeom prst="rect">
            <a:avLst/>
          </a:prstGeom>
          <a:noFill/>
          <a:ln w="28575" algn="ctr">
            <a:noFill/>
            <a:miter lim="800000"/>
            <a:headEnd/>
            <a:tailEnd/>
          </a:ln>
          <a:effectLst/>
        </p:spPr>
        <p:txBody>
          <a:bodyPr/>
          <a:lstStyle/>
          <a:p>
            <a:pPr algn="ctr"/>
            <a:r>
              <a:rPr lang="en-US" sz="1400" b="1" dirty="0">
                <a:solidFill>
                  <a:srgbClr val="F8F8F8"/>
                </a:solidFill>
                <a:effectLst>
                  <a:outerShdw blurRad="38100" dist="38100" dir="2700000" algn="tl">
                    <a:srgbClr val="000000"/>
                  </a:outerShdw>
                </a:effectLst>
                <a:latin typeface="Segoe Semibold" pitchFamily="34" charset="0"/>
                <a:cs typeface="Arial" charset="0"/>
              </a:rPr>
              <a:t>Application Compatibility Manager</a:t>
            </a:r>
          </a:p>
        </p:txBody>
      </p:sp>
      <p:pic>
        <p:nvPicPr>
          <p:cNvPr id="35" name="Picture 62" descr="static-toolkit_intro_final"/>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19825" y="4238625"/>
            <a:ext cx="774700" cy="868363"/>
          </a:xfrm>
          <a:prstGeom prst="rect">
            <a:avLst/>
          </a:prstGeom>
          <a:noFill/>
          <a:ln w="9525">
            <a:noFill/>
            <a:miter lim="800000"/>
            <a:headEnd/>
            <a:tailEnd/>
          </a:ln>
        </p:spPr>
      </p:pic>
      <p:sp>
        <p:nvSpPr>
          <p:cNvPr id="39" name="Text Box 67"/>
          <p:cNvSpPr txBox="1">
            <a:spLocks noChangeArrowheads="1"/>
          </p:cNvSpPr>
          <p:nvPr/>
        </p:nvSpPr>
        <p:spPr bwMode="auto">
          <a:xfrm>
            <a:off x="1643042" y="2857496"/>
            <a:ext cx="463588" cy="246221"/>
          </a:xfrm>
          <a:prstGeom prst="rect">
            <a:avLst/>
          </a:prstGeom>
          <a:noFill/>
          <a:ln w="9525">
            <a:noFill/>
            <a:miter lim="800000"/>
            <a:headEnd/>
            <a:tailEnd/>
          </a:ln>
          <a:effectLst/>
        </p:spPr>
        <p:txBody>
          <a:bodyPr wrap="none">
            <a:spAutoFit/>
          </a:bodyPr>
          <a:lstStyle/>
          <a:p>
            <a:pPr algn="ctr" eaLnBrk="0" hangingPunct="0"/>
            <a:r>
              <a:rPr lang="en-US" sz="1000" dirty="0" smtClean="0">
                <a:effectLst>
                  <a:outerShdw blurRad="38100" dist="38100" dir="2700000" algn="tl">
                    <a:srgbClr val="000000"/>
                  </a:outerShdw>
                </a:effectLst>
                <a:latin typeface="Segoe Semibold" pitchFamily="34" charset="0"/>
              </a:rPr>
              <a:t>DRH</a:t>
            </a:r>
            <a:endParaRPr lang="en-US" sz="1000" dirty="0">
              <a:effectLst>
                <a:outerShdw blurRad="38100" dist="38100" dir="2700000" algn="tl">
                  <a:srgbClr val="000000"/>
                </a:outerShdw>
              </a:effectLst>
              <a:latin typeface="Segoe Semibold" pitchFamily="34" charset="0"/>
            </a:endParaRPr>
          </a:p>
        </p:txBody>
      </p:sp>
      <p:sp>
        <p:nvSpPr>
          <p:cNvPr id="40" name="Text Box 68"/>
          <p:cNvSpPr txBox="1">
            <a:spLocks noChangeArrowheads="1"/>
          </p:cNvSpPr>
          <p:nvPr/>
        </p:nvSpPr>
        <p:spPr bwMode="auto">
          <a:xfrm>
            <a:off x="2846388" y="2827338"/>
            <a:ext cx="620712" cy="244475"/>
          </a:xfrm>
          <a:prstGeom prst="rect">
            <a:avLst/>
          </a:prstGeom>
          <a:noFill/>
          <a:ln w="9525">
            <a:noFill/>
            <a:miter lim="800000"/>
            <a:headEnd/>
            <a:tailEnd/>
          </a:ln>
          <a:effectLst/>
        </p:spPr>
        <p:txBody>
          <a:bodyPr wrap="none">
            <a:spAutoFit/>
          </a:bodyPr>
          <a:lstStyle/>
          <a:p>
            <a:pPr algn="ctr" eaLnBrk="0" hangingPunct="0"/>
            <a:r>
              <a:rPr lang="en-US" sz="1000">
                <a:effectLst>
                  <a:outerShdw blurRad="38100" dist="38100" dir="2700000" algn="tl">
                    <a:srgbClr val="000000"/>
                  </a:outerShdw>
                </a:effectLst>
                <a:latin typeface="Segoe Semibold" pitchFamily="34" charset="0"/>
              </a:rPr>
              <a:t>Finance</a:t>
            </a:r>
          </a:p>
        </p:txBody>
      </p:sp>
      <p:pic>
        <p:nvPicPr>
          <p:cNvPr id="41" name="Picture 72" descr="Server SQL database"/>
          <p:cNvPicPr>
            <a:picLocks noChangeAspect="1" noChangeArrowheads="1"/>
          </p:cNvPicPr>
          <p:nvPr/>
        </p:nvPicPr>
        <p:blipFill>
          <a:blip r:embed="rId5" cstate="print"/>
          <a:srcRect/>
          <a:stretch>
            <a:fillRect/>
          </a:stretch>
        </p:blipFill>
        <p:spPr bwMode="auto">
          <a:xfrm>
            <a:off x="4310067" y="4429142"/>
            <a:ext cx="568325" cy="841375"/>
          </a:xfrm>
          <a:prstGeom prst="rect">
            <a:avLst/>
          </a:prstGeom>
          <a:noFill/>
        </p:spPr>
      </p:pic>
      <p:grpSp>
        <p:nvGrpSpPr>
          <p:cNvPr id="11" name="Group 76"/>
          <p:cNvGrpSpPr>
            <a:grpSpLocks/>
          </p:cNvGrpSpPr>
          <p:nvPr/>
        </p:nvGrpSpPr>
        <p:grpSpPr bwMode="auto">
          <a:xfrm>
            <a:off x="7926388" y="2139950"/>
            <a:ext cx="822325" cy="609600"/>
            <a:chOff x="2886" y="648"/>
            <a:chExt cx="787" cy="552"/>
          </a:xfrm>
        </p:grpSpPr>
        <p:pic>
          <p:nvPicPr>
            <p:cNvPr id="43" name="Picture 74" descr="user business man"/>
            <p:cNvPicPr>
              <a:picLocks noChangeAspect="1" noChangeArrowheads="1"/>
            </p:cNvPicPr>
            <p:nvPr/>
          </p:nvPicPr>
          <p:blipFill>
            <a:blip r:embed="rId6" cstate="print"/>
            <a:srcRect/>
            <a:stretch>
              <a:fillRect/>
            </a:stretch>
          </p:blipFill>
          <p:spPr bwMode="auto">
            <a:xfrm>
              <a:off x="2886" y="648"/>
              <a:ext cx="415" cy="550"/>
            </a:xfrm>
            <a:prstGeom prst="rect">
              <a:avLst/>
            </a:prstGeom>
            <a:noFill/>
          </p:spPr>
        </p:pic>
        <p:pic>
          <p:nvPicPr>
            <p:cNvPr id="44" name="Picture 75" descr="user business user woman"/>
            <p:cNvPicPr>
              <a:picLocks noChangeAspect="1" noChangeArrowheads="1"/>
            </p:cNvPicPr>
            <p:nvPr/>
          </p:nvPicPr>
          <p:blipFill>
            <a:blip r:embed="rId7" cstate="print"/>
            <a:srcRect/>
            <a:stretch>
              <a:fillRect/>
            </a:stretch>
          </p:blipFill>
          <p:spPr bwMode="auto">
            <a:xfrm>
              <a:off x="3265" y="648"/>
              <a:ext cx="408" cy="552"/>
            </a:xfrm>
            <a:prstGeom prst="rect">
              <a:avLst/>
            </a:prstGeom>
            <a:noFill/>
          </p:spPr>
        </p:pic>
      </p:grpSp>
      <p:pic>
        <p:nvPicPr>
          <p:cNvPr id="45" name="Picture 149" descr="Server"/>
          <p:cNvPicPr>
            <a:picLocks noChangeAspect="1" noChangeArrowheads="1"/>
          </p:cNvPicPr>
          <p:nvPr/>
        </p:nvPicPr>
        <p:blipFill>
          <a:blip r:embed="rId8" cstate="print"/>
          <a:srcRect/>
          <a:stretch>
            <a:fillRect/>
          </a:stretch>
        </p:blipFill>
        <p:spPr bwMode="auto">
          <a:xfrm>
            <a:off x="6827838" y="1827213"/>
            <a:ext cx="787400" cy="1092200"/>
          </a:xfrm>
          <a:prstGeom prst="rect">
            <a:avLst/>
          </a:prstGeom>
          <a:noFill/>
        </p:spPr>
      </p:pic>
      <p:pic>
        <p:nvPicPr>
          <p:cNvPr id="46" name="Picture 154" descr="Globe"/>
          <p:cNvPicPr>
            <a:picLocks noChangeAspect="1" noChangeArrowheads="1"/>
          </p:cNvPicPr>
          <p:nvPr/>
        </p:nvPicPr>
        <p:blipFill>
          <a:blip r:embed="rId9" cstate="print"/>
          <a:srcRect/>
          <a:stretch>
            <a:fillRect/>
          </a:stretch>
        </p:blipFill>
        <p:spPr bwMode="auto">
          <a:xfrm>
            <a:off x="7294563" y="2262188"/>
            <a:ext cx="620712" cy="585787"/>
          </a:xfrm>
          <a:prstGeom prst="rect">
            <a:avLst/>
          </a:prstGeom>
          <a:noFill/>
        </p:spPr>
      </p:pic>
      <p:grpSp>
        <p:nvGrpSpPr>
          <p:cNvPr id="12" name="Group 164"/>
          <p:cNvGrpSpPr>
            <a:grpSpLocks/>
          </p:cNvGrpSpPr>
          <p:nvPr/>
        </p:nvGrpSpPr>
        <p:grpSpPr bwMode="auto">
          <a:xfrm>
            <a:off x="254000" y="1938338"/>
            <a:ext cx="949325" cy="968375"/>
            <a:chOff x="2627" y="794"/>
            <a:chExt cx="598" cy="610"/>
          </a:xfrm>
        </p:grpSpPr>
        <p:pic>
          <p:nvPicPr>
            <p:cNvPr id="51" name="Picture 161" descr="PC with flat panel"/>
            <p:cNvPicPr>
              <a:picLocks noChangeAspect="1" noChangeArrowheads="1"/>
            </p:cNvPicPr>
            <p:nvPr/>
          </p:nvPicPr>
          <p:blipFill>
            <a:blip r:embed="rId10" cstate="print"/>
            <a:srcRect/>
            <a:stretch>
              <a:fillRect/>
            </a:stretch>
          </p:blipFill>
          <p:spPr bwMode="auto">
            <a:xfrm>
              <a:off x="2627" y="794"/>
              <a:ext cx="502" cy="514"/>
            </a:xfrm>
            <a:prstGeom prst="rect">
              <a:avLst/>
            </a:prstGeom>
            <a:noFill/>
          </p:spPr>
        </p:pic>
        <p:pic>
          <p:nvPicPr>
            <p:cNvPr id="52" name="Picture 163" descr="PC with flat panel"/>
            <p:cNvPicPr>
              <a:picLocks noChangeAspect="1" noChangeArrowheads="1"/>
            </p:cNvPicPr>
            <p:nvPr/>
          </p:nvPicPr>
          <p:blipFill>
            <a:blip r:embed="rId10" cstate="print"/>
            <a:srcRect/>
            <a:stretch>
              <a:fillRect/>
            </a:stretch>
          </p:blipFill>
          <p:spPr bwMode="auto">
            <a:xfrm>
              <a:off x="2723" y="890"/>
              <a:ext cx="502" cy="514"/>
            </a:xfrm>
            <a:prstGeom prst="rect">
              <a:avLst/>
            </a:prstGeom>
            <a:noFill/>
          </p:spPr>
        </p:pic>
      </p:grpSp>
      <p:grpSp>
        <p:nvGrpSpPr>
          <p:cNvPr id="13" name="Group 168"/>
          <p:cNvGrpSpPr>
            <a:grpSpLocks/>
          </p:cNvGrpSpPr>
          <p:nvPr/>
        </p:nvGrpSpPr>
        <p:grpSpPr bwMode="auto">
          <a:xfrm>
            <a:off x="2763838" y="1762125"/>
            <a:ext cx="823912" cy="1069975"/>
            <a:chOff x="2729" y="954"/>
            <a:chExt cx="607" cy="767"/>
          </a:xfrm>
        </p:grpSpPr>
        <p:pic>
          <p:nvPicPr>
            <p:cNvPr id="54" name="Picture 165" descr="Server"/>
            <p:cNvPicPr>
              <a:picLocks noChangeAspect="1" noChangeArrowheads="1"/>
            </p:cNvPicPr>
            <p:nvPr/>
          </p:nvPicPr>
          <p:blipFill>
            <a:blip r:embed="rId11" cstate="print"/>
            <a:srcRect/>
            <a:stretch>
              <a:fillRect/>
            </a:stretch>
          </p:blipFill>
          <p:spPr bwMode="auto">
            <a:xfrm>
              <a:off x="2729" y="954"/>
              <a:ext cx="415" cy="575"/>
            </a:xfrm>
            <a:prstGeom prst="rect">
              <a:avLst/>
            </a:prstGeom>
            <a:noFill/>
          </p:spPr>
        </p:pic>
        <p:pic>
          <p:nvPicPr>
            <p:cNvPr id="55" name="Picture 166" descr="Server"/>
            <p:cNvPicPr>
              <a:picLocks noChangeAspect="1" noChangeArrowheads="1"/>
            </p:cNvPicPr>
            <p:nvPr/>
          </p:nvPicPr>
          <p:blipFill>
            <a:blip r:embed="rId11" cstate="print"/>
            <a:srcRect/>
            <a:stretch>
              <a:fillRect/>
            </a:stretch>
          </p:blipFill>
          <p:spPr bwMode="auto">
            <a:xfrm>
              <a:off x="2825" y="1050"/>
              <a:ext cx="415" cy="575"/>
            </a:xfrm>
            <a:prstGeom prst="rect">
              <a:avLst/>
            </a:prstGeom>
            <a:noFill/>
          </p:spPr>
        </p:pic>
        <p:pic>
          <p:nvPicPr>
            <p:cNvPr id="56" name="Picture 167" descr="Server"/>
            <p:cNvPicPr>
              <a:picLocks noChangeAspect="1" noChangeArrowheads="1"/>
            </p:cNvPicPr>
            <p:nvPr/>
          </p:nvPicPr>
          <p:blipFill>
            <a:blip r:embed="rId11" cstate="print"/>
            <a:srcRect/>
            <a:stretch>
              <a:fillRect/>
            </a:stretch>
          </p:blipFill>
          <p:spPr bwMode="auto">
            <a:xfrm>
              <a:off x="2921" y="1146"/>
              <a:ext cx="415" cy="575"/>
            </a:xfrm>
            <a:prstGeom prst="rect">
              <a:avLst/>
            </a:prstGeom>
            <a:noFill/>
          </p:spPr>
        </p:pic>
      </p:grpSp>
      <p:grpSp>
        <p:nvGrpSpPr>
          <p:cNvPr id="14" name="Group 170"/>
          <p:cNvGrpSpPr>
            <a:grpSpLocks/>
          </p:cNvGrpSpPr>
          <p:nvPr/>
        </p:nvGrpSpPr>
        <p:grpSpPr bwMode="auto">
          <a:xfrm>
            <a:off x="1490663" y="1965325"/>
            <a:ext cx="895350" cy="869950"/>
            <a:chOff x="2666" y="861"/>
            <a:chExt cx="564" cy="548"/>
          </a:xfrm>
        </p:grpSpPr>
        <p:pic>
          <p:nvPicPr>
            <p:cNvPr id="58" name="Picture 162" descr="laptop notebook portable Computer"/>
            <p:cNvPicPr>
              <a:picLocks noChangeAspect="1" noChangeArrowheads="1"/>
            </p:cNvPicPr>
            <p:nvPr/>
          </p:nvPicPr>
          <p:blipFill>
            <a:blip r:embed="rId12" cstate="print"/>
            <a:srcRect/>
            <a:stretch>
              <a:fillRect/>
            </a:stretch>
          </p:blipFill>
          <p:spPr bwMode="auto">
            <a:xfrm>
              <a:off x="2666" y="861"/>
              <a:ext cx="468" cy="452"/>
            </a:xfrm>
            <a:prstGeom prst="rect">
              <a:avLst/>
            </a:prstGeom>
            <a:noFill/>
          </p:spPr>
        </p:pic>
        <p:pic>
          <p:nvPicPr>
            <p:cNvPr id="59" name="Picture 169" descr="laptop notebook portable Computer"/>
            <p:cNvPicPr>
              <a:picLocks noChangeAspect="1" noChangeArrowheads="1"/>
            </p:cNvPicPr>
            <p:nvPr/>
          </p:nvPicPr>
          <p:blipFill>
            <a:blip r:embed="rId12" cstate="print"/>
            <a:srcRect/>
            <a:stretch>
              <a:fillRect/>
            </a:stretch>
          </p:blipFill>
          <p:spPr bwMode="auto">
            <a:xfrm>
              <a:off x="2762" y="957"/>
              <a:ext cx="468" cy="452"/>
            </a:xfrm>
            <a:prstGeom prst="rect">
              <a:avLst/>
            </a:prstGeom>
            <a:noFill/>
          </p:spPr>
        </p:pic>
      </p:grpSp>
      <p:pic>
        <p:nvPicPr>
          <p:cNvPr id="65" name="Picture 207" descr="GEL Arrow cobalt"/>
          <p:cNvPicPr>
            <a:picLocks noChangeAspect="1" noChangeArrowheads="1"/>
          </p:cNvPicPr>
          <p:nvPr/>
        </p:nvPicPr>
        <p:blipFill>
          <a:blip r:embed="rId13"/>
          <a:srcRect/>
          <a:stretch>
            <a:fillRect/>
          </a:stretch>
        </p:blipFill>
        <p:spPr bwMode="auto">
          <a:xfrm>
            <a:off x="1933559" y="3233736"/>
            <a:ext cx="609600" cy="1223962"/>
          </a:xfrm>
          <a:prstGeom prst="rect">
            <a:avLst/>
          </a:prstGeom>
          <a:noFill/>
        </p:spPr>
      </p:pic>
      <p:pic>
        <p:nvPicPr>
          <p:cNvPr id="66" name="Picture 209" descr="GEL Arrow cobalt"/>
          <p:cNvPicPr>
            <a:picLocks noChangeAspect="1" noChangeArrowheads="1"/>
          </p:cNvPicPr>
          <p:nvPr/>
        </p:nvPicPr>
        <p:blipFill>
          <a:blip r:embed="rId13"/>
          <a:srcRect/>
          <a:stretch>
            <a:fillRect/>
          </a:stretch>
        </p:blipFill>
        <p:spPr bwMode="auto">
          <a:xfrm>
            <a:off x="700062" y="3233736"/>
            <a:ext cx="609600" cy="1223962"/>
          </a:xfrm>
          <a:prstGeom prst="rect">
            <a:avLst/>
          </a:prstGeom>
          <a:noFill/>
        </p:spPr>
      </p:pic>
      <p:pic>
        <p:nvPicPr>
          <p:cNvPr id="67" name="Picture 212" descr="GEL Arrow cobalt"/>
          <p:cNvPicPr>
            <a:picLocks noChangeAspect="1" noChangeArrowheads="1"/>
          </p:cNvPicPr>
          <p:nvPr/>
        </p:nvPicPr>
        <p:blipFill>
          <a:blip r:embed="rId14"/>
          <a:srcRect/>
          <a:stretch>
            <a:fillRect/>
          </a:stretch>
        </p:blipFill>
        <p:spPr bwMode="auto">
          <a:xfrm>
            <a:off x="3573463" y="2087563"/>
            <a:ext cx="1223962" cy="609600"/>
          </a:xfrm>
          <a:prstGeom prst="rect">
            <a:avLst/>
          </a:prstGeom>
          <a:noFill/>
        </p:spPr>
      </p:pic>
      <p:sp>
        <p:nvSpPr>
          <p:cNvPr id="84" name="Title 12"/>
          <p:cNvSpPr>
            <a:spLocks noGrp="1"/>
          </p:cNvSpPr>
          <p:nvPr>
            <p:ph type="title"/>
          </p:nvPr>
        </p:nvSpPr>
        <p:spPr/>
        <p:txBody>
          <a:bodyPr/>
          <a:lstStyle/>
          <a:p>
            <a:pPr>
              <a:defRPr/>
            </a:pPr>
            <a:r>
              <a:rPr lang="fr-FR" dirty="0" smtClean="0"/>
              <a:t>ACT : architecture</a:t>
            </a:r>
            <a:endParaRPr lang="fr-FR" dirty="0"/>
          </a:p>
        </p:txBody>
      </p:sp>
      <p:grpSp>
        <p:nvGrpSpPr>
          <p:cNvPr id="48" name="Groupe 84"/>
          <p:cNvGrpSpPr/>
          <p:nvPr/>
        </p:nvGrpSpPr>
        <p:grpSpPr>
          <a:xfrm>
            <a:off x="8001024" y="0"/>
            <a:ext cx="1142976" cy="890578"/>
            <a:chOff x="0" y="5786454"/>
            <a:chExt cx="1071538" cy="890578"/>
          </a:xfrm>
        </p:grpSpPr>
        <p:grpSp>
          <p:nvGrpSpPr>
            <p:cNvPr id="49" name="Group 46"/>
            <p:cNvGrpSpPr>
              <a:grpSpLocks/>
            </p:cNvGrpSpPr>
            <p:nvPr/>
          </p:nvGrpSpPr>
          <p:grpSpPr bwMode="auto">
            <a:xfrm>
              <a:off x="142844" y="6143644"/>
              <a:ext cx="785818" cy="533388"/>
              <a:chOff x="373" y="1963"/>
              <a:chExt cx="1540" cy="1416"/>
            </a:xfrm>
          </p:grpSpPr>
          <p:grpSp>
            <p:nvGrpSpPr>
              <p:cNvPr id="50" name="Group 19"/>
              <p:cNvGrpSpPr>
                <a:grpSpLocks/>
              </p:cNvGrpSpPr>
              <p:nvPr/>
            </p:nvGrpSpPr>
            <p:grpSpPr bwMode="auto">
              <a:xfrm>
                <a:off x="373" y="2635"/>
                <a:ext cx="1540" cy="625"/>
                <a:chOff x="2242" y="1040"/>
                <a:chExt cx="1246" cy="551"/>
              </a:xfrm>
            </p:grpSpPr>
            <p:sp>
              <p:nvSpPr>
                <p:cNvPr id="90"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91" name="Picture 21" descr="silver edge - clear oval"/>
                <p:cNvPicPr>
                  <a:picLocks noChangeAspect="1" noChangeArrowheads="1"/>
                </p:cNvPicPr>
                <p:nvPr/>
              </p:nvPicPr>
              <p:blipFill>
                <a:blip r:embed="rId15" cstate="print"/>
                <a:srcRect/>
                <a:stretch>
                  <a:fillRect/>
                </a:stretch>
              </p:blipFill>
              <p:spPr bwMode="auto">
                <a:xfrm>
                  <a:off x="2331" y="1121"/>
                  <a:ext cx="1090" cy="412"/>
                </a:xfrm>
                <a:prstGeom prst="rect">
                  <a:avLst/>
                </a:prstGeom>
                <a:noFill/>
              </p:spPr>
            </p:pic>
          </p:grpSp>
          <p:pic>
            <p:nvPicPr>
              <p:cNvPr id="89" name="Picture 7" descr="MSN icon calendar"/>
              <p:cNvPicPr>
                <a:picLocks noChangeAspect="1" noChangeArrowheads="1"/>
              </p:cNvPicPr>
              <p:nvPr/>
            </p:nvPicPr>
            <p:blipFill>
              <a:blip r:embed="rId16" cstate="print"/>
              <a:srcRect b="25166"/>
              <a:stretch>
                <a:fillRect/>
              </a:stretch>
            </p:blipFill>
            <p:spPr bwMode="auto">
              <a:xfrm>
                <a:off x="569" y="1963"/>
                <a:ext cx="1037" cy="1416"/>
              </a:xfrm>
              <a:prstGeom prst="rect">
                <a:avLst/>
              </a:prstGeom>
              <a:noFill/>
            </p:spPr>
          </p:pic>
        </p:grpSp>
        <p:sp>
          <p:nvSpPr>
            <p:cNvPr id="87"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sp>
        <p:nvSpPr>
          <p:cNvPr id="94" name="TextBox 115715"/>
          <p:cNvSpPr txBox="1">
            <a:spLocks noChangeArrowheads="1"/>
          </p:cNvSpPr>
          <p:nvPr/>
        </p:nvSpPr>
        <p:spPr bwMode="auto">
          <a:xfrm>
            <a:off x="4584708" y="1468445"/>
            <a:ext cx="1568450" cy="398455"/>
          </a:xfrm>
          <a:prstGeom prst="rect">
            <a:avLst/>
          </a:prstGeom>
          <a:noFill/>
          <a:ln w="9525">
            <a:noFill/>
            <a:miter lim="800000"/>
            <a:headEnd/>
            <a:tailEnd/>
          </a:ln>
        </p:spPr>
        <p:txBody>
          <a:bodyPr/>
          <a:lstStyle/>
          <a:p>
            <a:pPr algn="ctr">
              <a:defRPr/>
            </a:pPr>
            <a:r>
              <a:rPr lang="en-US" sz="1400" b="1" dirty="0" smtClean="0">
                <a:solidFill>
                  <a:srgbClr val="F8F8F8"/>
                </a:solidFill>
                <a:effectLst>
                  <a:outerShdw blurRad="38100" dist="38100" dir="2700000" algn="tl">
                    <a:srgbClr val="000000"/>
                  </a:outerShdw>
                </a:effectLst>
                <a:latin typeface="Segoe" pitchFamily="34" charset="0"/>
              </a:rPr>
              <a:t>Rapports</a:t>
            </a:r>
            <a:endParaRPr lang="en-US" b="1" dirty="0">
              <a:effectLst>
                <a:outerShdw blurRad="38100" dist="38100" dir="2700000" algn="tl">
                  <a:srgbClr val="000000"/>
                </a:outerShdw>
              </a:effectLst>
              <a:latin typeface="Segoe" pitchFamily="34" charset="0"/>
            </a:endParaRPr>
          </a:p>
        </p:txBody>
      </p:sp>
      <p:pic>
        <p:nvPicPr>
          <p:cNvPr id="96" name="Rectangle 1066"/>
          <p:cNvPicPr>
            <a:picLocks noChangeAspect="1" noChangeArrowheads="1"/>
          </p:cNvPicPr>
          <p:nvPr/>
        </p:nvPicPr>
        <p:blipFill>
          <a:blip r:embed="rId17"/>
          <a:srcRect/>
          <a:stretch>
            <a:fillRect/>
          </a:stretch>
        </p:blipFill>
        <p:spPr bwMode="auto">
          <a:xfrm>
            <a:off x="4981583" y="2032008"/>
            <a:ext cx="450850" cy="527050"/>
          </a:xfrm>
          <a:prstGeom prst="rect">
            <a:avLst/>
          </a:prstGeom>
          <a:noFill/>
          <a:ln w="9525">
            <a:noFill/>
            <a:miter lim="800000"/>
            <a:headEnd/>
            <a:tailEnd/>
          </a:ln>
        </p:spPr>
      </p:pic>
      <p:pic>
        <p:nvPicPr>
          <p:cNvPr id="97" name="Picture 143" descr="Server"/>
          <p:cNvPicPr>
            <a:picLocks noChangeAspect="1" noChangeArrowheads="1"/>
          </p:cNvPicPr>
          <p:nvPr/>
        </p:nvPicPr>
        <p:blipFill>
          <a:blip r:embed="rId18"/>
          <a:srcRect/>
          <a:stretch>
            <a:fillRect/>
          </a:stretch>
        </p:blipFill>
        <p:spPr bwMode="auto">
          <a:xfrm>
            <a:off x="5378458" y="2014545"/>
            <a:ext cx="609600" cy="833438"/>
          </a:xfrm>
          <a:prstGeom prst="rect">
            <a:avLst/>
          </a:prstGeom>
          <a:noFill/>
          <a:ln w="9525">
            <a:noFill/>
            <a:miter lim="800000"/>
            <a:headEnd/>
            <a:tailEnd/>
          </a:ln>
        </p:spPr>
      </p:pic>
      <p:pic>
        <p:nvPicPr>
          <p:cNvPr id="98" name="Picture 142" descr="Database blue"/>
          <p:cNvPicPr>
            <a:picLocks noChangeAspect="1" noChangeArrowheads="1"/>
          </p:cNvPicPr>
          <p:nvPr/>
        </p:nvPicPr>
        <p:blipFill>
          <a:blip r:embed="rId19">
            <a:clrChange>
              <a:clrFrom>
                <a:srgbClr val="373535"/>
              </a:clrFrom>
              <a:clrTo>
                <a:srgbClr val="373535">
                  <a:alpha val="0"/>
                </a:srgbClr>
              </a:clrTo>
            </a:clrChange>
          </a:blip>
          <a:srcRect/>
          <a:stretch>
            <a:fillRect/>
          </a:stretch>
        </p:blipFill>
        <p:spPr bwMode="auto">
          <a:xfrm>
            <a:off x="5686433" y="2395545"/>
            <a:ext cx="323850" cy="390525"/>
          </a:xfrm>
          <a:prstGeom prst="rect">
            <a:avLst/>
          </a:prstGeom>
          <a:noFill/>
          <a:ln w="9525">
            <a:noFill/>
            <a:miter lim="800000"/>
            <a:headEnd/>
            <a:tailEnd/>
          </a:ln>
        </p:spPr>
      </p:pic>
      <p:pic>
        <p:nvPicPr>
          <p:cNvPr id="99" name="Picture 146" descr="xml page"/>
          <p:cNvPicPr>
            <a:picLocks noChangeAspect="1" noChangeArrowheads="1"/>
          </p:cNvPicPr>
          <p:nvPr/>
        </p:nvPicPr>
        <p:blipFill>
          <a:blip r:embed="rId20"/>
          <a:srcRect/>
          <a:stretch>
            <a:fillRect/>
          </a:stretch>
        </p:blipFill>
        <p:spPr bwMode="auto">
          <a:xfrm>
            <a:off x="4857758" y="2273308"/>
            <a:ext cx="276225" cy="331787"/>
          </a:xfrm>
          <a:prstGeom prst="rect">
            <a:avLst/>
          </a:prstGeom>
          <a:noFill/>
          <a:ln w="9525">
            <a:noFill/>
            <a:miter lim="800000"/>
            <a:headEnd/>
            <a:tailEnd/>
          </a:ln>
        </p:spPr>
      </p:pic>
      <p:pic>
        <p:nvPicPr>
          <p:cNvPr id="100" name="Rectangle 1066"/>
          <p:cNvPicPr>
            <a:picLocks noChangeAspect="1" noChangeArrowheads="1"/>
          </p:cNvPicPr>
          <p:nvPr/>
        </p:nvPicPr>
        <p:blipFill>
          <a:blip r:embed="rId17"/>
          <a:srcRect/>
          <a:stretch>
            <a:fillRect/>
          </a:stretch>
        </p:blipFill>
        <p:spPr bwMode="auto">
          <a:xfrm>
            <a:off x="4699008" y="1954220"/>
            <a:ext cx="365125" cy="446088"/>
          </a:xfrm>
          <a:prstGeom prst="rect">
            <a:avLst/>
          </a:prstGeom>
          <a:noFill/>
          <a:ln w="9525">
            <a:noFill/>
            <a:miter lim="800000"/>
            <a:headEnd/>
            <a:tailEnd/>
          </a:ln>
        </p:spPr>
      </p:pic>
      <p:pic>
        <p:nvPicPr>
          <p:cNvPr id="85" name="Picture 207" descr="GEL Arrow cobalt"/>
          <p:cNvPicPr>
            <a:picLocks noChangeAspect="1" noChangeArrowheads="1"/>
          </p:cNvPicPr>
          <p:nvPr/>
        </p:nvPicPr>
        <p:blipFill>
          <a:blip r:embed="rId13"/>
          <a:srcRect/>
          <a:stretch>
            <a:fillRect/>
          </a:stretch>
        </p:blipFill>
        <p:spPr bwMode="auto">
          <a:xfrm rot="10800000">
            <a:off x="5467334" y="2863419"/>
            <a:ext cx="457216" cy="918004"/>
          </a:xfrm>
          <a:prstGeom prst="rect">
            <a:avLst/>
          </a:prstGeom>
          <a:noFill/>
        </p:spPr>
      </p:pic>
      <p:pic>
        <p:nvPicPr>
          <p:cNvPr id="86" name="Picture 207" descr="GEL Arrow cobalt"/>
          <p:cNvPicPr>
            <a:picLocks noChangeAspect="1" noChangeArrowheads="1"/>
          </p:cNvPicPr>
          <p:nvPr/>
        </p:nvPicPr>
        <p:blipFill>
          <a:blip r:embed="rId13"/>
          <a:srcRect/>
          <a:stretch>
            <a:fillRect/>
          </a:stretch>
        </p:blipFill>
        <p:spPr bwMode="auto">
          <a:xfrm rot="10800000">
            <a:off x="7515209" y="2844369"/>
            <a:ext cx="457216" cy="918004"/>
          </a:xfrm>
          <a:prstGeom prst="rect">
            <a:avLst/>
          </a:prstGeom>
          <a:noFill/>
        </p:spPr>
      </p:pic>
      <p:pic>
        <p:nvPicPr>
          <p:cNvPr id="92" name="Picture 212" descr="GEL Arrow cobalt"/>
          <p:cNvPicPr>
            <a:picLocks noChangeAspect="1" noChangeArrowheads="1"/>
          </p:cNvPicPr>
          <p:nvPr/>
        </p:nvPicPr>
        <p:blipFill>
          <a:blip r:embed="rId14"/>
          <a:srcRect/>
          <a:stretch>
            <a:fillRect/>
          </a:stretch>
        </p:blipFill>
        <p:spPr bwMode="auto">
          <a:xfrm rot="10800000">
            <a:off x="4945063" y="4545013"/>
            <a:ext cx="1223962" cy="6096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Console ACT</a:t>
            </a:r>
            <a:endParaRPr lang="fr-FR" dirty="0"/>
          </a:p>
        </p:txBody>
      </p:sp>
      <p:pic>
        <p:nvPicPr>
          <p:cNvPr id="3" name="Image 2" descr="Console ACT.jpg"/>
          <p:cNvPicPr>
            <a:picLocks noChangeAspect="1"/>
          </p:cNvPicPr>
          <p:nvPr/>
        </p:nvPicPr>
        <p:blipFill>
          <a:blip r:embed="rId3"/>
          <a:stretch>
            <a:fillRect/>
          </a:stretch>
        </p:blipFill>
        <p:spPr>
          <a:xfrm>
            <a:off x="642910" y="1000108"/>
            <a:ext cx="7599321" cy="5132009"/>
          </a:xfrm>
          <a:prstGeom prst="rect">
            <a:avLst/>
          </a:prstGeom>
        </p:spPr>
      </p:pic>
      <p:pic>
        <p:nvPicPr>
          <p:cNvPr id="4" name="Picture 2"/>
          <p:cNvPicPr>
            <a:picLocks noChangeAspect="1" noChangeArrowheads="1"/>
          </p:cNvPicPr>
          <p:nvPr/>
        </p:nvPicPr>
        <p:blipFill>
          <a:blip r:embed="rId4"/>
          <a:srcRect/>
          <a:stretch>
            <a:fillRect/>
          </a:stretch>
        </p:blipFill>
        <p:spPr bwMode="auto">
          <a:xfrm>
            <a:off x="642910" y="990600"/>
            <a:ext cx="7643866" cy="5318745"/>
          </a:xfrm>
          <a:prstGeom prst="rect">
            <a:avLst/>
          </a:prstGeom>
          <a:noFill/>
          <a:ln w="9525">
            <a:noFill/>
            <a:miter lim="800000"/>
            <a:headEnd/>
            <a:tailEnd/>
          </a:ln>
        </p:spPr>
      </p:pic>
      <p:grpSp>
        <p:nvGrpSpPr>
          <p:cNvPr id="5" name="Groupe 4"/>
          <p:cNvGrpSpPr/>
          <p:nvPr/>
        </p:nvGrpSpPr>
        <p:grpSpPr>
          <a:xfrm>
            <a:off x="8001024" y="0"/>
            <a:ext cx="1142976" cy="890578"/>
            <a:chOff x="0" y="5786454"/>
            <a:chExt cx="1071538" cy="890578"/>
          </a:xfrm>
        </p:grpSpPr>
        <p:grpSp>
          <p:nvGrpSpPr>
            <p:cNvPr id="6" name="Group 46"/>
            <p:cNvGrpSpPr>
              <a:grpSpLocks/>
            </p:cNvGrpSpPr>
            <p:nvPr/>
          </p:nvGrpSpPr>
          <p:grpSpPr bwMode="auto">
            <a:xfrm>
              <a:off x="142844" y="6143644"/>
              <a:ext cx="785818" cy="533388"/>
              <a:chOff x="373" y="1963"/>
              <a:chExt cx="1540" cy="1416"/>
            </a:xfrm>
          </p:grpSpPr>
          <p:grpSp>
            <p:nvGrpSpPr>
              <p:cNvPr id="8" name="Group 19"/>
              <p:cNvGrpSpPr>
                <a:grpSpLocks/>
              </p:cNvGrpSpPr>
              <p:nvPr/>
            </p:nvGrpSpPr>
            <p:grpSpPr bwMode="auto">
              <a:xfrm>
                <a:off x="373" y="2635"/>
                <a:ext cx="1540" cy="625"/>
                <a:chOff x="2242" y="1040"/>
                <a:chExt cx="1246" cy="551"/>
              </a:xfrm>
            </p:grpSpPr>
            <p:sp>
              <p:nvSpPr>
                <p:cNvPr id="10"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1" name="Picture 21" descr="silver edge - clear oval"/>
                <p:cNvPicPr>
                  <a:picLocks noChangeAspect="1" noChangeArrowheads="1"/>
                </p:cNvPicPr>
                <p:nvPr/>
              </p:nvPicPr>
              <p:blipFill>
                <a:blip r:embed="rId5" cstate="print"/>
                <a:srcRect/>
                <a:stretch>
                  <a:fillRect/>
                </a:stretch>
              </p:blipFill>
              <p:spPr bwMode="auto">
                <a:xfrm>
                  <a:off x="2331" y="1121"/>
                  <a:ext cx="1090" cy="412"/>
                </a:xfrm>
                <a:prstGeom prst="rect">
                  <a:avLst/>
                </a:prstGeom>
                <a:noFill/>
              </p:spPr>
            </p:pic>
          </p:grpSp>
          <p:pic>
            <p:nvPicPr>
              <p:cNvPr id="9" name="Picture 7" descr="MSN icon calendar"/>
              <p:cNvPicPr>
                <a:picLocks noChangeAspect="1" noChangeArrowheads="1"/>
              </p:cNvPicPr>
              <p:nvPr/>
            </p:nvPicPr>
            <p:blipFill>
              <a:blip r:embed="rId6" cstate="print"/>
              <a:srcRect b="25166"/>
              <a:stretch>
                <a:fillRect/>
              </a:stretch>
            </p:blipFill>
            <p:spPr bwMode="auto">
              <a:xfrm>
                <a:off x="569" y="1963"/>
                <a:ext cx="1037" cy="1416"/>
              </a:xfrm>
              <a:prstGeom prst="rect">
                <a:avLst/>
              </a:prstGeom>
              <a:noFill/>
            </p:spPr>
          </p:pic>
        </p:grpSp>
        <p:sp>
          <p:nvSpPr>
            <p:cNvPr id="7"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fr-FR" sz="4400" dirty="0" smtClean="0"/>
              <a:t>Atténuer </a:t>
            </a:r>
            <a:r>
              <a:rPr lang="fr-FR" dirty="0" smtClean="0"/>
              <a:t>les incompatibilités</a:t>
            </a:r>
            <a:br>
              <a:rPr lang="fr-FR" dirty="0" smtClean="0"/>
            </a:br>
            <a:r>
              <a:rPr lang="fr-FR" sz="3600" dirty="0" smtClean="0"/>
              <a:t>La </a:t>
            </a:r>
            <a:r>
              <a:rPr lang="fr-FR" sz="3600" dirty="0"/>
              <a:t>technologie “</a:t>
            </a:r>
            <a:r>
              <a:rPr lang="fr-FR" sz="3600" dirty="0" err="1"/>
              <a:t>Shim</a:t>
            </a:r>
            <a:r>
              <a:rPr lang="fr-FR" sz="3600" dirty="0"/>
              <a:t>”</a:t>
            </a:r>
            <a:endParaRPr lang="fr-FR" sz="4400" dirty="0"/>
          </a:p>
        </p:txBody>
      </p:sp>
      <p:sp>
        <p:nvSpPr>
          <p:cNvPr id="5" name="Line 10"/>
          <p:cNvSpPr>
            <a:spLocks noChangeShapeType="1"/>
          </p:cNvSpPr>
          <p:nvPr/>
        </p:nvSpPr>
        <p:spPr bwMode="auto">
          <a:xfrm>
            <a:off x="2433629" y="3589331"/>
            <a:ext cx="939800" cy="755650"/>
          </a:xfrm>
          <a:prstGeom prst="line">
            <a:avLst/>
          </a:prstGeom>
          <a:noFill/>
          <a:ln w="38100">
            <a:solidFill>
              <a:schemeClr val="accent2"/>
            </a:solidFill>
            <a:round/>
            <a:headEnd/>
            <a:tailEnd/>
          </a:ln>
        </p:spPr>
        <p:txBody>
          <a:bodyPr wrap="none" anchor="ctr"/>
          <a:lstStyle/>
          <a:p>
            <a:endParaRPr lang="fr-FR"/>
          </a:p>
        </p:txBody>
      </p:sp>
      <p:sp>
        <p:nvSpPr>
          <p:cNvPr id="6" name="Line 12"/>
          <p:cNvSpPr>
            <a:spLocks noChangeShapeType="1"/>
          </p:cNvSpPr>
          <p:nvPr/>
        </p:nvSpPr>
        <p:spPr bwMode="auto">
          <a:xfrm flipV="1">
            <a:off x="2536817" y="2994018"/>
            <a:ext cx="927100" cy="747713"/>
          </a:xfrm>
          <a:prstGeom prst="line">
            <a:avLst/>
          </a:prstGeom>
          <a:noFill/>
          <a:ln w="38100">
            <a:solidFill>
              <a:srgbClr val="FF0000"/>
            </a:solidFill>
            <a:round/>
            <a:headEnd/>
            <a:tailEnd/>
          </a:ln>
        </p:spPr>
        <p:txBody>
          <a:bodyPr wrap="none" anchor="ctr"/>
          <a:lstStyle/>
          <a:p>
            <a:endParaRPr lang="fr-FR"/>
          </a:p>
        </p:txBody>
      </p:sp>
      <p:sp>
        <p:nvSpPr>
          <p:cNvPr id="7" name="Line 11"/>
          <p:cNvSpPr>
            <a:spLocks noChangeShapeType="1"/>
          </p:cNvSpPr>
          <p:nvPr/>
        </p:nvSpPr>
        <p:spPr bwMode="auto">
          <a:xfrm flipV="1">
            <a:off x="5797542" y="4429118"/>
            <a:ext cx="928687" cy="12700"/>
          </a:xfrm>
          <a:prstGeom prst="line">
            <a:avLst/>
          </a:prstGeom>
          <a:noFill/>
          <a:ln w="57150">
            <a:solidFill>
              <a:schemeClr val="accent2"/>
            </a:solidFill>
            <a:round/>
            <a:headEnd/>
            <a:tailEnd/>
          </a:ln>
        </p:spPr>
        <p:txBody>
          <a:bodyPr wrap="none" anchor="ctr"/>
          <a:lstStyle/>
          <a:p>
            <a:endParaRPr lang="fr-FR"/>
          </a:p>
        </p:txBody>
      </p:sp>
      <p:sp>
        <p:nvSpPr>
          <p:cNvPr id="8" name="Line 13"/>
          <p:cNvSpPr>
            <a:spLocks noChangeShapeType="1"/>
          </p:cNvSpPr>
          <p:nvPr/>
        </p:nvSpPr>
        <p:spPr bwMode="auto">
          <a:xfrm flipV="1">
            <a:off x="5673717" y="2946393"/>
            <a:ext cx="1147762" cy="26988"/>
          </a:xfrm>
          <a:prstGeom prst="line">
            <a:avLst/>
          </a:prstGeom>
          <a:noFill/>
          <a:ln w="57150">
            <a:solidFill>
              <a:srgbClr val="FF0000"/>
            </a:solidFill>
            <a:round/>
            <a:headEnd/>
            <a:tailEnd type="triangle" w="med" len="med"/>
          </a:ln>
        </p:spPr>
        <p:txBody>
          <a:bodyPr wrap="none" anchor="ctr"/>
          <a:lstStyle/>
          <a:p>
            <a:endParaRPr lang="fr-FR"/>
          </a:p>
        </p:txBody>
      </p:sp>
      <p:sp>
        <p:nvSpPr>
          <p:cNvPr id="9" name="AutoShape 5"/>
          <p:cNvSpPr>
            <a:spLocks noChangeArrowheads="1"/>
          </p:cNvSpPr>
          <p:nvPr/>
        </p:nvSpPr>
        <p:spPr bwMode="auto">
          <a:xfrm>
            <a:off x="339717" y="3178168"/>
            <a:ext cx="2244725" cy="982663"/>
          </a:xfrm>
          <a:prstGeom prst="roundRect">
            <a:avLst>
              <a:gd name="adj" fmla="val 16667"/>
            </a:avLst>
          </a:prstGeom>
          <a:gradFill rotWithShape="1">
            <a:gsLst>
              <a:gs pos="0">
                <a:schemeClr val="accent2"/>
              </a:gs>
              <a:gs pos="100000">
                <a:schemeClr val="accent2">
                  <a:gamma/>
                  <a:shade val="76078"/>
                  <a:invGamma/>
                </a:schemeClr>
              </a:gs>
            </a:gsLst>
            <a:lin ang="5400000" scaled="1"/>
          </a:gradFill>
          <a:ln w="12700" algn="ctr">
            <a:noFill/>
            <a:round/>
            <a:headEnd/>
            <a:tailEnd/>
          </a:ln>
          <a:effectLst/>
        </p:spPr>
        <p:txBody>
          <a:bodyPr wrap="none" anchor="ctr"/>
          <a:lstStyle/>
          <a:p>
            <a:pPr algn="ctr">
              <a:defRPr/>
            </a:pPr>
            <a:r>
              <a:rPr lang="en-US" sz="2800" dirty="0">
                <a:effectLst>
                  <a:outerShdw blurRad="38100" dist="38100" dir="2700000" algn="tl">
                    <a:srgbClr val="000000"/>
                  </a:outerShdw>
                </a:effectLst>
                <a:latin typeface="Arial" charset="0"/>
                <a:cs typeface="+mn-cs"/>
              </a:rPr>
              <a:t>Application</a:t>
            </a:r>
          </a:p>
        </p:txBody>
      </p:sp>
      <p:sp>
        <p:nvSpPr>
          <p:cNvPr id="10" name="AutoShape 6"/>
          <p:cNvSpPr>
            <a:spLocks noChangeArrowheads="1"/>
          </p:cNvSpPr>
          <p:nvPr/>
        </p:nvSpPr>
        <p:spPr bwMode="auto">
          <a:xfrm>
            <a:off x="3330567" y="3971918"/>
            <a:ext cx="2465387" cy="968375"/>
          </a:xfrm>
          <a:prstGeom prst="roundRect">
            <a:avLst>
              <a:gd name="adj" fmla="val 16667"/>
            </a:avLst>
          </a:prstGeom>
          <a:gradFill rotWithShape="1">
            <a:gsLst>
              <a:gs pos="0">
                <a:schemeClr val="accent2"/>
              </a:gs>
              <a:gs pos="100000">
                <a:schemeClr val="accent2">
                  <a:gamma/>
                  <a:shade val="76078"/>
                  <a:invGamma/>
                </a:schemeClr>
              </a:gs>
            </a:gsLst>
            <a:lin ang="5400000" scaled="1"/>
          </a:gradFill>
          <a:ln w="12700" algn="ctr">
            <a:noFill/>
            <a:round/>
            <a:headEnd/>
            <a:tailEnd/>
          </a:ln>
          <a:effectLst/>
        </p:spPr>
        <p:txBody>
          <a:bodyPr wrap="none" anchor="ctr"/>
          <a:lstStyle/>
          <a:p>
            <a:pPr algn="ctr">
              <a:defRPr/>
            </a:pPr>
            <a:r>
              <a:rPr lang="en-US" sz="2400">
                <a:effectLst>
                  <a:outerShdw blurRad="38100" dist="38100" dir="2700000" algn="tl">
                    <a:srgbClr val="000000"/>
                  </a:outerShdw>
                </a:effectLst>
                <a:latin typeface="Arial" charset="0"/>
                <a:cs typeface="+mn-cs"/>
              </a:rPr>
              <a:t>Shim API Hook</a:t>
            </a:r>
          </a:p>
        </p:txBody>
      </p:sp>
      <p:sp>
        <p:nvSpPr>
          <p:cNvPr id="11" name="AutoShape 7"/>
          <p:cNvSpPr>
            <a:spLocks noChangeArrowheads="1"/>
          </p:cNvSpPr>
          <p:nvPr/>
        </p:nvSpPr>
        <p:spPr bwMode="auto">
          <a:xfrm>
            <a:off x="3428992" y="2500306"/>
            <a:ext cx="2244725" cy="982662"/>
          </a:xfrm>
          <a:prstGeom prst="roundRect">
            <a:avLst>
              <a:gd name="adj" fmla="val 16667"/>
            </a:avLst>
          </a:prstGeom>
          <a:gradFill rotWithShape="1">
            <a:gsLst>
              <a:gs pos="0">
                <a:srgbClr val="FF0000"/>
              </a:gs>
              <a:gs pos="100000">
                <a:srgbClr val="FF0000">
                  <a:gamma/>
                  <a:shade val="69804"/>
                  <a:invGamma/>
                </a:srgbClr>
              </a:gs>
            </a:gsLst>
            <a:lin ang="5400000" scaled="1"/>
          </a:gradFill>
          <a:ln w="12700" algn="ctr">
            <a:noFill/>
            <a:round/>
            <a:headEnd/>
            <a:tailEnd/>
          </a:ln>
          <a:effectLst/>
        </p:spPr>
        <p:txBody>
          <a:bodyPr wrap="none" anchor="ctr"/>
          <a:lstStyle/>
          <a:p>
            <a:pPr algn="ctr">
              <a:defRPr/>
            </a:pPr>
            <a:r>
              <a:rPr lang="en-US" sz="2400">
                <a:effectLst>
                  <a:outerShdw blurRad="38100" dist="38100" dir="2700000" algn="tl">
                    <a:srgbClr val="000000"/>
                  </a:outerShdw>
                </a:effectLst>
                <a:latin typeface="Arial" charset="0"/>
                <a:cs typeface="+mn-cs"/>
              </a:rPr>
              <a:t>Windows API</a:t>
            </a:r>
          </a:p>
        </p:txBody>
      </p:sp>
      <p:sp>
        <p:nvSpPr>
          <p:cNvPr id="12" name="AutoShape 8"/>
          <p:cNvSpPr>
            <a:spLocks noChangeArrowheads="1"/>
          </p:cNvSpPr>
          <p:nvPr/>
        </p:nvSpPr>
        <p:spPr bwMode="auto">
          <a:xfrm>
            <a:off x="6653204" y="3943343"/>
            <a:ext cx="2009775" cy="982663"/>
          </a:xfrm>
          <a:prstGeom prst="roundRect">
            <a:avLst>
              <a:gd name="adj" fmla="val 16667"/>
            </a:avLst>
          </a:prstGeom>
          <a:gradFill rotWithShape="1">
            <a:gsLst>
              <a:gs pos="0">
                <a:schemeClr val="accent2"/>
              </a:gs>
              <a:gs pos="100000">
                <a:schemeClr val="accent2">
                  <a:gamma/>
                  <a:shade val="76078"/>
                  <a:invGamma/>
                </a:schemeClr>
              </a:gs>
            </a:gsLst>
            <a:lin ang="5400000" scaled="1"/>
          </a:gradFill>
          <a:ln w="12700" algn="ctr">
            <a:noFill/>
            <a:round/>
            <a:headEnd/>
            <a:tailEnd/>
          </a:ln>
          <a:effectLst/>
        </p:spPr>
        <p:txBody>
          <a:bodyPr wrap="none" anchor="ctr"/>
          <a:lstStyle/>
          <a:p>
            <a:pPr algn="ctr">
              <a:defRPr/>
            </a:pPr>
            <a:r>
              <a:rPr lang="en-US" sz="2400">
                <a:effectLst>
                  <a:outerShdw blurRad="38100" dist="38100" dir="2700000" algn="tl">
                    <a:srgbClr val="000000"/>
                  </a:outerShdw>
                </a:effectLst>
                <a:latin typeface="Arial" charset="0"/>
                <a:cs typeface="+mn-cs"/>
              </a:rPr>
              <a:t>Windows</a:t>
            </a:r>
          </a:p>
        </p:txBody>
      </p:sp>
      <p:sp>
        <p:nvSpPr>
          <p:cNvPr id="13" name="AutoShape 9"/>
          <p:cNvSpPr>
            <a:spLocks noChangeArrowheads="1"/>
          </p:cNvSpPr>
          <p:nvPr/>
        </p:nvSpPr>
        <p:spPr bwMode="auto">
          <a:xfrm>
            <a:off x="6627804" y="2449506"/>
            <a:ext cx="2024063" cy="982662"/>
          </a:xfrm>
          <a:prstGeom prst="roundRect">
            <a:avLst>
              <a:gd name="adj" fmla="val 16667"/>
            </a:avLst>
          </a:prstGeom>
          <a:gradFill rotWithShape="1">
            <a:gsLst>
              <a:gs pos="0">
                <a:srgbClr val="FF0000"/>
              </a:gs>
              <a:gs pos="100000">
                <a:srgbClr val="FF0000">
                  <a:gamma/>
                  <a:shade val="69804"/>
                  <a:invGamma/>
                </a:srgbClr>
              </a:gs>
            </a:gsLst>
            <a:lin ang="5400000" scaled="1"/>
          </a:gradFill>
          <a:ln w="12700" algn="ctr">
            <a:noFill/>
            <a:round/>
            <a:headEnd/>
            <a:tailEnd/>
          </a:ln>
          <a:effectLst/>
        </p:spPr>
        <p:txBody>
          <a:bodyPr wrap="none" anchor="ctr"/>
          <a:lstStyle/>
          <a:p>
            <a:pPr algn="ctr">
              <a:defRPr/>
            </a:pPr>
            <a:r>
              <a:rPr lang="en-US" sz="2400">
                <a:effectLst>
                  <a:outerShdw blurRad="38100" dist="38100" dir="2700000" algn="tl">
                    <a:srgbClr val="000000"/>
                  </a:outerShdw>
                </a:effectLst>
                <a:latin typeface="Arial" charset="0"/>
                <a:cs typeface="+mn-cs"/>
              </a:rPr>
              <a:t>Windows</a:t>
            </a:r>
          </a:p>
        </p:txBody>
      </p:sp>
      <p:grpSp>
        <p:nvGrpSpPr>
          <p:cNvPr id="2" name="Groupe 13"/>
          <p:cNvGrpSpPr/>
          <p:nvPr/>
        </p:nvGrpSpPr>
        <p:grpSpPr>
          <a:xfrm>
            <a:off x="8001024" y="0"/>
            <a:ext cx="1142976" cy="890578"/>
            <a:chOff x="0" y="5786454"/>
            <a:chExt cx="1071538" cy="890578"/>
          </a:xfrm>
        </p:grpSpPr>
        <p:grpSp>
          <p:nvGrpSpPr>
            <p:cNvPr id="3" name="Group 46"/>
            <p:cNvGrpSpPr>
              <a:grpSpLocks/>
            </p:cNvGrpSpPr>
            <p:nvPr/>
          </p:nvGrpSpPr>
          <p:grpSpPr bwMode="auto">
            <a:xfrm>
              <a:off x="142844" y="6143644"/>
              <a:ext cx="785818" cy="533388"/>
              <a:chOff x="373" y="1963"/>
              <a:chExt cx="1540" cy="1416"/>
            </a:xfrm>
          </p:grpSpPr>
          <p:grpSp>
            <p:nvGrpSpPr>
              <p:cNvPr id="4" name="Group 19"/>
              <p:cNvGrpSpPr>
                <a:grpSpLocks/>
              </p:cNvGrpSpPr>
              <p:nvPr/>
            </p:nvGrpSpPr>
            <p:grpSpPr bwMode="auto">
              <a:xfrm>
                <a:off x="373" y="2635"/>
                <a:ext cx="1540" cy="625"/>
                <a:chOff x="2242" y="1040"/>
                <a:chExt cx="1246" cy="551"/>
              </a:xfrm>
            </p:grpSpPr>
            <p:sp>
              <p:nvSpPr>
                <p:cNvPr id="19"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0" name="Picture 21" descr="silver edge - clear oval"/>
                <p:cNvPicPr>
                  <a:picLocks noChangeAspect="1" noChangeArrowheads="1"/>
                </p:cNvPicPr>
                <p:nvPr/>
              </p:nvPicPr>
              <p:blipFill>
                <a:blip r:embed="rId3" cstate="print"/>
                <a:srcRect/>
                <a:stretch>
                  <a:fillRect/>
                </a:stretch>
              </p:blipFill>
              <p:spPr bwMode="auto">
                <a:xfrm>
                  <a:off x="2331" y="1121"/>
                  <a:ext cx="1090" cy="412"/>
                </a:xfrm>
                <a:prstGeom prst="rect">
                  <a:avLst/>
                </a:prstGeom>
                <a:noFill/>
              </p:spPr>
            </p:pic>
          </p:grpSp>
          <p:pic>
            <p:nvPicPr>
              <p:cNvPr id="18" name="Picture 7" descr="MSN icon calendar"/>
              <p:cNvPicPr>
                <a:picLocks noChangeAspect="1" noChangeArrowheads="1"/>
              </p:cNvPicPr>
              <p:nvPr/>
            </p:nvPicPr>
            <p:blipFill>
              <a:blip r:embed="rId4" cstate="print"/>
              <a:srcRect b="25166"/>
              <a:stretch>
                <a:fillRect/>
              </a:stretch>
            </p:blipFill>
            <p:spPr bwMode="auto">
              <a:xfrm>
                <a:off x="569" y="1963"/>
                <a:ext cx="1037" cy="1416"/>
              </a:xfrm>
              <a:prstGeom prst="rect">
                <a:avLst/>
              </a:prstGeom>
              <a:noFill/>
            </p:spPr>
          </p:pic>
        </p:grpSp>
        <p:sp>
          <p:nvSpPr>
            <p:cNvPr id="16"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Compatibility Administrator</a:t>
            </a:r>
            <a:br>
              <a:rPr lang="en-US" dirty="0" smtClean="0"/>
            </a:br>
            <a:r>
              <a:rPr sz="2400" smtClean="0"/>
              <a:t>et les outils associés (SUA, AppVerifier,</a:t>
            </a:r>
            <a:r>
              <a:rPr lang="fr-FR" sz="2400" dirty="0" smtClean="0"/>
              <a:t>…</a:t>
            </a:r>
            <a:r>
              <a:rPr lang="fr-FR" sz="2400" dirty="0" err="1" smtClean="0"/>
              <a:t>etc</a:t>
            </a:r>
            <a:r>
              <a:rPr lang="fr-FR" sz="2400" dirty="0" smtClean="0"/>
              <a:t>)</a:t>
            </a:r>
            <a:endParaRPr lang="en-US" dirty="0" smtClean="0"/>
          </a:p>
        </p:txBody>
      </p:sp>
      <p:sp>
        <p:nvSpPr>
          <p:cNvPr id="3" name="Text Placeholder 2"/>
          <p:cNvSpPr>
            <a:spLocks noGrp="1"/>
          </p:cNvSpPr>
          <p:nvPr>
            <p:ph sz="quarter" idx="10"/>
          </p:nvPr>
        </p:nvSpPr>
        <p:spPr/>
        <p:txBody>
          <a:bodyPr/>
          <a:lstStyle/>
          <a:p>
            <a:pPr>
              <a:defRPr/>
            </a:pPr>
            <a:r>
              <a:rPr lang="fr-FR" sz="2800" dirty="0" smtClean="0"/>
              <a:t>Une base de </a:t>
            </a:r>
            <a:r>
              <a:rPr lang="fr-FR" sz="2800" dirty="0" err="1" smtClean="0"/>
              <a:t>shim</a:t>
            </a:r>
            <a:r>
              <a:rPr lang="fr-FR" sz="2800" dirty="0" smtClean="0"/>
              <a:t> (*.sdb) fait le lien entre une application (</a:t>
            </a:r>
            <a:r>
              <a:rPr lang="fr-FR" sz="2800" dirty="0" err="1" smtClean="0"/>
              <a:t>précisement</a:t>
            </a:r>
            <a:r>
              <a:rPr lang="fr-FR" sz="2800" dirty="0" smtClean="0"/>
              <a:t> identifiée) et les </a:t>
            </a:r>
            <a:r>
              <a:rPr lang="fr-FR" sz="2800" dirty="0" err="1" smtClean="0"/>
              <a:t>shims</a:t>
            </a:r>
            <a:r>
              <a:rPr lang="fr-FR" sz="2800" dirty="0" smtClean="0"/>
              <a:t> qui lui sont nécessaires. </a:t>
            </a:r>
          </a:p>
          <a:p>
            <a:pPr>
              <a:defRPr/>
            </a:pPr>
            <a:r>
              <a:rPr lang="fr-FR" sz="2800" dirty="0" smtClean="0"/>
              <a:t>Windows intègre les bases </a:t>
            </a:r>
            <a:r>
              <a:rPr lang="fr-FR" sz="2800" dirty="0" err="1" smtClean="0"/>
              <a:t>Shim</a:t>
            </a:r>
            <a:r>
              <a:rPr lang="fr-FR" sz="2800" dirty="0" smtClean="0"/>
              <a:t> adressant les problèmes de compatibilité connus (</a:t>
            </a:r>
            <a:r>
              <a:rPr lang="fr-FR" sz="2800" dirty="0" err="1" smtClean="0"/>
              <a:t>Maj</a:t>
            </a:r>
            <a:r>
              <a:rPr lang="fr-FR" sz="2800" dirty="0" smtClean="0"/>
              <a:t> via Windows Update)</a:t>
            </a:r>
          </a:p>
          <a:p>
            <a:pPr eaLnBrk="1" hangingPunct="1">
              <a:defRPr/>
            </a:pPr>
            <a:r>
              <a:rPr lang="fr-FR" sz="2800" dirty="0" smtClean="0"/>
              <a:t>Les outils tels Standard User Analyser (SUA) identifient les points de blocage et proposent les </a:t>
            </a:r>
            <a:r>
              <a:rPr lang="fr-FR" sz="2800" dirty="0" err="1" smtClean="0"/>
              <a:t>shims</a:t>
            </a:r>
            <a:r>
              <a:rPr lang="fr-FR" sz="2800" dirty="0" smtClean="0"/>
              <a:t> à appliquer</a:t>
            </a:r>
          </a:p>
        </p:txBody>
      </p:sp>
      <p:grpSp>
        <p:nvGrpSpPr>
          <p:cNvPr id="4" name="Groupe 3"/>
          <p:cNvGrpSpPr/>
          <p:nvPr/>
        </p:nvGrpSpPr>
        <p:grpSpPr>
          <a:xfrm>
            <a:off x="8001024" y="0"/>
            <a:ext cx="1142976" cy="890578"/>
            <a:chOff x="0" y="5786454"/>
            <a:chExt cx="1071538" cy="890578"/>
          </a:xfrm>
        </p:grpSpPr>
        <p:grpSp>
          <p:nvGrpSpPr>
            <p:cNvPr id="5" name="Group 46"/>
            <p:cNvGrpSpPr>
              <a:grpSpLocks/>
            </p:cNvGrpSpPr>
            <p:nvPr/>
          </p:nvGrpSpPr>
          <p:grpSpPr bwMode="auto">
            <a:xfrm>
              <a:off x="142844" y="6143644"/>
              <a:ext cx="785818" cy="533388"/>
              <a:chOff x="373" y="1963"/>
              <a:chExt cx="1540" cy="1416"/>
            </a:xfrm>
          </p:grpSpPr>
          <p:grpSp>
            <p:nvGrpSpPr>
              <p:cNvPr id="7" name="Group 19"/>
              <p:cNvGrpSpPr>
                <a:grpSpLocks/>
              </p:cNvGrpSpPr>
              <p:nvPr/>
            </p:nvGrpSpPr>
            <p:grpSpPr bwMode="auto">
              <a:xfrm>
                <a:off x="373" y="2635"/>
                <a:ext cx="1540" cy="625"/>
                <a:chOff x="2242" y="1040"/>
                <a:chExt cx="1246" cy="551"/>
              </a:xfrm>
            </p:grpSpPr>
            <p:sp>
              <p:nvSpPr>
                <p:cNvPr id="9"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0" name="Picture 21" descr="silver edge - clear oval"/>
                <p:cNvPicPr>
                  <a:picLocks noChangeAspect="1" noChangeArrowheads="1"/>
                </p:cNvPicPr>
                <p:nvPr/>
              </p:nvPicPr>
              <p:blipFill>
                <a:blip r:embed="rId3" cstate="print"/>
                <a:srcRect/>
                <a:stretch>
                  <a:fillRect/>
                </a:stretch>
              </p:blipFill>
              <p:spPr bwMode="auto">
                <a:xfrm>
                  <a:off x="2331" y="1121"/>
                  <a:ext cx="1090" cy="412"/>
                </a:xfrm>
                <a:prstGeom prst="rect">
                  <a:avLst/>
                </a:prstGeom>
                <a:noFill/>
              </p:spPr>
            </p:pic>
          </p:grpSp>
          <p:pic>
            <p:nvPicPr>
              <p:cNvPr id="8" name="Picture 7" descr="MSN icon calendar"/>
              <p:cNvPicPr>
                <a:picLocks noChangeAspect="1" noChangeArrowheads="1"/>
              </p:cNvPicPr>
              <p:nvPr/>
            </p:nvPicPr>
            <p:blipFill>
              <a:blip r:embed="rId4" cstate="print"/>
              <a:srcRect b="25166"/>
              <a:stretch>
                <a:fillRect/>
              </a:stretch>
            </p:blipFill>
            <p:spPr bwMode="auto">
              <a:xfrm>
                <a:off x="569" y="1963"/>
                <a:ext cx="1037" cy="1416"/>
              </a:xfrm>
              <a:prstGeom prst="rect">
                <a:avLst/>
              </a:prstGeom>
              <a:noFill/>
            </p:spPr>
          </p:pic>
        </p:grpSp>
        <p:sp>
          <p:nvSpPr>
            <p:cNvPr id="6"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960438" y="1457324"/>
            <a:ext cx="6994950" cy="2257425"/>
          </a:xfrm>
        </p:spPr>
        <p:txBody>
          <a:bodyPr/>
          <a:lstStyle/>
          <a:p>
            <a:pPr algn="ctr"/>
            <a:r>
              <a:rPr lang="fr-FR" sz="8000" dirty="0"/>
              <a:t>Déployer Windows Vista</a:t>
            </a:r>
          </a:p>
        </p:txBody>
      </p:sp>
      <p:pic>
        <p:nvPicPr>
          <p:cNvPr id="3" name="Picture 13" descr="Image2"/>
          <p:cNvPicPr>
            <a:picLocks noChangeAspect="1" noChangeArrowheads="1"/>
          </p:cNvPicPr>
          <p:nvPr/>
        </p:nvPicPr>
        <p:blipFill>
          <a:blip r:embed="rId3"/>
          <a:srcRect/>
          <a:stretch>
            <a:fillRect/>
          </a:stretch>
        </p:blipFill>
        <p:spPr bwMode="auto">
          <a:xfrm>
            <a:off x="3300404" y="3914773"/>
            <a:ext cx="2295525" cy="1771650"/>
          </a:xfrm>
          <a:prstGeom prst="rect">
            <a:avLst/>
          </a:prstGeom>
          <a:noFill/>
          <a:ln w="9525">
            <a:noFill/>
            <a:miter lim="800000"/>
            <a:headEnd/>
            <a:tailEnd/>
          </a:ln>
        </p:spPr>
      </p:pic>
      <p:sp>
        <p:nvSpPr>
          <p:cNvPr id="5" name="Rectangle 6"/>
          <p:cNvSpPr>
            <a:spLocks noChangeArrowheads="1"/>
          </p:cNvSpPr>
          <p:nvPr/>
        </p:nvSpPr>
        <p:spPr bwMode="auto">
          <a:xfrm>
            <a:off x="547658" y="2449511"/>
            <a:ext cx="2722563" cy="2741613"/>
          </a:xfrm>
          <a:prstGeom prst="rect">
            <a:avLst/>
          </a:prstGeom>
          <a:noFill/>
          <a:ln w="9525">
            <a:noFill/>
            <a:miter lim="800000"/>
            <a:headEnd/>
            <a:tailEnd/>
          </a:ln>
          <a:effectLst/>
        </p:spPr>
        <p:txBody>
          <a:bodyPr wrap="none" anchor="ctr"/>
          <a:lstStyle/>
          <a:p>
            <a:endParaRPr lang="fr-F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230" name="Picture 46" descr="Metallic edge Clear Square Large"/>
          <p:cNvPicPr>
            <a:picLocks noChangeAspect="1" noChangeArrowheads="1"/>
          </p:cNvPicPr>
          <p:nvPr/>
        </p:nvPicPr>
        <p:blipFill>
          <a:blip r:embed="rId3"/>
          <a:srcRect/>
          <a:stretch>
            <a:fillRect/>
          </a:stretch>
        </p:blipFill>
        <p:spPr bwMode="auto">
          <a:xfrm>
            <a:off x="3071770" y="2500306"/>
            <a:ext cx="6072230" cy="3214710"/>
          </a:xfrm>
          <a:prstGeom prst="rect">
            <a:avLst/>
          </a:prstGeom>
          <a:noFill/>
        </p:spPr>
      </p:pic>
      <p:sp>
        <p:nvSpPr>
          <p:cNvPr id="861186" name="Rectangle 2"/>
          <p:cNvSpPr>
            <a:spLocks noGrp="1" noChangeArrowheads="1"/>
          </p:cNvSpPr>
          <p:nvPr>
            <p:ph type="title"/>
          </p:nvPr>
        </p:nvSpPr>
        <p:spPr/>
        <p:txBody>
          <a:bodyPr/>
          <a:lstStyle/>
          <a:p>
            <a:r>
              <a:rPr lang="en-US" dirty="0" err="1" smtClean="0"/>
              <a:t>Objectifs</a:t>
            </a:r>
            <a:endParaRPr lang="en-US" dirty="0"/>
          </a:p>
        </p:txBody>
      </p:sp>
      <p:sp>
        <p:nvSpPr>
          <p:cNvPr id="861187" name="Rectangle 3"/>
          <p:cNvSpPr>
            <a:spLocks noGrp="1" noChangeArrowheads="1"/>
          </p:cNvSpPr>
          <p:nvPr>
            <p:ph sz="quarter" idx="10"/>
          </p:nvPr>
        </p:nvSpPr>
        <p:spPr>
          <a:xfrm>
            <a:off x="3295650" y="2619376"/>
            <a:ext cx="5629275" cy="2819400"/>
          </a:xfrm>
        </p:spPr>
        <p:txBody>
          <a:bodyPr/>
          <a:lstStyle/>
          <a:p>
            <a:r>
              <a:rPr lang="fr-FR" sz="2400" dirty="0" smtClean="0"/>
              <a:t>Meilleure compatibilité applicative</a:t>
            </a:r>
          </a:p>
          <a:p>
            <a:r>
              <a:rPr lang="fr-FR" sz="2400" dirty="0" smtClean="0"/>
              <a:t>Déploiement plus fiable et plus rapide</a:t>
            </a:r>
          </a:p>
          <a:p>
            <a:r>
              <a:rPr lang="fr-FR" sz="2400" dirty="0" smtClean="0"/>
              <a:t>Nombre d’images réduit</a:t>
            </a:r>
          </a:p>
          <a:p>
            <a:r>
              <a:rPr lang="fr-FR" sz="2400" dirty="0" smtClean="0"/>
              <a:t>Meilleure gestion des images</a:t>
            </a:r>
          </a:p>
          <a:p>
            <a:r>
              <a:rPr lang="fr-FR" sz="2400" dirty="0" smtClean="0"/>
              <a:t>Ensemble intégré d’outils</a:t>
            </a:r>
          </a:p>
          <a:p>
            <a:r>
              <a:rPr lang="fr-FR" sz="2400" dirty="0" smtClean="0"/>
              <a:t>Recommandations efficaces</a:t>
            </a:r>
            <a:endParaRPr lang="fr-FR" sz="2400" dirty="0"/>
          </a:p>
        </p:txBody>
      </p:sp>
      <p:grpSp>
        <p:nvGrpSpPr>
          <p:cNvPr id="2" name="Group 45"/>
          <p:cNvGrpSpPr>
            <a:grpSpLocks/>
          </p:cNvGrpSpPr>
          <p:nvPr/>
        </p:nvGrpSpPr>
        <p:grpSpPr bwMode="auto">
          <a:xfrm>
            <a:off x="0" y="2500306"/>
            <a:ext cx="3575050" cy="2255837"/>
            <a:chOff x="3586" y="2160"/>
            <a:chExt cx="1865" cy="1163"/>
          </a:xfrm>
        </p:grpSpPr>
        <p:pic>
          <p:nvPicPr>
            <p:cNvPr id="861216" name="Picture 32" descr="silver edge - clear oval"/>
            <p:cNvPicPr>
              <a:picLocks noChangeAspect="1" noChangeArrowheads="1"/>
            </p:cNvPicPr>
            <p:nvPr/>
          </p:nvPicPr>
          <p:blipFill>
            <a:blip r:embed="rId4"/>
            <a:srcRect/>
            <a:stretch>
              <a:fillRect/>
            </a:stretch>
          </p:blipFill>
          <p:spPr bwMode="auto">
            <a:xfrm>
              <a:off x="3653" y="2727"/>
              <a:ext cx="1615" cy="511"/>
            </a:xfrm>
            <a:prstGeom prst="rect">
              <a:avLst/>
            </a:prstGeom>
            <a:noFill/>
          </p:spPr>
        </p:pic>
        <p:sp>
          <p:nvSpPr>
            <p:cNvPr id="861228" name="Oval 44"/>
            <p:cNvSpPr>
              <a:spLocks noChangeAspect="1" noChangeArrowheads="1"/>
            </p:cNvSpPr>
            <p:nvPr/>
          </p:nvSpPr>
          <p:spPr bwMode="auto">
            <a:xfrm>
              <a:off x="3586" y="2500"/>
              <a:ext cx="1865" cy="823"/>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pPr algn="ctr"/>
              <a:endParaRPr lang="fr-FR" b="1">
                <a:latin typeface="Segoe Semibold" pitchFamily="34" charset="0"/>
              </a:endParaRPr>
            </a:p>
          </p:txBody>
        </p:sp>
        <p:grpSp>
          <p:nvGrpSpPr>
            <p:cNvPr id="3" name="Group 28"/>
            <p:cNvGrpSpPr>
              <a:grpSpLocks/>
            </p:cNvGrpSpPr>
            <p:nvPr/>
          </p:nvGrpSpPr>
          <p:grpSpPr bwMode="auto">
            <a:xfrm>
              <a:off x="3652" y="2160"/>
              <a:ext cx="1509" cy="1055"/>
              <a:chOff x="0" y="497"/>
              <a:chExt cx="5389" cy="3475"/>
            </a:xfrm>
          </p:grpSpPr>
          <p:pic>
            <p:nvPicPr>
              <p:cNvPr id="861189" name="Picture 5" descr="grid blue"/>
              <p:cNvPicPr>
                <a:picLocks noChangeAspect="1" noChangeArrowheads="1"/>
              </p:cNvPicPr>
              <p:nvPr/>
            </p:nvPicPr>
            <p:blipFill>
              <a:blip r:embed="rId5" cstate="print">
                <a:lum bright="-18000"/>
              </a:blip>
              <a:srcRect/>
              <a:stretch>
                <a:fillRect/>
              </a:stretch>
            </p:blipFill>
            <p:spPr bwMode="auto">
              <a:xfrm>
                <a:off x="0" y="497"/>
                <a:ext cx="5389" cy="3475"/>
              </a:xfrm>
              <a:prstGeom prst="rect">
                <a:avLst/>
              </a:prstGeom>
              <a:noFill/>
            </p:spPr>
          </p:pic>
          <p:pic>
            <p:nvPicPr>
              <p:cNvPr id="861191" name="Picture 7" descr="arrow-14-yellow-green-up-ar"/>
              <p:cNvPicPr>
                <a:picLocks noChangeAspect="1" noChangeArrowheads="1"/>
              </p:cNvPicPr>
              <p:nvPr/>
            </p:nvPicPr>
            <p:blipFill>
              <a:blip r:embed="rId6" cstate="print"/>
              <a:srcRect/>
              <a:stretch>
                <a:fillRect/>
              </a:stretch>
            </p:blipFill>
            <p:spPr bwMode="auto">
              <a:xfrm rot="11325363">
                <a:off x="801" y="1034"/>
                <a:ext cx="4090" cy="2024"/>
              </a:xfrm>
              <a:prstGeom prst="rect">
                <a:avLst/>
              </a:prstGeom>
              <a:noFill/>
            </p:spPr>
          </p:pic>
        </p:grpSp>
      </p:grpSp>
      <p:pic>
        <p:nvPicPr>
          <p:cNvPr id="861231" name="Picture 47" descr="dollar sign"/>
          <p:cNvPicPr>
            <a:picLocks noChangeAspect="1" noChangeArrowheads="1"/>
          </p:cNvPicPr>
          <p:nvPr/>
        </p:nvPicPr>
        <p:blipFill>
          <a:blip r:embed="rId7"/>
          <a:srcRect/>
          <a:stretch>
            <a:fillRect/>
          </a:stretch>
        </p:blipFill>
        <p:spPr bwMode="auto">
          <a:xfrm>
            <a:off x="1195388" y="2728915"/>
            <a:ext cx="619125" cy="904875"/>
          </a:xfrm>
          <a:prstGeom prst="rect">
            <a:avLst/>
          </a:prstGeom>
          <a:noFill/>
        </p:spPr>
      </p:pic>
      <p:sp>
        <p:nvSpPr>
          <p:cNvPr id="12" name="Rectangle 4"/>
          <p:cNvSpPr txBox="1">
            <a:spLocks noChangeArrowheads="1"/>
          </p:cNvSpPr>
          <p:nvPr/>
        </p:nvSpPr>
        <p:spPr>
          <a:xfrm>
            <a:off x="219044" y="1438261"/>
            <a:ext cx="8648731" cy="498598"/>
          </a:xfrm>
          <a:prstGeom prst="rect">
            <a:avLst/>
          </a:prstGeom>
          <a:gradFill rotWithShape="1">
            <a:gsLst>
              <a:gs pos="0">
                <a:schemeClr val="bg1">
                  <a:gamma/>
                  <a:shade val="46275"/>
                  <a:invGamma/>
                  <a:alpha val="0"/>
                </a:schemeClr>
              </a:gs>
              <a:gs pos="50000">
                <a:schemeClr val="bg1">
                  <a:alpha val="50000"/>
                </a:schemeClr>
              </a:gs>
              <a:gs pos="100000">
                <a:schemeClr val="bg1">
                  <a:gamma/>
                  <a:shade val="46275"/>
                  <a:invGamma/>
                  <a:alpha val="0"/>
                </a:schemeClr>
              </a:gs>
            </a:gsLst>
            <a:lin ang="0" scaled="1"/>
          </a:gradFill>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smtClean="0">
                <a:ln/>
                <a:effectLst/>
                <a:uLnTx/>
                <a:uFillTx/>
                <a:latin typeface="Segoe" pitchFamily="34" charset="0"/>
                <a:ea typeface="+mn-ea"/>
                <a:cs typeface="Arial" charset="0"/>
              </a:rPr>
              <a:t>Reduire</a:t>
            </a:r>
            <a:r>
              <a:rPr kumimoji="0" lang="en-US" sz="3600" b="1" i="0" u="none" strike="noStrike" kern="1200" cap="none" spc="0" normalizeH="0" baseline="0" noProof="0" dirty="0" smtClean="0">
                <a:ln/>
                <a:effectLst/>
                <a:uLnTx/>
                <a:uFillTx/>
                <a:latin typeface="Segoe" pitchFamily="34" charset="0"/>
                <a:ea typeface="+mn-ea"/>
                <a:cs typeface="Arial" charset="0"/>
              </a:rPr>
              <a:t> les </a:t>
            </a:r>
            <a:r>
              <a:rPr kumimoji="0" lang="en-US" sz="3600" b="1" i="0" u="none" strike="noStrike" kern="1200" cap="none" spc="0" normalizeH="0" baseline="0" noProof="0" dirty="0" err="1" smtClean="0">
                <a:ln/>
                <a:effectLst/>
                <a:uLnTx/>
                <a:uFillTx/>
                <a:latin typeface="Segoe" pitchFamily="34" charset="0"/>
                <a:ea typeface="+mn-ea"/>
                <a:cs typeface="Arial" charset="0"/>
              </a:rPr>
              <a:t>coûts</a:t>
            </a:r>
            <a:r>
              <a:rPr kumimoji="0" lang="en-US" sz="3600" b="1" i="0" u="none" strike="noStrike" kern="1200" cap="none" spc="0" normalizeH="0" baseline="0" noProof="0" dirty="0" smtClean="0">
                <a:ln/>
                <a:effectLst/>
                <a:uLnTx/>
                <a:uFillTx/>
                <a:latin typeface="Segoe" pitchFamily="34" charset="0"/>
                <a:ea typeface="+mn-ea"/>
                <a:cs typeface="Arial" charset="0"/>
              </a:rPr>
              <a:t> et la </a:t>
            </a:r>
            <a:r>
              <a:rPr kumimoji="0" lang="en-US" sz="3600" b="1" i="0" u="none" strike="noStrike" kern="1200" cap="none" spc="0" normalizeH="0" baseline="0" noProof="0" dirty="0" err="1" smtClean="0">
                <a:ln/>
                <a:effectLst/>
                <a:uLnTx/>
                <a:uFillTx/>
                <a:latin typeface="Segoe" pitchFamily="34" charset="0"/>
                <a:ea typeface="+mn-ea"/>
                <a:cs typeface="Arial" charset="0"/>
              </a:rPr>
              <a:t>complexité</a:t>
            </a:r>
            <a:endParaRPr kumimoji="0" lang="en-US" sz="3600" b="1" i="0" u="none" strike="noStrike" kern="1200" cap="none" spc="0" normalizeH="0" baseline="0" noProof="0" dirty="0" smtClean="0">
              <a:ln/>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itle 543745"/>
          <p:cNvSpPr>
            <a:spLocks noGrp="1" noChangeArrowheads="1"/>
          </p:cNvSpPr>
          <p:nvPr>
            <p:ph type="title"/>
          </p:nvPr>
        </p:nvSpPr>
        <p:spPr>
          <a:xfrm>
            <a:off x="1219200" y="227013"/>
            <a:ext cx="8229600" cy="744537"/>
          </a:xfrm>
        </p:spPr>
        <p:txBody>
          <a:bodyPr anchor="t"/>
          <a:lstStyle/>
          <a:p>
            <a:pPr marL="0" indent="0" defTabSz="914400" eaLnBrk="1" hangingPunct="1">
              <a:defRPr/>
            </a:pPr>
            <a:r>
              <a:rPr lang="fr-FR" sz="4000" dirty="0" smtClean="0"/>
              <a:t>Déployer Windows Vista</a:t>
            </a:r>
          </a:p>
        </p:txBody>
      </p:sp>
      <p:sp>
        <p:nvSpPr>
          <p:cNvPr id="543747" name="Text Placeholder 543746"/>
          <p:cNvSpPr>
            <a:spLocks noGrp="1" noChangeArrowheads="1"/>
          </p:cNvSpPr>
          <p:nvPr>
            <p:ph sz="quarter" idx="10"/>
          </p:nvPr>
        </p:nvSpPr>
        <p:spPr>
          <a:xfrm>
            <a:off x="1514475" y="971550"/>
            <a:ext cx="7486650" cy="5257800"/>
          </a:xfrm>
        </p:spPr>
        <p:txBody>
          <a:bodyPr/>
          <a:lstStyle/>
          <a:p>
            <a:pPr marL="461963" indent="-461963" defTabSz="914400" eaLnBrk="1" hangingPunct="1">
              <a:defRPr/>
            </a:pPr>
            <a:r>
              <a:rPr lang="fr-FR" dirty="0" smtClean="0"/>
              <a:t>La conception</a:t>
            </a:r>
          </a:p>
          <a:p>
            <a:pPr marL="852488" lvl="1" indent="-388938" defTabSz="914400" eaLnBrk="1" hangingPunct="1">
              <a:defRPr/>
            </a:pPr>
            <a:r>
              <a:rPr lang="fr-FR" dirty="0" err="1" smtClean="0"/>
              <a:t>Imagex</a:t>
            </a:r>
            <a:r>
              <a:rPr lang="fr-FR" dirty="0" smtClean="0"/>
              <a:t> - Format WIM</a:t>
            </a:r>
          </a:p>
          <a:p>
            <a:pPr marL="852488" lvl="1" indent="-388938" defTabSz="914400" eaLnBrk="1" hangingPunct="1">
              <a:defRPr/>
            </a:pPr>
            <a:r>
              <a:rPr lang="fr-FR" dirty="0" smtClean="0"/>
              <a:t>Windows </a:t>
            </a:r>
            <a:r>
              <a:rPr lang="fr-FR" dirty="0" err="1" smtClean="0"/>
              <a:t>Automated</a:t>
            </a:r>
            <a:r>
              <a:rPr lang="fr-FR" dirty="0" smtClean="0"/>
              <a:t> Installation Kit (WAIK)</a:t>
            </a:r>
          </a:p>
          <a:p>
            <a:pPr marL="852488" lvl="1" indent="-388938" defTabSz="914400" eaLnBrk="1" hangingPunct="1">
              <a:defRPr/>
            </a:pPr>
            <a:r>
              <a:rPr lang="fr-FR" dirty="0" smtClean="0"/>
              <a:t>Windows PE</a:t>
            </a:r>
          </a:p>
          <a:p>
            <a:pPr marL="852488" lvl="1" indent="-388938" defTabSz="914400" eaLnBrk="1" hangingPunct="1">
              <a:defRPr/>
            </a:pPr>
            <a:r>
              <a:rPr lang="fr-FR" dirty="0" smtClean="0"/>
              <a:t>Windows System Image Manager</a:t>
            </a:r>
          </a:p>
          <a:p>
            <a:pPr marL="852488" lvl="1" indent="-388938" defTabSz="914400">
              <a:defRPr/>
            </a:pPr>
            <a:r>
              <a:rPr lang="fr-FR" dirty="0" smtClean="0"/>
              <a:t>User State Migration </a:t>
            </a:r>
            <a:r>
              <a:rPr lang="fr-FR" dirty="0" err="1" smtClean="0"/>
              <a:t>Tool</a:t>
            </a:r>
            <a:endParaRPr lang="fr-FR" dirty="0" smtClean="0"/>
          </a:p>
          <a:p>
            <a:pPr marL="852488" lvl="1" indent="-388938" defTabSz="914400" eaLnBrk="1" hangingPunct="1">
              <a:defRPr/>
            </a:pPr>
            <a:endParaRPr lang="fr-FR" sz="2000" dirty="0" smtClean="0"/>
          </a:p>
          <a:p>
            <a:pPr marL="461963" indent="-461963" defTabSz="914400" eaLnBrk="1" hangingPunct="1">
              <a:defRPr/>
            </a:pPr>
            <a:r>
              <a:rPr lang="fr-FR" dirty="0" smtClean="0"/>
              <a:t>Le déploiement</a:t>
            </a:r>
          </a:p>
          <a:p>
            <a:pPr marL="852488" lvl="1" indent="-388938" defTabSz="914400" eaLnBrk="1" hangingPunct="1">
              <a:defRPr/>
            </a:pPr>
            <a:r>
              <a:rPr lang="fr-FR" dirty="0" smtClean="0"/>
              <a:t>Windows </a:t>
            </a:r>
            <a:r>
              <a:rPr lang="fr-FR" dirty="0" err="1" smtClean="0"/>
              <a:t>Deployment</a:t>
            </a:r>
            <a:r>
              <a:rPr lang="fr-FR" dirty="0" smtClean="0"/>
              <a:t> Services</a:t>
            </a:r>
          </a:p>
          <a:p>
            <a:pPr marL="852488" lvl="1" indent="-388938" defTabSz="914400" eaLnBrk="1" hangingPunct="1">
              <a:defRPr/>
            </a:pPr>
            <a:r>
              <a:rPr lang="fr-FR" dirty="0" smtClean="0"/>
              <a:t>MDT 2008</a:t>
            </a:r>
          </a:p>
          <a:p>
            <a:pPr marL="852488" lvl="1" indent="-388938" defTabSz="914400" eaLnBrk="1" hangingPunct="1">
              <a:defRPr/>
            </a:pPr>
            <a:r>
              <a:rPr lang="fr-FR" dirty="0" smtClean="0"/>
              <a:t>SMS / SCCM</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Title 611329"/>
          <p:cNvSpPr>
            <a:spLocks noGrp="1" noChangeArrowheads="1"/>
          </p:cNvSpPr>
          <p:nvPr>
            <p:ph type="title"/>
          </p:nvPr>
        </p:nvSpPr>
        <p:spPr/>
        <p:txBody>
          <a:bodyPr anchor="t"/>
          <a:lstStyle/>
          <a:p>
            <a:pPr marL="0" indent="0" defTabSz="914400" eaLnBrk="1" hangingPunct="1">
              <a:defRPr/>
            </a:pPr>
            <a:r>
              <a:rPr sz="4000"/>
              <a:t>Windows Imaging </a:t>
            </a:r>
            <a:r>
              <a:rPr sz="4000" smtClean="0"/>
              <a:t>Format (.</a:t>
            </a:r>
            <a:r>
              <a:rPr sz="4000" err="1"/>
              <a:t>wim</a:t>
            </a:r>
            <a:r>
              <a:rPr sz="4000"/>
              <a:t>)</a:t>
            </a:r>
            <a:endParaRPr lang="fr-FR" sz="4000" dirty="0"/>
          </a:p>
        </p:txBody>
      </p:sp>
      <p:sp>
        <p:nvSpPr>
          <p:cNvPr id="611331" name="Text Placeholder 611330"/>
          <p:cNvSpPr>
            <a:spLocks noGrp="1" noChangeArrowheads="1"/>
          </p:cNvSpPr>
          <p:nvPr>
            <p:ph sz="quarter" idx="10"/>
          </p:nvPr>
        </p:nvSpPr>
        <p:spPr>
          <a:xfrm>
            <a:off x="771525" y="1266825"/>
            <a:ext cx="7972425" cy="4648200"/>
          </a:xfrm>
        </p:spPr>
        <p:txBody>
          <a:bodyPr/>
          <a:lstStyle/>
          <a:p>
            <a:pPr marL="461963" indent="-461963" defTabSz="914400" eaLnBrk="1" hangingPunct="1">
              <a:defRPr/>
            </a:pPr>
            <a:r>
              <a:rPr lang="fr-FR" dirty="0" smtClean="0"/>
              <a:t>Format </a:t>
            </a:r>
            <a:r>
              <a:rPr lang="fr-FR" b="1" dirty="0" smtClean="0">
                <a:solidFill>
                  <a:srgbClr val="FFCC00"/>
                </a:solidFill>
              </a:rPr>
              <a:t>orienté fichier</a:t>
            </a:r>
            <a:endParaRPr lang="fr-FR" dirty="0" smtClean="0"/>
          </a:p>
          <a:p>
            <a:pPr marL="852488" lvl="1" indent="-388938" defTabSz="914400" eaLnBrk="1" hangingPunct="1">
              <a:defRPr/>
            </a:pPr>
            <a:r>
              <a:rPr lang="fr-FR" dirty="0" smtClean="0"/>
              <a:t>Non destructif</a:t>
            </a:r>
          </a:p>
          <a:p>
            <a:pPr marL="852488" lvl="1" indent="-388938" defTabSz="914400" eaLnBrk="1" hangingPunct="1">
              <a:defRPr/>
            </a:pPr>
            <a:r>
              <a:rPr lang="fr-FR" dirty="0" smtClean="0"/>
              <a:t>Indépendant du matériel</a:t>
            </a:r>
          </a:p>
          <a:p>
            <a:pPr marL="461963" indent="-461963" defTabSz="914400" eaLnBrk="1" hangingPunct="1">
              <a:defRPr/>
            </a:pPr>
            <a:r>
              <a:rPr lang="fr-FR" dirty="0" smtClean="0"/>
              <a:t>Plusieurs images dans le même fichier .</a:t>
            </a:r>
            <a:r>
              <a:rPr lang="fr-FR" dirty="0" err="1" smtClean="0"/>
              <a:t>wim</a:t>
            </a:r>
            <a:endParaRPr lang="fr-FR" dirty="0" smtClean="0"/>
          </a:p>
          <a:p>
            <a:pPr marL="852488" lvl="1" indent="-388938" defTabSz="914400">
              <a:defRPr/>
            </a:pPr>
            <a:r>
              <a:rPr lang="fr-FR" dirty="0" smtClean="0"/>
              <a:t>Suppression des doublons</a:t>
            </a:r>
          </a:p>
          <a:p>
            <a:pPr marL="852488" lvl="1" indent="-388938" defTabSz="914400" eaLnBrk="1" hangingPunct="1">
              <a:defRPr/>
            </a:pPr>
            <a:r>
              <a:rPr lang="fr-FR" dirty="0" smtClean="0"/>
              <a:t>Rajout d’images par delta</a:t>
            </a:r>
          </a:p>
          <a:p>
            <a:pPr marL="461963" indent="-461963" defTabSz="914400" eaLnBrk="1" hangingPunct="1">
              <a:defRPr/>
            </a:pPr>
            <a:r>
              <a:rPr lang="fr-FR" dirty="0" smtClean="0"/>
              <a:t>Modification de l’image offline</a:t>
            </a:r>
          </a:p>
          <a:p>
            <a:pPr marL="461963" indent="-461963" defTabSz="914400" eaLnBrk="1" hangingPunct="1">
              <a:defRPr/>
            </a:pPr>
            <a:r>
              <a:rPr lang="fr-FR" dirty="0" smtClean="0"/>
              <a:t>API disponibles</a:t>
            </a:r>
          </a:p>
          <a:p>
            <a:pPr marL="461963" indent="-461963" defTabSz="914400" eaLnBrk="1" hangingPunct="1">
              <a:defRPr/>
            </a:pPr>
            <a:r>
              <a:rPr lang="fr-FR" dirty="0" smtClean="0"/>
              <a:t>Gestion par ligne de commande : IMAGEX</a:t>
            </a:r>
          </a:p>
        </p:txBody>
      </p:sp>
      <p:grpSp>
        <p:nvGrpSpPr>
          <p:cNvPr id="2" name="Groupe 3"/>
          <p:cNvGrpSpPr/>
          <p:nvPr/>
        </p:nvGrpSpPr>
        <p:grpSpPr>
          <a:xfrm>
            <a:off x="7715240" y="0"/>
            <a:ext cx="1428760" cy="1357298"/>
            <a:chOff x="0" y="5500702"/>
            <a:chExt cx="1428760" cy="1357298"/>
          </a:xfrm>
        </p:grpSpPr>
        <p:sp>
          <p:nvSpPr>
            <p:cNvPr id="5" name="Rectangle 4"/>
            <p:cNvSpPr>
              <a:spLocks noChangeArrowheads="1"/>
            </p:cNvSpPr>
            <p:nvPr/>
          </p:nvSpPr>
          <p:spPr bwMode="auto">
            <a:xfrm>
              <a:off x="0" y="5500702"/>
              <a:ext cx="1428760" cy="428627"/>
            </a:xfrm>
            <a:prstGeom prst="rect">
              <a:avLst/>
            </a:prstGeom>
            <a:noFill/>
            <a:ln w="12700" algn="ctr">
              <a:noFill/>
              <a:miter lim="800000"/>
              <a:headEnd/>
              <a:tailEnd/>
            </a:ln>
            <a:effectLst/>
          </p:spPr>
          <p:txBody>
            <a:bodyPr wrap="none" anchor="ctr"/>
            <a:lstStyle/>
            <a:p>
              <a:pPr eaLnBrk="0" hangingPunct="0"/>
              <a:r>
                <a:rPr lang="en-US" sz="1600" b="1" dirty="0" smtClean="0">
                  <a:effectLst>
                    <a:outerShdw blurRad="38100" dist="38100" dir="2700000" algn="tl">
                      <a:srgbClr val="000000"/>
                    </a:outerShdw>
                  </a:effectLst>
                  <a:latin typeface="Segoe Semibold" pitchFamily="34" charset="0"/>
                </a:rPr>
                <a:t>Conception</a:t>
              </a:r>
              <a:endParaRPr lang="en-US" sz="1600" b="1" dirty="0">
                <a:effectLst>
                  <a:outerShdw blurRad="38100" dist="38100" dir="2700000" algn="tl">
                    <a:srgbClr val="000000"/>
                  </a:outerShdw>
                </a:effectLst>
                <a:latin typeface="Segoe Semibold" pitchFamily="34" charset="0"/>
              </a:endParaRPr>
            </a:p>
          </p:txBody>
        </p:sp>
        <p:grpSp>
          <p:nvGrpSpPr>
            <p:cNvPr id="3" name="Group 67"/>
            <p:cNvGrpSpPr>
              <a:grpSpLocks/>
            </p:cNvGrpSpPr>
            <p:nvPr/>
          </p:nvGrpSpPr>
          <p:grpSpPr bwMode="auto">
            <a:xfrm>
              <a:off x="142844" y="5948366"/>
              <a:ext cx="1214446" cy="909634"/>
              <a:chOff x="1947" y="1274"/>
              <a:chExt cx="1740" cy="933"/>
            </a:xfrm>
          </p:grpSpPr>
          <p:sp>
            <p:nvSpPr>
              <p:cNvPr id="7" name="Oval 64"/>
              <p:cNvSpPr>
                <a:spLocks noChangeArrowheads="1"/>
              </p:cNvSpPr>
              <p:nvPr/>
            </p:nvSpPr>
            <p:spPr bwMode="auto">
              <a:xfrm>
                <a:off x="1947" y="1428"/>
                <a:ext cx="1740" cy="779"/>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8" name="Picture 65" descr="silver edge - clear oval"/>
              <p:cNvPicPr>
                <a:picLocks noChangeAspect="1" noChangeArrowheads="1"/>
              </p:cNvPicPr>
              <p:nvPr/>
            </p:nvPicPr>
            <p:blipFill>
              <a:blip r:embed="rId3" cstate="print"/>
              <a:srcRect/>
              <a:stretch>
                <a:fillRect/>
              </a:stretch>
            </p:blipFill>
            <p:spPr bwMode="auto">
              <a:xfrm>
                <a:off x="2034" y="1577"/>
                <a:ext cx="1573" cy="571"/>
              </a:xfrm>
              <a:prstGeom prst="rect">
                <a:avLst/>
              </a:prstGeom>
              <a:noFill/>
            </p:spPr>
          </p:pic>
          <p:pic>
            <p:nvPicPr>
              <p:cNvPr id="9" name="Picture 60" descr="PC blank screen"/>
              <p:cNvPicPr>
                <a:picLocks noChangeAspect="1" noChangeArrowheads="1"/>
              </p:cNvPicPr>
              <p:nvPr/>
            </p:nvPicPr>
            <p:blipFill>
              <a:blip r:embed="rId4" cstate="print"/>
              <a:srcRect/>
              <a:stretch>
                <a:fillRect/>
              </a:stretch>
            </p:blipFill>
            <p:spPr bwMode="auto">
              <a:xfrm>
                <a:off x="2245" y="1274"/>
                <a:ext cx="665" cy="676"/>
              </a:xfrm>
              <a:prstGeom prst="rect">
                <a:avLst/>
              </a:prstGeom>
              <a:noFill/>
            </p:spPr>
          </p:pic>
          <p:pic>
            <p:nvPicPr>
              <p:cNvPr id="10" name="Picture 61" descr="PC with flat panel"/>
              <p:cNvPicPr>
                <a:picLocks noChangeAspect="1" noChangeArrowheads="1"/>
              </p:cNvPicPr>
              <p:nvPr/>
            </p:nvPicPr>
            <p:blipFill>
              <a:blip r:embed="rId5" cstate="print"/>
              <a:srcRect/>
              <a:stretch>
                <a:fillRect/>
              </a:stretch>
            </p:blipFill>
            <p:spPr bwMode="auto">
              <a:xfrm>
                <a:off x="2785" y="1344"/>
                <a:ext cx="609" cy="623"/>
              </a:xfrm>
              <a:prstGeom prst="rect">
                <a:avLst/>
              </a:prstGeom>
              <a:noFill/>
            </p:spPr>
          </p:pic>
          <p:pic>
            <p:nvPicPr>
              <p:cNvPr id="11" name="Picture 62" descr="laptop notebook portable Computer"/>
              <p:cNvPicPr>
                <a:picLocks noChangeAspect="1" noChangeArrowheads="1"/>
              </p:cNvPicPr>
              <p:nvPr/>
            </p:nvPicPr>
            <p:blipFill>
              <a:blip r:embed="rId6" cstate="print"/>
              <a:srcRect/>
              <a:stretch>
                <a:fillRect/>
              </a:stretch>
            </p:blipFill>
            <p:spPr bwMode="auto">
              <a:xfrm>
                <a:off x="2562" y="1621"/>
                <a:ext cx="468" cy="452"/>
              </a:xfrm>
              <a:prstGeom prst="rect">
                <a:avLst/>
              </a:prstGeom>
              <a:noFill/>
            </p:spPr>
          </p:pic>
          <p:pic>
            <p:nvPicPr>
              <p:cNvPr id="12" name="Picture 66" descr="developer Tools toolbox"/>
              <p:cNvPicPr>
                <a:picLocks noChangeAspect="1" noChangeArrowheads="1"/>
              </p:cNvPicPr>
              <p:nvPr/>
            </p:nvPicPr>
            <p:blipFill>
              <a:blip r:embed="rId7" cstate="print"/>
              <a:srcRect/>
              <a:stretch>
                <a:fillRect/>
              </a:stretch>
            </p:blipFill>
            <p:spPr bwMode="auto">
              <a:xfrm>
                <a:off x="3046" y="1519"/>
                <a:ext cx="340" cy="512"/>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7715240" y="0"/>
            <a:ext cx="1428760" cy="1357298"/>
            <a:chOff x="0" y="5500702"/>
            <a:chExt cx="1428760" cy="1357298"/>
          </a:xfrm>
        </p:grpSpPr>
        <p:sp>
          <p:nvSpPr>
            <p:cNvPr id="15" name="Rectangle 14"/>
            <p:cNvSpPr>
              <a:spLocks noChangeArrowheads="1"/>
            </p:cNvSpPr>
            <p:nvPr/>
          </p:nvSpPr>
          <p:spPr bwMode="auto">
            <a:xfrm>
              <a:off x="0" y="5500702"/>
              <a:ext cx="1428760" cy="428627"/>
            </a:xfrm>
            <a:prstGeom prst="rect">
              <a:avLst/>
            </a:prstGeom>
            <a:noFill/>
            <a:ln w="12700" algn="ctr">
              <a:noFill/>
              <a:miter lim="800000"/>
              <a:headEnd/>
              <a:tailEnd/>
            </a:ln>
            <a:effectLst/>
          </p:spPr>
          <p:txBody>
            <a:bodyPr wrap="none" anchor="ctr"/>
            <a:lstStyle/>
            <a:p>
              <a:pPr eaLnBrk="0" hangingPunct="0"/>
              <a:r>
                <a:rPr lang="en-US" sz="1600" b="1" dirty="0" smtClean="0">
                  <a:effectLst>
                    <a:outerShdw blurRad="38100" dist="38100" dir="2700000" algn="tl">
                      <a:srgbClr val="000000"/>
                    </a:outerShdw>
                  </a:effectLst>
                  <a:latin typeface="Segoe Semibold" pitchFamily="34" charset="0"/>
                </a:rPr>
                <a:t>Conception</a:t>
              </a:r>
              <a:endParaRPr lang="en-US" sz="1600" b="1" dirty="0">
                <a:effectLst>
                  <a:outerShdw blurRad="38100" dist="38100" dir="2700000" algn="tl">
                    <a:srgbClr val="000000"/>
                  </a:outerShdw>
                </a:effectLst>
                <a:latin typeface="Segoe Semibold" pitchFamily="34" charset="0"/>
              </a:endParaRPr>
            </a:p>
          </p:txBody>
        </p:sp>
        <p:grpSp>
          <p:nvGrpSpPr>
            <p:cNvPr id="3" name="Group 67"/>
            <p:cNvGrpSpPr>
              <a:grpSpLocks/>
            </p:cNvGrpSpPr>
            <p:nvPr/>
          </p:nvGrpSpPr>
          <p:grpSpPr bwMode="auto">
            <a:xfrm>
              <a:off x="142844" y="5948366"/>
              <a:ext cx="1214446" cy="909634"/>
              <a:chOff x="1947" y="1274"/>
              <a:chExt cx="1740" cy="933"/>
            </a:xfrm>
          </p:grpSpPr>
          <p:sp>
            <p:nvSpPr>
              <p:cNvPr id="17" name="Oval 64"/>
              <p:cNvSpPr>
                <a:spLocks noChangeArrowheads="1"/>
              </p:cNvSpPr>
              <p:nvPr/>
            </p:nvSpPr>
            <p:spPr bwMode="auto">
              <a:xfrm>
                <a:off x="1947" y="1428"/>
                <a:ext cx="1740" cy="779"/>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8" name="Picture 65" descr="silver edge - clear oval"/>
              <p:cNvPicPr>
                <a:picLocks noChangeAspect="1" noChangeArrowheads="1"/>
              </p:cNvPicPr>
              <p:nvPr/>
            </p:nvPicPr>
            <p:blipFill>
              <a:blip r:embed="rId3" cstate="print"/>
              <a:srcRect/>
              <a:stretch>
                <a:fillRect/>
              </a:stretch>
            </p:blipFill>
            <p:spPr bwMode="auto">
              <a:xfrm>
                <a:off x="2034" y="1577"/>
                <a:ext cx="1573" cy="571"/>
              </a:xfrm>
              <a:prstGeom prst="rect">
                <a:avLst/>
              </a:prstGeom>
              <a:noFill/>
            </p:spPr>
          </p:pic>
          <p:pic>
            <p:nvPicPr>
              <p:cNvPr id="19" name="Picture 60" descr="PC blank screen"/>
              <p:cNvPicPr>
                <a:picLocks noChangeAspect="1" noChangeArrowheads="1"/>
              </p:cNvPicPr>
              <p:nvPr/>
            </p:nvPicPr>
            <p:blipFill>
              <a:blip r:embed="rId4" cstate="print"/>
              <a:srcRect/>
              <a:stretch>
                <a:fillRect/>
              </a:stretch>
            </p:blipFill>
            <p:spPr bwMode="auto">
              <a:xfrm>
                <a:off x="2245" y="1274"/>
                <a:ext cx="665" cy="676"/>
              </a:xfrm>
              <a:prstGeom prst="rect">
                <a:avLst/>
              </a:prstGeom>
              <a:noFill/>
            </p:spPr>
          </p:pic>
          <p:pic>
            <p:nvPicPr>
              <p:cNvPr id="20" name="Picture 61" descr="PC with flat panel"/>
              <p:cNvPicPr>
                <a:picLocks noChangeAspect="1" noChangeArrowheads="1"/>
              </p:cNvPicPr>
              <p:nvPr/>
            </p:nvPicPr>
            <p:blipFill>
              <a:blip r:embed="rId5" cstate="print"/>
              <a:srcRect/>
              <a:stretch>
                <a:fillRect/>
              </a:stretch>
            </p:blipFill>
            <p:spPr bwMode="auto">
              <a:xfrm>
                <a:off x="2785" y="1344"/>
                <a:ext cx="609" cy="623"/>
              </a:xfrm>
              <a:prstGeom prst="rect">
                <a:avLst/>
              </a:prstGeom>
              <a:noFill/>
            </p:spPr>
          </p:pic>
          <p:pic>
            <p:nvPicPr>
              <p:cNvPr id="21" name="Picture 62" descr="laptop notebook portable Computer"/>
              <p:cNvPicPr>
                <a:picLocks noChangeAspect="1" noChangeArrowheads="1"/>
              </p:cNvPicPr>
              <p:nvPr/>
            </p:nvPicPr>
            <p:blipFill>
              <a:blip r:embed="rId6" cstate="print"/>
              <a:srcRect/>
              <a:stretch>
                <a:fillRect/>
              </a:stretch>
            </p:blipFill>
            <p:spPr bwMode="auto">
              <a:xfrm>
                <a:off x="2562" y="1621"/>
                <a:ext cx="468" cy="452"/>
              </a:xfrm>
              <a:prstGeom prst="rect">
                <a:avLst/>
              </a:prstGeom>
              <a:noFill/>
            </p:spPr>
          </p:pic>
          <p:pic>
            <p:nvPicPr>
              <p:cNvPr id="22" name="Picture 66" descr="developer Tools toolbox"/>
              <p:cNvPicPr>
                <a:picLocks noChangeAspect="1" noChangeArrowheads="1"/>
              </p:cNvPicPr>
              <p:nvPr/>
            </p:nvPicPr>
            <p:blipFill>
              <a:blip r:embed="rId7" cstate="print"/>
              <a:srcRect/>
              <a:stretch>
                <a:fillRect/>
              </a:stretch>
            </p:blipFill>
            <p:spPr bwMode="auto">
              <a:xfrm>
                <a:off x="3046" y="1519"/>
                <a:ext cx="340" cy="512"/>
              </a:xfrm>
              <a:prstGeom prst="rect">
                <a:avLst/>
              </a:prstGeom>
              <a:noFill/>
            </p:spPr>
          </p:pic>
        </p:grpSp>
      </p:grpSp>
      <p:sp>
        <p:nvSpPr>
          <p:cNvPr id="613378" name="Title 613377"/>
          <p:cNvSpPr>
            <a:spLocks noGrp="1" noChangeArrowheads="1"/>
          </p:cNvSpPr>
          <p:nvPr>
            <p:ph type="title"/>
          </p:nvPr>
        </p:nvSpPr>
        <p:spPr/>
        <p:txBody>
          <a:bodyPr anchor="t"/>
          <a:lstStyle/>
          <a:p>
            <a:pPr marL="0" indent="0" defTabSz="914400" eaLnBrk="1" hangingPunct="1">
              <a:defRPr/>
            </a:pPr>
            <a:r>
              <a:rPr sz="3200" dirty="0" smtClean="0"/>
              <a:t>Windows Automated </a:t>
            </a:r>
            <a:r>
              <a:rPr sz="3200" smtClean="0"/>
              <a:t>Installation Kit</a:t>
            </a:r>
            <a:br>
              <a:rPr sz="3200" smtClean="0"/>
            </a:br>
            <a:r>
              <a:rPr sz="3200" smtClean="0"/>
              <a:t> (</a:t>
            </a:r>
            <a:r>
              <a:rPr sz="3200" dirty="0" smtClean="0"/>
              <a:t>WAIK)</a:t>
            </a:r>
            <a:endParaRPr lang="fr-FR" sz="3200" dirty="0" smtClean="0"/>
          </a:p>
        </p:txBody>
      </p:sp>
      <p:sp>
        <p:nvSpPr>
          <p:cNvPr id="613379" name="Text Placeholder 613378"/>
          <p:cNvSpPr>
            <a:spLocks noGrp="1" noChangeArrowheads="1"/>
          </p:cNvSpPr>
          <p:nvPr>
            <p:ph sz="quarter" idx="10"/>
          </p:nvPr>
        </p:nvSpPr>
        <p:spPr/>
        <p:txBody>
          <a:bodyPr/>
          <a:lstStyle/>
          <a:p>
            <a:pPr marL="461963" indent="-461963" defTabSz="914400" eaLnBrk="1" hangingPunct="1">
              <a:buNone/>
              <a:defRPr/>
            </a:pPr>
            <a:r>
              <a:rPr lang="fr-FR" sz="2800" dirty="0" smtClean="0"/>
              <a:t>Ressource Kit de déploiement contenant :</a:t>
            </a:r>
            <a:endParaRPr lang="fr-FR" dirty="0" smtClean="0"/>
          </a:p>
          <a:p>
            <a:pPr marL="334963" indent="-388938" defTabSz="914400">
              <a:defRPr/>
            </a:pPr>
            <a:r>
              <a:rPr lang="fr-FR" sz="2400" dirty="0" smtClean="0"/>
              <a:t>Documentation / Aide</a:t>
            </a:r>
          </a:p>
          <a:p>
            <a:pPr marL="334963" indent="-388938" defTabSz="914400">
              <a:defRPr/>
            </a:pPr>
            <a:r>
              <a:rPr lang="fr-FR" sz="2400" dirty="0" smtClean="0"/>
              <a:t>Win PE 2.0</a:t>
            </a:r>
          </a:p>
          <a:p>
            <a:pPr marL="852488" lvl="1" indent="-388938" defTabSz="914400">
              <a:defRPr/>
            </a:pPr>
            <a:r>
              <a:rPr lang="fr-FR" sz="2000" dirty="0" err="1" smtClean="0"/>
              <a:t>DiskPart</a:t>
            </a:r>
            <a:r>
              <a:rPr lang="fr-FR" sz="2000" dirty="0" smtClean="0"/>
              <a:t> : gestion des partitions (</a:t>
            </a:r>
            <a:r>
              <a:rPr lang="fr-FR" sz="2000" dirty="0" err="1" smtClean="0"/>
              <a:t>shrink</a:t>
            </a:r>
            <a:r>
              <a:rPr lang="fr-FR" sz="2000" dirty="0" smtClean="0"/>
              <a:t> !)</a:t>
            </a:r>
          </a:p>
          <a:p>
            <a:pPr marL="852488" lvl="1" indent="-388938" defTabSz="914400">
              <a:defRPr/>
            </a:pPr>
            <a:r>
              <a:rPr lang="fr-FR" sz="2000" dirty="0" err="1" smtClean="0"/>
              <a:t>Drvload</a:t>
            </a:r>
            <a:r>
              <a:rPr lang="fr-FR" sz="2000" dirty="0" smtClean="0"/>
              <a:t> : ajout de driver</a:t>
            </a:r>
          </a:p>
          <a:p>
            <a:pPr marL="852488" lvl="1" indent="-388938" defTabSz="914400">
              <a:defRPr/>
            </a:pPr>
            <a:r>
              <a:rPr lang="fr-FR" sz="2000" dirty="0" err="1" smtClean="0"/>
              <a:t>OSCDImg</a:t>
            </a:r>
            <a:r>
              <a:rPr lang="fr-FR" sz="2000" dirty="0" smtClean="0"/>
              <a:t> : création fichier .iso</a:t>
            </a:r>
          </a:p>
          <a:p>
            <a:pPr marL="852488" lvl="1" indent="-388938" defTabSz="914400">
              <a:defRPr/>
            </a:pPr>
            <a:r>
              <a:rPr lang="fr-FR" sz="2000" dirty="0" err="1" smtClean="0"/>
              <a:t>PEImg</a:t>
            </a:r>
            <a:r>
              <a:rPr lang="fr-FR" sz="2000" dirty="0" smtClean="0"/>
              <a:t> : gestion offline des images PE</a:t>
            </a:r>
          </a:p>
          <a:p>
            <a:pPr marL="334963" indent="-388938" defTabSz="914400">
              <a:defRPr/>
            </a:pPr>
            <a:r>
              <a:rPr lang="fr-FR" sz="2400" dirty="0" err="1" smtClean="0"/>
              <a:t>Imagex</a:t>
            </a:r>
            <a:endParaRPr lang="fr-FR" sz="2400" dirty="0" smtClean="0"/>
          </a:p>
          <a:p>
            <a:pPr marL="334963" indent="-388938" defTabSz="914400">
              <a:defRPr/>
            </a:pPr>
            <a:r>
              <a:rPr lang="fr-FR" sz="2400" dirty="0" smtClean="0"/>
              <a:t>Windows System Image Manager</a:t>
            </a:r>
          </a:p>
          <a:p>
            <a:pPr marL="334963" indent="-388938" defTabSz="914400">
              <a:defRPr/>
            </a:pPr>
            <a:endParaRPr lang="fr-FR" sz="2400" dirty="0" smtClean="0"/>
          </a:p>
          <a:p>
            <a:pPr marL="852488" lvl="1" indent="-388938" defTabSz="914400" eaLnBrk="1" hangingPunct="1">
              <a:buFont typeface="Wingdings 2" pitchFamily="18" charset="2"/>
              <a:buNone/>
              <a:defRPr/>
            </a:pPr>
            <a:endParaRPr lang="fr-FR" sz="2000" dirty="0" smtClean="0"/>
          </a:p>
        </p:txBody>
      </p:sp>
      <p:pic>
        <p:nvPicPr>
          <p:cNvPr id="4" name="Picture 4"/>
          <p:cNvPicPr>
            <a:picLocks noChangeAspect="1" noChangeArrowheads="1"/>
          </p:cNvPicPr>
          <p:nvPr/>
        </p:nvPicPr>
        <p:blipFill>
          <a:blip r:embed="rId8"/>
          <a:srcRect/>
          <a:stretch>
            <a:fillRect/>
          </a:stretch>
        </p:blipFill>
        <p:spPr bwMode="auto">
          <a:xfrm>
            <a:off x="214282" y="785794"/>
            <a:ext cx="8715436" cy="598154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0034" y="1857364"/>
            <a:ext cx="8270905" cy="3151195"/>
          </a:xfrm>
          <a:prstGeom prst="rect">
            <a:avLst/>
          </a:prstGeom>
        </p:spPr>
        <p:txBody>
          <a:bodyPr/>
          <a:lstStyle/>
          <a:p>
            <a:pPr marL="533400" marR="0" lvl="0" indent="-533400" algn="l" defTabSz="914363" rtl="0" eaLnBrk="1" fontAlgn="auto" latinLnBrk="0" hangingPunct="1">
              <a:lnSpc>
                <a:spcPct val="90000"/>
              </a:lnSpc>
              <a:spcBef>
                <a:spcPct val="20000"/>
              </a:spcBef>
              <a:spcAft>
                <a:spcPts val="0"/>
              </a:spcAft>
              <a:buClrTx/>
              <a:buSzTx/>
              <a:buFont typeface="Wingdings 2" pitchFamily="18" charset="2"/>
              <a:buNone/>
              <a:tabLst/>
              <a:defRPr/>
            </a:pPr>
            <a:r>
              <a:rPr lang="fr-FR" altLang="ja-JP" sz="3200" dirty="0" smtClean="0">
                <a:effectLst>
                  <a:outerShdw blurRad="38100" dist="38100" dir="2700000" algn="tl">
                    <a:srgbClr val="000000">
                      <a:alpha val="43137"/>
                    </a:srgbClr>
                  </a:outerShdw>
                </a:effectLst>
                <a:ea typeface="ＭＳ Ｐゴシック" pitchFamily="34" charset="-128"/>
              </a:rPr>
              <a:t>Solution native de distribution d’OS</a:t>
            </a:r>
          </a:p>
          <a:p>
            <a:pPr marL="533400" marR="0" lvl="0" indent="-533400" algn="l" defTabSz="914363" rtl="0" eaLnBrk="1" fontAlgn="auto" latinLnBrk="0" hangingPunct="1">
              <a:lnSpc>
                <a:spcPct val="90000"/>
              </a:lnSpc>
              <a:spcBef>
                <a:spcPct val="20000"/>
              </a:spcBef>
              <a:spcAft>
                <a:spcPts val="0"/>
              </a:spcAft>
              <a:buClrTx/>
              <a:buSzTx/>
              <a:buFont typeface="Wingdings 2" pitchFamily="18" charset="2"/>
              <a:buNone/>
              <a:tabLst/>
              <a:defRPr/>
            </a:pPr>
            <a:endParaRPr kumimoji="0" lang="fr-FR" altLang="ja-JP"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endParaRPr>
          </a:p>
          <a:p>
            <a:pPr marL="533400" lvl="0" indent="-533400">
              <a:lnSpc>
                <a:spcPct val="90000"/>
              </a:lnSpc>
              <a:spcBef>
                <a:spcPct val="20000"/>
              </a:spcBef>
              <a:buBlip>
                <a:blip r:embed="rId3"/>
              </a:buBlip>
            </a:pP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Intégration </a:t>
            </a:r>
            <a:r>
              <a:rPr kumimoji="0" lang="fr-FR" altLang="ja-JP" sz="2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de</a:t>
            </a: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s nouvelles</a:t>
            </a:r>
            <a:r>
              <a:rPr lang="fr-FR" altLang="ja-JP" sz="2400" dirty="0" smtClean="0">
                <a:effectLst>
                  <a:outerShdw blurRad="38100" dist="38100" dir="2700000" algn="tl">
                    <a:srgbClr val="000000">
                      <a:alpha val="43137"/>
                    </a:srgbClr>
                  </a:outerShdw>
                </a:effectLst>
                <a:ea typeface="ＭＳ Ｐゴシック" pitchFamily="34" charset="-128"/>
              </a:rPr>
              <a:t> technologies de déploiement</a:t>
            </a:r>
            <a:endPar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endParaRPr>
          </a:p>
          <a:p>
            <a:pPr marL="533400" marR="0" lvl="0" indent="-533400" algn="l" defTabSz="914363" rtl="0" eaLnBrk="1" fontAlgn="auto" latinLnBrk="0" hangingPunct="1">
              <a:lnSpc>
                <a:spcPct val="90000"/>
              </a:lnSpc>
              <a:spcBef>
                <a:spcPct val="20000"/>
              </a:spcBef>
              <a:spcAft>
                <a:spcPts val="0"/>
              </a:spcAft>
              <a:buClrTx/>
              <a:buSzTx/>
              <a:buFontTx/>
              <a:buBlip>
                <a:blip r:embed="rId3"/>
              </a:buBlip>
              <a:tabLst/>
              <a:defRPr/>
            </a:pP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Boot à</a:t>
            </a:r>
            <a:r>
              <a:rPr kumimoji="0" lang="fr-FR" altLang="ja-JP" sz="2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 distance pour </a:t>
            </a:r>
            <a:r>
              <a:rPr kumimoji="0" lang="fr-FR" altLang="ja-JP"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WinPE</a:t>
            </a:r>
            <a:endPar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endParaRPr>
          </a:p>
          <a:p>
            <a:pPr marL="533400" marR="0" lvl="0" indent="-533400" algn="l" defTabSz="914363" rtl="0" eaLnBrk="1" fontAlgn="auto" latinLnBrk="0" hangingPunct="1">
              <a:lnSpc>
                <a:spcPct val="90000"/>
              </a:lnSpc>
              <a:spcBef>
                <a:spcPct val="20000"/>
              </a:spcBef>
              <a:spcAft>
                <a:spcPts val="0"/>
              </a:spcAft>
              <a:buClrTx/>
              <a:buSzTx/>
              <a:buFontTx/>
              <a:buBlip>
                <a:blip r:embed="rId3"/>
              </a:buBlip>
              <a:tabLst/>
              <a:defRPr/>
            </a:pPr>
            <a:r>
              <a:rPr kumimoji="0" lang="fr-FR" altLang="ja-JP"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Pre</a:t>
            </a: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-boot </a:t>
            </a:r>
            <a:r>
              <a:rPr kumimoji="0" lang="fr-FR" altLang="ja-JP"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Execution</a:t>
            </a: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 </a:t>
            </a:r>
            <a:r>
              <a:rPr kumimoji="0" lang="fr-FR" altLang="ja-JP"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Environment</a:t>
            </a: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 (PXE)</a:t>
            </a:r>
          </a:p>
          <a:p>
            <a:pPr marL="533400" indent="-533400">
              <a:lnSpc>
                <a:spcPct val="90000"/>
              </a:lnSpc>
              <a:spcBef>
                <a:spcPct val="20000"/>
              </a:spcBef>
              <a:buBlip>
                <a:blip r:embed="rId3"/>
              </a:buBlip>
            </a:pPr>
            <a:r>
              <a:rPr lang="fr-FR" altLang="ja-JP" sz="2400" dirty="0" smtClean="0">
                <a:effectLst>
                  <a:outerShdw blurRad="38100" dist="38100" dir="2700000" algn="tl">
                    <a:srgbClr val="000000">
                      <a:alpha val="43137"/>
                    </a:srgbClr>
                  </a:outerShdw>
                </a:effectLst>
                <a:ea typeface="ＭＳ Ｐゴシック" pitchFamily="34" charset="-128"/>
              </a:rPr>
              <a:t>Coexistence et c</a:t>
            </a:r>
            <a:r>
              <a:rPr kumimoji="0" lang="fr-FR" altLang="ja-JP"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ompatibilité</a:t>
            </a:r>
            <a:r>
              <a:rPr kumimoji="0" lang="fr-FR" altLang="ja-JP"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ＭＳ Ｐゴシック" pitchFamily="34" charset="-128"/>
                <a:cs typeface="+mn-cs"/>
              </a:rPr>
              <a:t> </a:t>
            </a:r>
            <a:r>
              <a:rPr lang="fr-FR" altLang="ja-JP" sz="2400" dirty="0" smtClean="0">
                <a:effectLst>
                  <a:outerShdw blurRad="38100" dist="38100" dir="2700000" algn="tl">
                    <a:srgbClr val="000000">
                      <a:alpha val="43137"/>
                    </a:srgbClr>
                  </a:outerShdw>
                </a:effectLst>
                <a:ea typeface="ＭＳ Ｐゴシック" pitchFamily="34" charset="-128"/>
              </a:rPr>
              <a:t>RIS</a:t>
            </a:r>
          </a:p>
          <a:p>
            <a:pPr marL="533400" indent="-533400">
              <a:lnSpc>
                <a:spcPct val="90000"/>
              </a:lnSpc>
              <a:spcBef>
                <a:spcPct val="20000"/>
              </a:spcBef>
              <a:buBlip>
                <a:blip r:embed="rId3"/>
              </a:buBlip>
            </a:pPr>
            <a:endParaRPr lang="fr-FR" altLang="ja-JP" sz="2400" dirty="0" smtClean="0">
              <a:effectLst>
                <a:outerShdw blurRad="38100" dist="38100" dir="2700000" algn="tl">
                  <a:srgbClr val="000000">
                    <a:alpha val="43137"/>
                  </a:srgbClr>
                </a:outerShdw>
              </a:effectLst>
              <a:ea typeface="ＭＳ Ｐゴシック" pitchFamily="34" charset="-128"/>
            </a:endParaRPr>
          </a:p>
          <a:p>
            <a:pPr marL="533400" indent="-533400">
              <a:lnSpc>
                <a:spcPct val="90000"/>
              </a:lnSpc>
              <a:spcBef>
                <a:spcPct val="20000"/>
              </a:spcBef>
              <a:buBlip>
                <a:blip r:embed="rId3"/>
              </a:buBlip>
            </a:pPr>
            <a:r>
              <a:rPr lang="fr-FR" altLang="ja-JP" sz="2400" dirty="0" smtClean="0">
                <a:effectLst>
                  <a:outerShdw blurRad="38100" dist="38100" dir="2700000" algn="tl">
                    <a:srgbClr val="000000">
                      <a:alpha val="43137"/>
                    </a:srgbClr>
                  </a:outerShdw>
                </a:effectLst>
                <a:ea typeface="ＭＳ Ｐゴシック" pitchFamily="34" charset="-128"/>
              </a:rPr>
              <a:t>Multicast sur Windows Server 2008</a:t>
            </a:r>
          </a:p>
        </p:txBody>
      </p:sp>
      <p:sp>
        <p:nvSpPr>
          <p:cNvPr id="13" name="Title 3"/>
          <p:cNvSpPr>
            <a:spLocks noGrp="1"/>
          </p:cNvSpPr>
          <p:nvPr>
            <p:ph type="title"/>
          </p:nvPr>
        </p:nvSpPr>
        <p:spPr/>
        <p:txBody>
          <a:bodyPr/>
          <a:lstStyle/>
          <a:p>
            <a:pPr>
              <a:defRPr/>
            </a:pPr>
            <a:r>
              <a:rPr lang="fr-FR" sz="4000" dirty="0"/>
              <a:t>Windows </a:t>
            </a:r>
            <a:r>
              <a:rPr lang="fr-FR" sz="4000" dirty="0" err="1"/>
              <a:t>Deployment</a:t>
            </a:r>
            <a:r>
              <a:rPr lang="fr-FR" sz="4000" dirty="0"/>
              <a:t> </a:t>
            </a:r>
            <a:r>
              <a:rPr lang="fr-FR" sz="4000" dirty="0" smtClean="0"/>
              <a:t>Services</a:t>
            </a:r>
            <a:endParaRPr lang="fr-FR" sz="4000" dirty="0"/>
          </a:p>
        </p:txBody>
      </p:sp>
      <p:sp>
        <p:nvSpPr>
          <p:cNvPr id="18" name="Espace réservé du contenu 17"/>
          <p:cNvSpPr>
            <a:spLocks noGrp="1"/>
          </p:cNvSpPr>
          <p:nvPr>
            <p:ph sz="quarter" idx="10"/>
          </p:nvPr>
        </p:nvSpPr>
        <p:spPr/>
        <p:txBody>
          <a:bodyPr/>
          <a:lstStyle/>
          <a:p>
            <a:endParaRPr lang="fr-FR"/>
          </a:p>
        </p:txBody>
      </p:sp>
      <p:grpSp>
        <p:nvGrpSpPr>
          <p:cNvPr id="2" name="Groupe 37"/>
          <p:cNvGrpSpPr/>
          <p:nvPr/>
        </p:nvGrpSpPr>
        <p:grpSpPr>
          <a:xfrm>
            <a:off x="7772077" y="0"/>
            <a:ext cx="1371923" cy="1285860"/>
            <a:chOff x="0" y="5572140"/>
            <a:chExt cx="1371923" cy="1285860"/>
          </a:xfrm>
        </p:grpSpPr>
        <p:sp>
          <p:nvSpPr>
            <p:cNvPr id="25"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4" name="Groupe 35"/>
            <p:cNvGrpSpPr/>
            <p:nvPr/>
          </p:nvGrpSpPr>
          <p:grpSpPr>
            <a:xfrm>
              <a:off x="0" y="5829300"/>
              <a:ext cx="1371923" cy="1028700"/>
              <a:chOff x="5937250" y="3071813"/>
              <a:chExt cx="2762250" cy="2217737"/>
            </a:xfrm>
          </p:grpSpPr>
          <p:pic>
            <p:nvPicPr>
              <p:cNvPr id="26" name="Picture 35" descr="binary"/>
              <p:cNvPicPr>
                <a:picLocks noChangeAspect="1" noChangeArrowheads="1"/>
              </p:cNvPicPr>
              <p:nvPr/>
            </p:nvPicPr>
            <p:blipFill>
              <a:blip r:embed="rId4"/>
              <a:srcRect/>
              <a:stretch>
                <a:fillRect/>
              </a:stretch>
            </p:blipFill>
            <p:spPr bwMode="auto">
              <a:xfrm>
                <a:off x="7443788" y="3071813"/>
                <a:ext cx="657225" cy="2217737"/>
              </a:xfrm>
              <a:prstGeom prst="rect">
                <a:avLst/>
              </a:prstGeom>
              <a:noFill/>
            </p:spPr>
          </p:pic>
          <p:sp>
            <p:nvSpPr>
              <p:cNvPr id="27"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8" name="Picture 47" descr="silver edge - clear oval"/>
              <p:cNvPicPr>
                <a:picLocks noChangeAspect="1" noChangeArrowheads="1"/>
              </p:cNvPicPr>
              <p:nvPr/>
            </p:nvPicPr>
            <p:blipFill>
              <a:blip r:embed="rId5" cstate="print"/>
              <a:srcRect/>
              <a:stretch>
                <a:fillRect/>
              </a:stretch>
            </p:blipFill>
            <p:spPr bwMode="auto">
              <a:xfrm>
                <a:off x="6075363" y="4171950"/>
                <a:ext cx="2497137" cy="906463"/>
              </a:xfrm>
              <a:prstGeom prst="rect">
                <a:avLst/>
              </a:prstGeom>
              <a:noFill/>
            </p:spPr>
          </p:pic>
          <p:pic>
            <p:nvPicPr>
              <p:cNvPr id="29" name="Picture 48" descr="XP icon my computer"/>
              <p:cNvPicPr>
                <a:picLocks noChangeAspect="1" noChangeArrowheads="1"/>
              </p:cNvPicPr>
              <p:nvPr/>
            </p:nvPicPr>
            <p:blipFill>
              <a:blip r:embed="rId6" cstate="print"/>
              <a:srcRect/>
              <a:stretch>
                <a:fillRect/>
              </a:stretch>
            </p:blipFill>
            <p:spPr bwMode="auto">
              <a:xfrm>
                <a:off x="7681913" y="4356100"/>
                <a:ext cx="496887" cy="522288"/>
              </a:xfrm>
              <a:prstGeom prst="rect">
                <a:avLst/>
              </a:prstGeom>
              <a:noFill/>
            </p:spPr>
          </p:pic>
          <p:pic>
            <p:nvPicPr>
              <p:cNvPr id="30" name="Picture 49" descr="XP icon my computer"/>
              <p:cNvPicPr>
                <a:picLocks noChangeAspect="1" noChangeArrowheads="1"/>
              </p:cNvPicPr>
              <p:nvPr/>
            </p:nvPicPr>
            <p:blipFill>
              <a:blip r:embed="rId6" cstate="print"/>
              <a:srcRect/>
              <a:stretch>
                <a:fillRect/>
              </a:stretch>
            </p:blipFill>
            <p:spPr bwMode="auto">
              <a:xfrm>
                <a:off x="7116763" y="4356100"/>
                <a:ext cx="496887" cy="522288"/>
              </a:xfrm>
              <a:prstGeom prst="rect">
                <a:avLst/>
              </a:prstGeom>
              <a:noFill/>
            </p:spPr>
          </p:pic>
          <p:pic>
            <p:nvPicPr>
              <p:cNvPr id="31" name="Picture 50" descr="XP icon my computer"/>
              <p:cNvPicPr>
                <a:picLocks noChangeAspect="1" noChangeArrowheads="1"/>
              </p:cNvPicPr>
              <p:nvPr/>
            </p:nvPicPr>
            <p:blipFill>
              <a:blip r:embed="rId7" cstate="print"/>
              <a:srcRect/>
              <a:stretch>
                <a:fillRect/>
              </a:stretch>
            </p:blipFill>
            <p:spPr bwMode="auto">
              <a:xfrm>
                <a:off x="6532563" y="4356100"/>
                <a:ext cx="500062" cy="522288"/>
              </a:xfrm>
              <a:prstGeom prst="rect">
                <a:avLst/>
              </a:prstGeom>
              <a:noFill/>
            </p:spPr>
          </p:pic>
          <p:pic>
            <p:nvPicPr>
              <p:cNvPr id="32" name="Picture 51" descr="arrow 0 blue arrow curved 3"/>
              <p:cNvPicPr>
                <a:picLocks noChangeAspect="1" noChangeArrowheads="1"/>
              </p:cNvPicPr>
              <p:nvPr/>
            </p:nvPicPr>
            <p:blipFill>
              <a:blip r:embed="rId8" cstate="print"/>
              <a:srcRect/>
              <a:stretch>
                <a:fillRect/>
              </a:stretch>
            </p:blipFill>
            <p:spPr bwMode="auto">
              <a:xfrm>
                <a:off x="7510463" y="3827463"/>
                <a:ext cx="598487" cy="565150"/>
              </a:xfrm>
              <a:prstGeom prst="rect">
                <a:avLst/>
              </a:prstGeom>
              <a:noFill/>
            </p:spPr>
          </p:pic>
          <p:pic>
            <p:nvPicPr>
              <p:cNvPr id="33" name="Picture 52" descr="arrow 0 blue arrow curved 3"/>
              <p:cNvPicPr>
                <a:picLocks noChangeAspect="1" noChangeArrowheads="1"/>
              </p:cNvPicPr>
              <p:nvPr/>
            </p:nvPicPr>
            <p:blipFill>
              <a:blip r:embed="rId9" cstate="print"/>
              <a:srcRect/>
              <a:stretch>
                <a:fillRect/>
              </a:stretch>
            </p:blipFill>
            <p:spPr bwMode="auto">
              <a:xfrm>
                <a:off x="6602413" y="3848100"/>
                <a:ext cx="598487" cy="544513"/>
              </a:xfrm>
              <a:prstGeom prst="rect">
                <a:avLst/>
              </a:prstGeom>
              <a:noFill/>
            </p:spPr>
          </p:pic>
          <p:pic>
            <p:nvPicPr>
              <p:cNvPr id="34" name="Picture 53" descr="arrow 0 blue shadow arrow right"/>
              <p:cNvPicPr>
                <a:picLocks noChangeAspect="1" noChangeArrowheads="1"/>
              </p:cNvPicPr>
              <p:nvPr/>
            </p:nvPicPr>
            <p:blipFill>
              <a:blip r:embed="rId10" cstate="print"/>
              <a:srcRect/>
              <a:stretch>
                <a:fillRect/>
              </a:stretch>
            </p:blipFill>
            <p:spPr bwMode="auto">
              <a:xfrm>
                <a:off x="7219950" y="3906838"/>
                <a:ext cx="311150" cy="469900"/>
              </a:xfrm>
              <a:prstGeom prst="rect">
                <a:avLst/>
              </a:prstGeom>
              <a:noFill/>
            </p:spPr>
          </p:pic>
          <p:pic>
            <p:nvPicPr>
              <p:cNvPr id="35" name="Picture 54" descr="Server"/>
              <p:cNvPicPr>
                <a:picLocks noChangeAspect="1" noChangeArrowheads="1"/>
              </p:cNvPicPr>
              <p:nvPr/>
            </p:nvPicPr>
            <p:blipFill>
              <a:blip r:embed="rId11" cstate="print"/>
              <a:srcRect/>
              <a:stretch>
                <a:fillRect/>
              </a:stretch>
            </p:blipFill>
            <p:spPr bwMode="auto">
              <a:xfrm>
                <a:off x="7102475" y="3257550"/>
                <a:ext cx="522288" cy="808038"/>
              </a:xfrm>
              <a:prstGeom prst="rect">
                <a:avLst/>
              </a:prstGeom>
              <a:noFill/>
            </p:spPr>
          </p:pic>
        </p:grpSp>
      </p:grpSp>
      <p:pic>
        <p:nvPicPr>
          <p:cNvPr id="5121" name="Picture 1" descr="C:\Users\gerardg\Desktop\CaptureWDS.JPG"/>
          <p:cNvPicPr>
            <a:picLocks noChangeAspect="1" noChangeArrowheads="1"/>
          </p:cNvPicPr>
          <p:nvPr/>
        </p:nvPicPr>
        <p:blipFill>
          <a:blip r:embed="rId12"/>
          <a:srcRect/>
          <a:stretch>
            <a:fillRect/>
          </a:stretch>
        </p:blipFill>
        <p:spPr bwMode="auto">
          <a:xfrm>
            <a:off x="285720" y="1285860"/>
            <a:ext cx="7343775" cy="50387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500" fill="hold"/>
                                        <p:tgtEl>
                                          <p:spTgt spid="5121"/>
                                        </p:tgtEl>
                                        <p:attrNameLst>
                                          <p:attrName>ppt_w</p:attrName>
                                        </p:attrNameLst>
                                      </p:cBhvr>
                                      <p:tavLst>
                                        <p:tav tm="0">
                                          <p:val>
                                            <p:fltVal val="0"/>
                                          </p:val>
                                        </p:tav>
                                        <p:tav tm="100000">
                                          <p:val>
                                            <p:strVal val="#ppt_w"/>
                                          </p:val>
                                        </p:tav>
                                      </p:tavLst>
                                    </p:anim>
                                    <p:anim calcmode="lin" valueType="num">
                                      <p:cBhvr>
                                        <p:cTn id="8" dur="500" fill="hold"/>
                                        <p:tgtEl>
                                          <p:spTgt spid="5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6"/>
          <p:cNvSpPr>
            <a:spLocks noGrp="1"/>
          </p:cNvSpPr>
          <p:nvPr>
            <p:ph type="body" sz="quarter" idx="11"/>
          </p:nvPr>
        </p:nvSpPr>
        <p:spPr>
          <a:xfrm>
            <a:off x="723900" y="1619250"/>
            <a:ext cx="7336263" cy="2190750"/>
          </a:xfrm>
        </p:spPr>
        <p:txBody>
          <a:bodyPr/>
          <a:lstStyle/>
          <a:p>
            <a:pPr algn="ctr"/>
            <a:r>
              <a:rPr lang="fr-FR" sz="5400" dirty="0"/>
              <a:t>Microsoft </a:t>
            </a:r>
            <a:r>
              <a:rPr lang="fr-FR" sz="5400" dirty="0" err="1"/>
              <a:t>Deployment</a:t>
            </a:r>
            <a:r>
              <a:rPr lang="fr-FR" sz="5400" dirty="0"/>
              <a:t> </a:t>
            </a:r>
            <a:r>
              <a:rPr lang="fr-FR" sz="5400" dirty="0" err="1"/>
              <a:t>Toolkit</a:t>
            </a:r>
            <a:r>
              <a:rPr lang="fr-FR" sz="5400" dirty="0"/>
              <a:t> 2008</a:t>
            </a:r>
            <a:r>
              <a:rPr lang="fr-FR" sz="12000" dirty="0"/>
              <a:t/>
            </a:r>
            <a:br>
              <a:rPr lang="fr-FR" sz="12000" dirty="0"/>
            </a:br>
            <a:r>
              <a:rPr lang="fr-FR" sz="3600" dirty="0"/>
              <a:t>(</a:t>
            </a:r>
            <a:r>
              <a:rPr lang="fr-FR" sz="3600" dirty="0" err="1"/>
              <a:t>ex-Business</a:t>
            </a:r>
            <a:r>
              <a:rPr lang="fr-FR" sz="3600" dirty="0"/>
              <a:t> Desktop </a:t>
            </a:r>
            <a:r>
              <a:rPr lang="fr-FR" sz="3600" dirty="0" err="1"/>
              <a:t>Deployment</a:t>
            </a:r>
            <a:r>
              <a:rPr lang="fr-FR" sz="3600" dirty="0"/>
              <a:t>)</a:t>
            </a:r>
            <a:endParaRPr lang="fr-FR" sz="12000" dirty="0"/>
          </a:p>
        </p:txBody>
      </p:sp>
      <p:pic>
        <p:nvPicPr>
          <p:cNvPr id="3" name="Picture 9" descr="Project"/>
          <p:cNvPicPr>
            <a:picLocks noChangeAspect="1" noChangeArrowheads="1"/>
          </p:cNvPicPr>
          <p:nvPr/>
        </p:nvPicPr>
        <p:blipFill>
          <a:blip r:embed="rId3"/>
          <a:srcRect/>
          <a:stretch>
            <a:fillRect/>
          </a:stretch>
        </p:blipFill>
        <p:spPr bwMode="auto">
          <a:xfrm>
            <a:off x="3428992" y="3857628"/>
            <a:ext cx="2241550" cy="1577557"/>
          </a:xfrm>
          <a:prstGeom prst="rect">
            <a:avLst/>
          </a:prstGeom>
          <a:noFill/>
          <a:ln w="9525">
            <a:noFill/>
            <a:miter lim="800000"/>
            <a:headEnd/>
            <a:tailEnd/>
          </a:ln>
        </p:spPr>
      </p:pic>
      <p:grpSp>
        <p:nvGrpSpPr>
          <p:cNvPr id="2" name="Groupe 16"/>
          <p:cNvGrpSpPr/>
          <p:nvPr/>
        </p:nvGrpSpPr>
        <p:grpSpPr>
          <a:xfrm>
            <a:off x="7772077" y="0"/>
            <a:ext cx="1371923" cy="1285860"/>
            <a:chOff x="0" y="5572140"/>
            <a:chExt cx="1371923" cy="1285860"/>
          </a:xfrm>
        </p:grpSpPr>
        <p:sp>
          <p:nvSpPr>
            <p:cNvPr id="18"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4" name="Groupe 35"/>
            <p:cNvGrpSpPr/>
            <p:nvPr/>
          </p:nvGrpSpPr>
          <p:grpSpPr>
            <a:xfrm>
              <a:off x="0" y="5829300"/>
              <a:ext cx="1371923" cy="1028700"/>
              <a:chOff x="5937250" y="3071813"/>
              <a:chExt cx="2762250" cy="2217737"/>
            </a:xfrm>
          </p:grpSpPr>
          <p:pic>
            <p:nvPicPr>
              <p:cNvPr id="20" name="Picture 35" descr="binary"/>
              <p:cNvPicPr>
                <a:picLocks noChangeAspect="1" noChangeArrowheads="1"/>
              </p:cNvPicPr>
              <p:nvPr/>
            </p:nvPicPr>
            <p:blipFill>
              <a:blip r:embed="rId4"/>
              <a:srcRect/>
              <a:stretch>
                <a:fillRect/>
              </a:stretch>
            </p:blipFill>
            <p:spPr bwMode="auto">
              <a:xfrm>
                <a:off x="7443788" y="3071813"/>
                <a:ext cx="657225" cy="2217737"/>
              </a:xfrm>
              <a:prstGeom prst="rect">
                <a:avLst/>
              </a:prstGeom>
              <a:noFill/>
            </p:spPr>
          </p:pic>
          <p:sp>
            <p:nvSpPr>
              <p:cNvPr id="21"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2" name="Picture 47" descr="silver edge - clear oval"/>
              <p:cNvPicPr>
                <a:picLocks noChangeAspect="1" noChangeArrowheads="1"/>
              </p:cNvPicPr>
              <p:nvPr/>
            </p:nvPicPr>
            <p:blipFill>
              <a:blip r:embed="rId5" cstate="print"/>
              <a:srcRect/>
              <a:stretch>
                <a:fillRect/>
              </a:stretch>
            </p:blipFill>
            <p:spPr bwMode="auto">
              <a:xfrm>
                <a:off x="6075363" y="4171950"/>
                <a:ext cx="2497137" cy="906463"/>
              </a:xfrm>
              <a:prstGeom prst="rect">
                <a:avLst/>
              </a:prstGeom>
              <a:noFill/>
            </p:spPr>
          </p:pic>
          <p:pic>
            <p:nvPicPr>
              <p:cNvPr id="23" name="Picture 48" descr="XP icon my computer"/>
              <p:cNvPicPr>
                <a:picLocks noChangeAspect="1" noChangeArrowheads="1"/>
              </p:cNvPicPr>
              <p:nvPr/>
            </p:nvPicPr>
            <p:blipFill>
              <a:blip r:embed="rId6" cstate="print"/>
              <a:srcRect/>
              <a:stretch>
                <a:fillRect/>
              </a:stretch>
            </p:blipFill>
            <p:spPr bwMode="auto">
              <a:xfrm>
                <a:off x="7681913" y="4356100"/>
                <a:ext cx="496887" cy="522288"/>
              </a:xfrm>
              <a:prstGeom prst="rect">
                <a:avLst/>
              </a:prstGeom>
              <a:noFill/>
            </p:spPr>
          </p:pic>
          <p:pic>
            <p:nvPicPr>
              <p:cNvPr id="24" name="Picture 49" descr="XP icon my computer"/>
              <p:cNvPicPr>
                <a:picLocks noChangeAspect="1" noChangeArrowheads="1"/>
              </p:cNvPicPr>
              <p:nvPr/>
            </p:nvPicPr>
            <p:blipFill>
              <a:blip r:embed="rId6" cstate="print"/>
              <a:srcRect/>
              <a:stretch>
                <a:fillRect/>
              </a:stretch>
            </p:blipFill>
            <p:spPr bwMode="auto">
              <a:xfrm>
                <a:off x="7116763" y="4356100"/>
                <a:ext cx="496887" cy="522288"/>
              </a:xfrm>
              <a:prstGeom prst="rect">
                <a:avLst/>
              </a:prstGeom>
              <a:noFill/>
            </p:spPr>
          </p:pic>
          <p:pic>
            <p:nvPicPr>
              <p:cNvPr id="25" name="Picture 50" descr="XP icon my computer"/>
              <p:cNvPicPr>
                <a:picLocks noChangeAspect="1" noChangeArrowheads="1"/>
              </p:cNvPicPr>
              <p:nvPr/>
            </p:nvPicPr>
            <p:blipFill>
              <a:blip r:embed="rId7" cstate="print"/>
              <a:srcRect/>
              <a:stretch>
                <a:fillRect/>
              </a:stretch>
            </p:blipFill>
            <p:spPr bwMode="auto">
              <a:xfrm>
                <a:off x="6532563" y="4356100"/>
                <a:ext cx="500062" cy="522288"/>
              </a:xfrm>
              <a:prstGeom prst="rect">
                <a:avLst/>
              </a:prstGeom>
              <a:noFill/>
            </p:spPr>
          </p:pic>
          <p:pic>
            <p:nvPicPr>
              <p:cNvPr id="26" name="Picture 51" descr="arrow 0 blue arrow curved 3"/>
              <p:cNvPicPr>
                <a:picLocks noChangeAspect="1" noChangeArrowheads="1"/>
              </p:cNvPicPr>
              <p:nvPr/>
            </p:nvPicPr>
            <p:blipFill>
              <a:blip r:embed="rId8" cstate="print"/>
              <a:srcRect/>
              <a:stretch>
                <a:fillRect/>
              </a:stretch>
            </p:blipFill>
            <p:spPr bwMode="auto">
              <a:xfrm>
                <a:off x="7510463" y="3827463"/>
                <a:ext cx="598487" cy="565150"/>
              </a:xfrm>
              <a:prstGeom prst="rect">
                <a:avLst/>
              </a:prstGeom>
              <a:noFill/>
            </p:spPr>
          </p:pic>
          <p:pic>
            <p:nvPicPr>
              <p:cNvPr id="27" name="Picture 52" descr="arrow 0 blue arrow curved 3"/>
              <p:cNvPicPr>
                <a:picLocks noChangeAspect="1" noChangeArrowheads="1"/>
              </p:cNvPicPr>
              <p:nvPr/>
            </p:nvPicPr>
            <p:blipFill>
              <a:blip r:embed="rId9" cstate="print"/>
              <a:srcRect/>
              <a:stretch>
                <a:fillRect/>
              </a:stretch>
            </p:blipFill>
            <p:spPr bwMode="auto">
              <a:xfrm>
                <a:off x="6602413" y="3848100"/>
                <a:ext cx="598487" cy="544513"/>
              </a:xfrm>
              <a:prstGeom prst="rect">
                <a:avLst/>
              </a:prstGeom>
              <a:noFill/>
            </p:spPr>
          </p:pic>
          <p:pic>
            <p:nvPicPr>
              <p:cNvPr id="28" name="Picture 53" descr="arrow 0 blue shadow arrow right"/>
              <p:cNvPicPr>
                <a:picLocks noChangeAspect="1" noChangeArrowheads="1"/>
              </p:cNvPicPr>
              <p:nvPr/>
            </p:nvPicPr>
            <p:blipFill>
              <a:blip r:embed="rId10" cstate="print"/>
              <a:srcRect/>
              <a:stretch>
                <a:fillRect/>
              </a:stretch>
            </p:blipFill>
            <p:spPr bwMode="auto">
              <a:xfrm>
                <a:off x="7219950" y="3906838"/>
                <a:ext cx="311150" cy="469900"/>
              </a:xfrm>
              <a:prstGeom prst="rect">
                <a:avLst/>
              </a:prstGeom>
              <a:noFill/>
            </p:spPr>
          </p:pic>
          <p:pic>
            <p:nvPicPr>
              <p:cNvPr id="29" name="Picture 54" descr="Server"/>
              <p:cNvPicPr>
                <a:picLocks noChangeAspect="1" noChangeArrowheads="1"/>
              </p:cNvPicPr>
              <p:nvPr/>
            </p:nvPicPr>
            <p:blipFill>
              <a:blip r:embed="rId11" cstate="print"/>
              <a:srcRect/>
              <a:stretch>
                <a:fillRect/>
              </a:stretch>
            </p:blipFill>
            <p:spPr bwMode="auto">
              <a:xfrm>
                <a:off x="7102475" y="3257550"/>
                <a:ext cx="522288" cy="808038"/>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MDT 2008</a:t>
            </a:r>
            <a:endParaRPr lang="fr-FR" dirty="0"/>
          </a:p>
        </p:txBody>
      </p:sp>
      <p:sp>
        <p:nvSpPr>
          <p:cNvPr id="18" name="Content Placeholder 17"/>
          <p:cNvSpPr>
            <a:spLocks noGrp="1"/>
          </p:cNvSpPr>
          <p:nvPr>
            <p:ph sz="quarter" idx="10"/>
          </p:nvPr>
        </p:nvSpPr>
        <p:spPr>
          <a:xfrm>
            <a:off x="161925" y="1628775"/>
            <a:ext cx="4562475" cy="4086225"/>
          </a:xfrm>
        </p:spPr>
        <p:txBody>
          <a:bodyPr/>
          <a:lstStyle/>
          <a:p>
            <a:r>
              <a:rPr lang="fr-FR" sz="2400" dirty="0" smtClean="0"/>
              <a:t>Fourni des guides et des plans projet</a:t>
            </a:r>
          </a:p>
          <a:p>
            <a:pPr lvl="1"/>
            <a:r>
              <a:rPr lang="fr-FR" sz="2000" dirty="0" smtClean="0"/>
              <a:t>Microsoft Solutions Framework et Microsoft Operations Framework, </a:t>
            </a:r>
            <a:br>
              <a:rPr lang="fr-FR" sz="2000" dirty="0" smtClean="0"/>
            </a:br>
            <a:r>
              <a:rPr lang="fr-FR" sz="2000" dirty="0" smtClean="0"/>
              <a:t>basé sur ITIL</a:t>
            </a:r>
          </a:p>
          <a:p>
            <a:r>
              <a:rPr lang="fr-FR" sz="2400" dirty="0" smtClean="0"/>
              <a:t>Incluant les descriptions des tâches et des projets types pour gérer l’implémentation</a:t>
            </a:r>
          </a:p>
          <a:p>
            <a:r>
              <a:rPr lang="fr-FR" sz="2400" dirty="0" smtClean="0"/>
              <a:t>Projet pas-à-pas et guides techniques</a:t>
            </a:r>
          </a:p>
        </p:txBody>
      </p:sp>
      <p:graphicFrame>
        <p:nvGraphicFramePr>
          <p:cNvPr id="8" name="Object 2"/>
          <p:cNvGraphicFramePr>
            <a:graphicFrameLocks noChangeAspect="1"/>
          </p:cNvGraphicFramePr>
          <p:nvPr/>
        </p:nvGraphicFramePr>
        <p:xfrm>
          <a:off x="4763267" y="1183822"/>
          <a:ext cx="4265773" cy="3918857"/>
        </p:xfrm>
        <a:graphic>
          <a:graphicData uri="http://schemas.openxmlformats.org/presentationml/2006/ole">
            <p:oleObj spid="_x0000_s1026" name="Visio" r:id="rId4" imgW="7516368" imgH="6002257" progId="">
              <p:embed/>
            </p:oleObj>
          </a:graphicData>
        </a:graphic>
      </p:graphicFrame>
      <p:pic>
        <p:nvPicPr>
          <p:cNvPr id="11" name="Picture 10" descr="virtuous cycle arrows.png"/>
          <p:cNvPicPr>
            <a:picLocks noChangeAspect="1"/>
          </p:cNvPicPr>
          <p:nvPr/>
        </p:nvPicPr>
        <p:blipFill>
          <a:blip r:embed="rId5" cstate="print"/>
          <a:stretch>
            <a:fillRect/>
          </a:stretch>
        </p:blipFill>
        <p:spPr>
          <a:xfrm>
            <a:off x="8204633" y="4459381"/>
            <a:ext cx="627661" cy="634474"/>
          </a:xfrm>
          <a:prstGeom prst="rect">
            <a:avLst/>
          </a:prstGeom>
        </p:spPr>
      </p:pic>
      <p:pic>
        <p:nvPicPr>
          <p:cNvPr id="12" name="Picture 11" descr="virtuous cycle arrows.png"/>
          <p:cNvPicPr>
            <a:picLocks noChangeAspect="1"/>
          </p:cNvPicPr>
          <p:nvPr/>
        </p:nvPicPr>
        <p:blipFill>
          <a:blip r:embed="rId5" cstate="print"/>
          <a:stretch>
            <a:fillRect/>
          </a:stretch>
        </p:blipFill>
        <p:spPr>
          <a:xfrm>
            <a:off x="7565524" y="1631542"/>
            <a:ext cx="627661" cy="634474"/>
          </a:xfrm>
          <a:prstGeom prst="rect">
            <a:avLst/>
          </a:prstGeom>
        </p:spPr>
      </p:pic>
      <p:pic>
        <p:nvPicPr>
          <p:cNvPr id="14" name="Picture 13" descr="virtuous cycle arrows.png"/>
          <p:cNvPicPr>
            <a:picLocks noChangeAspect="1"/>
          </p:cNvPicPr>
          <p:nvPr/>
        </p:nvPicPr>
        <p:blipFill>
          <a:blip r:embed="rId5" cstate="print"/>
          <a:stretch>
            <a:fillRect/>
          </a:stretch>
        </p:blipFill>
        <p:spPr>
          <a:xfrm>
            <a:off x="5526411" y="1892826"/>
            <a:ext cx="627661" cy="634474"/>
          </a:xfrm>
          <a:prstGeom prst="rect">
            <a:avLst/>
          </a:prstGeom>
        </p:spPr>
      </p:pic>
      <p:pic>
        <p:nvPicPr>
          <p:cNvPr id="15" name="Picture 14" descr="virtuous cycle arrows.png"/>
          <p:cNvPicPr>
            <a:picLocks noChangeAspect="1"/>
          </p:cNvPicPr>
          <p:nvPr/>
        </p:nvPicPr>
        <p:blipFill>
          <a:blip r:embed="rId5" cstate="print"/>
          <a:stretch>
            <a:fillRect/>
          </a:stretch>
        </p:blipFill>
        <p:spPr>
          <a:xfrm>
            <a:off x="5050386" y="3213540"/>
            <a:ext cx="627661" cy="634474"/>
          </a:xfrm>
          <a:prstGeom prst="rect">
            <a:avLst/>
          </a:prstGeom>
        </p:spPr>
      </p:pic>
      <p:pic>
        <p:nvPicPr>
          <p:cNvPr id="16" name="Picture 15" descr="virtuous cycle arrows.png"/>
          <p:cNvPicPr>
            <a:picLocks noChangeAspect="1"/>
          </p:cNvPicPr>
          <p:nvPr/>
        </p:nvPicPr>
        <p:blipFill>
          <a:blip r:embed="rId5" cstate="print"/>
          <a:stretch>
            <a:fillRect/>
          </a:stretch>
        </p:blipFill>
        <p:spPr>
          <a:xfrm>
            <a:off x="6165944" y="4055845"/>
            <a:ext cx="627661" cy="634474"/>
          </a:xfrm>
          <a:prstGeom prst="rect">
            <a:avLst/>
          </a:prstGeom>
        </p:spPr>
      </p:pic>
      <p:pic>
        <p:nvPicPr>
          <p:cNvPr id="17" name="Picture 16" descr="virtuous cycle arrows_311.png"/>
          <p:cNvPicPr>
            <a:picLocks noChangeAspect="1"/>
          </p:cNvPicPr>
          <p:nvPr/>
        </p:nvPicPr>
        <p:blipFill>
          <a:blip r:embed="rId6" cstate="print"/>
          <a:stretch>
            <a:fillRect/>
          </a:stretch>
        </p:blipFill>
        <p:spPr>
          <a:xfrm>
            <a:off x="4643437" y="4685235"/>
            <a:ext cx="2149434" cy="2172765"/>
          </a:xfrm>
          <a:prstGeom prst="rect">
            <a:avLst/>
          </a:prstGeom>
        </p:spPr>
      </p:pic>
      <p:grpSp>
        <p:nvGrpSpPr>
          <p:cNvPr id="3" name="Groupe 30"/>
          <p:cNvGrpSpPr/>
          <p:nvPr/>
        </p:nvGrpSpPr>
        <p:grpSpPr>
          <a:xfrm>
            <a:off x="7772077" y="0"/>
            <a:ext cx="1371923" cy="1285860"/>
            <a:chOff x="0" y="5572140"/>
            <a:chExt cx="1371923" cy="1285860"/>
          </a:xfrm>
        </p:grpSpPr>
        <p:sp>
          <p:nvSpPr>
            <p:cNvPr id="32"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4" name="Groupe 35"/>
            <p:cNvGrpSpPr/>
            <p:nvPr/>
          </p:nvGrpSpPr>
          <p:grpSpPr>
            <a:xfrm>
              <a:off x="0" y="5829300"/>
              <a:ext cx="1371923" cy="1028700"/>
              <a:chOff x="5937250" y="3071813"/>
              <a:chExt cx="2762250" cy="2217737"/>
            </a:xfrm>
          </p:grpSpPr>
          <p:pic>
            <p:nvPicPr>
              <p:cNvPr id="34" name="Picture 35" descr="binary"/>
              <p:cNvPicPr>
                <a:picLocks noChangeAspect="1" noChangeArrowheads="1"/>
              </p:cNvPicPr>
              <p:nvPr/>
            </p:nvPicPr>
            <p:blipFill>
              <a:blip r:embed="rId7"/>
              <a:srcRect/>
              <a:stretch>
                <a:fillRect/>
              </a:stretch>
            </p:blipFill>
            <p:spPr bwMode="auto">
              <a:xfrm>
                <a:off x="7443788" y="3071813"/>
                <a:ext cx="657225" cy="2217737"/>
              </a:xfrm>
              <a:prstGeom prst="rect">
                <a:avLst/>
              </a:prstGeom>
              <a:noFill/>
            </p:spPr>
          </p:pic>
          <p:sp>
            <p:nvSpPr>
              <p:cNvPr id="35"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36" name="Picture 47" descr="silver edge - clear oval"/>
              <p:cNvPicPr>
                <a:picLocks noChangeAspect="1" noChangeArrowheads="1"/>
              </p:cNvPicPr>
              <p:nvPr/>
            </p:nvPicPr>
            <p:blipFill>
              <a:blip r:embed="rId8" cstate="print"/>
              <a:srcRect/>
              <a:stretch>
                <a:fillRect/>
              </a:stretch>
            </p:blipFill>
            <p:spPr bwMode="auto">
              <a:xfrm>
                <a:off x="6075363" y="4171950"/>
                <a:ext cx="2497137" cy="906463"/>
              </a:xfrm>
              <a:prstGeom prst="rect">
                <a:avLst/>
              </a:prstGeom>
              <a:noFill/>
            </p:spPr>
          </p:pic>
          <p:pic>
            <p:nvPicPr>
              <p:cNvPr id="37" name="Picture 48" descr="XP icon my computer"/>
              <p:cNvPicPr>
                <a:picLocks noChangeAspect="1" noChangeArrowheads="1"/>
              </p:cNvPicPr>
              <p:nvPr/>
            </p:nvPicPr>
            <p:blipFill>
              <a:blip r:embed="rId9" cstate="print"/>
              <a:srcRect/>
              <a:stretch>
                <a:fillRect/>
              </a:stretch>
            </p:blipFill>
            <p:spPr bwMode="auto">
              <a:xfrm>
                <a:off x="7681913" y="4356100"/>
                <a:ext cx="496887" cy="522288"/>
              </a:xfrm>
              <a:prstGeom prst="rect">
                <a:avLst/>
              </a:prstGeom>
              <a:noFill/>
            </p:spPr>
          </p:pic>
          <p:pic>
            <p:nvPicPr>
              <p:cNvPr id="38" name="Picture 49" descr="XP icon my computer"/>
              <p:cNvPicPr>
                <a:picLocks noChangeAspect="1" noChangeArrowheads="1"/>
              </p:cNvPicPr>
              <p:nvPr/>
            </p:nvPicPr>
            <p:blipFill>
              <a:blip r:embed="rId9" cstate="print"/>
              <a:srcRect/>
              <a:stretch>
                <a:fillRect/>
              </a:stretch>
            </p:blipFill>
            <p:spPr bwMode="auto">
              <a:xfrm>
                <a:off x="7116763" y="4356100"/>
                <a:ext cx="496887" cy="522288"/>
              </a:xfrm>
              <a:prstGeom prst="rect">
                <a:avLst/>
              </a:prstGeom>
              <a:noFill/>
            </p:spPr>
          </p:pic>
          <p:pic>
            <p:nvPicPr>
              <p:cNvPr id="39" name="Picture 50" descr="XP icon my computer"/>
              <p:cNvPicPr>
                <a:picLocks noChangeAspect="1" noChangeArrowheads="1"/>
              </p:cNvPicPr>
              <p:nvPr/>
            </p:nvPicPr>
            <p:blipFill>
              <a:blip r:embed="rId10" cstate="print"/>
              <a:srcRect/>
              <a:stretch>
                <a:fillRect/>
              </a:stretch>
            </p:blipFill>
            <p:spPr bwMode="auto">
              <a:xfrm>
                <a:off x="6532563" y="4356100"/>
                <a:ext cx="500062" cy="522288"/>
              </a:xfrm>
              <a:prstGeom prst="rect">
                <a:avLst/>
              </a:prstGeom>
              <a:noFill/>
            </p:spPr>
          </p:pic>
          <p:pic>
            <p:nvPicPr>
              <p:cNvPr id="40" name="Picture 51" descr="arrow 0 blue arrow curved 3"/>
              <p:cNvPicPr>
                <a:picLocks noChangeAspect="1" noChangeArrowheads="1"/>
              </p:cNvPicPr>
              <p:nvPr/>
            </p:nvPicPr>
            <p:blipFill>
              <a:blip r:embed="rId11" cstate="print"/>
              <a:srcRect/>
              <a:stretch>
                <a:fillRect/>
              </a:stretch>
            </p:blipFill>
            <p:spPr bwMode="auto">
              <a:xfrm>
                <a:off x="7510463" y="3827463"/>
                <a:ext cx="598487" cy="565150"/>
              </a:xfrm>
              <a:prstGeom prst="rect">
                <a:avLst/>
              </a:prstGeom>
              <a:noFill/>
            </p:spPr>
          </p:pic>
          <p:pic>
            <p:nvPicPr>
              <p:cNvPr id="41" name="Picture 52" descr="arrow 0 blue arrow curved 3"/>
              <p:cNvPicPr>
                <a:picLocks noChangeAspect="1" noChangeArrowheads="1"/>
              </p:cNvPicPr>
              <p:nvPr/>
            </p:nvPicPr>
            <p:blipFill>
              <a:blip r:embed="rId12" cstate="print"/>
              <a:srcRect/>
              <a:stretch>
                <a:fillRect/>
              </a:stretch>
            </p:blipFill>
            <p:spPr bwMode="auto">
              <a:xfrm>
                <a:off x="6602413" y="3848100"/>
                <a:ext cx="598487" cy="544513"/>
              </a:xfrm>
              <a:prstGeom prst="rect">
                <a:avLst/>
              </a:prstGeom>
              <a:noFill/>
            </p:spPr>
          </p:pic>
          <p:pic>
            <p:nvPicPr>
              <p:cNvPr id="42" name="Picture 53" descr="arrow 0 blue shadow arrow right"/>
              <p:cNvPicPr>
                <a:picLocks noChangeAspect="1" noChangeArrowheads="1"/>
              </p:cNvPicPr>
              <p:nvPr/>
            </p:nvPicPr>
            <p:blipFill>
              <a:blip r:embed="rId13" cstate="print"/>
              <a:srcRect/>
              <a:stretch>
                <a:fillRect/>
              </a:stretch>
            </p:blipFill>
            <p:spPr bwMode="auto">
              <a:xfrm>
                <a:off x="7219950" y="3906838"/>
                <a:ext cx="311150" cy="469900"/>
              </a:xfrm>
              <a:prstGeom prst="rect">
                <a:avLst/>
              </a:prstGeom>
              <a:noFill/>
            </p:spPr>
          </p:pic>
          <p:pic>
            <p:nvPicPr>
              <p:cNvPr id="43" name="Picture 54" descr="Server"/>
              <p:cNvPicPr>
                <a:picLocks noChangeAspect="1" noChangeArrowheads="1"/>
              </p:cNvPicPr>
              <p:nvPr/>
            </p:nvPicPr>
            <p:blipFill>
              <a:blip r:embed="rId14" cstate="print"/>
              <a:srcRect/>
              <a:stretch>
                <a:fillRect/>
              </a:stretch>
            </p:blipFill>
            <p:spPr bwMode="auto">
              <a:xfrm>
                <a:off x="7102475" y="3257550"/>
                <a:ext cx="522288" cy="808038"/>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rver2\ftp_root\clients\White_Whale\6-00563_AnahCameron\Art\DEG\bdd2007rosetta2.png"/>
          <p:cNvPicPr>
            <a:picLocks noChangeAspect="1" noChangeArrowheads="1"/>
          </p:cNvPicPr>
          <p:nvPr/>
        </p:nvPicPr>
        <p:blipFill>
          <a:blip r:embed="rId4" cstate="email"/>
          <a:srcRect/>
          <a:stretch>
            <a:fillRect/>
          </a:stretch>
        </p:blipFill>
        <p:spPr bwMode="auto">
          <a:xfrm>
            <a:off x="1500166" y="1000108"/>
            <a:ext cx="6188336" cy="560729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714876" y="1071546"/>
            <a:ext cx="1669421" cy="288541"/>
          </a:xfrm>
          <a:prstGeom prst="rect">
            <a:avLst/>
          </a:prstGeom>
          <a:noFill/>
        </p:spPr>
        <p:txBody>
          <a:bodyPr wrap="none" lIns="91436" tIns="45718" rIns="91436" bIns="45718" rtlCol="0">
            <a:spAutoFit/>
          </a:bodyPr>
          <a:lstStyle/>
          <a:p>
            <a:pPr algn="ctr">
              <a:lnSpc>
                <a:spcPct val="90000"/>
              </a:lnSpc>
            </a:pPr>
            <a:r>
              <a:rPr lang="fr-FR" sz="1400" dirty="0" smtClean="0">
                <a:solidFill>
                  <a:schemeClr val="tx1">
                    <a:lumMod val="95000"/>
                  </a:schemeClr>
                </a:solidFill>
              </a:rPr>
              <a:t>Processus de Test</a:t>
            </a:r>
            <a:endParaRPr lang="fr-FR" sz="1400" dirty="0">
              <a:solidFill>
                <a:schemeClr val="tx1">
                  <a:lumMod val="95000"/>
                </a:schemeClr>
              </a:solidFill>
            </a:endParaRPr>
          </a:p>
        </p:txBody>
      </p:sp>
      <p:sp>
        <p:nvSpPr>
          <p:cNvPr id="9" name="TextBox 8"/>
          <p:cNvSpPr txBox="1"/>
          <p:nvPr/>
        </p:nvSpPr>
        <p:spPr>
          <a:xfrm>
            <a:off x="6643702" y="1714488"/>
            <a:ext cx="1679704" cy="480127"/>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Gestion de l’Infrastructure</a:t>
            </a:r>
            <a:endParaRPr lang="fr-FR" sz="1400" dirty="0">
              <a:solidFill>
                <a:schemeClr val="tx1">
                  <a:lumMod val="95000"/>
                </a:schemeClr>
              </a:solidFill>
            </a:endParaRPr>
          </a:p>
        </p:txBody>
      </p:sp>
      <p:sp>
        <p:nvSpPr>
          <p:cNvPr id="10" name="TextBox 9"/>
          <p:cNvSpPr txBox="1"/>
          <p:nvPr/>
        </p:nvSpPr>
        <p:spPr>
          <a:xfrm>
            <a:off x="7489698" y="2958034"/>
            <a:ext cx="1400303" cy="484748"/>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Conception des Images</a:t>
            </a:r>
            <a:endParaRPr lang="fr-FR" sz="1400" dirty="0">
              <a:solidFill>
                <a:schemeClr val="tx1">
                  <a:lumMod val="95000"/>
                </a:schemeClr>
              </a:solidFill>
            </a:endParaRPr>
          </a:p>
        </p:txBody>
      </p:sp>
      <p:sp>
        <p:nvSpPr>
          <p:cNvPr id="11" name="TextBox 10"/>
          <p:cNvSpPr txBox="1"/>
          <p:nvPr/>
        </p:nvSpPr>
        <p:spPr>
          <a:xfrm>
            <a:off x="7149204" y="4881298"/>
            <a:ext cx="1476213" cy="484748"/>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Gestion des Applications</a:t>
            </a:r>
            <a:endParaRPr lang="fr-FR" sz="1400" dirty="0">
              <a:solidFill>
                <a:schemeClr val="tx1">
                  <a:lumMod val="95000"/>
                </a:schemeClr>
              </a:solidFill>
            </a:endParaRPr>
          </a:p>
        </p:txBody>
      </p:sp>
      <p:sp>
        <p:nvSpPr>
          <p:cNvPr id="12" name="TextBox 11"/>
          <p:cNvSpPr txBox="1"/>
          <p:nvPr/>
        </p:nvSpPr>
        <p:spPr>
          <a:xfrm>
            <a:off x="6000760" y="6072206"/>
            <a:ext cx="932735" cy="288541"/>
          </a:xfrm>
          <a:prstGeom prst="rect">
            <a:avLst/>
          </a:prstGeom>
          <a:noFill/>
        </p:spPr>
        <p:txBody>
          <a:bodyPr wrap="none" lIns="91436" tIns="45718" rIns="91436" bIns="45718" rtlCol="0">
            <a:spAutoFit/>
          </a:bodyPr>
          <a:lstStyle/>
          <a:p>
            <a:pPr algn="ctr">
              <a:lnSpc>
                <a:spcPct val="90000"/>
              </a:lnSpc>
            </a:pPr>
            <a:r>
              <a:rPr lang="fr-FR" sz="1400" dirty="0" smtClean="0">
                <a:solidFill>
                  <a:schemeClr val="tx1">
                    <a:lumMod val="95000"/>
                  </a:schemeClr>
                </a:solidFill>
              </a:rPr>
              <a:t>Migration</a:t>
            </a:r>
            <a:endParaRPr lang="fr-FR" sz="1400" dirty="0">
              <a:solidFill>
                <a:schemeClr val="tx1">
                  <a:lumMod val="95000"/>
                </a:schemeClr>
              </a:solidFill>
            </a:endParaRPr>
          </a:p>
        </p:txBody>
      </p:sp>
      <p:sp>
        <p:nvSpPr>
          <p:cNvPr id="13" name="TextBox 12"/>
          <p:cNvSpPr txBox="1"/>
          <p:nvPr/>
        </p:nvSpPr>
        <p:spPr>
          <a:xfrm>
            <a:off x="2095501" y="6127272"/>
            <a:ext cx="1248834" cy="484748"/>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Déploiement d’Office</a:t>
            </a:r>
            <a:endParaRPr lang="fr-FR" sz="1400" dirty="0">
              <a:solidFill>
                <a:schemeClr val="tx1">
                  <a:lumMod val="95000"/>
                </a:schemeClr>
              </a:solidFill>
            </a:endParaRPr>
          </a:p>
        </p:txBody>
      </p:sp>
      <p:sp>
        <p:nvSpPr>
          <p:cNvPr id="14" name="TextBox 13"/>
          <p:cNvSpPr txBox="1"/>
          <p:nvPr/>
        </p:nvSpPr>
        <p:spPr>
          <a:xfrm>
            <a:off x="990837" y="4996689"/>
            <a:ext cx="841890" cy="286228"/>
          </a:xfrm>
          <a:prstGeom prst="rect">
            <a:avLst/>
          </a:prstGeom>
          <a:noFill/>
        </p:spPr>
        <p:txBody>
          <a:bodyPr wrap="none" lIns="91436" tIns="45718" rIns="91436" bIns="45718" rtlCol="0">
            <a:spAutoFit/>
          </a:bodyPr>
          <a:lstStyle/>
          <a:p>
            <a:pPr algn="ctr">
              <a:lnSpc>
                <a:spcPct val="90000"/>
              </a:lnSpc>
            </a:pPr>
            <a:r>
              <a:rPr lang="fr-FR" sz="1400" dirty="0" smtClean="0">
                <a:solidFill>
                  <a:schemeClr val="tx1">
                    <a:lumMod val="95000"/>
                  </a:schemeClr>
                </a:solidFill>
              </a:rPr>
              <a:t>Sécurité</a:t>
            </a:r>
            <a:endParaRPr lang="fr-FR" sz="1400" dirty="0">
              <a:solidFill>
                <a:schemeClr val="tx1">
                  <a:lumMod val="95000"/>
                </a:schemeClr>
              </a:solidFill>
            </a:endParaRPr>
          </a:p>
        </p:txBody>
      </p:sp>
      <p:sp>
        <p:nvSpPr>
          <p:cNvPr id="15" name="TextBox 14"/>
          <p:cNvSpPr txBox="1"/>
          <p:nvPr/>
        </p:nvSpPr>
        <p:spPr>
          <a:xfrm>
            <a:off x="357158" y="3071810"/>
            <a:ext cx="1298785" cy="484748"/>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Processus de Déploiement</a:t>
            </a:r>
            <a:endParaRPr lang="fr-FR" sz="1400" dirty="0">
              <a:solidFill>
                <a:schemeClr val="tx1">
                  <a:lumMod val="95000"/>
                </a:schemeClr>
              </a:solidFill>
            </a:endParaRPr>
          </a:p>
        </p:txBody>
      </p:sp>
      <p:sp>
        <p:nvSpPr>
          <p:cNvPr id="16" name="TextBox 15"/>
          <p:cNvSpPr txBox="1"/>
          <p:nvPr/>
        </p:nvSpPr>
        <p:spPr>
          <a:xfrm>
            <a:off x="1285852" y="1643050"/>
            <a:ext cx="1135628" cy="680956"/>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Préparation des Opérations</a:t>
            </a:r>
            <a:endParaRPr lang="fr-FR" sz="1400" dirty="0">
              <a:solidFill>
                <a:schemeClr val="tx1">
                  <a:lumMod val="95000"/>
                </a:schemeClr>
              </a:solidFill>
            </a:endParaRPr>
          </a:p>
        </p:txBody>
      </p:sp>
      <p:sp>
        <p:nvSpPr>
          <p:cNvPr id="17" name="TextBox 16"/>
          <p:cNvSpPr txBox="1"/>
          <p:nvPr/>
        </p:nvSpPr>
        <p:spPr>
          <a:xfrm>
            <a:off x="5429256" y="2857496"/>
            <a:ext cx="1472076" cy="680956"/>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Projets et Guides Techniques</a:t>
            </a:r>
            <a:endParaRPr lang="fr-FR" sz="1400" dirty="0">
              <a:solidFill>
                <a:schemeClr val="tx1">
                  <a:lumMod val="95000"/>
                </a:schemeClr>
              </a:solidFill>
            </a:endParaRPr>
          </a:p>
        </p:txBody>
      </p:sp>
      <p:sp>
        <p:nvSpPr>
          <p:cNvPr id="18" name="TextBox 17"/>
          <p:cNvSpPr txBox="1"/>
          <p:nvPr/>
        </p:nvSpPr>
        <p:spPr>
          <a:xfrm>
            <a:off x="2264968" y="3964808"/>
            <a:ext cx="1597950" cy="674027"/>
          </a:xfrm>
          <a:prstGeom prst="rect">
            <a:avLst/>
          </a:prstGeom>
          <a:noFill/>
        </p:spPr>
        <p:txBody>
          <a:bodyPr wrap="square" lIns="91436" tIns="45718" rIns="91436" bIns="45718" rtlCol="0">
            <a:spAutoFit/>
          </a:bodyPr>
          <a:lstStyle/>
          <a:p>
            <a:pPr algn="ctr">
              <a:lnSpc>
                <a:spcPct val="90000"/>
              </a:lnSpc>
            </a:pPr>
            <a:r>
              <a:rPr lang="fr-FR" sz="1400" dirty="0" smtClean="0">
                <a:solidFill>
                  <a:schemeClr val="tx1">
                    <a:lumMod val="95000"/>
                  </a:schemeClr>
                </a:solidFill>
              </a:rPr>
              <a:t>Business Case</a:t>
            </a:r>
            <a:br>
              <a:rPr lang="fr-FR" sz="1400" dirty="0" smtClean="0">
                <a:solidFill>
                  <a:schemeClr val="tx1">
                    <a:lumMod val="95000"/>
                  </a:schemeClr>
                </a:solidFill>
              </a:rPr>
            </a:br>
            <a:r>
              <a:rPr lang="fr-FR" sz="1400" dirty="0" smtClean="0">
                <a:solidFill>
                  <a:schemeClr val="tx1">
                    <a:lumMod val="95000"/>
                  </a:schemeClr>
                </a:solidFill>
              </a:rPr>
              <a:t>pour Microsoft </a:t>
            </a:r>
            <a:r>
              <a:rPr lang="fr-FR" sz="1400" dirty="0" err="1" smtClean="0">
                <a:solidFill>
                  <a:schemeClr val="tx1">
                    <a:lumMod val="95000"/>
                  </a:schemeClr>
                </a:solidFill>
              </a:rPr>
              <a:t>Deployment</a:t>
            </a:r>
            <a:endParaRPr lang="fr-FR" sz="1400" dirty="0">
              <a:solidFill>
                <a:schemeClr val="tx1">
                  <a:lumMod val="95000"/>
                </a:schemeClr>
              </a:solidFill>
            </a:endParaRPr>
          </a:p>
        </p:txBody>
      </p:sp>
      <p:grpSp>
        <p:nvGrpSpPr>
          <p:cNvPr id="2" name="Groupe 44"/>
          <p:cNvGrpSpPr/>
          <p:nvPr/>
        </p:nvGrpSpPr>
        <p:grpSpPr>
          <a:xfrm>
            <a:off x="7772077" y="0"/>
            <a:ext cx="1371923" cy="1285860"/>
            <a:chOff x="0" y="5572140"/>
            <a:chExt cx="1371923" cy="1285860"/>
          </a:xfrm>
        </p:grpSpPr>
        <p:sp>
          <p:nvSpPr>
            <p:cNvPr id="46"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3" name="Groupe 35"/>
            <p:cNvGrpSpPr/>
            <p:nvPr/>
          </p:nvGrpSpPr>
          <p:grpSpPr>
            <a:xfrm>
              <a:off x="0" y="5829300"/>
              <a:ext cx="1371923" cy="1028700"/>
              <a:chOff x="5937250" y="3071813"/>
              <a:chExt cx="2762250" cy="2217737"/>
            </a:xfrm>
          </p:grpSpPr>
          <p:pic>
            <p:nvPicPr>
              <p:cNvPr id="48" name="Picture 35" descr="binary"/>
              <p:cNvPicPr>
                <a:picLocks noChangeAspect="1" noChangeArrowheads="1"/>
              </p:cNvPicPr>
              <p:nvPr/>
            </p:nvPicPr>
            <p:blipFill>
              <a:blip r:embed="rId5"/>
              <a:srcRect/>
              <a:stretch>
                <a:fillRect/>
              </a:stretch>
            </p:blipFill>
            <p:spPr bwMode="auto">
              <a:xfrm>
                <a:off x="7443788" y="3071813"/>
                <a:ext cx="657225" cy="2217737"/>
              </a:xfrm>
              <a:prstGeom prst="rect">
                <a:avLst/>
              </a:prstGeom>
              <a:noFill/>
            </p:spPr>
          </p:pic>
          <p:sp>
            <p:nvSpPr>
              <p:cNvPr id="49"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50" name="Picture 47" descr="silver edge - clear oval"/>
              <p:cNvPicPr>
                <a:picLocks noChangeAspect="1" noChangeArrowheads="1"/>
              </p:cNvPicPr>
              <p:nvPr/>
            </p:nvPicPr>
            <p:blipFill>
              <a:blip r:embed="rId6" cstate="print"/>
              <a:srcRect/>
              <a:stretch>
                <a:fillRect/>
              </a:stretch>
            </p:blipFill>
            <p:spPr bwMode="auto">
              <a:xfrm>
                <a:off x="6075363" y="4171950"/>
                <a:ext cx="2497137" cy="906463"/>
              </a:xfrm>
              <a:prstGeom prst="rect">
                <a:avLst/>
              </a:prstGeom>
              <a:noFill/>
            </p:spPr>
          </p:pic>
          <p:pic>
            <p:nvPicPr>
              <p:cNvPr id="51" name="Picture 48" descr="XP icon my computer"/>
              <p:cNvPicPr>
                <a:picLocks noChangeAspect="1" noChangeArrowheads="1"/>
              </p:cNvPicPr>
              <p:nvPr/>
            </p:nvPicPr>
            <p:blipFill>
              <a:blip r:embed="rId7" cstate="print"/>
              <a:srcRect/>
              <a:stretch>
                <a:fillRect/>
              </a:stretch>
            </p:blipFill>
            <p:spPr bwMode="auto">
              <a:xfrm>
                <a:off x="7681913" y="4356100"/>
                <a:ext cx="496887" cy="522288"/>
              </a:xfrm>
              <a:prstGeom prst="rect">
                <a:avLst/>
              </a:prstGeom>
              <a:noFill/>
            </p:spPr>
          </p:pic>
          <p:pic>
            <p:nvPicPr>
              <p:cNvPr id="52" name="Picture 49" descr="XP icon my computer"/>
              <p:cNvPicPr>
                <a:picLocks noChangeAspect="1" noChangeArrowheads="1"/>
              </p:cNvPicPr>
              <p:nvPr/>
            </p:nvPicPr>
            <p:blipFill>
              <a:blip r:embed="rId7" cstate="print"/>
              <a:srcRect/>
              <a:stretch>
                <a:fillRect/>
              </a:stretch>
            </p:blipFill>
            <p:spPr bwMode="auto">
              <a:xfrm>
                <a:off x="7116763" y="4356100"/>
                <a:ext cx="496887" cy="522288"/>
              </a:xfrm>
              <a:prstGeom prst="rect">
                <a:avLst/>
              </a:prstGeom>
              <a:noFill/>
            </p:spPr>
          </p:pic>
          <p:pic>
            <p:nvPicPr>
              <p:cNvPr id="53" name="Picture 50" descr="XP icon my computer"/>
              <p:cNvPicPr>
                <a:picLocks noChangeAspect="1" noChangeArrowheads="1"/>
              </p:cNvPicPr>
              <p:nvPr/>
            </p:nvPicPr>
            <p:blipFill>
              <a:blip r:embed="rId8" cstate="print"/>
              <a:srcRect/>
              <a:stretch>
                <a:fillRect/>
              </a:stretch>
            </p:blipFill>
            <p:spPr bwMode="auto">
              <a:xfrm>
                <a:off x="6532563" y="4356100"/>
                <a:ext cx="500062" cy="522288"/>
              </a:xfrm>
              <a:prstGeom prst="rect">
                <a:avLst/>
              </a:prstGeom>
              <a:noFill/>
            </p:spPr>
          </p:pic>
          <p:pic>
            <p:nvPicPr>
              <p:cNvPr id="54" name="Picture 51" descr="arrow 0 blue arrow curved 3"/>
              <p:cNvPicPr>
                <a:picLocks noChangeAspect="1" noChangeArrowheads="1"/>
              </p:cNvPicPr>
              <p:nvPr/>
            </p:nvPicPr>
            <p:blipFill>
              <a:blip r:embed="rId9" cstate="print"/>
              <a:srcRect/>
              <a:stretch>
                <a:fillRect/>
              </a:stretch>
            </p:blipFill>
            <p:spPr bwMode="auto">
              <a:xfrm>
                <a:off x="7510463" y="3827463"/>
                <a:ext cx="598487" cy="565150"/>
              </a:xfrm>
              <a:prstGeom prst="rect">
                <a:avLst/>
              </a:prstGeom>
              <a:noFill/>
            </p:spPr>
          </p:pic>
          <p:pic>
            <p:nvPicPr>
              <p:cNvPr id="55" name="Picture 52" descr="arrow 0 blue arrow curved 3"/>
              <p:cNvPicPr>
                <a:picLocks noChangeAspect="1" noChangeArrowheads="1"/>
              </p:cNvPicPr>
              <p:nvPr/>
            </p:nvPicPr>
            <p:blipFill>
              <a:blip r:embed="rId10" cstate="print"/>
              <a:srcRect/>
              <a:stretch>
                <a:fillRect/>
              </a:stretch>
            </p:blipFill>
            <p:spPr bwMode="auto">
              <a:xfrm>
                <a:off x="6602413" y="3848100"/>
                <a:ext cx="598487" cy="544513"/>
              </a:xfrm>
              <a:prstGeom prst="rect">
                <a:avLst/>
              </a:prstGeom>
              <a:noFill/>
            </p:spPr>
          </p:pic>
          <p:pic>
            <p:nvPicPr>
              <p:cNvPr id="56" name="Picture 53" descr="arrow 0 blue shadow arrow right"/>
              <p:cNvPicPr>
                <a:picLocks noChangeAspect="1" noChangeArrowheads="1"/>
              </p:cNvPicPr>
              <p:nvPr/>
            </p:nvPicPr>
            <p:blipFill>
              <a:blip r:embed="rId11" cstate="print"/>
              <a:srcRect/>
              <a:stretch>
                <a:fillRect/>
              </a:stretch>
            </p:blipFill>
            <p:spPr bwMode="auto">
              <a:xfrm>
                <a:off x="7219950" y="3906838"/>
                <a:ext cx="311150" cy="469900"/>
              </a:xfrm>
              <a:prstGeom prst="rect">
                <a:avLst/>
              </a:prstGeom>
              <a:noFill/>
            </p:spPr>
          </p:pic>
          <p:pic>
            <p:nvPicPr>
              <p:cNvPr id="57" name="Picture 54" descr="Server"/>
              <p:cNvPicPr>
                <a:picLocks noChangeAspect="1" noChangeArrowheads="1"/>
              </p:cNvPicPr>
              <p:nvPr/>
            </p:nvPicPr>
            <p:blipFill>
              <a:blip r:embed="rId12" cstate="print"/>
              <a:srcRect/>
              <a:stretch>
                <a:fillRect/>
              </a:stretch>
            </p:blipFill>
            <p:spPr bwMode="auto">
              <a:xfrm>
                <a:off x="7102475" y="3257550"/>
                <a:ext cx="522288" cy="808038"/>
              </a:xfrm>
              <a:prstGeom prst="rect">
                <a:avLst/>
              </a:prstGeom>
              <a:noFill/>
            </p:spPr>
          </p:pic>
        </p:grpSp>
      </p:grpSp>
      <p:sp>
        <p:nvSpPr>
          <p:cNvPr id="28" name="Titre 27"/>
          <p:cNvSpPr>
            <a:spLocks noGrp="1"/>
          </p:cNvSpPr>
          <p:nvPr>
            <p:ph type="title"/>
          </p:nvPr>
        </p:nvSpPr>
        <p:spPr/>
        <p:txBody>
          <a:bodyPr/>
          <a:lstStyle/>
          <a:p>
            <a:r>
              <a:rPr lang="fr-FR" dirty="0" smtClean="0"/>
              <a:t>MDT 2008</a:t>
            </a:r>
            <a:endParaRPr lang="fr-F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chor="ctr"/>
          <a:lstStyle/>
          <a:p>
            <a:r>
              <a:rPr lang="fr-FR" dirty="0"/>
              <a:t>MDT 2008</a:t>
            </a:r>
            <a:endParaRPr lang="en-US" dirty="0"/>
          </a:p>
        </p:txBody>
      </p:sp>
      <p:sp>
        <p:nvSpPr>
          <p:cNvPr id="17411" name="Text Placeholder 2"/>
          <p:cNvSpPr>
            <a:spLocks noGrp="1"/>
          </p:cNvSpPr>
          <p:nvPr>
            <p:ph sz="quarter" idx="10"/>
          </p:nvPr>
        </p:nvSpPr>
        <p:spPr>
          <a:xfrm>
            <a:off x="371475" y="1457325"/>
            <a:ext cx="8458200" cy="4086225"/>
          </a:xfrm>
        </p:spPr>
        <p:txBody>
          <a:bodyPr/>
          <a:lstStyle/>
          <a:p>
            <a:pPr eaLnBrk="1" hangingPunct="1"/>
            <a:r>
              <a:rPr lang="fr-FR" dirty="0" err="1" smtClean="0"/>
              <a:t>Deployment</a:t>
            </a:r>
            <a:r>
              <a:rPr lang="fr-FR" dirty="0" smtClean="0"/>
              <a:t> </a:t>
            </a:r>
            <a:r>
              <a:rPr lang="fr-FR" dirty="0" err="1" smtClean="0"/>
              <a:t>Workbench</a:t>
            </a:r>
            <a:endParaRPr lang="fr-FR" dirty="0" smtClean="0"/>
          </a:p>
          <a:p>
            <a:pPr lvl="1" eaLnBrk="1" hangingPunct="1"/>
            <a:r>
              <a:rPr lang="fr-FR" dirty="0" smtClean="0"/>
              <a:t>Console MMC 3.0</a:t>
            </a:r>
          </a:p>
          <a:p>
            <a:pPr lvl="1" eaLnBrk="1" hangingPunct="1"/>
            <a:r>
              <a:rPr lang="fr-FR" dirty="0" smtClean="0"/>
              <a:t>Utiliser pour consolider, configurer et préparer les informations nécessaires au déploiement</a:t>
            </a:r>
          </a:p>
          <a:p>
            <a:pPr lvl="2"/>
            <a:r>
              <a:rPr lang="fr-FR" sz="2000" dirty="0" smtClean="0"/>
              <a:t>Distribution </a:t>
            </a:r>
            <a:r>
              <a:rPr lang="fr-FR" sz="2000" dirty="0" err="1" smtClean="0"/>
              <a:t>share</a:t>
            </a:r>
            <a:r>
              <a:rPr lang="fr-FR" sz="2000" dirty="0" smtClean="0"/>
              <a:t> (</a:t>
            </a:r>
            <a:r>
              <a:rPr lang="fr-FR" sz="2000" dirty="0" err="1" smtClean="0"/>
              <a:t>OS’s</a:t>
            </a:r>
            <a:r>
              <a:rPr lang="fr-FR" sz="2000" dirty="0" smtClean="0"/>
              <a:t>, </a:t>
            </a:r>
            <a:r>
              <a:rPr lang="fr-FR" sz="2000" dirty="0" err="1" smtClean="0"/>
              <a:t>apps</a:t>
            </a:r>
            <a:r>
              <a:rPr lang="fr-FR" sz="2000" dirty="0" smtClean="0"/>
              <a:t>, pilotes, packs de langue, etc.)</a:t>
            </a:r>
          </a:p>
          <a:p>
            <a:pPr lvl="2" eaLnBrk="1" hangingPunct="1"/>
            <a:r>
              <a:rPr lang="fr-FR" sz="2000" dirty="0" smtClean="0"/>
              <a:t>Séquences de taches (</a:t>
            </a:r>
            <a:r>
              <a:rPr lang="fr-FR" sz="2000" dirty="0" err="1" smtClean="0"/>
              <a:t>Builds</a:t>
            </a:r>
            <a:r>
              <a:rPr lang="fr-FR" sz="2000" dirty="0" smtClean="0"/>
              <a:t>)</a:t>
            </a:r>
          </a:p>
          <a:p>
            <a:pPr lvl="2" eaLnBrk="1" hangingPunct="1"/>
            <a:r>
              <a:rPr lang="fr-FR" sz="2000" dirty="0" err="1" smtClean="0"/>
              <a:t>Deployment</a:t>
            </a:r>
            <a:r>
              <a:rPr lang="fr-FR" sz="2000" dirty="0" smtClean="0"/>
              <a:t> Points</a:t>
            </a:r>
          </a:p>
          <a:p>
            <a:pPr lvl="2" eaLnBrk="1" hangingPunct="1"/>
            <a:r>
              <a:rPr lang="fr-FR" sz="2000" dirty="0" err="1" smtClean="0"/>
              <a:t>Database</a:t>
            </a:r>
            <a:endParaRPr lang="fr-FR" sz="2000" dirty="0" smtClean="0"/>
          </a:p>
          <a:p>
            <a:pPr lvl="1" eaLnBrk="1" hangingPunct="1"/>
            <a:r>
              <a:rPr lang="fr-FR" dirty="0" smtClean="0"/>
              <a:t>Nombreux assistants</a:t>
            </a:r>
          </a:p>
          <a:p>
            <a:pPr lvl="1" eaLnBrk="1" hangingPunct="1"/>
            <a:endParaRPr lang="fr-FR" dirty="0"/>
          </a:p>
        </p:txBody>
      </p:sp>
      <p:grpSp>
        <p:nvGrpSpPr>
          <p:cNvPr id="2" name="Groupe 3"/>
          <p:cNvGrpSpPr/>
          <p:nvPr/>
        </p:nvGrpSpPr>
        <p:grpSpPr>
          <a:xfrm>
            <a:off x="7772077" y="0"/>
            <a:ext cx="1371923" cy="1285860"/>
            <a:chOff x="0" y="5572140"/>
            <a:chExt cx="1371923" cy="1285860"/>
          </a:xfrm>
        </p:grpSpPr>
        <p:sp>
          <p:nvSpPr>
            <p:cNvPr id="5"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3" name="Groupe 35"/>
            <p:cNvGrpSpPr/>
            <p:nvPr/>
          </p:nvGrpSpPr>
          <p:grpSpPr>
            <a:xfrm>
              <a:off x="0" y="5829300"/>
              <a:ext cx="1371923" cy="1028700"/>
              <a:chOff x="5937250" y="3071813"/>
              <a:chExt cx="2762250" cy="2217737"/>
            </a:xfrm>
          </p:grpSpPr>
          <p:pic>
            <p:nvPicPr>
              <p:cNvPr id="7" name="Picture 35" descr="binary"/>
              <p:cNvPicPr>
                <a:picLocks noChangeAspect="1" noChangeArrowheads="1"/>
              </p:cNvPicPr>
              <p:nvPr/>
            </p:nvPicPr>
            <p:blipFill>
              <a:blip r:embed="rId3"/>
              <a:srcRect/>
              <a:stretch>
                <a:fillRect/>
              </a:stretch>
            </p:blipFill>
            <p:spPr bwMode="auto">
              <a:xfrm>
                <a:off x="7443788" y="3071813"/>
                <a:ext cx="657225" cy="2217737"/>
              </a:xfrm>
              <a:prstGeom prst="rect">
                <a:avLst/>
              </a:prstGeom>
              <a:noFill/>
            </p:spPr>
          </p:pic>
          <p:sp>
            <p:nvSpPr>
              <p:cNvPr id="8"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9" name="Picture 47" descr="silver edge - clear oval"/>
              <p:cNvPicPr>
                <a:picLocks noChangeAspect="1" noChangeArrowheads="1"/>
              </p:cNvPicPr>
              <p:nvPr/>
            </p:nvPicPr>
            <p:blipFill>
              <a:blip r:embed="rId4" cstate="print"/>
              <a:srcRect/>
              <a:stretch>
                <a:fillRect/>
              </a:stretch>
            </p:blipFill>
            <p:spPr bwMode="auto">
              <a:xfrm>
                <a:off x="6075363" y="4171950"/>
                <a:ext cx="2497137" cy="906463"/>
              </a:xfrm>
              <a:prstGeom prst="rect">
                <a:avLst/>
              </a:prstGeom>
              <a:noFill/>
            </p:spPr>
          </p:pic>
          <p:pic>
            <p:nvPicPr>
              <p:cNvPr id="10" name="Picture 48" descr="XP icon my computer"/>
              <p:cNvPicPr>
                <a:picLocks noChangeAspect="1" noChangeArrowheads="1"/>
              </p:cNvPicPr>
              <p:nvPr/>
            </p:nvPicPr>
            <p:blipFill>
              <a:blip r:embed="rId5" cstate="print"/>
              <a:srcRect/>
              <a:stretch>
                <a:fillRect/>
              </a:stretch>
            </p:blipFill>
            <p:spPr bwMode="auto">
              <a:xfrm>
                <a:off x="7681913" y="4356100"/>
                <a:ext cx="496887" cy="522288"/>
              </a:xfrm>
              <a:prstGeom prst="rect">
                <a:avLst/>
              </a:prstGeom>
              <a:noFill/>
            </p:spPr>
          </p:pic>
          <p:pic>
            <p:nvPicPr>
              <p:cNvPr id="11" name="Picture 49" descr="XP icon my computer"/>
              <p:cNvPicPr>
                <a:picLocks noChangeAspect="1" noChangeArrowheads="1"/>
              </p:cNvPicPr>
              <p:nvPr/>
            </p:nvPicPr>
            <p:blipFill>
              <a:blip r:embed="rId5" cstate="print"/>
              <a:srcRect/>
              <a:stretch>
                <a:fillRect/>
              </a:stretch>
            </p:blipFill>
            <p:spPr bwMode="auto">
              <a:xfrm>
                <a:off x="7116763" y="4356100"/>
                <a:ext cx="496887" cy="522288"/>
              </a:xfrm>
              <a:prstGeom prst="rect">
                <a:avLst/>
              </a:prstGeom>
              <a:noFill/>
            </p:spPr>
          </p:pic>
          <p:pic>
            <p:nvPicPr>
              <p:cNvPr id="12" name="Picture 50" descr="XP icon my computer"/>
              <p:cNvPicPr>
                <a:picLocks noChangeAspect="1" noChangeArrowheads="1"/>
              </p:cNvPicPr>
              <p:nvPr/>
            </p:nvPicPr>
            <p:blipFill>
              <a:blip r:embed="rId6" cstate="print"/>
              <a:srcRect/>
              <a:stretch>
                <a:fillRect/>
              </a:stretch>
            </p:blipFill>
            <p:spPr bwMode="auto">
              <a:xfrm>
                <a:off x="6532563" y="4356100"/>
                <a:ext cx="500062" cy="522288"/>
              </a:xfrm>
              <a:prstGeom prst="rect">
                <a:avLst/>
              </a:prstGeom>
              <a:noFill/>
            </p:spPr>
          </p:pic>
          <p:pic>
            <p:nvPicPr>
              <p:cNvPr id="13" name="Picture 51" descr="arrow 0 blue arrow curved 3"/>
              <p:cNvPicPr>
                <a:picLocks noChangeAspect="1" noChangeArrowheads="1"/>
              </p:cNvPicPr>
              <p:nvPr/>
            </p:nvPicPr>
            <p:blipFill>
              <a:blip r:embed="rId7" cstate="print"/>
              <a:srcRect/>
              <a:stretch>
                <a:fillRect/>
              </a:stretch>
            </p:blipFill>
            <p:spPr bwMode="auto">
              <a:xfrm>
                <a:off x="7510463" y="3827463"/>
                <a:ext cx="598487" cy="565150"/>
              </a:xfrm>
              <a:prstGeom prst="rect">
                <a:avLst/>
              </a:prstGeom>
              <a:noFill/>
            </p:spPr>
          </p:pic>
          <p:pic>
            <p:nvPicPr>
              <p:cNvPr id="14" name="Picture 52" descr="arrow 0 blue arrow curved 3"/>
              <p:cNvPicPr>
                <a:picLocks noChangeAspect="1" noChangeArrowheads="1"/>
              </p:cNvPicPr>
              <p:nvPr/>
            </p:nvPicPr>
            <p:blipFill>
              <a:blip r:embed="rId8" cstate="print"/>
              <a:srcRect/>
              <a:stretch>
                <a:fillRect/>
              </a:stretch>
            </p:blipFill>
            <p:spPr bwMode="auto">
              <a:xfrm>
                <a:off x="6602413" y="3848100"/>
                <a:ext cx="598487" cy="544513"/>
              </a:xfrm>
              <a:prstGeom prst="rect">
                <a:avLst/>
              </a:prstGeom>
              <a:noFill/>
            </p:spPr>
          </p:pic>
          <p:pic>
            <p:nvPicPr>
              <p:cNvPr id="15" name="Picture 53" descr="arrow 0 blue shadow arrow right"/>
              <p:cNvPicPr>
                <a:picLocks noChangeAspect="1" noChangeArrowheads="1"/>
              </p:cNvPicPr>
              <p:nvPr/>
            </p:nvPicPr>
            <p:blipFill>
              <a:blip r:embed="rId9" cstate="print"/>
              <a:srcRect/>
              <a:stretch>
                <a:fillRect/>
              </a:stretch>
            </p:blipFill>
            <p:spPr bwMode="auto">
              <a:xfrm>
                <a:off x="7219950" y="3906838"/>
                <a:ext cx="311150" cy="469900"/>
              </a:xfrm>
              <a:prstGeom prst="rect">
                <a:avLst/>
              </a:prstGeom>
              <a:noFill/>
            </p:spPr>
          </p:pic>
          <p:pic>
            <p:nvPicPr>
              <p:cNvPr id="16" name="Picture 54" descr="Server"/>
              <p:cNvPicPr>
                <a:picLocks noChangeAspect="1" noChangeArrowheads="1"/>
              </p:cNvPicPr>
              <p:nvPr/>
            </p:nvPicPr>
            <p:blipFill>
              <a:blip r:embed="rId10" cstate="print"/>
              <a:srcRect/>
              <a:stretch>
                <a:fillRect/>
              </a:stretch>
            </p:blipFill>
            <p:spPr bwMode="auto">
              <a:xfrm>
                <a:off x="7102475" y="3257550"/>
                <a:ext cx="522288" cy="808038"/>
              </a:xfrm>
              <a:prstGeom prst="rect">
                <a:avLst/>
              </a:prstGeom>
              <a:noFill/>
            </p:spPr>
          </p:pic>
        </p:grpSp>
      </p:grpSp>
      <p:pic>
        <p:nvPicPr>
          <p:cNvPr id="17" name="Image 16" descr="MDT.JPG"/>
          <p:cNvPicPr>
            <a:picLocks noChangeAspect="1"/>
          </p:cNvPicPr>
          <p:nvPr/>
        </p:nvPicPr>
        <p:blipFill>
          <a:blip r:embed="rId11"/>
          <a:stretch>
            <a:fillRect/>
          </a:stretch>
        </p:blipFill>
        <p:spPr>
          <a:xfrm>
            <a:off x="962024" y="1943099"/>
            <a:ext cx="7572376" cy="39338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anchor="ctr"/>
          <a:lstStyle/>
          <a:p>
            <a:r>
              <a:rPr lang="fr-FR" dirty="0"/>
              <a:t>MDT 2008</a:t>
            </a:r>
            <a:endParaRPr lang="en-US" dirty="0"/>
          </a:p>
        </p:txBody>
      </p:sp>
      <p:sp>
        <p:nvSpPr>
          <p:cNvPr id="18435" name="Text Placeholder 2"/>
          <p:cNvSpPr>
            <a:spLocks noGrp="1"/>
          </p:cNvSpPr>
          <p:nvPr>
            <p:ph sz="quarter" idx="10"/>
          </p:nvPr>
        </p:nvSpPr>
        <p:spPr>
          <a:xfrm>
            <a:off x="361950" y="1266825"/>
            <a:ext cx="7372350" cy="4086225"/>
          </a:xfrm>
        </p:spPr>
        <p:txBody>
          <a:bodyPr/>
          <a:lstStyle/>
          <a:p>
            <a:pPr eaLnBrk="1" hangingPunct="1"/>
            <a:r>
              <a:rPr lang="fr-FR" dirty="0" smtClean="0"/>
              <a:t>Séquenceur des tâches</a:t>
            </a:r>
          </a:p>
          <a:p>
            <a:pPr lvl="1" eaLnBrk="1" hangingPunct="1"/>
            <a:r>
              <a:rPr lang="fr-FR" dirty="0" smtClean="0"/>
              <a:t>Suite d’étapes nécessaires au déploiement</a:t>
            </a:r>
          </a:p>
          <a:p>
            <a:pPr lvl="2" eaLnBrk="1" hangingPunct="1"/>
            <a:r>
              <a:rPr lang="fr-FR" dirty="0" smtClean="0"/>
              <a:t>Possibilité de regroupement d’étapes</a:t>
            </a:r>
          </a:p>
          <a:p>
            <a:pPr lvl="2" eaLnBrk="1" hangingPunct="1"/>
            <a:r>
              <a:rPr lang="fr-FR" dirty="0" smtClean="0"/>
              <a:t>Vérification des conditions d’exécution</a:t>
            </a:r>
          </a:p>
          <a:p>
            <a:pPr lvl="2" eaLnBrk="1" hangingPunct="1"/>
            <a:r>
              <a:rPr lang="fr-FR" dirty="0" smtClean="0"/>
              <a:t>Gestion des erreurs </a:t>
            </a:r>
          </a:p>
          <a:p>
            <a:pPr lvl="1" eaLnBrk="1" hangingPunct="1"/>
            <a:r>
              <a:rPr lang="fr-FR" dirty="0" smtClean="0"/>
              <a:t>Commun à tous les scénarios</a:t>
            </a:r>
          </a:p>
          <a:p>
            <a:pPr lvl="1" eaLnBrk="1" hangingPunct="1"/>
            <a:r>
              <a:rPr lang="fr-FR" dirty="0" smtClean="0"/>
              <a:t>Technologie issue de SCCM 2007</a:t>
            </a:r>
          </a:p>
          <a:p>
            <a:pPr lvl="1" eaLnBrk="1" hangingPunct="1"/>
            <a:r>
              <a:rPr lang="fr-FR" dirty="0" smtClean="0"/>
              <a:t>Personnalisable</a:t>
            </a:r>
            <a:endParaRPr lang="fr-FR" dirty="0"/>
          </a:p>
        </p:txBody>
      </p:sp>
      <p:grpSp>
        <p:nvGrpSpPr>
          <p:cNvPr id="2" name="Groupe 15"/>
          <p:cNvGrpSpPr/>
          <p:nvPr/>
        </p:nvGrpSpPr>
        <p:grpSpPr>
          <a:xfrm>
            <a:off x="7772077" y="0"/>
            <a:ext cx="1371923" cy="1285860"/>
            <a:chOff x="0" y="5572140"/>
            <a:chExt cx="1371923" cy="1285860"/>
          </a:xfrm>
        </p:grpSpPr>
        <p:sp>
          <p:nvSpPr>
            <p:cNvPr id="17"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3" name="Groupe 35"/>
            <p:cNvGrpSpPr/>
            <p:nvPr/>
          </p:nvGrpSpPr>
          <p:grpSpPr>
            <a:xfrm>
              <a:off x="0" y="5829300"/>
              <a:ext cx="1371923" cy="1028700"/>
              <a:chOff x="5937250" y="3071813"/>
              <a:chExt cx="2762250" cy="2217737"/>
            </a:xfrm>
          </p:grpSpPr>
          <p:pic>
            <p:nvPicPr>
              <p:cNvPr id="19" name="Picture 35" descr="binary"/>
              <p:cNvPicPr>
                <a:picLocks noChangeAspect="1" noChangeArrowheads="1"/>
              </p:cNvPicPr>
              <p:nvPr/>
            </p:nvPicPr>
            <p:blipFill>
              <a:blip r:embed="rId3"/>
              <a:srcRect/>
              <a:stretch>
                <a:fillRect/>
              </a:stretch>
            </p:blipFill>
            <p:spPr bwMode="auto">
              <a:xfrm>
                <a:off x="7443788" y="3071813"/>
                <a:ext cx="657225" cy="2217737"/>
              </a:xfrm>
              <a:prstGeom prst="rect">
                <a:avLst/>
              </a:prstGeom>
              <a:noFill/>
            </p:spPr>
          </p:pic>
          <p:sp>
            <p:nvSpPr>
              <p:cNvPr id="20"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1" name="Picture 47" descr="silver edge - clear oval"/>
              <p:cNvPicPr>
                <a:picLocks noChangeAspect="1" noChangeArrowheads="1"/>
              </p:cNvPicPr>
              <p:nvPr/>
            </p:nvPicPr>
            <p:blipFill>
              <a:blip r:embed="rId4" cstate="print"/>
              <a:srcRect/>
              <a:stretch>
                <a:fillRect/>
              </a:stretch>
            </p:blipFill>
            <p:spPr bwMode="auto">
              <a:xfrm>
                <a:off x="6075363" y="4171950"/>
                <a:ext cx="2497137" cy="906463"/>
              </a:xfrm>
              <a:prstGeom prst="rect">
                <a:avLst/>
              </a:prstGeom>
              <a:noFill/>
            </p:spPr>
          </p:pic>
          <p:pic>
            <p:nvPicPr>
              <p:cNvPr id="22" name="Picture 48" descr="XP icon my computer"/>
              <p:cNvPicPr>
                <a:picLocks noChangeAspect="1" noChangeArrowheads="1"/>
              </p:cNvPicPr>
              <p:nvPr/>
            </p:nvPicPr>
            <p:blipFill>
              <a:blip r:embed="rId5" cstate="print"/>
              <a:srcRect/>
              <a:stretch>
                <a:fillRect/>
              </a:stretch>
            </p:blipFill>
            <p:spPr bwMode="auto">
              <a:xfrm>
                <a:off x="7681913" y="4356100"/>
                <a:ext cx="496887" cy="522288"/>
              </a:xfrm>
              <a:prstGeom prst="rect">
                <a:avLst/>
              </a:prstGeom>
              <a:noFill/>
            </p:spPr>
          </p:pic>
          <p:pic>
            <p:nvPicPr>
              <p:cNvPr id="23" name="Picture 49" descr="XP icon my computer"/>
              <p:cNvPicPr>
                <a:picLocks noChangeAspect="1" noChangeArrowheads="1"/>
              </p:cNvPicPr>
              <p:nvPr/>
            </p:nvPicPr>
            <p:blipFill>
              <a:blip r:embed="rId5" cstate="print"/>
              <a:srcRect/>
              <a:stretch>
                <a:fillRect/>
              </a:stretch>
            </p:blipFill>
            <p:spPr bwMode="auto">
              <a:xfrm>
                <a:off x="7116763" y="4356100"/>
                <a:ext cx="496887" cy="522288"/>
              </a:xfrm>
              <a:prstGeom prst="rect">
                <a:avLst/>
              </a:prstGeom>
              <a:noFill/>
            </p:spPr>
          </p:pic>
          <p:pic>
            <p:nvPicPr>
              <p:cNvPr id="24" name="Picture 50" descr="XP icon my computer"/>
              <p:cNvPicPr>
                <a:picLocks noChangeAspect="1" noChangeArrowheads="1"/>
              </p:cNvPicPr>
              <p:nvPr/>
            </p:nvPicPr>
            <p:blipFill>
              <a:blip r:embed="rId6" cstate="print"/>
              <a:srcRect/>
              <a:stretch>
                <a:fillRect/>
              </a:stretch>
            </p:blipFill>
            <p:spPr bwMode="auto">
              <a:xfrm>
                <a:off x="6532563" y="4356100"/>
                <a:ext cx="500062" cy="522288"/>
              </a:xfrm>
              <a:prstGeom prst="rect">
                <a:avLst/>
              </a:prstGeom>
              <a:noFill/>
            </p:spPr>
          </p:pic>
          <p:pic>
            <p:nvPicPr>
              <p:cNvPr id="25" name="Picture 51" descr="arrow 0 blue arrow curved 3"/>
              <p:cNvPicPr>
                <a:picLocks noChangeAspect="1" noChangeArrowheads="1"/>
              </p:cNvPicPr>
              <p:nvPr/>
            </p:nvPicPr>
            <p:blipFill>
              <a:blip r:embed="rId7" cstate="print"/>
              <a:srcRect/>
              <a:stretch>
                <a:fillRect/>
              </a:stretch>
            </p:blipFill>
            <p:spPr bwMode="auto">
              <a:xfrm>
                <a:off x="7510463" y="3827463"/>
                <a:ext cx="598487" cy="565150"/>
              </a:xfrm>
              <a:prstGeom prst="rect">
                <a:avLst/>
              </a:prstGeom>
              <a:noFill/>
            </p:spPr>
          </p:pic>
          <p:pic>
            <p:nvPicPr>
              <p:cNvPr id="26" name="Picture 52" descr="arrow 0 blue arrow curved 3"/>
              <p:cNvPicPr>
                <a:picLocks noChangeAspect="1" noChangeArrowheads="1"/>
              </p:cNvPicPr>
              <p:nvPr/>
            </p:nvPicPr>
            <p:blipFill>
              <a:blip r:embed="rId8" cstate="print"/>
              <a:srcRect/>
              <a:stretch>
                <a:fillRect/>
              </a:stretch>
            </p:blipFill>
            <p:spPr bwMode="auto">
              <a:xfrm>
                <a:off x="6602413" y="3848100"/>
                <a:ext cx="598487" cy="544513"/>
              </a:xfrm>
              <a:prstGeom prst="rect">
                <a:avLst/>
              </a:prstGeom>
              <a:noFill/>
            </p:spPr>
          </p:pic>
          <p:pic>
            <p:nvPicPr>
              <p:cNvPr id="27" name="Picture 53" descr="arrow 0 blue shadow arrow right"/>
              <p:cNvPicPr>
                <a:picLocks noChangeAspect="1" noChangeArrowheads="1"/>
              </p:cNvPicPr>
              <p:nvPr/>
            </p:nvPicPr>
            <p:blipFill>
              <a:blip r:embed="rId9" cstate="print"/>
              <a:srcRect/>
              <a:stretch>
                <a:fillRect/>
              </a:stretch>
            </p:blipFill>
            <p:spPr bwMode="auto">
              <a:xfrm>
                <a:off x="7219950" y="3906838"/>
                <a:ext cx="311150" cy="469900"/>
              </a:xfrm>
              <a:prstGeom prst="rect">
                <a:avLst/>
              </a:prstGeom>
              <a:noFill/>
            </p:spPr>
          </p:pic>
          <p:pic>
            <p:nvPicPr>
              <p:cNvPr id="28" name="Picture 54" descr="Server"/>
              <p:cNvPicPr>
                <a:picLocks noChangeAspect="1" noChangeArrowheads="1"/>
              </p:cNvPicPr>
              <p:nvPr/>
            </p:nvPicPr>
            <p:blipFill>
              <a:blip r:embed="rId10" cstate="print"/>
              <a:srcRect/>
              <a:stretch>
                <a:fillRect/>
              </a:stretch>
            </p:blipFill>
            <p:spPr bwMode="auto">
              <a:xfrm>
                <a:off x="7102475" y="3257550"/>
                <a:ext cx="522288" cy="808038"/>
              </a:xfrm>
              <a:prstGeom prst="rect">
                <a:avLst/>
              </a:prstGeom>
              <a:noFill/>
            </p:spPr>
          </p:pic>
        </p:grpSp>
      </p:grpSp>
      <p:pic>
        <p:nvPicPr>
          <p:cNvPr id="18" name="Image 17" descr="MDT TS.JPG"/>
          <p:cNvPicPr>
            <a:picLocks noChangeAspect="1"/>
          </p:cNvPicPr>
          <p:nvPr/>
        </p:nvPicPr>
        <p:blipFill>
          <a:blip r:embed="rId11"/>
          <a:stretch>
            <a:fillRect/>
          </a:stretch>
        </p:blipFill>
        <p:spPr>
          <a:xfrm>
            <a:off x="962024" y="1155907"/>
            <a:ext cx="6696075" cy="51706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2114" y="133350"/>
            <a:ext cx="7223712" cy="872621"/>
          </a:xfrm>
        </p:spPr>
        <p:txBody>
          <a:bodyPr/>
          <a:lstStyle/>
          <a:p>
            <a:r>
              <a:rPr lang="fr-FR" dirty="0" smtClean="0">
                <a:solidFill>
                  <a:schemeClr val="tx1"/>
                </a:solidFill>
              </a:rPr>
              <a:t>Scénario Lite </a:t>
            </a:r>
            <a:r>
              <a:rPr lang="fr-FR" dirty="0" err="1" smtClean="0">
                <a:solidFill>
                  <a:schemeClr val="tx1"/>
                </a:solidFill>
              </a:rPr>
              <a:t>Touch</a:t>
            </a:r>
            <a:endParaRPr lang="fr-FR" dirty="0">
              <a:solidFill>
                <a:schemeClr val="tx1"/>
              </a:solidFill>
            </a:endParaRPr>
          </a:p>
        </p:txBody>
      </p:sp>
      <p:pic>
        <p:nvPicPr>
          <p:cNvPr id="5" name="Picture 37" descr="Server"/>
          <p:cNvPicPr>
            <a:picLocks noChangeAspect="1" noChangeArrowheads="1"/>
          </p:cNvPicPr>
          <p:nvPr/>
        </p:nvPicPr>
        <p:blipFill>
          <a:blip r:embed="rId3" cstate="print"/>
          <a:srcRect/>
          <a:stretch>
            <a:fillRect/>
          </a:stretch>
        </p:blipFill>
        <p:spPr bwMode="auto">
          <a:xfrm>
            <a:off x="4500562" y="5000636"/>
            <a:ext cx="676911" cy="1122914"/>
          </a:xfrm>
          <a:prstGeom prst="rect">
            <a:avLst/>
          </a:prstGeom>
          <a:noFill/>
        </p:spPr>
      </p:pic>
      <p:pic>
        <p:nvPicPr>
          <p:cNvPr id="8" name="Picture 68" descr="Windows XP computer generic 100%"/>
          <p:cNvPicPr>
            <a:picLocks noChangeAspect="1" noChangeArrowheads="1"/>
          </p:cNvPicPr>
          <p:nvPr/>
        </p:nvPicPr>
        <p:blipFill>
          <a:blip r:embed="rId4"/>
          <a:srcRect/>
          <a:stretch>
            <a:fillRect/>
          </a:stretch>
        </p:blipFill>
        <p:spPr bwMode="auto">
          <a:xfrm>
            <a:off x="928662" y="1785926"/>
            <a:ext cx="1428760" cy="2014950"/>
          </a:xfrm>
          <a:prstGeom prst="rect">
            <a:avLst/>
          </a:prstGeom>
          <a:noFill/>
        </p:spPr>
      </p:pic>
      <p:sp>
        <p:nvSpPr>
          <p:cNvPr id="40" name="TextBox 697359"/>
          <p:cNvSpPr txBox="1">
            <a:spLocks noChangeArrowheads="1"/>
          </p:cNvSpPr>
          <p:nvPr/>
        </p:nvSpPr>
        <p:spPr bwMode="auto">
          <a:xfrm>
            <a:off x="7643835" y="3429000"/>
            <a:ext cx="1500165" cy="33855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1600" b="1" dirty="0" err="1" smtClean="0">
                <a:effectLst>
                  <a:outerShdw blurRad="38100" dist="38100" dir="2700000" algn="tl">
                    <a:srgbClr val="000000"/>
                  </a:outerShdw>
                </a:effectLst>
                <a:latin typeface="Segoe Semibold"/>
                <a:cs typeface="Arial" pitchFamily="34" charset="0"/>
              </a:rPr>
              <a:t>Serveur</a:t>
            </a:r>
            <a:r>
              <a:rPr lang="en-US" sz="1600" b="1" dirty="0" smtClean="0">
                <a:effectLst>
                  <a:outerShdw blurRad="38100" dist="38100" dir="2700000" algn="tl">
                    <a:srgbClr val="000000"/>
                  </a:outerShdw>
                </a:effectLst>
                <a:latin typeface="Segoe Semibold"/>
                <a:cs typeface="Arial" pitchFamily="34" charset="0"/>
              </a:rPr>
              <a:t> MDT</a:t>
            </a:r>
            <a:endParaRPr lang="fr-FR" sz="1600" dirty="0">
              <a:solidFill>
                <a:srgbClr val="000000"/>
              </a:solidFill>
              <a:latin typeface="Segoe Semibold"/>
              <a:cs typeface="Arial" pitchFamily="34" charset="0"/>
            </a:endParaRPr>
          </a:p>
        </p:txBody>
      </p:sp>
      <p:sp>
        <p:nvSpPr>
          <p:cNvPr id="41" name="TextBox 697359"/>
          <p:cNvSpPr txBox="1">
            <a:spLocks noChangeArrowheads="1"/>
          </p:cNvSpPr>
          <p:nvPr/>
        </p:nvSpPr>
        <p:spPr bwMode="auto">
          <a:xfrm>
            <a:off x="3929058" y="6143644"/>
            <a:ext cx="1743075" cy="366713"/>
          </a:xfrm>
          <a:prstGeom prst="rect">
            <a:avLst/>
          </a:prstGeom>
          <a:noFill/>
          <a:ln w="12700" cap="flat" cmpd="sng" algn="ctr">
            <a:noFill/>
            <a:prstDash val="solid"/>
            <a:miter lim="800000"/>
            <a:headEnd type="none" w="med" len="med"/>
            <a:tailEnd type="none" w="med" len="med"/>
          </a:ln>
          <a:effectLst/>
        </p:spPr>
        <p:txBody>
          <a:bodyPr>
            <a:spAutoFit/>
          </a:bodyPr>
          <a:lstStyle/>
          <a:p>
            <a:pPr>
              <a:spcBef>
                <a:spcPct val="50000"/>
              </a:spcBef>
              <a:defRPr/>
            </a:pPr>
            <a:r>
              <a:rPr lang="en-US" b="1" dirty="0" err="1" smtClean="0">
                <a:effectLst>
                  <a:outerShdw blurRad="38100" dist="38100" dir="2700000" algn="tl">
                    <a:srgbClr val="000000"/>
                  </a:outerShdw>
                </a:effectLst>
                <a:latin typeface="Segoe Semibold"/>
                <a:cs typeface="Arial" pitchFamily="34" charset="0"/>
              </a:rPr>
              <a:t>Serveur</a:t>
            </a:r>
            <a:r>
              <a:rPr lang="en-US" b="1" dirty="0" smtClean="0">
                <a:effectLst>
                  <a:outerShdw blurRad="38100" dist="38100" dir="2700000" algn="tl">
                    <a:srgbClr val="000000"/>
                  </a:outerShdw>
                </a:effectLst>
                <a:latin typeface="Segoe Semibold"/>
                <a:cs typeface="Arial" pitchFamily="34" charset="0"/>
              </a:rPr>
              <a:t> WDS</a:t>
            </a:r>
            <a:endParaRPr lang="fr-FR" dirty="0">
              <a:solidFill>
                <a:srgbClr val="000000"/>
              </a:solidFill>
              <a:latin typeface="Segoe Semibold"/>
              <a:cs typeface="Arial" pitchFamily="34" charset="0"/>
            </a:endParaRPr>
          </a:p>
        </p:txBody>
      </p:sp>
      <p:pic>
        <p:nvPicPr>
          <p:cNvPr id="43" name="Picture 39" descr="CD DVD"/>
          <p:cNvPicPr>
            <a:picLocks noChangeAspect="1" noChangeArrowheads="1"/>
          </p:cNvPicPr>
          <p:nvPr/>
        </p:nvPicPr>
        <p:blipFill>
          <a:blip r:embed="rId5" cstate="print"/>
          <a:srcRect/>
          <a:stretch>
            <a:fillRect/>
          </a:stretch>
        </p:blipFill>
        <p:spPr bwMode="auto">
          <a:xfrm>
            <a:off x="6929454" y="1857364"/>
            <a:ext cx="500066" cy="639632"/>
          </a:xfrm>
          <a:prstGeom prst="rect">
            <a:avLst/>
          </a:prstGeom>
          <a:noFill/>
        </p:spPr>
      </p:pic>
      <p:grpSp>
        <p:nvGrpSpPr>
          <p:cNvPr id="3" name="Groupe 34"/>
          <p:cNvGrpSpPr/>
          <p:nvPr/>
        </p:nvGrpSpPr>
        <p:grpSpPr>
          <a:xfrm>
            <a:off x="285720" y="3143248"/>
            <a:ext cx="1000132" cy="1226588"/>
            <a:chOff x="500034" y="3143248"/>
            <a:chExt cx="1000132" cy="1226588"/>
          </a:xfrm>
        </p:grpSpPr>
        <p:pic>
          <p:nvPicPr>
            <p:cNvPr id="38" name="Picture 38" descr="Binary Code"/>
            <p:cNvPicPr>
              <a:picLocks noChangeAspect="1" noChangeArrowheads="1"/>
            </p:cNvPicPr>
            <p:nvPr/>
          </p:nvPicPr>
          <p:blipFill>
            <a:blip r:embed="rId6" cstate="print"/>
            <a:srcRect/>
            <a:stretch>
              <a:fillRect/>
            </a:stretch>
          </p:blipFill>
          <p:spPr bwMode="auto">
            <a:xfrm>
              <a:off x="642910" y="3143248"/>
              <a:ext cx="466268" cy="895863"/>
            </a:xfrm>
            <a:prstGeom prst="rect">
              <a:avLst/>
            </a:prstGeom>
            <a:noFill/>
          </p:spPr>
        </p:pic>
        <p:sp>
          <p:nvSpPr>
            <p:cNvPr id="44" name="TextBox 697359"/>
            <p:cNvSpPr txBox="1">
              <a:spLocks noChangeArrowheads="1"/>
            </p:cNvSpPr>
            <p:nvPr/>
          </p:nvSpPr>
          <p:spPr bwMode="auto">
            <a:xfrm>
              <a:off x="500034" y="4000504"/>
              <a:ext cx="1000132" cy="369332"/>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b="1" dirty="0" smtClean="0">
                  <a:effectLst>
                    <a:outerShdw blurRad="38100" dist="38100" dir="2700000" algn="tl">
                      <a:srgbClr val="000000"/>
                    </a:outerShdw>
                  </a:effectLst>
                  <a:latin typeface="Segoe Semibold"/>
                  <a:cs typeface="Arial" pitchFamily="34" charset="0"/>
                </a:rPr>
                <a:t>USMT</a:t>
              </a:r>
              <a:endParaRPr lang="fr-FR" dirty="0">
                <a:solidFill>
                  <a:srgbClr val="000000"/>
                </a:solidFill>
                <a:latin typeface="Segoe Semibold"/>
                <a:cs typeface="Arial" pitchFamily="34" charset="0"/>
              </a:endParaRPr>
            </a:p>
          </p:txBody>
        </p:sp>
      </p:grpSp>
      <p:sp>
        <p:nvSpPr>
          <p:cNvPr id="45" name="TextBox 697359"/>
          <p:cNvSpPr txBox="1">
            <a:spLocks noChangeArrowheads="1"/>
          </p:cNvSpPr>
          <p:nvPr/>
        </p:nvSpPr>
        <p:spPr bwMode="auto">
          <a:xfrm>
            <a:off x="2071670" y="3071810"/>
            <a:ext cx="1357322" cy="369332"/>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b="1" dirty="0" smtClean="0">
                <a:effectLst>
                  <a:outerShdw blurRad="38100" dist="38100" dir="2700000" algn="tl">
                    <a:srgbClr val="000000"/>
                  </a:outerShdw>
                </a:effectLst>
                <a:latin typeface="Segoe Semibold"/>
                <a:cs typeface="Arial" pitchFamily="34" charset="0"/>
              </a:rPr>
              <a:t>Boot PXE</a:t>
            </a:r>
            <a:endParaRPr lang="fr-FR" dirty="0">
              <a:solidFill>
                <a:srgbClr val="000000"/>
              </a:solidFill>
              <a:latin typeface="Segoe Semibold"/>
              <a:cs typeface="Arial" pitchFamily="34" charset="0"/>
            </a:endParaRPr>
          </a:p>
        </p:txBody>
      </p:sp>
      <p:pic>
        <p:nvPicPr>
          <p:cNvPr id="46" name="Picture 52" descr="software box"/>
          <p:cNvPicPr>
            <a:picLocks noChangeAspect="1" noChangeArrowheads="1"/>
          </p:cNvPicPr>
          <p:nvPr/>
        </p:nvPicPr>
        <p:blipFill>
          <a:blip r:embed="rId7" cstate="print"/>
          <a:srcRect/>
          <a:stretch>
            <a:fillRect/>
          </a:stretch>
        </p:blipFill>
        <p:spPr bwMode="auto">
          <a:xfrm>
            <a:off x="7000892" y="3071810"/>
            <a:ext cx="626152" cy="628646"/>
          </a:xfrm>
          <a:prstGeom prst="rect">
            <a:avLst/>
          </a:prstGeom>
          <a:noFill/>
        </p:spPr>
      </p:pic>
      <p:pic>
        <p:nvPicPr>
          <p:cNvPr id="47" name="Rectangle 42008"/>
          <p:cNvPicPr>
            <a:picLocks noChangeAspect="1" noChangeArrowheads="1"/>
          </p:cNvPicPr>
          <p:nvPr/>
        </p:nvPicPr>
        <p:blipFill>
          <a:blip r:embed="rId8" cstate="print"/>
          <a:srcRect/>
          <a:stretch>
            <a:fillRect/>
          </a:stretch>
        </p:blipFill>
        <p:spPr bwMode="auto">
          <a:xfrm>
            <a:off x="7072330" y="4357694"/>
            <a:ext cx="456306" cy="662088"/>
          </a:xfrm>
          <a:prstGeom prst="rect">
            <a:avLst/>
          </a:prstGeom>
          <a:noFill/>
          <a:ln w="9525">
            <a:noFill/>
            <a:miter lim="800000"/>
            <a:headEnd/>
            <a:tailEnd/>
          </a:ln>
        </p:spPr>
      </p:pic>
      <p:grpSp>
        <p:nvGrpSpPr>
          <p:cNvPr id="4" name="Groupe 67"/>
          <p:cNvGrpSpPr/>
          <p:nvPr/>
        </p:nvGrpSpPr>
        <p:grpSpPr>
          <a:xfrm>
            <a:off x="3428992" y="4429132"/>
            <a:ext cx="1076302" cy="1032305"/>
            <a:chOff x="3428992" y="4429132"/>
            <a:chExt cx="1076302" cy="1032305"/>
          </a:xfrm>
        </p:grpSpPr>
        <p:sp>
          <p:nvSpPr>
            <p:cNvPr id="39" name="TextBox 697359"/>
            <p:cNvSpPr txBox="1">
              <a:spLocks noChangeArrowheads="1"/>
            </p:cNvSpPr>
            <p:nvPr/>
          </p:nvSpPr>
          <p:spPr bwMode="auto">
            <a:xfrm>
              <a:off x="3428992" y="4429132"/>
              <a:ext cx="1076302" cy="369332"/>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b="1" dirty="0" err="1" smtClean="0">
                  <a:effectLst>
                    <a:outerShdw blurRad="38100" dist="38100" dir="2700000" algn="tl">
                      <a:srgbClr val="000000"/>
                    </a:outerShdw>
                  </a:effectLst>
                  <a:latin typeface="Segoe Semibold"/>
                  <a:cs typeface="Arial" pitchFamily="34" charset="0"/>
                </a:rPr>
                <a:t>WinPE</a:t>
              </a:r>
              <a:endParaRPr lang="fr-FR" dirty="0">
                <a:solidFill>
                  <a:srgbClr val="000000"/>
                </a:solidFill>
                <a:latin typeface="Segoe Semibold"/>
                <a:cs typeface="Arial" pitchFamily="34" charset="0"/>
              </a:endParaRPr>
            </a:p>
          </p:txBody>
        </p:sp>
        <p:pic>
          <p:nvPicPr>
            <p:cNvPr id="42" name="Picture 39" descr="CD DVD"/>
            <p:cNvPicPr>
              <a:picLocks noChangeAspect="1" noChangeArrowheads="1"/>
            </p:cNvPicPr>
            <p:nvPr/>
          </p:nvPicPr>
          <p:blipFill>
            <a:blip r:embed="rId9" cstate="print"/>
            <a:srcRect/>
            <a:stretch>
              <a:fillRect/>
            </a:stretch>
          </p:blipFill>
          <p:spPr bwMode="auto">
            <a:xfrm>
              <a:off x="3643306" y="4714884"/>
              <a:ext cx="583657" cy="746553"/>
            </a:xfrm>
            <a:prstGeom prst="rect">
              <a:avLst/>
            </a:prstGeom>
            <a:noFill/>
          </p:spPr>
        </p:pic>
        <p:pic>
          <p:nvPicPr>
            <p:cNvPr id="49" name="Rectangle 1066"/>
            <p:cNvPicPr>
              <a:picLocks noChangeAspect="1" noChangeArrowheads="1"/>
            </p:cNvPicPr>
            <p:nvPr/>
          </p:nvPicPr>
          <p:blipFill>
            <a:blip r:embed="rId10"/>
            <a:srcRect/>
            <a:stretch>
              <a:fillRect/>
            </a:stretch>
          </p:blipFill>
          <p:spPr bwMode="auto">
            <a:xfrm>
              <a:off x="4000496" y="4786322"/>
              <a:ext cx="450850" cy="527050"/>
            </a:xfrm>
            <a:prstGeom prst="rect">
              <a:avLst/>
            </a:prstGeom>
            <a:noFill/>
            <a:ln w="9525">
              <a:noFill/>
              <a:miter lim="800000"/>
              <a:headEnd/>
              <a:tailEnd/>
            </a:ln>
          </p:spPr>
        </p:pic>
      </p:grpSp>
      <p:pic>
        <p:nvPicPr>
          <p:cNvPr id="51" name="Picture 37" descr="Server"/>
          <p:cNvPicPr>
            <a:picLocks noChangeAspect="1" noChangeArrowheads="1"/>
          </p:cNvPicPr>
          <p:nvPr/>
        </p:nvPicPr>
        <p:blipFill>
          <a:blip r:embed="rId3" cstate="print"/>
          <a:srcRect/>
          <a:stretch>
            <a:fillRect/>
          </a:stretch>
        </p:blipFill>
        <p:spPr bwMode="auto">
          <a:xfrm>
            <a:off x="8072462" y="2357430"/>
            <a:ext cx="676911" cy="1122914"/>
          </a:xfrm>
          <a:prstGeom prst="rect">
            <a:avLst/>
          </a:prstGeom>
          <a:noFill/>
        </p:spPr>
      </p:pic>
      <p:sp>
        <p:nvSpPr>
          <p:cNvPr id="52" name="TextBox 697359"/>
          <p:cNvSpPr txBox="1">
            <a:spLocks noChangeArrowheads="1"/>
          </p:cNvSpPr>
          <p:nvPr/>
        </p:nvSpPr>
        <p:spPr bwMode="auto">
          <a:xfrm>
            <a:off x="6572264" y="1571612"/>
            <a:ext cx="1214446" cy="307777"/>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1400" b="1" dirty="0" smtClean="0">
                <a:effectLst>
                  <a:outerShdw blurRad="38100" dist="38100" dir="2700000" algn="tl">
                    <a:srgbClr val="000000"/>
                  </a:outerShdw>
                </a:effectLst>
                <a:latin typeface="Segoe Semibold"/>
                <a:cs typeface="Arial" pitchFamily="34" charset="0"/>
              </a:rPr>
              <a:t>Images WIM</a:t>
            </a:r>
            <a:endParaRPr lang="fr-FR" sz="1400" dirty="0">
              <a:solidFill>
                <a:srgbClr val="000000"/>
              </a:solidFill>
              <a:latin typeface="Segoe Semibold"/>
              <a:cs typeface="Arial" pitchFamily="34" charset="0"/>
            </a:endParaRPr>
          </a:p>
        </p:txBody>
      </p:sp>
      <p:sp>
        <p:nvSpPr>
          <p:cNvPr id="53" name="TextBox 697359"/>
          <p:cNvSpPr txBox="1">
            <a:spLocks noChangeArrowheads="1"/>
          </p:cNvSpPr>
          <p:nvPr/>
        </p:nvSpPr>
        <p:spPr bwMode="auto">
          <a:xfrm>
            <a:off x="6572264" y="2714620"/>
            <a:ext cx="1357322" cy="307777"/>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1400" b="1" dirty="0" smtClean="0">
                <a:effectLst>
                  <a:outerShdw blurRad="38100" dist="38100" dir="2700000" algn="tl">
                    <a:srgbClr val="000000"/>
                  </a:outerShdw>
                </a:effectLst>
                <a:latin typeface="Segoe Semibold"/>
                <a:cs typeface="Arial" pitchFamily="34" charset="0"/>
              </a:rPr>
              <a:t>Applications</a:t>
            </a:r>
            <a:endParaRPr lang="fr-FR" sz="1400" dirty="0">
              <a:solidFill>
                <a:srgbClr val="000000"/>
              </a:solidFill>
              <a:latin typeface="Segoe Semibold"/>
              <a:cs typeface="Arial" pitchFamily="34" charset="0"/>
            </a:endParaRPr>
          </a:p>
        </p:txBody>
      </p:sp>
      <p:sp>
        <p:nvSpPr>
          <p:cNvPr id="54" name="TextBox 697359"/>
          <p:cNvSpPr txBox="1">
            <a:spLocks noChangeArrowheads="1"/>
          </p:cNvSpPr>
          <p:nvPr/>
        </p:nvSpPr>
        <p:spPr bwMode="auto">
          <a:xfrm>
            <a:off x="6858016" y="4000504"/>
            <a:ext cx="928694" cy="307777"/>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1400" b="1" dirty="0" err="1" smtClean="0">
                <a:effectLst>
                  <a:outerShdw blurRad="38100" dist="38100" dir="2700000" algn="tl">
                    <a:srgbClr val="000000"/>
                  </a:outerShdw>
                </a:effectLst>
                <a:latin typeface="Segoe Semibold"/>
                <a:cs typeface="Arial" pitchFamily="34" charset="0"/>
              </a:rPr>
              <a:t>Pilotes</a:t>
            </a:r>
            <a:endParaRPr lang="fr-FR" sz="1400" dirty="0">
              <a:solidFill>
                <a:srgbClr val="000000"/>
              </a:solidFill>
              <a:latin typeface="Segoe Semibold"/>
              <a:cs typeface="Arial" pitchFamily="34" charset="0"/>
            </a:endParaRPr>
          </a:p>
        </p:txBody>
      </p:sp>
      <p:grpSp>
        <p:nvGrpSpPr>
          <p:cNvPr id="6" name="Groupe 54"/>
          <p:cNvGrpSpPr/>
          <p:nvPr/>
        </p:nvGrpSpPr>
        <p:grpSpPr>
          <a:xfrm>
            <a:off x="7772077" y="0"/>
            <a:ext cx="1371923" cy="1285860"/>
            <a:chOff x="0" y="5572140"/>
            <a:chExt cx="1371923" cy="1285860"/>
          </a:xfrm>
        </p:grpSpPr>
        <p:sp>
          <p:nvSpPr>
            <p:cNvPr id="56"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7" name="Groupe 35"/>
            <p:cNvGrpSpPr/>
            <p:nvPr/>
          </p:nvGrpSpPr>
          <p:grpSpPr>
            <a:xfrm>
              <a:off x="0" y="5829300"/>
              <a:ext cx="1371923" cy="1028700"/>
              <a:chOff x="5937250" y="3071813"/>
              <a:chExt cx="2762250" cy="2217737"/>
            </a:xfrm>
          </p:grpSpPr>
          <p:pic>
            <p:nvPicPr>
              <p:cNvPr id="58" name="Picture 35" descr="binary"/>
              <p:cNvPicPr>
                <a:picLocks noChangeAspect="1" noChangeArrowheads="1"/>
              </p:cNvPicPr>
              <p:nvPr/>
            </p:nvPicPr>
            <p:blipFill>
              <a:blip r:embed="rId11"/>
              <a:srcRect/>
              <a:stretch>
                <a:fillRect/>
              </a:stretch>
            </p:blipFill>
            <p:spPr bwMode="auto">
              <a:xfrm>
                <a:off x="7443788" y="3071813"/>
                <a:ext cx="657225" cy="2217737"/>
              </a:xfrm>
              <a:prstGeom prst="rect">
                <a:avLst/>
              </a:prstGeom>
              <a:noFill/>
            </p:spPr>
          </p:pic>
          <p:sp>
            <p:nvSpPr>
              <p:cNvPr id="59"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60" name="Picture 47" descr="silver edge - clear oval"/>
              <p:cNvPicPr>
                <a:picLocks noChangeAspect="1" noChangeArrowheads="1"/>
              </p:cNvPicPr>
              <p:nvPr/>
            </p:nvPicPr>
            <p:blipFill>
              <a:blip r:embed="rId12" cstate="print"/>
              <a:srcRect/>
              <a:stretch>
                <a:fillRect/>
              </a:stretch>
            </p:blipFill>
            <p:spPr bwMode="auto">
              <a:xfrm>
                <a:off x="6075363" y="4171950"/>
                <a:ext cx="2497137" cy="906463"/>
              </a:xfrm>
              <a:prstGeom prst="rect">
                <a:avLst/>
              </a:prstGeom>
              <a:noFill/>
            </p:spPr>
          </p:pic>
          <p:pic>
            <p:nvPicPr>
              <p:cNvPr id="61" name="Picture 48" descr="XP icon my computer"/>
              <p:cNvPicPr>
                <a:picLocks noChangeAspect="1" noChangeArrowheads="1"/>
              </p:cNvPicPr>
              <p:nvPr/>
            </p:nvPicPr>
            <p:blipFill>
              <a:blip r:embed="rId13" cstate="print"/>
              <a:srcRect/>
              <a:stretch>
                <a:fillRect/>
              </a:stretch>
            </p:blipFill>
            <p:spPr bwMode="auto">
              <a:xfrm>
                <a:off x="7681913" y="4356100"/>
                <a:ext cx="496887" cy="522288"/>
              </a:xfrm>
              <a:prstGeom prst="rect">
                <a:avLst/>
              </a:prstGeom>
              <a:noFill/>
            </p:spPr>
          </p:pic>
          <p:pic>
            <p:nvPicPr>
              <p:cNvPr id="62" name="Picture 49" descr="XP icon my computer"/>
              <p:cNvPicPr>
                <a:picLocks noChangeAspect="1" noChangeArrowheads="1"/>
              </p:cNvPicPr>
              <p:nvPr/>
            </p:nvPicPr>
            <p:blipFill>
              <a:blip r:embed="rId13" cstate="print"/>
              <a:srcRect/>
              <a:stretch>
                <a:fillRect/>
              </a:stretch>
            </p:blipFill>
            <p:spPr bwMode="auto">
              <a:xfrm>
                <a:off x="7116763" y="4356100"/>
                <a:ext cx="496887" cy="522288"/>
              </a:xfrm>
              <a:prstGeom prst="rect">
                <a:avLst/>
              </a:prstGeom>
              <a:noFill/>
            </p:spPr>
          </p:pic>
          <p:pic>
            <p:nvPicPr>
              <p:cNvPr id="63" name="Picture 50" descr="XP icon my computer"/>
              <p:cNvPicPr>
                <a:picLocks noChangeAspect="1" noChangeArrowheads="1"/>
              </p:cNvPicPr>
              <p:nvPr/>
            </p:nvPicPr>
            <p:blipFill>
              <a:blip r:embed="rId14" cstate="print"/>
              <a:srcRect/>
              <a:stretch>
                <a:fillRect/>
              </a:stretch>
            </p:blipFill>
            <p:spPr bwMode="auto">
              <a:xfrm>
                <a:off x="6532563" y="4356100"/>
                <a:ext cx="500062" cy="522288"/>
              </a:xfrm>
              <a:prstGeom prst="rect">
                <a:avLst/>
              </a:prstGeom>
              <a:noFill/>
            </p:spPr>
          </p:pic>
          <p:pic>
            <p:nvPicPr>
              <p:cNvPr id="64" name="Picture 51" descr="arrow 0 blue arrow curved 3"/>
              <p:cNvPicPr>
                <a:picLocks noChangeAspect="1" noChangeArrowheads="1"/>
              </p:cNvPicPr>
              <p:nvPr/>
            </p:nvPicPr>
            <p:blipFill>
              <a:blip r:embed="rId15" cstate="print"/>
              <a:srcRect/>
              <a:stretch>
                <a:fillRect/>
              </a:stretch>
            </p:blipFill>
            <p:spPr bwMode="auto">
              <a:xfrm>
                <a:off x="7510463" y="3827463"/>
                <a:ext cx="598487" cy="565150"/>
              </a:xfrm>
              <a:prstGeom prst="rect">
                <a:avLst/>
              </a:prstGeom>
              <a:noFill/>
            </p:spPr>
          </p:pic>
          <p:pic>
            <p:nvPicPr>
              <p:cNvPr id="65" name="Picture 52" descr="arrow 0 blue arrow curved 3"/>
              <p:cNvPicPr>
                <a:picLocks noChangeAspect="1" noChangeArrowheads="1"/>
              </p:cNvPicPr>
              <p:nvPr/>
            </p:nvPicPr>
            <p:blipFill>
              <a:blip r:embed="rId16" cstate="print"/>
              <a:srcRect/>
              <a:stretch>
                <a:fillRect/>
              </a:stretch>
            </p:blipFill>
            <p:spPr bwMode="auto">
              <a:xfrm>
                <a:off x="6602413" y="3848100"/>
                <a:ext cx="598487" cy="544513"/>
              </a:xfrm>
              <a:prstGeom prst="rect">
                <a:avLst/>
              </a:prstGeom>
              <a:noFill/>
            </p:spPr>
          </p:pic>
          <p:pic>
            <p:nvPicPr>
              <p:cNvPr id="66" name="Picture 53" descr="arrow 0 blue shadow arrow right"/>
              <p:cNvPicPr>
                <a:picLocks noChangeAspect="1" noChangeArrowheads="1"/>
              </p:cNvPicPr>
              <p:nvPr/>
            </p:nvPicPr>
            <p:blipFill>
              <a:blip r:embed="rId17" cstate="print"/>
              <a:srcRect/>
              <a:stretch>
                <a:fillRect/>
              </a:stretch>
            </p:blipFill>
            <p:spPr bwMode="auto">
              <a:xfrm>
                <a:off x="7219950" y="3906838"/>
                <a:ext cx="311150" cy="469900"/>
              </a:xfrm>
              <a:prstGeom prst="rect">
                <a:avLst/>
              </a:prstGeom>
              <a:noFill/>
            </p:spPr>
          </p:pic>
          <p:pic>
            <p:nvPicPr>
              <p:cNvPr id="67" name="Picture 54" descr="Server"/>
              <p:cNvPicPr>
                <a:picLocks noChangeAspect="1" noChangeArrowheads="1"/>
              </p:cNvPicPr>
              <p:nvPr/>
            </p:nvPicPr>
            <p:blipFill>
              <a:blip r:embed="rId18" cstate="print"/>
              <a:srcRect/>
              <a:stretch>
                <a:fillRect/>
              </a:stretch>
            </p:blipFill>
            <p:spPr bwMode="auto">
              <a:xfrm>
                <a:off x="7102475" y="3257550"/>
                <a:ext cx="522288" cy="808038"/>
              </a:xfrm>
              <a:prstGeom prst="rect">
                <a:avLst/>
              </a:prstGeom>
              <a:noFill/>
            </p:spPr>
          </p:pic>
        </p:grpSp>
      </p:grpSp>
      <p:grpSp>
        <p:nvGrpSpPr>
          <p:cNvPr id="9" name="Groupe 35"/>
          <p:cNvGrpSpPr/>
          <p:nvPr/>
        </p:nvGrpSpPr>
        <p:grpSpPr>
          <a:xfrm>
            <a:off x="3428992" y="4429132"/>
            <a:ext cx="1076302" cy="1032305"/>
            <a:chOff x="3428992" y="4429132"/>
            <a:chExt cx="1076302" cy="1032305"/>
          </a:xfrm>
        </p:grpSpPr>
        <p:sp>
          <p:nvSpPr>
            <p:cNvPr id="48" name="TextBox 697359"/>
            <p:cNvSpPr txBox="1">
              <a:spLocks noChangeArrowheads="1"/>
            </p:cNvSpPr>
            <p:nvPr/>
          </p:nvSpPr>
          <p:spPr bwMode="auto">
            <a:xfrm>
              <a:off x="3428992" y="4429132"/>
              <a:ext cx="1076302" cy="369332"/>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b="1" dirty="0" err="1" smtClean="0">
                  <a:effectLst>
                    <a:outerShdw blurRad="38100" dist="38100" dir="2700000" algn="tl">
                      <a:srgbClr val="000000"/>
                    </a:outerShdw>
                  </a:effectLst>
                  <a:latin typeface="Segoe Semibold"/>
                  <a:cs typeface="Arial" pitchFamily="34" charset="0"/>
                </a:rPr>
                <a:t>WinPE</a:t>
              </a:r>
              <a:endParaRPr lang="fr-FR" dirty="0">
                <a:solidFill>
                  <a:srgbClr val="000000"/>
                </a:solidFill>
                <a:latin typeface="Segoe Semibold"/>
                <a:cs typeface="Arial" pitchFamily="34" charset="0"/>
              </a:endParaRPr>
            </a:p>
          </p:txBody>
        </p:sp>
        <p:pic>
          <p:nvPicPr>
            <p:cNvPr id="50" name="Picture 39" descr="CD DVD"/>
            <p:cNvPicPr>
              <a:picLocks noChangeAspect="1" noChangeArrowheads="1"/>
            </p:cNvPicPr>
            <p:nvPr/>
          </p:nvPicPr>
          <p:blipFill>
            <a:blip r:embed="rId9" cstate="print"/>
            <a:srcRect/>
            <a:stretch>
              <a:fillRect/>
            </a:stretch>
          </p:blipFill>
          <p:spPr bwMode="auto">
            <a:xfrm>
              <a:off x="3643306" y="4714884"/>
              <a:ext cx="583657" cy="746553"/>
            </a:xfrm>
            <a:prstGeom prst="rect">
              <a:avLst/>
            </a:prstGeom>
            <a:noFill/>
          </p:spPr>
        </p:pic>
        <p:pic>
          <p:nvPicPr>
            <p:cNvPr id="69" name="Rectangle 1066"/>
            <p:cNvPicPr>
              <a:picLocks noChangeAspect="1" noChangeArrowheads="1"/>
            </p:cNvPicPr>
            <p:nvPr/>
          </p:nvPicPr>
          <p:blipFill>
            <a:blip r:embed="rId10"/>
            <a:srcRect/>
            <a:stretch>
              <a:fillRect/>
            </a:stretch>
          </p:blipFill>
          <p:spPr bwMode="auto">
            <a:xfrm>
              <a:off x="4000496" y="4786322"/>
              <a:ext cx="450850" cy="527050"/>
            </a:xfrm>
            <a:prstGeom prst="rect">
              <a:avLst/>
            </a:prstGeom>
            <a:noFill/>
            <a:ln w="9525">
              <a:noFill/>
              <a:miter lim="800000"/>
              <a:headEnd/>
              <a:tailEnd/>
            </a:ln>
          </p:spPr>
        </p:pic>
      </p:grpSp>
      <p:pic>
        <p:nvPicPr>
          <p:cNvPr id="70" name="Picture 39" descr="CD DVD"/>
          <p:cNvPicPr>
            <a:picLocks noChangeAspect="1" noChangeArrowheads="1"/>
          </p:cNvPicPr>
          <p:nvPr/>
        </p:nvPicPr>
        <p:blipFill>
          <a:blip r:embed="rId5" cstate="print"/>
          <a:srcRect/>
          <a:stretch>
            <a:fillRect/>
          </a:stretch>
        </p:blipFill>
        <p:spPr bwMode="auto">
          <a:xfrm>
            <a:off x="6929454" y="1857364"/>
            <a:ext cx="500066" cy="639632"/>
          </a:xfrm>
          <a:prstGeom prst="rect">
            <a:avLst/>
          </a:prstGeom>
          <a:noFill/>
        </p:spPr>
      </p:pic>
      <p:pic>
        <p:nvPicPr>
          <p:cNvPr id="71" name="Picture 52" descr="software box"/>
          <p:cNvPicPr>
            <a:picLocks noChangeAspect="1" noChangeArrowheads="1"/>
          </p:cNvPicPr>
          <p:nvPr/>
        </p:nvPicPr>
        <p:blipFill>
          <a:blip r:embed="rId7" cstate="print"/>
          <a:srcRect/>
          <a:stretch>
            <a:fillRect/>
          </a:stretch>
        </p:blipFill>
        <p:spPr bwMode="auto">
          <a:xfrm>
            <a:off x="7000892" y="3071810"/>
            <a:ext cx="626152" cy="628646"/>
          </a:xfrm>
          <a:prstGeom prst="rect">
            <a:avLst/>
          </a:prstGeom>
          <a:noFill/>
        </p:spPr>
      </p:pic>
      <p:pic>
        <p:nvPicPr>
          <p:cNvPr id="72" name="Rectangle 42008"/>
          <p:cNvPicPr>
            <a:picLocks noChangeAspect="1" noChangeArrowheads="1"/>
          </p:cNvPicPr>
          <p:nvPr/>
        </p:nvPicPr>
        <p:blipFill>
          <a:blip r:embed="rId8" cstate="print"/>
          <a:srcRect/>
          <a:stretch>
            <a:fillRect/>
          </a:stretch>
        </p:blipFill>
        <p:spPr bwMode="auto">
          <a:xfrm>
            <a:off x="7072330" y="4357694"/>
            <a:ext cx="456306" cy="662088"/>
          </a:xfrm>
          <a:prstGeom prst="rect">
            <a:avLst/>
          </a:prstGeom>
          <a:noFill/>
          <a:ln w="9525">
            <a:noFill/>
            <a:miter lim="800000"/>
            <a:headEnd/>
            <a:tailEnd/>
          </a:ln>
        </p:spPr>
      </p:pic>
      <p:sp>
        <p:nvSpPr>
          <p:cNvPr id="79" name="Trapèze 78"/>
          <p:cNvSpPr/>
          <p:nvPr/>
        </p:nvSpPr>
        <p:spPr bwMode="auto">
          <a:xfrm rot="11090434">
            <a:off x="1286922" y="1956671"/>
            <a:ext cx="740126" cy="664653"/>
          </a:xfrm>
          <a:prstGeom prst="trapezoid">
            <a:avLst>
              <a:gd name="adj" fmla="val 8030"/>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4" name="Picture 38" descr="Binary Code"/>
          <p:cNvPicPr>
            <a:picLocks noChangeAspect="1" noChangeArrowheads="1"/>
          </p:cNvPicPr>
          <p:nvPr/>
        </p:nvPicPr>
        <p:blipFill>
          <a:blip r:embed="rId6" cstate="print"/>
          <a:srcRect/>
          <a:stretch>
            <a:fillRect/>
          </a:stretch>
        </p:blipFill>
        <p:spPr bwMode="auto">
          <a:xfrm>
            <a:off x="428596" y="3143248"/>
            <a:ext cx="466268" cy="895863"/>
          </a:xfrm>
          <a:prstGeom prst="rect">
            <a:avLst/>
          </a:prstGeom>
          <a:noFill/>
        </p:spPr>
      </p:pic>
      <p:pic>
        <p:nvPicPr>
          <p:cNvPr id="37" name="Picture 3" descr="WinViasta_btn-wht"/>
          <p:cNvPicPr>
            <a:picLocks noChangeAspect="1" noChangeArrowheads="1"/>
          </p:cNvPicPr>
          <p:nvPr/>
        </p:nvPicPr>
        <p:blipFill>
          <a:blip r:embed="rId19" cstate="print"/>
          <a:srcRect/>
          <a:stretch>
            <a:fillRect/>
          </a:stretch>
        </p:blipFill>
        <p:spPr bwMode="auto">
          <a:xfrm>
            <a:off x="1214414" y="1857364"/>
            <a:ext cx="906045" cy="903283"/>
          </a:xfrm>
          <a:prstGeom prst="rect">
            <a:avLst/>
          </a:prstGeom>
          <a:noFill/>
        </p:spPr>
      </p:pic>
      <p:sp>
        <p:nvSpPr>
          <p:cNvPr id="77" name="Rectangle 76"/>
          <p:cNvSpPr>
            <a:spLocks noChangeArrowheads="1"/>
          </p:cNvSpPr>
          <p:nvPr/>
        </p:nvSpPr>
        <p:spPr bwMode="auto">
          <a:xfrm>
            <a:off x="1128687" y="1195371"/>
            <a:ext cx="6335720" cy="338138"/>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0" scaled="1"/>
          </a:gradFill>
          <a:ln w="12700" cap="flat" cmpd="sng" algn="ctr">
            <a:solidFill>
              <a:schemeClr val="folHlink"/>
            </a:solidFill>
            <a:prstDash val="solid"/>
            <a:miter lim="800000"/>
            <a:headEnd type="none" w="sm" len="sm"/>
            <a:tailEnd type="none" w="sm" len="sm"/>
          </a:ln>
          <a:effectLst/>
        </p:spPr>
        <p:txBody>
          <a:bodyPr wrap="none" anchor="ctr"/>
          <a:lstStyle/>
          <a:p>
            <a:pPr algn="ctr">
              <a:defRPr/>
            </a:pPr>
            <a:r>
              <a:rPr lang="fr-FR" b="1" dirty="0" smtClean="0">
                <a:effectLst>
                  <a:outerShdw blurRad="38100" dist="38100" dir="2700000" algn="tl">
                    <a:srgbClr val="000000"/>
                  </a:outerShdw>
                </a:effectLst>
                <a:latin typeface="Segoe Semibold"/>
                <a:cs typeface="Arial" pitchFamily="34" charset="0"/>
              </a:rPr>
              <a:t>Séquenceur de tâches de MDT 2008</a:t>
            </a:r>
            <a:endParaRPr lang="fr-FR" dirty="0">
              <a:solidFill>
                <a:srgbClr val="000000"/>
              </a:solidFill>
              <a:latin typeface="Segoe Semibold"/>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Effect transition="in" filter="fade">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923 0.03056 C -0.13871 0.01922 -0.2375 0.00811 -0.26701 -0.01805 C -0.29618 -0.04421 -0.22482 -0.10879 -0.21649 -0.12662 " pathEditMode="relative" rAng="0" ptsTypes="aaA">
                                      <p:cBhvr>
                                        <p:cTn id="13" dur="2000" fill="hold"/>
                                        <p:tgtEl>
                                          <p:spTgt spid="9"/>
                                        </p:tgtEl>
                                        <p:attrNameLst>
                                          <p:attrName>ppt_x</p:attrName>
                                          <p:attrName>ppt_y</p:attrName>
                                        </p:attrNameLst>
                                      </p:cBhvr>
                                      <p:rCtr x="-128" y="-79"/>
                                    </p:animMotion>
                                  </p:childTnLst>
                                </p:cTn>
                              </p:par>
                            </p:childTnLst>
                          </p:cTn>
                        </p:par>
                        <p:par>
                          <p:cTn id="14" fill="hold">
                            <p:stCondLst>
                              <p:cond delay="2000"/>
                            </p:stCondLst>
                            <p:childTnLst>
                              <p:par>
                                <p:cTn id="15" presetID="10" presetClass="exit" presetSubtype="0" fill="hold" grpId="1" nodeType="afterEffect">
                                  <p:stCondLst>
                                    <p:cond delay="0"/>
                                  </p:stCondLst>
                                  <p:childTnLst>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checkerboard(across)">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3715 0.02986 C -0.1316 -0.01088 -0.22604 -0.05162 -0.3059 -0.04792 C -0.38576 -0.04421 -0.48125 0.03542 -0.51632 0.05208 " pathEditMode="relative" ptsTypes="aaA">
                                      <p:cBhvr>
                                        <p:cTn id="36" dur="2000" fill="hold"/>
                                        <p:tgtEl>
                                          <p:spTgt spid="70"/>
                                        </p:tgtEl>
                                        <p:attrNameLst>
                                          <p:attrName>ppt_x</p:attrName>
                                          <p:attrName>ppt_y</p:attrName>
                                        </p:attrNameLst>
                                      </p:cBhvr>
                                    </p:animMotion>
                                  </p:childTnLst>
                                </p:cTn>
                              </p:par>
                            </p:childTnLst>
                          </p:cTn>
                        </p:par>
                        <p:par>
                          <p:cTn id="37" fill="hold">
                            <p:stCondLst>
                              <p:cond delay="2000"/>
                            </p:stCondLst>
                            <p:childTnLst>
                              <p:par>
                                <p:cTn id="38" presetID="0" presetClass="path" presetSubtype="0" accel="50000" decel="50000" fill="hold" nodeType="afterEffect">
                                  <p:stCondLst>
                                    <p:cond delay="1000"/>
                                  </p:stCondLst>
                                  <p:childTnLst>
                                    <p:animMotion origin="layout" path="M -3.88889E-6 -4.81481E-6 C -0.09444 -0.12337 -0.18836 -0.24652 -0.27621 -0.28611 C -0.36388 -0.32569 -0.48507 -0.2456 -0.52656 -0.2375 " pathEditMode="relative" rAng="0" ptsTypes="aaA">
                                      <p:cBhvr>
                                        <p:cTn id="39" dur="2000" fill="hold"/>
                                        <p:tgtEl>
                                          <p:spTgt spid="72"/>
                                        </p:tgtEl>
                                        <p:attrNameLst>
                                          <p:attrName>ppt_x</p:attrName>
                                          <p:attrName>ppt_y</p:attrName>
                                        </p:attrNameLst>
                                      </p:cBhvr>
                                      <p:rCtr x="-263" y="-163"/>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4462 0.00069 C -0.12865 -0.07176 -0.21268 -0.14398 -0.29045 -0.15625 C -0.36823 -0.16852 -0.43976 -0.12083 -0.51129 -0.07292 " pathEditMode="relative" ptsTypes="aaA">
                                      <p:cBhvr>
                                        <p:cTn id="43" dur="2000" fill="hold"/>
                                        <p:tgtEl>
                                          <p:spTgt spid="7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0224 -0.09028 C -0.01962 -0.13217 -0.01684 -0.17384 0.00573 -0.19028 C 0.02829 -0.20671 0.07066 -0.19792 0.11302 -0.18889 " pathEditMode="relative" ptsTypes="aaA">
                                      <p:cBhvr>
                                        <p:cTn id="47" dur="2000" fill="hold"/>
                                        <p:tgtEl>
                                          <p:spTgt spid="74"/>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80">
                                          <p:stCondLst>
                                            <p:cond delay="0"/>
                                          </p:stCondLst>
                                        </p:cTn>
                                        <p:tgtEl>
                                          <p:spTgt spid="37"/>
                                        </p:tgtEl>
                                      </p:cBhvr>
                                    </p:animEffect>
                                    <p:anim calcmode="lin" valueType="num">
                                      <p:cBhvr>
                                        <p:cTn id="5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8" dur="26">
                                          <p:stCondLst>
                                            <p:cond delay="650"/>
                                          </p:stCondLst>
                                        </p:cTn>
                                        <p:tgtEl>
                                          <p:spTgt spid="37"/>
                                        </p:tgtEl>
                                      </p:cBhvr>
                                      <p:to x="100000" y="60000"/>
                                    </p:animScale>
                                    <p:animScale>
                                      <p:cBhvr>
                                        <p:cTn id="59" dur="166" decel="50000">
                                          <p:stCondLst>
                                            <p:cond delay="676"/>
                                          </p:stCondLst>
                                        </p:cTn>
                                        <p:tgtEl>
                                          <p:spTgt spid="37"/>
                                        </p:tgtEl>
                                      </p:cBhvr>
                                      <p:to x="100000" y="100000"/>
                                    </p:animScale>
                                    <p:animScale>
                                      <p:cBhvr>
                                        <p:cTn id="60" dur="26">
                                          <p:stCondLst>
                                            <p:cond delay="1312"/>
                                          </p:stCondLst>
                                        </p:cTn>
                                        <p:tgtEl>
                                          <p:spTgt spid="37"/>
                                        </p:tgtEl>
                                      </p:cBhvr>
                                      <p:to x="100000" y="80000"/>
                                    </p:animScale>
                                    <p:animScale>
                                      <p:cBhvr>
                                        <p:cTn id="61" dur="166" decel="50000">
                                          <p:stCondLst>
                                            <p:cond delay="1338"/>
                                          </p:stCondLst>
                                        </p:cTn>
                                        <p:tgtEl>
                                          <p:spTgt spid="37"/>
                                        </p:tgtEl>
                                      </p:cBhvr>
                                      <p:to x="100000" y="100000"/>
                                    </p:animScale>
                                    <p:animScale>
                                      <p:cBhvr>
                                        <p:cTn id="62" dur="26">
                                          <p:stCondLst>
                                            <p:cond delay="1642"/>
                                          </p:stCondLst>
                                        </p:cTn>
                                        <p:tgtEl>
                                          <p:spTgt spid="37"/>
                                        </p:tgtEl>
                                      </p:cBhvr>
                                      <p:to x="100000" y="90000"/>
                                    </p:animScale>
                                    <p:animScale>
                                      <p:cBhvr>
                                        <p:cTn id="63" dur="166" decel="50000">
                                          <p:stCondLst>
                                            <p:cond delay="1668"/>
                                          </p:stCondLst>
                                        </p:cTn>
                                        <p:tgtEl>
                                          <p:spTgt spid="37"/>
                                        </p:tgtEl>
                                      </p:cBhvr>
                                      <p:to x="100000" y="100000"/>
                                    </p:animScale>
                                    <p:animScale>
                                      <p:cBhvr>
                                        <p:cTn id="64" dur="26">
                                          <p:stCondLst>
                                            <p:cond delay="1808"/>
                                          </p:stCondLst>
                                        </p:cTn>
                                        <p:tgtEl>
                                          <p:spTgt spid="37"/>
                                        </p:tgtEl>
                                      </p:cBhvr>
                                      <p:to x="100000" y="95000"/>
                                    </p:animScale>
                                    <p:animScale>
                                      <p:cBhvr>
                                        <p:cTn id="65"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Segoe UI" pitchFamily="34" charset="0"/>
                <a:cs typeface="Segoe UI" pitchFamily="34" charset="0"/>
              </a:rPr>
              <a:t>MDT, BDD, SMS et SCCM</a:t>
            </a:r>
            <a:endParaRPr lang="en-US" dirty="0">
              <a:latin typeface="Segoe UI" pitchFamily="34" charset="0"/>
              <a:cs typeface="Segoe UI" pitchFamily="34" charset="0"/>
            </a:endParaRPr>
          </a:p>
        </p:txBody>
      </p:sp>
      <p:graphicFrame>
        <p:nvGraphicFramePr>
          <p:cNvPr id="4" name="Content Placeholder 3"/>
          <p:cNvGraphicFramePr>
            <a:graphicFrameLocks noGrp="1"/>
          </p:cNvGraphicFramePr>
          <p:nvPr>
            <p:ph idx="4294967295"/>
          </p:nvPr>
        </p:nvGraphicFramePr>
        <p:xfrm>
          <a:off x="357158" y="1357298"/>
          <a:ext cx="8048625"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15986" y="3488691"/>
            <a:ext cx="2481943" cy="830997"/>
          </a:xfrm>
          <a:prstGeom prst="rect">
            <a:avLst/>
          </a:prstGeom>
          <a:noFill/>
        </p:spPr>
        <p:txBody>
          <a:bodyPr wrap="square" rtlCol="0">
            <a:spAutoFit/>
          </a:bodyPr>
          <a:lstStyle/>
          <a:p>
            <a:pPr>
              <a:buFont typeface="Wingdings" pitchFamily="2" charset="2"/>
              <a:buChar char="§"/>
            </a:pPr>
            <a:r>
              <a:rPr lang="fr-FR" sz="1600" dirty="0" smtClean="0">
                <a:effectLst/>
                <a:latin typeface="Segoe UI" pitchFamily="34" charset="0"/>
                <a:cs typeface="Segoe UI" pitchFamily="34" charset="0"/>
              </a:rPr>
              <a:t> Aligné avec </a:t>
            </a:r>
            <a:r>
              <a:rPr lang="fr-FR" sz="1600" dirty="0" err="1" smtClean="0">
                <a:effectLst/>
                <a:latin typeface="Segoe UI" pitchFamily="34" charset="0"/>
                <a:cs typeface="Segoe UI" pitchFamily="34" charset="0"/>
              </a:rPr>
              <a:t>ConfigMgr</a:t>
            </a:r>
            <a:endParaRPr lang="fr-FR" sz="1600" dirty="0" smtClean="0">
              <a:effectLst/>
              <a:latin typeface="Segoe UI" pitchFamily="34" charset="0"/>
              <a:cs typeface="Segoe UI" pitchFamily="34" charset="0"/>
            </a:endParaRPr>
          </a:p>
          <a:p>
            <a:pPr>
              <a:buFont typeface="Wingdings" pitchFamily="2" charset="2"/>
              <a:buChar char="§"/>
            </a:pPr>
            <a:r>
              <a:rPr lang="fr-FR" sz="1600" dirty="0" smtClean="0">
                <a:effectLst/>
                <a:latin typeface="Segoe UI" pitchFamily="34" charset="0"/>
                <a:cs typeface="Segoe UI" pitchFamily="34" charset="0"/>
              </a:rPr>
              <a:t> </a:t>
            </a:r>
            <a:r>
              <a:rPr lang="fr-FR" sz="1600" dirty="0" err="1" smtClean="0">
                <a:effectLst/>
                <a:latin typeface="Segoe UI" pitchFamily="34" charset="0"/>
                <a:cs typeface="Segoe UI" pitchFamily="34" charset="0"/>
              </a:rPr>
              <a:t>Maj</a:t>
            </a:r>
            <a:r>
              <a:rPr lang="fr-FR" sz="1600" dirty="0" smtClean="0">
                <a:effectLst/>
                <a:latin typeface="Segoe UI" pitchFamily="34" charset="0"/>
                <a:cs typeface="Segoe UI" pitchFamily="34" charset="0"/>
              </a:rPr>
              <a:t> simple depuis  BDD </a:t>
            </a:r>
          </a:p>
          <a:p>
            <a:pPr>
              <a:buFont typeface="Wingdings" pitchFamily="2" charset="2"/>
              <a:buChar char="§"/>
            </a:pPr>
            <a:r>
              <a:rPr lang="fr-FR" sz="1600" dirty="0" smtClean="0">
                <a:latin typeface="Segoe UI" pitchFamily="34" charset="0"/>
                <a:cs typeface="Segoe UI" pitchFamily="34" charset="0"/>
              </a:rPr>
              <a:t> Support serveur</a:t>
            </a:r>
            <a:endParaRPr lang="fr-FR" sz="1600" dirty="0" smtClean="0">
              <a:effectLst/>
              <a:latin typeface="Segoe UI" pitchFamily="34" charset="0"/>
              <a:cs typeface="Segoe UI" pitchFamily="34" charset="0"/>
            </a:endParaRPr>
          </a:p>
        </p:txBody>
      </p:sp>
      <p:graphicFrame>
        <p:nvGraphicFramePr>
          <p:cNvPr id="8" name="Diagram 7"/>
          <p:cNvGraphicFramePr/>
          <p:nvPr/>
        </p:nvGraphicFramePr>
        <p:xfrm>
          <a:off x="418699" y="4796936"/>
          <a:ext cx="8047511" cy="641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5836033" y="3356082"/>
            <a:ext cx="2339438" cy="1077218"/>
          </a:xfrm>
          <a:prstGeom prst="rect">
            <a:avLst/>
          </a:prstGeom>
          <a:noFill/>
        </p:spPr>
        <p:txBody>
          <a:bodyPr wrap="square" rtlCol="0">
            <a:spAutoFit/>
          </a:bodyPr>
          <a:lstStyle/>
          <a:p>
            <a:pPr>
              <a:buFont typeface="Wingdings" pitchFamily="2" charset="2"/>
              <a:buChar char="§"/>
            </a:pPr>
            <a:r>
              <a:rPr lang="fr-FR" sz="1600" dirty="0" smtClean="0">
                <a:effectLst/>
                <a:latin typeface="Segoe UI" pitchFamily="34" charset="0"/>
                <a:cs typeface="Segoe UI" pitchFamily="34" charset="0"/>
              </a:rPr>
              <a:t> Nouveau !</a:t>
            </a:r>
          </a:p>
          <a:p>
            <a:pPr>
              <a:buFont typeface="Wingdings" pitchFamily="2" charset="2"/>
              <a:buChar char="§"/>
            </a:pPr>
            <a:r>
              <a:rPr lang="fr-FR" sz="1600" dirty="0" smtClean="0">
                <a:effectLst/>
                <a:latin typeface="Segoe UI" pitchFamily="34" charset="0"/>
                <a:cs typeface="Segoe UI" pitchFamily="34" charset="0"/>
              </a:rPr>
              <a:t> Intégration complète</a:t>
            </a:r>
          </a:p>
          <a:p>
            <a:pPr>
              <a:buFont typeface="Wingdings" pitchFamily="2" charset="2"/>
              <a:buChar char="§"/>
            </a:pPr>
            <a:r>
              <a:rPr lang="fr-FR" sz="1600" dirty="0" smtClean="0">
                <a:latin typeface="Segoe UI" pitchFamily="34" charset="0"/>
                <a:cs typeface="Segoe UI" pitchFamily="34" charset="0"/>
              </a:rPr>
              <a:t> Console unique</a:t>
            </a:r>
            <a:endParaRPr lang="fr-FR" sz="1600" dirty="0" smtClean="0">
              <a:effectLst/>
              <a:latin typeface="Segoe UI" pitchFamily="34" charset="0"/>
              <a:cs typeface="Segoe UI" pitchFamily="34" charset="0"/>
            </a:endParaRPr>
          </a:p>
          <a:p>
            <a:pPr>
              <a:buFont typeface="Wingdings" pitchFamily="2" charset="2"/>
              <a:buChar char="§"/>
            </a:pPr>
            <a:r>
              <a:rPr lang="fr-FR" sz="1600" dirty="0" smtClean="0">
                <a:latin typeface="Segoe UI" pitchFamily="34" charset="0"/>
                <a:cs typeface="Segoe UI" pitchFamily="34" charset="0"/>
              </a:rPr>
              <a:t> Support serveur</a:t>
            </a:r>
            <a:endParaRPr lang="fr-FR" sz="1600" dirty="0" smtClean="0">
              <a:effectLst/>
              <a:latin typeface="Segoe UI" pitchFamily="34" charset="0"/>
              <a:cs typeface="Segoe UI" pitchFamily="34" charset="0"/>
            </a:endParaRPr>
          </a:p>
        </p:txBody>
      </p:sp>
      <p:graphicFrame>
        <p:nvGraphicFramePr>
          <p:cNvPr id="12" name="Diagram 11"/>
          <p:cNvGraphicFramePr/>
          <p:nvPr/>
        </p:nvGraphicFramePr>
        <p:xfrm>
          <a:off x="428596" y="5500702"/>
          <a:ext cx="8047511" cy="5799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TextBox 9"/>
          <p:cNvSpPr txBox="1"/>
          <p:nvPr/>
        </p:nvSpPr>
        <p:spPr>
          <a:xfrm>
            <a:off x="3045332" y="3427335"/>
            <a:ext cx="2481943" cy="1077218"/>
          </a:xfrm>
          <a:prstGeom prst="rect">
            <a:avLst/>
          </a:prstGeom>
          <a:noFill/>
        </p:spPr>
        <p:txBody>
          <a:bodyPr wrap="square" rtlCol="0">
            <a:spAutoFit/>
          </a:bodyPr>
          <a:lstStyle/>
          <a:p>
            <a:pPr>
              <a:buFont typeface="Wingdings" pitchFamily="2" charset="2"/>
              <a:buChar char="§"/>
            </a:pPr>
            <a:r>
              <a:rPr lang="fr-FR" sz="1600" dirty="0" smtClean="0">
                <a:effectLst/>
                <a:latin typeface="Segoe UI" pitchFamily="34" charset="0"/>
                <a:cs typeface="Segoe UI" pitchFamily="34" charset="0"/>
              </a:rPr>
              <a:t> Aligné avec </a:t>
            </a:r>
            <a:r>
              <a:rPr lang="fr-FR" sz="1600" dirty="0" err="1" smtClean="0">
                <a:effectLst/>
                <a:latin typeface="Segoe UI" pitchFamily="34" charset="0"/>
                <a:cs typeface="Segoe UI" pitchFamily="34" charset="0"/>
              </a:rPr>
              <a:t>ConfigMgr</a:t>
            </a:r>
            <a:endParaRPr lang="fr-FR" sz="1600" dirty="0" smtClean="0">
              <a:effectLst/>
              <a:latin typeface="Segoe UI" pitchFamily="34" charset="0"/>
              <a:cs typeface="Segoe UI" pitchFamily="34" charset="0"/>
            </a:endParaRPr>
          </a:p>
          <a:p>
            <a:pPr>
              <a:buFont typeface="Wingdings" pitchFamily="2" charset="2"/>
              <a:buChar char="§"/>
            </a:pPr>
            <a:r>
              <a:rPr lang="fr-FR" sz="1600" dirty="0" smtClean="0">
                <a:effectLst/>
                <a:latin typeface="Segoe UI" pitchFamily="34" charset="0"/>
                <a:cs typeface="Segoe UI" pitchFamily="34" charset="0"/>
              </a:rPr>
              <a:t> </a:t>
            </a:r>
            <a:r>
              <a:rPr lang="fr-FR" sz="1600" dirty="0" err="1" smtClean="0">
                <a:effectLst/>
                <a:latin typeface="Segoe UI" pitchFamily="34" charset="0"/>
                <a:cs typeface="Segoe UI" pitchFamily="34" charset="0"/>
              </a:rPr>
              <a:t>Maj</a:t>
            </a:r>
            <a:r>
              <a:rPr lang="fr-FR" sz="1600" dirty="0" smtClean="0">
                <a:effectLst/>
                <a:latin typeface="Segoe UI" pitchFamily="34" charset="0"/>
                <a:cs typeface="Segoe UI" pitchFamily="34" charset="0"/>
              </a:rPr>
              <a:t> simple depuis  BDD </a:t>
            </a:r>
          </a:p>
          <a:p>
            <a:pPr>
              <a:buFont typeface="Wingdings" pitchFamily="2" charset="2"/>
              <a:buChar char="§"/>
            </a:pPr>
            <a:r>
              <a:rPr lang="fr-FR" sz="1600" dirty="0" smtClean="0">
                <a:latin typeface="Segoe UI" pitchFamily="34" charset="0"/>
                <a:cs typeface="Segoe UI" pitchFamily="34" charset="0"/>
              </a:rPr>
              <a:t> Support serveur</a:t>
            </a:r>
            <a:endParaRPr lang="fr-FR" sz="1600" dirty="0" smtClean="0">
              <a:effectLst/>
              <a:latin typeface="Segoe UI" pitchFamily="34" charset="0"/>
              <a:cs typeface="Segoe UI" pitchFamily="34" charset="0"/>
            </a:endParaRPr>
          </a:p>
          <a:p>
            <a:pPr>
              <a:buFont typeface="Wingdings" pitchFamily="2" charset="2"/>
              <a:buChar char="§"/>
            </a:pPr>
            <a:endParaRPr lang="fr-FR" sz="1600" dirty="0" smtClean="0">
              <a:effectLst/>
              <a:latin typeface="Segoe UI" pitchFamily="34" charset="0"/>
              <a:cs typeface="Segoe UI" pitchFamily="34" charset="0"/>
            </a:endParaRPr>
          </a:p>
        </p:txBody>
      </p:sp>
      <p:grpSp>
        <p:nvGrpSpPr>
          <p:cNvPr id="2" name="Groupe 12"/>
          <p:cNvGrpSpPr/>
          <p:nvPr/>
        </p:nvGrpSpPr>
        <p:grpSpPr>
          <a:xfrm>
            <a:off x="7772077" y="0"/>
            <a:ext cx="1371923" cy="1285860"/>
            <a:chOff x="0" y="5572140"/>
            <a:chExt cx="1371923" cy="1285860"/>
          </a:xfrm>
        </p:grpSpPr>
        <p:sp>
          <p:nvSpPr>
            <p:cNvPr id="14" name="Rectangle 2"/>
            <p:cNvSpPr>
              <a:spLocks noChangeArrowheads="1"/>
            </p:cNvSpPr>
            <p:nvPr/>
          </p:nvSpPr>
          <p:spPr bwMode="auto">
            <a:xfrm>
              <a:off x="142844" y="5572140"/>
              <a:ext cx="1000132" cy="308611"/>
            </a:xfrm>
            <a:prstGeom prst="rect">
              <a:avLst/>
            </a:prstGeom>
            <a:noFill/>
            <a:ln w="12700" algn="ctr">
              <a:noFill/>
              <a:miter lim="800000"/>
              <a:headEnd/>
              <a:tailEnd/>
            </a:ln>
            <a:effectLst/>
          </p:spPr>
          <p:txBody>
            <a:bodyPr wrap="none" anchor="ctr"/>
            <a:lstStyle/>
            <a:p>
              <a:pPr eaLnBrk="0" hangingPunct="0"/>
              <a:r>
                <a:rPr lang="en-US" sz="2800" b="1" dirty="0">
                  <a:effectLst>
                    <a:outerShdw blurRad="38100" dist="38100" dir="2700000" algn="tl">
                      <a:srgbClr val="000000"/>
                    </a:outerShdw>
                  </a:effectLst>
                  <a:latin typeface="Segoe Semibold" pitchFamily="34" charset="0"/>
                </a:rPr>
                <a:t> </a:t>
              </a:r>
              <a:r>
                <a:rPr lang="en-US" sz="1600" b="1" dirty="0" smtClean="0">
                  <a:effectLst>
                    <a:outerShdw blurRad="38100" dist="38100" dir="2700000" algn="tl">
                      <a:srgbClr val="000000"/>
                    </a:outerShdw>
                  </a:effectLst>
                  <a:latin typeface="Segoe Semibold" pitchFamily="34" charset="0"/>
                </a:rPr>
                <a:t>Deploy</a:t>
              </a:r>
              <a:endParaRPr lang="en-US" sz="1600" b="1" dirty="0">
                <a:effectLst>
                  <a:outerShdw blurRad="38100" dist="38100" dir="2700000" algn="tl">
                    <a:srgbClr val="000000"/>
                  </a:outerShdw>
                </a:effectLst>
                <a:latin typeface="Segoe Semibold" pitchFamily="34" charset="0"/>
              </a:endParaRPr>
            </a:p>
          </p:txBody>
        </p:sp>
        <p:grpSp>
          <p:nvGrpSpPr>
            <p:cNvPr id="3" name="Groupe 35"/>
            <p:cNvGrpSpPr/>
            <p:nvPr/>
          </p:nvGrpSpPr>
          <p:grpSpPr>
            <a:xfrm>
              <a:off x="0" y="5829300"/>
              <a:ext cx="1371923" cy="1028700"/>
              <a:chOff x="5937250" y="3071813"/>
              <a:chExt cx="2762250" cy="2217737"/>
            </a:xfrm>
          </p:grpSpPr>
          <p:pic>
            <p:nvPicPr>
              <p:cNvPr id="16" name="Picture 35" descr="binary"/>
              <p:cNvPicPr>
                <a:picLocks noChangeAspect="1" noChangeArrowheads="1"/>
              </p:cNvPicPr>
              <p:nvPr/>
            </p:nvPicPr>
            <p:blipFill>
              <a:blip r:embed="rId15"/>
              <a:srcRect/>
              <a:stretch>
                <a:fillRect/>
              </a:stretch>
            </p:blipFill>
            <p:spPr bwMode="auto">
              <a:xfrm>
                <a:off x="7443788" y="3071813"/>
                <a:ext cx="657225" cy="2217737"/>
              </a:xfrm>
              <a:prstGeom prst="rect">
                <a:avLst/>
              </a:prstGeom>
              <a:noFill/>
            </p:spPr>
          </p:pic>
          <p:sp>
            <p:nvSpPr>
              <p:cNvPr id="17" name="Oval 10"/>
              <p:cNvSpPr>
                <a:spLocks noChangeArrowheads="1"/>
              </p:cNvSpPr>
              <p:nvPr/>
            </p:nvSpPr>
            <p:spPr bwMode="auto">
              <a:xfrm>
                <a:off x="5937250" y="3935413"/>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8" name="Picture 47" descr="silver edge - clear oval"/>
              <p:cNvPicPr>
                <a:picLocks noChangeAspect="1" noChangeArrowheads="1"/>
              </p:cNvPicPr>
              <p:nvPr/>
            </p:nvPicPr>
            <p:blipFill>
              <a:blip r:embed="rId16" cstate="print"/>
              <a:srcRect/>
              <a:stretch>
                <a:fillRect/>
              </a:stretch>
            </p:blipFill>
            <p:spPr bwMode="auto">
              <a:xfrm>
                <a:off x="6075363" y="4171950"/>
                <a:ext cx="2497137" cy="906463"/>
              </a:xfrm>
              <a:prstGeom prst="rect">
                <a:avLst/>
              </a:prstGeom>
              <a:noFill/>
            </p:spPr>
          </p:pic>
          <p:pic>
            <p:nvPicPr>
              <p:cNvPr id="19" name="Picture 48" descr="XP icon my computer"/>
              <p:cNvPicPr>
                <a:picLocks noChangeAspect="1" noChangeArrowheads="1"/>
              </p:cNvPicPr>
              <p:nvPr/>
            </p:nvPicPr>
            <p:blipFill>
              <a:blip r:embed="rId17" cstate="print"/>
              <a:srcRect/>
              <a:stretch>
                <a:fillRect/>
              </a:stretch>
            </p:blipFill>
            <p:spPr bwMode="auto">
              <a:xfrm>
                <a:off x="7681913" y="4356100"/>
                <a:ext cx="496887" cy="522288"/>
              </a:xfrm>
              <a:prstGeom prst="rect">
                <a:avLst/>
              </a:prstGeom>
              <a:noFill/>
            </p:spPr>
          </p:pic>
          <p:pic>
            <p:nvPicPr>
              <p:cNvPr id="20" name="Picture 49" descr="XP icon my computer"/>
              <p:cNvPicPr>
                <a:picLocks noChangeAspect="1" noChangeArrowheads="1"/>
              </p:cNvPicPr>
              <p:nvPr/>
            </p:nvPicPr>
            <p:blipFill>
              <a:blip r:embed="rId17" cstate="print"/>
              <a:srcRect/>
              <a:stretch>
                <a:fillRect/>
              </a:stretch>
            </p:blipFill>
            <p:spPr bwMode="auto">
              <a:xfrm>
                <a:off x="7116763" y="4356100"/>
                <a:ext cx="496887" cy="522288"/>
              </a:xfrm>
              <a:prstGeom prst="rect">
                <a:avLst/>
              </a:prstGeom>
              <a:noFill/>
            </p:spPr>
          </p:pic>
          <p:pic>
            <p:nvPicPr>
              <p:cNvPr id="21" name="Picture 50" descr="XP icon my computer"/>
              <p:cNvPicPr>
                <a:picLocks noChangeAspect="1" noChangeArrowheads="1"/>
              </p:cNvPicPr>
              <p:nvPr/>
            </p:nvPicPr>
            <p:blipFill>
              <a:blip r:embed="rId18" cstate="print"/>
              <a:srcRect/>
              <a:stretch>
                <a:fillRect/>
              </a:stretch>
            </p:blipFill>
            <p:spPr bwMode="auto">
              <a:xfrm>
                <a:off x="6532563" y="4356100"/>
                <a:ext cx="500062" cy="522288"/>
              </a:xfrm>
              <a:prstGeom prst="rect">
                <a:avLst/>
              </a:prstGeom>
              <a:noFill/>
            </p:spPr>
          </p:pic>
          <p:pic>
            <p:nvPicPr>
              <p:cNvPr id="22" name="Picture 51" descr="arrow 0 blue arrow curved 3"/>
              <p:cNvPicPr>
                <a:picLocks noChangeAspect="1" noChangeArrowheads="1"/>
              </p:cNvPicPr>
              <p:nvPr/>
            </p:nvPicPr>
            <p:blipFill>
              <a:blip r:embed="rId19" cstate="print"/>
              <a:srcRect/>
              <a:stretch>
                <a:fillRect/>
              </a:stretch>
            </p:blipFill>
            <p:spPr bwMode="auto">
              <a:xfrm>
                <a:off x="7510463" y="3827463"/>
                <a:ext cx="598487" cy="565150"/>
              </a:xfrm>
              <a:prstGeom prst="rect">
                <a:avLst/>
              </a:prstGeom>
              <a:noFill/>
            </p:spPr>
          </p:pic>
          <p:pic>
            <p:nvPicPr>
              <p:cNvPr id="23" name="Picture 52" descr="arrow 0 blue arrow curved 3"/>
              <p:cNvPicPr>
                <a:picLocks noChangeAspect="1" noChangeArrowheads="1"/>
              </p:cNvPicPr>
              <p:nvPr/>
            </p:nvPicPr>
            <p:blipFill>
              <a:blip r:embed="rId20" cstate="print"/>
              <a:srcRect/>
              <a:stretch>
                <a:fillRect/>
              </a:stretch>
            </p:blipFill>
            <p:spPr bwMode="auto">
              <a:xfrm>
                <a:off x="6602413" y="3848100"/>
                <a:ext cx="598487" cy="544513"/>
              </a:xfrm>
              <a:prstGeom prst="rect">
                <a:avLst/>
              </a:prstGeom>
              <a:noFill/>
            </p:spPr>
          </p:pic>
          <p:pic>
            <p:nvPicPr>
              <p:cNvPr id="24" name="Picture 53" descr="arrow 0 blue shadow arrow right"/>
              <p:cNvPicPr>
                <a:picLocks noChangeAspect="1" noChangeArrowheads="1"/>
              </p:cNvPicPr>
              <p:nvPr/>
            </p:nvPicPr>
            <p:blipFill>
              <a:blip r:embed="rId21" cstate="print"/>
              <a:srcRect/>
              <a:stretch>
                <a:fillRect/>
              </a:stretch>
            </p:blipFill>
            <p:spPr bwMode="auto">
              <a:xfrm>
                <a:off x="7219950" y="3906838"/>
                <a:ext cx="311150" cy="469900"/>
              </a:xfrm>
              <a:prstGeom prst="rect">
                <a:avLst/>
              </a:prstGeom>
              <a:noFill/>
            </p:spPr>
          </p:pic>
          <p:pic>
            <p:nvPicPr>
              <p:cNvPr id="25" name="Picture 54" descr="Server"/>
              <p:cNvPicPr>
                <a:picLocks noChangeAspect="1" noChangeArrowheads="1"/>
              </p:cNvPicPr>
              <p:nvPr/>
            </p:nvPicPr>
            <p:blipFill>
              <a:blip r:embed="rId22" cstate="print"/>
              <a:srcRect/>
              <a:stretch>
                <a:fillRect/>
              </a:stretch>
            </p:blipFill>
            <p:spPr bwMode="auto">
              <a:xfrm>
                <a:off x="7102475" y="3257550"/>
                <a:ext cx="522288" cy="808038"/>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38125"/>
            <a:ext cx="7448550" cy="664797"/>
          </a:xfrm>
        </p:spPr>
        <p:txBody>
          <a:bodyPr/>
          <a:lstStyle/>
          <a:p>
            <a:r>
              <a:rPr lang="fr-FR" dirty="0" smtClean="0"/>
              <a:t>Pour aller plus loin…</a:t>
            </a:r>
            <a:endParaRPr lang="fr-FR" dirty="0"/>
          </a:p>
        </p:txBody>
      </p:sp>
      <p:sp>
        <p:nvSpPr>
          <p:cNvPr id="5" name="Espace réservé du contenu 4"/>
          <p:cNvSpPr>
            <a:spLocks noGrp="1"/>
          </p:cNvSpPr>
          <p:nvPr>
            <p:ph sz="quarter" idx="12"/>
          </p:nvPr>
        </p:nvSpPr>
        <p:spPr>
          <a:xfrm>
            <a:off x="285750" y="2457451"/>
            <a:ext cx="8385048" cy="1390650"/>
          </a:xfrm>
        </p:spPr>
        <p:txBody>
          <a:bodyPr/>
          <a:lstStyle/>
          <a:p>
            <a:r>
              <a:rPr lang="fr-FR" sz="2800" dirty="0" smtClean="0"/>
              <a:t>Déploiement </a:t>
            </a:r>
            <a:r>
              <a:rPr lang="fr-FR" dirty="0" smtClean="0"/>
              <a:t>: </a:t>
            </a:r>
          </a:p>
          <a:p>
            <a:r>
              <a:rPr lang="fr-FR" dirty="0" err="1" smtClean="0"/>
              <a:t>TechCenter</a:t>
            </a:r>
            <a:r>
              <a:rPr lang="fr-FR" dirty="0" smtClean="0"/>
              <a:t> : </a:t>
            </a:r>
            <a:r>
              <a:rPr lang="fr-FR" dirty="0" smtClean="0">
                <a:hlinkClick r:id="rId2"/>
              </a:rPr>
              <a:t>http://technet.microsoft.com/fr-fr/desktopdeployment/default.aspx</a:t>
            </a:r>
            <a:endParaRPr lang="fr-FR" dirty="0" smtClean="0"/>
          </a:p>
          <a:p>
            <a:r>
              <a:rPr lang="fr-FR" dirty="0" smtClean="0"/>
              <a:t>Blog US : </a:t>
            </a:r>
            <a:r>
              <a:rPr lang="fr-FR" dirty="0" smtClean="0">
                <a:hlinkClick r:id="rId3"/>
              </a:rPr>
              <a:t>http://blogs.technet.com/deploymentguys/default.aspx</a:t>
            </a:r>
            <a:endParaRPr lang="fr-FR" dirty="0" smtClean="0"/>
          </a:p>
          <a:p>
            <a:r>
              <a:rPr lang="fr-FR" dirty="0" err="1" smtClean="0"/>
              <a:t>Video</a:t>
            </a:r>
            <a:r>
              <a:rPr lang="fr-FR" dirty="0" smtClean="0"/>
              <a:t> pas-à-pas LTI et ZTI sur blog </a:t>
            </a:r>
            <a:r>
              <a:rPr lang="fr-FR" dirty="0" err="1" smtClean="0"/>
              <a:t>Deploymentguys</a:t>
            </a:r>
            <a:endParaRPr lang="fr-FR" dirty="0" smtClean="0"/>
          </a:p>
        </p:txBody>
      </p:sp>
      <p:sp>
        <p:nvSpPr>
          <p:cNvPr id="6" name="Espace réservé du contenu 5"/>
          <p:cNvSpPr>
            <a:spLocks noGrp="1"/>
          </p:cNvSpPr>
          <p:nvPr>
            <p:ph sz="quarter" idx="13"/>
          </p:nvPr>
        </p:nvSpPr>
        <p:spPr>
          <a:xfrm>
            <a:off x="295275" y="1371601"/>
            <a:ext cx="8385048" cy="923924"/>
          </a:xfrm>
        </p:spPr>
        <p:txBody>
          <a:bodyPr/>
          <a:lstStyle/>
          <a:p>
            <a:r>
              <a:rPr lang="fr-FR" sz="2800" dirty="0" smtClean="0"/>
              <a:t>Vista</a:t>
            </a:r>
            <a:r>
              <a:rPr lang="fr-FR" dirty="0" smtClean="0"/>
              <a:t>: </a:t>
            </a:r>
            <a:endParaRPr lang="fr-FR" dirty="0" smtClean="0"/>
          </a:p>
          <a:p>
            <a:r>
              <a:rPr lang="fr-FR" dirty="0" smtClean="0"/>
              <a:t>Windows Vista </a:t>
            </a:r>
            <a:r>
              <a:rPr lang="fr-FR" dirty="0" smtClean="0"/>
              <a:t>pour l’Entreprise </a:t>
            </a:r>
            <a:r>
              <a:rPr lang="fr-FR" dirty="0" smtClean="0"/>
              <a:t>: </a:t>
            </a:r>
            <a:r>
              <a:rPr lang="fr-FR" dirty="0" smtClean="0">
                <a:hlinkClick r:id="rId4"/>
              </a:rPr>
              <a:t>http://</a:t>
            </a:r>
            <a:r>
              <a:rPr lang="fr-FR" dirty="0" smtClean="0">
                <a:hlinkClick r:id="rId4"/>
              </a:rPr>
              <a:t>www.windowsvistaentreprise.com</a:t>
            </a:r>
            <a:endParaRPr lang="fr-FR" dirty="0" smtClean="0"/>
          </a:p>
        </p:txBody>
      </p:sp>
      <p:sp>
        <p:nvSpPr>
          <p:cNvPr id="7" name="Espace réservé du contenu 5"/>
          <p:cNvSpPr>
            <a:spLocks noGrp="1"/>
          </p:cNvSpPr>
          <p:nvPr>
            <p:ph sz="quarter" idx="13"/>
          </p:nvPr>
        </p:nvSpPr>
        <p:spPr>
          <a:xfrm>
            <a:off x="238125" y="4048125"/>
            <a:ext cx="8385048" cy="1238249"/>
          </a:xfrm>
        </p:spPr>
        <p:txBody>
          <a:bodyPr/>
          <a:lstStyle/>
          <a:p>
            <a:r>
              <a:rPr lang="fr-FR" sz="2800" dirty="0" smtClean="0"/>
              <a:t>Compatibilité </a:t>
            </a:r>
            <a:r>
              <a:rPr lang="fr-FR" dirty="0" smtClean="0"/>
              <a:t>: </a:t>
            </a:r>
          </a:p>
          <a:p>
            <a:r>
              <a:rPr lang="fr-FR" dirty="0" smtClean="0"/>
              <a:t>Windows Vista Compatibility Center : </a:t>
            </a:r>
            <a:r>
              <a:rPr lang="fr-FR" dirty="0" smtClean="0">
                <a:hlinkClick r:id="rId5"/>
              </a:rPr>
              <a:t>http://</a:t>
            </a:r>
            <a:r>
              <a:rPr lang="fr-FR" dirty="0" smtClean="0">
                <a:hlinkClick r:id="rId5"/>
              </a:rPr>
              <a:t>www.microsoft.com/windows/compatibility/default.aspx</a:t>
            </a:r>
            <a:endParaRPr lang="fr-FR"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e 47"/>
          <p:cNvGrpSpPr/>
          <p:nvPr/>
        </p:nvGrpSpPr>
        <p:grpSpPr>
          <a:xfrm>
            <a:off x="85344" y="961064"/>
            <a:ext cx="8973312" cy="5117763"/>
            <a:chOff x="85344" y="961064"/>
            <a:chExt cx="8973312" cy="5117763"/>
          </a:xfrm>
        </p:grpSpPr>
        <p:sp>
          <p:nvSpPr>
            <p:cNvPr id="32" name="Rectangle 31"/>
            <p:cNvSpPr>
              <a:spLocks noChangeArrowheads="1"/>
            </p:cNvSpPr>
            <p:nvPr/>
          </p:nvSpPr>
          <p:spPr bwMode="auto">
            <a:xfrm>
              <a:off x="6171375" y="961065"/>
              <a:ext cx="2887281" cy="5115987"/>
            </a:xfrm>
            <a:prstGeom prst="rect">
              <a:avLst/>
            </a:prstGeom>
            <a:gradFill flip="none" rotWithShape="1">
              <a:gsLst>
                <a:gs pos="13000">
                  <a:srgbClr val="8AC71B">
                    <a:alpha val="51765"/>
                  </a:srgbClr>
                </a:gs>
                <a:gs pos="100000">
                  <a:srgbClr val="000000">
                    <a:alpha val="0"/>
                  </a:srgbClr>
                </a:gs>
              </a:gsLst>
              <a:lin ang="16200000" scaled="1"/>
              <a:tileRect/>
            </a:gradFill>
            <a:ln>
              <a:noFill/>
              <a:headEnd type="none" w="med" len="med"/>
              <a:tailEnd type="none" w="med" len="med"/>
            </a:ln>
            <a:effectLst/>
            <a:scene3d>
              <a:camera prst="orthographicFront" fov="0">
                <a:rot lat="0" lon="0" rev="0"/>
              </a:camera>
              <a:lightRig rig="glow" dir="t">
                <a:rot lat="0" lon="0" rev="6360000"/>
              </a:lightRig>
            </a:scene3d>
            <a:sp3d prstMaterial="matte">
              <a:bevelT w="1270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fontAlgn="base">
                <a:spcBef>
                  <a:spcPct val="0"/>
                </a:spcBef>
                <a:spcAft>
                  <a:spcPct val="0"/>
                </a:spcAft>
                <a:defRPr/>
              </a:pPr>
              <a:endParaRPr lang="fr-FR" sz="2800">
                <a:solidFill>
                  <a:schemeClr val="lt1"/>
                </a:solidFill>
                <a:effectLst>
                  <a:outerShdw blurRad="38100" dist="38100" dir="2700000" algn="tl">
                    <a:srgbClr val="000000">
                      <a:alpha val="43137"/>
                    </a:srgbClr>
                  </a:outerShdw>
                </a:effectLst>
                <a:latin typeface="Segoe" pitchFamily="34" charset="0"/>
              </a:endParaRPr>
            </a:p>
          </p:txBody>
        </p:sp>
        <p:sp>
          <p:nvSpPr>
            <p:cNvPr id="33" name="Rectangle 32"/>
            <p:cNvSpPr>
              <a:spLocks noChangeArrowheads="1"/>
            </p:cNvSpPr>
            <p:nvPr/>
          </p:nvSpPr>
          <p:spPr bwMode="auto">
            <a:xfrm>
              <a:off x="3128360" y="961064"/>
              <a:ext cx="2887281" cy="5117763"/>
            </a:xfrm>
            <a:prstGeom prst="rect">
              <a:avLst/>
            </a:prstGeom>
            <a:gradFill flip="none" rotWithShape="1">
              <a:gsLst>
                <a:gs pos="13000">
                  <a:srgbClr val="FEA126">
                    <a:alpha val="52000"/>
                  </a:srgbClr>
                </a:gs>
                <a:gs pos="100000">
                  <a:srgbClr val="000000">
                    <a:alpha val="0"/>
                  </a:srgbClr>
                </a:gs>
              </a:gsLst>
              <a:lin ang="16200000" scaled="1"/>
              <a:tileRect/>
            </a:gradFill>
            <a:ln>
              <a:noFill/>
              <a:headEnd type="none" w="med" len="med"/>
              <a:tailEnd type="none" w="med" len="med"/>
            </a:ln>
            <a:effectLst/>
            <a:scene3d>
              <a:camera prst="orthographicFront" fov="0">
                <a:rot lat="0" lon="0" rev="0"/>
              </a:camera>
              <a:lightRig rig="glow" dir="t">
                <a:rot lat="0" lon="0" rev="6360000"/>
              </a:lightRig>
            </a:scene3d>
            <a:sp3d prstMaterial="matte">
              <a:bevelT w="1270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fontAlgn="base">
                <a:spcBef>
                  <a:spcPct val="0"/>
                </a:spcBef>
                <a:spcAft>
                  <a:spcPct val="0"/>
                </a:spcAft>
                <a:defRPr/>
              </a:pPr>
              <a:endParaRPr lang="fr-FR" sz="2800">
                <a:solidFill>
                  <a:schemeClr val="lt1"/>
                </a:solidFill>
                <a:effectLst>
                  <a:outerShdw blurRad="38100" dist="38100" dir="2700000" algn="tl">
                    <a:srgbClr val="000000">
                      <a:alpha val="43137"/>
                    </a:srgbClr>
                  </a:outerShdw>
                </a:effectLst>
                <a:latin typeface="Segoe" pitchFamily="34" charset="0"/>
              </a:endParaRPr>
            </a:p>
          </p:txBody>
        </p:sp>
        <p:sp>
          <p:nvSpPr>
            <p:cNvPr id="34" name="Rectangle 33"/>
            <p:cNvSpPr>
              <a:spLocks noChangeArrowheads="1"/>
            </p:cNvSpPr>
            <p:nvPr/>
          </p:nvSpPr>
          <p:spPr bwMode="auto">
            <a:xfrm>
              <a:off x="85344" y="961065"/>
              <a:ext cx="2887282" cy="5115987"/>
            </a:xfrm>
            <a:prstGeom prst="rect">
              <a:avLst/>
            </a:prstGeom>
            <a:gradFill flip="none" rotWithShape="1">
              <a:gsLst>
                <a:gs pos="13000">
                  <a:srgbClr val="49B8DF">
                    <a:alpha val="51765"/>
                  </a:srgbClr>
                </a:gs>
                <a:gs pos="100000">
                  <a:srgbClr val="000000">
                    <a:alpha val="0"/>
                  </a:srgbClr>
                </a:gs>
              </a:gsLst>
              <a:lin ang="16200000" scaled="1"/>
              <a:tileRect/>
            </a:gradFill>
            <a:ln>
              <a:noFill/>
              <a:headEnd type="none" w="med" len="med"/>
              <a:tailEnd type="none" w="med" len="med"/>
            </a:ln>
            <a:effectLst/>
            <a:scene3d>
              <a:camera prst="orthographicFront" fov="0">
                <a:rot lat="0" lon="0" rev="0"/>
              </a:camera>
              <a:lightRig rig="glow" dir="t">
                <a:rot lat="0" lon="0" rev="6360000"/>
              </a:lightRig>
            </a:scene3d>
            <a:sp3d prstMaterial="matte">
              <a:bevelT w="1270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fontAlgn="base">
                <a:spcBef>
                  <a:spcPct val="0"/>
                </a:spcBef>
                <a:spcAft>
                  <a:spcPct val="0"/>
                </a:spcAft>
                <a:defRPr/>
              </a:pPr>
              <a:endParaRPr lang="fr-FR" sz="2800">
                <a:solidFill>
                  <a:schemeClr val="lt1"/>
                </a:solidFill>
                <a:effectLst>
                  <a:outerShdw blurRad="38100" dist="38100" dir="2700000" algn="tl">
                    <a:srgbClr val="000000">
                      <a:alpha val="43137"/>
                    </a:srgbClr>
                  </a:outerShdw>
                </a:effectLst>
                <a:latin typeface="Segoe" pitchFamily="34" charset="0"/>
              </a:endParaRPr>
            </a:p>
          </p:txBody>
        </p:sp>
      </p:grpSp>
      <p:sp>
        <p:nvSpPr>
          <p:cNvPr id="887811" name="Rectangle 3"/>
          <p:cNvSpPr>
            <a:spLocks noChangeArrowheads="1"/>
          </p:cNvSpPr>
          <p:nvPr/>
        </p:nvSpPr>
        <p:spPr bwMode="auto">
          <a:xfrm>
            <a:off x="3154373" y="1800234"/>
            <a:ext cx="2728912" cy="481013"/>
          </a:xfrm>
          <a:prstGeom prst="rect">
            <a:avLst/>
          </a:prstGeom>
          <a:noFill/>
          <a:ln w="12700" algn="ctr">
            <a:noFill/>
            <a:miter lim="800000"/>
            <a:headEnd/>
            <a:tailEnd/>
          </a:ln>
          <a:effectLst/>
        </p:spPr>
        <p:txBody>
          <a:bodyPr wrap="none" anchor="ctr"/>
          <a:lstStyle/>
          <a:p>
            <a:pPr algn="ctr" eaLnBrk="0" hangingPunct="0"/>
            <a:r>
              <a:rPr lang="en-US" sz="3200" b="1" kern="0" spc="-150" dirty="0" smtClean="0">
                <a:ln w="3175">
                  <a:noFill/>
                </a:ln>
                <a:gradFill flip="none" rotWithShape="1">
                  <a:gsLst>
                    <a:gs pos="0">
                      <a:srgbClr val="6D0907"/>
                    </a:gs>
                    <a:gs pos="22000">
                      <a:srgbClr val="E65F22"/>
                    </a:gs>
                    <a:gs pos="46000">
                      <a:srgbClr val="F18745"/>
                    </a:gs>
                    <a:gs pos="77000">
                      <a:srgbClr val="FFFFFF"/>
                    </a:gs>
                  </a:gsLst>
                  <a:lin ang="16200000" scaled="1"/>
                  <a:tileRect/>
                </a:gradFill>
                <a:effectLst>
                  <a:outerShdw blurRad="63500" sx="102000" sy="102000" algn="ctr" rotWithShape="0">
                    <a:prstClr val="black">
                      <a:alpha val="40000"/>
                    </a:prstClr>
                  </a:outerShdw>
                </a:effectLst>
                <a:latin typeface="Segoe" pitchFamily="34" charset="0"/>
                <a:cs typeface="Arial" charset="0"/>
              </a:rPr>
              <a:t>Conception</a:t>
            </a:r>
          </a:p>
        </p:txBody>
      </p:sp>
      <p:sp>
        <p:nvSpPr>
          <p:cNvPr id="887813" name="Rectangle 5"/>
          <p:cNvSpPr>
            <a:spLocks noGrp="1" noChangeArrowheads="1"/>
          </p:cNvSpPr>
          <p:nvPr>
            <p:ph type="title"/>
          </p:nvPr>
        </p:nvSpPr>
        <p:spPr/>
        <p:txBody>
          <a:bodyPr/>
          <a:lstStyle/>
          <a:p>
            <a:r>
              <a:rPr smtClean="0"/>
              <a:t>Migration : étapes et outils</a:t>
            </a:r>
            <a:endParaRPr lang="en-US" dirty="0"/>
          </a:p>
        </p:txBody>
      </p:sp>
      <p:sp>
        <p:nvSpPr>
          <p:cNvPr id="887814" name="Rectangle 6"/>
          <p:cNvSpPr>
            <a:spLocks noChangeArrowheads="1"/>
          </p:cNvSpPr>
          <p:nvPr/>
        </p:nvSpPr>
        <p:spPr bwMode="auto">
          <a:xfrm>
            <a:off x="3206760" y="1800234"/>
            <a:ext cx="2722563" cy="2741613"/>
          </a:xfrm>
          <a:prstGeom prst="rect">
            <a:avLst/>
          </a:prstGeom>
          <a:noFill/>
          <a:ln w="9525">
            <a:noFill/>
            <a:miter lim="800000"/>
            <a:headEnd/>
            <a:tailEnd/>
          </a:ln>
          <a:effectLst/>
        </p:spPr>
        <p:txBody>
          <a:bodyPr wrap="none" anchor="ctr"/>
          <a:lstStyle/>
          <a:p>
            <a:endParaRPr lang="fr-FR"/>
          </a:p>
        </p:txBody>
      </p:sp>
      <p:sp>
        <p:nvSpPr>
          <p:cNvPr id="887812" name="Rectangle 4"/>
          <p:cNvSpPr>
            <a:spLocks noChangeArrowheads="1"/>
          </p:cNvSpPr>
          <p:nvPr/>
        </p:nvSpPr>
        <p:spPr bwMode="auto">
          <a:xfrm>
            <a:off x="482610" y="3314709"/>
            <a:ext cx="2728913" cy="381000"/>
          </a:xfrm>
          <a:prstGeom prst="rect">
            <a:avLst/>
          </a:prstGeom>
          <a:noFill/>
          <a:ln w="12700" algn="ctr">
            <a:noFill/>
            <a:miter lim="800000"/>
            <a:headEnd/>
            <a:tailEnd/>
          </a:ln>
          <a:effectLst/>
        </p:spPr>
        <p:txBody>
          <a:bodyPr wrap="none" anchor="ctr"/>
          <a:lstStyle/>
          <a:p>
            <a:pPr algn="ctr" eaLnBrk="0" hangingPunct="0"/>
            <a:r>
              <a:rPr lang="en-US" sz="3200" b="1" kern="0" spc="-150" dirty="0" smtClean="0">
                <a:ln w="3175">
                  <a:noFill/>
                </a:ln>
                <a:gradFill flip="none" rotWithShape="1">
                  <a:gsLst>
                    <a:gs pos="0">
                      <a:srgbClr val="021B84"/>
                    </a:gs>
                    <a:gs pos="22000">
                      <a:srgbClr val="0070C0"/>
                    </a:gs>
                    <a:gs pos="46000">
                      <a:srgbClr val="00B0F0"/>
                    </a:gs>
                    <a:gs pos="77000">
                      <a:srgbClr val="FFFFFF"/>
                    </a:gs>
                  </a:gsLst>
                  <a:lin ang="16200000" scaled="1"/>
                  <a:tileRect/>
                </a:gradFill>
                <a:effectLst>
                  <a:outerShdw blurRad="63500" sx="102000" sy="102000" algn="ctr" rotWithShape="0">
                    <a:prstClr val="black">
                      <a:alpha val="40000"/>
                    </a:prstClr>
                  </a:outerShdw>
                </a:effectLst>
                <a:latin typeface="Segoe" pitchFamily="34" charset="0"/>
                <a:ea typeface="+mj-ea"/>
                <a:cs typeface="Arial" charset="0"/>
              </a:rPr>
              <a:t>Planning</a:t>
            </a:r>
          </a:p>
        </p:txBody>
      </p:sp>
      <p:sp>
        <p:nvSpPr>
          <p:cNvPr id="887810" name="Rectangle 2"/>
          <p:cNvSpPr>
            <a:spLocks noChangeArrowheads="1"/>
          </p:cNvSpPr>
          <p:nvPr/>
        </p:nvSpPr>
        <p:spPr bwMode="auto">
          <a:xfrm>
            <a:off x="5940435" y="3314709"/>
            <a:ext cx="2805113" cy="450850"/>
          </a:xfrm>
          <a:prstGeom prst="rect">
            <a:avLst/>
          </a:prstGeom>
          <a:noFill/>
          <a:ln w="12700" algn="ctr">
            <a:noFill/>
            <a:miter lim="800000"/>
            <a:headEnd/>
            <a:tailEnd/>
          </a:ln>
          <a:effectLst/>
        </p:spPr>
        <p:txBody>
          <a:bodyPr wrap="none" anchor="ctr"/>
          <a:lstStyle/>
          <a:p>
            <a:pPr algn="ctr" eaLnBrk="0" hangingPunct="0"/>
            <a:r>
              <a:rPr lang="en-US" sz="2800" b="1" dirty="0">
                <a:effectLst>
                  <a:outerShdw blurRad="38100" dist="38100" dir="2700000" algn="tl">
                    <a:srgbClr val="000000"/>
                  </a:outerShdw>
                </a:effectLst>
                <a:latin typeface="Segoe Semibold" pitchFamily="34" charset="0"/>
              </a:rPr>
              <a:t> </a:t>
            </a:r>
            <a:r>
              <a:rPr lang="en-US" sz="3200" b="1" kern="0" spc="-150" dirty="0" err="1" smtClean="0">
                <a:ln w="3175">
                  <a:noFill/>
                </a:ln>
                <a:gradFill flip="none" rotWithShape="1">
                  <a:gsLst>
                    <a:gs pos="0">
                      <a:srgbClr val="1A6E06"/>
                    </a:gs>
                    <a:gs pos="22000">
                      <a:srgbClr val="73F810"/>
                    </a:gs>
                    <a:gs pos="46000">
                      <a:srgbClr val="BEF856"/>
                    </a:gs>
                    <a:gs pos="77000">
                      <a:srgbClr val="FFFFFF"/>
                    </a:gs>
                  </a:gsLst>
                  <a:lin ang="16200000" scaled="1"/>
                  <a:tileRect/>
                </a:gradFill>
                <a:effectLst>
                  <a:outerShdw blurRad="63500" sx="102000" sy="102000" algn="ctr" rotWithShape="0">
                    <a:prstClr val="black">
                      <a:alpha val="40000"/>
                    </a:prstClr>
                  </a:outerShdw>
                </a:effectLst>
                <a:latin typeface="Segoe" pitchFamily="34" charset="0"/>
                <a:cs typeface="Arial" charset="0"/>
              </a:rPr>
              <a:t>Déploiement</a:t>
            </a:r>
            <a:endParaRPr lang="en-US" sz="3200" b="1" kern="0" spc="-150" dirty="0" smtClean="0">
              <a:ln w="3175">
                <a:noFill/>
              </a:ln>
              <a:gradFill flip="none" rotWithShape="1">
                <a:gsLst>
                  <a:gs pos="0">
                    <a:srgbClr val="1A6E06"/>
                  </a:gs>
                  <a:gs pos="22000">
                    <a:srgbClr val="73F810"/>
                  </a:gs>
                  <a:gs pos="46000">
                    <a:srgbClr val="BEF856"/>
                  </a:gs>
                  <a:gs pos="77000">
                    <a:srgbClr val="FFFFFF"/>
                  </a:gs>
                </a:gsLst>
                <a:lin ang="16200000" scaled="1"/>
                <a:tileRect/>
              </a:gradFill>
              <a:effectLst>
                <a:outerShdw blurRad="63500" sx="102000" sy="102000" algn="ctr" rotWithShape="0">
                  <a:prstClr val="black">
                    <a:alpha val="40000"/>
                  </a:prstClr>
                </a:outerShdw>
              </a:effectLst>
              <a:latin typeface="Segoe" pitchFamily="34" charset="0"/>
              <a:cs typeface="Arial" charset="0"/>
            </a:endParaRPr>
          </a:p>
        </p:txBody>
      </p:sp>
      <p:grpSp>
        <p:nvGrpSpPr>
          <p:cNvPr id="49" name="Groupe 48"/>
          <p:cNvGrpSpPr/>
          <p:nvPr/>
        </p:nvGrpSpPr>
        <p:grpSpPr>
          <a:xfrm>
            <a:off x="588973" y="2565409"/>
            <a:ext cx="8107362" cy="3341688"/>
            <a:chOff x="588973" y="2565409"/>
            <a:chExt cx="8107362" cy="3341688"/>
          </a:xfrm>
        </p:grpSpPr>
        <p:grpSp>
          <p:nvGrpSpPr>
            <p:cNvPr id="2" name="Group 46"/>
            <p:cNvGrpSpPr>
              <a:grpSpLocks/>
            </p:cNvGrpSpPr>
            <p:nvPr/>
          </p:nvGrpSpPr>
          <p:grpSpPr bwMode="auto">
            <a:xfrm>
              <a:off x="588973" y="3659197"/>
              <a:ext cx="2444750" cy="2247900"/>
              <a:chOff x="373" y="1963"/>
              <a:chExt cx="1540" cy="1416"/>
            </a:xfrm>
          </p:grpSpPr>
          <p:grpSp>
            <p:nvGrpSpPr>
              <p:cNvPr id="3" name="Group 19"/>
              <p:cNvGrpSpPr>
                <a:grpSpLocks/>
              </p:cNvGrpSpPr>
              <p:nvPr/>
            </p:nvGrpSpPr>
            <p:grpSpPr bwMode="auto">
              <a:xfrm>
                <a:off x="373" y="2635"/>
                <a:ext cx="1540" cy="625"/>
                <a:chOff x="2242" y="1040"/>
                <a:chExt cx="1246" cy="551"/>
              </a:xfrm>
            </p:grpSpPr>
            <p:sp>
              <p:nvSpPr>
                <p:cNvPr id="887828"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887829" name="Picture 21" descr="silver edge - clear oval"/>
                <p:cNvPicPr>
                  <a:picLocks noChangeAspect="1" noChangeArrowheads="1"/>
                </p:cNvPicPr>
                <p:nvPr/>
              </p:nvPicPr>
              <p:blipFill>
                <a:blip r:embed="rId3"/>
                <a:srcRect/>
                <a:stretch>
                  <a:fillRect/>
                </a:stretch>
              </p:blipFill>
              <p:spPr bwMode="auto">
                <a:xfrm>
                  <a:off x="2331" y="1121"/>
                  <a:ext cx="1090" cy="412"/>
                </a:xfrm>
                <a:prstGeom prst="rect">
                  <a:avLst/>
                </a:prstGeom>
                <a:noFill/>
              </p:spPr>
            </p:pic>
          </p:grpSp>
          <p:pic>
            <p:nvPicPr>
              <p:cNvPr id="887815" name="Picture 7" descr="MSN icon calendar"/>
              <p:cNvPicPr>
                <a:picLocks noChangeAspect="1" noChangeArrowheads="1"/>
              </p:cNvPicPr>
              <p:nvPr/>
            </p:nvPicPr>
            <p:blipFill>
              <a:blip r:embed="rId4" cstate="print"/>
              <a:srcRect b="25166"/>
              <a:stretch>
                <a:fillRect/>
              </a:stretch>
            </p:blipFill>
            <p:spPr bwMode="auto">
              <a:xfrm>
                <a:off x="569" y="1963"/>
                <a:ext cx="1037" cy="1416"/>
              </a:xfrm>
              <a:prstGeom prst="rect">
                <a:avLst/>
              </a:prstGeom>
              <a:noFill/>
            </p:spPr>
          </p:pic>
        </p:grpSp>
        <p:grpSp>
          <p:nvGrpSpPr>
            <p:cNvPr id="31" name="Groupe 30"/>
            <p:cNvGrpSpPr/>
            <p:nvPr/>
          </p:nvGrpSpPr>
          <p:grpSpPr>
            <a:xfrm>
              <a:off x="5934085" y="3614747"/>
              <a:ext cx="2762250" cy="2217737"/>
              <a:chOff x="5934085" y="3614747"/>
              <a:chExt cx="2762250" cy="2217737"/>
            </a:xfrm>
          </p:grpSpPr>
          <p:pic>
            <p:nvPicPr>
              <p:cNvPr id="887843" name="Picture 35" descr="binary"/>
              <p:cNvPicPr>
                <a:picLocks noChangeAspect="1" noChangeArrowheads="1"/>
              </p:cNvPicPr>
              <p:nvPr/>
            </p:nvPicPr>
            <p:blipFill>
              <a:blip r:embed="rId5"/>
              <a:srcRect/>
              <a:stretch>
                <a:fillRect/>
              </a:stretch>
            </p:blipFill>
            <p:spPr bwMode="auto">
              <a:xfrm>
                <a:off x="7440623" y="3614747"/>
                <a:ext cx="657225" cy="2217737"/>
              </a:xfrm>
              <a:prstGeom prst="rect">
                <a:avLst/>
              </a:prstGeom>
              <a:noFill/>
            </p:spPr>
          </p:pic>
          <p:sp>
            <p:nvSpPr>
              <p:cNvPr id="887818" name="Oval 10"/>
              <p:cNvSpPr>
                <a:spLocks noChangeArrowheads="1"/>
              </p:cNvSpPr>
              <p:nvPr/>
            </p:nvSpPr>
            <p:spPr bwMode="auto">
              <a:xfrm>
                <a:off x="5934085" y="4478347"/>
                <a:ext cx="2762250" cy="1236662"/>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887855" name="Picture 47" descr="silver edge - clear oval"/>
              <p:cNvPicPr>
                <a:picLocks noChangeAspect="1" noChangeArrowheads="1"/>
              </p:cNvPicPr>
              <p:nvPr/>
            </p:nvPicPr>
            <p:blipFill>
              <a:blip r:embed="rId3"/>
              <a:srcRect/>
              <a:stretch>
                <a:fillRect/>
              </a:stretch>
            </p:blipFill>
            <p:spPr bwMode="auto">
              <a:xfrm>
                <a:off x="6072198" y="4714884"/>
                <a:ext cx="2497137" cy="906463"/>
              </a:xfrm>
              <a:prstGeom prst="rect">
                <a:avLst/>
              </a:prstGeom>
              <a:noFill/>
            </p:spPr>
          </p:pic>
          <p:pic>
            <p:nvPicPr>
              <p:cNvPr id="887856" name="Picture 48" descr="XP icon my computer"/>
              <p:cNvPicPr>
                <a:picLocks noChangeAspect="1" noChangeArrowheads="1"/>
              </p:cNvPicPr>
              <p:nvPr/>
            </p:nvPicPr>
            <p:blipFill>
              <a:blip r:embed="rId6" cstate="print"/>
              <a:srcRect/>
              <a:stretch>
                <a:fillRect/>
              </a:stretch>
            </p:blipFill>
            <p:spPr bwMode="auto">
              <a:xfrm>
                <a:off x="7678748" y="4899034"/>
                <a:ext cx="496887" cy="522288"/>
              </a:xfrm>
              <a:prstGeom prst="rect">
                <a:avLst/>
              </a:prstGeom>
              <a:noFill/>
            </p:spPr>
          </p:pic>
          <p:pic>
            <p:nvPicPr>
              <p:cNvPr id="887857" name="Picture 49" descr="XP icon my computer"/>
              <p:cNvPicPr>
                <a:picLocks noChangeAspect="1" noChangeArrowheads="1"/>
              </p:cNvPicPr>
              <p:nvPr/>
            </p:nvPicPr>
            <p:blipFill>
              <a:blip r:embed="rId6" cstate="print"/>
              <a:srcRect/>
              <a:stretch>
                <a:fillRect/>
              </a:stretch>
            </p:blipFill>
            <p:spPr bwMode="auto">
              <a:xfrm>
                <a:off x="7113598" y="4899034"/>
                <a:ext cx="496887" cy="522288"/>
              </a:xfrm>
              <a:prstGeom prst="rect">
                <a:avLst/>
              </a:prstGeom>
              <a:noFill/>
            </p:spPr>
          </p:pic>
          <p:pic>
            <p:nvPicPr>
              <p:cNvPr id="887858" name="Picture 50" descr="XP icon my computer"/>
              <p:cNvPicPr>
                <a:picLocks noChangeAspect="1" noChangeArrowheads="1"/>
              </p:cNvPicPr>
              <p:nvPr/>
            </p:nvPicPr>
            <p:blipFill>
              <a:blip r:embed="rId6" cstate="print"/>
              <a:srcRect/>
              <a:stretch>
                <a:fillRect/>
              </a:stretch>
            </p:blipFill>
            <p:spPr bwMode="auto">
              <a:xfrm>
                <a:off x="6529398" y="4899034"/>
                <a:ext cx="500062" cy="522288"/>
              </a:xfrm>
              <a:prstGeom prst="rect">
                <a:avLst/>
              </a:prstGeom>
              <a:noFill/>
            </p:spPr>
          </p:pic>
          <p:pic>
            <p:nvPicPr>
              <p:cNvPr id="887859" name="Picture 51" descr="arrow 0 blue arrow curved 3"/>
              <p:cNvPicPr>
                <a:picLocks noChangeAspect="1" noChangeArrowheads="1"/>
              </p:cNvPicPr>
              <p:nvPr/>
            </p:nvPicPr>
            <p:blipFill>
              <a:blip r:embed="rId7" cstate="print"/>
              <a:srcRect/>
              <a:stretch>
                <a:fillRect/>
              </a:stretch>
            </p:blipFill>
            <p:spPr bwMode="auto">
              <a:xfrm>
                <a:off x="7507298" y="4370397"/>
                <a:ext cx="598487" cy="565150"/>
              </a:xfrm>
              <a:prstGeom prst="rect">
                <a:avLst/>
              </a:prstGeom>
              <a:noFill/>
            </p:spPr>
          </p:pic>
          <p:pic>
            <p:nvPicPr>
              <p:cNvPr id="887860" name="Picture 52" descr="arrow 0 blue arrow curved 3"/>
              <p:cNvPicPr>
                <a:picLocks noChangeAspect="1" noChangeArrowheads="1"/>
              </p:cNvPicPr>
              <p:nvPr/>
            </p:nvPicPr>
            <p:blipFill>
              <a:blip r:embed="rId8" cstate="print"/>
              <a:srcRect/>
              <a:stretch>
                <a:fillRect/>
              </a:stretch>
            </p:blipFill>
            <p:spPr bwMode="auto">
              <a:xfrm>
                <a:off x="6599248" y="4391034"/>
                <a:ext cx="598487" cy="544513"/>
              </a:xfrm>
              <a:prstGeom prst="rect">
                <a:avLst/>
              </a:prstGeom>
              <a:noFill/>
            </p:spPr>
          </p:pic>
          <p:pic>
            <p:nvPicPr>
              <p:cNvPr id="887861" name="Picture 53" descr="arrow 0 blue shadow arrow right"/>
              <p:cNvPicPr>
                <a:picLocks noChangeAspect="1" noChangeArrowheads="1"/>
              </p:cNvPicPr>
              <p:nvPr/>
            </p:nvPicPr>
            <p:blipFill>
              <a:blip r:embed="rId9" cstate="print"/>
              <a:srcRect/>
              <a:stretch>
                <a:fillRect/>
              </a:stretch>
            </p:blipFill>
            <p:spPr bwMode="auto">
              <a:xfrm>
                <a:off x="7216785" y="4449772"/>
                <a:ext cx="311150" cy="469900"/>
              </a:xfrm>
              <a:prstGeom prst="rect">
                <a:avLst/>
              </a:prstGeom>
              <a:noFill/>
            </p:spPr>
          </p:pic>
          <p:pic>
            <p:nvPicPr>
              <p:cNvPr id="887862" name="Picture 54" descr="Server"/>
              <p:cNvPicPr>
                <a:picLocks noChangeAspect="1" noChangeArrowheads="1"/>
              </p:cNvPicPr>
              <p:nvPr/>
            </p:nvPicPr>
            <p:blipFill>
              <a:blip r:embed="rId10" cstate="print"/>
              <a:srcRect/>
              <a:stretch>
                <a:fillRect/>
              </a:stretch>
            </p:blipFill>
            <p:spPr bwMode="auto">
              <a:xfrm>
                <a:off x="7099310" y="3800484"/>
                <a:ext cx="522288" cy="808038"/>
              </a:xfrm>
              <a:prstGeom prst="rect">
                <a:avLst/>
              </a:prstGeom>
              <a:noFill/>
            </p:spPr>
          </p:pic>
        </p:grpSp>
        <p:grpSp>
          <p:nvGrpSpPr>
            <p:cNvPr id="4" name="Group 67"/>
            <p:cNvGrpSpPr>
              <a:grpSpLocks/>
            </p:cNvGrpSpPr>
            <p:nvPr/>
          </p:nvGrpSpPr>
          <p:grpSpPr bwMode="auto">
            <a:xfrm>
              <a:off x="3087698" y="2565409"/>
              <a:ext cx="2762250" cy="1481138"/>
              <a:chOff x="1947" y="1274"/>
              <a:chExt cx="1740" cy="933"/>
            </a:xfrm>
          </p:grpSpPr>
          <p:sp>
            <p:nvSpPr>
              <p:cNvPr id="887872" name="Oval 64"/>
              <p:cNvSpPr>
                <a:spLocks noChangeArrowheads="1"/>
              </p:cNvSpPr>
              <p:nvPr/>
            </p:nvSpPr>
            <p:spPr bwMode="auto">
              <a:xfrm>
                <a:off x="1947" y="1428"/>
                <a:ext cx="1740" cy="779"/>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887873" name="Picture 65" descr="silver edge - clear oval"/>
              <p:cNvPicPr>
                <a:picLocks noChangeAspect="1" noChangeArrowheads="1"/>
              </p:cNvPicPr>
              <p:nvPr/>
            </p:nvPicPr>
            <p:blipFill>
              <a:blip r:embed="rId3"/>
              <a:srcRect/>
              <a:stretch>
                <a:fillRect/>
              </a:stretch>
            </p:blipFill>
            <p:spPr bwMode="auto">
              <a:xfrm>
                <a:off x="2034" y="1577"/>
                <a:ext cx="1573" cy="571"/>
              </a:xfrm>
              <a:prstGeom prst="rect">
                <a:avLst/>
              </a:prstGeom>
              <a:noFill/>
            </p:spPr>
          </p:pic>
          <p:pic>
            <p:nvPicPr>
              <p:cNvPr id="887868" name="Picture 60" descr="PC blank screen"/>
              <p:cNvPicPr>
                <a:picLocks noChangeAspect="1" noChangeArrowheads="1"/>
              </p:cNvPicPr>
              <p:nvPr/>
            </p:nvPicPr>
            <p:blipFill>
              <a:blip r:embed="rId11" cstate="print"/>
              <a:srcRect/>
              <a:stretch>
                <a:fillRect/>
              </a:stretch>
            </p:blipFill>
            <p:spPr bwMode="auto">
              <a:xfrm>
                <a:off x="2245" y="1274"/>
                <a:ext cx="665" cy="676"/>
              </a:xfrm>
              <a:prstGeom prst="rect">
                <a:avLst/>
              </a:prstGeom>
              <a:noFill/>
            </p:spPr>
          </p:pic>
          <p:pic>
            <p:nvPicPr>
              <p:cNvPr id="887869" name="Picture 61" descr="PC with flat panel"/>
              <p:cNvPicPr>
                <a:picLocks noChangeAspect="1" noChangeArrowheads="1"/>
              </p:cNvPicPr>
              <p:nvPr/>
            </p:nvPicPr>
            <p:blipFill>
              <a:blip r:embed="rId12" cstate="print"/>
              <a:srcRect/>
              <a:stretch>
                <a:fillRect/>
              </a:stretch>
            </p:blipFill>
            <p:spPr bwMode="auto">
              <a:xfrm>
                <a:off x="2785" y="1344"/>
                <a:ext cx="609" cy="623"/>
              </a:xfrm>
              <a:prstGeom prst="rect">
                <a:avLst/>
              </a:prstGeom>
              <a:noFill/>
            </p:spPr>
          </p:pic>
          <p:pic>
            <p:nvPicPr>
              <p:cNvPr id="887870" name="Picture 62" descr="laptop notebook portable Computer"/>
              <p:cNvPicPr>
                <a:picLocks noChangeAspect="1" noChangeArrowheads="1"/>
              </p:cNvPicPr>
              <p:nvPr/>
            </p:nvPicPr>
            <p:blipFill>
              <a:blip r:embed="rId13" cstate="print"/>
              <a:srcRect/>
              <a:stretch>
                <a:fillRect/>
              </a:stretch>
            </p:blipFill>
            <p:spPr bwMode="auto">
              <a:xfrm>
                <a:off x="2562" y="1621"/>
                <a:ext cx="468" cy="452"/>
              </a:xfrm>
              <a:prstGeom prst="rect">
                <a:avLst/>
              </a:prstGeom>
              <a:noFill/>
            </p:spPr>
          </p:pic>
          <p:pic>
            <p:nvPicPr>
              <p:cNvPr id="887874" name="Picture 66" descr="developer Tools toolbox"/>
              <p:cNvPicPr>
                <a:picLocks noChangeAspect="1" noChangeArrowheads="1"/>
              </p:cNvPicPr>
              <p:nvPr/>
            </p:nvPicPr>
            <p:blipFill>
              <a:blip r:embed="rId14" cstate="print"/>
              <a:srcRect/>
              <a:stretch>
                <a:fillRect/>
              </a:stretch>
            </p:blipFill>
            <p:spPr bwMode="auto">
              <a:xfrm>
                <a:off x="3046" y="1519"/>
                <a:ext cx="340" cy="512"/>
              </a:xfrm>
              <a:prstGeom prst="rect">
                <a:avLst/>
              </a:prstGeom>
              <a:noFill/>
            </p:spPr>
          </p:pic>
        </p:grpSp>
      </p:grpSp>
      <p:grpSp>
        <p:nvGrpSpPr>
          <p:cNvPr id="50" name="Groupe 49"/>
          <p:cNvGrpSpPr/>
          <p:nvPr/>
        </p:nvGrpSpPr>
        <p:grpSpPr>
          <a:xfrm>
            <a:off x="0" y="1483775"/>
            <a:ext cx="9144000" cy="4964669"/>
            <a:chOff x="0" y="1483775"/>
            <a:chExt cx="9144000" cy="4964669"/>
          </a:xfrm>
        </p:grpSpPr>
        <p:sp>
          <p:nvSpPr>
            <p:cNvPr id="51" name="Rectangle 50"/>
            <p:cNvSpPr>
              <a:spLocks noChangeArrowheads="1"/>
            </p:cNvSpPr>
            <p:nvPr/>
          </p:nvSpPr>
          <p:spPr bwMode="auto">
            <a:xfrm>
              <a:off x="205550" y="3692835"/>
              <a:ext cx="8731186" cy="1707553"/>
            </a:xfrm>
            <a:prstGeom prst="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fr-FR" sz="2200">
                <a:solidFill>
                  <a:srgbClr val="000000"/>
                </a:solidFill>
                <a:latin typeface="Arial" pitchFamily="34" charset="0"/>
              </a:endParaRPr>
            </a:p>
          </p:txBody>
        </p:sp>
        <p:sp>
          <p:nvSpPr>
            <p:cNvPr id="52" name="Rectangle 698375"/>
            <p:cNvSpPr>
              <a:spLocks noChangeArrowheads="1"/>
            </p:cNvSpPr>
            <p:nvPr/>
          </p:nvSpPr>
          <p:spPr bwMode="auto">
            <a:xfrm>
              <a:off x="0" y="6143644"/>
              <a:ext cx="9144000" cy="304800"/>
            </a:xfrm>
            <a:prstGeom prst="rect">
              <a:avLst/>
            </a:prstGeom>
            <a:gradFill flip="none" rotWithShape="1">
              <a:gsLst>
                <a:gs pos="0">
                  <a:schemeClr val="tx1">
                    <a:alpha val="74000"/>
                  </a:schemeClr>
                </a:gs>
                <a:gs pos="46000">
                  <a:srgbClr val="FFFFFF">
                    <a:alpha val="0"/>
                  </a:srgbClr>
                </a:gs>
                <a:gs pos="100000">
                  <a:srgbClr val="FFFFFF">
                    <a:alpha val="0"/>
                  </a:srgbClr>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327" fontAlgn="base">
                <a:lnSpc>
                  <a:spcPct val="90000"/>
                </a:lnSpc>
                <a:spcBef>
                  <a:spcPct val="0"/>
                </a:spcBef>
                <a:spcAft>
                  <a:spcPct val="0"/>
                </a:spcAft>
                <a:defRPr/>
              </a:pPr>
              <a:r>
                <a:rPr lang="fr-FR" b="1" dirty="0" smtClean="0">
                  <a:solidFill>
                    <a:schemeClr val="bg1"/>
                  </a:solidFill>
                </a:rPr>
                <a:t/>
              </a:r>
              <a:br>
                <a:rPr lang="fr-FR" b="1" dirty="0" smtClean="0">
                  <a:solidFill>
                    <a:schemeClr val="bg1"/>
                  </a:solidFill>
                </a:rPr>
              </a:br>
              <a:r>
                <a:rPr lang="fr-FR" sz="2400" b="1" dirty="0" smtClean="0">
                  <a:solidFill>
                    <a:schemeClr val="tx1"/>
                  </a:solidFill>
                </a:rPr>
                <a:t>Windows PE</a:t>
              </a:r>
              <a:endParaRPr lang="fr-FR" b="1" dirty="0" smtClean="0">
                <a:solidFill>
                  <a:schemeClr val="tx1"/>
                </a:solidFill>
              </a:endParaRPr>
            </a:p>
            <a:p>
              <a:pPr algn="ctr" defTabSz="914327" fontAlgn="base">
                <a:spcBef>
                  <a:spcPct val="0"/>
                </a:spcBef>
                <a:spcAft>
                  <a:spcPct val="0"/>
                </a:spcAft>
                <a:defRPr/>
              </a:pPr>
              <a:endParaRPr lang="fr-FR" dirty="0">
                <a:solidFill>
                  <a:schemeClr val="lt1"/>
                </a:solidFill>
              </a:endParaRPr>
            </a:p>
          </p:txBody>
        </p:sp>
        <p:sp>
          <p:nvSpPr>
            <p:cNvPr id="53" name="TextBox 698376"/>
            <p:cNvSpPr txBox="1">
              <a:spLocks noChangeArrowheads="1"/>
            </p:cNvSpPr>
            <p:nvPr/>
          </p:nvSpPr>
          <p:spPr bwMode="auto">
            <a:xfrm>
              <a:off x="156718" y="1483775"/>
              <a:ext cx="2701925" cy="1738934"/>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176206" indent="-176206" eaLnBrk="0" hangingPunct="0">
                <a:defRPr/>
              </a:pPr>
              <a:endParaRPr lang="fr-FR" sz="1900" b="1" dirty="0" smtClean="0">
                <a:latin typeface="Arial" charset="0"/>
              </a:endParaRPr>
            </a:p>
            <a:p>
              <a:pPr marL="231775" indent="-231775">
                <a:lnSpc>
                  <a:spcPct val="90000"/>
                </a:lnSpc>
                <a:spcBef>
                  <a:spcPct val="20000"/>
                </a:spcBef>
                <a:buBlip>
                  <a:blip r:embed="rId15"/>
                </a:buBlip>
                <a:defRPr/>
              </a:pPr>
              <a:r>
                <a:rPr lang="fr-FR" sz="1600" dirty="0" smtClean="0"/>
                <a:t>Inventaire applicatif</a:t>
              </a:r>
            </a:p>
            <a:p>
              <a:pPr marL="231775" indent="-231775">
                <a:lnSpc>
                  <a:spcPct val="90000"/>
                </a:lnSpc>
                <a:spcBef>
                  <a:spcPct val="20000"/>
                </a:spcBef>
                <a:buBlip>
                  <a:blip r:embed="rId15"/>
                </a:buBlip>
                <a:defRPr/>
              </a:pPr>
              <a:r>
                <a:rPr lang="fr-FR" sz="1600" dirty="0" smtClean="0"/>
                <a:t>Analyse/test application</a:t>
              </a:r>
            </a:p>
            <a:p>
              <a:pPr marL="231775" indent="-231775">
                <a:lnSpc>
                  <a:spcPct val="90000"/>
                </a:lnSpc>
                <a:spcBef>
                  <a:spcPct val="20000"/>
                </a:spcBef>
                <a:buBlip>
                  <a:blip r:embed="rId15"/>
                </a:buBlip>
                <a:defRPr/>
              </a:pPr>
              <a:r>
                <a:rPr lang="fr-FR" sz="1600" dirty="0" smtClean="0"/>
                <a:t>Gestion Incompatibilités</a:t>
              </a:r>
            </a:p>
            <a:p>
              <a:pPr marL="231775" indent="-231775">
                <a:lnSpc>
                  <a:spcPct val="90000"/>
                </a:lnSpc>
                <a:spcBef>
                  <a:spcPct val="20000"/>
                </a:spcBef>
                <a:buBlip>
                  <a:blip r:embed="rId15"/>
                </a:buBlip>
                <a:defRPr/>
              </a:pPr>
              <a:r>
                <a:rPr lang="fr-FR" sz="1600" dirty="0" smtClean="0"/>
                <a:t>Test de migration</a:t>
              </a:r>
            </a:p>
            <a:p>
              <a:pPr marL="231775" indent="-231775">
                <a:lnSpc>
                  <a:spcPct val="90000"/>
                </a:lnSpc>
                <a:spcBef>
                  <a:spcPct val="20000"/>
                </a:spcBef>
                <a:buBlip>
                  <a:blip r:embed="rId15"/>
                </a:buBlip>
                <a:defRPr/>
              </a:pPr>
              <a:r>
                <a:rPr lang="fr-FR" sz="1600" dirty="0" smtClean="0"/>
                <a:t>Scripts de migration</a:t>
              </a:r>
              <a:endParaRPr lang="fr-FR" sz="1600" dirty="0"/>
            </a:p>
          </p:txBody>
        </p:sp>
        <p:sp>
          <p:nvSpPr>
            <p:cNvPr id="54" name="TextBox 698379"/>
            <p:cNvSpPr txBox="1">
              <a:spLocks noChangeArrowheads="1"/>
            </p:cNvSpPr>
            <p:nvPr/>
          </p:nvSpPr>
          <p:spPr bwMode="auto">
            <a:xfrm>
              <a:off x="3197352" y="1483777"/>
              <a:ext cx="2803408" cy="1991310"/>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176206" indent="-176206" eaLnBrk="0" hangingPunct="0">
                <a:buFontTx/>
                <a:buChar char="•"/>
                <a:defRPr/>
              </a:pPr>
              <a:endParaRPr lang="fr-FR" sz="2100" dirty="0" smtClean="0">
                <a:latin typeface="Arial" charset="0"/>
              </a:endParaRPr>
            </a:p>
            <a:p>
              <a:pPr marL="231775" indent="-231775">
                <a:lnSpc>
                  <a:spcPct val="90000"/>
                </a:lnSpc>
                <a:spcBef>
                  <a:spcPct val="20000"/>
                </a:spcBef>
                <a:buBlip>
                  <a:blip r:embed="rId15"/>
                </a:buBlip>
                <a:defRPr/>
              </a:pPr>
              <a:r>
                <a:rPr lang="fr-FR" sz="1600" dirty="0" smtClean="0"/>
                <a:t>Construire l’image postes</a:t>
              </a:r>
            </a:p>
            <a:p>
              <a:pPr marL="231775" indent="-231775">
                <a:lnSpc>
                  <a:spcPct val="90000"/>
                </a:lnSpc>
                <a:spcBef>
                  <a:spcPct val="20000"/>
                </a:spcBef>
                <a:buBlip>
                  <a:blip r:embed="rId15"/>
                </a:buBlip>
                <a:defRPr/>
              </a:pPr>
              <a:r>
                <a:rPr lang="fr-FR" sz="1600" dirty="0" smtClean="0"/>
                <a:t>Paramétrer l’image</a:t>
              </a:r>
            </a:p>
            <a:p>
              <a:pPr marL="231775" indent="-231775">
                <a:lnSpc>
                  <a:spcPct val="90000"/>
                </a:lnSpc>
                <a:spcBef>
                  <a:spcPct val="20000"/>
                </a:spcBef>
                <a:buBlip>
                  <a:blip r:embed="rId15"/>
                </a:buBlip>
                <a:defRPr/>
              </a:pPr>
              <a:r>
                <a:rPr lang="fr-FR" sz="1600" dirty="0" smtClean="0"/>
                <a:t>Ajouter pilotes, pack de langues, applications</a:t>
              </a:r>
            </a:p>
            <a:p>
              <a:pPr marL="231775" indent="-231775">
                <a:lnSpc>
                  <a:spcPct val="90000"/>
                </a:lnSpc>
                <a:spcBef>
                  <a:spcPct val="20000"/>
                </a:spcBef>
                <a:buBlip>
                  <a:blip r:embed="rId15"/>
                </a:buBlip>
                <a:defRPr/>
              </a:pPr>
              <a:r>
                <a:rPr lang="fr-FR" sz="1600" dirty="0" smtClean="0"/>
                <a:t>Capturer l’image</a:t>
              </a:r>
            </a:p>
            <a:p>
              <a:pPr marL="231775" indent="-231775">
                <a:lnSpc>
                  <a:spcPct val="90000"/>
                </a:lnSpc>
                <a:spcBef>
                  <a:spcPct val="20000"/>
                </a:spcBef>
                <a:buBlip>
                  <a:blip r:embed="rId15"/>
                </a:buBlip>
                <a:defRPr/>
              </a:pPr>
              <a:r>
                <a:rPr lang="fr-FR" sz="1600" dirty="0" smtClean="0"/>
                <a:t>Préparer l’image</a:t>
              </a:r>
            </a:p>
          </p:txBody>
        </p:sp>
        <p:sp>
          <p:nvSpPr>
            <p:cNvPr id="55" name="TextBox 698383"/>
            <p:cNvSpPr txBox="1">
              <a:spLocks noChangeArrowheads="1"/>
            </p:cNvSpPr>
            <p:nvPr/>
          </p:nvSpPr>
          <p:spPr bwMode="auto">
            <a:xfrm>
              <a:off x="6234557" y="1483776"/>
              <a:ext cx="2632075" cy="2252920"/>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176206" indent="-176206" algn="ctr" eaLnBrk="0" hangingPunct="0">
                <a:defRPr/>
              </a:pPr>
              <a:endParaRPr lang="fr-FR" sz="2100" b="1" dirty="0" smtClean="0">
                <a:effectLst>
                  <a:outerShdw blurRad="38100" dist="38100" dir="2700000" algn="tl">
                    <a:srgbClr val="000000"/>
                  </a:outerShdw>
                </a:effectLst>
                <a:latin typeface="Arial" charset="0"/>
              </a:endParaRPr>
            </a:p>
            <a:p>
              <a:pPr marL="231775" indent="-231775">
                <a:lnSpc>
                  <a:spcPct val="90000"/>
                </a:lnSpc>
                <a:spcBef>
                  <a:spcPct val="20000"/>
                </a:spcBef>
                <a:buBlip>
                  <a:blip r:embed="rId15"/>
                </a:buBlip>
                <a:defRPr/>
              </a:pPr>
              <a:r>
                <a:rPr lang="fr-FR" sz="1600" dirty="0" smtClean="0"/>
                <a:t>Installation de l’image</a:t>
              </a:r>
              <a:br>
                <a:rPr lang="fr-FR" sz="1600" dirty="0" smtClean="0"/>
              </a:br>
              <a:r>
                <a:rPr lang="fr-FR" sz="1600" dirty="0" smtClean="0"/>
                <a:t>sur les postes</a:t>
              </a:r>
            </a:p>
            <a:p>
              <a:pPr marL="231775" indent="-231775">
                <a:lnSpc>
                  <a:spcPct val="90000"/>
                </a:lnSpc>
                <a:spcBef>
                  <a:spcPct val="20000"/>
                </a:spcBef>
                <a:buBlip>
                  <a:blip r:embed="rId15"/>
                </a:buBlip>
                <a:defRPr/>
              </a:pPr>
              <a:r>
                <a:rPr lang="fr-FR" sz="1600" dirty="0" smtClean="0"/>
                <a:t>Migration/upgrade</a:t>
              </a:r>
            </a:p>
            <a:p>
              <a:pPr marL="231775" indent="-231775">
                <a:lnSpc>
                  <a:spcPct val="90000"/>
                </a:lnSpc>
                <a:spcBef>
                  <a:spcPct val="20000"/>
                </a:spcBef>
                <a:buBlip>
                  <a:blip r:embed="rId15"/>
                </a:buBlip>
                <a:defRPr/>
              </a:pPr>
              <a:r>
                <a:rPr lang="fr-FR" sz="1600" dirty="0" smtClean="0"/>
                <a:t>Déploiements </a:t>
              </a:r>
            </a:p>
            <a:p>
              <a:pPr marL="231775" indent="-231775">
                <a:lnSpc>
                  <a:spcPct val="90000"/>
                </a:lnSpc>
                <a:spcBef>
                  <a:spcPct val="20000"/>
                </a:spcBef>
                <a:buBlip>
                  <a:blip r:embed="rId15"/>
                </a:buBlip>
                <a:defRPr/>
              </a:pPr>
              <a:endParaRPr lang="fr-FR" sz="1600" dirty="0" smtClean="0"/>
            </a:p>
            <a:p>
              <a:pPr marL="231775" indent="-231775">
                <a:lnSpc>
                  <a:spcPct val="90000"/>
                </a:lnSpc>
                <a:spcBef>
                  <a:spcPct val="20000"/>
                </a:spcBef>
                <a:buBlip>
                  <a:blip r:embed="rId15"/>
                </a:buBlip>
                <a:defRPr/>
              </a:pPr>
              <a:endParaRPr lang="fr-FR" sz="1600" dirty="0" smtClean="0"/>
            </a:p>
            <a:p>
              <a:pPr marL="176206" indent="-176206" eaLnBrk="0" hangingPunct="0">
                <a:buFontTx/>
                <a:buChar char="•"/>
                <a:defRPr/>
              </a:pPr>
              <a:endParaRPr lang="fr-FR" sz="1700" dirty="0">
                <a:effectLst>
                  <a:outerShdw blurRad="38100" dist="38100" dir="2700000" algn="tl">
                    <a:srgbClr val="000000"/>
                  </a:outerShdw>
                </a:effectLst>
                <a:latin typeface="Arial" charset="0"/>
              </a:endParaRPr>
            </a:p>
          </p:txBody>
        </p:sp>
        <p:sp>
          <p:nvSpPr>
            <p:cNvPr id="56" name="TextBox 42"/>
            <p:cNvSpPr txBox="1"/>
            <p:nvPr/>
          </p:nvSpPr>
          <p:spPr>
            <a:xfrm>
              <a:off x="3786182" y="3714752"/>
              <a:ext cx="1728392" cy="480131"/>
            </a:xfrm>
            <a:prstGeom prst="rect">
              <a:avLst/>
            </a:prstGeom>
            <a:noFill/>
          </p:spPr>
          <p:txBody>
            <a:bodyPr wrap="square" rtlCol="0">
              <a:spAutoFit/>
            </a:bodyPr>
            <a:lstStyle/>
            <a:p>
              <a:pPr algn="ctr" defTabSz="914400" fontAlgn="base">
                <a:lnSpc>
                  <a:spcPct val="90000"/>
                </a:lnSpc>
                <a:spcBef>
                  <a:spcPct val="0"/>
                </a:spcBef>
                <a:spcAft>
                  <a:spcPct val="0"/>
                </a:spcAft>
                <a:defRPr/>
              </a:pPr>
              <a:r>
                <a:rPr lang="fr-FR" sz="2800" b="1" kern="0" spc="100" smtClean="0">
                  <a:ln w="3175">
                    <a:noFill/>
                  </a:ln>
                  <a:gradFill flip="none" rotWithShape="1">
                    <a:gsLst>
                      <a:gs pos="0">
                        <a:srgbClr val="4B4B4B"/>
                      </a:gs>
                      <a:gs pos="22000">
                        <a:srgbClr val="949494"/>
                      </a:gs>
                      <a:gs pos="46000">
                        <a:srgbClr val="CDCDCD"/>
                      </a:gs>
                      <a:gs pos="77000">
                        <a:srgbClr val="FFFFFF"/>
                      </a:gs>
                    </a:gsLst>
                    <a:lin ang="5400000" scaled="1"/>
                    <a:tileRect/>
                  </a:gradFill>
                  <a:effectLst>
                    <a:outerShdw blurRad="63500" sx="102000" sy="102000" algn="ctr" rotWithShape="0">
                      <a:prstClr val="black">
                        <a:alpha val="40000"/>
                      </a:prstClr>
                    </a:outerShdw>
                  </a:effectLst>
                  <a:latin typeface="Segoe" pitchFamily="34" charset="0"/>
                  <a:cs typeface="Arial" charset="0"/>
                </a:rPr>
                <a:t>Outils</a:t>
              </a:r>
            </a:p>
          </p:txBody>
        </p:sp>
        <p:pic>
          <p:nvPicPr>
            <p:cNvPr id="57" name="Picture 3" descr="C:\Program Files\Microsoft Resource DVD Artwork\DVD_ART\Artwork_Imagery\Photos_for_PPT\Soft-edge_photos\FY06 Brand  - Developer\MS Developer 06_Meeting meet men working desk pc monitors smiling sitting working office talking.png"/>
            <p:cNvPicPr>
              <a:picLocks noChangeAspect="1" noChangeArrowheads="1"/>
            </p:cNvPicPr>
            <p:nvPr/>
          </p:nvPicPr>
          <p:blipFill>
            <a:blip r:embed="rId16" cstate="print"/>
            <a:srcRect/>
            <a:stretch>
              <a:fillRect/>
            </a:stretch>
          </p:blipFill>
          <p:spPr bwMode="auto">
            <a:xfrm>
              <a:off x="1087412" y="4210183"/>
              <a:ext cx="1868060" cy="1707366"/>
            </a:xfrm>
            <a:prstGeom prst="rect">
              <a:avLst/>
            </a:prstGeom>
            <a:noFill/>
          </p:spPr>
        </p:pic>
        <p:pic>
          <p:nvPicPr>
            <p:cNvPr id="58" name="Picture 4" descr="C:\Program Files\Microsoft Resource DVD Artwork\DVD_ART\Artwork_Imagery\Photos_for_PPT\Soft-edge_photos\FY06 Brand  - Developer\MS Developer 06_James EJ men working desk pc monitors sitting typing.png"/>
            <p:cNvPicPr>
              <a:picLocks noChangeAspect="1" noChangeArrowheads="1"/>
            </p:cNvPicPr>
            <p:nvPr/>
          </p:nvPicPr>
          <p:blipFill>
            <a:blip r:embed="rId17" cstate="print"/>
            <a:srcRect/>
            <a:stretch>
              <a:fillRect/>
            </a:stretch>
          </p:blipFill>
          <p:spPr bwMode="auto">
            <a:xfrm>
              <a:off x="4911633" y="4595256"/>
              <a:ext cx="1113609" cy="1340695"/>
            </a:xfrm>
            <a:prstGeom prst="rect">
              <a:avLst/>
            </a:prstGeom>
            <a:noFill/>
          </p:spPr>
        </p:pic>
        <p:pic>
          <p:nvPicPr>
            <p:cNvPr id="59" name="Picture 5" descr="C:\Program Files\Microsoft Resource DVD Artwork\DVD_ART\Artwork_Imagery\Photos_for_PPT\Soft-edge_photos\FY06 Brand  - Developer\MS Developer 06_EJ man working desk pc monitors smiling sitting.png"/>
            <p:cNvPicPr>
              <a:picLocks noChangeAspect="1" noChangeArrowheads="1"/>
            </p:cNvPicPr>
            <p:nvPr/>
          </p:nvPicPr>
          <p:blipFill>
            <a:blip r:embed="rId18" cstate="print"/>
            <a:srcRect/>
            <a:stretch>
              <a:fillRect/>
            </a:stretch>
          </p:blipFill>
          <p:spPr bwMode="auto">
            <a:xfrm>
              <a:off x="7186411" y="3739628"/>
              <a:ext cx="1872500" cy="2194249"/>
            </a:xfrm>
            <a:prstGeom prst="rect">
              <a:avLst/>
            </a:prstGeom>
            <a:noFill/>
          </p:spPr>
        </p:pic>
        <p:sp>
          <p:nvSpPr>
            <p:cNvPr id="60" name="TextBox 698380"/>
            <p:cNvSpPr txBox="1">
              <a:spLocks noChangeArrowheads="1"/>
            </p:cNvSpPr>
            <p:nvPr/>
          </p:nvSpPr>
          <p:spPr bwMode="auto">
            <a:xfrm>
              <a:off x="202972" y="4145790"/>
              <a:ext cx="2072639" cy="1689689"/>
            </a:xfrm>
            <a:prstGeom prst="rect">
              <a:avLst/>
            </a:prstGeom>
            <a:noFill/>
            <a:ln w="9525">
              <a:noFill/>
              <a:miter lim="800000"/>
              <a:headEnd/>
              <a:tailEnd/>
            </a:ln>
          </p:spPr>
          <p:txBody>
            <a:bodyPr wrap="square" lIns="91436" tIns="45718" rIns="91436" bIns="45718">
              <a:spAutoFit/>
            </a:bodyPr>
            <a:lstStyle/>
            <a:p>
              <a:pPr marL="231775" indent="-231775">
                <a:lnSpc>
                  <a:spcPct val="90000"/>
                </a:lnSpc>
                <a:spcBef>
                  <a:spcPct val="20000"/>
                </a:spcBef>
                <a:buBlip>
                  <a:blip r:embed="rId15"/>
                </a:buBlip>
                <a:defRPr/>
              </a:pPr>
              <a:r>
                <a:rPr lang="fr-FR" sz="1600" dirty="0" smtClean="0"/>
                <a:t>ACT </a:t>
              </a:r>
            </a:p>
            <a:p>
              <a:pPr marL="231775" indent="-231775">
                <a:lnSpc>
                  <a:spcPct val="90000"/>
                </a:lnSpc>
                <a:spcBef>
                  <a:spcPct val="20000"/>
                </a:spcBef>
                <a:buBlip>
                  <a:blip r:embed="rId15"/>
                </a:buBlip>
                <a:defRPr/>
              </a:pPr>
              <a:r>
                <a:rPr lang="fr-FR" sz="1600" dirty="0" smtClean="0"/>
                <a:t>USMT </a:t>
              </a:r>
            </a:p>
            <a:p>
              <a:pPr marL="231775" indent="-231775">
                <a:lnSpc>
                  <a:spcPct val="90000"/>
                </a:lnSpc>
                <a:spcBef>
                  <a:spcPct val="20000"/>
                </a:spcBef>
                <a:buBlip>
                  <a:blip r:embed="rId15"/>
                </a:buBlip>
                <a:defRPr/>
              </a:pPr>
              <a:r>
                <a:rPr lang="fr-FR" sz="1600" dirty="0" smtClean="0"/>
                <a:t>MAP</a:t>
              </a:r>
            </a:p>
            <a:p>
              <a:pPr marL="231775" indent="-231775">
                <a:lnSpc>
                  <a:spcPct val="90000"/>
                </a:lnSpc>
                <a:spcBef>
                  <a:spcPct val="20000"/>
                </a:spcBef>
                <a:buBlip>
                  <a:blip r:embed="rId15"/>
                </a:buBlip>
                <a:defRPr/>
              </a:pPr>
              <a:r>
                <a:rPr lang="fr-FR" sz="1600" dirty="0" smtClean="0"/>
                <a:t>VA2.0</a:t>
              </a:r>
            </a:p>
            <a:p>
              <a:pPr marL="231775" indent="-231775">
                <a:lnSpc>
                  <a:spcPct val="90000"/>
                </a:lnSpc>
                <a:spcBef>
                  <a:spcPct val="20000"/>
                </a:spcBef>
                <a:buBlip>
                  <a:blip r:embed="rId15"/>
                </a:buBlip>
                <a:defRPr/>
              </a:pPr>
              <a:r>
                <a:rPr lang="fr-FR" sz="1600" dirty="0" smtClean="0"/>
                <a:t>OMPM</a:t>
              </a:r>
            </a:p>
            <a:p>
              <a:pPr marL="342886" indent="-342886" eaLnBrk="0" hangingPunct="0"/>
              <a:endParaRPr lang="fr-FR" sz="1900" b="1" dirty="0">
                <a:latin typeface="Arial" charset="0"/>
              </a:endParaRPr>
            </a:p>
          </p:txBody>
        </p:sp>
        <p:sp>
          <p:nvSpPr>
            <p:cNvPr id="61" name="TextBox 698381"/>
            <p:cNvSpPr txBox="1">
              <a:spLocks noChangeArrowheads="1"/>
            </p:cNvSpPr>
            <p:nvPr/>
          </p:nvSpPr>
          <p:spPr bwMode="auto">
            <a:xfrm>
              <a:off x="3106358" y="4145790"/>
              <a:ext cx="2894402" cy="1126458"/>
            </a:xfrm>
            <a:prstGeom prst="rect">
              <a:avLst/>
            </a:prstGeom>
            <a:noFill/>
            <a:ln w="9525">
              <a:noFill/>
              <a:miter lim="800000"/>
              <a:headEnd/>
              <a:tailEnd/>
            </a:ln>
          </p:spPr>
          <p:txBody>
            <a:bodyPr wrap="square" lIns="91436" tIns="45718" rIns="91436" bIns="45718">
              <a:spAutoFit/>
            </a:bodyPr>
            <a:lstStyle/>
            <a:p>
              <a:pPr marL="231775" indent="-231775">
                <a:lnSpc>
                  <a:spcPct val="90000"/>
                </a:lnSpc>
                <a:spcBef>
                  <a:spcPct val="20000"/>
                </a:spcBef>
                <a:buBlip>
                  <a:blip r:embed="rId15"/>
                </a:buBlip>
                <a:defRPr/>
              </a:pPr>
              <a:r>
                <a:rPr lang="fr-FR" sz="1600" dirty="0" smtClean="0"/>
                <a:t>Image </a:t>
              </a:r>
              <a:r>
                <a:rPr lang="fr-FR" sz="1600" dirty="0" err="1" smtClean="0"/>
                <a:t>Based</a:t>
              </a:r>
              <a:r>
                <a:rPr lang="fr-FR" sz="1600" dirty="0" smtClean="0"/>
                <a:t> Setup </a:t>
              </a:r>
            </a:p>
            <a:p>
              <a:pPr marL="231775">
                <a:lnSpc>
                  <a:spcPct val="90000"/>
                </a:lnSpc>
                <a:spcBef>
                  <a:spcPct val="20000"/>
                </a:spcBef>
                <a:buBlip>
                  <a:blip r:embed="rId15"/>
                </a:buBlip>
                <a:defRPr/>
              </a:pPr>
              <a:r>
                <a:rPr lang="fr-FR" sz="1600" dirty="0" err="1" smtClean="0"/>
                <a:t>ImageX</a:t>
              </a:r>
              <a:endParaRPr lang="fr-FR" sz="1600" dirty="0" smtClean="0"/>
            </a:p>
            <a:p>
              <a:pPr marL="231775">
                <a:lnSpc>
                  <a:spcPct val="90000"/>
                </a:lnSpc>
                <a:spcBef>
                  <a:spcPct val="20000"/>
                </a:spcBef>
                <a:buBlip>
                  <a:blip r:embed="rId15"/>
                </a:buBlip>
                <a:defRPr/>
              </a:pPr>
              <a:r>
                <a:rPr lang="fr-FR" sz="1600" dirty="0" smtClean="0"/>
                <a:t>System Image Manager</a:t>
              </a:r>
            </a:p>
            <a:p>
              <a:pPr marL="231775">
                <a:lnSpc>
                  <a:spcPct val="90000"/>
                </a:lnSpc>
                <a:spcBef>
                  <a:spcPct val="20000"/>
                </a:spcBef>
                <a:buBlip>
                  <a:blip r:embed="rId15"/>
                </a:buBlip>
                <a:defRPr/>
              </a:pPr>
              <a:r>
                <a:rPr lang="fr-FR" sz="1600" dirty="0" err="1" smtClean="0"/>
                <a:t>Sysprep</a:t>
              </a:r>
              <a:endParaRPr lang="fr-FR" sz="1600" dirty="0"/>
            </a:p>
          </p:txBody>
        </p:sp>
        <p:sp>
          <p:nvSpPr>
            <p:cNvPr id="62" name="TextBox 698382"/>
            <p:cNvSpPr txBox="1">
              <a:spLocks noChangeArrowheads="1"/>
            </p:cNvSpPr>
            <p:nvPr/>
          </p:nvSpPr>
          <p:spPr bwMode="auto">
            <a:xfrm>
              <a:off x="6164800" y="4145790"/>
              <a:ext cx="2682986" cy="1668145"/>
            </a:xfrm>
            <a:prstGeom prst="rect">
              <a:avLst/>
            </a:prstGeom>
            <a:noFill/>
            <a:ln w="9525">
              <a:noFill/>
              <a:miter lim="800000"/>
              <a:headEnd/>
              <a:tailEnd/>
            </a:ln>
          </p:spPr>
          <p:txBody>
            <a:bodyPr wrap="square" lIns="91436" tIns="45718" rIns="91436" bIns="45718">
              <a:spAutoFit/>
            </a:bodyPr>
            <a:lstStyle/>
            <a:p>
              <a:pPr marL="231775" indent="-231775">
                <a:lnSpc>
                  <a:spcPct val="90000"/>
                </a:lnSpc>
                <a:spcBef>
                  <a:spcPct val="20000"/>
                </a:spcBef>
                <a:buBlip>
                  <a:blip r:embed="rId15"/>
                </a:buBlip>
                <a:defRPr/>
              </a:pPr>
              <a:r>
                <a:rPr lang="fr-FR" sz="1600" dirty="0" smtClean="0"/>
                <a:t>Image </a:t>
              </a:r>
              <a:r>
                <a:rPr lang="fr-FR" sz="1600" dirty="0" err="1" smtClean="0"/>
                <a:t>Based</a:t>
              </a:r>
              <a:r>
                <a:rPr lang="fr-FR" sz="1600" dirty="0" smtClean="0"/>
                <a:t> Setup </a:t>
              </a:r>
            </a:p>
            <a:p>
              <a:pPr marL="231775">
                <a:lnSpc>
                  <a:spcPct val="90000"/>
                </a:lnSpc>
                <a:spcBef>
                  <a:spcPct val="20000"/>
                </a:spcBef>
                <a:buBlip>
                  <a:blip r:embed="rId15"/>
                </a:buBlip>
                <a:defRPr/>
              </a:pPr>
              <a:r>
                <a:rPr lang="fr-FR" sz="1600" dirty="0" smtClean="0"/>
                <a:t>USMT </a:t>
              </a:r>
            </a:p>
            <a:p>
              <a:pPr marL="231775">
                <a:lnSpc>
                  <a:spcPct val="90000"/>
                </a:lnSpc>
                <a:spcBef>
                  <a:spcPct val="20000"/>
                </a:spcBef>
                <a:buBlip>
                  <a:blip r:embed="rId15"/>
                </a:buBlip>
                <a:defRPr/>
              </a:pPr>
              <a:r>
                <a:rPr lang="fr-FR" sz="1600" dirty="0" smtClean="0"/>
                <a:t>WDS</a:t>
              </a:r>
            </a:p>
            <a:p>
              <a:pPr marL="231775">
                <a:lnSpc>
                  <a:spcPct val="90000"/>
                </a:lnSpc>
                <a:spcBef>
                  <a:spcPct val="20000"/>
                </a:spcBef>
                <a:buBlip>
                  <a:blip r:embed="rId15"/>
                </a:buBlip>
                <a:defRPr/>
              </a:pPr>
              <a:r>
                <a:rPr lang="fr-FR" sz="1600" dirty="0" smtClean="0"/>
                <a:t>MDT 2008</a:t>
              </a:r>
            </a:p>
            <a:p>
              <a:pPr marL="231775">
                <a:lnSpc>
                  <a:spcPct val="90000"/>
                </a:lnSpc>
                <a:spcBef>
                  <a:spcPct val="20000"/>
                </a:spcBef>
                <a:buBlip>
                  <a:blip r:embed="rId15"/>
                </a:buBlip>
                <a:defRPr/>
              </a:pPr>
              <a:r>
                <a:rPr lang="fr-FR" sz="1600" dirty="0" smtClean="0"/>
                <a:t>SCCM</a:t>
              </a:r>
            </a:p>
            <a:p>
              <a:pPr marL="231775" indent="-231775">
                <a:lnSpc>
                  <a:spcPct val="90000"/>
                </a:lnSpc>
                <a:spcBef>
                  <a:spcPct val="20000"/>
                </a:spcBef>
                <a:buBlip>
                  <a:blip r:embed="rId15"/>
                </a:buBlip>
                <a:defRPr/>
              </a:pPr>
              <a:endParaRPr lang="fr-FR" sz="16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7 -1.11111E-6 L 2.77778E-7 -0.3125 " pathEditMode="relative" rAng="0" ptsTypes="AA">
                                      <p:cBhvr>
                                        <p:cTn id="6" dur="2000" fill="hold"/>
                                        <p:tgtEl>
                                          <p:spTgt spid="887812"/>
                                        </p:tgtEl>
                                        <p:attrNameLst>
                                          <p:attrName>ppt_x</p:attrName>
                                          <p:attrName>ppt_y</p:attrName>
                                        </p:attrNameLst>
                                      </p:cBhvr>
                                      <p:rCtr x="0" y="-156"/>
                                    </p:animMotion>
                                  </p:childTnLst>
                                </p:cTn>
                              </p:par>
                              <p:par>
                                <p:cTn id="7" presetID="64" presetClass="path" presetSubtype="0" accel="50000" decel="50000" fill="hold" grpId="0" nodeType="withEffect">
                                  <p:stCondLst>
                                    <p:cond delay="0"/>
                                  </p:stCondLst>
                                  <p:childTnLst>
                                    <p:animMotion origin="layout" path="M 2.77778E-6 -3.7037E-6 L 2.77778E-6 -0.1 " pathEditMode="relative" rAng="0" ptsTypes="AA">
                                      <p:cBhvr>
                                        <p:cTn id="8" dur="2000" fill="hold"/>
                                        <p:tgtEl>
                                          <p:spTgt spid="887811"/>
                                        </p:tgtEl>
                                        <p:attrNameLst>
                                          <p:attrName>ppt_x</p:attrName>
                                          <p:attrName>ppt_y</p:attrName>
                                        </p:attrNameLst>
                                      </p:cBhvr>
                                      <p:rCtr x="0" y="-50"/>
                                    </p:animMotion>
                                  </p:childTnLst>
                                </p:cTn>
                              </p:par>
                              <p:par>
                                <p:cTn id="9" presetID="64" presetClass="path" presetSubtype="0" accel="50000" decel="50000" fill="hold" grpId="0" nodeType="withEffect">
                                  <p:stCondLst>
                                    <p:cond delay="0"/>
                                  </p:stCondLst>
                                  <p:childTnLst>
                                    <p:animMotion origin="layout" path="M -1.38889E-6 -3.7037E-6 L -1.38889E-6 -0.30972 " pathEditMode="relative" rAng="0" ptsTypes="AA">
                                      <p:cBhvr>
                                        <p:cTn id="10" dur="2000" fill="hold"/>
                                        <p:tgtEl>
                                          <p:spTgt spid="887810"/>
                                        </p:tgtEl>
                                        <p:attrNameLst>
                                          <p:attrName>ppt_x</p:attrName>
                                          <p:attrName>ppt_y</p:attrName>
                                        </p:attrNameLst>
                                      </p:cBhvr>
                                      <p:rCtr x="0" y="-155"/>
                                    </p:animMotion>
                                  </p:childTnLst>
                                </p:cTn>
                              </p:par>
                            </p:childTnLst>
                          </p:cTn>
                        </p:par>
                        <p:par>
                          <p:cTn id="11" fill="hold">
                            <p:stCondLst>
                              <p:cond delay="2000"/>
                            </p:stCondLst>
                            <p:childTnLst>
                              <p:par>
                                <p:cTn id="12" presetID="42" presetClass="exit" presetSubtype="0" fill="hold" nodeType="afterEffect">
                                  <p:stCondLst>
                                    <p:cond delay="0"/>
                                  </p:stCondLst>
                                  <p:childTnLst>
                                    <p:animEffect transition="out" filter="fade">
                                      <p:cBhvr>
                                        <p:cTn id="13" dur="1000"/>
                                        <p:tgtEl>
                                          <p:spTgt spid="49"/>
                                        </p:tgtEl>
                                      </p:cBhvr>
                                    </p:animEffect>
                                    <p:anim calcmode="lin" valueType="num">
                                      <p:cBhvr>
                                        <p:cTn id="14" dur="1000"/>
                                        <p:tgtEl>
                                          <p:spTgt spid="49"/>
                                        </p:tgtEl>
                                        <p:attrNameLst>
                                          <p:attrName>ppt_x</p:attrName>
                                        </p:attrNameLst>
                                      </p:cBhvr>
                                      <p:tavLst>
                                        <p:tav tm="0">
                                          <p:val>
                                            <p:strVal val="ppt_x"/>
                                          </p:val>
                                        </p:tav>
                                        <p:tav tm="100000">
                                          <p:val>
                                            <p:strVal val="ppt_x"/>
                                          </p:val>
                                        </p:tav>
                                      </p:tavLst>
                                    </p:anim>
                                    <p:anim calcmode="lin" valueType="num">
                                      <p:cBhvr>
                                        <p:cTn id="15" dur="1000"/>
                                        <p:tgtEl>
                                          <p:spTgt spid="49"/>
                                        </p:tgtEl>
                                        <p:attrNameLst>
                                          <p:attrName>ppt_y</p:attrName>
                                        </p:attrNameLst>
                                      </p:cBhvr>
                                      <p:tavLst>
                                        <p:tav tm="0">
                                          <p:val>
                                            <p:strVal val="ppt_y"/>
                                          </p:val>
                                        </p:tav>
                                        <p:tav tm="100000">
                                          <p:val>
                                            <p:strVal val="ppt_y+.1"/>
                                          </p:val>
                                        </p:tav>
                                      </p:tavLst>
                                    </p:anim>
                                    <p:set>
                                      <p:cBhvr>
                                        <p:cTn id="16" dur="1" fill="hold">
                                          <p:stCondLst>
                                            <p:cond delay="999"/>
                                          </p:stCondLst>
                                        </p:cTn>
                                        <p:tgtEl>
                                          <p:spTgt spid="49"/>
                                        </p:tgtEl>
                                        <p:attrNameLst>
                                          <p:attrName>style.visibility</p:attrName>
                                        </p:attrNameLst>
                                      </p:cBhvr>
                                      <p:to>
                                        <p:strVal val="hidden"/>
                                      </p:to>
                                    </p:set>
                                  </p:childTnLst>
                                </p:cTn>
                              </p:par>
                            </p:childTnLst>
                          </p:cTn>
                        </p:par>
                        <p:par>
                          <p:cTn id="17" fill="hold">
                            <p:stCondLst>
                              <p:cond delay="3000"/>
                            </p:stCondLst>
                            <p:childTnLst>
                              <p:par>
                                <p:cTn id="18" presetID="37"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900" decel="100000" fill="hold"/>
                                        <p:tgtEl>
                                          <p:spTgt spid="4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1" grpId="0"/>
      <p:bldP spid="887812" grpId="0"/>
      <p:bldP spid="8878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p:cNvGraphicFramePr/>
          <p:nvPr/>
        </p:nvGraphicFramePr>
        <p:xfrm>
          <a:off x="500034" y="1104883"/>
          <a:ext cx="8423325" cy="607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1367" y="1109571"/>
            <a:ext cx="1898543"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Analyses en profondeur du système pour en cibler les failles et maximiser sa performance</a:t>
            </a:r>
            <a:endParaRPr lang="en-US" sz="1100" dirty="0">
              <a:latin typeface="Calibri" pitchFamily="34" charset="0"/>
            </a:endParaRPr>
          </a:p>
        </p:txBody>
      </p:sp>
      <p:sp>
        <p:nvSpPr>
          <p:cNvPr id="5" name="TextBox 4"/>
          <p:cNvSpPr txBox="1"/>
          <p:nvPr/>
        </p:nvSpPr>
        <p:spPr>
          <a:xfrm>
            <a:off x="7296150" y="2549163"/>
            <a:ext cx="1720144"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avancées et mondialement standardisées, délivrées par des ingénieurs certifiés </a:t>
            </a:r>
            <a:endParaRPr lang="en-US" sz="1100" dirty="0">
              <a:latin typeface="Calibri" pitchFamily="34" charset="0"/>
            </a:endParaRPr>
          </a:p>
        </p:txBody>
      </p:sp>
      <p:sp>
        <p:nvSpPr>
          <p:cNvPr id="10" name="TextBox 9"/>
          <p:cNvSpPr txBox="1"/>
          <p:nvPr/>
        </p:nvSpPr>
        <p:spPr>
          <a:xfrm>
            <a:off x="80931" y="5038736"/>
            <a:ext cx="245964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t>Microsoft Operations Framework (MOF) fournit des méthodologies opérationnelles permettant aux entreprises d’optimiser la fiabilité, la </a:t>
            </a:r>
            <a:r>
              <a:rPr lang="fr-FR" sz="1100" dirty="0" err="1" smtClean="0"/>
              <a:t>supportabilité</a:t>
            </a:r>
            <a:r>
              <a:rPr lang="fr-FR" sz="1100" dirty="0" smtClean="0"/>
              <a:t> et la gestion des produits et technologies Microsoft</a:t>
            </a:r>
            <a:endParaRPr lang="fr-FR" sz="1100" dirty="0"/>
          </a:p>
        </p:txBody>
      </p:sp>
      <p:sp>
        <p:nvSpPr>
          <p:cNvPr id="11" name="TextBox 10"/>
          <p:cNvSpPr txBox="1"/>
          <p:nvPr/>
        </p:nvSpPr>
        <p:spPr>
          <a:xfrm>
            <a:off x="7286625" y="3985713"/>
            <a:ext cx="1809750" cy="21236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interactifs permettant d’échanger avec des représentants de l’informatique interne de Microsoft sur leur expérience de l'utilisation des outils et  méthodologies d'exploitation.</a:t>
            </a:r>
            <a:endParaRPr lang="en-US" sz="1100" dirty="0" smtClean="0">
              <a:latin typeface="Calibri" pitchFamily="34" charset="0"/>
            </a:endParaRPr>
          </a:p>
          <a:p>
            <a:r>
              <a:rPr lang="fr-FR" sz="1100" dirty="0" smtClean="0">
                <a:latin typeface="Calibri" pitchFamily="34" charset="0"/>
              </a:rPr>
              <a:t>Plus orientés processus, ils s'adressent à des décideurs ainsi qu'à des responsables IT</a:t>
            </a:r>
            <a:endParaRPr lang="en-US" sz="1100" dirty="0" smtClean="0">
              <a:latin typeface="Calibri" pitchFamily="34" charset="0"/>
            </a:endParaRPr>
          </a:p>
        </p:txBody>
      </p:sp>
      <p:sp>
        <p:nvSpPr>
          <p:cNvPr id="12" name="TextBox 11"/>
          <p:cNvSpPr txBox="1"/>
          <p:nvPr/>
        </p:nvSpPr>
        <p:spPr>
          <a:xfrm>
            <a:off x="288219" y="2660592"/>
            <a:ext cx="2206746" cy="6001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réalisées par des Premier Field </a:t>
            </a:r>
            <a:r>
              <a:rPr lang="en-US" sz="1100" dirty="0" smtClean="0">
                <a:latin typeface="Calibri" pitchFamily="34" charset="0"/>
              </a:rPr>
              <a:t>Engineers</a:t>
            </a:r>
            <a:r>
              <a:rPr lang="fr-FR" sz="1100" dirty="0" smtClean="0">
                <a:latin typeface="Calibri" pitchFamily="34" charset="0"/>
              </a:rPr>
              <a:t> (PFE)</a:t>
            </a:r>
            <a:endParaRPr lang="en-US" sz="1100" dirty="0">
              <a:latin typeface="Calibri" pitchFamily="34" charset="0"/>
            </a:endParaRPr>
          </a:p>
        </p:txBody>
      </p:sp>
      <p:sp>
        <p:nvSpPr>
          <p:cNvPr id="13" name="TextBox 12"/>
          <p:cNvSpPr txBox="1"/>
          <p:nvPr/>
        </p:nvSpPr>
        <p:spPr>
          <a:xfrm>
            <a:off x="5747172" y="6319931"/>
            <a:ext cx="213000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techniques personnalisés</a:t>
            </a:r>
            <a:endParaRPr lang="en-US" sz="1100" dirty="0" smtClean="0">
              <a:latin typeface="Calibri" pitchFamily="34" charset="0"/>
            </a:endParaRPr>
          </a:p>
        </p:txBody>
      </p:sp>
      <p:sp>
        <p:nvSpPr>
          <p:cNvPr id="14" name="Action Button: Forward or Next 13">
            <a:hlinkClick r:id="" action="ppaction://noaction" highlightClick="1"/>
          </p:cNvPr>
          <p:cNvSpPr/>
          <p:nvPr/>
        </p:nvSpPr>
        <p:spPr bwMode="auto">
          <a:xfrm>
            <a:off x="3005407" y="3431259"/>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5" name="Action Button: Forward or Next 14">
            <a:hlinkClick r:id="rId7" action="ppaction://hlinksldjump" highlightClick="1"/>
          </p:cNvPr>
          <p:cNvSpPr/>
          <p:nvPr/>
        </p:nvSpPr>
        <p:spPr bwMode="auto">
          <a:xfrm>
            <a:off x="4584293" y="216816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6" name="Action Button: Forward or Next 15">
            <a:hlinkClick r:id="" action="ppaction://noaction" highlightClick="1"/>
          </p:cNvPr>
          <p:cNvSpPr/>
          <p:nvPr/>
        </p:nvSpPr>
        <p:spPr bwMode="auto">
          <a:xfrm>
            <a:off x="6505056" y="3333424"/>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7" name="Action Button: Forward or Next 16">
            <a:hlinkClick r:id="" action="ppaction://noaction" highlightClick="1"/>
          </p:cNvPr>
          <p:cNvSpPr/>
          <p:nvPr/>
        </p:nvSpPr>
        <p:spPr bwMode="auto">
          <a:xfrm>
            <a:off x="6482520" y="5554960"/>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9" name="Action Button: Forward or Next 18">
            <a:hlinkClick r:id="" action="ppaction://noaction" highlightClick="1"/>
          </p:cNvPr>
          <p:cNvSpPr/>
          <p:nvPr/>
        </p:nvSpPr>
        <p:spPr bwMode="auto">
          <a:xfrm>
            <a:off x="5015980" y="641651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20" name="Action Button: Forward or Next 19">
            <a:hlinkClick r:id="" action="ppaction://noaction" highlightClick="1"/>
          </p:cNvPr>
          <p:cNvSpPr/>
          <p:nvPr/>
        </p:nvSpPr>
        <p:spPr bwMode="auto">
          <a:xfrm>
            <a:off x="3074082" y="5334687"/>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8" name="Title 3"/>
          <p:cNvSpPr txBox="1">
            <a:spLocks/>
          </p:cNvSpPr>
          <p:nvPr/>
        </p:nvSpPr>
        <p:spPr>
          <a:xfrm>
            <a:off x="6054" y="-123825"/>
            <a:ext cx="8966496" cy="1038225"/>
          </a:xfrm>
          <a:prstGeom prst="rect">
            <a:avLst/>
          </a:prstGeom>
        </p:spPr>
        <p:txBody>
          <a:bodyPr/>
          <a:lstStyle/>
          <a:p>
            <a:r>
              <a:rPr lang="fr-FR" sz="4000" dirty="0" smtClean="0"/>
              <a:t>Sécurisez et optimisez vos opérations avec un contrat de Support premier</a:t>
            </a:r>
          </a:p>
        </p:txBody>
      </p:sp>
      <p:sp>
        <p:nvSpPr>
          <p:cNvPr id="21" name="Rectangle 20"/>
          <p:cNvSpPr/>
          <p:nvPr/>
        </p:nvSpPr>
        <p:spPr>
          <a:xfrm>
            <a:off x="66676" y="1185386"/>
            <a:ext cx="3829050" cy="1169551"/>
          </a:xfrm>
          <a:prstGeom prst="rect">
            <a:avLst/>
          </a:prstGeom>
        </p:spPr>
        <p:txBody>
          <a:bodyPr wrap="square">
            <a:spAutoFit/>
          </a:bodyPr>
          <a:lstStyle/>
          <a:p>
            <a:r>
              <a:rPr lang="fr-FR" sz="1400" dirty="0" smtClean="0"/>
              <a:t>Le contrat de support premier est une offre complète et flexible vous permettant d’accéder à un ensemble de services préventifs visant à sécuriser, optimiser et assurer la disponibilité de vos plateformes.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350" y="134938"/>
            <a:ext cx="8943975"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17838" y="989013"/>
            <a:ext cx="5888037" cy="1033462"/>
          </a:xfrm>
          <a:prstGeom prst="rect">
            <a:avLst/>
          </a:prstGeom>
        </p:spPr>
        <p:txBody>
          <a:bodyPr/>
          <a:lstStyle/>
          <a:p>
            <a:pPr>
              <a:buNone/>
            </a:pPr>
            <a:r>
              <a:rPr lang="fr-FR" sz="1600" b="1" dirty="0" smtClean="0"/>
              <a:t>Examens disponibles :</a:t>
            </a:r>
          </a:p>
          <a:p>
            <a:pPr>
              <a:buBlip>
                <a:blip r:embed="rId3"/>
              </a:buBlip>
            </a:pPr>
            <a:r>
              <a:rPr lang="fr-FR" sz="1200" dirty="0" smtClean="0"/>
              <a:t>70-403 TS: System Center Virtual Machine Manager, Configuration</a:t>
            </a:r>
          </a:p>
          <a:p>
            <a:pPr>
              <a:buBlip>
                <a:blip r:embed="rId3"/>
              </a:buBlip>
            </a:pPr>
            <a:r>
              <a:rPr lang="fr-FR" sz="1200" dirty="0" smtClean="0"/>
              <a:t>70-643 TS: Windows Server 2008 Applications Infrastructure, Configuration </a:t>
            </a:r>
          </a:p>
          <a:p>
            <a:pPr>
              <a:buBlip>
                <a:blip r:embed="rId3"/>
              </a:buBlip>
            </a:pPr>
            <a:r>
              <a:rPr lang="fr-FR" sz="1200" dirty="0" smtClean="0"/>
              <a:t>70-652 TS: Windows Server 2008 </a:t>
            </a:r>
            <a:r>
              <a:rPr lang="en-US" sz="1200" dirty="0" smtClean="0"/>
              <a:t>Virtualization, Configuration</a:t>
            </a:r>
          </a:p>
          <a:p>
            <a:pPr>
              <a:buBlip>
                <a:blip r:embed="rId3"/>
              </a:buBlip>
            </a:pPr>
            <a:r>
              <a:rPr lang="fr-FR" sz="1200" dirty="0" smtClean="0"/>
              <a:t>70-656 TS: Microsoft Desktop </a:t>
            </a:r>
            <a:r>
              <a:rPr lang="en-US" sz="1200" dirty="0" smtClean="0"/>
              <a:t>Optimization</a:t>
            </a:r>
            <a:r>
              <a:rPr lang="fr-FR" sz="1200" dirty="0" smtClean="0"/>
              <a:t> Pack, Configuration</a:t>
            </a:r>
            <a:endParaRPr lang="fr-FR" sz="1200" b="1" dirty="0" smtClean="0"/>
          </a:p>
        </p:txBody>
      </p:sp>
      <p:grpSp>
        <p:nvGrpSpPr>
          <p:cNvPr id="3" name="Group 64"/>
          <p:cNvGrpSpPr>
            <a:grpSpLocks/>
          </p:cNvGrpSpPr>
          <p:nvPr/>
        </p:nvGrpSpPr>
        <p:grpSpPr bwMode="auto">
          <a:xfrm>
            <a:off x="13855" y="945583"/>
            <a:ext cx="2923309" cy="994064"/>
            <a:chOff x="28548" y="929088"/>
            <a:chExt cx="3124200" cy="975879"/>
          </a:xfrm>
        </p:grpSpPr>
        <p:pic>
          <p:nvPicPr>
            <p:cNvPr id="410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7" name="Rectangle 79880"/>
            <p:cNvSpPr>
              <a:spLocks noChangeArrowheads="1"/>
            </p:cNvSpPr>
            <p:nvPr/>
          </p:nvSpPr>
          <p:spPr bwMode="auto">
            <a:xfrm>
              <a:off x="1336648" y="1071899"/>
              <a:ext cx="1717675" cy="642652"/>
            </a:xfrm>
            <a:prstGeom prst="rect">
              <a:avLst/>
            </a:prstGeom>
            <a:noFill/>
            <a:ln w="9525">
              <a:noFill/>
              <a:miter lim="800000"/>
              <a:headEnd/>
              <a:tailEnd/>
            </a:ln>
          </p:spPr>
          <p:txBody>
            <a:bodyPr>
              <a:normAutofit/>
            </a:bodyPr>
            <a:lstStyle/>
            <a:p>
              <a:pPr eaLnBrk="0" fontAlgn="auto" hangingPunct="0">
                <a:lnSpc>
                  <a:spcPct val="90000"/>
                </a:lnSpc>
                <a:spcBef>
                  <a:spcPts val="0"/>
                </a:spcBef>
                <a:spcAft>
                  <a:spcPts val="0"/>
                </a:spcAft>
                <a:defRPr/>
              </a:pPr>
              <a:r>
                <a:rPr lang="en-US" sz="1200" b="1" dirty="0">
                  <a:solidFill>
                    <a:schemeClr val="bg1"/>
                  </a:solidFill>
                  <a:ea typeface="MS PGothic" pitchFamily="34" charset="-128"/>
                  <a:cs typeface="Arial" charset="0"/>
                </a:rPr>
                <a:t>Microsoft Desktop Optimization </a:t>
              </a:r>
              <a:r>
                <a:rPr lang="en-US" sz="1200" b="1" dirty="0" smtClean="0">
                  <a:solidFill>
                    <a:schemeClr val="bg1"/>
                  </a:solidFill>
                  <a:ea typeface="MS PGothic" pitchFamily="34" charset="-128"/>
                  <a:cs typeface="Arial" charset="0"/>
                </a:rPr>
                <a:t>Pack </a:t>
              </a:r>
              <a:r>
                <a:rPr lang="en-US" sz="1200" b="1" dirty="0">
                  <a:solidFill>
                    <a:schemeClr val="bg1"/>
                  </a:solidFill>
                  <a:ea typeface="MS PGothic" pitchFamily="34" charset="-128"/>
                  <a:cs typeface="Arial" charset="0"/>
                </a:rPr>
                <a:t>configuration</a:t>
              </a:r>
            </a:p>
          </p:txBody>
        </p:sp>
        <p:pic>
          <p:nvPicPr>
            <p:cNvPr id="410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9" name="Rectangle 8"/>
          <p:cNvSpPr/>
          <p:nvPr/>
        </p:nvSpPr>
        <p:spPr>
          <a:xfrm>
            <a:off x="2951040" y="2297749"/>
            <a:ext cx="6151418" cy="707886"/>
          </a:xfrm>
          <a:prstGeom prst="rect">
            <a:avLst/>
          </a:prstGeom>
        </p:spPr>
        <p:txBody>
          <a:bodyPr wrap="square">
            <a:spAutoFit/>
          </a:bodyPr>
          <a:lstStyle/>
          <a:p>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solidFill>
                  <a:srgbClr val="FFFFFF"/>
                </a:solidFill>
                <a:latin typeface="Calibri" pitchFamily="34" charset="0"/>
              </a:rPr>
              <a:t>70-351 TS: Configuration du serveur Microsoft  Internet Security and </a:t>
            </a:r>
            <a:r>
              <a:rPr lang="en-US" sz="1200" dirty="0" smtClean="0">
                <a:solidFill>
                  <a:srgbClr val="FFFFFF"/>
                </a:solidFill>
                <a:latin typeface="Calibri" pitchFamily="34" charset="0"/>
              </a:rPr>
              <a:t>Acceleration </a:t>
            </a:r>
            <a:r>
              <a:rPr lang="fr-FR" sz="1200" dirty="0" smtClean="0">
                <a:solidFill>
                  <a:srgbClr val="FFFFFF"/>
                </a:solidFill>
                <a:latin typeface="Calibri" pitchFamily="34" charset="0"/>
              </a:rPr>
              <a:t>(ISA) Server 2006</a:t>
            </a:r>
            <a:endParaRPr lang="fr-FR" b="1" dirty="0" smtClean="0"/>
          </a:p>
        </p:txBody>
      </p:sp>
      <p:grpSp>
        <p:nvGrpSpPr>
          <p:cNvPr id="10" name="Group 64"/>
          <p:cNvGrpSpPr>
            <a:grpSpLocks/>
          </p:cNvGrpSpPr>
          <p:nvPr/>
        </p:nvGrpSpPr>
        <p:grpSpPr bwMode="auto">
          <a:xfrm>
            <a:off x="0" y="2309957"/>
            <a:ext cx="2964873" cy="1015133"/>
            <a:chOff x="28548" y="929088"/>
            <a:chExt cx="3124200" cy="975879"/>
          </a:xfrm>
        </p:grpSpPr>
        <p:pic>
          <p:nvPicPr>
            <p:cNvPr id="1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2"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du serveur Microsoft ISA Server 2006</a:t>
              </a:r>
              <a:endParaRPr lang="en-US" sz="1400" dirty="0">
                <a:solidFill>
                  <a:schemeClr val="bg1"/>
                </a:solidFill>
                <a:latin typeface="Segoe"/>
                <a:ea typeface="MS PGothic" pitchFamily="34" charset="-128"/>
              </a:endParaRPr>
            </a:p>
          </p:txBody>
        </p:sp>
        <p:pic>
          <p:nvPicPr>
            <p:cNvPr id="1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14" name="Rectangle 13"/>
          <p:cNvSpPr/>
          <p:nvPr/>
        </p:nvSpPr>
        <p:spPr>
          <a:xfrm>
            <a:off x="2978726" y="3589628"/>
            <a:ext cx="6137564" cy="1114151"/>
          </a:xfrm>
          <a:prstGeom prst="rect">
            <a:avLst/>
          </a:prstGeom>
        </p:spPr>
        <p:txBody>
          <a:bodyPr wrap="square">
            <a:spAutoFit/>
          </a:bodyPr>
          <a:lstStyle/>
          <a:p>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70-400 : TS : Configuration de Microsoft System Center Operations Manager 2007 </a:t>
            </a:r>
          </a:p>
          <a:p>
            <a:pPr marL="463550" indent="-463550">
              <a:lnSpc>
                <a:spcPct val="90000"/>
              </a:lnSpc>
              <a:spcBef>
                <a:spcPct val="20000"/>
              </a:spcBef>
              <a:buSzPct val="120000"/>
              <a:buBlip>
                <a:blip r:embed="rId3"/>
              </a:buBlip>
            </a:pPr>
            <a:r>
              <a:rPr lang="fr-FR" sz="1200" dirty="0" smtClean="0">
                <a:latin typeface="Calibri" pitchFamily="34" charset="0"/>
              </a:rPr>
              <a:t>70-401 : TS : Configuration de Microsoft System Center Configuration Manager 2007</a:t>
            </a:r>
          </a:p>
          <a:p>
            <a:pPr marL="463550" indent="-463550">
              <a:lnSpc>
                <a:spcPct val="90000"/>
              </a:lnSpc>
              <a:spcBef>
                <a:spcPct val="20000"/>
              </a:spcBef>
              <a:buSzPct val="120000"/>
              <a:buBlip>
                <a:blip r:embed="rId3"/>
              </a:buBlip>
            </a:pPr>
            <a:r>
              <a:rPr lang="fr-FR" sz="1200" dirty="0" smtClean="0">
                <a:latin typeface="Calibri" pitchFamily="34" charset="0"/>
              </a:rPr>
              <a:t>70-403 TS: Configuration de System Center Virtual Machine Manager, (bientôt disponible)</a:t>
            </a:r>
          </a:p>
        </p:txBody>
      </p:sp>
      <p:grpSp>
        <p:nvGrpSpPr>
          <p:cNvPr id="17" name="Group 64"/>
          <p:cNvGrpSpPr>
            <a:grpSpLocks/>
          </p:cNvGrpSpPr>
          <p:nvPr/>
        </p:nvGrpSpPr>
        <p:grpSpPr bwMode="auto">
          <a:xfrm>
            <a:off x="13850" y="3598462"/>
            <a:ext cx="2964873" cy="1015133"/>
            <a:chOff x="28548" y="929088"/>
            <a:chExt cx="3124200" cy="975879"/>
          </a:xfrm>
        </p:grpSpPr>
        <p:pic>
          <p:nvPicPr>
            <p:cNvPr id="18"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9"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a:t>
              </a:r>
              <a:r>
                <a:rPr lang="fr-FR" sz="1200" b="1" dirty="0" smtClean="0">
                  <a:solidFill>
                    <a:schemeClr val="bg1"/>
                  </a:solidFill>
                </a:rPr>
                <a:t>de serveur </a:t>
              </a:r>
              <a:r>
                <a:rPr lang="fr-FR" sz="1200" b="1" dirty="0">
                  <a:solidFill>
                    <a:schemeClr val="bg1"/>
                  </a:solidFill>
                </a:rPr>
                <a:t>Microsoft </a:t>
              </a:r>
              <a:r>
                <a:rPr lang="fr-FR" sz="1200" b="1" dirty="0" smtClean="0">
                  <a:solidFill>
                    <a:schemeClr val="bg1"/>
                  </a:solidFill>
                </a:rPr>
                <a:t>System Center</a:t>
              </a:r>
              <a:endParaRPr lang="en-US" sz="1400" dirty="0">
                <a:solidFill>
                  <a:schemeClr val="bg1"/>
                </a:solidFill>
                <a:latin typeface="Segoe"/>
                <a:ea typeface="MS PGothic" pitchFamily="34" charset="-128"/>
              </a:endParaRPr>
            </a:p>
          </p:txBody>
        </p:sp>
        <p:pic>
          <p:nvPicPr>
            <p:cNvPr id="20"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grpSp>
        <p:nvGrpSpPr>
          <p:cNvPr id="21" name="Group 63"/>
          <p:cNvGrpSpPr>
            <a:grpSpLocks/>
          </p:cNvGrpSpPr>
          <p:nvPr/>
        </p:nvGrpSpPr>
        <p:grpSpPr bwMode="auto">
          <a:xfrm>
            <a:off x="0" y="5086350"/>
            <a:ext cx="2981325" cy="990599"/>
            <a:chOff x="3124201" y="897370"/>
            <a:chExt cx="3124199" cy="975879"/>
          </a:xfrm>
        </p:grpSpPr>
        <p:pic>
          <p:nvPicPr>
            <p:cNvPr id="22"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3" name="Rectangle 79880"/>
            <p:cNvSpPr>
              <a:spLocks noChangeArrowheads="1"/>
            </p:cNvSpPr>
            <p:nvPr/>
          </p:nvSpPr>
          <p:spPr bwMode="auto">
            <a:xfrm>
              <a:off x="4384464" y="1066800"/>
              <a:ext cx="1568661" cy="611273"/>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Configuration Microsoft exchange Server 2007</a:t>
              </a:r>
            </a:p>
          </p:txBody>
        </p:sp>
        <p:pic>
          <p:nvPicPr>
            <p:cNvPr id="24"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
        <p:nvSpPr>
          <p:cNvPr id="25" name="Rectangle 24"/>
          <p:cNvSpPr/>
          <p:nvPr/>
        </p:nvSpPr>
        <p:spPr>
          <a:xfrm>
            <a:off x="3000375" y="5098614"/>
            <a:ext cx="5981700" cy="1052596"/>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70-236 : MCTS: configuration de MS Exchange Server 2007 (1 examen requis)</a:t>
            </a:r>
          </a:p>
          <a:p>
            <a:pPr marL="463550" indent="-463550">
              <a:lnSpc>
                <a:spcPct val="90000"/>
              </a:lnSpc>
              <a:spcBef>
                <a:spcPct val="20000"/>
              </a:spcBef>
              <a:buSzPct val="120000"/>
              <a:buBlip>
                <a:blip r:embed="rId3"/>
              </a:buBlip>
            </a:pPr>
            <a:r>
              <a:rPr lang="fr-FR" sz="1200" dirty="0" smtClean="0">
                <a:latin typeface="Calibri" pitchFamily="34" charset="0"/>
              </a:rPr>
              <a:t>Certification métier (IT Pro): 70-236 +70-237 + 70-238 : MCITP: Enterprise Messaging </a:t>
            </a:r>
            <a:r>
              <a:rPr lang="en-US" sz="1200" dirty="0" smtClean="0">
                <a:latin typeface="Calibri" pitchFamily="34" charset="0"/>
              </a:rPr>
              <a:t>Administrator </a:t>
            </a:r>
            <a:r>
              <a:rPr lang="fr-FR" sz="1200" dirty="0" smtClean="0">
                <a:latin typeface="Calibri" pitchFamily="34" charset="0"/>
              </a:rPr>
              <a:t> (3 examens)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34938"/>
            <a:ext cx="88392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62288" y="989013"/>
            <a:ext cx="5834062" cy="1365250"/>
          </a:xfrm>
          <a:prstGeom prst="rect">
            <a:avLst/>
          </a:prstGeom>
        </p:spPr>
        <p:txBody>
          <a:bodyPr/>
          <a:lstStyle/>
          <a:p>
            <a:pPr>
              <a:buNone/>
            </a:pPr>
            <a:r>
              <a:rPr lang="fr-FR" sz="1600" b="1" dirty="0" smtClean="0"/>
              <a:t>Examens disponibles :</a:t>
            </a:r>
          </a:p>
          <a:p>
            <a:pPr>
              <a:buBlip>
                <a:blip r:embed="rId3"/>
              </a:buBlip>
            </a:pPr>
            <a:r>
              <a:rPr lang="fr-FR" sz="1200" dirty="0" smtClean="0"/>
              <a:t>70-638 : TS : Configuration de Microsoft Office Communications Server 2007 </a:t>
            </a:r>
          </a:p>
          <a:p>
            <a:pPr>
              <a:buBlip>
                <a:blip r:embed="rId3"/>
              </a:buBlip>
            </a:pPr>
            <a:r>
              <a:rPr lang="fr-FR" sz="1200" dirty="0" smtClean="0"/>
              <a:t>Certification technologique (TS) : 70-236 : MCTS: configuration de MS Exchange Server 2007  (1 examen requis)</a:t>
            </a:r>
          </a:p>
          <a:p>
            <a:pPr>
              <a:buBlip>
                <a:blip r:embed="rId3"/>
              </a:buBlip>
            </a:pPr>
            <a:r>
              <a:rPr lang="fr-FR" sz="1200" dirty="0" smtClean="0"/>
              <a:t>Certification métier (IT Pro) : MCITP: Enterprise Messaging </a:t>
            </a:r>
            <a:r>
              <a:rPr lang="en-US" sz="1200" dirty="0" smtClean="0"/>
              <a:t>Administrator </a:t>
            </a:r>
            <a:r>
              <a:rPr lang="fr-FR" sz="1200" dirty="0" smtClean="0"/>
              <a:t> (3 examens requis : 70-236 +70-237 + 70-238)</a:t>
            </a:r>
          </a:p>
          <a:p>
            <a:pPr>
              <a:buBlip>
                <a:blip r:embed="rId3"/>
              </a:buBlip>
            </a:pPr>
            <a:r>
              <a:rPr lang="fr-FR" sz="1200" dirty="0" smtClean="0"/>
              <a:t>Examen Voice à venir : 88-924 </a:t>
            </a:r>
          </a:p>
        </p:txBody>
      </p:sp>
      <p:sp>
        <p:nvSpPr>
          <p:cNvPr id="9" name="Rectangle 8"/>
          <p:cNvSpPr/>
          <p:nvPr/>
        </p:nvSpPr>
        <p:spPr>
          <a:xfrm>
            <a:off x="2964007" y="2526349"/>
            <a:ext cx="6151418" cy="2868478"/>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Certifications technologique (TS) : 70-640 : MCTS : Configuration d'une infrastructure Active Directory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70-642 : MCTS : Configuration d'une infrastructure réseau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70-643 : MCTS : Configuration d'une infrastructure d'applications  (1 examen requis)</a:t>
            </a:r>
          </a:p>
          <a:p>
            <a:pPr marL="463550" lvl="0" indent="-463550">
              <a:lnSpc>
                <a:spcPct val="90000"/>
              </a:lnSpc>
              <a:spcBef>
                <a:spcPct val="20000"/>
              </a:spcBef>
              <a:buSzPct val="120000"/>
              <a:buBlip>
                <a:blip r:embed="rId3"/>
              </a:buBlip>
            </a:pPr>
            <a:r>
              <a:rPr lang="fr-FR" sz="1200" dirty="0" smtClean="0">
                <a:latin typeface="Calibri" pitchFamily="34" charset="0"/>
              </a:rPr>
              <a:t>Certifications métier (IT) : MCIT Professionnel : Administrateur Entreprise  (3 examens requis : 70-640 + 70-642 + 70-646)</a:t>
            </a:r>
          </a:p>
          <a:p>
            <a:pPr marL="463550" lvl="0" indent="-463550">
              <a:lnSpc>
                <a:spcPct val="90000"/>
              </a:lnSpc>
              <a:spcBef>
                <a:spcPct val="20000"/>
              </a:spcBef>
              <a:buSzPct val="120000"/>
              <a:buBlip>
                <a:blip r:embed="rId3"/>
              </a:buBlip>
            </a:pPr>
            <a:r>
              <a:rPr lang="fr-FR" sz="1200" dirty="0" smtClean="0">
                <a:latin typeface="Calibri" pitchFamily="34" charset="0"/>
              </a:rPr>
              <a:t>MCIT Professionnel : Administrateur Serveur (5 examens requis : 70-624 ou 70-620 + 70-642 + 70-640 + 70-643 + 70-647)</a:t>
            </a:r>
          </a:p>
          <a:p>
            <a:pPr marL="463550" lvl="0" indent="-463550">
              <a:lnSpc>
                <a:spcPct val="90000"/>
              </a:lnSpc>
              <a:spcBef>
                <a:spcPct val="20000"/>
              </a:spcBef>
              <a:buSzPct val="120000"/>
              <a:buBlip>
                <a:blip r:embed="rId3"/>
              </a:buBlip>
            </a:pPr>
            <a:r>
              <a:rPr lang="fr-FR" sz="1200" dirty="0" smtClean="0">
                <a:latin typeface="Calibri" pitchFamily="34" charset="0"/>
              </a:rPr>
              <a:t>MCSE/MCSA 2003 vers MCITP Windows Server 2008</a:t>
            </a:r>
          </a:p>
          <a:p>
            <a:pPr marL="463550" lvl="0" indent="-463550">
              <a:lnSpc>
                <a:spcPct val="90000"/>
              </a:lnSpc>
              <a:spcBef>
                <a:spcPct val="20000"/>
              </a:spcBef>
              <a:buSzPct val="120000"/>
              <a:buBlip>
                <a:blip r:embed="rId3"/>
              </a:buBlip>
            </a:pPr>
            <a:r>
              <a:rPr lang="fr-FR" sz="1200" dirty="0" smtClean="0">
                <a:latin typeface="Calibri" pitchFamily="34" charset="0"/>
              </a:rPr>
              <a:t>MCSE vers MCTIP Administrateur Entreprise (3 examens requis : 70-649 + 70-620 ou 70-624 + 70-647)</a:t>
            </a:r>
          </a:p>
          <a:p>
            <a:pPr marL="463550" lvl="0" indent="-463550">
              <a:lnSpc>
                <a:spcPct val="90000"/>
              </a:lnSpc>
              <a:spcBef>
                <a:spcPct val="20000"/>
              </a:spcBef>
              <a:buSzPct val="120000"/>
              <a:buBlip>
                <a:blip r:embed="rId3"/>
              </a:buBlip>
            </a:pPr>
            <a:r>
              <a:rPr lang="fr-FR" sz="1200" dirty="0" smtClean="0">
                <a:latin typeface="Calibri" pitchFamily="34" charset="0"/>
              </a:rPr>
              <a:t>MCSA vers MCTIP Windows Server 2008 – Administrateur Serveur (2 examens requis : 70-648 + 70-646) </a:t>
            </a:r>
          </a:p>
        </p:txBody>
      </p:sp>
      <p:sp>
        <p:nvSpPr>
          <p:cNvPr id="25" name="Rectangle 24"/>
          <p:cNvSpPr/>
          <p:nvPr/>
        </p:nvSpPr>
        <p:spPr>
          <a:xfrm>
            <a:off x="2971800" y="53748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70-557 : MCTS : Microsoft Forefront Client et Server Configuration</a:t>
            </a:r>
          </a:p>
        </p:txBody>
      </p:sp>
      <p:grpSp>
        <p:nvGrpSpPr>
          <p:cNvPr id="26" name="Group 63"/>
          <p:cNvGrpSpPr>
            <a:grpSpLocks/>
          </p:cNvGrpSpPr>
          <p:nvPr/>
        </p:nvGrpSpPr>
        <p:grpSpPr bwMode="auto">
          <a:xfrm>
            <a:off x="0" y="942965"/>
            <a:ext cx="2943224" cy="981085"/>
            <a:chOff x="3124201" y="897370"/>
            <a:chExt cx="3124199" cy="975879"/>
          </a:xfrm>
        </p:grpSpPr>
        <p:pic>
          <p:nvPicPr>
            <p:cNvPr id="27"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8" name="Rectangle 79880"/>
            <p:cNvSpPr>
              <a:spLocks noChangeArrowheads="1"/>
            </p:cNvSpPr>
            <p:nvPr/>
          </p:nvSpPr>
          <p:spPr bwMode="auto">
            <a:xfrm>
              <a:off x="4384464" y="995393"/>
              <a:ext cx="1718309" cy="727126"/>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Microsoft Configuration Office Communications Server 2007 </a:t>
              </a:r>
              <a:endParaRPr lang="en-US" sz="1200" b="1" dirty="0">
                <a:solidFill>
                  <a:schemeClr val="bg1"/>
                </a:solidFill>
                <a:latin typeface="Calibri" pitchFamily="34" charset="0"/>
                <a:ea typeface="MS PGothic" pitchFamily="34" charset="-128"/>
              </a:endParaRPr>
            </a:p>
          </p:txBody>
        </p:sp>
        <p:pic>
          <p:nvPicPr>
            <p:cNvPr id="29"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grpSp>
        <p:nvGrpSpPr>
          <p:cNvPr id="30" name="Group 63"/>
          <p:cNvGrpSpPr>
            <a:grpSpLocks/>
          </p:cNvGrpSpPr>
          <p:nvPr/>
        </p:nvGrpSpPr>
        <p:grpSpPr bwMode="auto">
          <a:xfrm>
            <a:off x="0" y="254793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1999838"/>
              <a:ext cx="1625812" cy="609601"/>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Server 2008 Active Directory Configuration</a:t>
              </a: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34" name="Group 64"/>
          <p:cNvGrpSpPr>
            <a:grpSpLocks/>
          </p:cNvGrpSpPr>
          <p:nvPr/>
        </p:nvGrpSpPr>
        <p:grpSpPr bwMode="auto">
          <a:xfrm>
            <a:off x="0" y="5365750"/>
            <a:ext cx="2981325" cy="976313"/>
            <a:chOff x="28548" y="929088"/>
            <a:chExt cx="3124200" cy="975879"/>
          </a:xfrm>
        </p:grpSpPr>
        <p:pic>
          <p:nvPicPr>
            <p:cNvPr id="35"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36" name="Rectangle 79880"/>
            <p:cNvSpPr>
              <a:spLocks noChangeArrowheads="1"/>
            </p:cNvSpPr>
            <p:nvPr/>
          </p:nvSpPr>
          <p:spPr bwMode="auto">
            <a:xfrm>
              <a:off x="1366830" y="1106822"/>
              <a:ext cx="1538268"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latin typeface="Calibri" pitchFamily="34" charset="0"/>
                </a:rPr>
                <a:t>Microsoft Forefront Client et Server – Configuration</a:t>
              </a:r>
              <a:endParaRPr lang="en-US" sz="1400" b="1" dirty="0">
                <a:solidFill>
                  <a:schemeClr val="bg1"/>
                </a:solidFill>
                <a:latin typeface="Calibri" pitchFamily="34" charset="0"/>
                <a:ea typeface="MS PGothic" pitchFamily="34" charset="-128"/>
              </a:endParaRPr>
            </a:p>
          </p:txBody>
        </p:sp>
        <p:pic>
          <p:nvPicPr>
            <p:cNvPr id="37"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4463"/>
            <a:ext cx="88011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9" name="Rectangle 8"/>
          <p:cNvSpPr/>
          <p:nvPr/>
        </p:nvSpPr>
        <p:spPr>
          <a:xfrm>
            <a:off x="2964007" y="2535874"/>
            <a:ext cx="6151418" cy="3477875"/>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7 certifications technologique (TS) : </a:t>
            </a:r>
          </a:p>
          <a:p>
            <a:pPr marL="463550" lvl="0" indent="-463550">
              <a:lnSpc>
                <a:spcPct val="90000"/>
              </a:lnSpc>
              <a:spcBef>
                <a:spcPct val="20000"/>
              </a:spcBef>
              <a:buSzPct val="120000"/>
              <a:buBlip>
                <a:blip r:embed="rId3"/>
              </a:buBlip>
            </a:pPr>
            <a:r>
              <a:rPr lang="fr-FR" sz="1200" dirty="0" smtClean="0">
                <a:latin typeface="Calibri" pitchFamily="34" charset="0"/>
              </a:rPr>
              <a:t>70-536  : MCTS: .NET Framework - Application </a:t>
            </a:r>
            <a:r>
              <a:rPr lang="en-US" sz="1200" dirty="0" smtClean="0">
                <a:latin typeface="Calibri" pitchFamily="34" charset="0"/>
              </a:rPr>
              <a:t>Development Foundation</a:t>
            </a:r>
            <a:endParaRPr lang="fr-FR" sz="1200" dirty="0" smtClean="0">
              <a:latin typeface="Calibri" pitchFamily="34" charset="0"/>
            </a:endParaRPr>
          </a:p>
          <a:p>
            <a:pPr marL="463550" lvl="0" indent="-463550">
              <a:lnSpc>
                <a:spcPct val="90000"/>
              </a:lnSpc>
              <a:spcBef>
                <a:spcPct val="20000"/>
              </a:spcBef>
              <a:buSzPct val="120000"/>
              <a:buBlip>
                <a:blip r:embed="rId3"/>
              </a:buBlip>
            </a:pPr>
            <a:r>
              <a:rPr lang="fr-FR" sz="1200" dirty="0" smtClean="0">
                <a:latin typeface="Calibri" pitchFamily="34" charset="0"/>
              </a:rPr>
              <a:t>70-502  : MCTS: .NET Framework 3.5, Windows </a:t>
            </a:r>
            <a:r>
              <a:rPr lang="en-US" sz="1200" dirty="0" smtClean="0">
                <a:latin typeface="Calibri" pitchFamily="34" charset="0"/>
              </a:rPr>
              <a:t>Presentation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70-503  : MCTS: .NET Framework 3.5, Windows Communication </a:t>
            </a:r>
            <a:r>
              <a:rPr lang="en-US" sz="1200" dirty="0" smtClean="0">
                <a:latin typeface="Calibri" pitchFamily="34" charset="0"/>
              </a:rPr>
              <a:t>Foundation</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70-504  : MCTS: .NET Framework 3.5, Windows </a:t>
            </a:r>
            <a:r>
              <a:rPr lang="en-US" sz="1200" dirty="0" smtClean="0">
                <a:latin typeface="Calibri" pitchFamily="34" charset="0"/>
              </a:rPr>
              <a:t>Workflow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70-505  : MCTS: .NET Framework 3.5, Windows </a:t>
            </a:r>
            <a:r>
              <a:rPr lang="en-US" sz="1200" dirty="0" smtClean="0">
                <a:latin typeface="Calibri" pitchFamily="34" charset="0"/>
              </a:rPr>
              <a:t>Forms</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70-561  : MCTS: .NET Framework 3.5, ADO.NET Applications</a:t>
            </a:r>
          </a:p>
          <a:p>
            <a:pPr marL="463550" lvl="0" indent="-463550">
              <a:lnSpc>
                <a:spcPct val="90000"/>
              </a:lnSpc>
              <a:spcBef>
                <a:spcPct val="20000"/>
              </a:spcBef>
              <a:buSzPct val="120000"/>
              <a:buBlip>
                <a:blip r:embed="rId3"/>
              </a:buBlip>
            </a:pPr>
            <a:r>
              <a:rPr lang="fr-FR" sz="1200" dirty="0" smtClean="0">
                <a:latin typeface="Calibri" pitchFamily="34" charset="0"/>
              </a:rPr>
              <a:t>70-562  : MCTS: .NET Framework 3.5, ASP.NET Applications</a:t>
            </a:r>
          </a:p>
          <a:p>
            <a:pPr marL="463550" lvl="0" indent="-463550">
              <a:lnSpc>
                <a:spcPct val="90000"/>
              </a:lnSpc>
              <a:spcBef>
                <a:spcPct val="20000"/>
              </a:spcBef>
              <a:buSzPct val="120000"/>
              <a:buBlip>
                <a:blip r:embed="rId3"/>
              </a:buBlip>
            </a:pPr>
            <a:r>
              <a:rPr lang="fr-FR" sz="1200" dirty="0" smtClean="0">
                <a:latin typeface="Calibri" pitchFamily="34" charset="0"/>
              </a:rPr>
              <a:t>3 certifications métier (Pro) :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t>
            </a:r>
            <a:r>
              <a:rPr lang="en-US" sz="1200" dirty="0" smtClean="0">
                <a:latin typeface="Calibri" pitchFamily="34" charset="0"/>
              </a:rPr>
              <a:t>Windows Developer </a:t>
            </a:r>
            <a:r>
              <a:rPr lang="fr-FR" sz="1200" dirty="0" smtClean="0">
                <a:latin typeface="Calibri" pitchFamily="34" charset="0"/>
              </a:rPr>
              <a:t>3.5  (3 examens requis : 70-536 (TS) + 70-563 (TS) + 70-505</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ASP.NET </a:t>
            </a:r>
            <a:r>
              <a:rPr lang="en-US" sz="1200" dirty="0" smtClean="0">
                <a:latin typeface="Calibri" pitchFamily="34" charset="0"/>
              </a:rPr>
              <a:t>Developer</a:t>
            </a:r>
            <a:r>
              <a:rPr lang="fr-FR" sz="1200" dirty="0" smtClean="0">
                <a:latin typeface="Calibri" pitchFamily="34" charset="0"/>
              </a:rPr>
              <a:t> 3.5 – (3 examens requis : 70-536 (TS) + 70-562 (TS) + 70-564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Enterprise Application </a:t>
            </a:r>
            <a:r>
              <a:rPr lang="en-US" sz="1200" dirty="0" smtClean="0">
                <a:latin typeface="Calibri" pitchFamily="34" charset="0"/>
              </a:rPr>
              <a:t>Developer</a:t>
            </a:r>
            <a:r>
              <a:rPr lang="fr-FR" sz="1200" dirty="0" smtClean="0">
                <a:latin typeface="Calibri" pitchFamily="34" charset="0"/>
              </a:rPr>
              <a:t> 3.5 </a:t>
            </a:r>
          </a:p>
          <a:p>
            <a:pPr marL="463550" lvl="0" indent="-463550">
              <a:lnSpc>
                <a:spcPct val="90000"/>
              </a:lnSpc>
              <a:spcBef>
                <a:spcPct val="20000"/>
              </a:spcBef>
              <a:buSzPct val="120000"/>
              <a:buBlip>
                <a:blip r:embed="rId3"/>
              </a:buBlip>
            </a:pPr>
            <a:r>
              <a:rPr lang="fr-FR" sz="1200" dirty="0" smtClean="0">
                <a:latin typeface="Calibri" pitchFamily="34" charset="0"/>
              </a:rPr>
              <a:t>(3 examens requis : 70-536 (TS) + 70-565 + au choix 70-503 ou 70-561 ou 70-562 ou 70-505)</a:t>
            </a:r>
          </a:p>
        </p:txBody>
      </p:sp>
      <p:sp>
        <p:nvSpPr>
          <p:cNvPr id="25" name="Rectangle 24"/>
          <p:cNvSpPr/>
          <p:nvPr/>
        </p:nvSpPr>
        <p:spPr>
          <a:xfrm>
            <a:off x="2962275" y="12219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Certifications technologique (TS) : 70-654 : MCTS - Windows Essential Business Server 2008, </a:t>
            </a:r>
            <a:r>
              <a:rPr lang="en-US" sz="1200" dirty="0" smtClean="0">
                <a:latin typeface="Calibri" pitchFamily="34" charset="0"/>
              </a:rPr>
              <a:t>Configuring </a:t>
            </a:r>
            <a:r>
              <a:rPr lang="fr-FR" sz="1200" dirty="0" smtClean="0">
                <a:latin typeface="Calibri" pitchFamily="34" charset="0"/>
              </a:rPr>
              <a:t>(1 examen requis)</a:t>
            </a:r>
          </a:p>
        </p:txBody>
      </p:sp>
      <p:grpSp>
        <p:nvGrpSpPr>
          <p:cNvPr id="4" name="Group 63"/>
          <p:cNvGrpSpPr>
            <a:grpSpLocks/>
          </p:cNvGrpSpPr>
          <p:nvPr/>
        </p:nvGrpSpPr>
        <p:grpSpPr bwMode="auto">
          <a:xfrm>
            <a:off x="0" y="256698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2152171"/>
              <a:ext cx="1444837" cy="282807"/>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Visual Studio 2008</a:t>
              </a:r>
              <a:endParaRPr lang="en-US" sz="1200" b="1" dirty="0">
                <a:solidFill>
                  <a:schemeClr val="bg1"/>
                </a:solidFill>
                <a:latin typeface="Calibri" pitchFamily="34" charset="0"/>
                <a:ea typeface="MS PGothic" pitchFamily="34" charset="-128"/>
              </a:endParaRP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18" name="Group 63"/>
          <p:cNvGrpSpPr>
            <a:grpSpLocks/>
          </p:cNvGrpSpPr>
          <p:nvPr/>
        </p:nvGrpSpPr>
        <p:grpSpPr bwMode="auto">
          <a:xfrm>
            <a:off x="0" y="1203325"/>
            <a:ext cx="2981325" cy="976313"/>
            <a:chOff x="3124201" y="897370"/>
            <a:chExt cx="3124199" cy="975879"/>
          </a:xfrm>
        </p:grpSpPr>
        <p:pic>
          <p:nvPicPr>
            <p:cNvPr id="19"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0" name="Rectangle 79880"/>
            <p:cNvSpPr>
              <a:spLocks noChangeArrowheads="1"/>
            </p:cNvSpPr>
            <p:nvPr/>
          </p:nvSpPr>
          <p:spPr bwMode="auto">
            <a:xfrm>
              <a:off x="4384464" y="1066800"/>
              <a:ext cx="1718309" cy="609600"/>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Essential Business Server 2008, Configuring</a:t>
              </a:r>
            </a:p>
          </p:txBody>
        </p:sp>
        <p:pic>
          <p:nvPicPr>
            <p:cNvPr id="21"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19"/>
          <p:cNvSpPr>
            <a:spLocks noGrp="1"/>
          </p:cNvSpPr>
          <p:nvPr>
            <p:ph type="body" sz="quarter" idx="11"/>
          </p:nvPr>
        </p:nvSpPr>
        <p:spPr>
          <a:xfrm>
            <a:off x="1265238" y="1238250"/>
            <a:ext cx="6994950" cy="1384994"/>
          </a:xfrm>
        </p:spPr>
        <p:txBody>
          <a:bodyPr/>
          <a:lstStyle/>
          <a:p>
            <a:pPr algn="ctr"/>
            <a:r>
              <a:rPr lang="fr-FR" sz="8000" dirty="0"/>
              <a:t>Compatibilité matérielle</a:t>
            </a:r>
          </a:p>
        </p:txBody>
      </p:sp>
      <p:grpSp>
        <p:nvGrpSpPr>
          <p:cNvPr id="2" name="Groupe 11"/>
          <p:cNvGrpSpPr/>
          <p:nvPr/>
        </p:nvGrpSpPr>
        <p:grpSpPr>
          <a:xfrm>
            <a:off x="8001024" y="0"/>
            <a:ext cx="1142976" cy="890578"/>
            <a:chOff x="0" y="5786454"/>
            <a:chExt cx="1071538" cy="890578"/>
          </a:xfrm>
        </p:grpSpPr>
        <p:grpSp>
          <p:nvGrpSpPr>
            <p:cNvPr id="3" name="Group 46"/>
            <p:cNvGrpSpPr>
              <a:grpSpLocks/>
            </p:cNvGrpSpPr>
            <p:nvPr/>
          </p:nvGrpSpPr>
          <p:grpSpPr bwMode="auto">
            <a:xfrm>
              <a:off x="142844" y="6143644"/>
              <a:ext cx="785818" cy="533388"/>
              <a:chOff x="373" y="1963"/>
              <a:chExt cx="1540" cy="1416"/>
            </a:xfrm>
          </p:grpSpPr>
          <p:grpSp>
            <p:nvGrpSpPr>
              <p:cNvPr id="4" name="Group 19"/>
              <p:cNvGrpSpPr>
                <a:grpSpLocks/>
              </p:cNvGrpSpPr>
              <p:nvPr/>
            </p:nvGrpSpPr>
            <p:grpSpPr bwMode="auto">
              <a:xfrm>
                <a:off x="373" y="2635"/>
                <a:ext cx="1540" cy="625"/>
                <a:chOff x="2242" y="1040"/>
                <a:chExt cx="1246" cy="551"/>
              </a:xfrm>
            </p:grpSpPr>
            <p:sp>
              <p:nvSpPr>
                <p:cNvPr id="17"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8" name="Picture 21" descr="silver edge - clear oval"/>
                <p:cNvPicPr>
                  <a:picLocks noChangeAspect="1" noChangeArrowheads="1"/>
                </p:cNvPicPr>
                <p:nvPr/>
              </p:nvPicPr>
              <p:blipFill>
                <a:blip r:embed="rId3" cstate="print"/>
                <a:srcRect/>
                <a:stretch>
                  <a:fillRect/>
                </a:stretch>
              </p:blipFill>
              <p:spPr bwMode="auto">
                <a:xfrm>
                  <a:off x="2331" y="1121"/>
                  <a:ext cx="1090" cy="412"/>
                </a:xfrm>
                <a:prstGeom prst="rect">
                  <a:avLst/>
                </a:prstGeom>
                <a:noFill/>
              </p:spPr>
            </p:pic>
          </p:grpSp>
          <p:pic>
            <p:nvPicPr>
              <p:cNvPr id="16" name="Picture 7" descr="MSN icon calendar"/>
              <p:cNvPicPr>
                <a:picLocks noChangeAspect="1" noChangeArrowheads="1"/>
              </p:cNvPicPr>
              <p:nvPr/>
            </p:nvPicPr>
            <p:blipFill>
              <a:blip r:embed="rId4" cstate="print"/>
              <a:srcRect b="25166"/>
              <a:stretch>
                <a:fillRect/>
              </a:stretch>
            </p:blipFill>
            <p:spPr bwMode="auto">
              <a:xfrm>
                <a:off x="569" y="1963"/>
                <a:ext cx="1037" cy="1416"/>
              </a:xfrm>
              <a:prstGeom prst="rect">
                <a:avLst/>
              </a:prstGeom>
              <a:noFill/>
            </p:spPr>
          </p:pic>
        </p:grpSp>
        <p:sp>
          <p:nvSpPr>
            <p:cNvPr id="14"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grpSp>
        <p:nvGrpSpPr>
          <p:cNvPr id="5" name="Group 53"/>
          <p:cNvGrpSpPr>
            <a:grpSpLocks/>
          </p:cNvGrpSpPr>
          <p:nvPr/>
        </p:nvGrpSpPr>
        <p:grpSpPr bwMode="auto">
          <a:xfrm>
            <a:off x="3062277" y="3981449"/>
            <a:ext cx="2871788" cy="2054225"/>
            <a:chOff x="307" y="776"/>
            <a:chExt cx="1809" cy="1294"/>
          </a:xfrm>
        </p:grpSpPr>
        <p:grpSp>
          <p:nvGrpSpPr>
            <p:cNvPr id="6" name="Group 38"/>
            <p:cNvGrpSpPr>
              <a:grpSpLocks/>
            </p:cNvGrpSpPr>
            <p:nvPr/>
          </p:nvGrpSpPr>
          <p:grpSpPr bwMode="auto">
            <a:xfrm>
              <a:off x="307" y="1073"/>
              <a:ext cx="1809" cy="747"/>
              <a:chOff x="481" y="1505"/>
              <a:chExt cx="1246" cy="551"/>
            </a:xfrm>
          </p:grpSpPr>
          <p:sp>
            <p:nvSpPr>
              <p:cNvPr id="27" name="Oval 39"/>
              <p:cNvSpPr>
                <a:spLocks noChangeArrowheads="1"/>
              </p:cNvSpPr>
              <p:nvPr/>
            </p:nvSpPr>
            <p:spPr bwMode="auto">
              <a:xfrm>
                <a:off x="481" y="1505"/>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8" name="Picture 40" descr="silver edge - clear oval"/>
              <p:cNvPicPr>
                <a:picLocks noChangeAspect="1" noChangeArrowheads="1"/>
              </p:cNvPicPr>
              <p:nvPr/>
            </p:nvPicPr>
            <p:blipFill>
              <a:blip r:embed="rId5"/>
              <a:srcRect/>
              <a:stretch>
                <a:fillRect/>
              </a:stretch>
            </p:blipFill>
            <p:spPr bwMode="auto">
              <a:xfrm>
                <a:off x="566" y="1576"/>
                <a:ext cx="1090" cy="412"/>
              </a:xfrm>
              <a:prstGeom prst="rect">
                <a:avLst/>
              </a:prstGeom>
              <a:noFill/>
            </p:spPr>
          </p:pic>
        </p:grpSp>
        <p:pic>
          <p:nvPicPr>
            <p:cNvPr id="21" name="Picture 49" descr="Plotter printer"/>
            <p:cNvPicPr>
              <a:picLocks noChangeAspect="1" noChangeArrowheads="1"/>
            </p:cNvPicPr>
            <p:nvPr/>
          </p:nvPicPr>
          <p:blipFill>
            <a:blip r:embed="rId6" cstate="print"/>
            <a:srcRect/>
            <a:stretch>
              <a:fillRect/>
            </a:stretch>
          </p:blipFill>
          <p:spPr bwMode="auto">
            <a:xfrm>
              <a:off x="1281" y="798"/>
              <a:ext cx="622" cy="743"/>
            </a:xfrm>
            <a:prstGeom prst="rect">
              <a:avLst/>
            </a:prstGeom>
            <a:noFill/>
          </p:spPr>
        </p:pic>
        <p:pic>
          <p:nvPicPr>
            <p:cNvPr id="22" name="Picture 51" descr="Server"/>
            <p:cNvPicPr>
              <a:picLocks noChangeAspect="1" noChangeArrowheads="1"/>
            </p:cNvPicPr>
            <p:nvPr/>
          </p:nvPicPr>
          <p:blipFill>
            <a:blip r:embed="rId7" cstate="print"/>
            <a:srcRect/>
            <a:stretch>
              <a:fillRect/>
            </a:stretch>
          </p:blipFill>
          <p:spPr bwMode="auto">
            <a:xfrm>
              <a:off x="597" y="810"/>
              <a:ext cx="482" cy="711"/>
            </a:xfrm>
            <a:prstGeom prst="rect">
              <a:avLst/>
            </a:prstGeom>
            <a:noFill/>
          </p:spPr>
        </p:pic>
        <p:pic>
          <p:nvPicPr>
            <p:cNvPr id="23" name="Picture 8" descr="PC with flat panel"/>
            <p:cNvPicPr>
              <a:picLocks noChangeAspect="1" noChangeArrowheads="1"/>
            </p:cNvPicPr>
            <p:nvPr/>
          </p:nvPicPr>
          <p:blipFill>
            <a:blip r:embed="rId8" cstate="print"/>
            <a:srcRect/>
            <a:stretch>
              <a:fillRect/>
            </a:stretch>
          </p:blipFill>
          <p:spPr bwMode="auto">
            <a:xfrm>
              <a:off x="867" y="1042"/>
              <a:ext cx="609" cy="623"/>
            </a:xfrm>
            <a:prstGeom prst="rect">
              <a:avLst/>
            </a:prstGeom>
            <a:noFill/>
          </p:spPr>
        </p:pic>
        <p:grpSp>
          <p:nvGrpSpPr>
            <p:cNvPr id="7" name="Group 48"/>
            <p:cNvGrpSpPr>
              <a:grpSpLocks/>
            </p:cNvGrpSpPr>
            <p:nvPr/>
          </p:nvGrpSpPr>
          <p:grpSpPr bwMode="auto">
            <a:xfrm>
              <a:off x="868" y="776"/>
              <a:ext cx="807" cy="1294"/>
              <a:chOff x="1307" y="464"/>
              <a:chExt cx="807" cy="1294"/>
            </a:xfrm>
          </p:grpSpPr>
          <p:pic>
            <p:nvPicPr>
              <p:cNvPr id="25" name="Picture 45" descr="MSN icon search"/>
              <p:cNvPicPr>
                <a:picLocks noChangeAspect="1" noChangeArrowheads="1"/>
              </p:cNvPicPr>
              <p:nvPr/>
            </p:nvPicPr>
            <p:blipFill>
              <a:blip r:embed="rId9" cstate="print"/>
              <a:srcRect/>
              <a:stretch>
                <a:fillRect/>
              </a:stretch>
            </p:blipFill>
            <p:spPr bwMode="auto">
              <a:xfrm flipH="1">
                <a:off x="1307" y="464"/>
                <a:ext cx="807" cy="1294"/>
              </a:xfrm>
              <a:prstGeom prst="rect">
                <a:avLst/>
              </a:prstGeom>
              <a:noFill/>
            </p:spPr>
          </p:pic>
          <p:pic>
            <p:nvPicPr>
              <p:cNvPr id="26" name="Picture 46" descr="GEL Checkmark check mark cobalt"/>
              <p:cNvPicPr>
                <a:picLocks noChangeAspect="1" noChangeArrowheads="1"/>
              </p:cNvPicPr>
              <p:nvPr/>
            </p:nvPicPr>
            <p:blipFill>
              <a:blip r:embed="rId10"/>
              <a:srcRect/>
              <a:stretch>
                <a:fillRect/>
              </a:stretch>
            </p:blipFill>
            <p:spPr bwMode="auto">
              <a:xfrm>
                <a:off x="1451" y="586"/>
                <a:ext cx="302" cy="292"/>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fr-FR" b="0" dirty="0" smtClean="0"/>
              <a:t>Recommandations</a:t>
            </a:r>
            <a:endParaRPr lang="fr-FR" b="0" dirty="0"/>
          </a:p>
        </p:txBody>
      </p:sp>
      <p:sp>
        <p:nvSpPr>
          <p:cNvPr id="21508" name="Rectangle 7"/>
          <p:cNvSpPr>
            <a:spLocks noChangeArrowheads="1"/>
          </p:cNvSpPr>
          <p:nvPr/>
        </p:nvSpPr>
        <p:spPr bwMode="auto">
          <a:xfrm>
            <a:off x="771499" y="944565"/>
            <a:ext cx="7894662" cy="2755900"/>
          </a:xfrm>
          <a:prstGeom prst="rect">
            <a:avLst/>
          </a:prstGeom>
          <a:noFill/>
          <a:ln w="9525" algn="ctr">
            <a:noFill/>
            <a:miter lim="800000"/>
            <a:headEnd/>
            <a:tailEnd/>
          </a:ln>
        </p:spPr>
        <p:txBody>
          <a:bodyPr wrap="none" anchor="ctr"/>
          <a:lstStyle/>
          <a:p>
            <a:endParaRPr lang="fr-FR"/>
          </a:p>
        </p:txBody>
      </p:sp>
      <p:pic>
        <p:nvPicPr>
          <p:cNvPr id="21509" name="Picture 5" descr="wv-capable"/>
          <p:cNvPicPr>
            <a:picLocks noChangeAspect="1" noChangeArrowheads="1"/>
          </p:cNvPicPr>
          <p:nvPr/>
        </p:nvPicPr>
        <p:blipFill>
          <a:blip r:embed="rId3"/>
          <a:srcRect/>
          <a:stretch>
            <a:fillRect/>
          </a:stretch>
        </p:blipFill>
        <p:spPr bwMode="auto">
          <a:xfrm>
            <a:off x="1485874" y="4411665"/>
            <a:ext cx="1060450" cy="1590675"/>
          </a:xfrm>
          <a:prstGeom prst="rect">
            <a:avLst/>
          </a:prstGeom>
          <a:noFill/>
          <a:ln w="9525">
            <a:noFill/>
            <a:miter lim="800000"/>
            <a:headEnd/>
            <a:tailEnd/>
          </a:ln>
        </p:spPr>
      </p:pic>
      <p:graphicFrame>
        <p:nvGraphicFramePr>
          <p:cNvPr id="9" name="Table 8"/>
          <p:cNvGraphicFramePr>
            <a:graphicFrameLocks noGrp="1"/>
          </p:cNvGraphicFramePr>
          <p:nvPr/>
        </p:nvGraphicFramePr>
        <p:xfrm>
          <a:off x="374625" y="2335215"/>
          <a:ext cx="3521100" cy="1977661"/>
        </p:xfrm>
        <a:graphic>
          <a:graphicData uri="http://schemas.openxmlformats.org/drawingml/2006/table">
            <a:tbl>
              <a:tblPr firstRow="1" bandRow="1">
                <a:tableStyleId>{EB344D84-9AFB-497E-A393-DC336BA19D2E}</a:tableStyleId>
              </a:tblPr>
              <a:tblGrid>
                <a:gridCol w="1079435"/>
                <a:gridCol w="2441665"/>
              </a:tblGrid>
              <a:tr h="282523">
                <a:tc>
                  <a:txBody>
                    <a:bodyPr/>
                    <a:lstStyle/>
                    <a:p>
                      <a:endParaRPr lang="fr-FR" sz="1200" dirty="0">
                        <a:latin typeface="Andalus" pitchFamily="2" charset="-78"/>
                        <a:cs typeface="Andalus" pitchFamily="2" charset="-78"/>
                      </a:endParaRPr>
                    </a:p>
                  </a:txBody>
                  <a:tcPr/>
                </a:tc>
                <a:tc>
                  <a:txBody>
                    <a:bodyPr/>
                    <a:lstStyle/>
                    <a:p>
                      <a:r>
                        <a:rPr lang="fr-FR" sz="1200" dirty="0" smtClean="0">
                          <a:solidFill>
                            <a:schemeClr val="bg2"/>
                          </a:solidFill>
                          <a:latin typeface="Andalus" pitchFamily="2" charset="-78"/>
                          <a:cs typeface="Andalus" pitchFamily="2" charset="-78"/>
                        </a:rPr>
                        <a:t>Pré-requis minimum</a:t>
                      </a:r>
                      <a:endParaRPr lang="fr-FR" sz="1200" dirty="0">
                        <a:solidFill>
                          <a:schemeClr val="bg2"/>
                        </a:solidFill>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Processeur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800 Mhz</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Mémoire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512 Mo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Graphique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SVGA (800x600)</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Disque</a:t>
                      </a:r>
                      <a:r>
                        <a:rPr lang="fr-FR" sz="1200" baseline="0" dirty="0" smtClean="0">
                          <a:latin typeface="Andalus" pitchFamily="2" charset="-78"/>
                          <a:cs typeface="Andalus" pitchFamily="2" charset="-78"/>
                        </a:rPr>
                        <a:t> dur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20 Go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Espace libre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15 Go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Lecteur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CD-Rom</a:t>
                      </a:r>
                      <a:endParaRPr lang="fr-FR" sz="1200" dirty="0">
                        <a:latin typeface="Andalus" pitchFamily="2" charset="-78"/>
                        <a:cs typeface="Andalus" pitchFamily="2" charset="-78"/>
                      </a:endParaRPr>
                    </a:p>
                  </a:txBody>
                  <a:tcPr/>
                </a:tc>
              </a:tr>
            </a:tbl>
          </a:graphicData>
        </a:graphic>
      </p:graphicFrame>
      <p:sp>
        <p:nvSpPr>
          <p:cNvPr id="21528" name="AutoShape 10"/>
          <p:cNvSpPr>
            <a:spLocks noChangeArrowheads="1"/>
          </p:cNvSpPr>
          <p:nvPr/>
        </p:nvSpPr>
        <p:spPr bwMode="auto">
          <a:xfrm>
            <a:off x="312712" y="1471615"/>
            <a:ext cx="4173563" cy="531813"/>
          </a:xfrm>
          <a:prstGeom prst="roundRect">
            <a:avLst>
              <a:gd name="adj" fmla="val 16667"/>
            </a:avLst>
          </a:prstGeom>
          <a:gradFill rotWithShape="1">
            <a:gsLst>
              <a:gs pos="0">
                <a:srgbClr val="000066"/>
              </a:gs>
              <a:gs pos="100000">
                <a:schemeClr val="tx2">
                  <a:alpha val="0"/>
                </a:schemeClr>
              </a:gs>
            </a:gsLst>
            <a:lin ang="0" scaled="1"/>
          </a:gradFill>
          <a:ln w="9525">
            <a:noFill/>
            <a:round/>
            <a:headEnd/>
            <a:tailEnd/>
          </a:ln>
        </p:spPr>
        <p:txBody>
          <a:bodyPr wrap="none" lIns="182880"/>
          <a:lstStyle/>
          <a:p>
            <a:pPr eaLnBrk="0" hangingPunct="0">
              <a:spcBef>
                <a:spcPct val="20000"/>
              </a:spcBef>
            </a:pPr>
            <a:endParaRPr lang="fr-FR" sz="2000">
              <a:solidFill>
                <a:schemeClr val="bg1"/>
              </a:solidFill>
              <a:latin typeface="Segoe" pitchFamily="34" charset="0"/>
            </a:endParaRPr>
          </a:p>
        </p:txBody>
      </p:sp>
      <p:sp>
        <p:nvSpPr>
          <p:cNvPr id="21529" name="Text Box 11"/>
          <p:cNvSpPr txBox="1">
            <a:spLocks noChangeArrowheads="1"/>
          </p:cNvSpPr>
          <p:nvPr/>
        </p:nvSpPr>
        <p:spPr bwMode="auto">
          <a:xfrm>
            <a:off x="436536" y="1549403"/>
            <a:ext cx="3860800" cy="366712"/>
          </a:xfrm>
          <a:prstGeom prst="rect">
            <a:avLst/>
          </a:prstGeom>
          <a:noFill/>
          <a:ln w="9525" algn="ctr">
            <a:noFill/>
            <a:miter lim="800000"/>
            <a:headEnd/>
            <a:tailEnd/>
          </a:ln>
        </p:spPr>
        <p:txBody>
          <a:bodyPr>
            <a:spAutoFit/>
          </a:bodyPr>
          <a:lstStyle/>
          <a:p>
            <a:pPr>
              <a:spcBef>
                <a:spcPct val="50000"/>
              </a:spcBef>
            </a:pPr>
            <a:r>
              <a:rPr lang="fr-FR" b="1" dirty="0"/>
              <a:t>Windows Vista Capable</a:t>
            </a:r>
            <a:r>
              <a:rPr lang="fr-FR" dirty="0"/>
              <a:t> </a:t>
            </a:r>
          </a:p>
        </p:txBody>
      </p:sp>
      <p:sp>
        <p:nvSpPr>
          <p:cNvPr id="21530" name="Rectangle 7"/>
          <p:cNvSpPr>
            <a:spLocks noChangeArrowheads="1"/>
          </p:cNvSpPr>
          <p:nvPr/>
        </p:nvSpPr>
        <p:spPr bwMode="auto">
          <a:xfrm>
            <a:off x="785786" y="3786190"/>
            <a:ext cx="7880375" cy="2755900"/>
          </a:xfrm>
          <a:prstGeom prst="rect">
            <a:avLst/>
          </a:prstGeom>
          <a:noFill/>
          <a:ln w="9525" algn="ctr">
            <a:noFill/>
            <a:miter lim="800000"/>
            <a:headEnd/>
            <a:tailEnd/>
          </a:ln>
        </p:spPr>
        <p:txBody>
          <a:bodyPr wrap="none" anchor="ctr"/>
          <a:lstStyle/>
          <a:p>
            <a:endParaRPr lang="fr-FR"/>
          </a:p>
        </p:txBody>
      </p:sp>
      <p:graphicFrame>
        <p:nvGraphicFramePr>
          <p:cNvPr id="16" name="Table 15"/>
          <p:cNvGraphicFramePr>
            <a:graphicFrameLocks noGrp="1"/>
          </p:cNvGraphicFramePr>
          <p:nvPr/>
        </p:nvGraphicFramePr>
        <p:xfrm>
          <a:off x="4798986" y="2349503"/>
          <a:ext cx="3592540" cy="1977661"/>
        </p:xfrm>
        <a:graphic>
          <a:graphicData uri="http://schemas.openxmlformats.org/drawingml/2006/table">
            <a:tbl>
              <a:tblPr firstRow="1" bandRow="1">
                <a:tableStyleId>{EB344D84-9AFB-497E-A393-DC336BA19D2E}</a:tableStyleId>
              </a:tblPr>
              <a:tblGrid>
                <a:gridCol w="1120914"/>
                <a:gridCol w="2471626"/>
              </a:tblGrid>
              <a:tr h="282523">
                <a:tc>
                  <a:txBody>
                    <a:bodyPr/>
                    <a:lstStyle/>
                    <a:p>
                      <a:endParaRPr lang="fr-FR" sz="1200" dirty="0">
                        <a:latin typeface="Andalus" pitchFamily="2" charset="-78"/>
                        <a:cs typeface="Andalus" pitchFamily="2" charset="-78"/>
                      </a:endParaRPr>
                    </a:p>
                  </a:txBody>
                  <a:tcPr/>
                </a:tc>
                <a:tc>
                  <a:txBody>
                    <a:bodyPr/>
                    <a:lstStyle/>
                    <a:p>
                      <a:r>
                        <a:rPr lang="fr-FR" sz="1200" dirty="0" smtClean="0">
                          <a:solidFill>
                            <a:schemeClr val="bg2"/>
                          </a:solidFill>
                          <a:latin typeface="Andalus" pitchFamily="2" charset="-78"/>
                          <a:cs typeface="Andalus" pitchFamily="2" charset="-78"/>
                        </a:rPr>
                        <a:t>Pré-requis minimum</a:t>
                      </a:r>
                      <a:endParaRPr lang="fr-FR" sz="1200" dirty="0">
                        <a:solidFill>
                          <a:schemeClr val="bg2"/>
                        </a:solidFill>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Processeur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1 </a:t>
                      </a:r>
                      <a:r>
                        <a:rPr lang="fr-FR" sz="1200" dirty="0" err="1" smtClean="0">
                          <a:latin typeface="Andalus" pitchFamily="2" charset="-78"/>
                          <a:cs typeface="Andalus" pitchFamily="2" charset="-78"/>
                        </a:rPr>
                        <a:t>Ghz</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Mémoire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1 Go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Graphique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Windows </a:t>
                      </a:r>
                      <a:r>
                        <a:rPr lang="fr-FR" sz="1200" dirty="0" err="1" smtClean="0">
                          <a:latin typeface="Andalus" pitchFamily="2" charset="-78"/>
                          <a:cs typeface="Andalus" pitchFamily="2" charset="-78"/>
                        </a:rPr>
                        <a:t>Aero</a:t>
                      </a:r>
                      <a:r>
                        <a:rPr lang="fr-FR" sz="1200" dirty="0" smtClean="0">
                          <a:latin typeface="Andalus" pitchFamily="2" charset="-78"/>
                          <a:cs typeface="Andalus" pitchFamily="2" charset="-78"/>
                        </a:rPr>
                        <a:t> (WDDM)</a:t>
                      </a:r>
                      <a:r>
                        <a:rPr lang="fr-FR" sz="1200" baseline="0" dirty="0" smtClean="0">
                          <a:latin typeface="Andalus" pitchFamily="2" charset="-78"/>
                          <a:cs typeface="Andalus" pitchFamily="2" charset="-78"/>
                        </a:rPr>
                        <a:t> 128 Mo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Disque</a:t>
                      </a:r>
                      <a:r>
                        <a:rPr lang="fr-FR" sz="1200" baseline="0" dirty="0" smtClean="0">
                          <a:latin typeface="Andalus" pitchFamily="2" charset="-78"/>
                          <a:cs typeface="Andalus" pitchFamily="2" charset="-78"/>
                        </a:rPr>
                        <a:t> dur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40 Go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Espace libre</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15 Go</a:t>
                      </a:r>
                      <a:endParaRPr lang="fr-FR" sz="1200" dirty="0">
                        <a:latin typeface="Andalus" pitchFamily="2" charset="-78"/>
                        <a:cs typeface="Andalus" pitchFamily="2" charset="-78"/>
                      </a:endParaRPr>
                    </a:p>
                  </a:txBody>
                  <a:tcPr/>
                </a:tc>
              </a:tr>
              <a:tr h="282523">
                <a:tc>
                  <a:txBody>
                    <a:bodyPr/>
                    <a:lstStyle/>
                    <a:p>
                      <a:r>
                        <a:rPr lang="fr-FR" sz="1200" dirty="0" smtClean="0">
                          <a:latin typeface="Andalus" pitchFamily="2" charset="-78"/>
                          <a:cs typeface="Andalus" pitchFamily="2" charset="-78"/>
                        </a:rPr>
                        <a:t>Lecteur</a:t>
                      </a:r>
                      <a:endParaRPr lang="fr-FR" sz="1200" dirty="0">
                        <a:latin typeface="Andalus" pitchFamily="2" charset="-78"/>
                        <a:cs typeface="Andalus" pitchFamily="2" charset="-78"/>
                      </a:endParaRPr>
                    </a:p>
                  </a:txBody>
                  <a:tcPr/>
                </a:tc>
                <a:tc>
                  <a:txBody>
                    <a:bodyPr/>
                    <a:lstStyle/>
                    <a:p>
                      <a:r>
                        <a:rPr lang="fr-FR" sz="1200" dirty="0" smtClean="0">
                          <a:latin typeface="Andalus" pitchFamily="2" charset="-78"/>
                          <a:cs typeface="Andalus" pitchFamily="2" charset="-78"/>
                        </a:rPr>
                        <a:t>DVD-Rom</a:t>
                      </a:r>
                      <a:endParaRPr lang="fr-FR" sz="1200" dirty="0">
                        <a:latin typeface="Andalus" pitchFamily="2" charset="-78"/>
                        <a:cs typeface="Andalus" pitchFamily="2" charset="-78"/>
                      </a:endParaRPr>
                    </a:p>
                  </a:txBody>
                  <a:tcPr/>
                </a:tc>
              </a:tr>
            </a:tbl>
          </a:graphicData>
        </a:graphic>
      </p:graphicFrame>
      <p:sp>
        <p:nvSpPr>
          <p:cNvPr id="21549" name="AutoShape 10"/>
          <p:cNvSpPr>
            <a:spLocks noChangeArrowheads="1"/>
          </p:cNvSpPr>
          <p:nvPr/>
        </p:nvSpPr>
        <p:spPr bwMode="auto">
          <a:xfrm>
            <a:off x="4813274" y="1514478"/>
            <a:ext cx="3997351" cy="531812"/>
          </a:xfrm>
          <a:prstGeom prst="roundRect">
            <a:avLst>
              <a:gd name="adj" fmla="val 16667"/>
            </a:avLst>
          </a:prstGeom>
          <a:gradFill rotWithShape="1">
            <a:gsLst>
              <a:gs pos="0">
                <a:srgbClr val="000066"/>
              </a:gs>
              <a:gs pos="100000">
                <a:schemeClr val="tx2">
                  <a:alpha val="0"/>
                </a:schemeClr>
              </a:gs>
            </a:gsLst>
            <a:lin ang="0" scaled="1"/>
          </a:gradFill>
          <a:ln w="9525">
            <a:noFill/>
            <a:round/>
            <a:headEnd/>
            <a:tailEnd/>
          </a:ln>
        </p:spPr>
        <p:txBody>
          <a:bodyPr wrap="none" lIns="182880"/>
          <a:lstStyle/>
          <a:p>
            <a:pPr eaLnBrk="0" hangingPunct="0">
              <a:spcBef>
                <a:spcPct val="20000"/>
              </a:spcBef>
            </a:pPr>
            <a:endParaRPr lang="fr-FR" sz="2000">
              <a:solidFill>
                <a:schemeClr val="bg1"/>
              </a:solidFill>
              <a:latin typeface="Segoe" pitchFamily="34" charset="0"/>
            </a:endParaRPr>
          </a:p>
        </p:txBody>
      </p:sp>
      <p:sp>
        <p:nvSpPr>
          <p:cNvPr id="21550" name="Text Box 11"/>
          <p:cNvSpPr txBox="1">
            <a:spLocks noChangeArrowheads="1"/>
          </p:cNvSpPr>
          <p:nvPr/>
        </p:nvSpPr>
        <p:spPr bwMode="auto">
          <a:xfrm>
            <a:off x="4832324" y="1573215"/>
            <a:ext cx="3860800" cy="366713"/>
          </a:xfrm>
          <a:prstGeom prst="rect">
            <a:avLst/>
          </a:prstGeom>
          <a:noFill/>
          <a:ln w="9525" algn="ctr">
            <a:noFill/>
            <a:miter lim="800000"/>
            <a:headEnd/>
            <a:tailEnd/>
          </a:ln>
        </p:spPr>
        <p:txBody>
          <a:bodyPr>
            <a:spAutoFit/>
          </a:bodyPr>
          <a:lstStyle/>
          <a:p>
            <a:pPr>
              <a:spcBef>
                <a:spcPct val="50000"/>
              </a:spcBef>
            </a:pPr>
            <a:r>
              <a:rPr lang="fr-FR" b="1" dirty="0"/>
              <a:t>Windows Vista Premium </a:t>
            </a:r>
            <a:r>
              <a:rPr lang="fr-FR" b="1" dirty="0" err="1"/>
              <a:t>Ready</a:t>
            </a:r>
            <a:endParaRPr lang="fr-FR" dirty="0"/>
          </a:p>
        </p:txBody>
      </p:sp>
      <p:grpSp>
        <p:nvGrpSpPr>
          <p:cNvPr id="2" name="Groupe 13"/>
          <p:cNvGrpSpPr/>
          <p:nvPr/>
        </p:nvGrpSpPr>
        <p:grpSpPr>
          <a:xfrm>
            <a:off x="8001024" y="0"/>
            <a:ext cx="1142976" cy="890578"/>
            <a:chOff x="0" y="5786454"/>
            <a:chExt cx="1071538" cy="890578"/>
          </a:xfrm>
        </p:grpSpPr>
        <p:grpSp>
          <p:nvGrpSpPr>
            <p:cNvPr id="3" name="Group 46"/>
            <p:cNvGrpSpPr>
              <a:grpSpLocks/>
            </p:cNvGrpSpPr>
            <p:nvPr/>
          </p:nvGrpSpPr>
          <p:grpSpPr bwMode="auto">
            <a:xfrm>
              <a:off x="142844" y="6143644"/>
              <a:ext cx="785818" cy="533388"/>
              <a:chOff x="373" y="1963"/>
              <a:chExt cx="1540" cy="1416"/>
            </a:xfrm>
          </p:grpSpPr>
          <p:grpSp>
            <p:nvGrpSpPr>
              <p:cNvPr id="4" name="Group 19"/>
              <p:cNvGrpSpPr>
                <a:grpSpLocks/>
              </p:cNvGrpSpPr>
              <p:nvPr/>
            </p:nvGrpSpPr>
            <p:grpSpPr bwMode="auto">
              <a:xfrm>
                <a:off x="373" y="2635"/>
                <a:ext cx="1540" cy="625"/>
                <a:chOff x="2242" y="1040"/>
                <a:chExt cx="1246" cy="551"/>
              </a:xfrm>
            </p:grpSpPr>
            <p:sp>
              <p:nvSpPr>
                <p:cNvPr id="20"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1" name="Picture 21" descr="silver edge - clear oval"/>
                <p:cNvPicPr>
                  <a:picLocks noChangeAspect="1" noChangeArrowheads="1"/>
                </p:cNvPicPr>
                <p:nvPr/>
              </p:nvPicPr>
              <p:blipFill>
                <a:blip r:embed="rId4" cstate="print"/>
                <a:srcRect/>
                <a:stretch>
                  <a:fillRect/>
                </a:stretch>
              </p:blipFill>
              <p:spPr bwMode="auto">
                <a:xfrm>
                  <a:off x="2331" y="1121"/>
                  <a:ext cx="1090" cy="412"/>
                </a:xfrm>
                <a:prstGeom prst="rect">
                  <a:avLst/>
                </a:prstGeom>
                <a:noFill/>
              </p:spPr>
            </p:pic>
          </p:grpSp>
          <p:pic>
            <p:nvPicPr>
              <p:cNvPr id="19" name="Picture 7" descr="MSN icon calendar"/>
              <p:cNvPicPr>
                <a:picLocks noChangeAspect="1" noChangeArrowheads="1"/>
              </p:cNvPicPr>
              <p:nvPr/>
            </p:nvPicPr>
            <p:blipFill>
              <a:blip r:embed="rId5" cstate="print"/>
              <a:srcRect b="25166"/>
              <a:stretch>
                <a:fillRect/>
              </a:stretch>
            </p:blipFill>
            <p:spPr bwMode="auto">
              <a:xfrm>
                <a:off x="569" y="1963"/>
                <a:ext cx="1037" cy="1416"/>
              </a:xfrm>
              <a:prstGeom prst="rect">
                <a:avLst/>
              </a:prstGeom>
              <a:noFill/>
            </p:spPr>
          </p:pic>
        </p:grpSp>
        <p:sp>
          <p:nvSpPr>
            <p:cNvPr id="17"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lstStyle/>
          <a:p>
            <a:pPr defTabSz="914363" fontAlgn="auto">
              <a:spcAft>
                <a:spcPts val="0"/>
              </a:spcAft>
              <a:defRPr/>
            </a:pPr>
            <a:r>
              <a:rPr smtClean="0"/>
              <a:t>Microsoft Assessment and Planning Tool (MAP)</a:t>
            </a:r>
            <a:endParaRPr/>
          </a:p>
        </p:txBody>
      </p:sp>
      <p:sp>
        <p:nvSpPr>
          <p:cNvPr id="4" name="Text Placeholder 2"/>
          <p:cNvSpPr txBox="1">
            <a:spLocks/>
          </p:cNvSpPr>
          <p:nvPr/>
        </p:nvSpPr>
        <p:spPr>
          <a:xfrm>
            <a:off x="266700" y="1642855"/>
            <a:ext cx="5191132" cy="4367420"/>
          </a:xfrm>
          <a:prstGeom prst="rect">
            <a:avLst/>
          </a:prstGeom>
        </p:spPr>
        <p:txBody>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r>
              <a:rPr kumimoji="0" lang="fr-FR" sz="28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Anciennement Windows Vista Hardware </a:t>
            </a:r>
            <a:r>
              <a:rPr kumimoji="0" lang="fr-FR" sz="2800" b="0" i="0" u="none" strike="noStrike" kern="1200" cap="none" spc="0" normalizeH="0" baseline="0" noProof="0" dirty="0" err="1"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Assessment</a:t>
            </a:r>
            <a:r>
              <a:rPr kumimoji="0" lang="fr-FR" sz="28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 (WVHA)</a:t>
            </a:r>
          </a:p>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r>
              <a:rPr kumimoji="0" lang="fr-FR" sz="28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Suite intégrée d’outils</a:t>
            </a:r>
          </a:p>
          <a:p>
            <a:pPr marL="858838" marR="0" lvl="1" indent="-396875" algn="l" defTabSz="912813" rtl="0" eaLnBrk="1" fontAlgn="base" latinLnBrk="0" hangingPunct="1">
              <a:lnSpc>
                <a:spcPct val="90000"/>
              </a:lnSpc>
              <a:spcBef>
                <a:spcPct val="20000"/>
              </a:spcBef>
              <a:spcAft>
                <a:spcPct val="0"/>
              </a:spcAft>
              <a:buClrTx/>
              <a:buSzTx/>
              <a:buFontTx/>
              <a:buBlip>
                <a:blip r:embed="rId3"/>
              </a:buBlip>
              <a:tabLst/>
              <a:defRPr/>
            </a:pPr>
            <a:r>
              <a:rPr kumimoji="0" lang="fr-FR" sz="20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Découverte automatique et recommandation</a:t>
            </a:r>
          </a:p>
          <a:p>
            <a:pPr marL="858838" marR="0" lvl="1" indent="-396875" algn="l" defTabSz="912813" rtl="0" eaLnBrk="1" fontAlgn="base" latinLnBrk="0" hangingPunct="1">
              <a:lnSpc>
                <a:spcPct val="90000"/>
              </a:lnSpc>
              <a:spcBef>
                <a:spcPct val="20000"/>
              </a:spcBef>
              <a:spcAft>
                <a:spcPct val="0"/>
              </a:spcAft>
              <a:buClrTx/>
              <a:buSzTx/>
              <a:buFontTx/>
              <a:buBlip>
                <a:blip r:embed="rId3"/>
              </a:buBlip>
              <a:tabLst/>
              <a:defRPr/>
            </a:pPr>
            <a:r>
              <a:rPr kumimoji="0" lang="fr-FR" sz="20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Inventaire sans agent des </a:t>
            </a:r>
            <a:r>
              <a:rPr kumimoji="0" lang="fr-FR" sz="2000" b="0" i="0" u="none" strike="noStrike" kern="1200" cap="none" spc="0" normalizeH="0" baseline="0" noProof="0" dirty="0" err="1"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PCs</a:t>
            </a:r>
            <a:r>
              <a:rPr kumimoji="0" lang="fr-FR" sz="20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 serveurs, applications, </a:t>
            </a:r>
            <a:r>
              <a:rPr kumimoji="0" lang="fr-FR" sz="2000" b="0" i="0" u="none" strike="noStrike" kern="1200" cap="none" spc="0" normalizeH="0" baseline="0" noProof="0" dirty="0" err="1"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devices</a:t>
            </a:r>
            <a:r>
              <a:rPr kumimoji="0" lang="fr-FR" sz="20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 et rôles</a:t>
            </a:r>
          </a:p>
          <a:p>
            <a:pPr marL="858838" marR="0" lvl="1" indent="-396875" algn="l" defTabSz="912813" rtl="0" eaLnBrk="1" fontAlgn="base" latinLnBrk="0" hangingPunct="1">
              <a:lnSpc>
                <a:spcPct val="90000"/>
              </a:lnSpc>
              <a:spcBef>
                <a:spcPct val="20000"/>
              </a:spcBef>
              <a:spcAft>
                <a:spcPct val="0"/>
              </a:spcAft>
              <a:buClrTx/>
              <a:buSzTx/>
              <a:buFontTx/>
              <a:buBlip>
                <a:blip r:embed="rId3"/>
              </a:buBlip>
              <a:tabLst/>
              <a:defRPr/>
            </a:pPr>
            <a:r>
              <a:rPr kumimoji="0" lang="fr-FR" sz="2000" b="0" i="0" u="none" strike="noStrike" kern="1200" cap="none" spc="0" normalizeH="0" baseline="0" noProof="0" dirty="0" smtClean="0">
                <a:ln>
                  <a:noFill/>
                </a:ln>
                <a:gradFill>
                  <a:gsLst>
                    <a:gs pos="51000">
                      <a:schemeClr val="tx1"/>
                    </a:gs>
                    <a:gs pos="100000">
                      <a:schemeClr val="tx1"/>
                    </a:gs>
                  </a:gsLst>
                  <a:lin ang="16200000" scaled="0"/>
                </a:gradFill>
                <a:effectLst>
                  <a:outerShdw blurRad="38100" dist="38100" dir="2700000" algn="tl">
                    <a:srgbClr val="000000">
                      <a:alpha val="43137"/>
                    </a:srgbClr>
                  </a:outerShdw>
                </a:effectLst>
                <a:uLnTx/>
                <a:uFillTx/>
                <a:latin typeface="+mn-lt"/>
                <a:ea typeface="+mn-ea"/>
                <a:cs typeface="+mn-cs"/>
              </a:rPr>
              <a:t>Rapport et proposition concernant de la migration</a:t>
            </a:r>
          </a:p>
          <a:p>
            <a:pPr marL="403225" indent="-396875">
              <a:lnSpc>
                <a:spcPct val="90000"/>
              </a:lnSpc>
              <a:spcBef>
                <a:spcPct val="20000"/>
              </a:spcBef>
              <a:buBlip>
                <a:blip r:embed="rId3"/>
              </a:buBlip>
              <a:defRPr/>
            </a:pPr>
            <a:r>
              <a:rPr lang="fr-FR" sz="2000" dirty="0" smtClean="0">
                <a:gradFill>
                  <a:gsLst>
                    <a:gs pos="51000">
                      <a:schemeClr val="tx1"/>
                    </a:gs>
                    <a:gs pos="100000">
                      <a:schemeClr val="tx1"/>
                    </a:gs>
                  </a:gsLst>
                  <a:lin ang="16200000" scaled="0"/>
                </a:gradFill>
                <a:effectLst>
                  <a:outerShdw blurRad="38100" dist="38100" dir="2700000" algn="tl">
                    <a:srgbClr val="000000">
                      <a:alpha val="43137"/>
                    </a:srgbClr>
                  </a:outerShdw>
                </a:effectLst>
              </a:rPr>
              <a:t>MAP 3.1 disponible depuis Juillet 08</a:t>
            </a:r>
          </a:p>
          <a:p>
            <a:pPr marL="860407" lvl="1" indent="-396875">
              <a:lnSpc>
                <a:spcPct val="90000"/>
              </a:lnSpc>
              <a:spcBef>
                <a:spcPct val="20000"/>
              </a:spcBef>
              <a:buBlip>
                <a:blip r:embed="rId3"/>
              </a:buBlip>
              <a:defRPr/>
            </a:pPr>
            <a:r>
              <a:rPr lang="fr-FR" sz="2000" dirty="0" smtClean="0">
                <a:hlinkClick r:id="rId4"/>
              </a:rPr>
              <a:t>http://www.microsoft.com/MAP</a:t>
            </a:r>
            <a:r>
              <a:rPr lang="fr-FR" sz="2000" dirty="0" smtClean="0"/>
              <a:t> </a:t>
            </a:r>
          </a:p>
        </p:txBody>
      </p:sp>
      <p:graphicFrame>
        <p:nvGraphicFramePr>
          <p:cNvPr id="6" name="Diagram 5"/>
          <p:cNvGraphicFramePr/>
          <p:nvPr/>
        </p:nvGraphicFramePr>
        <p:xfrm>
          <a:off x="5288478" y="1828800"/>
          <a:ext cx="385552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MAP: Principe</a:t>
            </a:r>
            <a:br>
              <a:rPr smtClean="0"/>
            </a:br>
            <a:endParaRPr lang="en-US" dirty="0"/>
          </a:p>
        </p:txBody>
      </p:sp>
      <p:grpSp>
        <p:nvGrpSpPr>
          <p:cNvPr id="3" name="Group 37"/>
          <p:cNvGrpSpPr/>
          <p:nvPr/>
        </p:nvGrpSpPr>
        <p:grpSpPr>
          <a:xfrm>
            <a:off x="285720" y="2071678"/>
            <a:ext cx="3048000" cy="2650027"/>
            <a:chOff x="381000" y="1710813"/>
            <a:chExt cx="3048000" cy="2650027"/>
          </a:xfrm>
        </p:grpSpPr>
        <p:pic>
          <p:nvPicPr>
            <p:cNvPr id="8" name="Picture 4" descr="\\eventsql\dvd27\Clip_Installer\DVD_ART\Artwork_Imagery\HARDWARE_IMAGERY\Illustration - Misc Hardware\Windows Vista Illustration Icons\Generic User.png"/>
            <p:cNvPicPr>
              <a:picLocks noChangeAspect="1" noChangeArrowheads="1"/>
            </p:cNvPicPr>
            <p:nvPr/>
          </p:nvPicPr>
          <p:blipFill>
            <a:blip r:embed="rId3"/>
            <a:srcRect/>
            <a:stretch>
              <a:fillRect/>
            </a:stretch>
          </p:blipFill>
          <p:spPr bwMode="auto">
            <a:xfrm flipH="1">
              <a:off x="707688" y="2909452"/>
              <a:ext cx="1192613" cy="1451388"/>
            </a:xfrm>
            <a:prstGeom prst="rect">
              <a:avLst/>
            </a:prstGeom>
            <a:noFill/>
          </p:spPr>
        </p:pic>
        <p:sp>
          <p:nvSpPr>
            <p:cNvPr id="7" name="Cloud Callout 34"/>
            <p:cNvSpPr/>
            <p:nvPr/>
          </p:nvSpPr>
          <p:spPr bwMode="auto">
            <a:xfrm>
              <a:off x="381000" y="1710813"/>
              <a:ext cx="3048000" cy="943897"/>
            </a:xfrm>
            <a:prstGeom prst="cloudCallou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200" b="1" dirty="0" smtClean="0"/>
                <a:t>Migration OS Windows?</a:t>
              </a:r>
            </a:p>
            <a:p>
              <a:pPr defTabSz="914400" eaLnBrk="0" fontAlgn="base" hangingPunct="0">
                <a:spcBef>
                  <a:spcPct val="0"/>
                </a:spcBef>
                <a:spcAft>
                  <a:spcPct val="0"/>
                </a:spcAft>
              </a:pPr>
              <a:r>
                <a:rPr lang="en-US" sz="1200" b="1" dirty="0" smtClean="0"/>
                <a:t>Consolidation </a:t>
              </a:r>
              <a:r>
                <a:rPr lang="en-US" sz="1200" b="1" dirty="0" err="1" smtClean="0"/>
                <a:t>Serveur</a:t>
              </a:r>
              <a:r>
                <a:rPr lang="en-US" sz="1200" b="1" dirty="0" smtClean="0"/>
                <a:t>?</a:t>
              </a:r>
              <a:endParaRPr lang="en-US" sz="1200" b="1" dirty="0" smtClean="0">
                <a:latin typeface="+mn-lt"/>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effectLst/>
                  <a:latin typeface="+mn-lt"/>
                </a:rPr>
                <a:t>Virtualisation</a:t>
              </a:r>
              <a:r>
                <a:rPr kumimoji="0" lang="en-US" sz="1200" b="1" i="0" u="none" strike="noStrike" cap="none" normalizeH="0" baseline="0" dirty="0" smtClean="0">
                  <a:ln>
                    <a:noFill/>
                  </a:ln>
                  <a:effectLst/>
                  <a:latin typeface="+mn-lt"/>
                </a:rPr>
                <a:t>?</a:t>
              </a:r>
            </a:p>
          </p:txBody>
        </p:sp>
      </p:grpSp>
      <p:grpSp>
        <p:nvGrpSpPr>
          <p:cNvPr id="4" name="Group 24"/>
          <p:cNvGrpSpPr/>
          <p:nvPr/>
        </p:nvGrpSpPr>
        <p:grpSpPr>
          <a:xfrm>
            <a:off x="2272181" y="3113314"/>
            <a:ext cx="1397256" cy="1221180"/>
            <a:chOff x="4350362" y="3754581"/>
            <a:chExt cx="1397256" cy="1221180"/>
          </a:xfrm>
        </p:grpSpPr>
        <p:pic>
          <p:nvPicPr>
            <p:cNvPr id="11"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4350362" y="3754581"/>
              <a:ext cx="1397256" cy="1221180"/>
            </a:xfrm>
            <a:prstGeom prst="rect">
              <a:avLst/>
            </a:prstGeom>
            <a:noFill/>
          </p:spPr>
        </p:pic>
        <p:sp>
          <p:nvSpPr>
            <p:cNvPr id="12" name="TextBox 11"/>
            <p:cNvSpPr txBox="1"/>
            <p:nvPr/>
          </p:nvSpPr>
          <p:spPr>
            <a:xfrm rot="480000">
              <a:off x="4979132" y="3946121"/>
              <a:ext cx="598241" cy="338554"/>
            </a:xfrm>
            <a:prstGeom prst="rect">
              <a:avLst/>
            </a:prstGeom>
            <a:noFill/>
          </p:spPr>
          <p:txBody>
            <a:bodyPr wrap="none" rtlCol="0">
              <a:spAutoFit/>
            </a:bodyPr>
            <a:lstStyle/>
            <a:p>
              <a:r>
                <a:rPr lang="en-US" sz="1600" b="1" dirty="0" smtClean="0">
                  <a:cs typeface="Arial" pitchFamily="34" charset="0"/>
                </a:rPr>
                <a:t>MAP</a:t>
              </a:r>
              <a:endParaRPr lang="en-US" sz="1600" b="1" dirty="0">
                <a:cs typeface="Arial" pitchFamily="34" charset="0"/>
              </a:endParaRPr>
            </a:p>
          </p:txBody>
        </p:sp>
      </p:grpSp>
      <p:grpSp>
        <p:nvGrpSpPr>
          <p:cNvPr id="5" name="Group 19"/>
          <p:cNvGrpSpPr/>
          <p:nvPr/>
        </p:nvGrpSpPr>
        <p:grpSpPr>
          <a:xfrm>
            <a:off x="5177641" y="448976"/>
            <a:ext cx="3728853" cy="2348345"/>
            <a:chOff x="5177641" y="121723"/>
            <a:chExt cx="3728853" cy="2348345"/>
          </a:xfrm>
        </p:grpSpPr>
        <p:grpSp>
          <p:nvGrpSpPr>
            <p:cNvPr id="6" name="Group 47"/>
            <p:cNvGrpSpPr/>
            <p:nvPr/>
          </p:nvGrpSpPr>
          <p:grpSpPr>
            <a:xfrm>
              <a:off x="5177641" y="546265"/>
              <a:ext cx="3728853" cy="1923803"/>
              <a:chOff x="5177641" y="546265"/>
              <a:chExt cx="3728853" cy="1923803"/>
            </a:xfrm>
          </p:grpSpPr>
          <p:sp>
            <p:nvSpPr>
              <p:cNvPr id="16" name="Oval 15"/>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9" name="Group 33"/>
              <p:cNvGrpSpPr/>
              <p:nvPr/>
            </p:nvGrpSpPr>
            <p:grpSpPr>
              <a:xfrm>
                <a:off x="5619043" y="546265"/>
                <a:ext cx="2931188" cy="1773073"/>
                <a:chOff x="5262783" y="665018"/>
                <a:chExt cx="2931188" cy="1773073"/>
              </a:xfrm>
            </p:grpSpPr>
            <p:pic>
              <p:nvPicPr>
                <p:cNvPr id="18" name="Picture 7" descr="\\eventsql\dvd27\Clip_Installer\DVD_ART\Artwork_Imagery\HARDWARE_IMAGERY\Illustration - Misc Hardware\Windows Vista Illustration Icons\Network.png"/>
                <p:cNvPicPr>
                  <a:picLocks noChangeAspect="1" noChangeArrowheads="1"/>
                </p:cNvPicPr>
                <p:nvPr/>
              </p:nvPicPr>
              <p:blipFill>
                <a:blip r:embed="rId5"/>
                <a:srcRect/>
                <a:stretch>
                  <a:fillRect/>
                </a:stretch>
              </p:blipFill>
              <p:spPr bwMode="auto">
                <a:xfrm>
                  <a:off x="6605647" y="665018"/>
                  <a:ext cx="978724" cy="978724"/>
                </a:xfrm>
                <a:prstGeom prst="rect">
                  <a:avLst/>
                </a:prstGeom>
                <a:noFill/>
              </p:spPr>
            </p:pic>
            <p:pic>
              <p:nvPicPr>
                <p:cNvPr id="19" name="Picture 7" descr="\\eventsql\dvd27\Clip_Installer\DVD_ART\Artwork_Imagery\HARDWARE_IMAGERY\Illustration - Misc Hardware\Windows Vista Illustration Icons\Network.png"/>
                <p:cNvPicPr>
                  <a:picLocks noChangeAspect="1" noChangeArrowheads="1"/>
                </p:cNvPicPr>
                <p:nvPr/>
              </p:nvPicPr>
              <p:blipFill>
                <a:blip r:embed="rId5"/>
                <a:srcRect/>
                <a:stretch>
                  <a:fillRect/>
                </a:stretch>
              </p:blipFill>
              <p:spPr bwMode="auto">
                <a:xfrm>
                  <a:off x="6758047" y="817418"/>
                  <a:ext cx="978724" cy="978724"/>
                </a:xfrm>
                <a:prstGeom prst="rect">
                  <a:avLst/>
                </a:prstGeom>
                <a:noFill/>
              </p:spPr>
            </p:pic>
            <p:pic>
              <p:nvPicPr>
                <p:cNvPr id="20"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5262783" y="1045028"/>
                  <a:ext cx="896427" cy="783463"/>
                </a:xfrm>
                <a:prstGeom prst="rect">
                  <a:avLst/>
                </a:prstGeom>
                <a:noFill/>
              </p:spPr>
            </p:pic>
            <p:pic>
              <p:nvPicPr>
                <p:cNvPr id="21"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5415183" y="1197428"/>
                  <a:ext cx="896427" cy="783463"/>
                </a:xfrm>
                <a:prstGeom prst="rect">
                  <a:avLst/>
                </a:prstGeom>
                <a:noFill/>
              </p:spPr>
            </p:pic>
            <p:pic>
              <p:nvPicPr>
                <p:cNvPr id="22"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5567583" y="1349828"/>
                  <a:ext cx="896427" cy="783463"/>
                </a:xfrm>
                <a:prstGeom prst="rect">
                  <a:avLst/>
                </a:prstGeom>
                <a:noFill/>
              </p:spPr>
            </p:pic>
            <p:pic>
              <p:nvPicPr>
                <p:cNvPr id="23"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5719983" y="1502228"/>
                  <a:ext cx="896427" cy="783463"/>
                </a:xfrm>
                <a:prstGeom prst="rect">
                  <a:avLst/>
                </a:prstGeom>
                <a:noFill/>
              </p:spPr>
            </p:pic>
            <p:pic>
              <p:nvPicPr>
                <p:cNvPr id="24" name="Picture 7" descr="\\eventsql\dvd27\Clip_Installer\DVD_ART\Artwork_Imagery\HARDWARE_IMAGERY\Illustration - Misc Hardware\Windows Vista Illustration Icons\Network.png"/>
                <p:cNvPicPr>
                  <a:picLocks noChangeAspect="1" noChangeArrowheads="1"/>
                </p:cNvPicPr>
                <p:nvPr/>
              </p:nvPicPr>
              <p:blipFill>
                <a:blip r:embed="rId5"/>
                <a:srcRect/>
                <a:stretch>
                  <a:fillRect/>
                </a:stretch>
              </p:blipFill>
              <p:spPr bwMode="auto">
                <a:xfrm>
                  <a:off x="6910447" y="969818"/>
                  <a:ext cx="978724" cy="978724"/>
                </a:xfrm>
                <a:prstGeom prst="rect">
                  <a:avLst/>
                </a:prstGeom>
                <a:noFill/>
              </p:spPr>
            </p:pic>
            <p:pic>
              <p:nvPicPr>
                <p:cNvPr id="25" name="Picture 7" descr="\\eventsql\dvd27\Clip_Installer\DVD_ART\Artwork_Imagery\HARDWARE_IMAGERY\Illustration - Misc Hardware\Windows Vista Illustration Icons\Network.png"/>
                <p:cNvPicPr>
                  <a:picLocks noChangeAspect="1" noChangeArrowheads="1"/>
                </p:cNvPicPr>
                <p:nvPr/>
              </p:nvPicPr>
              <p:blipFill>
                <a:blip r:embed="rId5"/>
                <a:srcRect/>
                <a:stretch>
                  <a:fillRect/>
                </a:stretch>
              </p:blipFill>
              <p:spPr bwMode="auto">
                <a:xfrm>
                  <a:off x="7062847" y="1122218"/>
                  <a:ext cx="978724" cy="978724"/>
                </a:xfrm>
                <a:prstGeom prst="rect">
                  <a:avLst/>
                </a:prstGeom>
                <a:noFill/>
              </p:spPr>
            </p:pic>
            <p:pic>
              <p:nvPicPr>
                <p:cNvPr id="26" name="Picture 7" descr="\\eventsql\dvd27\Clip_Installer\DVD_ART\Artwork_Imagery\HARDWARE_IMAGERY\Illustration - Misc Hardware\Windows Vista Illustration Icons\Network.png"/>
                <p:cNvPicPr>
                  <a:picLocks noChangeAspect="1" noChangeArrowheads="1"/>
                </p:cNvPicPr>
                <p:nvPr/>
              </p:nvPicPr>
              <p:blipFill>
                <a:blip r:embed="rId5"/>
                <a:srcRect/>
                <a:stretch>
                  <a:fillRect/>
                </a:stretch>
              </p:blipFill>
              <p:spPr bwMode="auto">
                <a:xfrm>
                  <a:off x="7215247" y="1274618"/>
                  <a:ext cx="978724" cy="978724"/>
                </a:xfrm>
                <a:prstGeom prst="rect">
                  <a:avLst/>
                </a:prstGeom>
                <a:noFill/>
              </p:spPr>
            </p:pic>
            <p:pic>
              <p:nvPicPr>
                <p:cNvPr id="27" name="Picture 8" descr="\\eventsql\dvd27\Clip_Installer\DVD_ART\Artwork_Imagery\HARDWARE_IMAGERY\Illustration - Misc Hardware\Windows Vista Illustration Icons\Mobility.png"/>
                <p:cNvPicPr>
                  <a:picLocks noChangeAspect="1" noChangeArrowheads="1"/>
                </p:cNvPicPr>
                <p:nvPr/>
              </p:nvPicPr>
              <p:blipFill>
                <a:blip r:embed="rId4"/>
                <a:srcRect/>
                <a:stretch>
                  <a:fillRect/>
                </a:stretch>
              </p:blipFill>
              <p:spPr bwMode="auto">
                <a:xfrm>
                  <a:off x="5872383" y="1654628"/>
                  <a:ext cx="896427" cy="783463"/>
                </a:xfrm>
                <a:prstGeom prst="rect">
                  <a:avLst/>
                </a:prstGeom>
                <a:noFill/>
              </p:spPr>
            </p:pic>
          </p:grpSp>
        </p:grpSp>
        <p:sp>
          <p:nvSpPr>
            <p:cNvPr id="15" name="TextBox 14"/>
            <p:cNvSpPr txBox="1"/>
            <p:nvPr/>
          </p:nvSpPr>
          <p:spPr>
            <a:xfrm>
              <a:off x="5538878" y="121723"/>
              <a:ext cx="2932386" cy="400110"/>
            </a:xfrm>
            <a:prstGeom prst="rect">
              <a:avLst/>
            </a:prstGeom>
            <a:noFill/>
          </p:spPr>
          <p:txBody>
            <a:bodyPr wrap="square" rtlCol="0">
              <a:spAutoFit/>
            </a:bodyPr>
            <a:lstStyle/>
            <a:p>
              <a:pPr algn="ctr"/>
              <a:r>
                <a:rPr lang="en-US" sz="2000" i="1" dirty="0" smtClean="0">
                  <a:cs typeface="Arial" pitchFamily="34" charset="0"/>
                </a:rPr>
                <a:t>Infrastructure</a:t>
              </a:r>
              <a:endParaRPr lang="en-US" sz="2000" i="1" dirty="0">
                <a:cs typeface="Arial" pitchFamily="34" charset="0"/>
              </a:endParaRPr>
            </a:p>
          </p:txBody>
        </p:sp>
      </p:grpSp>
      <p:sp>
        <p:nvSpPr>
          <p:cNvPr id="43" name="TextBox 42"/>
          <p:cNvSpPr txBox="1"/>
          <p:nvPr/>
        </p:nvSpPr>
        <p:spPr>
          <a:xfrm>
            <a:off x="4332952" y="3254514"/>
            <a:ext cx="4588310" cy="1015663"/>
          </a:xfrm>
          <a:prstGeom prst="rect">
            <a:avLst/>
          </a:prstGeom>
          <a:noFill/>
        </p:spPr>
        <p:txBody>
          <a:bodyPr wrap="square" rtlCol="0">
            <a:spAutoFit/>
          </a:bodyPr>
          <a:lstStyle/>
          <a:p>
            <a:r>
              <a:rPr lang="en-US" sz="2000" dirty="0" err="1" smtClean="0">
                <a:cs typeface="Arial" pitchFamily="34" charset="0"/>
              </a:rPr>
              <a:t>Evalue</a:t>
            </a:r>
            <a:r>
              <a:rPr lang="en-US" sz="2000" dirty="0" smtClean="0">
                <a:cs typeface="Arial" pitchFamily="34" charset="0"/>
              </a:rPr>
              <a:t> sans agent </a:t>
            </a:r>
            <a:r>
              <a:rPr lang="en-US" sz="2000" dirty="0" err="1" smtClean="0">
                <a:cs typeface="Arial" pitchFamily="34" charset="0"/>
              </a:rPr>
              <a:t>votre</a:t>
            </a:r>
            <a:r>
              <a:rPr lang="en-US" sz="2000" dirty="0" smtClean="0">
                <a:cs typeface="Arial" pitchFamily="34" charset="0"/>
              </a:rPr>
              <a:t> </a:t>
            </a:r>
            <a:r>
              <a:rPr lang="en-US" sz="2000" dirty="0" err="1" smtClean="0">
                <a:cs typeface="Arial" pitchFamily="34" charset="0"/>
              </a:rPr>
              <a:t>environnement</a:t>
            </a:r>
            <a:r>
              <a:rPr lang="en-US" sz="2000" dirty="0" smtClean="0">
                <a:cs typeface="Arial" pitchFamily="34" charset="0"/>
              </a:rPr>
              <a:t> et </a:t>
            </a:r>
            <a:r>
              <a:rPr lang="en-US" sz="2000" dirty="0" err="1" smtClean="0">
                <a:cs typeface="Arial" pitchFamily="34" charset="0"/>
              </a:rPr>
              <a:t>recommande</a:t>
            </a:r>
            <a:r>
              <a:rPr lang="en-US" sz="2000" dirty="0" smtClean="0">
                <a:cs typeface="Arial" pitchFamily="34" charset="0"/>
              </a:rPr>
              <a:t> les   technologies les plus </a:t>
            </a:r>
            <a:r>
              <a:rPr lang="en-US" sz="2000" dirty="0" err="1" smtClean="0">
                <a:cs typeface="Arial" pitchFamily="34" charset="0"/>
              </a:rPr>
              <a:t>pertinentes</a:t>
            </a:r>
            <a:endParaRPr lang="en-US" sz="2000" dirty="0" smtClean="0">
              <a:cs typeface="Arial" pitchFamily="34" charset="0"/>
            </a:endParaRPr>
          </a:p>
        </p:txBody>
      </p:sp>
      <p:sp>
        <p:nvSpPr>
          <p:cNvPr id="44" name="Left-Right Arrow 43"/>
          <p:cNvSpPr/>
          <p:nvPr/>
        </p:nvSpPr>
        <p:spPr bwMode="auto">
          <a:xfrm rot="19320000">
            <a:off x="3394637" y="2644072"/>
            <a:ext cx="2651017" cy="306109"/>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10" name="Group 9"/>
          <p:cNvGrpSpPr/>
          <p:nvPr/>
        </p:nvGrpSpPr>
        <p:grpSpPr>
          <a:xfrm>
            <a:off x="3484775" y="4349603"/>
            <a:ext cx="5373504" cy="1676633"/>
            <a:chOff x="3484775" y="4349603"/>
            <a:chExt cx="5373504" cy="1676633"/>
          </a:xfrm>
        </p:grpSpPr>
        <p:pic>
          <p:nvPicPr>
            <p:cNvPr id="46" name="Picture 11" descr="\\eventsql\dvd27\Clip_Installer\DVD_ART\Artwork_Imagery\HARDWARE_IMAGERY\Illustration - Misc Hardware\Windows Vista Illustration Icons\Download Arrow.png"/>
            <p:cNvPicPr>
              <a:picLocks noChangeAspect="1" noChangeArrowheads="1"/>
            </p:cNvPicPr>
            <p:nvPr/>
          </p:nvPicPr>
          <p:blipFill>
            <a:blip r:embed="rId6"/>
            <a:srcRect/>
            <a:stretch>
              <a:fillRect/>
            </a:stretch>
          </p:blipFill>
          <p:spPr bwMode="auto">
            <a:xfrm rot="-3840000">
              <a:off x="3902744" y="3931634"/>
              <a:ext cx="1097637" cy="1933575"/>
            </a:xfrm>
            <a:prstGeom prst="rect">
              <a:avLst/>
            </a:prstGeom>
            <a:noFill/>
          </p:spPr>
        </p:pic>
        <p:grpSp>
          <p:nvGrpSpPr>
            <p:cNvPr id="13" name="Group 48"/>
            <p:cNvGrpSpPr/>
            <p:nvPr/>
          </p:nvGrpSpPr>
          <p:grpSpPr>
            <a:xfrm>
              <a:off x="5139524" y="4453247"/>
              <a:ext cx="3718755" cy="1572989"/>
              <a:chOff x="5139524" y="4453247"/>
              <a:chExt cx="3718755" cy="1572989"/>
            </a:xfrm>
          </p:grpSpPr>
          <p:grpSp>
            <p:nvGrpSpPr>
              <p:cNvPr id="14" name="Group 29"/>
              <p:cNvGrpSpPr/>
              <p:nvPr/>
            </p:nvGrpSpPr>
            <p:grpSpPr>
              <a:xfrm>
                <a:off x="5139524" y="4453247"/>
                <a:ext cx="1291438" cy="1572989"/>
                <a:chOff x="5282027" y="4334493"/>
                <a:chExt cx="1291438" cy="1572989"/>
              </a:xfrm>
            </p:grpSpPr>
            <p:pic>
              <p:nvPicPr>
                <p:cNvPr id="50" name="Picture 49" descr="reporting-small-vector.png"/>
                <p:cNvPicPr>
                  <a:picLocks noChangeAspect="1"/>
                </p:cNvPicPr>
                <p:nvPr/>
              </p:nvPicPr>
              <p:blipFill>
                <a:blip r:embed="rId7" cstate="print"/>
                <a:stretch>
                  <a:fillRect/>
                </a:stretch>
              </p:blipFill>
              <p:spPr>
                <a:xfrm>
                  <a:off x="5282027" y="4334493"/>
                  <a:ext cx="1186535" cy="1384962"/>
                </a:xfrm>
                <a:prstGeom prst="rect">
                  <a:avLst/>
                </a:prstGeom>
              </p:spPr>
            </p:pic>
            <p:pic>
              <p:nvPicPr>
                <p:cNvPr id="51" name="Picture 50" descr="reporting-small-vector.png"/>
                <p:cNvPicPr>
                  <a:picLocks noChangeAspect="1"/>
                </p:cNvPicPr>
                <p:nvPr/>
              </p:nvPicPr>
              <p:blipFill>
                <a:blip r:embed="rId7" cstate="print"/>
                <a:stretch>
                  <a:fillRect/>
                </a:stretch>
              </p:blipFill>
              <p:spPr>
                <a:xfrm>
                  <a:off x="5386930" y="4522520"/>
                  <a:ext cx="1186535" cy="1384962"/>
                </a:xfrm>
                <a:prstGeom prst="rect">
                  <a:avLst/>
                </a:prstGeom>
              </p:spPr>
            </p:pic>
          </p:grpSp>
          <p:sp>
            <p:nvSpPr>
              <p:cNvPr id="49" name="TextBox 48"/>
              <p:cNvSpPr txBox="1"/>
              <p:nvPr/>
            </p:nvSpPr>
            <p:spPr>
              <a:xfrm>
                <a:off x="6270172" y="4750131"/>
                <a:ext cx="2588107" cy="1015663"/>
              </a:xfrm>
              <a:prstGeom prst="rect">
                <a:avLst/>
              </a:prstGeom>
              <a:noFill/>
            </p:spPr>
            <p:txBody>
              <a:bodyPr wrap="square" rtlCol="0">
                <a:spAutoFit/>
              </a:bodyPr>
              <a:lstStyle/>
              <a:p>
                <a:r>
                  <a:rPr lang="en-US" sz="2000" dirty="0" smtClean="0">
                    <a:cs typeface="Arial" pitchFamily="34" charset="0"/>
                  </a:rPr>
                  <a:t>Rapport </a:t>
                </a:r>
                <a:r>
                  <a:rPr lang="en-US" sz="2000" dirty="0" err="1" smtClean="0">
                    <a:cs typeface="Arial" pitchFamily="34" charset="0"/>
                  </a:rPr>
                  <a:t>selon</a:t>
                </a:r>
                <a:r>
                  <a:rPr lang="en-US" sz="2000" dirty="0" smtClean="0">
                    <a:cs typeface="Arial" pitchFamily="34" charset="0"/>
                  </a:rPr>
                  <a:t> les </a:t>
                </a:r>
                <a:r>
                  <a:rPr lang="en-US" sz="2000" dirty="0" err="1" smtClean="0">
                    <a:cs typeface="Arial" pitchFamily="34" charset="0"/>
                  </a:rPr>
                  <a:t>différents</a:t>
                </a:r>
                <a:r>
                  <a:rPr lang="en-US" sz="2000" dirty="0" smtClean="0">
                    <a:cs typeface="Arial" pitchFamily="34" charset="0"/>
                  </a:rPr>
                  <a:t> </a:t>
                </a:r>
                <a:r>
                  <a:rPr lang="en-US" sz="2000" dirty="0" err="1" smtClean="0">
                    <a:cs typeface="Arial" pitchFamily="34" charset="0"/>
                  </a:rPr>
                  <a:t>scénarios</a:t>
                </a:r>
                <a:r>
                  <a:rPr lang="en-US" sz="2000" dirty="0" smtClean="0">
                    <a:cs typeface="Arial" pitchFamily="34" charset="0"/>
                  </a:rPr>
                  <a:t> de migration</a:t>
                </a:r>
                <a:endParaRPr lang="en-US" sz="2000" dirty="0">
                  <a:cs typeface="Arial"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150813"/>
            <a:ext cx="8229600" cy="1143000"/>
          </a:xfrm>
        </p:spPr>
        <p:txBody>
          <a:bodyPr/>
          <a:lstStyle/>
          <a:p>
            <a:r>
              <a:rPr lang="sv-SE" dirty="0" smtClean="0"/>
              <a:t>MAP: Interface &amp; Rapports</a:t>
            </a:r>
            <a:br>
              <a:rPr lang="sv-SE" dirty="0" smtClean="0"/>
            </a:br>
            <a:r>
              <a:rPr lang="sv-SE" sz="2800" dirty="0" smtClean="0">
                <a:solidFill>
                  <a:schemeClr val="tx2"/>
                </a:solidFill>
              </a:rPr>
              <a:t>Migration de Desktop</a:t>
            </a:r>
            <a:endParaRPr lang="en-US" dirty="0"/>
          </a:p>
        </p:txBody>
      </p:sp>
      <p:pic>
        <p:nvPicPr>
          <p:cNvPr id="4" name="Picture 2"/>
          <p:cNvPicPr>
            <a:picLocks noChangeAspect="1" noChangeArrowheads="1"/>
          </p:cNvPicPr>
          <p:nvPr/>
        </p:nvPicPr>
        <p:blipFill>
          <a:blip r:embed="rId3"/>
          <a:srcRect/>
          <a:stretch>
            <a:fillRect/>
          </a:stretch>
        </p:blipFill>
        <p:spPr bwMode="auto">
          <a:xfrm>
            <a:off x="332218" y="1680754"/>
            <a:ext cx="5384964" cy="3744686"/>
          </a:xfrm>
          <a:prstGeom prst="rect">
            <a:avLst/>
          </a:prstGeom>
          <a:noFill/>
          <a:ln w="9525">
            <a:noFill/>
            <a:miter lim="800000"/>
            <a:headEnd/>
            <a:tailEnd/>
          </a:ln>
          <a:effectLst/>
        </p:spPr>
      </p:pic>
      <p:pic>
        <p:nvPicPr>
          <p:cNvPr id="5" name="Picture 4" descr="wvha-webpage-mock-document-with-piechart-v1.jpg"/>
          <p:cNvPicPr>
            <a:picLocks noChangeAspect="1"/>
          </p:cNvPicPr>
          <p:nvPr/>
        </p:nvPicPr>
        <p:blipFill>
          <a:blip r:embed="rId4" cstate="print"/>
          <a:stretch>
            <a:fillRect/>
          </a:stretch>
        </p:blipFill>
        <p:spPr>
          <a:xfrm>
            <a:off x="5943600" y="978035"/>
            <a:ext cx="2099430" cy="2239781"/>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5943600" y="3347407"/>
            <a:ext cx="2103120" cy="1326777"/>
          </a:xfrm>
          <a:prstGeom prst="rect">
            <a:avLst/>
          </a:prstGeom>
          <a:noFill/>
          <a:ln w="9525">
            <a:solidFill>
              <a:schemeClr val="bg2"/>
            </a:solidFill>
            <a:miter lim="800000"/>
            <a:headEnd/>
            <a:tailEnd/>
          </a:ln>
          <a:effectLst/>
        </p:spPr>
      </p:pic>
      <p:pic>
        <p:nvPicPr>
          <p:cNvPr id="7" name="Picture 2"/>
          <p:cNvPicPr>
            <a:picLocks noChangeAspect="1" noChangeArrowheads="1"/>
          </p:cNvPicPr>
          <p:nvPr/>
        </p:nvPicPr>
        <p:blipFill>
          <a:blip r:embed="rId6"/>
          <a:srcRect/>
          <a:stretch>
            <a:fillRect/>
          </a:stretch>
        </p:blipFill>
        <p:spPr bwMode="auto">
          <a:xfrm>
            <a:off x="5943600" y="4818659"/>
            <a:ext cx="2103120" cy="1449978"/>
          </a:xfrm>
          <a:prstGeom prst="rect">
            <a:avLst/>
          </a:prstGeom>
          <a:noFill/>
          <a:ln w="9525">
            <a:noFill/>
            <a:miter lim="800000"/>
            <a:headEnd/>
            <a:tailEnd/>
          </a:ln>
          <a:effectLst/>
        </p:spPr>
      </p:pic>
      <p:sp>
        <p:nvSpPr>
          <p:cNvPr id="9" name="Rounded Rectangle 8"/>
          <p:cNvSpPr/>
          <p:nvPr/>
        </p:nvSpPr>
        <p:spPr bwMode="auto">
          <a:xfrm>
            <a:off x="7406640" y="1001493"/>
            <a:ext cx="1271451" cy="3396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Windows Vista</a:t>
            </a:r>
          </a:p>
        </p:txBody>
      </p:sp>
      <p:sp>
        <p:nvSpPr>
          <p:cNvPr id="11" name="Rounded Rectangle 10"/>
          <p:cNvSpPr/>
          <p:nvPr/>
        </p:nvSpPr>
        <p:spPr bwMode="auto">
          <a:xfrm>
            <a:off x="7406640" y="3383293"/>
            <a:ext cx="1271451" cy="33963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Windows Server 2008</a:t>
            </a:r>
          </a:p>
        </p:txBody>
      </p:sp>
      <p:sp>
        <p:nvSpPr>
          <p:cNvPr id="12" name="Rounded Rectangle 11"/>
          <p:cNvSpPr/>
          <p:nvPr/>
        </p:nvSpPr>
        <p:spPr bwMode="auto">
          <a:xfrm>
            <a:off x="7406640" y="4841962"/>
            <a:ext cx="1271451" cy="33963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Virtualization</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p:cNvSpPr>
            <a:spLocks noGrp="1"/>
          </p:cNvSpPr>
          <p:nvPr>
            <p:ph type="body" sz="quarter" idx="11"/>
          </p:nvPr>
        </p:nvSpPr>
        <p:spPr>
          <a:xfrm>
            <a:off x="1084263" y="1219200"/>
            <a:ext cx="6994950" cy="1384994"/>
          </a:xfrm>
        </p:spPr>
        <p:txBody>
          <a:bodyPr/>
          <a:lstStyle/>
          <a:p>
            <a:pPr algn="ctr"/>
            <a:r>
              <a:rPr lang="fr-FR" sz="8000" dirty="0"/>
              <a:t>Compatibilité logicielle</a:t>
            </a:r>
          </a:p>
        </p:txBody>
      </p:sp>
      <p:grpSp>
        <p:nvGrpSpPr>
          <p:cNvPr id="2" name="Groupe 9"/>
          <p:cNvGrpSpPr/>
          <p:nvPr/>
        </p:nvGrpSpPr>
        <p:grpSpPr>
          <a:xfrm>
            <a:off x="8001024" y="0"/>
            <a:ext cx="1142976" cy="890578"/>
            <a:chOff x="0" y="5786454"/>
            <a:chExt cx="1071538" cy="890578"/>
          </a:xfrm>
        </p:grpSpPr>
        <p:grpSp>
          <p:nvGrpSpPr>
            <p:cNvPr id="3" name="Group 46"/>
            <p:cNvGrpSpPr>
              <a:grpSpLocks/>
            </p:cNvGrpSpPr>
            <p:nvPr/>
          </p:nvGrpSpPr>
          <p:grpSpPr bwMode="auto">
            <a:xfrm>
              <a:off x="142844" y="6143644"/>
              <a:ext cx="785818" cy="533388"/>
              <a:chOff x="373" y="1963"/>
              <a:chExt cx="1540" cy="1416"/>
            </a:xfrm>
          </p:grpSpPr>
          <p:grpSp>
            <p:nvGrpSpPr>
              <p:cNvPr id="4" name="Group 19"/>
              <p:cNvGrpSpPr>
                <a:grpSpLocks/>
              </p:cNvGrpSpPr>
              <p:nvPr/>
            </p:nvGrpSpPr>
            <p:grpSpPr bwMode="auto">
              <a:xfrm>
                <a:off x="373" y="2635"/>
                <a:ext cx="1540" cy="625"/>
                <a:chOff x="2242" y="1040"/>
                <a:chExt cx="1246" cy="551"/>
              </a:xfrm>
            </p:grpSpPr>
            <p:sp>
              <p:nvSpPr>
                <p:cNvPr id="15" name="Oval 20"/>
                <p:cNvSpPr>
                  <a:spLocks noChangeArrowheads="1"/>
                </p:cNvSpPr>
                <p:nvPr/>
              </p:nvSpPr>
              <p:spPr bwMode="auto">
                <a:xfrm>
                  <a:off x="2242" y="1040"/>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16" name="Picture 21" descr="silver edge - clear oval"/>
                <p:cNvPicPr>
                  <a:picLocks noChangeAspect="1" noChangeArrowheads="1"/>
                </p:cNvPicPr>
                <p:nvPr/>
              </p:nvPicPr>
              <p:blipFill>
                <a:blip r:embed="rId3" cstate="print"/>
                <a:srcRect/>
                <a:stretch>
                  <a:fillRect/>
                </a:stretch>
              </p:blipFill>
              <p:spPr bwMode="auto">
                <a:xfrm>
                  <a:off x="2331" y="1121"/>
                  <a:ext cx="1090" cy="412"/>
                </a:xfrm>
                <a:prstGeom prst="rect">
                  <a:avLst/>
                </a:prstGeom>
                <a:noFill/>
              </p:spPr>
            </p:pic>
          </p:grpSp>
          <p:pic>
            <p:nvPicPr>
              <p:cNvPr id="14" name="Picture 7" descr="MSN icon calendar"/>
              <p:cNvPicPr>
                <a:picLocks noChangeAspect="1" noChangeArrowheads="1"/>
              </p:cNvPicPr>
              <p:nvPr/>
            </p:nvPicPr>
            <p:blipFill>
              <a:blip r:embed="rId4" cstate="print"/>
              <a:srcRect b="25166"/>
              <a:stretch>
                <a:fillRect/>
              </a:stretch>
            </p:blipFill>
            <p:spPr bwMode="auto">
              <a:xfrm>
                <a:off x="569" y="1963"/>
                <a:ext cx="1037" cy="1416"/>
              </a:xfrm>
              <a:prstGeom prst="rect">
                <a:avLst/>
              </a:prstGeom>
              <a:noFill/>
            </p:spPr>
          </p:pic>
        </p:grpSp>
        <p:sp>
          <p:nvSpPr>
            <p:cNvPr id="12" name="Rectangle 4"/>
            <p:cNvSpPr>
              <a:spLocks noChangeArrowheads="1"/>
            </p:cNvSpPr>
            <p:nvPr/>
          </p:nvSpPr>
          <p:spPr bwMode="auto">
            <a:xfrm>
              <a:off x="0" y="5786454"/>
              <a:ext cx="1071538" cy="381000"/>
            </a:xfrm>
            <a:prstGeom prst="rect">
              <a:avLst/>
            </a:prstGeom>
            <a:noFill/>
            <a:ln w="12700" algn="ctr">
              <a:noFill/>
              <a:miter lim="800000"/>
              <a:headEnd/>
              <a:tailEnd/>
            </a:ln>
            <a:effectLst/>
          </p:spPr>
          <p:txBody>
            <a:bodyPr wrap="none" anchor="ctr"/>
            <a:lstStyle/>
            <a:p>
              <a:pPr eaLnBrk="0" hangingPunct="0"/>
              <a:r>
                <a:rPr lang="en-US" sz="1600" b="1" dirty="0">
                  <a:effectLst>
                    <a:outerShdw blurRad="38100" dist="38100" dir="2700000" algn="tl">
                      <a:srgbClr val="000000"/>
                    </a:outerShdw>
                  </a:effectLst>
                  <a:latin typeface="Segoe Semibold" pitchFamily="34" charset="0"/>
                </a:rPr>
                <a:t>Planning</a:t>
              </a:r>
              <a:endParaRPr lang="en-US" sz="1200" b="1" dirty="0">
                <a:effectLst>
                  <a:outerShdw blurRad="38100" dist="38100" dir="2700000" algn="tl">
                    <a:srgbClr val="000000"/>
                  </a:outerShdw>
                </a:effectLst>
                <a:latin typeface="Segoe Semibold" pitchFamily="34" charset="0"/>
              </a:endParaRPr>
            </a:p>
          </p:txBody>
        </p:sp>
      </p:grpSp>
      <p:grpSp>
        <p:nvGrpSpPr>
          <p:cNvPr id="5" name="Group 35"/>
          <p:cNvGrpSpPr>
            <a:grpSpLocks/>
          </p:cNvGrpSpPr>
          <p:nvPr/>
        </p:nvGrpSpPr>
        <p:grpSpPr bwMode="auto">
          <a:xfrm>
            <a:off x="2981313" y="3876674"/>
            <a:ext cx="2628900" cy="2724150"/>
            <a:chOff x="509" y="2423"/>
            <a:chExt cx="1656" cy="1716"/>
          </a:xfrm>
        </p:grpSpPr>
        <p:grpSp>
          <p:nvGrpSpPr>
            <p:cNvPr id="6" name="Group 34"/>
            <p:cNvGrpSpPr>
              <a:grpSpLocks/>
            </p:cNvGrpSpPr>
            <p:nvPr/>
          </p:nvGrpSpPr>
          <p:grpSpPr bwMode="auto">
            <a:xfrm>
              <a:off x="509" y="2424"/>
              <a:ext cx="1656" cy="1717"/>
              <a:chOff x="1282" y="3216"/>
              <a:chExt cx="1656" cy="1717"/>
            </a:xfrm>
          </p:grpSpPr>
          <p:grpSp>
            <p:nvGrpSpPr>
              <p:cNvPr id="7" name="Group 16"/>
              <p:cNvGrpSpPr>
                <a:grpSpLocks/>
              </p:cNvGrpSpPr>
              <p:nvPr/>
            </p:nvGrpSpPr>
            <p:grpSpPr bwMode="auto">
              <a:xfrm>
                <a:off x="1282" y="3886"/>
                <a:ext cx="1656" cy="638"/>
                <a:chOff x="481" y="1505"/>
                <a:chExt cx="1246" cy="551"/>
              </a:xfrm>
            </p:grpSpPr>
            <p:sp>
              <p:nvSpPr>
                <p:cNvPr id="26" name="Oval 17"/>
                <p:cNvSpPr>
                  <a:spLocks noChangeArrowheads="1"/>
                </p:cNvSpPr>
                <p:nvPr/>
              </p:nvSpPr>
              <p:spPr bwMode="auto">
                <a:xfrm>
                  <a:off x="481" y="1505"/>
                  <a:ext cx="1246" cy="55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anchor="ctr"/>
                <a:lstStyle/>
                <a:p>
                  <a:endParaRPr lang="fr-FR"/>
                </a:p>
              </p:txBody>
            </p:sp>
            <p:pic>
              <p:nvPicPr>
                <p:cNvPr id="27" name="Picture 18" descr="silver edge - clear oval"/>
                <p:cNvPicPr>
                  <a:picLocks noChangeAspect="1" noChangeArrowheads="1"/>
                </p:cNvPicPr>
                <p:nvPr/>
              </p:nvPicPr>
              <p:blipFill>
                <a:blip r:embed="rId5"/>
                <a:srcRect/>
                <a:stretch>
                  <a:fillRect/>
                </a:stretch>
              </p:blipFill>
              <p:spPr bwMode="auto">
                <a:xfrm>
                  <a:off x="566" y="1576"/>
                  <a:ext cx="1090" cy="412"/>
                </a:xfrm>
                <a:prstGeom prst="rect">
                  <a:avLst/>
                </a:prstGeom>
                <a:noFill/>
              </p:spPr>
            </p:pic>
          </p:grpSp>
          <p:grpSp>
            <p:nvGrpSpPr>
              <p:cNvPr id="8" name="Group 33"/>
              <p:cNvGrpSpPr>
                <a:grpSpLocks/>
              </p:cNvGrpSpPr>
              <p:nvPr/>
            </p:nvGrpSpPr>
            <p:grpSpPr bwMode="auto">
              <a:xfrm>
                <a:off x="1572" y="3216"/>
                <a:ext cx="1159" cy="1717"/>
                <a:chOff x="778" y="2160"/>
                <a:chExt cx="1672" cy="2526"/>
              </a:xfrm>
            </p:grpSpPr>
            <p:grpSp>
              <p:nvGrpSpPr>
                <p:cNvPr id="9" name="Group 28"/>
                <p:cNvGrpSpPr>
                  <a:grpSpLocks/>
                </p:cNvGrpSpPr>
                <p:nvPr/>
              </p:nvGrpSpPr>
              <p:grpSpPr bwMode="auto">
                <a:xfrm>
                  <a:off x="778" y="2160"/>
                  <a:ext cx="1672" cy="1648"/>
                  <a:chOff x="778" y="2160"/>
                  <a:chExt cx="1672" cy="1648"/>
                </a:xfrm>
              </p:grpSpPr>
              <p:pic>
                <p:nvPicPr>
                  <p:cNvPr id="24" name="Picture 26" descr="software box"/>
                  <p:cNvPicPr>
                    <a:picLocks noChangeAspect="1" noChangeArrowheads="1"/>
                  </p:cNvPicPr>
                  <p:nvPr/>
                </p:nvPicPr>
                <p:blipFill>
                  <a:blip r:embed="rId6"/>
                  <a:srcRect/>
                  <a:stretch>
                    <a:fillRect/>
                  </a:stretch>
                </p:blipFill>
                <p:spPr bwMode="auto">
                  <a:xfrm>
                    <a:off x="778" y="2160"/>
                    <a:ext cx="1620" cy="1626"/>
                  </a:xfrm>
                  <a:prstGeom prst="rect">
                    <a:avLst/>
                  </a:prstGeom>
                  <a:noFill/>
                </p:spPr>
              </p:pic>
              <p:pic>
                <p:nvPicPr>
                  <p:cNvPr id="25" name="Picture 27" descr="cd or DVD"/>
                  <p:cNvPicPr>
                    <a:picLocks noChangeAspect="1" noChangeArrowheads="1"/>
                  </p:cNvPicPr>
                  <p:nvPr/>
                </p:nvPicPr>
                <p:blipFill>
                  <a:blip r:embed="rId7" cstate="print"/>
                  <a:srcRect/>
                  <a:stretch>
                    <a:fillRect/>
                  </a:stretch>
                </p:blipFill>
                <p:spPr bwMode="auto">
                  <a:xfrm>
                    <a:off x="1331" y="2587"/>
                    <a:ext cx="1119" cy="1221"/>
                  </a:xfrm>
                  <a:prstGeom prst="rect">
                    <a:avLst/>
                  </a:prstGeom>
                  <a:noFill/>
                </p:spPr>
              </p:pic>
            </p:grpSp>
            <p:pic>
              <p:nvPicPr>
                <p:cNvPr id="23" name="Picture 32" descr="MSN icon search"/>
                <p:cNvPicPr>
                  <a:picLocks noChangeAspect="1" noChangeArrowheads="1"/>
                </p:cNvPicPr>
                <p:nvPr/>
              </p:nvPicPr>
              <p:blipFill>
                <a:blip r:embed="rId8" cstate="print"/>
                <a:srcRect/>
                <a:stretch>
                  <a:fillRect/>
                </a:stretch>
              </p:blipFill>
              <p:spPr bwMode="auto">
                <a:xfrm flipH="1">
                  <a:off x="822" y="2781"/>
                  <a:ext cx="1165" cy="1905"/>
                </a:xfrm>
                <a:prstGeom prst="rect">
                  <a:avLst/>
                </a:prstGeom>
                <a:noFill/>
              </p:spPr>
            </p:pic>
          </p:grpSp>
        </p:grpSp>
        <p:pic>
          <p:nvPicPr>
            <p:cNvPr id="19" name="Picture 20" descr="GEL Checkmark check mark cobalt"/>
            <p:cNvPicPr>
              <a:picLocks noChangeAspect="1" noChangeArrowheads="1"/>
            </p:cNvPicPr>
            <p:nvPr/>
          </p:nvPicPr>
          <p:blipFill>
            <a:blip r:embed="rId9"/>
            <a:srcRect/>
            <a:stretch>
              <a:fillRect/>
            </a:stretch>
          </p:blipFill>
          <p:spPr bwMode="auto">
            <a:xfrm>
              <a:off x="983" y="2965"/>
              <a:ext cx="302" cy="292"/>
            </a:xfrm>
            <a:prstGeom prst="rect">
              <a:avLst/>
            </a:prstGeom>
            <a:noFill/>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36A69-20AF-4475-8E56-46E6A5BAB14A}"/>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139A26B9-27CC-4FDA-BFE2-F2120F4A950A}"/>
</file>

<file path=docProps/app.xml><?xml version="1.0" encoding="utf-8"?>
<Properties xmlns="http://schemas.openxmlformats.org/officeDocument/2006/extended-properties" xmlns:vt="http://schemas.openxmlformats.org/officeDocument/2006/docPropsVTypes">
  <Template>Template MS Days</Template>
  <TotalTime>1751</TotalTime>
  <Words>4054</Words>
  <Application>Microsoft Office PowerPoint</Application>
  <PresentationFormat>Affichage à l'écran (4:3)</PresentationFormat>
  <Paragraphs>553</Paragraphs>
  <Slides>36</Slides>
  <Notes>33</Notes>
  <HiddenSlides>4</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38" baseType="lpstr">
      <vt:lpstr>Template MS Days</vt:lpstr>
      <vt:lpstr>Visio</vt:lpstr>
      <vt:lpstr>Déployer Windows Vista, une question de préparation WIM, ACT, MDT2008</vt:lpstr>
      <vt:lpstr>Diapositive 2</vt:lpstr>
      <vt:lpstr>Migration : étapes et outils</vt:lpstr>
      <vt:lpstr>Diapositive 4</vt:lpstr>
      <vt:lpstr>Recommandations</vt:lpstr>
      <vt:lpstr>Microsoft Assessment and Planning Tool (MAP)</vt:lpstr>
      <vt:lpstr>MAP: Principe </vt:lpstr>
      <vt:lpstr>MAP: Interface &amp; Rapports Migration de Desktop</vt:lpstr>
      <vt:lpstr>Diapositive 9</vt:lpstr>
      <vt:lpstr>Application Compatibility Toolkit</vt:lpstr>
      <vt:lpstr>ACT : architecture</vt:lpstr>
      <vt:lpstr>Console ACT</vt:lpstr>
      <vt:lpstr>Atténuer les incompatibilités La technologie “Shim”</vt:lpstr>
      <vt:lpstr>Compatibility Administrator et les outils associés (SUA, AppVerifier,…etc)</vt:lpstr>
      <vt:lpstr>Diapositive 15</vt:lpstr>
      <vt:lpstr>Objectifs</vt:lpstr>
      <vt:lpstr>Déployer Windows Vista</vt:lpstr>
      <vt:lpstr>Windows Imaging Format (.wim)</vt:lpstr>
      <vt:lpstr>Windows Automated Installation Kit  (WAIK)</vt:lpstr>
      <vt:lpstr>Windows Deployment Services</vt:lpstr>
      <vt:lpstr>Diapositive 21</vt:lpstr>
      <vt:lpstr>MDT 2008</vt:lpstr>
      <vt:lpstr>MDT 2008</vt:lpstr>
      <vt:lpstr>MDT 2008</vt:lpstr>
      <vt:lpstr>MDT 2008</vt:lpstr>
      <vt:lpstr>Scénario Lite Touch</vt:lpstr>
      <vt:lpstr>MDT, BDD, SMS et SCCM</vt:lpstr>
      <vt:lpstr>Pour aller plus loin…</vt:lpstr>
      <vt:lpstr>Diapositive 29</vt:lpstr>
      <vt:lpstr>Diapositive 30</vt:lpstr>
      <vt:lpstr>Certifications : Programme de nouvelle génération</vt:lpstr>
      <vt:lpstr>Certification : validez vos compétences</vt:lpstr>
      <vt:lpstr>Certification : validez vos compétences</vt:lpstr>
      <vt:lpstr>Certification : validez vos compétences</vt:lpstr>
      <vt:lpstr>Certification : validez vos compétences</vt:lpstr>
      <vt:lpstr>Diapositive 36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Déployer Windows Vista, une question de préparation WIM, ACT, MDT2008</dc:title>
  <dc:creator>Gerard Gasganias</dc:creator>
  <cp:keywords>Microsoft Days</cp:keywords>
  <dc:description>Base TechEd 2008</dc:description>
  <cp:lastModifiedBy>Gerard Gasganias</cp:lastModifiedBy>
  <cp:revision>45</cp:revision>
  <dcterms:created xsi:type="dcterms:W3CDTF">2008-09-19T00:36:10Z</dcterms:created>
  <dcterms:modified xsi:type="dcterms:W3CDTF">2008-09-25T12:21:47Z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