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Lst>
  <p:notesMasterIdLst>
    <p:notesMasterId r:id="rId33"/>
  </p:notesMasterIdLst>
  <p:handoutMasterIdLst>
    <p:handoutMasterId r:id="rId34"/>
  </p:handoutMasterIdLst>
  <p:sldIdLst>
    <p:sldId id="379" r:id="rId5"/>
    <p:sldId id="380" r:id="rId6"/>
    <p:sldId id="333" r:id="rId7"/>
    <p:sldId id="335" r:id="rId8"/>
    <p:sldId id="342" r:id="rId9"/>
    <p:sldId id="343" r:id="rId10"/>
    <p:sldId id="344" r:id="rId11"/>
    <p:sldId id="345" r:id="rId12"/>
    <p:sldId id="362" r:id="rId13"/>
    <p:sldId id="368" r:id="rId14"/>
    <p:sldId id="376" r:id="rId15"/>
    <p:sldId id="374" r:id="rId16"/>
    <p:sldId id="367" r:id="rId17"/>
    <p:sldId id="377" r:id="rId18"/>
    <p:sldId id="373" r:id="rId19"/>
    <p:sldId id="349" r:id="rId20"/>
    <p:sldId id="358" r:id="rId21"/>
    <p:sldId id="350" r:id="rId22"/>
    <p:sldId id="363" r:id="rId23"/>
    <p:sldId id="352" r:id="rId24"/>
    <p:sldId id="353" r:id="rId25"/>
    <p:sldId id="364" r:id="rId26"/>
    <p:sldId id="372" r:id="rId27"/>
    <p:sldId id="378" r:id="rId28"/>
    <p:sldId id="359" r:id="rId29"/>
    <p:sldId id="339" r:id="rId30"/>
    <p:sldId id="340" r:id="rId31"/>
    <p:sldId id="281" r:id="rId32"/>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Simmonsen" initials="HS" lastIdx="7" clrIdx="0"/>
  <p:cmAuthor id="1" name="claireh" initials="ce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8DF"/>
    <a:srgbClr val="A2CDE2"/>
    <a:srgbClr val="9BCFE9"/>
    <a:srgbClr val="B0D9EE"/>
    <a:srgbClr val="A0D8FE"/>
    <a:srgbClr val="B0DEFE"/>
    <a:srgbClr val="000000"/>
    <a:srgbClr val="5DBDFF"/>
    <a:srgbClr val="0386D7"/>
    <a:srgbClr val="FFBF93"/>
  </p:clrMru>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305" autoAdjust="0"/>
    <p:restoredTop sz="74878" autoAdjust="0"/>
  </p:normalViewPr>
  <p:slideViewPr>
    <p:cSldViewPr snapToGrid="0">
      <p:cViewPr varScale="1">
        <p:scale>
          <a:sx n="106" d="100"/>
          <a:sy n="106" d="100"/>
        </p:scale>
        <p:origin x="-960" y="-84"/>
      </p:cViewPr>
      <p:guideLst>
        <p:guide orient="horz" pos="144"/>
        <p:guide orient="horz" pos="1488"/>
        <p:guide orient="horz" pos="1200"/>
        <p:guide orient="horz" pos="2304"/>
        <p:guide orient="horz" pos="892"/>
        <p:guide orient="horz" pos="4176"/>
        <p:guide pos="2880"/>
        <p:guide pos="244"/>
        <p:guide pos="462"/>
        <p:guide pos="5516"/>
        <p:guide pos="863"/>
      </p:guideLst>
    </p:cSldViewPr>
  </p:slideViewPr>
  <p:outlineViewPr>
    <p:cViewPr>
      <p:scale>
        <a:sx n="33" d="100"/>
        <a:sy n="33" d="100"/>
      </p:scale>
      <p:origin x="0" y="1626"/>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20" d="100"/>
          <a:sy n="120" d="100"/>
        </p:scale>
        <p:origin x="-2394"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54667997685185232"/>
          <c:y val="0"/>
          <c:w val="0.43673842592592615"/>
          <c:h val="1"/>
        </c:manualLayout>
      </c:layout>
      <c:barChart>
        <c:barDir val="bar"/>
        <c:grouping val="clustered"/>
        <c:ser>
          <c:idx val="0"/>
          <c:order val="0"/>
          <c:tx>
            <c:strRef>
              <c:f>Sheet1!$B$1</c:f>
              <c:strCache>
                <c:ptCount val="1"/>
                <c:pt idx="0">
                  <c:v>Forte hausse</c:v>
                </c:pt>
              </c:strCache>
            </c:strRef>
          </c:tx>
          <c:spPr>
            <a:gradFill rotWithShape="0">
              <a:gsLst>
                <a:gs pos="0">
                  <a:srgbClr val="FFFF00"/>
                </a:gs>
                <a:gs pos="100000">
                  <a:srgbClr val="FFFF00">
                    <a:gamma/>
                    <a:shade val="46275"/>
                    <a:invGamma/>
                  </a:srgbClr>
                </a:gs>
              </a:gsLst>
              <a:lin ang="5400000" scaled="1"/>
            </a:gradFill>
            <a:ln w="17037">
              <a:noFill/>
            </a:ln>
          </c:spPr>
          <c:dLbls>
            <c:numFmt formatCode="0%" sourceLinked="0"/>
            <c:spPr>
              <a:noFill/>
              <a:ln w="17037">
                <a:noFill/>
              </a:ln>
            </c:spPr>
            <c:txPr>
              <a:bodyPr/>
              <a:lstStyle/>
              <a:p>
                <a:pPr>
                  <a:defRPr lang="en-US" sz="805" b="1" i="0" u="none" strike="noStrike" baseline="0">
                    <a:solidFill>
                      <a:schemeClr val="tx1"/>
                    </a:solidFill>
                    <a:latin typeface="Arial"/>
                    <a:ea typeface="Arial"/>
                    <a:cs typeface="Arial"/>
                  </a:defRPr>
                </a:pPr>
                <a:endParaRPr lang="fr-FR"/>
              </a:p>
            </c:txPr>
            <c:showVal val="1"/>
          </c:dLbls>
          <c:cat>
            <c:strRef>
              <c:f>Sheet1!$A$2:$A$9</c:f>
              <c:strCache>
                <c:ptCount val="8"/>
                <c:pt idx="0">
                  <c:v>Refonte du coeur du SI</c:v>
                </c:pt>
                <c:pt idx="1">
                  <c:v>Augmenter la disponibilité des opérations informatiques</c:v>
                </c:pt>
                <c:pt idx="2">
                  <c:v>Promouvoir les innovations technologiques</c:v>
                </c:pt>
                <c:pt idx="3">
                  <c:v>Maintenir ou faire progresser les compétences des collaborateurs</c:v>
                </c:pt>
                <c:pt idx="4">
                  <c:v>Maîtrise des coûts</c:v>
                </c:pt>
                <c:pt idx="5">
                  <c:v>Industrialiser le processus informatique</c:v>
                </c:pt>
                <c:pt idx="6">
                  <c:v>Adapter l'outil informatique aux métiers de l'entreprise</c:v>
                </c:pt>
                <c:pt idx="7">
                  <c:v>Qualité de service, bon fonctionnement du système, fiabiliser la production</c:v>
                </c:pt>
              </c:strCache>
            </c:strRef>
          </c:cat>
          <c:val>
            <c:numRef>
              <c:f>Sheet1!$B$2:$B$9</c:f>
              <c:numCache>
                <c:formatCode>General</c:formatCode>
                <c:ptCount val="8"/>
                <c:pt idx="0">
                  <c:v>8.0000000000000071E-2</c:v>
                </c:pt>
                <c:pt idx="1">
                  <c:v>8.0000000000000071E-2</c:v>
                </c:pt>
                <c:pt idx="2">
                  <c:v>0.14000000000000001</c:v>
                </c:pt>
                <c:pt idx="3">
                  <c:v>0.14000000000000001</c:v>
                </c:pt>
                <c:pt idx="4">
                  <c:v>0.19000000000000011</c:v>
                </c:pt>
                <c:pt idx="5">
                  <c:v>0.2400000000000001</c:v>
                </c:pt>
                <c:pt idx="6">
                  <c:v>0.3500000000000002</c:v>
                </c:pt>
                <c:pt idx="7">
                  <c:v>0.54</c:v>
                </c:pt>
              </c:numCache>
            </c:numRef>
          </c:val>
        </c:ser>
        <c:axId val="135696768"/>
        <c:axId val="135698304"/>
      </c:barChart>
      <c:catAx>
        <c:axId val="135696768"/>
        <c:scaling>
          <c:orientation val="minMax"/>
        </c:scaling>
        <c:axPos val="l"/>
        <c:numFmt formatCode="General" sourceLinked="1"/>
        <c:majorTickMark val="none"/>
        <c:tickLblPos val="nextTo"/>
        <c:spPr>
          <a:ln w="2130">
            <a:solidFill>
              <a:schemeClr val="tx1"/>
            </a:solidFill>
            <a:prstDash val="solid"/>
          </a:ln>
        </c:spPr>
        <c:txPr>
          <a:bodyPr rot="0" vert="horz" anchor="ctr" anchorCtr="1"/>
          <a:lstStyle/>
          <a:p>
            <a:pPr>
              <a:defRPr lang="en-US" sz="1100" b="0" i="0" u="none" strike="noStrike" baseline="0">
                <a:solidFill>
                  <a:schemeClr val="tx1"/>
                </a:solidFill>
                <a:latin typeface="Calibri" pitchFamily="34" charset="0"/>
                <a:ea typeface="Arial"/>
                <a:cs typeface="Arial"/>
              </a:defRPr>
            </a:pPr>
            <a:endParaRPr lang="fr-FR"/>
          </a:p>
        </c:txPr>
        <c:crossAx val="135698304"/>
        <c:crosses val="autoZero"/>
        <c:auto val="1"/>
        <c:lblAlgn val="ctr"/>
        <c:lblOffset val="100"/>
        <c:tickLblSkip val="1"/>
        <c:tickMarkSkip val="1"/>
      </c:catAx>
      <c:valAx>
        <c:axId val="135698304"/>
        <c:scaling>
          <c:orientation val="minMax"/>
          <c:max val="1"/>
        </c:scaling>
        <c:delete val="1"/>
        <c:axPos val="b"/>
        <c:numFmt formatCode="General" sourceLinked="1"/>
        <c:tickLblPos val="nextTo"/>
        <c:crossAx val="135696768"/>
        <c:crosses val="autoZero"/>
        <c:crossBetween val="between"/>
      </c:valAx>
      <c:spPr>
        <a:noFill/>
        <a:ln w="17037">
          <a:noFill/>
        </a:ln>
      </c:spPr>
    </c:plotArea>
    <c:plotVisOnly val="1"/>
    <c:dispBlanksAs val="gap"/>
  </c:chart>
  <c:spPr>
    <a:noFill/>
    <a:ln>
      <a:noFill/>
    </a:ln>
  </c:spPr>
  <c:txPr>
    <a:bodyPr/>
    <a:lstStyle/>
    <a:p>
      <a:pPr>
        <a:defRPr sz="838" b="1" i="0" u="none" strike="noStrike" baseline="0">
          <a:solidFill>
            <a:schemeClr val="tx1"/>
          </a:solidFill>
          <a:latin typeface="Arial"/>
          <a:ea typeface="Arial"/>
          <a:cs typeface="Arial"/>
        </a:defRPr>
      </a:pPr>
      <a:endParaRPr lang="fr-FR"/>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alibr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Calibri" pitchFamily="34" charset="0"/>
              </a:rPr>
              <a:pPr/>
              <a:t>10/7/2008</a:t>
            </a:fld>
            <a:endParaRPr lang="en-US" dirty="0">
              <a:latin typeface="Calibr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Calibri" pitchFamily="34" charset="0"/>
              </a:rPr>
              <a:t>© 2008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Calibri" pitchFamily="34" charset="0"/>
              </a:rPr>
            </a:br>
            <a:r>
              <a:rPr lang="en-US" sz="500" dirty="0" smtClean="0">
                <a:solidFill>
                  <a:srgbClr val="000000"/>
                </a:solidFill>
                <a:latin typeface="Calibr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Calibri" pitchFamily="34" charset="0"/>
              </a:rPr>
              <a:pPr/>
              <a:t>‹N°›</a:t>
            </a:fld>
            <a:endParaRPr lang="en-US" dirty="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itchFamily="34" charset="0"/>
              </a:defRPr>
            </a:lvl1pPr>
          </a:lstStyle>
          <a:p>
            <a:fld id="{7C3FBCD4-166E-446F-AF18-7D4A0CF9AEF6}" type="datetimeFigureOut">
              <a:rPr lang="en-US" smtClean="0"/>
              <a:pPr/>
              <a:t>10/7/2008</a:t>
            </a:fld>
            <a:endParaRPr lang="en-US" dirty="0"/>
          </a:p>
        </p:txBody>
      </p:sp>
      <p:sp>
        <p:nvSpPr>
          <p:cNvPr id="4" name="Slide Image Placeholder 3"/>
          <p:cNvSpPr>
            <a:spLocks noGrp="1" noRot="1" noChangeAspect="1"/>
          </p:cNvSpPr>
          <p:nvPr>
            <p:ph type="sldImg" idx="2"/>
          </p:nvPr>
        </p:nvSpPr>
        <p:spPr>
          <a:xfrm>
            <a:off x="1535113" y="457200"/>
            <a:ext cx="3736975" cy="28019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429000"/>
            <a:ext cx="5486400" cy="5029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mn-lt"/>
              </a:defRPr>
            </a:lvl1pPr>
          </a:lstStyle>
          <a:p>
            <a:r>
              <a:rPr lang="en-US" smtClean="0">
                <a:solidFill>
                  <a:srgbClr val="000000"/>
                </a:solidFill>
              </a:rPr>
              <a:t>© 2008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Calibri" pitchFamily="34" charset="0"/>
              </a:defRPr>
            </a:lvl1pPr>
          </a:lstStyle>
          <a:p>
            <a:fld id="{8B263312-38AA-4E1E-B2B5-0F8F122B24FE}" type="slidenum">
              <a:rPr lang="en-US" smtClean="0"/>
              <a:pPr/>
              <a:t>‹N°›</a:t>
            </a:fld>
            <a:endParaRPr lang="en-US" dirty="0"/>
          </a:p>
        </p:txBody>
      </p:sp>
    </p:spTree>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Calibr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Calibr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onsultingmag.com/articles/190/1/Whos-Afraid-of-SaaS/Whos-Afraid-of-SaaS.html/print/19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gartner.com/it/page.jsp?id=496886"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icrosoft.com/france/formation/nouvelle_certification/default.mspx"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microsoft.com/france/formation/cert/default.mspx"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download.microsoft.com/download/f/7/e/f7ef20ff-6bcc-4348-897b-94b22911f2dc/WIP_GCR_TCOMobilityWP_v9a.pdf" TargetMode="External"/><Relationship Id="rId3" Type="http://schemas.openxmlformats.org/officeDocument/2006/relationships/hyperlink" Target="http://www.microsoft.com/security/portal/sir.aspx" TargetMode="External"/><Relationship Id="rId7" Type="http://schemas.openxmlformats.org/officeDocument/2006/relationships/hyperlink" Target="file:///D:\media\FactsAndEvidence\VistaEnergyConserv.doc"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npdinsights.com/" TargetMode="External"/><Relationship Id="rId5" Type="http://schemas.openxmlformats.org/officeDocument/2006/relationships/hyperlink" Target="http://www.principledtechnologies.com/Clients/Reports/Microsoft/microsoft.htm" TargetMode="External"/><Relationship Id="rId4" Type="http://schemas.openxmlformats.org/officeDocument/2006/relationships/hyperlink" Target="https://blogs.technet.com/security/archive/2008/05/14/microsoft-vista-vs-windows-xp-sp2-vulnerability-report-2007.asp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fr-FR" dirty="0" smtClean="0"/>
              <a:t>Optimisation des infrastructures et des couts</a:t>
            </a:r>
          </a:p>
          <a:p>
            <a:pPr lvl="1"/>
            <a:r>
              <a:rPr lang="fr-FR" dirty="0" smtClean="0"/>
              <a:t>Poste de travail, </a:t>
            </a:r>
            <a:r>
              <a:rPr lang="fr-FR" dirty="0" err="1" smtClean="0"/>
              <a:t>virtualisation</a:t>
            </a:r>
            <a:r>
              <a:rPr lang="fr-FR" dirty="0" smtClean="0"/>
              <a:t>, </a:t>
            </a:r>
            <a:r>
              <a:rPr lang="fr-FR" dirty="0" err="1" smtClean="0"/>
              <a:t>saas</a:t>
            </a:r>
            <a:r>
              <a:rPr lang="fr-FR" dirty="0" smtClean="0"/>
              <a:t>, green </a:t>
            </a:r>
            <a:r>
              <a:rPr lang="fr-FR" dirty="0" err="1" smtClean="0"/>
              <a:t>it</a:t>
            </a:r>
            <a:endParaRPr lang="fr-FR" dirty="0" smtClean="0"/>
          </a:p>
          <a:p>
            <a:r>
              <a:rPr lang="fr-FR" dirty="0" smtClean="0"/>
              <a:t>Investissements pour capitaliser sur es bénéfices du numérique</a:t>
            </a:r>
          </a:p>
          <a:p>
            <a:pPr lvl="1"/>
            <a:r>
              <a:rPr lang="fr-FR" dirty="0" err="1" smtClean="0"/>
              <a:t>Ecommerce</a:t>
            </a:r>
            <a:r>
              <a:rPr lang="fr-FR" dirty="0" smtClean="0"/>
              <a:t>, CRM </a:t>
            </a:r>
            <a:r>
              <a:rPr lang="fr-FR" dirty="0" err="1" smtClean="0"/>
              <a:t>etc</a:t>
            </a:r>
            <a:r>
              <a:rPr lang="fr-FR" dirty="0" smtClean="0"/>
              <a:t>…</a:t>
            </a:r>
          </a:p>
          <a:p>
            <a:r>
              <a:rPr lang="fr-FR" dirty="0" smtClean="0"/>
              <a:t>Adopter les nouveaux usages</a:t>
            </a:r>
          </a:p>
          <a:p>
            <a:pPr lvl="1"/>
            <a:r>
              <a:rPr lang="fr-FR" dirty="0" smtClean="0"/>
              <a:t>IM </a:t>
            </a:r>
            <a:r>
              <a:rPr lang="fr-FR" dirty="0" err="1" smtClean="0"/>
              <a:t>etc</a:t>
            </a:r>
            <a:r>
              <a:rPr lang="fr-FR" dirty="0" smtClean="0"/>
              <a:t>…</a:t>
            </a:r>
          </a:p>
          <a:p>
            <a:endParaRPr lang="fr-FR" dirty="0" smtClean="0"/>
          </a:p>
          <a:p>
            <a:r>
              <a:rPr lang="fr-FR" dirty="0" smtClean="0"/>
              <a:t>Etudes </a:t>
            </a:r>
            <a:r>
              <a:rPr lang="fr-FR" dirty="0" err="1" smtClean="0"/>
              <a:t>Novamétrie</a:t>
            </a:r>
            <a:r>
              <a:rPr lang="fr-FR" dirty="0" smtClean="0"/>
              <a:t>,</a:t>
            </a:r>
            <a:r>
              <a:rPr lang="fr-FR" baseline="0" dirty="0" smtClean="0"/>
              <a:t> E</a:t>
            </a:r>
          </a:p>
          <a:p>
            <a:r>
              <a:rPr lang="fr-FR" baseline="0" dirty="0" smtClean="0"/>
              <a:t>IU, </a:t>
            </a:r>
            <a:r>
              <a:rPr lang="fr-FR" baseline="0" dirty="0" err="1" smtClean="0"/>
              <a:t>Forrester</a:t>
            </a:r>
            <a:endParaRPr lang="fr-FR" baseline="0" dirty="0" smtClean="0"/>
          </a:p>
          <a:p>
            <a:endParaRPr lang="fr-FR"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35113" y="457200"/>
            <a:ext cx="3736975" cy="2801938"/>
          </a:xfrm>
        </p:spPr>
      </p:sp>
      <p:sp>
        <p:nvSpPr>
          <p:cNvPr id="3" name="Espace réservé des commentaires 2"/>
          <p:cNvSpPr>
            <a:spLocks noGrp="1"/>
          </p:cNvSpPr>
          <p:nvPr>
            <p:ph type="body" idx="1"/>
          </p:nvPr>
        </p:nvSpPr>
        <p:spPr/>
        <p:txBody>
          <a:bodyPr>
            <a:normAutofit/>
          </a:bodyPr>
          <a:lstStyle/>
          <a:p>
            <a:r>
              <a:rPr lang="fr-FR" b="1" dirty="0" smtClean="0"/>
              <a:t>Accords Novell-Microsoft</a:t>
            </a:r>
          </a:p>
          <a:p>
            <a:pPr lvl="1"/>
            <a:r>
              <a:rPr lang="fr-FR" dirty="0" err="1" smtClean="0"/>
              <a:t>Virtualisation</a:t>
            </a:r>
            <a:r>
              <a:rPr lang="fr-FR" dirty="0" smtClean="0"/>
              <a:t> : Windows sur Linux (</a:t>
            </a:r>
            <a:r>
              <a:rPr lang="fr-FR" dirty="0" err="1" smtClean="0"/>
              <a:t>Xen</a:t>
            </a:r>
            <a:r>
              <a:rPr lang="fr-FR" dirty="0" smtClean="0"/>
              <a:t>) et vice-versa</a:t>
            </a:r>
          </a:p>
          <a:p>
            <a:pPr lvl="2"/>
            <a:r>
              <a:rPr lang="fr-FR" dirty="0" smtClean="0"/>
              <a:t>Protection juridique de nos clients</a:t>
            </a:r>
          </a:p>
          <a:p>
            <a:pPr lvl="2"/>
            <a:r>
              <a:rPr lang="fr-FR" dirty="0" smtClean="0"/>
              <a:t>Support technique</a:t>
            </a:r>
          </a:p>
          <a:p>
            <a:r>
              <a:rPr lang="fr-FR" b="1" dirty="0" smtClean="0"/>
              <a:t>Formats de documents</a:t>
            </a:r>
          </a:p>
          <a:p>
            <a:pPr lvl="1"/>
            <a:r>
              <a:rPr lang="fr-FR" dirty="0" smtClean="0"/>
              <a:t>Normalisation d’Open XML, maintenant sous contrôle de l’ISO)</a:t>
            </a:r>
          </a:p>
          <a:p>
            <a:pPr lvl="1"/>
            <a:r>
              <a:rPr lang="fr-FR" dirty="0" smtClean="0"/>
              <a:t>Support d’ODF (Open Document Format)), PDF, … dans Office 2007</a:t>
            </a:r>
          </a:p>
          <a:p>
            <a:r>
              <a:rPr lang="fr-FR" b="1" dirty="0" smtClean="0"/>
              <a:t>Documentation technique</a:t>
            </a:r>
          </a:p>
          <a:p>
            <a:pPr lvl="1"/>
            <a:r>
              <a:rPr lang="fr-FR" dirty="0" smtClean="0"/>
              <a:t>Publication de 50 000 pages relatives aux API de nos produits majeurs (Windows, Office, SQL Server, …)</a:t>
            </a:r>
          </a:p>
          <a:p>
            <a:r>
              <a:rPr lang="fr-FR" b="1" dirty="0" smtClean="0"/>
              <a:t>Travaux de standardisation</a:t>
            </a:r>
          </a:p>
          <a:p>
            <a:pPr lvl="1"/>
            <a:r>
              <a:rPr lang="fr-FR" dirty="0" smtClean="0"/>
              <a:t>Participation active aux travaux de l’ISO, le W3C, ECMA, </a:t>
            </a:r>
            <a:r>
              <a:rPr lang="en-US" dirty="0" smtClean="0"/>
              <a:t>AIIM (Association for Information and Image Management), en charge de PDF)</a:t>
            </a:r>
            <a:endParaRPr lang="fr-FR" dirty="0" smtClean="0"/>
          </a:p>
          <a:p>
            <a:pPr lvl="1"/>
            <a:r>
              <a:rPr lang="fr-FR" dirty="0" smtClean="0"/>
              <a:t>Microsoft a rejoint OASIS pour contribuer à l’évolution d’ODF</a:t>
            </a:r>
          </a:p>
          <a:p>
            <a:pPr lvl="1"/>
            <a:endParaRPr lang="fr-FR" dirty="0" smtClean="0"/>
          </a:p>
          <a:p>
            <a:r>
              <a:rPr lang="fr-FR" sz="900" b="1" kern="1200" dirty="0" smtClean="0">
                <a:solidFill>
                  <a:schemeClr val="tx1"/>
                </a:solidFill>
                <a:latin typeface="Segoe" pitchFamily="34" charset="0"/>
                <a:ea typeface="+mn-ea"/>
                <a:cs typeface="+mn-cs"/>
              </a:rPr>
              <a:t>#1</a:t>
            </a:r>
            <a:r>
              <a:rPr lang="fr-FR" sz="900" kern="1200" dirty="0" smtClean="0">
                <a:solidFill>
                  <a:schemeClr val="tx1"/>
                </a:solidFill>
                <a:latin typeface="Segoe" pitchFamily="34" charset="0"/>
                <a:ea typeface="+mn-ea"/>
                <a:cs typeface="+mn-cs"/>
              </a:rPr>
              <a:t> </a:t>
            </a:r>
            <a:r>
              <a:rPr lang="fr-FR" sz="900" b="1" kern="1200" dirty="0" smtClean="0">
                <a:solidFill>
                  <a:schemeClr val="tx1"/>
                </a:solidFill>
                <a:latin typeface="Segoe" pitchFamily="34" charset="0"/>
                <a:ea typeface="+mn-ea"/>
                <a:cs typeface="+mn-cs"/>
              </a:rPr>
              <a:t>Février 2008, la publication des « </a:t>
            </a:r>
            <a:r>
              <a:rPr lang="fr-FR" sz="900" b="1" kern="1200" dirty="0" err="1" smtClean="0">
                <a:solidFill>
                  <a:schemeClr val="tx1"/>
                </a:solidFill>
                <a:latin typeface="Segoe" pitchFamily="34" charset="0"/>
                <a:ea typeface="+mn-ea"/>
                <a:cs typeface="+mn-cs"/>
              </a:rPr>
              <a:t>Interop</a:t>
            </a:r>
            <a:r>
              <a:rPr lang="fr-FR" sz="900" b="1" kern="1200" dirty="0" smtClean="0">
                <a:solidFill>
                  <a:schemeClr val="tx1"/>
                </a:solidFill>
                <a:latin typeface="Segoe" pitchFamily="34" charset="0"/>
                <a:ea typeface="+mn-ea"/>
                <a:cs typeface="+mn-cs"/>
              </a:rPr>
              <a:t> </a:t>
            </a:r>
            <a:r>
              <a:rPr lang="fr-FR" sz="900" b="1" kern="1200" dirty="0" err="1" smtClean="0">
                <a:solidFill>
                  <a:schemeClr val="tx1"/>
                </a:solidFill>
                <a:latin typeface="Segoe" pitchFamily="34" charset="0"/>
                <a:ea typeface="+mn-ea"/>
                <a:cs typeface="+mn-cs"/>
              </a:rPr>
              <a:t>Principles</a:t>
            </a:r>
            <a:r>
              <a:rPr lang="fr-FR" sz="900" b="1" kern="1200" dirty="0" smtClean="0">
                <a:solidFill>
                  <a:schemeClr val="tx1"/>
                </a:solidFill>
                <a:latin typeface="Segoe" pitchFamily="34" charset="0"/>
                <a:ea typeface="+mn-ea"/>
                <a:cs typeface="+mn-cs"/>
              </a:rPr>
              <a:t> » :</a:t>
            </a:r>
            <a:r>
              <a:rPr lang="fr-FR" sz="900" kern="1200" dirty="0" smtClean="0">
                <a:solidFill>
                  <a:schemeClr val="tx1"/>
                </a:solidFill>
                <a:latin typeface="Segoe" pitchFamily="34" charset="0"/>
                <a:ea typeface="+mn-ea"/>
                <a:cs typeface="+mn-cs"/>
              </a:rPr>
              <a:t> </a:t>
            </a:r>
            <a:endParaRPr lang="en-US" sz="11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Incorporer des composantes d’interopérabilité</a:t>
            </a:r>
            <a:r>
              <a:rPr lang="fr-FR" sz="900" kern="1200" dirty="0" smtClean="0">
                <a:solidFill>
                  <a:schemeClr val="tx1"/>
                </a:solidFill>
                <a:latin typeface="Segoe" pitchFamily="34" charset="0"/>
                <a:ea typeface="+mn-ea"/>
                <a:cs typeface="+mn-cs"/>
              </a:rPr>
              <a:t> dans ses logiciels, dès l’origine. Ainsi, le standard XML inclus dans la nouvelle génération de logiciels Microsoft est totalement compatible avec l’ensemble des produits concurrents.</a:t>
            </a:r>
            <a:endParaRPr lang="en-US" sz="11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Adopter les standards du marché</a:t>
            </a:r>
            <a:r>
              <a:rPr lang="fr-FR" sz="900" kern="1200" dirty="0" smtClean="0">
                <a:solidFill>
                  <a:schemeClr val="tx1"/>
                </a:solidFill>
                <a:latin typeface="Segoe" pitchFamily="34" charset="0"/>
                <a:ea typeface="+mn-ea"/>
                <a:cs typeface="+mn-cs"/>
              </a:rPr>
              <a:t>. Outre l’intégration de nombreux standards dans ses logiciels, Microsoft est membre actif de nombreux organismes de normalisation et de standardisation pour définir les spécifications d’interopérabilité : IETF, W3C, IEE, OASIS, ECMA ou ITU. </a:t>
            </a:r>
            <a:endParaRPr lang="en-US" sz="11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Collaborer avec le reste de l’industrie</a:t>
            </a:r>
            <a:r>
              <a:rPr lang="fr-FR" sz="900" kern="1200" dirty="0" smtClean="0">
                <a:solidFill>
                  <a:schemeClr val="tx1"/>
                </a:solidFill>
                <a:latin typeface="Segoe" pitchFamily="34" charset="0"/>
                <a:ea typeface="+mn-ea"/>
                <a:cs typeface="+mn-cs"/>
              </a:rPr>
              <a:t>. Pour qu’il y ait interopérabilité, des discussions et des accords entre acteurs du marché sont indispensables, y compris – et surtout - avec les concurrents directs.</a:t>
            </a:r>
            <a:endParaRPr lang="en-US" sz="11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Publier et mettre à disposition sa propriété intellectuelle.</a:t>
            </a:r>
            <a:r>
              <a:rPr lang="fr-FR" sz="900" kern="1200" dirty="0" smtClean="0">
                <a:solidFill>
                  <a:schemeClr val="tx1"/>
                </a:solidFill>
                <a:latin typeface="Segoe" pitchFamily="34" charset="0"/>
                <a:ea typeface="+mn-ea"/>
                <a:cs typeface="+mn-cs"/>
              </a:rPr>
              <a:t> Microsoft publie très largement ses technologies et les rend disponibles sous licence, souvent gratuitement. Plus de 300 000 programmeurs ont ainsi utilisé les formats de fichier XML dans les éditions d'Office 2003. Depuis 2005, Microsoft a accéléré ce mouvement en proposant de partager avec ses clients et avec le secteur du logiciel, sa technologie de format de fichier Office Open XML, utilisée dans des milliards de documents, sous forme de norme internationale, ouverte, gratuite et modifiable par tous.</a:t>
            </a:r>
            <a:endParaRPr lang="en-US" sz="11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 </a:t>
            </a:r>
            <a:endParaRPr lang="en-US" sz="11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#2 Microsoft a été, et demeure, l’un des principal promoteur qui ont donné naissance ou permis l’émergence de standards comme les Services Web, les architectures SOA ou le langage XML</a:t>
            </a:r>
            <a:r>
              <a:rPr lang="fr-FR" sz="900" kern="1200" dirty="0" smtClean="0">
                <a:solidFill>
                  <a:schemeClr val="tx1"/>
                </a:solidFill>
                <a:latin typeface="Segoe" pitchFamily="34" charset="0"/>
                <a:ea typeface="+mn-ea"/>
                <a:cs typeface="+mn-cs"/>
              </a:rPr>
              <a:t>, entre autres. Notre engagement pour l’interopérabilité se traduit également par : </a:t>
            </a:r>
            <a:endParaRPr lang="en-US" sz="11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le financement et la mise à disposition gratuite en mode Open Source de traducteurs entre les trois grands formats de documents que sont les normes ISO : ODF et Open XML, et le standard chinois UOF, afin de pouvoir aisément ouvrir, lire et modifier un document quelque soit son format d’origine et sa date de création,</a:t>
            </a:r>
            <a:endParaRPr lang="en-US" sz="11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le financement et la mise à disposition gratuite en mode Open Source d’un traducteur Open XML vers le format des livres numériques parlants DAISY afin de permettre à des millions de malvoyants de pouvoir accéder plus facilement au patrimoine littéraire et artistique,</a:t>
            </a:r>
            <a:endParaRPr lang="en-US" sz="11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la politique volontariste que nous conduisons en matière de développement de standards et notamment Open XML, un format ouvert de document récemment normalisé ISO, </a:t>
            </a:r>
            <a:endParaRPr lang="en-US" sz="11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notre engagement actif dans de multiples travaux de normalisation aux côtés de la communauté internationale  et particulièrement des autorités françaises dans la définition et la mise au point de divers formats de documents ou protocoles d’échanges de données. Ces travaux seront menés tant avec des instances internationales (ISO, W3C, …) que dans de nombreux pays (Afnor pour la France).</a:t>
            </a:r>
            <a:endParaRPr lang="en-US" sz="11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 </a:t>
            </a:r>
            <a:endParaRPr lang="en-US" sz="11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 </a:t>
            </a:r>
            <a:endParaRPr lang="en-US" sz="11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#3</a:t>
            </a:r>
            <a:r>
              <a:rPr lang="fr-FR" sz="900" kern="1200" dirty="0" smtClean="0">
                <a:solidFill>
                  <a:schemeClr val="tx1"/>
                </a:solidFill>
                <a:latin typeface="Segoe" pitchFamily="34" charset="0"/>
                <a:ea typeface="+mn-ea"/>
                <a:cs typeface="+mn-cs"/>
              </a:rPr>
              <a:t> </a:t>
            </a:r>
            <a:r>
              <a:rPr lang="fr-FR" sz="900" b="1" kern="1200" dirty="0" smtClean="0">
                <a:solidFill>
                  <a:schemeClr val="tx1"/>
                </a:solidFill>
                <a:latin typeface="Segoe" pitchFamily="34" charset="0"/>
                <a:ea typeface="+mn-ea"/>
                <a:cs typeface="+mn-cs"/>
              </a:rPr>
              <a:t>La stratégie de Microsoft consiste également à publier le code source d’une partie de ses produits, mais aussi à œuvrer dans le sens de l’Open source. </a:t>
            </a:r>
            <a:r>
              <a:rPr lang="fr-FR" sz="900" kern="1200" dirty="0" smtClean="0">
                <a:solidFill>
                  <a:schemeClr val="tx1"/>
                </a:solidFill>
                <a:latin typeface="Segoe" pitchFamily="34" charset="0"/>
                <a:ea typeface="+mn-ea"/>
                <a:cs typeface="+mn-cs"/>
              </a:rPr>
              <a:t>Ainsi, l’éditeur consacre officiellement depuis 2006 un laboratoire animé par 20 personnes à l’Open Source, dirigé par Sam Ramji, directeur de la stratégie open source et Linux de Microsoft.</a:t>
            </a:r>
            <a:endParaRPr lang="en-US" sz="11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Toujours à l’écoute des développeurs utilisant ses produits, l’éditeur a souhaité accompagner activement ce mouvement. D’autan t que nombre des solutions Open Source fonctionnent sous Windows.</a:t>
            </a:r>
            <a:endParaRPr lang="en-US" sz="11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Microsoft a donc défini deux types de licences :</a:t>
            </a:r>
            <a:endParaRPr lang="en-US" sz="11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La Microsoft Public License</a:t>
            </a:r>
            <a:r>
              <a:rPr lang="fr-FR" sz="900" kern="1200" dirty="0" smtClean="0">
                <a:solidFill>
                  <a:schemeClr val="tx1"/>
                </a:solidFill>
                <a:latin typeface="Segoe" pitchFamily="34" charset="0"/>
                <a:ea typeface="+mn-ea"/>
                <a:cs typeface="+mn-cs"/>
              </a:rPr>
              <a:t> [MS-PL] proche de la licence BSD, qui n’impose aucune restriction ni obligation. Toute personne peut reproduire, modifier et distribuer des logiciels, de façon commerciale ou non, et sans avoir à verser de royautés. </a:t>
            </a:r>
            <a:endParaRPr lang="en-US" sz="11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La licence Microsoft </a:t>
            </a:r>
            <a:r>
              <a:rPr lang="fr-FR" sz="900" b="1" kern="1200" dirty="0" err="1" smtClean="0">
                <a:solidFill>
                  <a:schemeClr val="tx1"/>
                </a:solidFill>
                <a:latin typeface="Segoe" pitchFamily="34" charset="0"/>
                <a:ea typeface="+mn-ea"/>
                <a:cs typeface="+mn-cs"/>
              </a:rPr>
              <a:t>Reciprocal</a:t>
            </a:r>
            <a:r>
              <a:rPr lang="fr-FR" sz="900" b="1" kern="1200" dirty="0" smtClean="0">
                <a:solidFill>
                  <a:schemeClr val="tx1"/>
                </a:solidFill>
                <a:latin typeface="Segoe" pitchFamily="34" charset="0"/>
                <a:ea typeface="+mn-ea"/>
                <a:cs typeface="+mn-cs"/>
              </a:rPr>
              <a:t> License</a:t>
            </a:r>
            <a:r>
              <a:rPr lang="fr-FR" sz="900" kern="1200" dirty="0" smtClean="0">
                <a:solidFill>
                  <a:schemeClr val="tx1"/>
                </a:solidFill>
                <a:latin typeface="Segoe" pitchFamily="34" charset="0"/>
                <a:ea typeface="+mn-ea"/>
                <a:cs typeface="+mn-cs"/>
              </a:rPr>
              <a:t> [MS-RL] est très proche de la licence GPL (General Public License) qui impose, en contrepartie de l’utilisation du code, le reversement du code source développé pour les ajouts ou modifications à la communauté.  </a:t>
            </a:r>
            <a:endParaRPr lang="en-US" sz="11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En octobre 2007, l'OSIS (Open Source Information System) a reconnu les deux types de licence de Microsoft conformes aux règles du logiciel libre.</a:t>
            </a:r>
            <a:endParaRPr lang="en-US" sz="1100" kern="1200" dirty="0" smtClean="0">
              <a:solidFill>
                <a:schemeClr val="tx1"/>
              </a:solidFill>
              <a:latin typeface="Segoe" pitchFamily="34" charset="0"/>
              <a:ea typeface="+mn-ea"/>
              <a:cs typeface="+mn-cs"/>
            </a:endParaRPr>
          </a:p>
          <a:p>
            <a:pPr lvl="1"/>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pPr>
              <a:buFontTx/>
              <a:buNone/>
            </a:pPr>
            <a:endParaRPr lang="fr-FR" sz="900" kern="1200" dirty="0" smtClean="0">
              <a:solidFill>
                <a:schemeClr val="tx1"/>
              </a:solidFill>
              <a:latin typeface="Segoe" pitchFamily="34" charset="0"/>
              <a:ea typeface="+mn-ea"/>
              <a:cs typeface="+mn-cs"/>
            </a:endParaRPr>
          </a:p>
          <a:p>
            <a:pPr>
              <a:buFontTx/>
              <a:buNone/>
            </a:pPr>
            <a:endParaRPr lang="fr-FR" sz="900" kern="1200" dirty="0" smtClean="0">
              <a:solidFill>
                <a:schemeClr val="tx1"/>
              </a:solidFill>
              <a:latin typeface="Segoe" pitchFamily="34" charset="0"/>
              <a:ea typeface="+mn-ea"/>
              <a:cs typeface="+mn-cs"/>
            </a:endParaRPr>
          </a:p>
          <a:p>
            <a:pPr>
              <a:buFontTx/>
              <a:buNone/>
            </a:pPr>
            <a:r>
              <a:rPr lang="fr-FR" sz="900" kern="1200" dirty="0" smtClean="0">
                <a:solidFill>
                  <a:schemeClr val="tx1"/>
                </a:solidFill>
                <a:latin typeface="Segoe" pitchFamily="34" charset="0"/>
                <a:ea typeface="+mn-ea"/>
                <a:cs typeface="+mn-cs"/>
              </a:rPr>
              <a:t>Division business:</a:t>
            </a:r>
            <a:r>
              <a:rPr lang="fr-FR" sz="900" kern="1200" baseline="0" dirty="0" smtClean="0">
                <a:solidFill>
                  <a:schemeClr val="tx1"/>
                </a:solidFill>
                <a:latin typeface="Segoe" pitchFamily="34" charset="0"/>
                <a:ea typeface="+mn-ea"/>
                <a:cs typeface="+mn-cs"/>
              </a:rPr>
              <a:t> </a:t>
            </a:r>
            <a:r>
              <a:rPr lang="fr-FR" sz="900" kern="1200" dirty="0" smtClean="0">
                <a:solidFill>
                  <a:schemeClr val="tx1"/>
                </a:solidFill>
                <a:latin typeface="Segoe" pitchFamily="34" charset="0"/>
                <a:ea typeface="+mn-ea"/>
                <a:cs typeface="+mn-cs"/>
              </a:rPr>
              <a:t>croissance de 22 % en FY08</a:t>
            </a:r>
            <a:r>
              <a:rPr lang="fr-FR" sz="900" kern="1200" baseline="0" dirty="0" smtClean="0">
                <a:solidFill>
                  <a:schemeClr val="tx1"/>
                </a:solidFill>
                <a:latin typeface="Segoe" pitchFamily="34" charset="0"/>
                <a:ea typeface="+mn-ea"/>
                <a:cs typeface="+mn-cs"/>
              </a:rPr>
              <a:t> et $</a:t>
            </a:r>
            <a:r>
              <a:rPr lang="fr-FR" sz="900" kern="1200" dirty="0" smtClean="0">
                <a:solidFill>
                  <a:schemeClr val="tx1"/>
                </a:solidFill>
                <a:latin typeface="Segoe" pitchFamily="34" charset="0"/>
                <a:ea typeface="+mn-ea"/>
                <a:cs typeface="+mn-cs"/>
              </a:rPr>
              <a:t>23,56B </a:t>
            </a:r>
            <a:endParaRPr lang="fr-FR" baseline="0" dirty="0" smtClean="0"/>
          </a:p>
          <a:p>
            <a:pPr>
              <a:buFontTx/>
              <a:buNone/>
            </a:pPr>
            <a:r>
              <a:rPr lang="fr-FR" baseline="0" dirty="0" err="1" smtClean="0"/>
              <a:t>Sharepoint</a:t>
            </a:r>
            <a:r>
              <a:rPr lang="fr-FR" baseline="0" dirty="0" smtClean="0"/>
              <a:t>: 30% </a:t>
            </a:r>
            <a:r>
              <a:rPr lang="fr-FR" baseline="0" dirty="0" err="1" smtClean="0"/>
              <a:t>ww</a:t>
            </a:r>
            <a:r>
              <a:rPr lang="fr-FR" baseline="0" dirty="0" smtClean="0"/>
              <a:t>, produit le plus rapidement à $1B, best seller en France avec 80% de croissance</a:t>
            </a:r>
          </a:p>
          <a:p>
            <a:pPr>
              <a:buFontTx/>
              <a:buNone/>
            </a:pPr>
            <a:r>
              <a:rPr lang="fr-FR" baseline="0" dirty="0" smtClean="0"/>
              <a:t>Office Live </a:t>
            </a:r>
            <a:r>
              <a:rPr lang="fr-FR" baseline="0" dirty="0" err="1" smtClean="0"/>
              <a:t>Workspace</a:t>
            </a:r>
            <a:r>
              <a:rPr lang="fr-FR" baseline="0" dirty="0" smtClean="0"/>
              <a:t>: 1M d’abonnés WW</a:t>
            </a:r>
          </a:p>
          <a:p>
            <a:pPr>
              <a:buFontTx/>
              <a:buNone/>
            </a:pPr>
            <a:r>
              <a:rPr lang="fr-FR" baseline="0" dirty="0" smtClean="0"/>
              <a:t>France Office: 37% des visiteurs Office online sont sur office 2007</a:t>
            </a:r>
          </a:p>
          <a:p>
            <a:pPr>
              <a:buFontTx/>
              <a:buNone/>
            </a:pPr>
            <a:r>
              <a:rPr lang="fr-FR" baseline="0" dirty="0" smtClean="0"/>
              <a:t>France Office: ventes grande </a:t>
            </a:r>
            <a:r>
              <a:rPr lang="fr-FR" baseline="0" dirty="0" err="1" smtClean="0"/>
              <a:t>distrib</a:t>
            </a:r>
            <a:r>
              <a:rPr lang="fr-FR" baseline="0" dirty="0" smtClean="0"/>
              <a:t> Office 2007 triplé en 2 ans depuis le lancement – 93% de croissance</a:t>
            </a:r>
          </a:p>
          <a:p>
            <a:pPr>
              <a:buFontTx/>
              <a:buNone/>
            </a:pPr>
            <a:r>
              <a:rPr lang="fr-FR" baseline="0" dirty="0" smtClean="0"/>
              <a:t>France Exchange: 59% de part de marché en France, +3pts, devant IBM</a:t>
            </a:r>
          </a:p>
          <a:p>
            <a:pPr>
              <a:buFontTx/>
              <a:buNone/>
            </a:pPr>
            <a:endParaRPr lang="fr-FR" baseline="0" dirty="0" smtClean="0"/>
          </a:p>
          <a:p>
            <a:pPr>
              <a:buFontTx/>
              <a:buNone/>
            </a:pPr>
            <a:r>
              <a:rPr lang="fr-FR" b="1" baseline="0" dirty="0" smtClean="0"/>
              <a:t>Volvo</a:t>
            </a:r>
            <a:r>
              <a:rPr lang="fr-FR" baseline="0" dirty="0" smtClean="0"/>
              <a:t>: </a:t>
            </a:r>
            <a:r>
              <a:rPr lang="fr-FR" sz="900" kern="1200" dirty="0" smtClean="0">
                <a:solidFill>
                  <a:schemeClr val="tx1"/>
                </a:solidFill>
                <a:latin typeface="Segoe" pitchFamily="34" charset="0"/>
                <a:ea typeface="+mn-ea"/>
                <a:cs typeface="+mn-cs"/>
              </a:rPr>
              <a:t>Les gains d’efficacité et d’économies de frais de déplacement ont été estimés à </a:t>
            </a:r>
            <a:r>
              <a:rPr lang="fr-FR" sz="900" b="1" kern="1200" dirty="0" smtClean="0">
                <a:solidFill>
                  <a:schemeClr val="tx1"/>
                </a:solidFill>
                <a:latin typeface="Segoe" pitchFamily="34" charset="0"/>
                <a:ea typeface="+mn-ea"/>
                <a:cs typeface="+mn-cs"/>
              </a:rPr>
              <a:t>430 euros par mois </a:t>
            </a:r>
            <a:r>
              <a:rPr lang="fr-FR" sz="900" kern="1200" dirty="0" smtClean="0">
                <a:solidFill>
                  <a:schemeClr val="tx1"/>
                </a:solidFill>
                <a:latin typeface="Segoe" pitchFamily="34" charset="0"/>
                <a:ea typeface="+mn-ea"/>
                <a:cs typeface="+mn-cs"/>
              </a:rPr>
              <a:t>et par utilisateur. « Avec Microsoft Office </a:t>
            </a:r>
            <a:r>
              <a:rPr lang="fr-FR" sz="900" kern="1200" dirty="0" err="1" smtClean="0">
                <a:solidFill>
                  <a:schemeClr val="tx1"/>
                </a:solidFill>
                <a:latin typeface="Segoe" pitchFamily="34" charset="0"/>
                <a:ea typeface="+mn-ea"/>
                <a:cs typeface="+mn-cs"/>
              </a:rPr>
              <a:t>Communicator</a:t>
            </a:r>
            <a:r>
              <a:rPr lang="fr-FR" sz="900" kern="1200" dirty="0" smtClean="0">
                <a:solidFill>
                  <a:schemeClr val="tx1"/>
                </a:solidFill>
                <a:latin typeface="Segoe" pitchFamily="34" charset="0"/>
                <a:ea typeface="+mn-ea"/>
                <a:cs typeface="+mn-cs"/>
              </a:rPr>
              <a:t> 2007, lancer une conférence est très simple. Il suffit d’envoyer un message instantané à ses collègues pour vérifier qu’ils sont disponibles, cliquer sur un menu déroulant pour lancer la conférence et faire glisser le nom des collègues concernés pour qu’ils y participent » Claude </a:t>
            </a:r>
            <a:r>
              <a:rPr lang="fr-FR" sz="900" kern="1200" dirty="0" err="1" smtClean="0">
                <a:solidFill>
                  <a:schemeClr val="tx1"/>
                </a:solidFill>
                <a:latin typeface="Segoe" pitchFamily="34" charset="0"/>
                <a:ea typeface="+mn-ea"/>
                <a:cs typeface="+mn-cs"/>
              </a:rPr>
              <a:t>Chanal</a:t>
            </a:r>
            <a:r>
              <a:rPr lang="fr-FR" sz="900" kern="1200" dirty="0" smtClean="0">
                <a:solidFill>
                  <a:schemeClr val="tx1"/>
                </a:solidFill>
                <a:latin typeface="Segoe" pitchFamily="34" charset="0"/>
                <a:ea typeface="+mn-ea"/>
                <a:cs typeface="+mn-cs"/>
              </a:rPr>
              <a:t>, Responsable technique, service informatique du groupe Volvo</a:t>
            </a:r>
          </a:p>
          <a:p>
            <a:pPr>
              <a:buFontTx/>
              <a:buNone/>
            </a:pPr>
            <a:endParaRPr lang="fr-FR" sz="900" kern="1200" baseline="0" dirty="0" smtClean="0">
              <a:solidFill>
                <a:schemeClr val="tx1"/>
              </a:solidFill>
              <a:latin typeface="Segoe"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Tx/>
              <a:buNone/>
              <a:tabLst/>
              <a:defRPr/>
            </a:pPr>
            <a:r>
              <a:rPr lang="fr-FR" sz="900" b="1" kern="1200" dirty="0" smtClean="0">
                <a:solidFill>
                  <a:schemeClr val="tx1"/>
                </a:solidFill>
                <a:latin typeface="Segoe" pitchFamily="34" charset="0"/>
                <a:ea typeface="+mn-ea"/>
                <a:cs typeface="+mn-cs"/>
              </a:rPr>
              <a:t>Crédit Agricole </a:t>
            </a:r>
            <a:r>
              <a:rPr lang="fr-FR" sz="900" kern="1200" dirty="0" smtClean="0">
                <a:solidFill>
                  <a:schemeClr val="tx1"/>
                </a:solidFill>
                <a:latin typeface="Segoe" pitchFamily="34" charset="0"/>
                <a:ea typeface="+mn-ea"/>
                <a:cs typeface="+mn-cs"/>
              </a:rPr>
              <a:t>: La productivité du Crédit Agricole augmente de </a:t>
            </a:r>
            <a:r>
              <a:rPr lang="fr-FR" sz="900" b="1" kern="1200" dirty="0" smtClean="0">
                <a:solidFill>
                  <a:schemeClr val="tx1"/>
                </a:solidFill>
                <a:latin typeface="Segoe" pitchFamily="34" charset="0"/>
                <a:ea typeface="+mn-ea"/>
                <a:cs typeface="+mn-cs"/>
              </a:rPr>
              <a:t>30 % </a:t>
            </a:r>
            <a:r>
              <a:rPr lang="fr-FR" sz="900" kern="1200" dirty="0" smtClean="0">
                <a:solidFill>
                  <a:schemeClr val="tx1"/>
                </a:solidFill>
                <a:latin typeface="Segoe" pitchFamily="34" charset="0"/>
                <a:ea typeface="+mn-ea"/>
                <a:cs typeface="+mn-cs"/>
              </a:rPr>
              <a:t>grâce aux solutions de communications unifiées. « Nous avions essayé d’autres solutions, mais la qualité du son et de l’image ne répondait pas à nos attentes. Office Communications Server 2007 propose des fonctions de voix et de vidéo de bien meilleure qualité » Yannick </a:t>
            </a:r>
            <a:r>
              <a:rPr lang="fr-FR" sz="900" kern="1200" dirty="0" err="1" smtClean="0">
                <a:solidFill>
                  <a:schemeClr val="tx1"/>
                </a:solidFill>
                <a:latin typeface="Segoe" pitchFamily="34" charset="0"/>
                <a:ea typeface="+mn-ea"/>
                <a:cs typeface="+mn-cs"/>
              </a:rPr>
              <a:t>Flégeau</a:t>
            </a:r>
            <a:r>
              <a:rPr lang="fr-FR" sz="900" kern="1200" dirty="0" smtClean="0">
                <a:solidFill>
                  <a:schemeClr val="tx1"/>
                </a:solidFill>
                <a:latin typeface="Segoe" pitchFamily="34" charset="0"/>
                <a:ea typeface="+mn-ea"/>
                <a:cs typeface="+mn-cs"/>
              </a:rPr>
              <a:t>, Architecte informatique, Équipe recherche et développement, Crédit Agricole</a:t>
            </a:r>
          </a:p>
          <a:p>
            <a:pPr marL="0" marR="0" indent="0" algn="l" defTabSz="914363" rtl="0" eaLnBrk="1" fontAlgn="auto" latinLnBrk="0" hangingPunct="1">
              <a:lnSpc>
                <a:spcPct val="90000"/>
              </a:lnSpc>
              <a:spcBef>
                <a:spcPts val="0"/>
              </a:spcBef>
              <a:spcAft>
                <a:spcPts val="333"/>
              </a:spcAft>
              <a:buClrTx/>
              <a:buSzTx/>
              <a:buFontTx/>
              <a:buNone/>
              <a:tabLst/>
              <a:defRPr/>
            </a:pPr>
            <a:endParaRPr lang="fr-FR" sz="900" kern="1200" dirty="0" smtClean="0">
              <a:solidFill>
                <a:schemeClr val="tx1"/>
              </a:solidFill>
              <a:latin typeface="Segoe"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b="1" baseline="0" dirty="0" smtClean="0">
                <a:latin typeface="Futura Bk"/>
              </a:rPr>
              <a:t>EUROSPORT:</a:t>
            </a:r>
            <a:r>
              <a:rPr lang="en-US" b="0" baseline="0" dirty="0" smtClean="0">
                <a:latin typeface="Futura Bk"/>
              </a:rPr>
              <a:t> En plus </a:t>
            </a:r>
            <a:r>
              <a:rPr lang="en-US" b="0" baseline="0" dirty="0" err="1" smtClean="0">
                <a:latin typeface="Futura Bk"/>
              </a:rPr>
              <a:t>d’une</a:t>
            </a:r>
            <a:r>
              <a:rPr lang="en-US" b="0" baseline="0" dirty="0" smtClean="0">
                <a:latin typeface="Futura Bk"/>
              </a:rPr>
              <a:t> solution BI </a:t>
            </a:r>
            <a:r>
              <a:rPr lang="en-US" b="0" baseline="0" dirty="0" err="1" smtClean="0">
                <a:latin typeface="Futura Bk"/>
              </a:rPr>
              <a:t>concurrente</a:t>
            </a:r>
            <a:r>
              <a:rPr lang="en-US" b="0" baseline="0" dirty="0" smtClean="0">
                <a:latin typeface="Futura Bk"/>
              </a:rPr>
              <a:t> (BO),</a:t>
            </a:r>
            <a:r>
              <a:rPr lang="en-US" b="1" baseline="0" dirty="0" smtClean="0">
                <a:latin typeface="Futura Bk"/>
              </a:rPr>
              <a:t> </a:t>
            </a:r>
            <a:r>
              <a:rPr lang="en-US" b="0" baseline="0" dirty="0" err="1" smtClean="0">
                <a:latin typeface="Futura Bk"/>
              </a:rPr>
              <a:t>Eurosport</a:t>
            </a:r>
            <a:r>
              <a:rPr lang="en-US" b="0" baseline="0" dirty="0" smtClean="0">
                <a:latin typeface="Futura Bk"/>
              </a:rPr>
              <a:t> </a:t>
            </a:r>
            <a:r>
              <a:rPr lang="en-US" b="0" baseline="0" dirty="0" err="1" smtClean="0">
                <a:latin typeface="Futura Bk"/>
              </a:rPr>
              <a:t>utilisait</a:t>
            </a:r>
            <a:r>
              <a:rPr lang="en-US" b="0" baseline="0" dirty="0" smtClean="0">
                <a:latin typeface="Futura Bk"/>
              </a:rPr>
              <a:t> SQL Server 2000 en </a:t>
            </a:r>
            <a:r>
              <a:rPr lang="en-US" b="0" baseline="0" dirty="0" err="1" smtClean="0">
                <a:latin typeface="Futura Bk"/>
              </a:rPr>
              <a:t>tant</a:t>
            </a:r>
            <a:r>
              <a:rPr lang="en-US" b="0" baseline="0" dirty="0" smtClean="0">
                <a:latin typeface="Futura Bk"/>
              </a:rPr>
              <a:t> </a:t>
            </a:r>
            <a:r>
              <a:rPr lang="en-US" b="0" baseline="0" dirty="0" err="1" smtClean="0">
                <a:latin typeface="Futura Bk"/>
              </a:rPr>
              <a:t>qu’infocentre</a:t>
            </a:r>
            <a:r>
              <a:rPr lang="en-US" b="0" baseline="0" dirty="0" smtClean="0">
                <a:latin typeface="Futura Bk"/>
              </a:rPr>
              <a:t> et </a:t>
            </a:r>
            <a:r>
              <a:rPr lang="en-US" b="0" baseline="0" dirty="0" err="1" smtClean="0">
                <a:latin typeface="Futura Bk"/>
              </a:rPr>
              <a:t>Moteur</a:t>
            </a:r>
            <a:r>
              <a:rPr lang="en-US" b="0" baseline="0" dirty="0" smtClean="0">
                <a:latin typeface="Futura Bk"/>
              </a:rPr>
              <a:t> de reporting (avec SQL Server Reporting Services). </a:t>
            </a:r>
            <a:r>
              <a:rPr lang="en-US" b="0" baseline="0" dirty="0" err="1" smtClean="0">
                <a:latin typeface="Futura Bk"/>
              </a:rPr>
              <a:t>Ils</a:t>
            </a:r>
            <a:r>
              <a:rPr lang="en-US" b="0" baseline="0" dirty="0" smtClean="0">
                <a:latin typeface="Futura Bk"/>
              </a:rPr>
              <a:t> </a:t>
            </a:r>
            <a:r>
              <a:rPr lang="en-US" b="0" baseline="0" dirty="0" err="1" smtClean="0">
                <a:latin typeface="Futura Bk"/>
              </a:rPr>
              <a:t>sont</a:t>
            </a:r>
            <a:r>
              <a:rPr lang="en-US" b="0" baseline="0" dirty="0" smtClean="0">
                <a:latin typeface="Futura Bk"/>
              </a:rPr>
              <a:t> passé à SQL Server 2008 pour </a:t>
            </a:r>
            <a:r>
              <a:rPr lang="en-US" b="0" baseline="0" dirty="0" err="1" smtClean="0">
                <a:latin typeface="Futura Bk"/>
              </a:rPr>
              <a:t>améliorer</a:t>
            </a:r>
            <a:r>
              <a:rPr lang="en-US" b="0" baseline="0" dirty="0" smtClean="0">
                <a:latin typeface="Futura Bk"/>
              </a:rPr>
              <a:t> les temps de </a:t>
            </a:r>
            <a:r>
              <a:rPr lang="en-US" b="0" baseline="0" dirty="0" err="1" smtClean="0">
                <a:latin typeface="Futura Bk"/>
              </a:rPr>
              <a:t>chargement</a:t>
            </a:r>
            <a:r>
              <a:rPr lang="en-US" b="0" baseline="0" dirty="0" smtClean="0">
                <a:latin typeface="Futura Bk"/>
              </a:rPr>
              <a:t> de </a:t>
            </a:r>
            <a:r>
              <a:rPr lang="en-US" b="0" baseline="0" dirty="0" err="1" smtClean="0">
                <a:latin typeface="Futura Bk"/>
              </a:rPr>
              <a:t>leur</a:t>
            </a:r>
            <a:r>
              <a:rPr lang="en-US" b="0" baseline="0" dirty="0" smtClean="0">
                <a:latin typeface="Futura Bk"/>
              </a:rPr>
              <a:t> </a:t>
            </a:r>
            <a:r>
              <a:rPr lang="en-US" b="0" baseline="0" dirty="0" err="1" smtClean="0">
                <a:latin typeface="Futura Bk"/>
              </a:rPr>
              <a:t>infocentre</a:t>
            </a:r>
            <a:r>
              <a:rPr lang="en-US" b="0" baseline="0" dirty="0" smtClean="0">
                <a:latin typeface="Futura Bk"/>
              </a:rPr>
              <a:t> et </a:t>
            </a:r>
            <a:r>
              <a:rPr lang="en-US" b="0" baseline="0" dirty="0" err="1" smtClean="0">
                <a:latin typeface="Futura Bk"/>
              </a:rPr>
              <a:t>fournir</a:t>
            </a:r>
            <a:r>
              <a:rPr lang="en-US" b="0" baseline="0" dirty="0" smtClean="0">
                <a:latin typeface="Futura Bk"/>
              </a:rPr>
              <a:t> aux </a:t>
            </a:r>
            <a:r>
              <a:rPr lang="en-US" b="0" baseline="0" dirty="0" err="1" smtClean="0">
                <a:latin typeface="Futura Bk"/>
              </a:rPr>
              <a:t>utilisateurs</a:t>
            </a:r>
            <a:r>
              <a:rPr lang="en-US" b="0" baseline="0" dirty="0" smtClean="0">
                <a:latin typeface="Futura Bk"/>
              </a:rPr>
              <a:t> </a:t>
            </a:r>
            <a:r>
              <a:rPr lang="en-US" b="0" baseline="0" dirty="0" err="1" smtClean="0">
                <a:latin typeface="Futura Bk"/>
              </a:rPr>
              <a:t>fonctionnels</a:t>
            </a:r>
            <a:r>
              <a:rPr lang="en-US" b="0" baseline="0" dirty="0" smtClean="0">
                <a:latin typeface="Futura Bk"/>
              </a:rPr>
              <a:t> le </a:t>
            </a:r>
            <a:r>
              <a:rPr lang="en-US" b="0" baseline="0" dirty="0" err="1" smtClean="0">
                <a:latin typeface="Futura Bk"/>
              </a:rPr>
              <a:t>nouvel</a:t>
            </a:r>
            <a:r>
              <a:rPr lang="en-US" b="0" baseline="0" dirty="0" smtClean="0">
                <a:latin typeface="Futura Bk"/>
              </a:rPr>
              <a:t> </a:t>
            </a:r>
            <a:r>
              <a:rPr lang="en-US" b="0" baseline="0" dirty="0" err="1" smtClean="0">
                <a:latin typeface="Futura Bk"/>
              </a:rPr>
              <a:t>outil</a:t>
            </a:r>
            <a:r>
              <a:rPr lang="en-US" b="0" baseline="0" dirty="0" smtClean="0">
                <a:latin typeface="Futura Bk"/>
              </a:rPr>
              <a:t> de reporting ad-hoc </a:t>
            </a:r>
            <a:r>
              <a:rPr lang="en-US" b="0" baseline="0" dirty="0" err="1" smtClean="0">
                <a:latin typeface="Futura Bk"/>
              </a:rPr>
              <a:t>fournit</a:t>
            </a:r>
            <a:r>
              <a:rPr lang="en-US" b="0" baseline="0" dirty="0" smtClean="0">
                <a:latin typeface="Futura Bk"/>
              </a:rPr>
              <a:t> avec SQL Server 2008 (Report Builder 2.0) </a:t>
            </a:r>
            <a:r>
              <a:rPr lang="en-US" b="0" baseline="0" dirty="0" err="1" smtClean="0">
                <a:latin typeface="Futura Bk"/>
              </a:rPr>
              <a:t>afin</a:t>
            </a:r>
            <a:r>
              <a:rPr lang="en-US" b="0" baseline="0" dirty="0" smtClean="0">
                <a:latin typeface="Futura Bk"/>
              </a:rPr>
              <a:t> de </a:t>
            </a:r>
            <a:r>
              <a:rPr lang="en-US" b="0" baseline="0" dirty="0" err="1" smtClean="0">
                <a:latin typeface="Futura Bk"/>
              </a:rPr>
              <a:t>remplacer</a:t>
            </a:r>
            <a:r>
              <a:rPr lang="en-US" b="0" baseline="0" dirty="0" smtClean="0">
                <a:latin typeface="Futura Bk"/>
              </a:rPr>
              <a:t> </a:t>
            </a:r>
            <a:r>
              <a:rPr lang="en-US" b="0" baseline="0" dirty="0" err="1" smtClean="0">
                <a:latin typeface="Futura Bk"/>
              </a:rPr>
              <a:t>leur</a:t>
            </a:r>
            <a:r>
              <a:rPr lang="en-US" b="0" baseline="0" dirty="0" smtClean="0">
                <a:latin typeface="Futura Bk"/>
              </a:rPr>
              <a:t> solution BI </a:t>
            </a:r>
            <a:r>
              <a:rPr lang="en-US" b="0" baseline="0" dirty="0" err="1" smtClean="0">
                <a:latin typeface="Futura Bk"/>
              </a:rPr>
              <a:t>concurrente</a:t>
            </a:r>
            <a:r>
              <a:rPr lang="en-US" b="0" baseline="0" dirty="0" smtClean="0">
                <a:latin typeface="Futura Bk"/>
              </a:rPr>
              <a:t>. Les </a:t>
            </a:r>
            <a:r>
              <a:rPr lang="en-US" b="0" baseline="0" dirty="0" err="1" smtClean="0">
                <a:latin typeface="Futura Bk"/>
              </a:rPr>
              <a:t>utilisateurs</a:t>
            </a:r>
            <a:r>
              <a:rPr lang="en-US" b="0" baseline="0" dirty="0" smtClean="0">
                <a:latin typeface="Futura Bk"/>
              </a:rPr>
              <a:t> </a:t>
            </a:r>
            <a:r>
              <a:rPr lang="en-US" b="0" baseline="0" dirty="0" err="1" smtClean="0">
                <a:latin typeface="Futura Bk"/>
              </a:rPr>
              <a:t>sont</a:t>
            </a:r>
            <a:r>
              <a:rPr lang="en-US" b="0" baseline="0" dirty="0" smtClean="0">
                <a:latin typeface="Futura Bk"/>
              </a:rPr>
              <a:t> </a:t>
            </a:r>
            <a:r>
              <a:rPr lang="en-US" b="0" baseline="0" dirty="0" err="1" smtClean="0">
                <a:latin typeface="Futura Bk"/>
              </a:rPr>
              <a:t>autonome</a:t>
            </a:r>
            <a:r>
              <a:rPr lang="en-US" b="0" baseline="0" dirty="0" smtClean="0">
                <a:latin typeface="Futura Bk"/>
              </a:rPr>
              <a:t> </a:t>
            </a:r>
            <a:r>
              <a:rPr lang="en-US" b="0" baseline="0" dirty="0" err="1" smtClean="0">
                <a:latin typeface="Futura Bk"/>
              </a:rPr>
              <a:t>dans</a:t>
            </a:r>
            <a:r>
              <a:rPr lang="en-US" b="0" baseline="0" dirty="0" smtClean="0">
                <a:latin typeface="Futura Bk"/>
              </a:rPr>
              <a:t> la </a:t>
            </a:r>
            <a:r>
              <a:rPr lang="en-US" b="0" baseline="0" dirty="0" err="1" smtClean="0">
                <a:latin typeface="Futura Bk"/>
              </a:rPr>
              <a:t>création</a:t>
            </a:r>
            <a:r>
              <a:rPr lang="en-US" b="0" baseline="0" dirty="0" smtClean="0">
                <a:latin typeface="Futura Bk"/>
              </a:rPr>
              <a:t> des rapports, les rapports </a:t>
            </a:r>
            <a:r>
              <a:rPr lang="en-US" b="0" baseline="0" dirty="0" err="1" smtClean="0">
                <a:latin typeface="Futura Bk"/>
              </a:rPr>
              <a:t>générés</a:t>
            </a:r>
            <a:r>
              <a:rPr lang="en-US" b="0" baseline="0" dirty="0" smtClean="0">
                <a:latin typeface="Futura Bk"/>
              </a:rPr>
              <a:t> </a:t>
            </a:r>
            <a:r>
              <a:rPr lang="en-US" b="0" baseline="0" dirty="0" err="1" smtClean="0">
                <a:latin typeface="Futura Bk"/>
              </a:rPr>
              <a:t>bénéficient</a:t>
            </a:r>
            <a:r>
              <a:rPr lang="en-US" b="0" baseline="0" dirty="0" smtClean="0">
                <a:latin typeface="Futura Bk"/>
              </a:rPr>
              <a:t> qui plus </a:t>
            </a:r>
            <a:r>
              <a:rPr lang="en-US" b="0" baseline="0" dirty="0" err="1" smtClean="0">
                <a:latin typeface="Futura Bk"/>
              </a:rPr>
              <a:t>est</a:t>
            </a:r>
            <a:r>
              <a:rPr lang="en-US" b="0" baseline="0" dirty="0" smtClean="0">
                <a:latin typeface="Futura Bk"/>
              </a:rPr>
              <a:t> d’un nouveau </a:t>
            </a:r>
            <a:r>
              <a:rPr lang="en-US" b="0" baseline="0" dirty="0" err="1" smtClean="0">
                <a:latin typeface="Futura Bk"/>
              </a:rPr>
              <a:t>moteur</a:t>
            </a:r>
            <a:r>
              <a:rPr lang="en-US" b="0" baseline="0" dirty="0" smtClean="0">
                <a:latin typeface="Futura Bk"/>
              </a:rPr>
              <a:t> </a:t>
            </a:r>
            <a:r>
              <a:rPr lang="en-US" b="0" baseline="0" dirty="0" err="1" smtClean="0">
                <a:latin typeface="Futura Bk"/>
              </a:rPr>
              <a:t>graphique</a:t>
            </a:r>
            <a:r>
              <a:rPr lang="en-US" b="0" baseline="0" dirty="0" smtClean="0">
                <a:latin typeface="Futura Bk"/>
              </a:rPr>
              <a:t> </a:t>
            </a:r>
            <a:r>
              <a:rPr lang="en-US" b="0" baseline="0" dirty="0" err="1" smtClean="0">
                <a:latin typeface="Futura Bk"/>
              </a:rPr>
              <a:t>très</a:t>
            </a:r>
            <a:r>
              <a:rPr lang="en-US" b="0" baseline="0" dirty="0" smtClean="0">
                <a:latin typeface="Futura Bk"/>
              </a:rPr>
              <a:t> </a:t>
            </a:r>
            <a:r>
              <a:rPr lang="en-US" b="0" baseline="0" dirty="0" err="1" smtClean="0">
                <a:latin typeface="Futura Bk"/>
              </a:rPr>
              <a:t>séduisant</a:t>
            </a:r>
            <a:r>
              <a:rPr lang="en-US" b="0" baseline="0" dirty="0" smtClean="0">
                <a:latin typeface="Futura Bk"/>
              </a:rPr>
              <a:t>.</a:t>
            </a:r>
          </a:p>
          <a:p>
            <a:pPr marL="0" marR="0" indent="0" algn="l" defTabSz="914363" rtl="0" eaLnBrk="1" fontAlgn="auto" latinLnBrk="0" hangingPunct="1">
              <a:lnSpc>
                <a:spcPct val="90000"/>
              </a:lnSpc>
              <a:spcBef>
                <a:spcPts val="0"/>
              </a:spcBef>
              <a:spcAft>
                <a:spcPts val="333"/>
              </a:spcAft>
              <a:buClrTx/>
              <a:buSzTx/>
              <a:buFontTx/>
              <a:buNone/>
              <a:tabLst/>
              <a:defRPr/>
            </a:pPr>
            <a:endParaRPr lang="fr-FR"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Data</a:t>
            </a:r>
            <a:endParaRPr lang="en-US" sz="900" kern="1200" dirty="0" smtClean="0">
              <a:solidFill>
                <a:schemeClr val="tx1"/>
              </a:solidFill>
              <a:latin typeface="Segoe" pitchFamily="34" charset="0"/>
              <a:ea typeface="+mn-ea"/>
              <a:cs typeface="+mn-cs"/>
            </a:endParaRPr>
          </a:p>
          <a:p>
            <a:pPr lvl="0"/>
            <a:r>
              <a:rPr lang="en-US" sz="900" kern="1200" dirty="0" smtClean="0">
                <a:solidFill>
                  <a:schemeClr val="tx1"/>
                </a:solidFill>
                <a:latin typeface="Segoe" pitchFamily="34" charset="0"/>
                <a:ea typeface="+mn-ea"/>
                <a:cs typeface="+mn-cs"/>
              </a:rPr>
              <a:t>Business communication is rapidly moving to software. </a:t>
            </a:r>
          </a:p>
          <a:p>
            <a:pPr lvl="0" fontAlgn="ctr"/>
            <a:r>
              <a:rPr lang="en-US" sz="900" kern="1200" dirty="0" smtClean="0">
                <a:solidFill>
                  <a:schemeClr val="tx1"/>
                </a:solidFill>
                <a:latin typeface="Segoe" pitchFamily="34" charset="0"/>
                <a:ea typeface="+mn-ea"/>
                <a:cs typeface="+mn-cs"/>
              </a:rPr>
              <a:t>By 2010, 80% of companies will integrate </a:t>
            </a:r>
            <a:r>
              <a:rPr lang="en-US" sz="900" kern="1200" dirty="0" err="1" smtClean="0">
                <a:solidFill>
                  <a:schemeClr val="tx1"/>
                </a:solidFill>
                <a:latin typeface="Segoe" pitchFamily="34" charset="0"/>
                <a:ea typeface="+mn-ea"/>
                <a:cs typeface="+mn-cs"/>
              </a:rPr>
              <a:t>comms</a:t>
            </a:r>
            <a:r>
              <a:rPr lang="en-US" sz="900" kern="1200" dirty="0" smtClean="0">
                <a:solidFill>
                  <a:schemeClr val="tx1"/>
                </a:solidFill>
                <a:latin typeface="Segoe" pitchFamily="34" charset="0"/>
                <a:ea typeface="+mn-ea"/>
                <a:cs typeface="+mn-cs"/>
              </a:rPr>
              <a:t> (voice/messaging) into some biz apps or processes (Gartner, 05/06)</a:t>
            </a:r>
          </a:p>
          <a:p>
            <a:pPr lvl="0" fontAlgn="ctr"/>
            <a:r>
              <a:rPr lang="en-US" sz="900" kern="1200" dirty="0" smtClean="0">
                <a:solidFill>
                  <a:schemeClr val="tx1"/>
                </a:solidFill>
                <a:latin typeface="Segoe" pitchFamily="34" charset="0"/>
                <a:ea typeface="+mn-ea"/>
                <a:cs typeface="+mn-cs"/>
              </a:rPr>
              <a:t>Traditional IP telephony is failing to meet people’s needs at work</a:t>
            </a:r>
          </a:p>
          <a:p>
            <a:pPr lvl="0" fontAlgn="ctr"/>
            <a:r>
              <a:rPr lang="en-US" sz="900" kern="1200" dirty="0" smtClean="0">
                <a:solidFill>
                  <a:schemeClr val="tx1"/>
                </a:solidFill>
                <a:latin typeface="Segoe" pitchFamily="34" charset="0"/>
                <a:ea typeface="+mn-ea"/>
                <a:cs typeface="+mn-cs"/>
              </a:rPr>
              <a:t>IWs waste 30 min/week in phone tag; for 50% of calls IWs make they have to look up the number (Harris, 06/06)</a:t>
            </a:r>
          </a:p>
          <a:p>
            <a:pPr lvl="0" fontAlgn="ctr"/>
            <a:r>
              <a:rPr lang="en-US" sz="900" kern="1200" dirty="0" smtClean="0">
                <a:solidFill>
                  <a:schemeClr val="tx1"/>
                </a:solidFill>
                <a:latin typeface="Segoe" pitchFamily="34" charset="0"/>
                <a:ea typeface="+mn-ea"/>
                <a:cs typeface="+mn-cs"/>
              </a:rPr>
              <a:t>70% chance of voicemail when you call someone at work (Gartner)</a:t>
            </a:r>
          </a:p>
          <a:p>
            <a:pPr lvl="0" fontAlgn="ctr"/>
            <a:r>
              <a:rPr lang="en-US" sz="900" kern="1200" dirty="0" smtClean="0">
                <a:solidFill>
                  <a:schemeClr val="tx1"/>
                </a:solidFill>
                <a:latin typeface="Segoe" pitchFamily="34" charset="0"/>
                <a:ea typeface="+mn-ea"/>
                <a:cs typeface="+mn-cs"/>
              </a:rPr>
              <a:t>1 in 4 IWs spend the equivalent of 3 full working days each year trying to connect with others by phone (Harris, 06/06)</a:t>
            </a:r>
          </a:p>
          <a:p>
            <a:pPr lvl="0" fontAlgn="ctr"/>
            <a:r>
              <a:rPr lang="en-US" sz="900" kern="1200" dirty="0" smtClean="0">
                <a:solidFill>
                  <a:schemeClr val="tx1"/>
                </a:solidFill>
                <a:latin typeface="Segoe" pitchFamily="34" charset="0"/>
                <a:ea typeface="+mn-ea"/>
                <a:cs typeface="+mn-cs"/>
              </a:rPr>
              <a:t>The PC has displaced the phone as the primary communications mode in the workplace. </a:t>
            </a:r>
          </a:p>
          <a:p>
            <a:pPr lvl="0" fontAlgn="ctr"/>
            <a:r>
              <a:rPr lang="en-US" sz="900" kern="1200" dirty="0" smtClean="0">
                <a:solidFill>
                  <a:schemeClr val="tx1"/>
                </a:solidFill>
                <a:latin typeface="Segoe" pitchFamily="34" charset="0"/>
                <a:ea typeface="+mn-ea"/>
                <a:cs typeface="+mn-cs"/>
              </a:rPr>
              <a:t>61% of workers cite email as their primary mode of communications at work vs. 31% phone. </a:t>
            </a:r>
            <a:r>
              <a:rPr lang="fr-FR" sz="900" kern="1200" dirty="0" smtClean="0">
                <a:solidFill>
                  <a:schemeClr val="tx1"/>
                </a:solidFill>
                <a:latin typeface="Segoe" pitchFamily="34" charset="0"/>
                <a:ea typeface="+mn-ea"/>
                <a:cs typeface="+mn-cs"/>
              </a:rPr>
              <a:t>(Harris, 06/06)</a:t>
            </a:r>
            <a:endParaRPr lang="en-US" sz="900" kern="1200" dirty="0" smtClean="0">
              <a:solidFill>
                <a:schemeClr val="tx1"/>
              </a:solidFill>
              <a:latin typeface="Segoe" pitchFamily="34" charset="0"/>
              <a:ea typeface="+mn-ea"/>
              <a:cs typeface="+mn-cs"/>
            </a:endParaRPr>
          </a:p>
          <a:p>
            <a:pPr lvl="0" fontAlgn="ctr"/>
            <a:r>
              <a:rPr lang="en-US" sz="900" kern="1200" dirty="0" smtClean="0">
                <a:solidFill>
                  <a:schemeClr val="tx1"/>
                </a:solidFill>
                <a:latin typeface="Segoe" pitchFamily="34" charset="0"/>
                <a:ea typeface="+mn-ea"/>
                <a:cs typeface="+mn-cs"/>
              </a:rPr>
              <a:t>Already 40% of IWs would prefer using IM instead of the phone for business communications (Harris, 06/06)</a:t>
            </a:r>
          </a:p>
          <a:p>
            <a:pPr lvl="0" fontAlgn="ctr"/>
            <a:r>
              <a:rPr lang="en-US" sz="900" kern="1200" dirty="0" smtClean="0">
                <a:solidFill>
                  <a:schemeClr val="tx1"/>
                </a:solidFill>
                <a:latin typeface="Segoe" pitchFamily="34" charset="0"/>
                <a:ea typeface="+mn-ea"/>
                <a:cs typeface="+mn-cs"/>
              </a:rPr>
              <a:t>The software-centric approach to unified communications brings software economics to bear:</a:t>
            </a:r>
          </a:p>
          <a:p>
            <a:pPr lvl="0" fontAlgn="ctr"/>
            <a:r>
              <a:rPr lang="fr-FR" sz="900" kern="1200" dirty="0" err="1" smtClean="0">
                <a:solidFill>
                  <a:schemeClr val="tx1"/>
                </a:solidFill>
                <a:latin typeface="Segoe" pitchFamily="34" charset="0"/>
                <a:ea typeface="+mn-ea"/>
                <a:cs typeface="+mn-cs"/>
              </a:rPr>
              <a:t>Accelerating</a:t>
            </a:r>
            <a:r>
              <a:rPr lang="fr-FR" sz="900" kern="1200" dirty="0" smtClean="0">
                <a:solidFill>
                  <a:schemeClr val="tx1"/>
                </a:solidFill>
                <a:latin typeface="Segoe" pitchFamily="34" charset="0"/>
                <a:ea typeface="+mn-ea"/>
                <a:cs typeface="+mn-cs"/>
              </a:rPr>
              <a:t> innovation:</a:t>
            </a:r>
            <a:endParaRPr lang="en-US" sz="900" kern="1200" dirty="0" smtClean="0">
              <a:solidFill>
                <a:schemeClr val="tx1"/>
              </a:solidFill>
              <a:latin typeface="Segoe" pitchFamily="34" charset="0"/>
              <a:ea typeface="+mn-ea"/>
              <a:cs typeface="+mn-cs"/>
            </a:endParaRPr>
          </a:p>
          <a:p>
            <a:pPr lvl="1" fontAlgn="ctr"/>
            <a:r>
              <a:rPr lang="en-US" sz="900" kern="1200" dirty="0" smtClean="0">
                <a:solidFill>
                  <a:schemeClr val="tx1"/>
                </a:solidFill>
                <a:latin typeface="Segoe" pitchFamily="34" charset="0"/>
                <a:ea typeface="+mn-ea"/>
                <a:cs typeface="+mn-cs"/>
              </a:rPr>
              <a:t>The average telephony upgrade happens every 7 to 12 years</a:t>
            </a:r>
          </a:p>
          <a:p>
            <a:pPr lvl="1" fontAlgn="ctr"/>
            <a:r>
              <a:rPr lang="en-US" sz="900" kern="1200" dirty="0" smtClean="0">
                <a:solidFill>
                  <a:schemeClr val="tx1"/>
                </a:solidFill>
                <a:latin typeface="Segoe" pitchFamily="34" charset="0"/>
                <a:ea typeface="+mn-ea"/>
                <a:cs typeface="+mn-cs"/>
              </a:rPr>
              <a:t>In our Exchange business, the average leverage new technology every several years</a:t>
            </a:r>
          </a:p>
          <a:p>
            <a:pPr lvl="0" fontAlgn="ctr"/>
            <a:r>
              <a:rPr lang="fr-FR" sz="900" kern="1200" dirty="0" err="1" smtClean="0">
                <a:solidFill>
                  <a:schemeClr val="tx1"/>
                </a:solidFill>
                <a:latin typeface="Segoe" pitchFamily="34" charset="0"/>
                <a:ea typeface="+mn-ea"/>
                <a:cs typeface="+mn-cs"/>
              </a:rPr>
              <a:t>Thriving</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partner</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ecosystem</a:t>
            </a:r>
            <a:endParaRPr lang="en-US" sz="900" kern="1200" dirty="0" smtClean="0">
              <a:solidFill>
                <a:schemeClr val="tx1"/>
              </a:solidFill>
              <a:latin typeface="Segoe" pitchFamily="34" charset="0"/>
              <a:ea typeface="+mn-ea"/>
              <a:cs typeface="+mn-cs"/>
            </a:endParaRPr>
          </a:p>
          <a:p>
            <a:pPr lvl="1" fontAlgn="ctr"/>
            <a:r>
              <a:rPr lang="en-US" sz="900" kern="1200" dirty="0" smtClean="0">
                <a:solidFill>
                  <a:schemeClr val="tx1"/>
                </a:solidFill>
                <a:latin typeface="Segoe" pitchFamily="34" charset="0"/>
                <a:ea typeface="+mn-ea"/>
                <a:cs typeface="+mn-cs"/>
              </a:rPr>
              <a:t>More than 600K Microsoft partners worldwide</a:t>
            </a:r>
          </a:p>
          <a:p>
            <a:pPr lvl="0" fontAlgn="ctr"/>
            <a:r>
              <a:rPr lang="en-US" sz="900" kern="1200" dirty="0" smtClean="0">
                <a:solidFill>
                  <a:schemeClr val="tx1"/>
                </a:solidFill>
                <a:latin typeface="Segoe" pitchFamily="34" charset="0"/>
                <a:ea typeface="+mn-ea"/>
                <a:cs typeface="+mn-cs"/>
              </a:rPr>
              <a:t>Expanding choices &amp; lower costs over time</a:t>
            </a:r>
          </a:p>
          <a:p>
            <a:pPr lvl="1" fontAlgn="ctr"/>
            <a:r>
              <a:rPr lang="en-US" sz="900" kern="1200" dirty="0" smtClean="0">
                <a:solidFill>
                  <a:schemeClr val="tx1"/>
                </a:solidFill>
                <a:latin typeface="Segoe" pitchFamily="34" charset="0"/>
                <a:ea typeface="+mn-ea"/>
                <a:cs typeface="+mn-cs"/>
              </a:rPr>
              <a:t>Average IP phone costs $465 with no vendor choice</a:t>
            </a:r>
          </a:p>
          <a:p>
            <a:pPr lvl="1" fontAlgn="ctr"/>
            <a:r>
              <a:rPr lang="en-US" sz="900" kern="1200" dirty="0" smtClean="0">
                <a:solidFill>
                  <a:schemeClr val="tx1"/>
                </a:solidFill>
                <a:latin typeface="Segoe" pitchFamily="34" charset="0"/>
                <a:ea typeface="+mn-ea"/>
                <a:cs typeface="+mn-cs"/>
              </a:rPr>
              <a:t>Microsoft already has a variety of partners, experts at handsets, building a broad array of devices and phones</a:t>
            </a:r>
          </a:p>
          <a:p>
            <a:pPr lvl="1" fontAlgn="ctr"/>
            <a:r>
              <a:rPr lang="fr-FR" sz="900" kern="1200" dirty="0" err="1" smtClean="0">
                <a:solidFill>
                  <a:schemeClr val="tx1"/>
                </a:solidFill>
                <a:latin typeface="Segoe" pitchFamily="34" charset="0"/>
                <a:ea typeface="+mn-ea"/>
                <a:cs typeface="+mn-cs"/>
              </a:rPr>
              <a:t>Lower</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cost</a:t>
            </a:r>
            <a:r>
              <a:rPr lang="fr-FR" sz="900" kern="1200" dirty="0" smtClean="0">
                <a:solidFill>
                  <a:schemeClr val="tx1"/>
                </a:solidFill>
                <a:latin typeface="Segoe" pitchFamily="34" charset="0"/>
                <a:ea typeface="+mn-ea"/>
                <a:cs typeface="+mn-cs"/>
              </a:rPr>
              <a:t>,  standard-architecture hardware</a:t>
            </a:r>
            <a:endParaRPr lang="en-US" sz="900" kern="1200" dirty="0" smtClean="0">
              <a:solidFill>
                <a:schemeClr val="tx1"/>
              </a:solidFill>
              <a:latin typeface="Segoe" pitchFamily="34" charset="0"/>
              <a:ea typeface="+mn-ea"/>
              <a:cs typeface="+mn-cs"/>
            </a:endParaRPr>
          </a:p>
          <a:p>
            <a:pPr lvl="1" fontAlgn="ctr"/>
            <a:r>
              <a:rPr lang="en-US" sz="900" kern="1200" dirty="0" smtClean="0">
                <a:solidFill>
                  <a:schemeClr val="tx1"/>
                </a:solidFill>
                <a:latin typeface="Segoe" pitchFamily="34" charset="0"/>
                <a:ea typeface="+mn-ea"/>
                <a:cs typeface="+mn-cs"/>
              </a:rPr>
              <a:t>Reduced management costs - a major financial institution already cut their OPEX by more than 50% moving to Exchange + LCS</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kern="1200" dirty="0" smtClean="0">
              <a:solidFill>
                <a:schemeClr val="tx1"/>
              </a:solidFill>
              <a:latin typeface="Segoe" pitchFamily="34" charset="0"/>
              <a:ea typeface="+mn-ea"/>
              <a:cs typeface="+mn-cs"/>
            </a:endParaRPr>
          </a:p>
          <a:p>
            <a:pPr>
              <a:buFontTx/>
              <a:buNone/>
            </a:pPr>
            <a:endParaRPr lang="en-US" baseline="0" dirty="0" smtClean="0"/>
          </a:p>
        </p:txBody>
      </p:sp>
      <p:sp>
        <p:nvSpPr>
          <p:cNvPr id="4" name="Slide Number Placeholder 3"/>
          <p:cNvSpPr>
            <a:spLocks noGrp="1"/>
          </p:cNvSpPr>
          <p:nvPr>
            <p:ph type="sldNum" sz="quarter" idx="10"/>
          </p:nvPr>
        </p:nvSpPr>
        <p:spPr/>
        <p:txBody>
          <a:bodyPr/>
          <a:lstStyle/>
          <a:p>
            <a:pPr defTabSz="923770"/>
            <a:fld id="{8B263312-38AA-4E1E-B2B5-0F8F122B24FE}" type="slidenum">
              <a:rPr lang="en-US">
                <a:solidFill>
                  <a:prstClr val="black"/>
                </a:solidFill>
                <a:latin typeface="Calibri"/>
              </a:rPr>
              <a:pPr defTabSz="923770"/>
              <a:t>18</a:t>
            </a:fld>
            <a:endParaRPr lang="en-US" dirty="0">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fontScale="92500"/>
          </a:bodyPr>
          <a:lstStyle/>
          <a:p>
            <a:pPr algn="ctr"/>
            <a:r>
              <a:rPr lang="fr-FR" b="1" dirty="0" smtClean="0"/>
              <a:t>OPPORTUNITE</a:t>
            </a:r>
          </a:p>
          <a:p>
            <a:endParaRPr lang="fr-FR" dirty="0" smtClean="0"/>
          </a:p>
          <a:p>
            <a:pPr algn="l" defTabSz="1066800">
              <a:lnSpc>
                <a:spcPct val="50000"/>
              </a:lnSpc>
              <a:spcAft>
                <a:spcPct val="35000"/>
              </a:spcAft>
            </a:pPr>
            <a:r>
              <a:rPr lang="fr-FR" sz="900" u="sng" dirty="0" err="1" smtClean="0">
                <a:effectLst>
                  <a:outerShdw blurRad="38100" dist="38100" dir="2700000" algn="tl">
                    <a:srgbClr val="000000">
                      <a:alpha val="43137"/>
                    </a:srgbClr>
                  </a:outerShdw>
                </a:effectLst>
                <a:latin typeface="Calibri" pitchFamily="34" charset="0"/>
              </a:rPr>
              <a:t>SaaS</a:t>
            </a:r>
            <a:endParaRPr lang="fr-FR" u="sng" dirty="0" smtClean="0"/>
          </a:p>
          <a:p>
            <a:pPr marL="396875" lvl="1" indent="-396875" defTabSz="914363">
              <a:lnSpc>
                <a:spcPct val="90000"/>
              </a:lnSpc>
              <a:spcBef>
                <a:spcPct val="20000"/>
              </a:spcBef>
              <a:spcAft>
                <a:spcPct val="15000"/>
              </a:spcAft>
              <a:buNone/>
            </a:pP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Croissance</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annuelle</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2007-2011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SaaS</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WW </a:t>
            </a:r>
            <a:r>
              <a:rPr lang="en-US" sz="2000" b="1" dirty="0" smtClean="0">
                <a:solidFill>
                  <a:schemeClr val="tx1"/>
                </a:solidFill>
                <a:effectLst>
                  <a:outerShdw blurRad="38100" dist="38100" dir="2700000" algn="tl">
                    <a:srgbClr val="000000">
                      <a:alpha val="43137"/>
                    </a:srgbClr>
                  </a:outerShdw>
                </a:effectLst>
                <a:latin typeface="Calibri" pitchFamily="34" charset="0"/>
                <a:cs typeface="+mn-cs"/>
              </a:rPr>
              <a:t>= 32% </a:t>
            </a:r>
            <a:r>
              <a:rPr lang="en-US" sz="1600" i="1" dirty="0" smtClean="0">
                <a:solidFill>
                  <a:schemeClr val="tx1"/>
                </a:solidFill>
                <a:effectLst>
                  <a:outerShdw blurRad="38100" dist="38100" dir="2700000" algn="tl">
                    <a:srgbClr val="000000">
                      <a:alpha val="43137"/>
                    </a:srgbClr>
                  </a:outerShdw>
                </a:effectLst>
                <a:latin typeface="Calibri" pitchFamily="34" charset="0"/>
                <a:cs typeface="+mn-cs"/>
              </a:rPr>
              <a:t>(IDC)</a:t>
            </a:r>
          </a:p>
          <a:p>
            <a:pPr marL="396875" lvl="1" indent="-396875" defTabSz="914363">
              <a:spcBef>
                <a:spcPct val="20000"/>
              </a:spcBef>
              <a:spcAft>
                <a:spcPct val="15000"/>
              </a:spcAft>
              <a:buNone/>
            </a:pPr>
            <a:r>
              <a:rPr lang="fr-FR" sz="2000" dirty="0" smtClean="0">
                <a:solidFill>
                  <a:schemeClr val="tx1"/>
                </a:solidFill>
                <a:effectLst>
                  <a:outerShdw blurRad="38100" dist="38100" dir="2700000" algn="tl">
                    <a:srgbClr val="000000">
                      <a:alpha val="43137"/>
                    </a:srgbClr>
                  </a:outerShdw>
                </a:effectLst>
                <a:latin typeface="Calibri" pitchFamily="34" charset="0"/>
                <a:cs typeface="+mn-cs"/>
              </a:rPr>
              <a:t>Le marché en France devrait croître au rythme moyen annuel de </a:t>
            </a:r>
            <a:r>
              <a:rPr lang="fr-FR" sz="2000" b="1" dirty="0" smtClean="0">
                <a:solidFill>
                  <a:schemeClr val="tx1"/>
                </a:solidFill>
                <a:effectLst>
                  <a:outerShdw blurRad="38100" dist="38100" dir="2700000" algn="tl">
                    <a:srgbClr val="000000">
                      <a:alpha val="43137"/>
                    </a:srgbClr>
                  </a:outerShdw>
                </a:effectLst>
                <a:latin typeface="Calibri" pitchFamily="34" charset="0"/>
                <a:cs typeface="+mn-cs"/>
              </a:rPr>
              <a:t>48%</a:t>
            </a:r>
            <a:r>
              <a:rPr lang="fr-FR" sz="2000" dirty="0" smtClean="0">
                <a:solidFill>
                  <a:schemeClr val="tx1"/>
                </a:solidFill>
                <a:effectLst>
                  <a:outerShdw blurRad="38100" dist="38100" dir="2700000" algn="tl">
                    <a:srgbClr val="000000">
                      <a:alpha val="43137"/>
                    </a:srgbClr>
                  </a:outerShdw>
                </a:effectLst>
                <a:latin typeface="Calibri" pitchFamily="34" charset="0"/>
                <a:cs typeface="+mn-cs"/>
              </a:rPr>
              <a:t> sur la période 2008- 2010 </a:t>
            </a:r>
            <a:r>
              <a:rPr lang="fr-FR" sz="1600" i="1" dirty="0" smtClean="0">
                <a:solidFill>
                  <a:schemeClr val="tx1"/>
                </a:solidFill>
                <a:effectLst>
                  <a:outerShdw blurRad="38100" dist="38100" dir="2700000" algn="tl">
                    <a:srgbClr val="000000">
                      <a:alpha val="43137"/>
                    </a:srgbClr>
                  </a:outerShdw>
                </a:effectLst>
                <a:latin typeface="Calibri" pitchFamily="34" charset="0"/>
                <a:cs typeface="+mn-cs"/>
              </a:rPr>
              <a:t>(</a:t>
            </a:r>
            <a:r>
              <a:rPr lang="fr-FR" sz="1600" i="1" dirty="0" err="1" smtClean="0">
                <a:solidFill>
                  <a:schemeClr val="tx1"/>
                </a:solidFill>
                <a:effectLst>
                  <a:outerShdw blurRad="38100" dist="38100" dir="2700000" algn="tl">
                    <a:srgbClr val="000000">
                      <a:alpha val="43137"/>
                    </a:srgbClr>
                  </a:outerShdw>
                </a:effectLst>
                <a:latin typeface="Calibri" pitchFamily="34" charset="0"/>
                <a:cs typeface="+mn-cs"/>
              </a:rPr>
              <a:t>Markess</a:t>
            </a:r>
            <a:r>
              <a:rPr lang="fr-FR" sz="1600" i="1" dirty="0" smtClean="0">
                <a:solidFill>
                  <a:schemeClr val="tx1"/>
                </a:solidFill>
                <a:effectLst>
                  <a:outerShdw blurRad="38100" dist="38100" dir="2700000" algn="tl">
                    <a:srgbClr val="000000">
                      <a:alpha val="43137"/>
                    </a:srgbClr>
                  </a:outerShdw>
                </a:effectLst>
                <a:latin typeface="Calibri" pitchFamily="34" charset="0"/>
                <a:cs typeface="+mn-cs"/>
              </a:rPr>
              <a:t>)</a:t>
            </a:r>
            <a:endParaRPr lang="en-US" sz="1600" i="1" dirty="0" smtClean="0">
              <a:solidFill>
                <a:schemeClr val="tx1"/>
              </a:solidFill>
              <a:effectLst>
                <a:outerShdw blurRad="38100" dist="38100" dir="2700000" algn="tl">
                  <a:srgbClr val="000000">
                    <a:alpha val="43137"/>
                  </a:srgbClr>
                </a:outerShdw>
              </a:effectLst>
              <a:latin typeface="Calibri" pitchFamily="34" charset="0"/>
              <a:cs typeface="+mn-cs"/>
            </a:endParaRPr>
          </a:p>
          <a:p>
            <a:pPr marL="0" marR="0" lvl="1" indent="0" algn="l" defTabSz="914363" rtl="0" eaLnBrk="1" fontAlgn="auto" latinLnBrk="0" hangingPunct="1">
              <a:lnSpc>
                <a:spcPct val="90000"/>
              </a:lnSpc>
              <a:spcBef>
                <a:spcPts val="0"/>
              </a:spcBef>
              <a:spcAft>
                <a:spcPts val="333"/>
              </a:spcAft>
              <a:buClrTx/>
              <a:buSzTx/>
              <a:buFontTx/>
              <a:buNone/>
              <a:tabLst/>
              <a:defRPr/>
            </a:pPr>
            <a:r>
              <a:rPr lang="en-US" sz="2000" b="1" dirty="0" smtClean="0">
                <a:solidFill>
                  <a:schemeClr val="tx1"/>
                </a:solidFill>
                <a:effectLst>
                  <a:outerShdw blurRad="38100" dist="38100" dir="2700000" algn="tl">
                    <a:srgbClr val="000000">
                      <a:alpha val="43137"/>
                    </a:srgbClr>
                  </a:outerShdw>
                </a:effectLst>
                <a:latin typeface="Calibri" pitchFamily="34" charset="0"/>
                <a:cs typeface="+mn-cs"/>
              </a:rPr>
              <a:t>25% </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du nouveau business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logiciel</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sera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fourni</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sous</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forme</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de service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d’ici</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2011 </a:t>
            </a:r>
            <a:r>
              <a:rPr lang="en-US" sz="1600" i="1" dirty="0" smtClean="0">
                <a:solidFill>
                  <a:schemeClr val="tx1"/>
                </a:solidFill>
                <a:effectLst>
                  <a:outerShdw blurRad="38100" dist="38100" dir="2700000" algn="tl">
                    <a:srgbClr val="000000">
                      <a:alpha val="43137"/>
                    </a:srgbClr>
                  </a:outerShdw>
                </a:effectLst>
                <a:latin typeface="Calibri" pitchFamily="34" charset="0"/>
                <a:cs typeface="+mn-cs"/>
              </a:rPr>
              <a:t>(Gartner)</a:t>
            </a:r>
            <a:endParaRPr lang="en-US" sz="2000" i="1" dirty="0" smtClean="0">
              <a:solidFill>
                <a:schemeClr val="tx1"/>
              </a:solidFill>
              <a:effectLst>
                <a:outerShdw blurRad="38100" dist="38100" dir="2700000" algn="tl">
                  <a:srgbClr val="000000">
                    <a:alpha val="43137"/>
                  </a:srgbClr>
                </a:outerShdw>
              </a:effectLst>
              <a:latin typeface="Calibri" pitchFamily="34" charset="0"/>
              <a:cs typeface="+mn-cs"/>
            </a:endParaRPr>
          </a:p>
          <a:p>
            <a:pPr marL="0" marR="0" lvl="1" indent="0" algn="l" defTabSz="914363" rtl="0" eaLnBrk="1" fontAlgn="auto" latinLnBrk="0" hangingPunct="1">
              <a:lnSpc>
                <a:spcPct val="90000"/>
              </a:lnSpc>
              <a:spcBef>
                <a:spcPts val="0"/>
              </a:spcBef>
              <a:spcAft>
                <a:spcPts val="333"/>
              </a:spcAft>
              <a:buClrTx/>
              <a:buSzTx/>
              <a:buFontTx/>
              <a:buNone/>
              <a:tabLst/>
              <a:defRPr/>
            </a:pP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Les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ventes</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a:t>
            </a:r>
            <a:r>
              <a:rPr lang="en-US" sz="2000" dirty="0" err="1" smtClean="0">
                <a:solidFill>
                  <a:schemeClr val="tx1"/>
                </a:solidFill>
                <a:effectLst>
                  <a:outerShdw blurRad="38100" dist="38100" dir="2700000" algn="tl">
                    <a:srgbClr val="000000">
                      <a:alpha val="43137"/>
                    </a:srgbClr>
                  </a:outerShdw>
                </a:effectLst>
                <a:latin typeface="Calibri" pitchFamily="34" charset="0"/>
                <a:cs typeface="+mn-cs"/>
              </a:rPr>
              <a:t>SaaS</a:t>
            </a:r>
            <a:r>
              <a:rPr lang="en-US" sz="2000" dirty="0" smtClean="0">
                <a:solidFill>
                  <a:schemeClr val="tx1"/>
                </a:solidFill>
                <a:effectLst>
                  <a:outerShdw blurRad="38100" dist="38100" dir="2700000" algn="tl">
                    <a:srgbClr val="000000">
                      <a:alpha val="43137"/>
                    </a:srgbClr>
                  </a:outerShdw>
                </a:effectLst>
                <a:latin typeface="Calibri" pitchFamily="34" charset="0"/>
                <a:cs typeface="+mn-cs"/>
              </a:rPr>
              <a:t> de Microsoft en 2011 = $2.4Mds </a:t>
            </a:r>
            <a:r>
              <a:rPr lang="en-US" sz="1600" i="1" dirty="0" smtClean="0">
                <a:solidFill>
                  <a:schemeClr val="tx1"/>
                </a:solidFill>
                <a:effectLst>
                  <a:outerShdw blurRad="38100" dist="38100" dir="2700000" algn="tl">
                    <a:srgbClr val="000000">
                      <a:alpha val="43137"/>
                    </a:srgbClr>
                  </a:outerShdw>
                </a:effectLst>
                <a:latin typeface="Calibri" pitchFamily="34" charset="0"/>
                <a:cs typeface="+mn-cs"/>
              </a:rPr>
              <a:t>(Infosys Consulting)</a:t>
            </a:r>
          </a:p>
          <a:p>
            <a:endParaRPr lang="fr-FR" dirty="0" smtClean="0"/>
          </a:p>
          <a:p>
            <a:pPr defTabSz="905735">
              <a:spcAft>
                <a:spcPts val="0"/>
              </a:spcAft>
              <a:defRPr/>
            </a:pPr>
            <a:endParaRPr lang="en-US" dirty="0" smtClean="0"/>
          </a:p>
          <a:p>
            <a:pPr defTabSz="905735">
              <a:spcAft>
                <a:spcPts val="0"/>
              </a:spcAft>
              <a:defRPr/>
            </a:pPr>
            <a:r>
              <a:rPr lang="en-US" dirty="0" smtClean="0"/>
              <a:t>Gartner Dataquest Insight, 3 August 2007 </a:t>
            </a:r>
            <a:endParaRPr lang="en-US" u="sng" dirty="0" smtClean="0">
              <a:hlinkClick r:id="rId3"/>
            </a:endParaRPr>
          </a:p>
          <a:p>
            <a:r>
              <a:rPr lang="en-US" u="sng" dirty="0" smtClean="0">
                <a:hlinkClick r:id="rId3"/>
              </a:rPr>
              <a:t>http://www.consultingmag.com/articles/190/1/Whos-Afraid-of-SaaS/Whos-Afraid-of-SaaS.html/print/190</a:t>
            </a:r>
            <a:endParaRPr lang="en-US" dirty="0" smtClean="0"/>
          </a:p>
          <a:p>
            <a:r>
              <a:rPr lang="en-US" dirty="0" smtClean="0"/>
              <a:t>http://www.crn.com/software/197000500</a:t>
            </a:r>
          </a:p>
          <a:p>
            <a:r>
              <a:rPr lang="en-US" dirty="0" smtClean="0"/>
              <a:t>http://crn.com/software/198001001?queryText=ballmer+and+saas+and+plan</a:t>
            </a:r>
          </a:p>
          <a:p>
            <a:r>
              <a:rPr lang="en-US" u="sng" dirty="0" smtClean="0">
                <a:hlinkClick r:id="rId4"/>
              </a:rPr>
              <a:t>http://www.gartner.com/it/page.jsp?id=496886</a:t>
            </a:r>
            <a:endParaRPr lang="en-US" u="sng" dirty="0" smtClean="0"/>
          </a:p>
          <a:p>
            <a:endParaRPr lang="en-US" u="sng" dirty="0" smtClean="0"/>
          </a:p>
          <a:p>
            <a:r>
              <a:rPr lang="en-US" u="sng" dirty="0" smtClean="0"/>
              <a:t>IDC Worldwide Software on Demand 2007-2011,</a:t>
            </a:r>
            <a:r>
              <a:rPr lang="en-US" u="sng" baseline="0" dirty="0" smtClean="0"/>
              <a:t> forecast update and 2006 Vendor shares (IDC #207491, July 2007)</a:t>
            </a:r>
            <a:endParaRPr lang="en-US" dirty="0" smtClean="0"/>
          </a:p>
          <a:p>
            <a:endParaRPr lang="en-US" dirty="0" smtClean="0"/>
          </a:p>
          <a:p>
            <a:pPr defTabSz="897301" eaLnBrk="0" fontAlgn="base" hangingPunct="0">
              <a:lnSpc>
                <a:spcPct val="100000"/>
              </a:lnSpc>
              <a:spcBef>
                <a:spcPct val="30000"/>
              </a:spcBef>
              <a:spcAft>
                <a:spcPct val="0"/>
              </a:spcAft>
              <a:defRPr/>
            </a:pPr>
            <a:r>
              <a:rPr lang="en-US" sz="1200" dirty="0" smtClean="0"/>
              <a:t>Infosys Consulting forecast based on product groups interviews and industry trends</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pPr algn="ctr"/>
            <a:r>
              <a:rPr lang="fr-FR" b="1" dirty="0" smtClean="0"/>
              <a:t>CHOIX DU MODE</a:t>
            </a:r>
            <a:r>
              <a:rPr lang="fr-FR" b="1" baseline="0" dirty="0" smtClean="0"/>
              <a:t> D’ACCES AUX APPLICATIONS</a:t>
            </a:r>
            <a:endParaRPr lang="fr-FR" b="1" dirty="0" smtClean="0"/>
          </a:p>
          <a:p>
            <a:endParaRPr lang="fr-FR" dirty="0" smtClean="0"/>
          </a:p>
          <a:p>
            <a:r>
              <a:rPr lang="fr-FR" dirty="0" smtClean="0"/>
              <a:t>Expliquer bénéfices clients et partenaires</a:t>
            </a:r>
          </a:p>
          <a:p>
            <a:r>
              <a:rPr lang="fr-FR" dirty="0" err="1" smtClean="0"/>
              <a:t>Bottomline</a:t>
            </a:r>
            <a:r>
              <a:rPr lang="fr-FR" dirty="0" smtClean="0"/>
              <a:t>: Choix</a:t>
            </a:r>
          </a:p>
          <a:p>
            <a:r>
              <a:rPr lang="fr-FR" dirty="0" smtClean="0"/>
              <a:t>Donner </a:t>
            </a:r>
            <a:r>
              <a:rPr lang="fr-FR" dirty="0" err="1" smtClean="0"/>
              <a:t>timeline</a:t>
            </a:r>
            <a:r>
              <a:rPr lang="fr-FR" dirty="0" smtClean="0"/>
              <a:t> pour la </a:t>
            </a:r>
            <a:r>
              <a:rPr lang="fr-FR" dirty="0" err="1" smtClean="0"/>
              <a:t>france</a:t>
            </a:r>
            <a:endParaRPr lang="en-US" dirty="0" smtClean="0"/>
          </a:p>
          <a:p>
            <a:endParaRPr lang="fr-FR" dirty="0" smtClean="0"/>
          </a:p>
          <a:p>
            <a:r>
              <a:rPr lang="fr-FR" sz="900" b="1" kern="1200" dirty="0" smtClean="0">
                <a:solidFill>
                  <a:schemeClr val="tx1"/>
                </a:solidFill>
                <a:latin typeface="Segoe" pitchFamily="34" charset="0"/>
                <a:ea typeface="+mn-ea"/>
                <a:cs typeface="+mn-cs"/>
              </a:rPr>
              <a:t>#1</a:t>
            </a:r>
            <a:r>
              <a:rPr lang="fr-FR" sz="900" kern="1200" dirty="0" smtClean="0">
                <a:solidFill>
                  <a:schemeClr val="tx1"/>
                </a:solidFill>
                <a:latin typeface="Segoe" pitchFamily="34" charset="0"/>
                <a:ea typeface="+mn-ea"/>
                <a:cs typeface="+mn-cs"/>
              </a:rPr>
              <a:t> : </a:t>
            </a:r>
            <a:r>
              <a:rPr lang="fr-FR" sz="900" b="1" kern="1200" dirty="0" smtClean="0">
                <a:solidFill>
                  <a:schemeClr val="tx1"/>
                </a:solidFill>
                <a:latin typeface="Segoe" pitchFamily="34" charset="0"/>
                <a:ea typeface="+mn-ea"/>
                <a:cs typeface="+mn-cs"/>
              </a:rPr>
              <a:t>Microsoft</a:t>
            </a:r>
            <a:r>
              <a:rPr lang="fr-FR" sz="900" kern="1200" dirty="0" smtClean="0">
                <a:solidFill>
                  <a:schemeClr val="tx1"/>
                </a:solidFill>
                <a:latin typeface="Segoe" pitchFamily="34" charset="0"/>
                <a:ea typeface="+mn-ea"/>
                <a:cs typeface="+mn-cs"/>
              </a:rPr>
              <a:t> </a:t>
            </a:r>
            <a:r>
              <a:rPr lang="fr-FR" sz="900" b="1" kern="1200" dirty="0" smtClean="0">
                <a:solidFill>
                  <a:schemeClr val="tx1"/>
                </a:solidFill>
                <a:latin typeface="Segoe" pitchFamily="34" charset="0"/>
                <a:ea typeface="+mn-ea"/>
                <a:cs typeface="+mn-cs"/>
              </a:rPr>
              <a:t>concrétise sa démarche client People </a:t>
            </a:r>
            <a:r>
              <a:rPr lang="fr-FR" sz="900" b="1" kern="1200" dirty="0" err="1" smtClean="0">
                <a:solidFill>
                  <a:schemeClr val="tx1"/>
                </a:solidFill>
                <a:latin typeface="Segoe" pitchFamily="34" charset="0"/>
                <a:ea typeface="+mn-ea"/>
                <a:cs typeface="+mn-cs"/>
              </a:rPr>
              <a:t>Ready</a:t>
            </a:r>
            <a:r>
              <a:rPr lang="fr-FR" sz="900" b="1" kern="1200" dirty="0" smtClean="0">
                <a:solidFill>
                  <a:schemeClr val="tx1"/>
                </a:solidFill>
                <a:latin typeface="Segoe" pitchFamily="34" charset="0"/>
                <a:ea typeface="+mn-ea"/>
                <a:cs typeface="+mn-cs"/>
              </a:rPr>
              <a:t>, les nouveaux usages et sa stratégie S+S sur l’ensemble de sa gamme, et  délivre peu à peu ses offres Offline/Online, offrant un plus grand choix à ses clients</a:t>
            </a:r>
            <a:r>
              <a:rPr lang="fr-FR" sz="900" kern="1200" dirty="0" smtClean="0">
                <a:solidFill>
                  <a:schemeClr val="tx1"/>
                </a:solidFill>
                <a:latin typeface="Segoe" pitchFamily="34" charset="0"/>
                <a:ea typeface="+mn-ea"/>
                <a:cs typeface="+mn-cs"/>
              </a:rPr>
              <a:t>. C’est tout une industrie qui est en train d’évoluer. Nos clients, nos partenaires et même nos concurrents s’engagent dans ce modèle.</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#2 : </a:t>
            </a:r>
            <a:r>
              <a:rPr lang="fr-FR" sz="900" b="1" kern="1200" dirty="0" smtClean="0">
                <a:solidFill>
                  <a:schemeClr val="tx1"/>
                </a:solidFill>
                <a:latin typeface="Segoe" pitchFamily="34" charset="0"/>
                <a:ea typeface="+mn-ea"/>
                <a:cs typeface="+mn-cs"/>
              </a:rPr>
              <a:t>Microsoft</a:t>
            </a:r>
            <a:r>
              <a:rPr lang="fr-FR" sz="900" kern="1200" dirty="0" smtClean="0">
                <a:solidFill>
                  <a:schemeClr val="tx1"/>
                </a:solidFill>
                <a:latin typeface="Segoe" pitchFamily="34" charset="0"/>
                <a:ea typeface="+mn-ea"/>
                <a:cs typeface="+mn-cs"/>
              </a:rPr>
              <a:t> </a:t>
            </a:r>
            <a:r>
              <a:rPr lang="fr-FR" sz="900" b="1" kern="1200" dirty="0" smtClean="0">
                <a:solidFill>
                  <a:schemeClr val="tx1"/>
                </a:solidFill>
                <a:latin typeface="Segoe" pitchFamily="34" charset="0"/>
                <a:ea typeface="+mn-ea"/>
                <a:cs typeface="+mn-cs"/>
              </a:rPr>
              <a:t>Online Services est une offre en ligne fondée sur les fonctionnalités de communication et de collaboration des produits serveurs de la gamme Office system.</a:t>
            </a:r>
            <a:r>
              <a:rPr lang="fr-FR" sz="900" kern="1200" dirty="0" smtClean="0">
                <a:solidFill>
                  <a:schemeClr val="tx1"/>
                </a:solidFill>
                <a:latin typeface="Segoe" pitchFamily="34" charset="0"/>
                <a:ea typeface="+mn-ea"/>
                <a:cs typeface="+mn-cs"/>
              </a:rPr>
              <a:t> Elle se décline en plusieurs composants : Exchange Online (messagerie), Office Communications Online (Messagerie instantanée, et présence), SharePoint Online (Portail collaboratif) et Live Meeting Online (Web Conferencing)</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#3</a:t>
            </a:r>
            <a:r>
              <a:rPr lang="fr-FR" sz="900" kern="1200" dirty="0" smtClean="0">
                <a:solidFill>
                  <a:schemeClr val="tx1"/>
                </a:solidFill>
                <a:latin typeface="Segoe" pitchFamily="34" charset="0"/>
                <a:ea typeface="+mn-ea"/>
                <a:cs typeface="+mn-cs"/>
              </a:rPr>
              <a:t> : </a:t>
            </a:r>
            <a:r>
              <a:rPr lang="fr-FR" sz="900" b="1" kern="1200" dirty="0" smtClean="0">
                <a:solidFill>
                  <a:schemeClr val="tx1"/>
                </a:solidFill>
                <a:latin typeface="Segoe" pitchFamily="34" charset="0"/>
                <a:ea typeface="+mn-ea"/>
                <a:cs typeface="+mn-cs"/>
              </a:rPr>
              <a:t>Cette offre sera disponible d’abord aux Etats-Unis d’ici le mois de septembre et en France en 2009 sous plusieurs formes :</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au tarif de 15$(*) par utilisateur par mois pour l’ensemble de ces services </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au tarif de 3$(*) par utilisateur et par mois avec les services de base Exchange Online Basic et SharePoint Online Basic pour une utilisation très occasionnelle</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ou indépendamment des uns des autres (voir tableau de détail des prix)</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 (*) Tarifs pour les Etats Unis uniquement. Les tarifs en France ne sont pas encore connus.</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#4</a:t>
            </a:r>
            <a:r>
              <a:rPr lang="fr-FR" sz="900" kern="1200" dirty="0" smtClean="0">
                <a:solidFill>
                  <a:schemeClr val="tx1"/>
                </a:solidFill>
                <a:latin typeface="Segoe" pitchFamily="34" charset="0"/>
                <a:ea typeface="+mn-ea"/>
                <a:cs typeface="+mn-cs"/>
              </a:rPr>
              <a:t> : </a:t>
            </a:r>
            <a:r>
              <a:rPr lang="fr-FR" sz="900" b="1" kern="1200" dirty="0" smtClean="0">
                <a:solidFill>
                  <a:schemeClr val="tx1"/>
                </a:solidFill>
                <a:latin typeface="Segoe" pitchFamily="34" charset="0"/>
                <a:ea typeface="+mn-ea"/>
                <a:cs typeface="+mn-cs"/>
              </a:rPr>
              <a:t>Microsoft Online Services est une nouvelle opportunité pour nos partenaires</a:t>
            </a:r>
            <a:r>
              <a:rPr lang="fr-FR" sz="900" kern="1200" dirty="0" smtClean="0">
                <a:solidFill>
                  <a:schemeClr val="tx1"/>
                </a:solidFill>
                <a:latin typeface="Segoe" pitchFamily="34" charset="0"/>
                <a:ea typeface="+mn-ea"/>
                <a:cs typeface="+mn-cs"/>
              </a:rPr>
              <a:t>. Ceux qui choisissent de revendre cette offre pourront ainsi profiter d’un revenu récurrent (18% la première année, puis 6% les années suivantes) tant que leurs clients utilisent ces services et pourront aussi revendre des prestations complémentaires de migration d’intégration et de personnalisation. Le modèle pour les partenaires opérateurs sera connu ultérieurement. </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#5</a:t>
            </a:r>
            <a:r>
              <a:rPr lang="fr-FR" sz="900" kern="1200" dirty="0" smtClean="0">
                <a:solidFill>
                  <a:schemeClr val="tx1"/>
                </a:solidFill>
                <a:latin typeface="Segoe" pitchFamily="34" charset="0"/>
                <a:ea typeface="+mn-ea"/>
                <a:cs typeface="+mn-cs"/>
              </a:rPr>
              <a:t> : </a:t>
            </a:r>
            <a:r>
              <a:rPr lang="fr-FR" sz="900" b="1" kern="1200" dirty="0" smtClean="0">
                <a:solidFill>
                  <a:schemeClr val="tx1"/>
                </a:solidFill>
                <a:latin typeface="Segoe" pitchFamily="34" charset="0"/>
                <a:ea typeface="+mn-ea"/>
                <a:cs typeface="+mn-cs"/>
              </a:rPr>
              <a:t>Microsoft</a:t>
            </a:r>
            <a:r>
              <a:rPr lang="fr-FR" sz="900" kern="1200" dirty="0" smtClean="0">
                <a:solidFill>
                  <a:schemeClr val="tx1"/>
                </a:solidFill>
                <a:latin typeface="Segoe" pitchFamily="34" charset="0"/>
                <a:ea typeface="+mn-ea"/>
                <a:cs typeface="+mn-cs"/>
              </a:rPr>
              <a:t> </a:t>
            </a:r>
            <a:r>
              <a:rPr lang="fr-FR" sz="900" b="1" kern="1200" dirty="0" smtClean="0">
                <a:solidFill>
                  <a:schemeClr val="tx1"/>
                </a:solidFill>
                <a:latin typeface="Segoe" pitchFamily="34" charset="0"/>
                <a:ea typeface="+mn-ea"/>
                <a:cs typeface="+mn-cs"/>
              </a:rPr>
              <a:t>fait évoluer notre modèle de vente tout tirant parti de notre écosystème, élément clé du succès de MS</a:t>
            </a:r>
            <a:r>
              <a:rPr lang="fr-FR" sz="900" kern="1200" dirty="0" smtClean="0">
                <a:solidFill>
                  <a:schemeClr val="tx1"/>
                </a:solidFill>
                <a:latin typeface="Segoe" pitchFamily="34" charset="0"/>
                <a:ea typeface="+mn-ea"/>
                <a:cs typeface="+mn-cs"/>
              </a:rPr>
              <a:t>. On lui laisse le temps de s’adapter à ces évolutions de business model, qui lui apportera de nouveaux clients (70% des clients de Microsoft Online Services seront de nouveaux clients de Microsoft  et de ses partenaires) et de nouveaux revenus (récurrent et services à valeur ajouté).</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#6</a:t>
            </a:r>
            <a:r>
              <a:rPr lang="fr-FR" sz="900" kern="1200" dirty="0" smtClean="0">
                <a:solidFill>
                  <a:schemeClr val="tx1"/>
                </a:solidFill>
                <a:latin typeface="Segoe" pitchFamily="34" charset="0"/>
                <a:ea typeface="+mn-ea"/>
                <a:cs typeface="+mn-cs"/>
              </a:rPr>
              <a:t> : Nos partenaires sont très enthousiastes et l’accueil est très positif comme en témoigne Orange Business Services, ABC Systems ou ATOS. Les clients français sont en cours d’évaluation de ce nouveau mode de consommation des technologies, particulièrement intéressées pour leurs populations qui n’ont pas une utilisation avancées des ces fonctionnalités de Collaboration et de Communications Unifiées. Des points sont particulièrement à l’étude comme : la sécurité, la conformité réglementaire, la portabilité, la simplicité et la vitesse d’accès, la conduite du changement. </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 </a:t>
            </a:r>
            <a:endParaRPr lang="en-US" sz="900" kern="1200" dirty="0" smtClean="0">
              <a:solidFill>
                <a:schemeClr val="tx1"/>
              </a:solidFill>
              <a:latin typeface="Segoe" pitchFamily="34" charset="0"/>
              <a:ea typeface="+mn-ea"/>
              <a:cs typeface="+mn-cs"/>
            </a:endParaRPr>
          </a:p>
          <a:p>
            <a:r>
              <a:rPr lang="fr-FR" sz="900" b="1" u="sng" kern="1200" dirty="0" err="1" smtClean="0">
                <a:solidFill>
                  <a:schemeClr val="tx1"/>
                </a:solidFill>
                <a:latin typeface="Segoe" pitchFamily="34" charset="0"/>
                <a:ea typeface="+mn-ea"/>
                <a:cs typeface="+mn-cs"/>
              </a:rPr>
              <a:t>Roadmap</a:t>
            </a:r>
            <a:r>
              <a:rPr lang="fr-FR" sz="900" b="1" u="sng" kern="1200" dirty="0" smtClean="0">
                <a:solidFill>
                  <a:schemeClr val="tx1"/>
                </a:solidFill>
                <a:latin typeface="Segoe" pitchFamily="34" charset="0"/>
                <a:ea typeface="+mn-ea"/>
                <a:cs typeface="+mn-cs"/>
              </a:rPr>
              <a:t> :</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3/03 : Annonce Béta US </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8/07 : Présentation du modèle de vente</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US : Septembre 2008 </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France : Premier semestre 2009.</a:t>
            </a:r>
            <a:endParaRPr lang="en-US" sz="900" kern="1200" dirty="0" smtClean="0">
              <a:solidFill>
                <a:schemeClr val="tx1"/>
              </a:solidFill>
              <a:latin typeface="Segoe"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900" kern="1200" dirty="0" smtClean="0">
                <a:solidFill>
                  <a:schemeClr val="tx1"/>
                </a:solidFill>
                <a:latin typeface="Calibri" pitchFamily="34" charset="0"/>
                <a:ea typeface="+mn-ea"/>
                <a:cs typeface="+mn-cs"/>
              </a:rPr>
              <a:t>Nous avons déjà beaucoup parlé de toutes les nouvelles technologies et outils qui vous permettent de développer des applications PC, Web, Mobiles ou serveur. Je ne vais pas revenir dessus mais juste insister sur </a:t>
            </a:r>
            <a:r>
              <a:rPr lang="fr-FR" sz="900" b="1" kern="1200" dirty="0" smtClean="0">
                <a:solidFill>
                  <a:schemeClr val="tx1"/>
                </a:solidFill>
                <a:latin typeface="Calibri" pitchFamily="34" charset="0"/>
                <a:ea typeface="+mn-ea"/>
                <a:cs typeface="+mn-cs"/>
              </a:rPr>
              <a:t>deux aspects</a:t>
            </a:r>
            <a:r>
              <a:rPr lang="fr-FR" sz="900" kern="1200" dirty="0" smtClean="0">
                <a:solidFill>
                  <a:schemeClr val="tx1"/>
                </a:solidFill>
                <a:latin typeface="Calibri" pitchFamily="34" charset="0"/>
                <a:ea typeface="+mn-ea"/>
                <a:cs typeface="+mn-cs"/>
              </a:rPr>
              <a:t> qui sont les </a:t>
            </a:r>
            <a:r>
              <a:rPr lang="fr-FR" sz="900" b="1" kern="1200" dirty="0" smtClean="0">
                <a:solidFill>
                  <a:schemeClr val="tx1"/>
                </a:solidFill>
                <a:latin typeface="Calibri" pitchFamily="34" charset="0"/>
                <a:ea typeface="+mn-ea"/>
                <a:cs typeface="+mn-cs"/>
              </a:rPr>
              <a:t>expériences utilisateurs</a:t>
            </a:r>
            <a:r>
              <a:rPr lang="fr-FR" sz="900" kern="1200" dirty="0" smtClean="0">
                <a:solidFill>
                  <a:schemeClr val="tx1"/>
                </a:solidFill>
                <a:latin typeface="Calibri" pitchFamily="34" charset="0"/>
                <a:ea typeface="+mn-ea"/>
                <a:cs typeface="+mn-cs"/>
              </a:rPr>
              <a:t> attendues dans l’évolution S+S et puis sur l’arrivée de </a:t>
            </a:r>
            <a:r>
              <a:rPr lang="fr-FR" sz="900" b="1" kern="1200" dirty="0" smtClean="0">
                <a:solidFill>
                  <a:schemeClr val="tx1"/>
                </a:solidFill>
                <a:latin typeface="Calibri" pitchFamily="34" charset="0"/>
                <a:ea typeface="+mn-ea"/>
                <a:cs typeface="+mn-cs"/>
              </a:rPr>
              <a:t>Services Cloud</a:t>
            </a:r>
            <a:r>
              <a:rPr lang="fr-FR" sz="900" kern="1200" dirty="0" smtClean="0">
                <a:solidFill>
                  <a:schemeClr val="tx1"/>
                </a:solidFill>
                <a:latin typeface="Calibri" pitchFamily="34" charset="0"/>
                <a:ea typeface="+mn-ea"/>
                <a:cs typeface="+mn-cs"/>
              </a:rPr>
              <a:t>. Ces deux aspects vont radicalement </a:t>
            </a:r>
            <a:r>
              <a:rPr lang="fr-FR" sz="900" b="1" kern="1200" dirty="0" smtClean="0">
                <a:solidFill>
                  <a:schemeClr val="tx1"/>
                </a:solidFill>
                <a:latin typeface="Calibri" pitchFamily="34" charset="0"/>
                <a:ea typeface="+mn-ea"/>
                <a:cs typeface="+mn-cs"/>
              </a:rPr>
              <a:t>élargir le monde .NET </a:t>
            </a:r>
            <a:r>
              <a:rPr lang="fr-FR" sz="900" kern="1200" dirty="0" smtClean="0">
                <a:solidFill>
                  <a:schemeClr val="tx1"/>
                </a:solidFill>
                <a:latin typeface="Calibri" pitchFamily="34" charset="0"/>
                <a:ea typeface="+mn-ea"/>
                <a:cs typeface="+mn-cs"/>
              </a:rPr>
              <a:t>et les options et choix qui vous sont offerts pour vos développements.</a:t>
            </a:r>
          </a:p>
          <a:p>
            <a:r>
              <a:rPr lang="fr-FR" sz="900" kern="1200" dirty="0" smtClean="0">
                <a:solidFill>
                  <a:schemeClr val="tx1"/>
                </a:solidFill>
                <a:latin typeface="Calibri" pitchFamily="34" charset="0"/>
                <a:ea typeface="+mn-ea"/>
                <a:cs typeface="+mn-cs"/>
              </a:rPr>
              <a:t>Un </a:t>
            </a:r>
            <a:r>
              <a:rPr lang="fr-FR" sz="900" b="1" kern="1200" dirty="0" smtClean="0">
                <a:solidFill>
                  <a:schemeClr val="tx1"/>
                </a:solidFill>
                <a:latin typeface="Calibri" pitchFamily="34" charset="0"/>
                <a:ea typeface="+mn-ea"/>
                <a:cs typeface="+mn-cs"/>
              </a:rPr>
              <a:t>changement fondamental dans l’évolution S+S</a:t>
            </a:r>
            <a:r>
              <a:rPr lang="fr-FR" sz="900" kern="1200" dirty="0" smtClean="0">
                <a:solidFill>
                  <a:schemeClr val="tx1"/>
                </a:solidFill>
                <a:latin typeface="Calibri" pitchFamily="34" charset="0"/>
                <a:ea typeface="+mn-ea"/>
                <a:cs typeface="+mn-cs"/>
              </a:rPr>
              <a:t> est qu’un </a:t>
            </a:r>
            <a:r>
              <a:rPr lang="fr-FR" sz="900" b="1" kern="1200" dirty="0" smtClean="0">
                <a:solidFill>
                  <a:schemeClr val="tx1"/>
                </a:solidFill>
                <a:latin typeface="Calibri" pitchFamily="34" charset="0"/>
                <a:ea typeface="+mn-ea"/>
                <a:cs typeface="+mn-cs"/>
              </a:rPr>
              <a:t>logiciel n’est plus attaché à un seul environnement client</a:t>
            </a:r>
            <a:r>
              <a:rPr lang="fr-FR" sz="900" kern="1200" dirty="0" smtClean="0">
                <a:solidFill>
                  <a:schemeClr val="tx1"/>
                </a:solidFill>
                <a:latin typeface="Calibri" pitchFamily="34" charset="0"/>
                <a:ea typeface="+mn-ea"/>
                <a:cs typeface="+mn-cs"/>
              </a:rPr>
              <a:t>. On va profiter du logiciel à travers </a:t>
            </a:r>
            <a:r>
              <a:rPr lang="fr-FR" sz="900" b="1" kern="1200" dirty="0" smtClean="0">
                <a:solidFill>
                  <a:schemeClr val="tx1"/>
                </a:solidFill>
                <a:latin typeface="Calibri" pitchFamily="34" charset="0"/>
                <a:ea typeface="+mn-ea"/>
                <a:cs typeface="+mn-cs"/>
              </a:rPr>
              <a:t>plusieurs clients qui chacun exploite au mieux les caractéristiques du matériel</a:t>
            </a:r>
            <a:r>
              <a:rPr lang="fr-FR" sz="900" kern="1200" dirty="0" smtClean="0">
                <a:solidFill>
                  <a:schemeClr val="tx1"/>
                </a:solidFill>
                <a:latin typeface="Calibri" pitchFamily="34" charset="0"/>
                <a:ea typeface="+mn-ea"/>
                <a:cs typeface="+mn-cs"/>
              </a:rPr>
              <a:t> sur lequel on l’utilise : Le PC, un simple browser web, le mobile et de plus en plus de nouveaux équipements : TV, Tables surface, écrans embarqués … Si vous cherchez à visualiser de quoi je parle pensez à la messagerie : avec un client Outlook le plus riche pour le PC, une interface Web pour accéder à ses mails depuis n’importe quel PC et un client </a:t>
            </a:r>
            <a:r>
              <a:rPr lang="fr-FR" sz="900" kern="1200" dirty="0" err="1" smtClean="0">
                <a:solidFill>
                  <a:schemeClr val="tx1"/>
                </a:solidFill>
                <a:latin typeface="Calibri" pitchFamily="34" charset="0"/>
                <a:ea typeface="+mn-ea"/>
                <a:cs typeface="+mn-cs"/>
              </a:rPr>
              <a:t>outlook</a:t>
            </a:r>
            <a:r>
              <a:rPr lang="fr-FR" sz="900" kern="1200" dirty="0" smtClean="0">
                <a:solidFill>
                  <a:schemeClr val="tx1"/>
                </a:solidFill>
                <a:latin typeface="Calibri" pitchFamily="34" charset="0"/>
                <a:ea typeface="+mn-ea"/>
                <a:cs typeface="+mn-cs"/>
              </a:rPr>
              <a:t> mobile sur Windows Mobile qui vous permet d’être toujours connecté et en contact quand vous êtes en mobilité.</a:t>
            </a:r>
          </a:p>
          <a:p>
            <a:r>
              <a:rPr lang="fr-FR" sz="900" kern="1200" dirty="0" smtClean="0">
                <a:solidFill>
                  <a:schemeClr val="tx1"/>
                </a:solidFill>
                <a:latin typeface="Calibri" pitchFamily="34" charset="0"/>
                <a:ea typeface="+mn-ea"/>
                <a:cs typeface="+mn-cs"/>
              </a:rPr>
              <a:t>La disponibilité de .NET sur tous ces environnements vous garantit un développement unifié et homogène pour simplifier le travail. Sinon, c’est aussi la présence de Windows qui garantit l’uniformité de l’expérience, des fonctions plateforme de base et globalement la magie du logiciel pour vos différentes applications.</a:t>
            </a:r>
          </a:p>
          <a:p>
            <a:r>
              <a:rPr lang="fr-FR" sz="900" kern="1200" dirty="0" smtClean="0">
                <a:solidFill>
                  <a:schemeClr val="tx1"/>
                </a:solidFill>
                <a:latin typeface="Calibri" pitchFamily="34" charset="0"/>
                <a:ea typeface="+mn-ea"/>
                <a:cs typeface="+mn-cs"/>
              </a:rPr>
              <a:t>Evidemment, pour obtenir une expérience intégrée et fluide il faut aussi connecter ces clients à des services. Soit des services exposés par des logiciels intégrés (c’est le cas de la messagerie par exemple) soit des services développés par vous-même avec l’ensemble de la plateforme de développement Microsoft ou autre : Windows Server, SQL Server, Biztalk et bien sûr surtout .NET dans les environnements serveur. Mais une </a:t>
            </a:r>
            <a:r>
              <a:rPr lang="fr-FR" sz="900" b="1" kern="1200" dirty="0" smtClean="0">
                <a:solidFill>
                  <a:schemeClr val="tx1"/>
                </a:solidFill>
                <a:latin typeface="Calibri" pitchFamily="34" charset="0"/>
                <a:ea typeface="+mn-ea"/>
                <a:cs typeface="+mn-cs"/>
              </a:rPr>
              <a:t>deuxième grande évolution S+S</a:t>
            </a:r>
            <a:r>
              <a:rPr lang="fr-FR" sz="900" kern="1200" dirty="0" smtClean="0">
                <a:solidFill>
                  <a:schemeClr val="tx1"/>
                </a:solidFill>
                <a:latin typeface="Calibri" pitchFamily="34" charset="0"/>
                <a:ea typeface="+mn-ea"/>
                <a:cs typeface="+mn-cs"/>
              </a:rPr>
              <a:t> c’est l’évolution de ces services pour tirer parti de ce que nous appelons maintenant des </a:t>
            </a:r>
            <a:r>
              <a:rPr lang="fr-FR" sz="900" b="1" kern="1200" dirty="0" smtClean="0">
                <a:solidFill>
                  <a:schemeClr val="tx1"/>
                </a:solidFill>
                <a:latin typeface="Calibri" pitchFamily="34" charset="0"/>
                <a:ea typeface="+mn-ea"/>
                <a:cs typeface="+mn-cs"/>
              </a:rPr>
              <a:t>Services Cloud</a:t>
            </a:r>
            <a:r>
              <a:rPr lang="fr-FR" sz="900" kern="1200" dirty="0" smtClean="0">
                <a:solidFill>
                  <a:schemeClr val="tx1"/>
                </a:solidFill>
                <a:latin typeface="Calibri" pitchFamily="34" charset="0"/>
                <a:ea typeface="+mn-ea"/>
                <a:cs typeface="+mn-cs"/>
              </a:rPr>
              <a:t>. </a:t>
            </a:r>
          </a:p>
          <a:p>
            <a:r>
              <a:rPr lang="fr-FR" sz="900" kern="1200" dirty="0" smtClean="0">
                <a:solidFill>
                  <a:schemeClr val="tx1"/>
                </a:solidFill>
                <a:latin typeface="Calibri" pitchFamily="34" charset="0"/>
                <a:ea typeface="+mn-ea"/>
                <a:cs typeface="+mn-cs"/>
              </a:rPr>
              <a:t>Le Cloud, ce sont les </a:t>
            </a:r>
            <a:r>
              <a:rPr lang="fr-FR" sz="900" b="1" kern="1200" dirty="0" smtClean="0">
                <a:solidFill>
                  <a:schemeClr val="tx1"/>
                </a:solidFill>
                <a:latin typeface="Calibri" pitchFamily="34" charset="0"/>
                <a:ea typeface="+mn-ea"/>
                <a:cs typeface="+mn-cs"/>
              </a:rPr>
              <a:t>mêmes logiciels et services</a:t>
            </a:r>
            <a:r>
              <a:rPr lang="fr-FR" sz="900" kern="1200" dirty="0" smtClean="0">
                <a:solidFill>
                  <a:schemeClr val="tx1"/>
                </a:solidFill>
                <a:latin typeface="Calibri" pitchFamily="34" charset="0"/>
                <a:ea typeface="+mn-ea"/>
                <a:cs typeface="+mn-cs"/>
              </a:rPr>
              <a:t> qui étaient utilisés sur les serveurs pour vos applications, mais maintenant </a:t>
            </a:r>
            <a:r>
              <a:rPr lang="fr-FR" sz="900" b="1" kern="1200" dirty="0" smtClean="0">
                <a:solidFill>
                  <a:schemeClr val="tx1"/>
                </a:solidFill>
                <a:latin typeface="Calibri" pitchFamily="34" charset="0"/>
                <a:ea typeface="+mn-ea"/>
                <a:cs typeface="+mn-cs"/>
              </a:rPr>
              <a:t>disponibles sous la forme de services Internet</a:t>
            </a:r>
            <a:r>
              <a:rPr lang="fr-FR" sz="900" kern="1200" dirty="0" smtClean="0">
                <a:solidFill>
                  <a:schemeClr val="tx1"/>
                </a:solidFill>
                <a:latin typeface="Calibri" pitchFamily="34" charset="0"/>
                <a:ea typeface="+mn-ea"/>
                <a:cs typeface="+mn-cs"/>
              </a:rPr>
              <a:t>. Leur mise à disposition dans le Cloud vous donne </a:t>
            </a:r>
            <a:r>
              <a:rPr lang="fr-FR" sz="900" b="1" kern="1200" dirty="0" smtClean="0">
                <a:solidFill>
                  <a:schemeClr val="tx1"/>
                </a:solidFill>
                <a:latin typeface="Calibri" pitchFamily="34" charset="0"/>
                <a:ea typeface="+mn-ea"/>
                <a:cs typeface="+mn-cs"/>
              </a:rPr>
              <a:t>accès à l’ensemble des fonctionnalités</a:t>
            </a:r>
            <a:r>
              <a:rPr lang="fr-FR" sz="900" kern="1200" dirty="0" smtClean="0">
                <a:solidFill>
                  <a:schemeClr val="tx1"/>
                </a:solidFill>
                <a:latin typeface="Calibri" pitchFamily="34" charset="0"/>
                <a:ea typeface="+mn-ea"/>
                <a:cs typeface="+mn-cs"/>
              </a:rPr>
              <a:t> mais </a:t>
            </a:r>
            <a:r>
              <a:rPr lang="fr-FR" sz="900" b="1" kern="1200" dirty="0" smtClean="0">
                <a:solidFill>
                  <a:schemeClr val="tx1"/>
                </a:solidFill>
                <a:latin typeface="Calibri" pitchFamily="34" charset="0"/>
                <a:ea typeface="+mn-ea"/>
                <a:cs typeface="+mn-cs"/>
              </a:rPr>
              <a:t>sans avoir besoin d’en gérer l’hébergement, l’exploitation, la maintenance, </a:t>
            </a:r>
            <a:r>
              <a:rPr lang="fr-FR" sz="900" b="1" kern="1200" dirty="0" err="1" smtClean="0">
                <a:solidFill>
                  <a:schemeClr val="tx1"/>
                </a:solidFill>
                <a:latin typeface="Calibri" pitchFamily="34" charset="0"/>
                <a:ea typeface="+mn-ea"/>
                <a:cs typeface="+mn-cs"/>
              </a:rPr>
              <a:t>etc</a:t>
            </a:r>
            <a:r>
              <a:rPr lang="fr-FR" sz="900" kern="1200" dirty="0" smtClean="0">
                <a:solidFill>
                  <a:schemeClr val="tx1"/>
                </a:solidFill>
                <a:latin typeface="Calibri" pitchFamily="34" charset="0"/>
                <a:ea typeface="+mn-ea"/>
                <a:cs typeface="+mn-cs"/>
              </a:rPr>
              <a:t> vous profitez juste de la fonctionnalité utile pour l’application que vous réalisez. On n’est pas très loin des modèles </a:t>
            </a:r>
            <a:r>
              <a:rPr lang="fr-FR" sz="900" kern="1200" dirty="0" err="1" smtClean="0">
                <a:solidFill>
                  <a:schemeClr val="tx1"/>
                </a:solidFill>
                <a:latin typeface="Calibri" pitchFamily="34" charset="0"/>
                <a:ea typeface="+mn-ea"/>
                <a:cs typeface="+mn-cs"/>
              </a:rPr>
              <a:t>SaaS</a:t>
            </a:r>
            <a:r>
              <a:rPr lang="fr-FR" sz="900" kern="1200" dirty="0" smtClean="0">
                <a:solidFill>
                  <a:schemeClr val="tx1"/>
                </a:solidFill>
                <a:latin typeface="Calibri" pitchFamily="34" charset="0"/>
                <a:ea typeface="+mn-ea"/>
                <a:cs typeface="+mn-cs"/>
              </a:rPr>
              <a:t> sauf que nous allons beaucoup plus loin.</a:t>
            </a:r>
          </a:p>
          <a:p>
            <a:r>
              <a:rPr lang="fr-FR" sz="900" kern="1200" dirty="0" smtClean="0">
                <a:solidFill>
                  <a:schemeClr val="tx1"/>
                </a:solidFill>
                <a:latin typeface="Calibri" pitchFamily="34" charset="0"/>
                <a:ea typeface="+mn-ea"/>
                <a:cs typeface="+mn-cs"/>
              </a:rPr>
              <a:t>[Click] Avant de parler plus en détail des services </a:t>
            </a:r>
            <a:r>
              <a:rPr lang="fr-FR" sz="900" kern="1200" dirty="0" err="1" smtClean="0">
                <a:solidFill>
                  <a:schemeClr val="tx1"/>
                </a:solidFill>
                <a:latin typeface="Calibri" pitchFamily="34" charset="0"/>
                <a:ea typeface="+mn-ea"/>
                <a:cs typeface="+mn-cs"/>
              </a:rPr>
              <a:t>cloud</a:t>
            </a:r>
            <a:r>
              <a:rPr lang="fr-FR" sz="900" kern="1200" dirty="0" smtClean="0">
                <a:solidFill>
                  <a:schemeClr val="tx1"/>
                </a:solidFill>
                <a:latin typeface="Calibri" pitchFamily="34" charset="0"/>
                <a:ea typeface="+mn-ea"/>
                <a:cs typeface="+mn-cs"/>
              </a:rPr>
              <a:t> je voulais juste mettre </a:t>
            </a:r>
            <a:r>
              <a:rPr lang="fr-FR" sz="900" b="1" kern="1200" dirty="0" smtClean="0">
                <a:solidFill>
                  <a:schemeClr val="tx1"/>
                </a:solidFill>
                <a:latin typeface="Calibri" pitchFamily="34" charset="0"/>
                <a:ea typeface="+mn-ea"/>
                <a:cs typeface="+mn-cs"/>
              </a:rPr>
              <a:t>la lumière sur Windows Live (c'est-à-dire Messenger, Hotmail </a:t>
            </a:r>
            <a:r>
              <a:rPr lang="fr-FR" sz="900" b="1" kern="1200" dirty="0" err="1" smtClean="0">
                <a:solidFill>
                  <a:schemeClr val="tx1"/>
                </a:solidFill>
                <a:latin typeface="Calibri" pitchFamily="34" charset="0"/>
                <a:ea typeface="+mn-ea"/>
                <a:cs typeface="+mn-cs"/>
              </a:rPr>
              <a:t>Spaces</a:t>
            </a:r>
            <a:r>
              <a:rPr lang="fr-FR" sz="900" b="1" kern="1200" dirty="0" smtClean="0">
                <a:solidFill>
                  <a:schemeClr val="tx1"/>
                </a:solidFill>
                <a:latin typeface="Calibri" pitchFamily="34" charset="0"/>
                <a:ea typeface="+mn-ea"/>
                <a:cs typeface="+mn-cs"/>
              </a:rPr>
              <a:t>, …) et Live Mesh</a:t>
            </a:r>
            <a:r>
              <a:rPr lang="fr-FR" sz="900" kern="1200" dirty="0" smtClean="0">
                <a:solidFill>
                  <a:schemeClr val="tx1"/>
                </a:solidFill>
                <a:latin typeface="Calibri" pitchFamily="34" charset="0"/>
                <a:ea typeface="+mn-ea"/>
                <a:cs typeface="+mn-cs"/>
              </a:rPr>
              <a:t>. Ces deux technologies sont en fait </a:t>
            </a:r>
            <a:r>
              <a:rPr lang="fr-FR" sz="900" b="1" kern="1200" dirty="0" smtClean="0">
                <a:solidFill>
                  <a:schemeClr val="tx1"/>
                </a:solidFill>
                <a:latin typeface="Calibri" pitchFamily="34" charset="0"/>
                <a:ea typeface="+mn-ea"/>
                <a:cs typeface="+mn-cs"/>
              </a:rPr>
              <a:t>nativement à la fois des services Cloud et des expériences utilisateurs</a:t>
            </a:r>
            <a:r>
              <a:rPr lang="fr-FR" sz="900" kern="1200" dirty="0" smtClean="0">
                <a:solidFill>
                  <a:schemeClr val="tx1"/>
                </a:solidFill>
                <a:latin typeface="Calibri" pitchFamily="34" charset="0"/>
                <a:ea typeface="+mn-ea"/>
                <a:cs typeface="+mn-cs"/>
              </a:rPr>
              <a:t> avec des clients multi-terminaux. En plus, ce sont aussi des plateformes de développement qui vous donnent la </a:t>
            </a:r>
            <a:r>
              <a:rPr lang="fr-FR" sz="900" b="1" kern="1200" dirty="0" smtClean="0">
                <a:solidFill>
                  <a:schemeClr val="tx1"/>
                </a:solidFill>
                <a:latin typeface="Calibri" pitchFamily="34" charset="0"/>
                <a:ea typeface="+mn-ea"/>
                <a:cs typeface="+mn-cs"/>
              </a:rPr>
              <a:t>capacité de développer des applications extrêmement innovantes</a:t>
            </a:r>
            <a:r>
              <a:rPr lang="fr-FR" sz="900" kern="1200" dirty="0" smtClean="0">
                <a:solidFill>
                  <a:schemeClr val="tx1"/>
                </a:solidFill>
                <a:latin typeface="Calibri" pitchFamily="34" charset="0"/>
                <a:ea typeface="+mn-ea"/>
                <a:cs typeface="+mn-cs"/>
              </a:rPr>
              <a:t>. On cible surtout des applications grand public avec ces technologies qui sont encore émergeants et nous n’allons pas les approfondir aujourd’hui. Mais je vous invite vraiment à </a:t>
            </a:r>
            <a:r>
              <a:rPr lang="fr-FR" sz="900" b="1" kern="1200" dirty="0" smtClean="0">
                <a:solidFill>
                  <a:schemeClr val="tx1"/>
                </a:solidFill>
                <a:latin typeface="Calibri" pitchFamily="34" charset="0"/>
                <a:ea typeface="+mn-ea"/>
                <a:cs typeface="+mn-cs"/>
              </a:rPr>
              <a:t>suivre la prochaine mise à disposition de Live Mesh et de la plateforme de développement associée</a:t>
            </a:r>
            <a:r>
              <a:rPr lang="fr-FR" sz="900" kern="1200" dirty="0" smtClean="0">
                <a:solidFill>
                  <a:schemeClr val="tx1"/>
                </a:solidFill>
                <a:latin typeface="Calibri" pitchFamily="34" charset="0"/>
                <a:ea typeface="+mn-ea"/>
                <a:cs typeface="+mn-cs"/>
              </a:rPr>
              <a:t>.</a:t>
            </a:r>
            <a:endParaRPr lang="fr-FR" sz="900" kern="1200" dirty="0">
              <a:solidFill>
                <a:schemeClr val="tx1"/>
              </a:solidFill>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pPr algn="ctr"/>
            <a:r>
              <a:rPr lang="fr-FR" b="1" dirty="0" smtClean="0"/>
              <a:t>SUCCES EN FRANCE</a:t>
            </a:r>
            <a:endParaRPr lang="en-US" b="1"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0A851FF-BF89-4261-9D58-56F14019E53F}" type="datetime8">
              <a:rPr lang="en-US"/>
              <a:pPr/>
              <a:t>10/7/2008 6:06 PM</a:t>
            </a:fld>
            <a:endParaRPr lang="en-US"/>
          </a:p>
        </p:txBody>
      </p:sp>
      <p:sp>
        <p:nvSpPr>
          <p:cNvPr id="6" name="Rectangle 6"/>
          <p:cNvSpPr>
            <a:spLocks noGrp="1" noChangeArrowheads="1"/>
          </p:cNvSpPr>
          <p:nvPr>
            <p:ph type="ftr" sz="quarter" idx="4"/>
          </p:nvPr>
        </p:nvSpPr>
        <p:spPr>
          <a:ln/>
        </p:spPr>
        <p:txBody>
          <a:bodyPr/>
          <a:lstStyle/>
          <a:p>
            <a:pPr eaLnBrk="1" hangingPunct="1"/>
            <a:r>
              <a:rPr lang="en-US"/>
              <a:t>© 2005 Microsoft Corporation. All rights reserved.</a:t>
            </a:r>
          </a:p>
          <a:p>
            <a:r>
              <a:rPr lang="en-US"/>
              <a:t>This presentation is for informational purposes only. Microsoft makes no warranties, express or implied, in this summary.</a:t>
            </a:r>
          </a:p>
        </p:txBody>
      </p:sp>
      <p:sp>
        <p:nvSpPr>
          <p:cNvPr id="7" name="Rectangle 7"/>
          <p:cNvSpPr>
            <a:spLocks noGrp="1" noChangeArrowheads="1"/>
          </p:cNvSpPr>
          <p:nvPr>
            <p:ph type="sldNum" sz="quarter" idx="5"/>
          </p:nvPr>
        </p:nvSpPr>
        <p:spPr>
          <a:ln/>
        </p:spPr>
        <p:txBody>
          <a:bodyPr/>
          <a:lstStyle/>
          <a:p>
            <a:fld id="{B473315E-CE21-450E-A352-4BB1BF92D4CD}" type="slidenum">
              <a:rPr lang="en-US"/>
              <a:pPr/>
              <a:t>26</a:t>
            </a:fld>
            <a:endParaRPr lang="en-US"/>
          </a:p>
        </p:txBody>
      </p:sp>
      <p:sp>
        <p:nvSpPr>
          <p:cNvPr id="46086" name="Rectangle 6"/>
          <p:cNvSpPr>
            <a:spLocks noGrp="1" noRot="1" noChangeAspect="1" noChangeArrowheads="1" noTextEdit="1"/>
          </p:cNvSpPr>
          <p:nvPr>
            <p:ph type="sldImg"/>
          </p:nvPr>
        </p:nvSpPr>
        <p:spPr>
          <a:xfrm>
            <a:off x="1535113" y="457200"/>
            <a:ext cx="3736975" cy="2801938"/>
          </a:xfrm>
          <a:ln/>
        </p:spPr>
      </p:sp>
      <p:sp>
        <p:nvSpPr>
          <p:cNvPr id="46087" name="Rectangle 7"/>
          <p:cNvSpPr>
            <a:spLocks noGrp="1" noChangeArrowheads="1"/>
          </p:cNvSpPr>
          <p:nvPr>
            <p:ph type="body" idx="1"/>
          </p:nvPr>
        </p:nvSpPr>
        <p:spPr/>
        <p:txBody>
          <a:bodyPr/>
          <a:lstStyle/>
          <a:p>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535113" y="457200"/>
            <a:ext cx="3736975" cy="2801938"/>
          </a:xfrm>
          <a:ln/>
        </p:spPr>
      </p:sp>
      <p:sp>
        <p:nvSpPr>
          <p:cNvPr id="3" name="Notes Placeholder 2"/>
          <p:cNvSpPr>
            <a:spLocks noGrp="1"/>
          </p:cNvSpPr>
          <p:nvPr>
            <p:ph type="body" idx="1"/>
          </p:nvPr>
        </p:nvSpPr>
        <p:spPr/>
        <p:txBody>
          <a:bodyPr>
            <a:normAutofit/>
          </a:bodyPr>
          <a:lstStyle/>
          <a:p>
            <a:pPr>
              <a:spcBef>
                <a:spcPct val="50000"/>
              </a:spcBef>
            </a:pPr>
            <a:r>
              <a:rPr lang="fr-FR" sz="1000" dirty="0" smtClean="0"/>
              <a:t>Microsoft a créé </a:t>
            </a:r>
            <a:r>
              <a:rPr lang="fr-FR" sz="1000" b="1" dirty="0" smtClean="0"/>
              <a:t>une nouvelle génération</a:t>
            </a:r>
            <a:r>
              <a:rPr lang="fr-FR" sz="1000" dirty="0" smtClean="0"/>
              <a:t> de certifications pour mieux répondre aux attentes des clients. Avant d’apporter ces changements, nous nous sommes adressés à nos clients pour mieux comprendre ce qu’ils recherchaient. En règle générale, ils nous ont laissé entendre que le programme devait être : </a:t>
            </a:r>
            <a:br>
              <a:rPr lang="fr-FR" sz="1000" dirty="0" smtClean="0"/>
            </a:br>
            <a:r>
              <a:rPr lang="fr-FR" sz="1000" b="1" dirty="0" smtClean="0"/>
              <a:t>-</a:t>
            </a:r>
            <a:r>
              <a:rPr lang="fr-FR" sz="1000" dirty="0" smtClean="0"/>
              <a:t>.</a:t>
            </a:r>
            <a:r>
              <a:rPr lang="fr-FR" sz="1000" b="1" dirty="0" smtClean="0"/>
              <a:t> mieux ciblé</a:t>
            </a:r>
            <a:r>
              <a:rPr lang="fr-FR" sz="1000" dirty="0" smtClean="0"/>
              <a:t> et </a:t>
            </a:r>
            <a:r>
              <a:rPr lang="fr-FR" sz="1000" b="1" dirty="0" smtClean="0"/>
              <a:t>plus souple</a:t>
            </a:r>
            <a:r>
              <a:rPr lang="fr-FR" sz="1000" dirty="0" smtClean="0"/>
              <a:t>. </a:t>
            </a:r>
            <a:br>
              <a:rPr lang="fr-FR" sz="1000" dirty="0" smtClean="0"/>
            </a:br>
            <a:r>
              <a:rPr lang="fr-FR" sz="1000" dirty="0" smtClean="0"/>
              <a:t>-</a:t>
            </a:r>
            <a:r>
              <a:rPr lang="fr-FR" sz="1000" b="1" dirty="0" smtClean="0"/>
              <a:t> rigoureux</a:t>
            </a:r>
            <a:r>
              <a:rPr lang="fr-FR" sz="1000" dirty="0" smtClean="0"/>
              <a:t> et </a:t>
            </a:r>
            <a:r>
              <a:rPr lang="fr-FR" sz="1000" b="1" dirty="0" smtClean="0"/>
              <a:t>crédible</a:t>
            </a:r>
            <a:r>
              <a:rPr lang="fr-FR" sz="1000" dirty="0" smtClean="0"/>
              <a:t>. </a:t>
            </a:r>
            <a:br>
              <a:rPr lang="fr-FR" sz="1000" dirty="0" smtClean="0"/>
            </a:br>
            <a:r>
              <a:rPr lang="fr-FR" sz="1000" dirty="0" smtClean="0"/>
              <a:t>-</a:t>
            </a:r>
            <a:r>
              <a:rPr lang="fr-FR" sz="1000" b="1" dirty="0" smtClean="0"/>
              <a:t> simple</a:t>
            </a:r>
            <a:r>
              <a:rPr lang="fr-FR" sz="1000" dirty="0" smtClean="0"/>
              <a:t> et </a:t>
            </a:r>
            <a:r>
              <a:rPr lang="fr-FR" sz="1000" b="1" dirty="0" smtClean="0"/>
              <a:t>approprié</a:t>
            </a:r>
            <a:r>
              <a:rPr lang="fr-FR" sz="1000" dirty="0" smtClean="0"/>
              <a:t> </a:t>
            </a:r>
          </a:p>
          <a:p>
            <a:pPr>
              <a:spcBef>
                <a:spcPct val="50000"/>
              </a:spcBef>
            </a:pPr>
            <a:endParaRPr lang="fr-FR" sz="1000" dirty="0" smtClean="0"/>
          </a:p>
          <a:p>
            <a:pPr>
              <a:spcBef>
                <a:spcPct val="50000"/>
              </a:spcBef>
            </a:pPr>
            <a:r>
              <a:rPr lang="fr-FR" sz="1000" dirty="0" smtClean="0"/>
              <a:t>Nous vous proposons donc un programme de certification : 4 séries (technologie, métier, master, architecture) et 5 titres adaptés (technique, It pro, développeurs…) et ciblés à chaque métier. </a:t>
            </a:r>
            <a:br>
              <a:rPr lang="fr-FR" sz="1000" dirty="0" smtClean="0"/>
            </a:br>
            <a:endParaRPr lang="fr-FR" sz="1000" dirty="0" smtClean="0"/>
          </a:p>
          <a:p>
            <a:pPr>
              <a:spcBef>
                <a:spcPct val="50000"/>
              </a:spcBef>
              <a:buFontTx/>
              <a:buChar char="•"/>
            </a:pPr>
            <a:r>
              <a:rPr lang="fr-FR" dirty="0" smtClean="0">
                <a:latin typeface="Calibri" pitchFamily="34" charset="0"/>
              </a:rPr>
              <a:t>Les examens de nouvelle génération comprend uniquement les cursus des produits de version à partir de 2005 (SQL Server 2005, Exchange Server 2007, Windows Server 2008…) </a:t>
            </a:r>
            <a:r>
              <a:rPr lang="fr-FR" sz="1000" dirty="0" smtClean="0">
                <a:hlinkClick r:id="rId3" tooltip="http://www.microsoft.com/france/formation/nouvelle_certification/default.mspx"/>
              </a:rPr>
              <a:t>http://www.microsoft.com/france/formation/nouvelle_certification/default.mspx</a:t>
            </a:r>
            <a:r>
              <a:rPr lang="en-US" dirty="0" smtClean="0">
                <a:latin typeface="Calibri" pitchFamily="34" charset="0"/>
              </a:rPr>
              <a:t> </a:t>
            </a:r>
          </a:p>
          <a:p>
            <a:pPr>
              <a:spcBef>
                <a:spcPct val="50000"/>
              </a:spcBef>
            </a:pPr>
            <a:endParaRPr lang="fr-FR" sz="1000" dirty="0" smtClean="0"/>
          </a:p>
          <a:p>
            <a:pPr>
              <a:spcBef>
                <a:spcPct val="50000"/>
              </a:spcBef>
              <a:buFontTx/>
              <a:buChar char="•"/>
            </a:pPr>
            <a:r>
              <a:rPr lang="fr-FR" dirty="0" smtClean="0">
                <a:latin typeface="Calibri" pitchFamily="34" charset="0"/>
              </a:rPr>
              <a:t>L’ancien programme avec les anciens cursus de certification est toujours d’actualité (MCSE,MCSA Windows Server 2003..)</a:t>
            </a:r>
          </a:p>
          <a:p>
            <a:pPr>
              <a:spcBef>
                <a:spcPct val="50000"/>
              </a:spcBef>
            </a:pPr>
            <a:endParaRPr lang="fr-FR" sz="1000" dirty="0" smtClean="0"/>
          </a:p>
          <a:p>
            <a:pPr>
              <a:spcBef>
                <a:spcPct val="50000"/>
              </a:spcBef>
              <a:buFontTx/>
              <a:buChar char="•"/>
            </a:pPr>
            <a:r>
              <a:rPr lang="fr-FR" dirty="0" smtClean="0">
                <a:latin typeface="Calibri" pitchFamily="34" charset="0"/>
              </a:rPr>
              <a:t>Les examens seront mis à jour au fur et à mesure ! </a:t>
            </a:r>
          </a:p>
          <a:p>
            <a:pPr>
              <a:spcBef>
                <a:spcPct val="50000"/>
              </a:spcBef>
            </a:pPr>
            <a:endParaRPr lang="fr-FR" sz="1000" dirty="0" smtClean="0"/>
          </a:p>
          <a:p>
            <a:pPr>
              <a:spcBef>
                <a:spcPct val="50000"/>
              </a:spcBef>
              <a:buFontTx/>
              <a:buChar char="•"/>
            </a:pPr>
            <a:r>
              <a:rPr lang="fr-FR" dirty="0" smtClean="0">
                <a:latin typeface="Calibri" pitchFamily="34" charset="0"/>
              </a:rPr>
              <a:t>Plus d’infos : </a:t>
            </a:r>
            <a:r>
              <a:rPr lang="en-US" sz="1000" dirty="0" smtClean="0">
                <a:hlinkClick r:id="rId4" tooltip="http://www.microsoft.com/france/formation/cert/default.mspx"/>
              </a:rPr>
              <a:t>http://www.microsoft.com/france/formation/cert/default.mspx</a:t>
            </a:r>
            <a:r>
              <a:rPr lang="en-US" dirty="0" smtClean="0">
                <a:latin typeface="Calibri" pitchFamily="34" charset="0"/>
              </a:rPr>
              <a:t> </a:t>
            </a:r>
          </a:p>
          <a:p>
            <a:endParaRPr lang="fr-FR" dirty="0" smtClean="0"/>
          </a:p>
        </p:txBody>
      </p:sp>
      <p:sp>
        <p:nvSpPr>
          <p:cNvPr id="4" name="Slide Number Placeholder 3"/>
          <p:cNvSpPr>
            <a:spLocks noGrp="1"/>
          </p:cNvSpPr>
          <p:nvPr>
            <p:ph type="sldNum" sz="quarter" idx="5"/>
          </p:nvPr>
        </p:nvSpPr>
        <p:spPr/>
        <p:txBody>
          <a:bodyPr/>
          <a:lstStyle/>
          <a:p>
            <a:fld id="{82855A47-C026-4F55-B847-31CA5623E01B}" type="slidenum">
              <a:rPr lang="fr-FR"/>
              <a:pPr/>
              <a:t>27</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10/7/2008 6:06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457200"/>
            <a:ext cx="3736975" cy="2801938"/>
          </a:xfrm>
        </p:spPr>
      </p:sp>
      <p:sp>
        <p:nvSpPr>
          <p:cNvPr id="3" name="Notes Placeholder 2"/>
          <p:cNvSpPr>
            <a:spLocks noGrp="1"/>
          </p:cNvSpPr>
          <p:nvPr>
            <p:ph type="body" idx="1"/>
          </p:nvPr>
        </p:nvSpPr>
        <p:spPr/>
        <p:txBody>
          <a:bodyPr>
            <a:normAutofit/>
          </a:bodyPr>
          <a:lstStyle/>
          <a:p>
            <a:r>
              <a:rPr lang="fr-FR" dirty="0" smtClean="0"/>
              <a:t>Optimisation des infrastructures et des couts</a:t>
            </a:r>
          </a:p>
          <a:p>
            <a:pPr lvl="1"/>
            <a:r>
              <a:rPr lang="fr-FR" dirty="0" smtClean="0"/>
              <a:t>Poste de travail, </a:t>
            </a:r>
            <a:r>
              <a:rPr lang="fr-FR" dirty="0" err="1" smtClean="0"/>
              <a:t>virtualisation</a:t>
            </a:r>
            <a:r>
              <a:rPr lang="fr-FR" dirty="0" smtClean="0"/>
              <a:t>, </a:t>
            </a:r>
            <a:r>
              <a:rPr lang="fr-FR" dirty="0" err="1" smtClean="0"/>
              <a:t>saas</a:t>
            </a:r>
            <a:r>
              <a:rPr lang="fr-FR" dirty="0" smtClean="0"/>
              <a:t>, green </a:t>
            </a:r>
            <a:r>
              <a:rPr lang="fr-FR" dirty="0" err="1" smtClean="0"/>
              <a:t>it</a:t>
            </a:r>
            <a:endParaRPr lang="fr-FR" dirty="0" smtClean="0"/>
          </a:p>
          <a:p>
            <a:r>
              <a:rPr lang="fr-FR" dirty="0" smtClean="0"/>
              <a:t>Investissements pour capitaliser sur les bénéfices du numérique</a:t>
            </a:r>
          </a:p>
          <a:p>
            <a:pPr lvl="1"/>
            <a:r>
              <a:rPr lang="fr-FR" dirty="0" err="1" smtClean="0"/>
              <a:t>Ecommerce</a:t>
            </a:r>
            <a:r>
              <a:rPr lang="fr-FR" dirty="0" smtClean="0"/>
              <a:t>, CRM </a:t>
            </a:r>
            <a:r>
              <a:rPr lang="fr-FR" dirty="0" err="1" smtClean="0"/>
              <a:t>etc</a:t>
            </a:r>
            <a:r>
              <a:rPr lang="fr-FR" dirty="0" smtClean="0"/>
              <a:t>…</a:t>
            </a:r>
          </a:p>
          <a:p>
            <a:r>
              <a:rPr lang="fr-FR" dirty="0" smtClean="0"/>
              <a:t>Adopter les nouveaux usages</a:t>
            </a:r>
          </a:p>
          <a:p>
            <a:pPr lvl="1"/>
            <a:r>
              <a:rPr lang="fr-FR" dirty="0" smtClean="0"/>
              <a:t>IM </a:t>
            </a:r>
            <a:r>
              <a:rPr lang="fr-FR" dirty="0" err="1" smtClean="0"/>
              <a:t>etc</a:t>
            </a:r>
            <a:r>
              <a:rPr lang="fr-FR" dirty="0" smtClean="0"/>
              <a:t>…</a:t>
            </a:r>
          </a:p>
          <a:p>
            <a:pPr lvl="1"/>
            <a:endParaRPr lang="fr-FR" dirty="0" smtClean="0"/>
          </a:p>
          <a:p>
            <a:pPr lvl="1"/>
            <a:r>
              <a:rPr lang="fr-FR" dirty="0" smtClean="0"/>
              <a:t>Offre à maturité</a:t>
            </a:r>
            <a:r>
              <a:rPr lang="fr-FR" baseline="0" dirty="0" smtClean="0"/>
              <a:t> + chiffres</a:t>
            </a:r>
            <a:endParaRPr lang="fr-FR"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normAutofit/>
          </a:bodyPr>
          <a:lstStyle/>
          <a:p>
            <a:pPr>
              <a:buFontTx/>
              <a:buNone/>
            </a:pPr>
            <a:r>
              <a:rPr lang="fr-FR" dirty="0" smtClean="0"/>
              <a:t>Server BG: 13.2B 18% </a:t>
            </a:r>
            <a:r>
              <a:rPr lang="fr-FR" dirty="0" err="1" smtClean="0"/>
              <a:t>growth</a:t>
            </a:r>
            <a:endParaRPr lang="fr-FR" dirty="0" smtClean="0"/>
          </a:p>
          <a:p>
            <a:pPr>
              <a:buFontTx/>
              <a:buNone/>
            </a:pPr>
            <a:r>
              <a:rPr lang="fr-FR" dirty="0" smtClean="0"/>
              <a:t>(FY08</a:t>
            </a:r>
            <a:r>
              <a:rPr lang="fr-FR" baseline="0" dirty="0" smtClean="0"/>
              <a:t> </a:t>
            </a:r>
            <a:r>
              <a:rPr lang="fr-FR" dirty="0" smtClean="0"/>
              <a:t>server</a:t>
            </a:r>
            <a:r>
              <a:rPr lang="fr-FR" baseline="0" dirty="0" smtClean="0"/>
              <a:t> </a:t>
            </a:r>
            <a:r>
              <a:rPr lang="fr-FR" baseline="0" dirty="0" err="1" smtClean="0"/>
              <a:t>market</a:t>
            </a:r>
            <a:r>
              <a:rPr lang="fr-FR" baseline="0" dirty="0" smtClean="0"/>
              <a:t> hardware </a:t>
            </a:r>
            <a:r>
              <a:rPr lang="fr-FR" baseline="0" dirty="0" err="1" smtClean="0"/>
              <a:t>growth</a:t>
            </a:r>
            <a:r>
              <a:rPr lang="fr-FR" baseline="0" dirty="0" smtClean="0"/>
              <a:t> 7%)</a:t>
            </a:r>
          </a:p>
          <a:p>
            <a:pPr>
              <a:buFontTx/>
              <a:buNone/>
            </a:pPr>
            <a:endParaRPr lang="fr-FR" dirty="0" smtClean="0"/>
          </a:p>
          <a:p>
            <a:pPr>
              <a:buFontTx/>
              <a:buNone/>
            </a:pPr>
            <a:endParaRPr lang="fr-FR" dirty="0" smtClean="0"/>
          </a:p>
          <a:p>
            <a:pPr>
              <a:buFontTx/>
              <a:buNone/>
            </a:pPr>
            <a:endParaRPr lang="fr-FR" dirty="0" smtClean="0"/>
          </a:p>
          <a:p>
            <a:r>
              <a:rPr lang="fr-FR" sz="900" b="1" kern="1200" dirty="0" smtClean="0">
                <a:solidFill>
                  <a:schemeClr val="tx1"/>
                </a:solidFill>
                <a:latin typeface="Segoe" pitchFamily="34" charset="0"/>
                <a:ea typeface="+mn-ea"/>
                <a:cs typeface="+mn-cs"/>
              </a:rPr>
              <a:t>#1</a:t>
            </a:r>
            <a:r>
              <a:rPr lang="fr-FR" sz="900" kern="1200" dirty="0" smtClean="0">
                <a:solidFill>
                  <a:schemeClr val="tx1"/>
                </a:solidFill>
                <a:latin typeface="Segoe" pitchFamily="34" charset="0"/>
                <a:ea typeface="+mn-ea"/>
                <a:cs typeface="+mn-cs"/>
              </a:rPr>
              <a:t> La croissance des servers de WS avec WS2008 a dépassé celle de Linux qui pour la première fois cette année est inférieure à la croissance du marché x86</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#2</a:t>
            </a:r>
            <a:r>
              <a:rPr lang="fr-FR" sz="900" kern="1200" dirty="0" smtClean="0">
                <a:solidFill>
                  <a:schemeClr val="tx1"/>
                </a:solidFill>
                <a:latin typeface="Segoe" pitchFamily="34" charset="0"/>
                <a:ea typeface="+mn-ea"/>
                <a:cs typeface="+mn-cs"/>
              </a:rPr>
              <a:t> Sur la plateforme applicative, SQL a gagné selon les analystes entre 1 et 2 pts de parts de marché par an. En FY08 SQL a une croissance qui a cru 3 fois plus vite que le marché. Nous pensons donc que nous avons accéléré notre vitesse de gains de </a:t>
            </a:r>
            <a:r>
              <a:rPr lang="fr-FR" sz="900" kern="1200" dirty="0" err="1" smtClean="0">
                <a:solidFill>
                  <a:schemeClr val="tx1"/>
                </a:solidFill>
                <a:latin typeface="Segoe" pitchFamily="34" charset="0"/>
                <a:ea typeface="+mn-ea"/>
                <a:cs typeface="+mn-cs"/>
              </a:rPr>
              <a:t>pdm</a:t>
            </a:r>
            <a:endParaRPr lang="en-US" sz="900" kern="1200" dirty="0" smtClean="0">
              <a:solidFill>
                <a:schemeClr val="tx1"/>
              </a:solidFill>
              <a:latin typeface="Segoe" pitchFamily="34" charset="0"/>
              <a:ea typeface="+mn-ea"/>
              <a:cs typeface="+mn-cs"/>
            </a:endParaRPr>
          </a:p>
          <a:p>
            <a:r>
              <a:rPr lang="fr-FR" sz="900" b="1" kern="1200" dirty="0" smtClean="0">
                <a:solidFill>
                  <a:schemeClr val="tx1"/>
                </a:solidFill>
                <a:latin typeface="Segoe" pitchFamily="34" charset="0"/>
                <a:ea typeface="+mn-ea"/>
                <a:cs typeface="+mn-cs"/>
              </a:rPr>
              <a:t>#3</a:t>
            </a:r>
            <a:r>
              <a:rPr lang="fr-FR" sz="900" kern="1200" dirty="0" smtClean="0">
                <a:solidFill>
                  <a:schemeClr val="tx1"/>
                </a:solidFill>
                <a:latin typeface="Segoe" pitchFamily="34" charset="0"/>
                <a:ea typeface="+mn-ea"/>
                <a:cs typeface="+mn-cs"/>
              </a:rPr>
              <a:t> Les produits nouveaux (SOA, </a:t>
            </a:r>
            <a:r>
              <a:rPr lang="fr-FR" sz="900" kern="1200" dirty="0" err="1" smtClean="0">
                <a:solidFill>
                  <a:schemeClr val="tx1"/>
                </a:solidFill>
                <a:latin typeface="Segoe" pitchFamily="34" charset="0"/>
                <a:ea typeface="+mn-ea"/>
                <a:cs typeface="+mn-cs"/>
              </a:rPr>
              <a:t>Mgt</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Secu</a:t>
            </a:r>
            <a:r>
              <a:rPr lang="fr-FR" sz="900" kern="1200" dirty="0" smtClean="0">
                <a:solidFill>
                  <a:schemeClr val="tx1"/>
                </a:solidFill>
                <a:latin typeface="Segoe" pitchFamily="34" charset="0"/>
                <a:ea typeface="+mn-ea"/>
                <a:cs typeface="+mn-cs"/>
              </a:rPr>
              <a:t>) ont des croissances en accélération qui se situent régulièrement  entre 30 et 50% ces 3 dernières années.</a:t>
            </a:r>
            <a:endParaRPr lang="en-US" sz="900" kern="1200" dirty="0" smtClean="0">
              <a:solidFill>
                <a:schemeClr val="tx1"/>
              </a:solidFill>
              <a:latin typeface="Segoe" pitchFamily="34" charset="0"/>
              <a:ea typeface="+mn-ea"/>
              <a:cs typeface="+mn-cs"/>
            </a:endParaRPr>
          </a:p>
          <a:p>
            <a:pPr lvl="0"/>
            <a:endParaRPr lang="fr-FR" dirty="0" smtClean="0"/>
          </a:p>
          <a:p>
            <a:pPr>
              <a:buFont typeface="Wingdings" pitchFamily="2" charset="2"/>
              <a:buNone/>
              <a:defRPr/>
            </a:pPr>
            <a:r>
              <a:rPr lang="fr-FR" sz="1600" b="1" dirty="0" smtClean="0">
                <a:solidFill>
                  <a:srgbClr val="D7000F"/>
                </a:solidFill>
              </a:rPr>
              <a:t>SQL Server, référence majeure des SGBD et du décisionnel</a:t>
            </a:r>
            <a:endParaRPr lang="fr-FR" sz="1600" dirty="0" smtClean="0">
              <a:solidFill>
                <a:srgbClr val="D7000F"/>
              </a:solidFill>
            </a:endParaRPr>
          </a:p>
          <a:p>
            <a:pPr lvl="1">
              <a:buFont typeface="Arial" pitchFamily="34" charset="0"/>
              <a:buChar char="•"/>
              <a:defRPr/>
            </a:pPr>
            <a:r>
              <a:rPr lang="fr-FR" sz="1600" b="1" dirty="0" smtClean="0">
                <a:solidFill>
                  <a:srgbClr val="D7000F"/>
                </a:solidFill>
              </a:rPr>
              <a:t>Marché :</a:t>
            </a:r>
          </a:p>
          <a:p>
            <a:pPr lvl="2">
              <a:buFont typeface="Arial" pitchFamily="34" charset="0"/>
              <a:buChar char="•"/>
              <a:defRPr/>
            </a:pPr>
            <a:r>
              <a:rPr lang="fr-FR" sz="1600" dirty="0" smtClean="0"/>
              <a:t>Plus forte croissance sur le marché des SGBD : +28% (Gartner)</a:t>
            </a:r>
          </a:p>
          <a:p>
            <a:pPr lvl="2">
              <a:buFont typeface="Arial" pitchFamily="34" charset="0"/>
              <a:buChar char="•"/>
              <a:defRPr/>
            </a:pPr>
            <a:r>
              <a:rPr lang="fr-FR" sz="1600" dirty="0" smtClean="0"/>
              <a:t>+40% des ISV mondiaux supportent SQL Server</a:t>
            </a:r>
          </a:p>
          <a:p>
            <a:pPr lvl="2">
              <a:buFont typeface="Arial" pitchFamily="34" charset="0"/>
              <a:buChar char="•"/>
              <a:defRPr/>
            </a:pPr>
            <a:r>
              <a:rPr lang="fr-FR" sz="1600" dirty="0" smtClean="0"/>
              <a:t>Plus d’unités vendues que IBM &amp; Oracle réunis (IDC)</a:t>
            </a:r>
          </a:p>
          <a:p>
            <a:pPr lvl="2">
              <a:buFont typeface="Arial" pitchFamily="34" charset="0"/>
              <a:buChar char="•"/>
              <a:defRPr/>
            </a:pPr>
            <a:r>
              <a:rPr lang="fr-FR" sz="1600" dirty="0" smtClean="0"/>
              <a:t>N°1 du décisionnel (</a:t>
            </a:r>
            <a:r>
              <a:rPr lang="fr-FR" sz="1600" dirty="0" err="1" smtClean="0"/>
              <a:t>Olap</a:t>
            </a:r>
            <a:r>
              <a:rPr lang="fr-FR" sz="1600" dirty="0" smtClean="0"/>
              <a:t> Report - 2007)</a:t>
            </a:r>
          </a:p>
          <a:p>
            <a:pPr lvl="2">
              <a:buFont typeface="Arial" pitchFamily="34" charset="0"/>
              <a:buChar char="•"/>
              <a:defRPr/>
            </a:pPr>
            <a:r>
              <a:rPr lang="fr-FR" sz="1600" dirty="0" smtClean="0"/>
              <a:t>Classé Leader dans les Quadrants Gartner DWH &amp; BI</a:t>
            </a:r>
          </a:p>
          <a:p>
            <a:pPr lvl="1">
              <a:buFont typeface="Arial" pitchFamily="34" charset="0"/>
              <a:buNone/>
              <a:defRPr/>
            </a:pPr>
            <a:r>
              <a:rPr lang="fr-FR" sz="1600" dirty="0" smtClean="0"/>
              <a:t>France: 2 points de part de marché</a:t>
            </a:r>
            <a:r>
              <a:rPr lang="fr-FR" sz="1600" baseline="0" dirty="0" smtClean="0"/>
              <a:t> gagnées par an sur les 3 dernières années</a:t>
            </a:r>
            <a:endParaRPr lang="fr-FR" sz="1600" dirty="0" smtClean="0"/>
          </a:p>
          <a:p>
            <a:pPr lvl="1">
              <a:buFont typeface="Arial" pitchFamily="34" charset="0"/>
              <a:buChar char="•"/>
              <a:defRPr/>
            </a:pPr>
            <a:r>
              <a:rPr lang="fr-FR" sz="1600" dirty="0" smtClean="0">
                <a:solidFill>
                  <a:srgbClr val="FF9900"/>
                </a:solidFill>
              </a:rPr>
              <a:t> </a:t>
            </a:r>
            <a:r>
              <a:rPr lang="fr-FR" sz="1600" b="1" dirty="0" smtClean="0">
                <a:solidFill>
                  <a:srgbClr val="D7000F"/>
                </a:solidFill>
              </a:rPr>
              <a:t>Sécurité : </a:t>
            </a:r>
            <a:r>
              <a:rPr lang="fr-FR" sz="1600" dirty="0" smtClean="0"/>
              <a:t>Base plus sécurisée qu’Oracle et MySQL (ESG)</a:t>
            </a:r>
          </a:p>
          <a:p>
            <a:pPr lvl="1">
              <a:buFont typeface="Arial" pitchFamily="34" charset="0"/>
              <a:buChar char="•"/>
              <a:defRPr/>
            </a:pPr>
            <a:r>
              <a:rPr lang="fr-FR" sz="1600" dirty="0" smtClean="0">
                <a:solidFill>
                  <a:srgbClr val="FF9900"/>
                </a:solidFill>
              </a:rPr>
              <a:t> </a:t>
            </a:r>
            <a:r>
              <a:rPr lang="fr-FR" sz="1600" b="1" dirty="0" smtClean="0">
                <a:solidFill>
                  <a:srgbClr val="D7000F"/>
                </a:solidFill>
              </a:rPr>
              <a:t>Performance : </a:t>
            </a:r>
            <a:r>
              <a:rPr lang="fr-FR" sz="1600" dirty="0" smtClean="0"/>
              <a:t>leader sur plusieurs benchmarks OLTP &amp; BI</a:t>
            </a:r>
          </a:p>
          <a:p>
            <a:pPr lvl="1">
              <a:buFont typeface="Arial" pitchFamily="34" charset="0"/>
              <a:buChar char="•"/>
              <a:defRPr/>
            </a:pPr>
            <a:r>
              <a:rPr lang="fr-FR" sz="1600" b="1" dirty="0" smtClean="0">
                <a:solidFill>
                  <a:srgbClr val="FF9900"/>
                </a:solidFill>
              </a:rPr>
              <a:t> </a:t>
            </a:r>
            <a:r>
              <a:rPr lang="fr-FR" sz="1600" b="1" dirty="0" smtClean="0">
                <a:solidFill>
                  <a:srgbClr val="D7000F"/>
                </a:solidFill>
              </a:rPr>
              <a:t>BI : </a:t>
            </a:r>
            <a:r>
              <a:rPr lang="fr-FR" sz="1600" dirty="0" smtClean="0"/>
              <a:t>plateforme complète intégrée et modulaire </a:t>
            </a:r>
          </a:p>
          <a:p>
            <a:pPr lvl="1">
              <a:buFont typeface="Wingdings" pitchFamily="2" charset="2"/>
              <a:buNone/>
              <a:defRPr/>
            </a:pPr>
            <a:r>
              <a:rPr lang="fr-FR" sz="1600" dirty="0" smtClean="0"/>
              <a:t>             </a:t>
            </a:r>
            <a:r>
              <a:rPr lang="fr-FR" sz="1200" dirty="0" smtClean="0"/>
              <a:t>(ETL, </a:t>
            </a:r>
            <a:r>
              <a:rPr lang="fr-FR" sz="1200" dirty="0" err="1" smtClean="0"/>
              <a:t>Reporting</a:t>
            </a:r>
            <a:r>
              <a:rPr lang="fr-FR" sz="1200" dirty="0" smtClean="0"/>
              <a:t>, Analyse et Datamining en standard)</a:t>
            </a:r>
          </a:p>
          <a:p>
            <a:pPr lvl="1">
              <a:buFont typeface="Wingdings" pitchFamily="2" charset="2"/>
              <a:buNone/>
              <a:defRPr/>
            </a:pPr>
            <a:endParaRPr lang="fr-FR" sz="1200" dirty="0" smtClean="0"/>
          </a:p>
          <a:p>
            <a:r>
              <a:rPr lang="fr-FR" dirty="0" smtClean="0"/>
              <a:t>L’année 2008 est une année exceptionnelle</a:t>
            </a:r>
            <a:r>
              <a:rPr lang="fr-FR" baseline="0" dirty="0" smtClean="0"/>
              <a:t> pour les solutions Dynamics, tout d’abord car la croissance de notre activité sur FY08 a été 6 fois supérieure à celle du marché avec +32% de croissance mais aussi car en 12 mois nous sortons 3 nouvelles versions:</a:t>
            </a:r>
          </a:p>
          <a:p>
            <a:endParaRPr lang="fr-FR"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aseline="0" dirty="0" smtClean="0"/>
              <a:t>En </a:t>
            </a:r>
            <a:r>
              <a:rPr lang="fr-FR" b="1" baseline="0" dirty="0" smtClean="0"/>
              <a:t>janvier</a:t>
            </a:r>
            <a:r>
              <a:rPr lang="fr-FR" baseline="0" dirty="0" smtClean="0"/>
              <a:t> dernier c’était le lancement de </a:t>
            </a:r>
            <a:r>
              <a:rPr lang="fr-FR" b="1" baseline="0" dirty="0" smtClean="0"/>
              <a:t>Microsoft Dynamics CRM4.0 </a:t>
            </a:r>
            <a:r>
              <a:rPr lang="fr-FR" baseline="0" dirty="0" smtClean="0"/>
              <a:t>– cette nouvelle version </a:t>
            </a:r>
            <a:r>
              <a:rPr lang="en-GB" sz="1200" kern="1200" dirty="0" err="1" smtClean="0">
                <a:solidFill>
                  <a:schemeClr val="tx1"/>
                </a:solidFill>
                <a:latin typeface="Segoe" pitchFamily="34" charset="0"/>
                <a:ea typeface="+mn-ea"/>
                <a:cs typeface="+mn-cs"/>
              </a:rPr>
              <a:t>offre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une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flexibilité</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inédite</a:t>
            </a:r>
            <a:r>
              <a:rPr lang="en-GB" sz="1200" kern="1200" dirty="0" smtClean="0">
                <a:solidFill>
                  <a:schemeClr val="tx1"/>
                </a:solidFill>
                <a:latin typeface="Segoe" pitchFamily="34" charset="0"/>
                <a:ea typeface="+mn-ea"/>
                <a:cs typeface="+mn-cs"/>
              </a:rPr>
              <a:t> en </a:t>
            </a:r>
            <a:r>
              <a:rPr lang="en-GB" sz="1200" kern="1200" dirty="0" err="1" smtClean="0">
                <a:solidFill>
                  <a:schemeClr val="tx1"/>
                </a:solidFill>
                <a:latin typeface="Segoe" pitchFamily="34" charset="0"/>
                <a:ea typeface="+mn-ea"/>
                <a:cs typeface="+mn-cs"/>
              </a:rPr>
              <a:t>matière</a:t>
            </a:r>
            <a:r>
              <a:rPr lang="en-GB" sz="1200" kern="1200" dirty="0" smtClean="0">
                <a:solidFill>
                  <a:schemeClr val="tx1"/>
                </a:solidFill>
                <a:latin typeface="Segoe" pitchFamily="34" charset="0"/>
                <a:ea typeface="+mn-ea"/>
                <a:cs typeface="+mn-cs"/>
              </a:rPr>
              <a:t> de </a:t>
            </a:r>
            <a:r>
              <a:rPr lang="en-GB" sz="1200" kern="1200" dirty="0" err="1" smtClean="0">
                <a:solidFill>
                  <a:schemeClr val="tx1"/>
                </a:solidFill>
                <a:latin typeface="Segoe" pitchFamily="34" charset="0"/>
                <a:ea typeface="+mn-ea"/>
                <a:cs typeface="+mn-cs"/>
              </a:rPr>
              <a:t>déploiement</a:t>
            </a:r>
            <a:r>
              <a:rPr lang="en-GB" sz="1200" kern="1200" dirty="0" smtClean="0">
                <a:solidFill>
                  <a:schemeClr val="tx1"/>
                </a:solidFill>
                <a:latin typeface="Segoe" pitchFamily="34" charset="0"/>
                <a:ea typeface="+mn-ea"/>
                <a:cs typeface="+mn-cs"/>
              </a:rPr>
              <a:t> : les clients </a:t>
            </a:r>
            <a:r>
              <a:rPr lang="en-GB" sz="1200" kern="1200" dirty="0" err="1" smtClean="0">
                <a:solidFill>
                  <a:schemeClr val="tx1"/>
                </a:solidFill>
                <a:latin typeface="Segoe" pitchFamily="34" charset="0"/>
                <a:ea typeface="+mn-ea"/>
                <a:cs typeface="+mn-cs"/>
              </a:rPr>
              <a:t>peuvent</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choisir</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une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implémentation</a:t>
            </a:r>
            <a:r>
              <a:rPr lang="en-GB" sz="1200" kern="1200" dirty="0" smtClean="0">
                <a:solidFill>
                  <a:schemeClr val="tx1"/>
                </a:solidFill>
                <a:latin typeface="Segoe" pitchFamily="34" charset="0"/>
                <a:ea typeface="+mn-ea"/>
                <a:cs typeface="+mn-cs"/>
              </a:rPr>
              <a:t> du </a:t>
            </a:r>
            <a:r>
              <a:rPr lang="en-GB" sz="1200" kern="1200" dirty="0" err="1" smtClean="0">
                <a:solidFill>
                  <a:schemeClr val="tx1"/>
                </a:solidFill>
                <a:latin typeface="Segoe" pitchFamily="34" charset="0"/>
                <a:ea typeface="+mn-ea"/>
                <a:cs typeface="+mn-cs"/>
              </a:rPr>
              <a:t>logiciel</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sur</a:t>
            </a:r>
            <a:r>
              <a:rPr lang="en-GB" sz="1200" kern="1200" dirty="0" smtClean="0">
                <a:solidFill>
                  <a:schemeClr val="tx1"/>
                </a:solidFill>
                <a:latin typeface="Segoe" pitchFamily="34" charset="0"/>
                <a:ea typeface="+mn-ea"/>
                <a:cs typeface="+mn-cs"/>
              </a:rPr>
              <a:t> site </a:t>
            </a:r>
            <a:r>
              <a:rPr lang="en-GB" sz="1200" kern="1200" dirty="0" err="1" smtClean="0">
                <a:solidFill>
                  <a:schemeClr val="tx1"/>
                </a:solidFill>
                <a:latin typeface="Segoe" pitchFamily="34" charset="0"/>
                <a:ea typeface="+mn-ea"/>
                <a:cs typeface="+mn-cs"/>
              </a:rPr>
              <a:t>ou</a:t>
            </a:r>
            <a:r>
              <a:rPr lang="en-GB" sz="1200" kern="1200" dirty="0" smtClean="0">
                <a:solidFill>
                  <a:schemeClr val="tx1"/>
                </a:solidFill>
                <a:latin typeface="Segoe" pitchFamily="34" charset="0"/>
                <a:ea typeface="+mn-ea"/>
                <a:cs typeface="+mn-cs"/>
              </a:rPr>
              <a:t> un </a:t>
            </a:r>
            <a:r>
              <a:rPr lang="en-GB" sz="1200" kern="1200" dirty="0" err="1" smtClean="0">
                <a:solidFill>
                  <a:schemeClr val="tx1"/>
                </a:solidFill>
                <a:latin typeface="Segoe" pitchFamily="34" charset="0"/>
                <a:ea typeface="+mn-ea"/>
                <a:cs typeface="+mn-cs"/>
              </a:rPr>
              <a:t>accès</a:t>
            </a:r>
            <a:r>
              <a:rPr lang="en-GB" sz="1200" kern="1200" dirty="0" smtClean="0">
                <a:solidFill>
                  <a:schemeClr val="tx1"/>
                </a:solidFill>
                <a:latin typeface="Segoe" pitchFamily="34" charset="0"/>
                <a:ea typeface="+mn-ea"/>
                <a:cs typeface="+mn-cs"/>
              </a:rPr>
              <a:t> à </a:t>
            </a:r>
            <a:r>
              <a:rPr lang="en-GB" sz="1200" kern="1200" dirty="0" err="1" smtClean="0">
                <a:solidFill>
                  <a:schemeClr val="tx1"/>
                </a:solidFill>
                <a:latin typeface="Segoe" pitchFamily="34" charset="0"/>
                <a:ea typeface="+mn-ea"/>
                <a:cs typeface="+mn-cs"/>
              </a:rPr>
              <a:t>l’application</a:t>
            </a:r>
            <a:r>
              <a:rPr lang="en-GB" sz="1200" kern="1200" dirty="0" smtClean="0">
                <a:solidFill>
                  <a:schemeClr val="tx1"/>
                </a:solidFill>
                <a:latin typeface="Segoe" pitchFamily="34" charset="0"/>
                <a:ea typeface="+mn-ea"/>
                <a:cs typeface="+mn-cs"/>
              </a:rPr>
              <a:t> en mode </a:t>
            </a:r>
            <a:r>
              <a:rPr lang="en-GB" sz="1200" kern="1200" dirty="0" err="1" smtClean="0">
                <a:solidFill>
                  <a:schemeClr val="tx1"/>
                </a:solidFill>
                <a:latin typeface="Segoe" pitchFamily="34" charset="0"/>
                <a:ea typeface="+mn-ea"/>
                <a:cs typeface="+mn-cs"/>
              </a:rPr>
              <a:t>Saas</a:t>
            </a:r>
            <a:r>
              <a:rPr lang="en-GB" sz="1200" kern="1200" dirty="0" smtClean="0">
                <a:solidFill>
                  <a:schemeClr val="tx1"/>
                </a:solidFill>
                <a:latin typeface="Segoe" pitchFamily="34" charset="0"/>
                <a:ea typeface="+mn-ea"/>
                <a:cs typeface="+mn-cs"/>
              </a:rPr>
              <a:t>, sans </a:t>
            </a:r>
            <a:r>
              <a:rPr lang="en-GB" sz="1200" kern="1200" dirty="0" err="1" smtClean="0">
                <a:solidFill>
                  <a:schemeClr val="tx1"/>
                </a:solidFill>
                <a:latin typeface="Segoe" pitchFamily="34" charset="0"/>
                <a:ea typeface="+mn-ea"/>
                <a:cs typeface="+mn-cs"/>
              </a:rPr>
              <a:t>avoir</a:t>
            </a:r>
            <a:r>
              <a:rPr lang="en-GB" sz="1200" kern="1200" dirty="0" smtClean="0">
                <a:solidFill>
                  <a:schemeClr val="tx1"/>
                </a:solidFill>
                <a:latin typeface="Segoe" pitchFamily="34" charset="0"/>
                <a:ea typeface="+mn-ea"/>
                <a:cs typeface="+mn-cs"/>
              </a:rPr>
              <a:t> à faire de concession </a:t>
            </a:r>
            <a:r>
              <a:rPr lang="en-GB" sz="1200" kern="1200" dirty="0" err="1" smtClean="0">
                <a:solidFill>
                  <a:schemeClr val="tx1"/>
                </a:solidFill>
                <a:latin typeface="Segoe" pitchFamily="34" charset="0"/>
                <a:ea typeface="+mn-ea"/>
                <a:cs typeface="+mn-cs"/>
              </a:rPr>
              <a:t>sur</a:t>
            </a:r>
            <a:r>
              <a:rPr lang="en-GB" sz="1200" kern="1200" dirty="0" smtClean="0">
                <a:solidFill>
                  <a:schemeClr val="tx1"/>
                </a:solidFill>
                <a:latin typeface="Segoe" pitchFamily="34" charset="0"/>
                <a:ea typeface="+mn-ea"/>
                <a:cs typeface="+mn-cs"/>
              </a:rPr>
              <a:t> le </a:t>
            </a:r>
            <a:r>
              <a:rPr lang="en-GB" sz="1200" kern="1200" dirty="0" err="1" smtClean="0">
                <a:solidFill>
                  <a:schemeClr val="tx1"/>
                </a:solidFill>
                <a:latin typeface="Segoe" pitchFamily="34" charset="0"/>
                <a:ea typeface="+mn-ea"/>
                <a:cs typeface="+mn-cs"/>
              </a:rPr>
              <a:t>périmètre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fonctionnel</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ou</a:t>
            </a:r>
            <a:r>
              <a:rPr lang="en-GB" sz="1200" kern="1200" dirty="0" smtClean="0">
                <a:solidFill>
                  <a:schemeClr val="tx1"/>
                </a:solidFill>
                <a:latin typeface="Segoe" pitchFamily="34" charset="0"/>
                <a:ea typeface="+mn-ea"/>
                <a:cs typeface="+mn-cs"/>
              </a:rPr>
              <a:t> la </a:t>
            </a:r>
            <a:r>
              <a:rPr lang="en-GB" sz="1200" kern="1200" dirty="0" err="1" smtClean="0">
                <a:solidFill>
                  <a:schemeClr val="tx1"/>
                </a:solidFill>
                <a:latin typeface="Segoe" pitchFamily="34" charset="0"/>
                <a:ea typeface="+mn-ea"/>
                <a:cs typeface="+mn-cs"/>
              </a:rPr>
              <a:t>capacité</a:t>
            </a:r>
            <a:r>
              <a:rPr lang="en-GB" sz="1200" kern="1200" dirty="0" smtClean="0">
                <a:solidFill>
                  <a:schemeClr val="tx1"/>
                </a:solidFill>
                <a:latin typeface="Segoe" pitchFamily="34" charset="0"/>
                <a:ea typeface="+mn-ea"/>
                <a:cs typeface="+mn-cs"/>
              </a:rPr>
              <a:t> de </a:t>
            </a:r>
            <a:r>
              <a:rPr lang="en-GB" sz="1200" kern="1200" dirty="0" err="1" smtClean="0">
                <a:solidFill>
                  <a:schemeClr val="tx1"/>
                </a:solidFill>
                <a:latin typeface="Segoe" pitchFamily="34" charset="0"/>
                <a:ea typeface="+mn-ea"/>
                <a:cs typeface="+mn-cs"/>
              </a:rPr>
              <a:t>personnalisation</a:t>
            </a:r>
            <a:r>
              <a:rPr lang="en-GB" sz="1200" kern="1200" dirty="0" smtClean="0">
                <a:solidFill>
                  <a:schemeClr val="tx1"/>
                </a:solidFill>
                <a:latin typeface="Segoe" pitchFamily="34" charset="0"/>
                <a:ea typeface="+mn-ea"/>
                <a:cs typeface="+mn-cs"/>
              </a:rPr>
              <a:t> de </a:t>
            </a:r>
            <a:r>
              <a:rPr lang="en-GB" sz="1200" kern="1200" dirty="0" err="1" smtClean="0">
                <a:solidFill>
                  <a:schemeClr val="tx1"/>
                </a:solidFill>
                <a:latin typeface="Segoe" pitchFamily="34" charset="0"/>
                <a:ea typeface="+mn-ea"/>
                <a:cs typeface="+mn-cs"/>
              </a:rPr>
              <a:t>leur</a:t>
            </a:r>
            <a:r>
              <a:rPr lang="en-GB" sz="1200" kern="1200" dirty="0" smtClean="0">
                <a:solidFill>
                  <a:schemeClr val="tx1"/>
                </a:solidFill>
                <a:latin typeface="Segoe" pitchFamily="34" charset="0"/>
                <a:ea typeface="+mn-ea"/>
                <a:cs typeface="+mn-cs"/>
              </a:rPr>
              <a:t> application. </a:t>
            </a:r>
            <a:r>
              <a:rPr lang="en-GB" sz="1200" kern="1200" dirty="0" err="1" smtClean="0">
                <a:solidFill>
                  <a:schemeClr val="tx1"/>
                </a:solidFill>
                <a:latin typeface="Segoe" pitchFamily="34" charset="0"/>
                <a:ea typeface="+mn-ea"/>
                <a:cs typeface="+mn-cs"/>
              </a:rPr>
              <a:t>Nativement</a:t>
            </a:r>
            <a:r>
              <a:rPr lang="en-GB" sz="1200" kern="1200" dirty="0" smtClean="0">
                <a:solidFill>
                  <a:schemeClr val="tx1"/>
                </a:solidFill>
                <a:latin typeface="Segoe" pitchFamily="34" charset="0"/>
                <a:ea typeface="+mn-ea"/>
                <a:cs typeface="+mn-cs"/>
              </a:rPr>
              <a:t> multi-</a:t>
            </a:r>
            <a:r>
              <a:rPr lang="en-GB" sz="1200" kern="1200" dirty="0" err="1" smtClean="0">
                <a:solidFill>
                  <a:schemeClr val="tx1"/>
                </a:solidFill>
                <a:latin typeface="Segoe" pitchFamily="34" charset="0"/>
                <a:ea typeface="+mn-ea"/>
                <a:cs typeface="+mn-cs"/>
              </a:rPr>
              <a:t>lingue</a:t>
            </a:r>
            <a:r>
              <a:rPr lang="en-GB" sz="1200" kern="1200" dirty="0" smtClean="0">
                <a:solidFill>
                  <a:schemeClr val="tx1"/>
                </a:solidFill>
                <a:latin typeface="Segoe" pitchFamily="34" charset="0"/>
                <a:ea typeface="+mn-ea"/>
                <a:cs typeface="+mn-cs"/>
              </a:rPr>
              <a:t> et multi-devises, la nouvelle version du </a:t>
            </a:r>
            <a:r>
              <a:rPr lang="en-GB" sz="1200" kern="1200" dirty="0" err="1" smtClean="0">
                <a:solidFill>
                  <a:schemeClr val="tx1"/>
                </a:solidFill>
                <a:latin typeface="Segoe" pitchFamily="34" charset="0"/>
                <a:ea typeface="+mn-ea"/>
                <a:cs typeface="+mn-cs"/>
              </a:rPr>
              <a:t>logiciel</a:t>
            </a:r>
            <a:r>
              <a:rPr lang="en-GB" sz="1200" kern="1200" dirty="0" smtClean="0">
                <a:solidFill>
                  <a:schemeClr val="tx1"/>
                </a:solidFill>
                <a:latin typeface="Segoe" pitchFamily="34" charset="0"/>
                <a:ea typeface="+mn-ea"/>
                <a:cs typeface="+mn-cs"/>
              </a:rPr>
              <a:t> propose </a:t>
            </a:r>
            <a:r>
              <a:rPr lang="en-GB" sz="1200" kern="1200" dirty="0" err="1" smtClean="0">
                <a:solidFill>
                  <a:schemeClr val="tx1"/>
                </a:solidFill>
                <a:latin typeface="Segoe" pitchFamily="34" charset="0"/>
                <a:ea typeface="+mn-ea"/>
                <a:cs typeface="+mn-cs"/>
              </a:rPr>
              <a:t>aussi</a:t>
            </a:r>
            <a:r>
              <a:rPr lang="en-GB" sz="1200" kern="1200" dirty="0" smtClean="0">
                <a:solidFill>
                  <a:schemeClr val="tx1"/>
                </a:solidFill>
                <a:latin typeface="Segoe" pitchFamily="34" charset="0"/>
                <a:ea typeface="+mn-ea"/>
                <a:cs typeface="+mn-cs"/>
              </a:rPr>
              <a:t> un </a:t>
            </a:r>
            <a:r>
              <a:rPr lang="en-GB" sz="1200" kern="1200" dirty="0" err="1" smtClean="0">
                <a:solidFill>
                  <a:schemeClr val="tx1"/>
                </a:solidFill>
                <a:latin typeface="Segoe" pitchFamily="34" charset="0"/>
                <a:ea typeface="+mn-ea"/>
                <a:cs typeface="+mn-cs"/>
              </a:rPr>
              <a:t>moteur</a:t>
            </a:r>
            <a:r>
              <a:rPr lang="en-GB" sz="1200" kern="1200" dirty="0" smtClean="0">
                <a:solidFill>
                  <a:schemeClr val="tx1"/>
                </a:solidFill>
                <a:latin typeface="Segoe" pitchFamily="34" charset="0"/>
                <a:ea typeface="+mn-ea"/>
                <a:cs typeface="+mn-cs"/>
              </a:rPr>
              <a:t> de workflow puissant </a:t>
            </a:r>
            <a:r>
              <a:rPr lang="en-GB" sz="1200" kern="1200" dirty="0" err="1" smtClean="0">
                <a:solidFill>
                  <a:schemeClr val="tx1"/>
                </a:solidFill>
                <a:latin typeface="Segoe" pitchFamily="34" charset="0"/>
                <a:ea typeface="+mn-ea"/>
                <a:cs typeface="+mn-cs"/>
              </a:rPr>
              <a:t>permettant</a:t>
            </a:r>
            <a:r>
              <a:rPr lang="en-GB" sz="1200" kern="1200" dirty="0" smtClean="0">
                <a:solidFill>
                  <a:schemeClr val="tx1"/>
                </a:solidFill>
                <a:latin typeface="Segoe" pitchFamily="34" charset="0"/>
                <a:ea typeface="+mn-ea"/>
                <a:cs typeface="+mn-cs"/>
              </a:rPr>
              <a:t> de </a:t>
            </a:r>
            <a:r>
              <a:rPr lang="en-GB" sz="1200" kern="1200" dirty="0" err="1" smtClean="0">
                <a:solidFill>
                  <a:schemeClr val="tx1"/>
                </a:solidFill>
                <a:latin typeface="Segoe" pitchFamily="34" charset="0"/>
                <a:ea typeface="+mn-ea"/>
                <a:cs typeface="+mn-cs"/>
              </a:rPr>
              <a:t>modéliser</a:t>
            </a:r>
            <a:r>
              <a:rPr lang="en-GB" sz="1200" kern="1200" dirty="0" smtClean="0">
                <a:solidFill>
                  <a:schemeClr val="tx1"/>
                </a:solidFill>
                <a:latin typeface="Segoe" pitchFamily="34" charset="0"/>
                <a:ea typeface="+mn-ea"/>
                <a:cs typeface="+mn-cs"/>
              </a:rPr>
              <a:t> les </a:t>
            </a:r>
            <a:r>
              <a:rPr lang="en-GB" sz="1200" kern="1200" dirty="0" err="1" smtClean="0">
                <a:solidFill>
                  <a:schemeClr val="tx1"/>
                </a:solidFill>
                <a:latin typeface="Segoe" pitchFamily="34" charset="0"/>
                <a:ea typeface="+mn-ea"/>
                <a:cs typeface="+mn-cs"/>
              </a:rPr>
              <a:t>contextes</a:t>
            </a:r>
            <a:r>
              <a:rPr lang="en-GB" sz="1200" kern="1200" dirty="0" smtClean="0">
                <a:solidFill>
                  <a:schemeClr val="tx1"/>
                </a:solidFill>
                <a:latin typeface="Segoe" pitchFamily="34" charset="0"/>
                <a:ea typeface="+mn-ea"/>
                <a:cs typeface="+mn-cs"/>
              </a:rPr>
              <a:t> de relation client les plus complexes. Avec </a:t>
            </a:r>
            <a:r>
              <a:rPr lang="en-GB" sz="1200" kern="1200" dirty="0" err="1" smtClean="0">
                <a:solidFill>
                  <a:schemeClr val="tx1"/>
                </a:solidFill>
                <a:latin typeface="Segoe" pitchFamily="34" charset="0"/>
                <a:ea typeface="+mn-ea"/>
                <a:cs typeface="+mn-cs"/>
              </a:rPr>
              <a:t>une</a:t>
            </a:r>
            <a:r>
              <a:rPr lang="en-GB" sz="1200" kern="1200" dirty="0" smtClean="0">
                <a:solidFill>
                  <a:schemeClr val="tx1"/>
                </a:solidFill>
                <a:latin typeface="Segoe" pitchFamily="34" charset="0"/>
                <a:ea typeface="+mn-ea"/>
                <a:cs typeface="+mn-cs"/>
              </a:rPr>
              <a:t> interface encore plus </a:t>
            </a:r>
            <a:r>
              <a:rPr lang="en-GB" sz="1200" kern="1200" dirty="0" err="1" smtClean="0">
                <a:solidFill>
                  <a:schemeClr val="tx1"/>
                </a:solidFill>
                <a:latin typeface="Segoe" pitchFamily="34" charset="0"/>
                <a:ea typeface="+mn-ea"/>
                <a:cs typeface="+mn-cs"/>
              </a:rPr>
              <a:t>conviviale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une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intégration</a:t>
            </a:r>
            <a:r>
              <a:rPr lang="en-GB" sz="1200" kern="1200" dirty="0" smtClean="0">
                <a:solidFill>
                  <a:schemeClr val="tx1"/>
                </a:solidFill>
                <a:latin typeface="Segoe" pitchFamily="34" charset="0"/>
                <a:ea typeface="+mn-ea"/>
                <a:cs typeface="+mn-cs"/>
              </a:rPr>
              <a:t> encore plus </a:t>
            </a:r>
            <a:r>
              <a:rPr lang="en-GB" sz="1200" kern="1200" dirty="0" err="1" smtClean="0">
                <a:solidFill>
                  <a:schemeClr val="tx1"/>
                </a:solidFill>
                <a:latin typeface="Segoe" pitchFamily="34" charset="0"/>
                <a:ea typeface="+mn-ea"/>
                <a:cs typeface="+mn-cs"/>
              </a:rPr>
              <a:t>poussée</a:t>
            </a:r>
            <a:r>
              <a:rPr lang="en-GB" sz="1200" kern="1200" dirty="0" smtClean="0">
                <a:solidFill>
                  <a:schemeClr val="tx1"/>
                </a:solidFill>
                <a:latin typeface="Segoe" pitchFamily="34" charset="0"/>
                <a:ea typeface="+mn-ea"/>
                <a:cs typeface="+mn-cs"/>
              </a:rPr>
              <a:t> avec Microsoft Office et des assistants de </a:t>
            </a:r>
            <a:r>
              <a:rPr lang="en-GB" sz="1200" kern="1200" dirty="0" err="1" smtClean="0">
                <a:solidFill>
                  <a:schemeClr val="tx1"/>
                </a:solidFill>
                <a:latin typeface="Segoe" pitchFamily="34" charset="0"/>
                <a:ea typeface="+mn-ea"/>
                <a:cs typeface="+mn-cs"/>
              </a:rPr>
              <a:t>paramétrage</a:t>
            </a:r>
            <a:r>
              <a:rPr lang="en-GB" sz="1200" kern="1200" dirty="0" smtClean="0">
                <a:solidFill>
                  <a:schemeClr val="tx1"/>
                </a:solidFill>
                <a:latin typeface="Segoe" pitchFamily="34" charset="0"/>
                <a:ea typeface="+mn-ea"/>
                <a:cs typeface="+mn-cs"/>
              </a:rPr>
              <a:t> des rapports et des workflows, Microsoft Dynamics CRM 4.0 </a:t>
            </a:r>
            <a:r>
              <a:rPr lang="en-GB" sz="1200" kern="1200" dirty="0" err="1" smtClean="0">
                <a:solidFill>
                  <a:schemeClr val="tx1"/>
                </a:solidFill>
                <a:latin typeface="Segoe" pitchFamily="34" charset="0"/>
                <a:ea typeface="+mn-ea"/>
                <a:cs typeface="+mn-cs"/>
              </a:rPr>
              <a:t>est</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définitivement</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une</a:t>
            </a:r>
            <a:r>
              <a:rPr lang="en-GB" sz="1200" kern="1200" dirty="0" smtClean="0">
                <a:solidFill>
                  <a:schemeClr val="tx1"/>
                </a:solidFill>
                <a:latin typeface="Segoe" pitchFamily="34" charset="0"/>
                <a:ea typeface="+mn-ea"/>
                <a:cs typeface="+mn-cs"/>
              </a:rPr>
              <a:t> solution CRM </a:t>
            </a:r>
            <a:r>
              <a:rPr lang="en-GB" sz="1200" kern="1200" dirty="0" err="1" smtClean="0">
                <a:solidFill>
                  <a:schemeClr val="tx1"/>
                </a:solidFill>
                <a:latin typeface="Segoe" pitchFamily="34" charset="0"/>
                <a:ea typeface="+mn-ea"/>
                <a:cs typeface="+mn-cs"/>
              </a:rPr>
              <a:t>orientée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utilisateurs</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Cette</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offre</a:t>
            </a:r>
            <a:r>
              <a:rPr lang="en-GB" sz="1200" kern="1200" dirty="0" smtClean="0">
                <a:solidFill>
                  <a:schemeClr val="tx1"/>
                </a:solidFill>
                <a:latin typeface="Segoe" pitchFamily="34" charset="0"/>
                <a:ea typeface="+mn-ea"/>
                <a:cs typeface="+mn-cs"/>
              </a:rPr>
              <a:t> a </a:t>
            </a:r>
            <a:r>
              <a:rPr lang="en-GB" sz="1200" kern="1200" dirty="0" err="1" smtClean="0">
                <a:solidFill>
                  <a:schemeClr val="tx1"/>
                </a:solidFill>
                <a:latin typeface="Segoe" pitchFamily="34" charset="0"/>
                <a:ea typeface="+mn-ea"/>
                <a:cs typeface="+mn-cs"/>
              </a:rPr>
              <a:t>été</a:t>
            </a:r>
            <a:r>
              <a:rPr lang="en-GB" sz="1200" kern="1200" dirty="0" smtClean="0">
                <a:solidFill>
                  <a:schemeClr val="tx1"/>
                </a:solidFill>
                <a:latin typeface="Segoe" pitchFamily="34" charset="0"/>
                <a:ea typeface="+mn-ea"/>
                <a:cs typeface="+mn-cs"/>
              </a:rPr>
              <a:t> </a:t>
            </a:r>
            <a:r>
              <a:rPr lang="en-GB" sz="1200" kern="1200" dirty="0" err="1" smtClean="0">
                <a:solidFill>
                  <a:schemeClr val="tx1"/>
                </a:solidFill>
                <a:latin typeface="Segoe" pitchFamily="34" charset="0"/>
                <a:ea typeface="+mn-ea"/>
                <a:cs typeface="+mn-cs"/>
              </a:rPr>
              <a:t>complété</a:t>
            </a:r>
            <a:r>
              <a:rPr lang="en-GB" sz="1200" kern="1200" baseline="0" dirty="0" smtClean="0">
                <a:solidFill>
                  <a:schemeClr val="tx1"/>
                </a:solidFill>
                <a:latin typeface="Segoe" pitchFamily="34" charset="0"/>
                <a:ea typeface="+mn-ea"/>
                <a:cs typeface="+mn-cs"/>
              </a:rPr>
              <a:t> par le </a:t>
            </a:r>
            <a:r>
              <a:rPr lang="en-GB" sz="1200" kern="1200" baseline="0" dirty="0" err="1" smtClean="0">
                <a:solidFill>
                  <a:schemeClr val="tx1"/>
                </a:solidFill>
                <a:latin typeface="Segoe" pitchFamily="34" charset="0"/>
                <a:ea typeface="+mn-ea"/>
                <a:cs typeface="+mn-cs"/>
              </a:rPr>
              <a:t>lancement</a:t>
            </a:r>
            <a:r>
              <a:rPr lang="en-GB" sz="1200" kern="1200" baseline="0" dirty="0" smtClean="0">
                <a:solidFill>
                  <a:schemeClr val="tx1"/>
                </a:solidFill>
                <a:latin typeface="Segoe" pitchFamily="34" charset="0"/>
                <a:ea typeface="+mn-ea"/>
                <a:cs typeface="+mn-cs"/>
              </a:rPr>
              <a:t> </a:t>
            </a:r>
            <a:r>
              <a:rPr lang="en-GB" sz="1200" kern="1200" baseline="0" dirty="0" err="1" smtClean="0">
                <a:solidFill>
                  <a:schemeClr val="tx1"/>
                </a:solidFill>
                <a:latin typeface="Segoe" pitchFamily="34" charset="0"/>
                <a:ea typeface="+mn-ea"/>
                <a:cs typeface="+mn-cs"/>
              </a:rPr>
              <a:t>d’une</a:t>
            </a:r>
            <a:r>
              <a:rPr lang="en-GB" sz="1200" kern="1200" baseline="0" dirty="0" smtClean="0">
                <a:solidFill>
                  <a:schemeClr val="tx1"/>
                </a:solidFill>
                <a:latin typeface="Segoe" pitchFamily="34" charset="0"/>
                <a:ea typeface="+mn-ea"/>
                <a:cs typeface="+mn-cs"/>
              </a:rPr>
              <a:t> version CRM Online </a:t>
            </a:r>
            <a:r>
              <a:rPr lang="en-GB" sz="1200" kern="1200" baseline="0" dirty="0" err="1" smtClean="0">
                <a:solidFill>
                  <a:schemeClr val="tx1"/>
                </a:solidFill>
                <a:latin typeface="Segoe" pitchFamily="34" charset="0"/>
                <a:ea typeface="+mn-ea"/>
                <a:cs typeface="+mn-cs"/>
              </a:rPr>
              <a:t>disponible</a:t>
            </a:r>
            <a:r>
              <a:rPr lang="en-GB" sz="1200" kern="1200" baseline="0" dirty="0" smtClean="0">
                <a:solidFill>
                  <a:schemeClr val="tx1"/>
                </a:solidFill>
                <a:latin typeface="Segoe" pitchFamily="34" charset="0"/>
                <a:ea typeface="+mn-ea"/>
                <a:cs typeface="+mn-cs"/>
              </a:rPr>
              <a:t> aux </a:t>
            </a:r>
            <a:r>
              <a:rPr lang="en-GB" sz="1200" kern="1200" baseline="0" dirty="0" err="1" smtClean="0">
                <a:solidFill>
                  <a:schemeClr val="tx1"/>
                </a:solidFill>
                <a:latin typeface="Segoe" pitchFamily="34" charset="0"/>
                <a:ea typeface="+mn-ea"/>
                <a:cs typeface="+mn-cs"/>
              </a:rPr>
              <a:t>Etats-Unis</a:t>
            </a:r>
            <a:r>
              <a:rPr lang="en-GB" sz="1200" kern="1200" baseline="0" dirty="0" smtClean="0">
                <a:solidFill>
                  <a:schemeClr val="tx1"/>
                </a:solidFill>
                <a:latin typeface="Segoe" pitchFamily="34" charset="0"/>
                <a:ea typeface="+mn-ea"/>
                <a:cs typeface="+mn-cs"/>
              </a:rPr>
              <a:t> </a:t>
            </a:r>
            <a:r>
              <a:rPr lang="en-GB" sz="1200" kern="1200" baseline="0" dirty="0" err="1" smtClean="0">
                <a:solidFill>
                  <a:schemeClr val="tx1"/>
                </a:solidFill>
                <a:latin typeface="Segoe" pitchFamily="34" charset="0"/>
                <a:ea typeface="+mn-ea"/>
                <a:cs typeface="+mn-cs"/>
              </a:rPr>
              <a:t>depuis</a:t>
            </a:r>
            <a:r>
              <a:rPr lang="en-GB" sz="1200" kern="1200" baseline="0" dirty="0" smtClean="0">
                <a:solidFill>
                  <a:schemeClr val="tx1"/>
                </a:solidFill>
                <a:latin typeface="Segoe" pitchFamily="34" charset="0"/>
                <a:ea typeface="+mn-ea"/>
                <a:cs typeface="+mn-cs"/>
              </a:rPr>
              <a:t> </a:t>
            </a:r>
            <a:r>
              <a:rPr lang="en-GB" sz="1200" kern="1200" baseline="0" dirty="0" err="1" smtClean="0">
                <a:solidFill>
                  <a:schemeClr val="tx1"/>
                </a:solidFill>
                <a:latin typeface="Segoe" pitchFamily="34" charset="0"/>
                <a:ea typeface="+mn-ea"/>
                <a:cs typeface="+mn-cs"/>
              </a:rPr>
              <a:t>juin</a:t>
            </a:r>
            <a:r>
              <a:rPr lang="en-GB" sz="1200" kern="1200" baseline="0" dirty="0" smtClean="0">
                <a:solidFill>
                  <a:schemeClr val="tx1"/>
                </a:solidFill>
                <a:latin typeface="Segoe" pitchFamily="34" charset="0"/>
                <a:ea typeface="+mn-ea"/>
                <a:cs typeface="+mn-cs"/>
              </a:rPr>
              <a:t> </a:t>
            </a:r>
            <a:r>
              <a:rPr lang="en-GB" sz="1200" kern="1200" baseline="0" dirty="0" err="1" smtClean="0">
                <a:solidFill>
                  <a:schemeClr val="tx1"/>
                </a:solidFill>
                <a:latin typeface="Segoe" pitchFamily="34" charset="0"/>
                <a:ea typeface="+mn-ea"/>
                <a:cs typeface="+mn-cs"/>
              </a:rPr>
              <a:t>dernier</a:t>
            </a:r>
            <a:r>
              <a:rPr lang="en-GB" sz="1200" kern="1200" baseline="0" dirty="0" smtClean="0">
                <a:solidFill>
                  <a:schemeClr val="tx1"/>
                </a:solidFill>
                <a:latin typeface="Segoe" pitchFamily="34" charset="0"/>
                <a:ea typeface="+mn-ea"/>
                <a:cs typeface="+mn-cs"/>
              </a:rPr>
              <a:t>.</a:t>
            </a:r>
            <a:endParaRPr lang="en-GB" sz="1200" kern="1200" dirty="0" smtClean="0">
              <a:solidFill>
                <a:schemeClr val="tx1"/>
              </a:solidFill>
              <a:latin typeface="Segoe" pitchFamily="34" charset="0"/>
              <a:ea typeface="+mn-ea"/>
              <a:cs typeface="+mn-cs"/>
            </a:endParaRPr>
          </a:p>
          <a:p>
            <a:pPr marL="228600" indent="-228600">
              <a:buFont typeface="+mj-lt"/>
              <a:buAutoNum type="arabicPeriod"/>
            </a:pPr>
            <a:endParaRPr lang="fr-FR" baseline="0" dirty="0" smtClean="0"/>
          </a:p>
          <a:p>
            <a:pPr marL="228600" indent="-228600">
              <a:buFont typeface="+mj-lt"/>
              <a:buAutoNum type="arabicPeriod"/>
            </a:pPr>
            <a:r>
              <a:rPr lang="fr-FR" baseline="0" dirty="0" smtClean="0"/>
              <a:t>Le </a:t>
            </a:r>
            <a:r>
              <a:rPr lang="fr-FR" b="1" baseline="0" dirty="0" smtClean="0"/>
              <a:t>1</a:t>
            </a:r>
            <a:r>
              <a:rPr lang="fr-FR" b="1" baseline="30000" dirty="0" smtClean="0"/>
              <a:t>er</a:t>
            </a:r>
            <a:r>
              <a:rPr lang="fr-FR" b="1" baseline="0" dirty="0" smtClean="0"/>
              <a:t> octobre </a:t>
            </a:r>
            <a:r>
              <a:rPr lang="fr-FR" baseline="0" dirty="0" smtClean="0"/>
              <a:t>prochain lors du Salon ERP nous lancerons avec une conférence de presse dédiée aux journalistes </a:t>
            </a:r>
            <a:r>
              <a:rPr lang="fr-FR" b="1" baseline="0" dirty="0" smtClean="0"/>
              <a:t>Microsoft Dynamics AX2009 </a:t>
            </a:r>
            <a:r>
              <a:rPr lang="fr-FR" baseline="0" dirty="0" smtClean="0"/>
              <a:t>(10h à 11h au CNIT) – cette nouvelle version permet une amélioration de l’efficacité grâce un gestionnaire de plus de 30 rôles, une intégration accrue avec la BI (SQL) et les outils de collaboration (</a:t>
            </a:r>
            <a:r>
              <a:rPr lang="fr-FR" baseline="0" dirty="0" err="1" smtClean="0"/>
              <a:t>Sharepoint</a:t>
            </a:r>
            <a:r>
              <a:rPr lang="fr-FR" baseline="0" dirty="0" smtClean="0"/>
              <a:t>). Elle permet également une gestion accrue du changement grâce à une architecture 100% orientée service et aux web services. Enfin cette version renforce le focus international d’AX en étant dispo en 40 langues à travers 36 pays.</a:t>
            </a:r>
          </a:p>
          <a:p>
            <a:pPr marL="228600" indent="-228600">
              <a:buFont typeface="+mj-lt"/>
              <a:buAutoNum type="arabicPeriod"/>
            </a:pPr>
            <a:endParaRPr lang="fr-FR" baseline="0" dirty="0" smtClean="0"/>
          </a:p>
          <a:p>
            <a:pPr marL="228600" indent="-228600">
              <a:buFont typeface="+mj-lt"/>
              <a:buAutoNum type="arabicPeriod"/>
            </a:pPr>
            <a:r>
              <a:rPr lang="fr-FR" baseline="0" dirty="0" smtClean="0"/>
              <a:t>Enfin </a:t>
            </a:r>
            <a:r>
              <a:rPr lang="fr-FR" b="1" baseline="0" dirty="0" smtClean="0"/>
              <a:t>mi novembre </a:t>
            </a:r>
            <a:r>
              <a:rPr lang="fr-FR" baseline="0" dirty="0" smtClean="0"/>
              <a:t>nous dévoilerons toutes les détails de notre nouvelle offre </a:t>
            </a:r>
            <a:r>
              <a:rPr lang="fr-FR" b="1" baseline="0" dirty="0" smtClean="0"/>
              <a:t>Microsoft Dynamics NAV2009 </a:t>
            </a:r>
            <a:r>
              <a:rPr lang="fr-FR" b="0" baseline="0" dirty="0" smtClean="0"/>
              <a:t>qui sera disponible en décembre. Il s’agira d’une vraie rupture technologique avec les versions précédentes du produit, notamment une interface révolutionnaire utilisant un gestionnaire de rôle, une architecture 100% orientée service ainsi que de nouvelles fonctionnalités de </a:t>
            </a:r>
            <a:r>
              <a:rPr lang="fr-FR" b="0" baseline="0" dirty="0" err="1" smtClean="0"/>
              <a:t>reporting</a:t>
            </a:r>
            <a:r>
              <a:rPr lang="fr-FR" b="0" baseline="0" dirty="0" smtClean="0"/>
              <a:t>.</a:t>
            </a:r>
            <a:endParaRPr lang="en-GB" b="1" baseline="0" dirty="0" smtClean="0"/>
          </a:p>
          <a:p>
            <a:pPr lvl="1">
              <a:buFont typeface="Wingdings" pitchFamily="2" charset="2"/>
              <a:buNone/>
              <a:defRPr/>
            </a:pPr>
            <a:endParaRPr lang="fr-FR" sz="1200" dirty="0" smtClean="0"/>
          </a:p>
          <a:p>
            <a:pPr lvl="1">
              <a:buFont typeface="Wingdings" pitchFamily="2" charset="2"/>
              <a:buNone/>
              <a:defRPr/>
            </a:pPr>
            <a:endParaRPr lang="fr-FR" sz="1200" dirty="0" smtClean="0"/>
          </a:p>
          <a:p>
            <a:pPr lvl="1">
              <a:buFont typeface="Wingdings" pitchFamily="2" charset="2"/>
              <a:buNone/>
              <a:defRPr/>
            </a:pPr>
            <a:r>
              <a:rPr lang="fr-FR" sz="1200" b="1" dirty="0" smtClean="0"/>
              <a:t>HPC : INRA et SOCGEN</a:t>
            </a:r>
          </a:p>
          <a:p>
            <a:pPr lvl="1">
              <a:buFont typeface="Wingdings" pitchFamily="2" charset="2"/>
              <a:buNone/>
              <a:defRPr/>
            </a:pPr>
            <a:endParaRPr lang="fr-FR" sz="1200" dirty="0" smtClean="0"/>
          </a:p>
          <a:p>
            <a:r>
              <a:rPr lang="fr-FR" sz="900" kern="1200" dirty="0" smtClean="0">
                <a:solidFill>
                  <a:schemeClr val="tx1"/>
                </a:solidFill>
                <a:latin typeface="Segoe" pitchFamily="34" charset="0"/>
                <a:ea typeface="+mn-ea"/>
                <a:cs typeface="+mn-cs"/>
              </a:rPr>
              <a:t>A. La RTM de la dernière édition de Windows Server 2008, Windows HPC Server 2008.</a:t>
            </a:r>
            <a:endParaRPr lang="en-US" sz="900" kern="1200" dirty="0" smtClean="0">
              <a:solidFill>
                <a:schemeClr val="tx1"/>
              </a:solidFill>
              <a:latin typeface="Segoe" pitchFamily="34" charset="0"/>
              <a:ea typeface="+mn-ea"/>
              <a:cs typeface="+mn-cs"/>
            </a:endParaRPr>
          </a:p>
          <a:p>
            <a:r>
              <a:rPr lang="fr-FR" sz="900" u="sng" kern="1200" dirty="0" smtClean="0">
                <a:solidFill>
                  <a:schemeClr val="tx1"/>
                </a:solidFill>
                <a:latin typeface="Segoe" pitchFamily="34" charset="0"/>
                <a:ea typeface="+mn-ea"/>
                <a:cs typeface="+mn-cs"/>
              </a:rPr>
              <a:t>Descriptif du produit</a:t>
            </a:r>
            <a:r>
              <a:rPr lang="fr-FR" sz="900" kern="1200" dirty="0" smtClean="0">
                <a:solidFill>
                  <a:schemeClr val="tx1"/>
                </a:solidFill>
                <a:latin typeface="Segoe" pitchFamily="34" charset="0"/>
                <a:ea typeface="+mn-ea"/>
                <a:cs typeface="+mn-cs"/>
              </a:rPr>
              <a:t> : Windows HPC Server 2008 est une édition </a:t>
            </a:r>
            <a:r>
              <a:rPr lang="fr-FR" sz="900" kern="1200" dirty="0" err="1" smtClean="0">
                <a:solidFill>
                  <a:schemeClr val="tx1"/>
                </a:solidFill>
                <a:latin typeface="Segoe" pitchFamily="34" charset="0"/>
                <a:ea typeface="+mn-ea"/>
                <a:cs typeface="+mn-cs"/>
              </a:rPr>
              <a:t>high</a:t>
            </a:r>
            <a:r>
              <a:rPr lang="fr-FR" sz="900" kern="1200" dirty="0" smtClean="0">
                <a:solidFill>
                  <a:schemeClr val="tx1"/>
                </a:solidFill>
                <a:latin typeface="Segoe" pitchFamily="34" charset="0"/>
                <a:ea typeface="+mn-ea"/>
                <a:cs typeface="+mn-cs"/>
              </a:rPr>
              <a:t>-end de WS2008 positionné sur un domaine où on recherche traditionnellement la performance maximale. Basé sur WS2008 x64, il fournit tous les outils permettant de déployer, utiliser et administrer efficacement un cluster de calcul.</a:t>
            </a:r>
            <a:endParaRPr lang="en-US" sz="900" kern="1200" dirty="0" smtClean="0">
              <a:solidFill>
                <a:schemeClr val="tx1"/>
              </a:solidFill>
              <a:latin typeface="Segoe" pitchFamily="34" charset="0"/>
              <a:ea typeface="+mn-ea"/>
              <a:cs typeface="+mn-cs"/>
            </a:endParaRPr>
          </a:p>
          <a:p>
            <a:r>
              <a:rPr lang="fr-FR" sz="900" u="sng" kern="1200" dirty="0" smtClean="0">
                <a:solidFill>
                  <a:schemeClr val="tx1"/>
                </a:solidFill>
                <a:latin typeface="Segoe" pitchFamily="34" charset="0"/>
                <a:ea typeface="+mn-ea"/>
                <a:cs typeface="+mn-cs"/>
              </a:rPr>
              <a:t>Proposition de valeur</a:t>
            </a:r>
            <a:r>
              <a:rPr lang="fr-FR" sz="900" kern="1200" dirty="0" smtClean="0">
                <a:solidFill>
                  <a:schemeClr val="tx1"/>
                </a:solidFill>
                <a:latin typeface="Segoe" pitchFamily="34" charset="0"/>
                <a:ea typeface="+mn-ea"/>
                <a:cs typeface="+mn-cs"/>
              </a:rPr>
              <a:t> : Au-delà de la performance (la nouvelle interface de réseau rapide à permis à un cluster Windows HPC de se classer en 23ème position du classement du top500), Windows HPC peut apporter des gains de productivités significatifs grâce à des flux d’information plus directs et moins de temps perdu avec une chaîne de traitement intégrée entre les stations de travail et les serveurs de calcul ; une gestion de cluster simplifiée (mêmes outils et mêmes compétences que pour le reste de l'infrastructure Windows), une collaboration améliorée (intégration aisée avec les outils de productivité personnelle et collective) et des outils de développement communs pour la station de travail et le cluster.</a:t>
            </a:r>
            <a:endParaRPr lang="en-US" sz="900" kern="1200" dirty="0" smtClean="0">
              <a:solidFill>
                <a:schemeClr val="tx1"/>
              </a:solidFill>
              <a:latin typeface="Segoe" pitchFamily="34" charset="0"/>
              <a:ea typeface="+mn-ea"/>
              <a:cs typeface="+mn-cs"/>
            </a:endParaRPr>
          </a:p>
          <a:p>
            <a:r>
              <a:rPr lang="fr-FR" sz="900" u="sng" kern="1200" dirty="0" smtClean="0">
                <a:solidFill>
                  <a:schemeClr val="tx1"/>
                </a:solidFill>
                <a:latin typeface="Segoe" pitchFamily="34" charset="0"/>
                <a:ea typeface="+mn-ea"/>
                <a:cs typeface="+mn-cs"/>
              </a:rPr>
              <a:t>Utilisateurs en France</a:t>
            </a:r>
            <a:r>
              <a:rPr lang="fr-FR" sz="900" kern="1200" dirty="0" smtClean="0">
                <a:solidFill>
                  <a:schemeClr val="tx1"/>
                </a:solidFill>
                <a:latin typeface="Segoe" pitchFamily="34" charset="0"/>
                <a:ea typeface="+mn-ea"/>
                <a:cs typeface="+mn-cs"/>
              </a:rPr>
              <a:t> : parmi les utilisateurs en France, plusieurs sites de l’INRA par exemple pour la recherche, FCI (ex-Framatome </a:t>
            </a:r>
            <a:r>
              <a:rPr lang="fr-FR" sz="900" kern="1200" dirty="0" err="1" smtClean="0">
                <a:solidFill>
                  <a:schemeClr val="tx1"/>
                </a:solidFill>
                <a:latin typeface="Segoe" pitchFamily="34" charset="0"/>
                <a:ea typeface="+mn-ea"/>
                <a:cs typeface="+mn-cs"/>
              </a:rPr>
              <a:t>Connectors</a:t>
            </a:r>
            <a:r>
              <a:rPr lang="fr-FR" sz="900" kern="1200" dirty="0" smtClean="0">
                <a:solidFill>
                  <a:schemeClr val="tx1"/>
                </a:solidFill>
                <a:latin typeface="Segoe" pitchFamily="34" charset="0"/>
                <a:ea typeface="+mn-ea"/>
                <a:cs typeface="+mn-cs"/>
              </a:rPr>
              <a:t>) dans l’industrie ou encore Société Générale dans la finance.</a:t>
            </a:r>
            <a:endParaRPr lang="en-US" sz="900" kern="1200" dirty="0" smtClean="0">
              <a:solidFill>
                <a:schemeClr val="tx1"/>
              </a:solidFill>
              <a:latin typeface="Segoe" pitchFamily="34" charset="0"/>
              <a:ea typeface="+mn-ea"/>
              <a:cs typeface="+mn-cs"/>
            </a:endParaRPr>
          </a:p>
          <a:p>
            <a:r>
              <a:rPr lang="fr-FR" sz="900" u="sng" kern="1200" dirty="0" smtClean="0">
                <a:solidFill>
                  <a:schemeClr val="tx1"/>
                </a:solidFill>
                <a:latin typeface="Segoe" pitchFamily="34" charset="0"/>
                <a:ea typeface="+mn-ea"/>
                <a:cs typeface="+mn-cs"/>
              </a:rPr>
              <a:t>Partenaires</a:t>
            </a:r>
            <a:r>
              <a:rPr lang="fr-FR" sz="900" kern="1200" dirty="0" smtClean="0">
                <a:solidFill>
                  <a:schemeClr val="tx1"/>
                </a:solidFill>
                <a:latin typeface="Segoe" pitchFamily="34" charset="0"/>
                <a:ea typeface="+mn-ea"/>
                <a:cs typeface="+mn-cs"/>
              </a:rPr>
              <a:t> : tous les grands acteurs du HPC sont engagés à nos côtés, constructeurs, éditeurs de logiciels de simulations, intégrateurs. Le dernier en date : Cray.</a:t>
            </a:r>
            <a:endParaRPr lang="en-US" sz="900" kern="1200" dirty="0" smtClean="0">
              <a:solidFill>
                <a:schemeClr val="tx1"/>
              </a:solidFill>
              <a:latin typeface="Segoe" pitchFamily="34" charset="0"/>
              <a:ea typeface="+mn-ea"/>
              <a:cs typeface="+mn-cs"/>
            </a:endParaRPr>
          </a:p>
          <a:p>
            <a:pPr lvl="0"/>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10/7/2008 6:06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535113" y="457200"/>
            <a:ext cx="3736975" cy="2801938"/>
          </a:xfrm>
          <a:ln/>
        </p:spPr>
      </p:sp>
      <p:sp>
        <p:nvSpPr>
          <p:cNvPr id="22531" name="Rectangle 3"/>
          <p:cNvSpPr>
            <a:spLocks noGrp="1" noChangeArrowheads="1"/>
          </p:cNvSpPr>
          <p:nvPr>
            <p:ph type="body" idx="1"/>
          </p:nvPr>
        </p:nvSpPr>
        <p:spPr>
          <a:noFill/>
          <a:ln/>
        </p:spPr>
        <p:txBody>
          <a:bodyPr/>
          <a:lstStyle/>
          <a:p>
            <a:pPr lvl="0"/>
            <a:endParaRPr lang="fr-FR" dirty="0" smtClean="0">
              <a:latin typeface="Segoe Semibold" pitchFamily="48" charset="0"/>
            </a:endParaRPr>
          </a:p>
          <a:p>
            <a:pPr lvl="0"/>
            <a:r>
              <a:rPr lang="fr-FR" dirty="0" smtClean="0">
                <a:latin typeface="Segoe Semibold" pitchFamily="48" charset="0"/>
              </a:rPr>
              <a:t>TCO : $250 par PC par an d’économies (4155vs4400) : sécurité, management</a:t>
            </a:r>
          </a:p>
          <a:p>
            <a:pPr lvl="0"/>
            <a:r>
              <a:rPr lang="fr-FR" dirty="0" smtClean="0">
                <a:latin typeface="Segoe Semibold" pitchFamily="48" charset="0"/>
              </a:rPr>
              <a:t>TCO : $605 par PC par ab d’économies avec VISTA + MDOP</a:t>
            </a:r>
          </a:p>
          <a:p>
            <a:pPr lvl="0"/>
            <a:r>
              <a:rPr lang="fr-FR" dirty="0" err="1" smtClean="0">
                <a:latin typeface="Segoe Semibold" pitchFamily="48" charset="0"/>
              </a:rPr>
              <a:t>Deployment</a:t>
            </a:r>
            <a:r>
              <a:rPr lang="fr-FR" dirty="0" smtClean="0">
                <a:latin typeface="Segoe Semibold" pitchFamily="48" charset="0"/>
              </a:rPr>
              <a:t> and migration : Windows Imaging Format : image unique pour plusieurs hardware, plusieurs langues</a:t>
            </a:r>
          </a:p>
          <a:p>
            <a:pPr lvl="0"/>
            <a:r>
              <a:rPr lang="fr-FR" dirty="0" smtClean="0">
                <a:latin typeface="Segoe Semibold" pitchFamily="48" charset="0"/>
              </a:rPr>
              <a:t>16 fois plus rapides dans certains cas / Economies de : 24% IT </a:t>
            </a:r>
            <a:r>
              <a:rPr lang="fr-FR" dirty="0" err="1" smtClean="0">
                <a:latin typeface="Segoe Semibold" pitchFamily="48" charset="0"/>
              </a:rPr>
              <a:t>labor</a:t>
            </a:r>
            <a:r>
              <a:rPr lang="fr-FR" dirty="0" smtClean="0">
                <a:latin typeface="Segoe Semibold" pitchFamily="48" charset="0"/>
              </a:rPr>
              <a:t> et 19% user </a:t>
            </a:r>
            <a:r>
              <a:rPr lang="fr-FR" dirty="0" err="1" smtClean="0">
                <a:latin typeface="Segoe Semibold" pitchFamily="48" charset="0"/>
              </a:rPr>
              <a:t>labor</a:t>
            </a:r>
            <a:r>
              <a:rPr lang="fr-FR" dirty="0" smtClean="0">
                <a:latin typeface="Segoe Semibold" pitchFamily="48" charset="0"/>
              </a:rPr>
              <a:t> per pc per </a:t>
            </a:r>
            <a:r>
              <a:rPr lang="fr-FR" dirty="0" err="1" smtClean="0">
                <a:latin typeface="Segoe Semibold" pitchFamily="48" charset="0"/>
              </a:rPr>
              <a:t>year</a:t>
            </a:r>
            <a:r>
              <a:rPr lang="fr-FR" dirty="0" smtClean="0">
                <a:latin typeface="Segoe Semibold" pitchFamily="48" charset="0"/>
              </a:rPr>
              <a:t> (IDC)</a:t>
            </a:r>
          </a:p>
          <a:p>
            <a:pPr lvl="0"/>
            <a:endParaRPr lang="fr-FR" dirty="0" smtClean="0">
              <a:latin typeface="Segoe Semibold" pitchFamily="48" charset="0"/>
            </a:endParaRPr>
          </a:p>
          <a:p>
            <a:pPr lvl="0"/>
            <a:r>
              <a:rPr lang="fr-FR" b="1" dirty="0" err="1" smtClean="0">
                <a:latin typeface="Segoe Semibold" pitchFamily="48" charset="0"/>
              </a:rPr>
              <a:t>Structis</a:t>
            </a:r>
            <a:endParaRPr lang="fr-FR" b="1" dirty="0" smtClean="0">
              <a:latin typeface="Segoe Semibold" pitchFamily="48" charset="0"/>
            </a:endParaRPr>
          </a:p>
          <a:p>
            <a:pPr marL="0" marR="0" lvl="0" indent="0" algn="l" defTabSz="914363" rtl="0" eaLnBrk="1" fontAlgn="auto" latinLnBrk="0" hangingPunct="1">
              <a:lnSpc>
                <a:spcPct val="90000"/>
              </a:lnSpc>
              <a:spcBef>
                <a:spcPts val="0"/>
              </a:spcBef>
              <a:spcAft>
                <a:spcPts val="333"/>
              </a:spcAft>
              <a:buClrTx/>
              <a:buSzTx/>
              <a:buFontTx/>
              <a:buNone/>
              <a:tabLst/>
              <a:defRPr/>
            </a:pPr>
            <a:r>
              <a:rPr lang="fr-FR" dirty="0" smtClean="0"/>
              <a:t>Concentration de 150 à 6 serveurs</a:t>
            </a:r>
          </a:p>
          <a:p>
            <a:r>
              <a:rPr lang="en-US" dirty="0" smtClean="0"/>
              <a:t>“nous </a:t>
            </a:r>
            <a:r>
              <a:rPr lang="en-US" dirty="0" err="1" smtClean="0"/>
              <a:t>avons</a:t>
            </a:r>
            <a:r>
              <a:rPr lang="en-US" dirty="0" smtClean="0"/>
              <a:t> </a:t>
            </a:r>
            <a:r>
              <a:rPr lang="en-US" dirty="0" err="1" smtClean="0"/>
              <a:t>été</a:t>
            </a:r>
            <a:r>
              <a:rPr lang="en-US" dirty="0" smtClean="0"/>
              <a:t> </a:t>
            </a:r>
            <a:r>
              <a:rPr lang="en-US" dirty="0" err="1" smtClean="0"/>
              <a:t>très</a:t>
            </a:r>
            <a:r>
              <a:rPr lang="en-US" dirty="0" smtClean="0"/>
              <a:t> </a:t>
            </a:r>
            <a:r>
              <a:rPr lang="en-US" dirty="0" err="1" smtClean="0"/>
              <a:t>surpris</a:t>
            </a:r>
            <a:r>
              <a:rPr lang="en-US" dirty="0" smtClean="0"/>
              <a:t> par la </a:t>
            </a:r>
            <a:r>
              <a:rPr lang="en-US" dirty="0" err="1" smtClean="0"/>
              <a:t>facilité</a:t>
            </a:r>
            <a:r>
              <a:rPr lang="en-US" dirty="0" smtClean="0"/>
              <a:t> </a:t>
            </a:r>
            <a:r>
              <a:rPr lang="en-US" dirty="0" err="1" smtClean="0"/>
              <a:t>d’installation</a:t>
            </a:r>
            <a:r>
              <a:rPr lang="en-US" dirty="0" smtClean="0"/>
              <a:t> et </a:t>
            </a:r>
            <a:r>
              <a:rPr lang="en-US" dirty="0" err="1" smtClean="0"/>
              <a:t>d’intégration</a:t>
            </a:r>
            <a:r>
              <a:rPr lang="en-US" dirty="0" smtClean="0"/>
              <a:t> </a:t>
            </a:r>
            <a:r>
              <a:rPr lang="en-US" dirty="0" err="1" smtClean="0"/>
              <a:t>d’Hyper</a:t>
            </a:r>
            <a:r>
              <a:rPr lang="en-US" dirty="0" smtClean="0"/>
              <a:t>-V </a:t>
            </a:r>
            <a:r>
              <a:rPr lang="en-US" dirty="0" err="1" smtClean="0"/>
              <a:t>dans</a:t>
            </a:r>
            <a:r>
              <a:rPr lang="en-US" dirty="0" smtClean="0"/>
              <a:t> </a:t>
            </a:r>
            <a:r>
              <a:rPr lang="en-US" dirty="0" err="1" smtClean="0"/>
              <a:t>notre</a:t>
            </a:r>
            <a:r>
              <a:rPr lang="en-US" dirty="0" smtClean="0"/>
              <a:t> </a:t>
            </a:r>
            <a:r>
              <a:rPr lang="en-US" dirty="0" err="1" smtClean="0"/>
              <a:t>environnement</a:t>
            </a:r>
            <a:r>
              <a:rPr lang="en-US" dirty="0" smtClean="0"/>
              <a:t> </a:t>
            </a:r>
            <a:r>
              <a:rPr lang="en-US" dirty="0" err="1" smtClean="0"/>
              <a:t>ainsi</a:t>
            </a:r>
            <a:r>
              <a:rPr lang="en-US" dirty="0" smtClean="0"/>
              <a:t> </a:t>
            </a:r>
            <a:r>
              <a:rPr lang="en-US" dirty="0" err="1" smtClean="0"/>
              <a:t>que</a:t>
            </a:r>
            <a:r>
              <a:rPr lang="en-US" dirty="0" smtClean="0"/>
              <a:t> par la </a:t>
            </a:r>
            <a:r>
              <a:rPr lang="en-US" dirty="0" err="1" smtClean="0"/>
              <a:t>simplicité</a:t>
            </a:r>
            <a:r>
              <a:rPr lang="en-US" dirty="0" smtClean="0"/>
              <a:t> des </a:t>
            </a:r>
            <a:r>
              <a:rPr lang="en-US" dirty="0" err="1" smtClean="0"/>
              <a:t>opération</a:t>
            </a:r>
            <a:r>
              <a:rPr lang="en-US" dirty="0" smtClean="0"/>
              <a:t> de migrations.”</a:t>
            </a:r>
            <a:endParaRPr lang="fr-FR" dirty="0" smtClean="0"/>
          </a:p>
          <a:p>
            <a:r>
              <a:rPr lang="en-US" dirty="0" err="1" smtClean="0"/>
              <a:t>Amaury</a:t>
            </a:r>
            <a:r>
              <a:rPr lang="en-US" dirty="0" smtClean="0"/>
              <a:t> </a:t>
            </a:r>
            <a:r>
              <a:rPr lang="en-US" dirty="0" err="1" smtClean="0"/>
              <a:t>Pitrou</a:t>
            </a:r>
            <a:r>
              <a:rPr lang="en-US" dirty="0" smtClean="0"/>
              <a:t>, Projects, Architecture, Desktops, and Mobility Deputy Director, </a:t>
            </a:r>
            <a:r>
              <a:rPr lang="en-US" dirty="0" err="1" smtClean="0"/>
              <a:t>Bouygues</a:t>
            </a:r>
            <a:r>
              <a:rPr lang="en-US" dirty="0" smtClean="0"/>
              <a:t> Construction</a:t>
            </a:r>
            <a:endParaRPr lang="fr-FR" dirty="0" smtClean="0"/>
          </a:p>
          <a:p>
            <a:pPr lvl="0"/>
            <a:endParaRPr lang="fr-FR" dirty="0" smtClean="0">
              <a:latin typeface="Segoe Semibold" pitchFamily="48" charset="0"/>
            </a:endParaRPr>
          </a:p>
          <a:p>
            <a:pPr lvl="0"/>
            <a:endParaRPr lang="fr-FR" dirty="0" smtClean="0">
              <a:latin typeface="Segoe Semibold" pitchFamily="48" charset="0"/>
            </a:endParaRPr>
          </a:p>
          <a:p>
            <a:pPr algn="l" rtl="0">
              <a:lnSpc>
                <a:spcPct val="90000"/>
              </a:lnSpc>
            </a:pPr>
            <a:r>
              <a:rPr lang="fr-FR" sz="1050" b="1" dirty="0" smtClean="0">
                <a:solidFill>
                  <a:srgbClr val="5FD94B"/>
                </a:solidFill>
              </a:rPr>
              <a:t>Total</a:t>
            </a:r>
            <a:r>
              <a:rPr lang="fr-FR" sz="1050" dirty="0" smtClean="0">
                <a:solidFill>
                  <a:srgbClr val="5FD94B"/>
                </a:solidFill>
              </a:rPr>
              <a:t> a annoncé la migration de l’ensemble de ses postes de travail, 65 000 </a:t>
            </a:r>
            <a:r>
              <a:rPr lang="fr-FR" sz="1050" dirty="0" err="1" smtClean="0">
                <a:solidFill>
                  <a:srgbClr val="5FD94B"/>
                </a:solidFill>
              </a:rPr>
              <a:t>PCs</a:t>
            </a:r>
            <a:r>
              <a:rPr lang="fr-FR" sz="1050" dirty="0" smtClean="0">
                <a:solidFill>
                  <a:srgbClr val="5FD94B"/>
                </a:solidFill>
              </a:rPr>
              <a:t>, sous Windows Vista.</a:t>
            </a:r>
            <a:endParaRPr lang="fr-FR" sz="900" b="1" dirty="0" smtClean="0">
              <a:solidFill>
                <a:srgbClr val="00B050"/>
              </a:solidFill>
              <a:latin typeface="Segoe"/>
            </a:endParaRPr>
          </a:p>
          <a:p>
            <a:r>
              <a:rPr lang="fr-FR" sz="900" i="1" dirty="0" smtClean="0"/>
              <a:t>« nous avons lancé notre projet ‘Perspectives 2008‘ qui se traduira par la conception de solutions</a:t>
            </a:r>
          </a:p>
          <a:p>
            <a:r>
              <a:rPr lang="fr-FR" sz="900" i="1" dirty="0" smtClean="0"/>
              <a:t>construites autour d' un poste de travail standardisé sous Vista nommé Vision et disposant de</a:t>
            </a:r>
          </a:p>
          <a:p>
            <a:r>
              <a:rPr lang="fr-FR" sz="900" i="1" dirty="0" smtClean="0"/>
              <a:t>l'approche Web 2.0. « </a:t>
            </a:r>
          </a:p>
          <a:p>
            <a:r>
              <a:rPr lang="fr-FR" sz="900" i="1" dirty="0" smtClean="0"/>
              <a:t>« Vista est construit autour de la sécurité. En la matière, nous devons passer vers le domaine de la sécurité embarquée » </a:t>
            </a:r>
          </a:p>
          <a:p>
            <a:pPr algn="l" rtl="0"/>
            <a:r>
              <a:rPr lang="fr-FR" sz="900" i="1" dirty="0" smtClean="0"/>
              <a:t>« Il faut habituellement quatre ans pour déployer une nouvelle infrastructure, nous allons le faire en deux ans et demi pour 80 % du périmètre ! »</a:t>
            </a:r>
          </a:p>
          <a:p>
            <a:r>
              <a:rPr lang="fr-FR" sz="900" b="1" i="1" dirty="0" smtClean="0"/>
              <a:t>Patrick </a:t>
            </a:r>
            <a:r>
              <a:rPr lang="fr-FR" sz="900" b="1" i="1" dirty="0" err="1" smtClean="0"/>
              <a:t>Hereng</a:t>
            </a:r>
            <a:r>
              <a:rPr lang="fr-FR" sz="900" b="1" i="1" dirty="0" smtClean="0"/>
              <a:t>, </a:t>
            </a:r>
          </a:p>
          <a:p>
            <a:r>
              <a:rPr lang="fr-FR" sz="900" i="1" dirty="0" smtClean="0"/>
              <a:t>DSI de Total  (CIO Magasine )</a:t>
            </a:r>
          </a:p>
          <a:p>
            <a:pPr lvl="0"/>
            <a:endParaRPr lang="fr-FR" dirty="0" smtClean="0">
              <a:latin typeface="Segoe Semibold" pitchFamily="48" charset="0"/>
            </a:endParaRPr>
          </a:p>
          <a:p>
            <a:pPr algn="l"/>
            <a:r>
              <a:rPr lang="fr-FR" sz="1050" b="1" dirty="0" smtClean="0">
                <a:solidFill>
                  <a:srgbClr val="5FD94B"/>
                </a:solidFill>
              </a:rPr>
              <a:t>Picard</a:t>
            </a:r>
            <a:r>
              <a:rPr lang="fr-FR" sz="1050" dirty="0" smtClean="0">
                <a:solidFill>
                  <a:srgbClr val="5FD94B"/>
                </a:solidFill>
              </a:rPr>
              <a:t> accélère le déploiement de nouveaux applicatifs vers les 500 PC des sites centraux, et optimise la gestion de son parc logiciel.</a:t>
            </a:r>
          </a:p>
          <a:p>
            <a:endParaRPr lang="fr-FR" sz="900" dirty="0" smtClean="0">
              <a:solidFill>
                <a:srgbClr val="FFFFFF"/>
              </a:solidFill>
              <a:latin typeface="Segoe"/>
            </a:endParaRPr>
          </a:p>
          <a:p>
            <a:r>
              <a:rPr lang="fr-FR" sz="1050" dirty="0" smtClean="0"/>
              <a:t>“</a:t>
            </a:r>
            <a:r>
              <a:rPr lang="fr-FR" sz="900" i="1" dirty="0" smtClean="0"/>
              <a:t>La solution de </a:t>
            </a:r>
            <a:r>
              <a:rPr lang="fr-FR" sz="900" i="1" dirty="0" err="1" smtClean="0"/>
              <a:t>virtualisation</a:t>
            </a:r>
            <a:r>
              <a:rPr lang="fr-FR" sz="900" i="1" dirty="0" smtClean="0"/>
              <a:t> Microsoft </a:t>
            </a:r>
            <a:r>
              <a:rPr lang="fr-FR" sz="900" i="1" dirty="0" err="1" smtClean="0"/>
              <a:t>App</a:t>
            </a:r>
            <a:r>
              <a:rPr lang="fr-FR" sz="900" i="1" dirty="0" smtClean="0"/>
              <a:t>-V (ex-</a:t>
            </a:r>
            <a:r>
              <a:rPr lang="fr-FR" sz="900" i="1" dirty="0" err="1" smtClean="0"/>
              <a:t>Softgrid</a:t>
            </a:r>
            <a:r>
              <a:rPr lang="fr-FR" sz="900" i="1" dirty="0" smtClean="0"/>
              <a:t>) dope les performances de notre organisation en mettant à disposition des utilisateurs un environnement de travail à jour, homogène et hautement disponible.”</a:t>
            </a:r>
          </a:p>
          <a:p>
            <a:r>
              <a:rPr lang="fr-FR" sz="900" b="1" dirty="0" smtClean="0"/>
              <a:t>“</a:t>
            </a:r>
            <a:r>
              <a:rPr lang="fr-FR" sz="900" i="1" dirty="0" smtClean="0"/>
              <a:t>Quelques clics suffisent pout télédistribuer une mise à jour ou un nouveau logiciel, revenir à une version précédente, désactiver un outil, modifier ses droits ou celui d’un utilisateur.”</a:t>
            </a:r>
          </a:p>
          <a:p>
            <a:r>
              <a:rPr lang="fr-FR" sz="900" i="1" dirty="0" smtClean="0"/>
              <a:t>“La </a:t>
            </a:r>
            <a:r>
              <a:rPr lang="fr-FR" sz="900" i="1" dirty="0" err="1" smtClean="0"/>
              <a:t>virtualisation</a:t>
            </a:r>
            <a:r>
              <a:rPr lang="fr-FR" sz="900" i="1" dirty="0" smtClean="0"/>
              <a:t> réduit considérablement les délais de déploiement et permet de mettre en œuvre tous types de scénarios applicatifs en masquant la complexité.”</a:t>
            </a:r>
          </a:p>
          <a:p>
            <a:endParaRPr lang="fr-FR" sz="900" i="1" kern="1200" dirty="0" smtClean="0">
              <a:solidFill>
                <a:srgbClr val="FFFFFF"/>
              </a:solidFill>
              <a:latin typeface="Segoe"/>
              <a:ea typeface="+mn-ea"/>
              <a:cs typeface="+mn-cs"/>
            </a:endParaRPr>
          </a:p>
          <a:p>
            <a:r>
              <a:rPr lang="fr-FR" sz="900" b="1" i="1" dirty="0" err="1" smtClean="0"/>
              <a:t>Smaël</a:t>
            </a:r>
            <a:r>
              <a:rPr lang="fr-FR" sz="900" b="1" i="1" dirty="0" smtClean="0"/>
              <a:t> </a:t>
            </a:r>
            <a:r>
              <a:rPr lang="fr-FR" sz="900" b="1" i="1" dirty="0" err="1" smtClean="0"/>
              <a:t>Simoès</a:t>
            </a:r>
            <a:r>
              <a:rPr lang="fr-FR" sz="900" b="1" i="1" dirty="0" smtClean="0"/>
              <a:t>,</a:t>
            </a:r>
          </a:p>
          <a:p>
            <a:r>
              <a:rPr lang="fr-FR" sz="900" i="1" dirty="0" smtClean="0"/>
              <a:t>Responsable systèmes au sein de la société Picard</a:t>
            </a:r>
            <a:endParaRPr lang="fr-FR" sz="900" i="1" kern="1200" dirty="0" smtClean="0">
              <a:solidFill>
                <a:srgbClr val="FFFFFF"/>
              </a:solidFill>
              <a:latin typeface="Segoe"/>
              <a:ea typeface="+mn-ea"/>
              <a:cs typeface="+mn-cs"/>
            </a:endParaRPr>
          </a:p>
          <a:p>
            <a:pPr lvl="0"/>
            <a:endParaRPr lang="fr-FR" dirty="0" smtClean="0">
              <a:latin typeface="Segoe Semibold" pitchFamily="48" charset="0"/>
            </a:endParaRPr>
          </a:p>
          <a:p>
            <a:r>
              <a:rPr lang="en-US" sz="900" b="1" dirty="0" smtClean="0"/>
              <a:t>Facts and Evidence</a:t>
            </a:r>
          </a:p>
          <a:p>
            <a:r>
              <a:rPr lang="en-US" sz="900" b="1" dirty="0" smtClean="0"/>
              <a:t>Vista Facts</a:t>
            </a:r>
          </a:p>
          <a:p>
            <a:r>
              <a:rPr lang="en-US" sz="900" dirty="0" smtClean="0"/>
              <a:t>Most Secure Microsoft</a:t>
            </a:r>
            <a:r>
              <a:rPr lang="en-US" sz="900" baseline="30000" dirty="0" smtClean="0"/>
              <a:t>®</a:t>
            </a:r>
            <a:r>
              <a:rPr lang="en-US" sz="900" dirty="0" smtClean="0"/>
              <a:t> Operating System -  </a:t>
            </a:r>
            <a:r>
              <a:rPr lang="en-US" sz="900" dirty="0" smtClean="0">
                <a:hlinkClick r:id="rId3"/>
              </a:rPr>
              <a:t>60% less malware than Windows</a:t>
            </a:r>
            <a:r>
              <a:rPr lang="en-US" sz="900" baseline="30000" dirty="0" smtClean="0">
                <a:hlinkClick r:id="rId3"/>
              </a:rPr>
              <a:t>®</a:t>
            </a:r>
            <a:r>
              <a:rPr lang="en-US" sz="900" dirty="0" smtClean="0">
                <a:hlinkClick r:id="rId3"/>
              </a:rPr>
              <a:t> XP Service Pack 2 (SP2)</a:t>
            </a:r>
            <a:r>
              <a:rPr lang="en-US" sz="900" dirty="0" smtClean="0"/>
              <a:t>, </a:t>
            </a:r>
            <a:r>
              <a:rPr lang="en-US" sz="900" dirty="0" smtClean="0">
                <a:hlinkClick r:id="rId4"/>
              </a:rPr>
              <a:t>20% less vulnerabilities than Windows XP SP2 in year 2007</a:t>
            </a:r>
            <a:r>
              <a:rPr lang="en-US" sz="900" dirty="0" smtClean="0"/>
              <a:t>. </a:t>
            </a:r>
          </a:p>
          <a:p>
            <a:r>
              <a:rPr lang="en-US" sz="900" dirty="0" smtClean="0"/>
              <a:t>Performance </a:t>
            </a:r>
            <a:r>
              <a:rPr lang="en-US" sz="900" dirty="0" smtClean="0">
                <a:hlinkClick r:id="rId5"/>
              </a:rPr>
              <a:t>Windows Vista</a:t>
            </a:r>
            <a:r>
              <a:rPr lang="en-US" sz="900" baseline="30000" dirty="0" smtClean="0">
                <a:hlinkClick r:id="rId5"/>
              </a:rPr>
              <a:t>®</a:t>
            </a:r>
            <a:r>
              <a:rPr lang="en-US" sz="900" dirty="0" smtClean="0">
                <a:hlinkClick r:id="rId5"/>
              </a:rPr>
              <a:t> with Service Pack 1 (SP1) and Windows XP SP2 perform comparably on most business tasks</a:t>
            </a:r>
            <a:r>
              <a:rPr lang="en-US" sz="900" dirty="0" smtClean="0"/>
              <a:t>. </a:t>
            </a:r>
          </a:p>
          <a:p>
            <a:r>
              <a:rPr lang="en-US" sz="900" dirty="0" smtClean="0"/>
              <a:t>Application Compatibility More than 200 major enterprise applications remediated unblocking over 5 million seats; </a:t>
            </a:r>
            <a:r>
              <a:rPr lang="en-US" sz="900" dirty="0" smtClean="0">
                <a:hlinkClick r:id="rId6"/>
              </a:rPr>
              <a:t>98 of the top 100 consumer apps for Windows, excluding games, are compatible with Windows Vista</a:t>
            </a:r>
            <a:r>
              <a:rPr lang="en-US" sz="900" dirty="0" smtClean="0"/>
              <a:t>. </a:t>
            </a:r>
          </a:p>
          <a:p>
            <a:r>
              <a:rPr lang="en-US" sz="900" dirty="0" smtClean="0"/>
              <a:t>Hardware Compatibility More than 77,000 devices and components supported; more than 47,000 added since RTM. </a:t>
            </a:r>
          </a:p>
          <a:p>
            <a:r>
              <a:rPr lang="en-US" sz="900" dirty="0" smtClean="0"/>
              <a:t>Environmental Impact </a:t>
            </a:r>
            <a:r>
              <a:rPr lang="en-US" sz="900" dirty="0" smtClean="0">
                <a:hlinkClick r:id="rId7" action="ppaction://hlinkfile"/>
              </a:rPr>
              <a:t>Migrating 10 PCs with CRTs to Windows Vista with power management = 1 car off the road</a:t>
            </a:r>
            <a:r>
              <a:rPr lang="en-US" sz="900" dirty="0" smtClean="0"/>
              <a:t>. </a:t>
            </a:r>
          </a:p>
          <a:p>
            <a:r>
              <a:rPr lang="en-US" sz="900" dirty="0" smtClean="0"/>
              <a:t>Total Cost of Ownership </a:t>
            </a:r>
            <a:r>
              <a:rPr lang="en-US" sz="900" dirty="0" smtClean="0">
                <a:hlinkClick r:id="rId8"/>
              </a:rPr>
              <a:t>Studies show $251/PC in cost savings on mobile PCs</a:t>
            </a:r>
            <a:r>
              <a:rPr lang="en-US" sz="900" dirty="0" smtClean="0"/>
              <a:t>; $605 with best practices and MDOP Deployment Windows Vista is on track for a faster rate of deployment than both Windows XP and Windows 2000. </a:t>
            </a:r>
          </a:p>
          <a:p>
            <a:pPr lvl="0"/>
            <a:endParaRPr lang="fr-FR" dirty="0" smtClean="0">
              <a:latin typeface="Segoe Semibold" pitchFamily="48" charset="0"/>
            </a:endParaRPr>
          </a:p>
          <a:p>
            <a:r>
              <a:rPr lang="en-US" sz="900" kern="1200" dirty="0" smtClean="0">
                <a:solidFill>
                  <a:schemeClr val="tx1"/>
                </a:solidFill>
                <a:latin typeface="Segoe" pitchFamily="34" charset="0"/>
                <a:ea typeface="+mn-ea"/>
                <a:cs typeface="+mn-cs"/>
              </a:rPr>
              <a:t>Au </a:t>
            </a:r>
            <a:r>
              <a:rPr lang="en-US" sz="900" kern="1200" dirty="0" err="1" smtClean="0">
                <a:solidFill>
                  <a:schemeClr val="tx1"/>
                </a:solidFill>
                <a:latin typeface="Segoe" pitchFamily="34" charset="0"/>
                <a:ea typeface="+mn-ea"/>
                <a:cs typeface="+mn-cs"/>
              </a:rPr>
              <a:t>niveau</a:t>
            </a:r>
            <a:r>
              <a:rPr lang="en-US" sz="900" kern="1200" dirty="0" smtClean="0">
                <a:solidFill>
                  <a:schemeClr val="tx1"/>
                </a:solidFill>
                <a:latin typeface="Segoe" pitchFamily="34" charset="0"/>
                <a:ea typeface="+mn-ea"/>
                <a:cs typeface="+mn-cs"/>
              </a:rPr>
              <a:t> International</a:t>
            </a:r>
            <a:endParaRPr lang="en-US" sz="8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140 millions de licences vendu WW</a:t>
            </a:r>
            <a:r>
              <a:rPr lang="fr-FR" sz="900" kern="1200" dirty="0" smtClean="0">
                <a:solidFill>
                  <a:schemeClr val="tx1"/>
                </a:solidFill>
                <a:latin typeface="Segoe" pitchFamily="34" charset="0"/>
                <a:ea typeface="+mn-ea"/>
                <a:cs typeface="+mn-cs"/>
              </a:rPr>
              <a:t> depuis le lancement en janvier 2008 (fin mai 2008), &amp; 83% des utilisateurs recommandent Vista</a:t>
            </a:r>
            <a:endParaRPr lang="en-US" sz="9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15,81% des micro-ordinateurs connecté à  Internet</a:t>
            </a:r>
            <a:r>
              <a:rPr lang="fr-FR" sz="900" kern="1200" dirty="0" smtClean="0">
                <a:solidFill>
                  <a:schemeClr val="tx1"/>
                </a:solidFill>
                <a:latin typeface="Segoe" pitchFamily="34" charset="0"/>
                <a:ea typeface="+mn-ea"/>
                <a:cs typeface="+mn-cs"/>
              </a:rPr>
              <a:t> (152 867 000 sites WW analysés) sont équipés de Vista (</a:t>
            </a:r>
            <a:r>
              <a:rPr lang="fr-FR" sz="900" kern="1200" dirty="0" err="1" smtClean="0">
                <a:solidFill>
                  <a:schemeClr val="tx1"/>
                </a:solidFill>
                <a:latin typeface="Segoe" pitchFamily="34" charset="0"/>
                <a:ea typeface="+mn-ea"/>
                <a:cs typeface="+mn-cs"/>
              </a:rPr>
              <a:t>XiTi</a:t>
            </a:r>
            <a:r>
              <a:rPr lang="fr-FR" sz="900" kern="1200" dirty="0" smtClean="0">
                <a:solidFill>
                  <a:schemeClr val="tx1"/>
                </a:solidFill>
                <a:latin typeface="Segoe" pitchFamily="34" charset="0"/>
                <a:ea typeface="+mn-ea"/>
                <a:cs typeface="+mn-cs"/>
              </a:rPr>
              <a:t>  Avril 2008)</a:t>
            </a:r>
            <a:endParaRPr lang="en-US" sz="9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6,4 millions</a:t>
            </a:r>
            <a:r>
              <a:rPr lang="fr-FR" sz="900" kern="1200" dirty="0" smtClean="0">
                <a:solidFill>
                  <a:schemeClr val="tx1"/>
                </a:solidFill>
                <a:latin typeface="Segoe" pitchFamily="34" charset="0"/>
                <a:ea typeface="+mn-ea"/>
                <a:cs typeface="+mn-cs"/>
              </a:rPr>
              <a:t> de licences Microsoft Desktop Optimisation Pack vendues (Source Microsoft Mai 2008)</a:t>
            </a:r>
            <a:endParaRPr lang="en-US" sz="900" kern="1200" dirty="0" smtClean="0">
              <a:solidFill>
                <a:schemeClr val="tx1"/>
              </a:solidFill>
              <a:latin typeface="Segoe" pitchFamily="34" charset="0"/>
              <a:ea typeface="+mn-ea"/>
              <a:cs typeface="+mn-cs"/>
            </a:endParaRPr>
          </a:p>
          <a:p>
            <a:r>
              <a:rPr lang="en-US" sz="900" kern="1200" dirty="0" smtClean="0">
                <a:solidFill>
                  <a:schemeClr val="tx1"/>
                </a:solidFill>
                <a:latin typeface="Segoe" pitchFamily="34" charset="0"/>
                <a:ea typeface="+mn-ea"/>
                <a:cs typeface="+mn-cs"/>
              </a:rPr>
              <a:t>En France</a:t>
            </a:r>
          </a:p>
          <a:p>
            <a:pPr lvl="0"/>
            <a:r>
              <a:rPr lang="fr-FR" sz="900" b="1" kern="1200" dirty="0" smtClean="0">
                <a:solidFill>
                  <a:schemeClr val="tx1"/>
                </a:solidFill>
                <a:latin typeface="Segoe" pitchFamily="34" charset="0"/>
                <a:ea typeface="+mn-ea"/>
                <a:cs typeface="+mn-cs"/>
              </a:rPr>
              <a:t>400 000 nouveaux PC avec Windows Vista sont vendus par mois dans le grand public, (2,2 % gagné chaque mois sur la base installée grand public depuis septembre)) </a:t>
            </a:r>
            <a:endParaRPr lang="en-US" sz="9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Nous estimons que </a:t>
            </a:r>
            <a:r>
              <a:rPr lang="fr-FR" sz="900" b="1" kern="1200" dirty="0" smtClean="0">
                <a:solidFill>
                  <a:schemeClr val="tx1"/>
                </a:solidFill>
                <a:latin typeface="Segoe" pitchFamily="34" charset="0"/>
                <a:ea typeface="+mn-ea"/>
                <a:cs typeface="+mn-cs"/>
              </a:rPr>
              <a:t>2 millions de postes Windows Vista devraient être déployés dans les 18 prochains mois</a:t>
            </a:r>
            <a:r>
              <a:rPr lang="fr-FR" sz="900" kern="1200" dirty="0" smtClean="0">
                <a:solidFill>
                  <a:schemeClr val="tx1"/>
                </a:solidFill>
                <a:latin typeface="Segoe" pitchFamily="34" charset="0"/>
                <a:ea typeface="+mn-ea"/>
                <a:cs typeface="+mn-cs"/>
              </a:rPr>
              <a:t> (600 000 dans les grandes organisations, 600 000 dans les PME, et 800 000 dans les TPE)</a:t>
            </a:r>
            <a:endParaRPr lang="en-US" sz="9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Par ailleurs </a:t>
            </a:r>
            <a:r>
              <a:rPr lang="fr-FR" sz="900" b="1" kern="1200" dirty="0" smtClean="0">
                <a:solidFill>
                  <a:schemeClr val="tx1"/>
                </a:solidFill>
                <a:latin typeface="Segoe" pitchFamily="34" charset="0"/>
                <a:ea typeface="+mn-ea"/>
                <a:cs typeface="+mn-cs"/>
              </a:rPr>
              <a:t>45% des moyennes entreprises ont prévu un déploiement de Vista et 12% d’entres elles l’auront fait avant </a:t>
            </a:r>
            <a:r>
              <a:rPr lang="fr-FR" sz="900" b="1" kern="1200" dirty="0" err="1" smtClean="0">
                <a:solidFill>
                  <a:schemeClr val="tx1"/>
                </a:solidFill>
                <a:latin typeface="Segoe" pitchFamily="34" charset="0"/>
                <a:ea typeface="+mn-ea"/>
                <a:cs typeface="+mn-cs"/>
              </a:rPr>
              <a:t>Dec</a:t>
            </a:r>
            <a:r>
              <a:rPr lang="fr-FR" sz="900" b="1" kern="1200" dirty="0" smtClean="0">
                <a:solidFill>
                  <a:schemeClr val="tx1"/>
                </a:solidFill>
                <a:latin typeface="Segoe" pitchFamily="34" charset="0"/>
                <a:ea typeface="+mn-ea"/>
                <a:cs typeface="+mn-cs"/>
              </a:rPr>
              <a:t> 2008</a:t>
            </a:r>
            <a:r>
              <a:rPr lang="fr-FR" sz="900" kern="1200" dirty="0" smtClean="0">
                <a:solidFill>
                  <a:schemeClr val="tx1"/>
                </a:solidFill>
                <a:latin typeface="Segoe" pitchFamily="34" charset="0"/>
                <a:ea typeface="+mn-ea"/>
                <a:cs typeface="+mn-cs"/>
              </a:rPr>
              <a:t> (Source IFOP Sept 2008)</a:t>
            </a:r>
            <a:endParaRPr lang="en-US" sz="900" kern="1200" dirty="0" smtClean="0">
              <a:solidFill>
                <a:schemeClr val="tx1"/>
              </a:solidFill>
              <a:latin typeface="Segoe" pitchFamily="34" charset="0"/>
              <a:ea typeface="+mn-ea"/>
              <a:cs typeface="+mn-cs"/>
            </a:endParaRPr>
          </a:p>
          <a:p>
            <a:r>
              <a:rPr lang="en-US" sz="900" kern="1200" dirty="0" err="1" smtClean="0">
                <a:solidFill>
                  <a:schemeClr val="tx1"/>
                </a:solidFill>
                <a:latin typeface="Segoe" pitchFamily="34" charset="0"/>
                <a:ea typeface="+mn-ea"/>
                <a:cs typeface="+mn-cs"/>
              </a:rPr>
              <a:t>Compatibilité</a:t>
            </a:r>
            <a:endParaRPr lang="en-US" sz="9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95% du top 300 des applications grand public sont compatibles</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Bench</a:t>
            </a:r>
            <a:r>
              <a:rPr lang="fr-FR" sz="900" kern="1200" dirty="0" smtClean="0">
                <a:solidFill>
                  <a:schemeClr val="tx1"/>
                </a:solidFill>
                <a:latin typeface="Segoe" pitchFamily="34" charset="0"/>
                <a:ea typeface="+mn-ea"/>
                <a:cs typeface="+mn-cs"/>
              </a:rPr>
              <a:t> Expert 07/07) </a:t>
            </a:r>
            <a:endParaRPr lang="en-US" sz="9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98% des composants matériels compatibles</a:t>
            </a:r>
            <a:r>
              <a:rPr lang="fr-FR" sz="900" kern="1200" dirty="0" smtClean="0">
                <a:solidFill>
                  <a:schemeClr val="tx1"/>
                </a:solidFill>
                <a:latin typeface="Segoe" pitchFamily="34" charset="0"/>
                <a:ea typeface="+mn-ea"/>
                <a:cs typeface="+mn-cs"/>
              </a:rPr>
              <a:t> (Source Microsoft 01/08)</a:t>
            </a:r>
            <a:endParaRPr lang="en-US" sz="9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100% du top 50 des applications critiques</a:t>
            </a:r>
            <a:r>
              <a:rPr lang="fr-FR" sz="900" kern="1200" dirty="0" smtClean="0">
                <a:solidFill>
                  <a:schemeClr val="tx1"/>
                </a:solidFill>
                <a:latin typeface="Segoe" pitchFamily="34" charset="0"/>
                <a:ea typeface="+mn-ea"/>
                <a:cs typeface="+mn-cs"/>
              </a:rPr>
              <a:t> d’entreprise compatibles (Source Microsoft 10/07)</a:t>
            </a:r>
            <a:endParaRPr lang="en-US" sz="900" kern="1200" dirty="0" smtClean="0">
              <a:solidFill>
                <a:schemeClr val="tx1"/>
              </a:solidFill>
              <a:latin typeface="Segoe" pitchFamily="34" charset="0"/>
              <a:ea typeface="+mn-ea"/>
              <a:cs typeface="+mn-cs"/>
            </a:endParaRPr>
          </a:p>
          <a:p>
            <a:pPr lvl="0"/>
            <a:r>
              <a:rPr lang="fr-FR" sz="900" b="1" kern="1200" dirty="0" smtClean="0">
                <a:solidFill>
                  <a:schemeClr val="tx1"/>
                </a:solidFill>
                <a:latin typeface="Segoe" pitchFamily="34" charset="0"/>
                <a:ea typeface="+mn-ea"/>
                <a:cs typeface="+mn-cs"/>
              </a:rPr>
              <a:t>78 000 pilotes </a:t>
            </a:r>
            <a:r>
              <a:rPr lang="fr-FR" sz="900" kern="1200" dirty="0" smtClean="0">
                <a:solidFill>
                  <a:schemeClr val="tx1"/>
                </a:solidFill>
                <a:latin typeface="Segoe" pitchFamily="34" charset="0"/>
                <a:ea typeface="+mn-ea"/>
                <a:cs typeface="+mn-cs"/>
              </a:rPr>
              <a:t>(Avril 2008</a:t>
            </a:r>
            <a:r>
              <a:rPr lang="fr-FR" sz="800" kern="1200" dirty="0" smtClean="0">
                <a:solidFill>
                  <a:schemeClr val="tx1"/>
                </a:solidFill>
                <a:latin typeface="Segoe" pitchFamily="34" charset="0"/>
                <a:ea typeface="+mn-ea"/>
                <a:cs typeface="+mn-cs"/>
              </a:rPr>
              <a:t>)</a:t>
            </a:r>
            <a:r>
              <a:rPr lang="fr-FR" sz="900" kern="1200" dirty="0" smtClean="0">
                <a:solidFill>
                  <a:schemeClr val="tx1"/>
                </a:solidFill>
                <a:latin typeface="Segoe" pitchFamily="34" charset="0"/>
                <a:ea typeface="+mn-ea"/>
                <a:cs typeface="+mn-cs"/>
              </a:rPr>
              <a:t> 77 000 périphériques (+ 47 000 depuis le lancement)</a:t>
            </a:r>
            <a:endParaRPr lang="en-US" sz="900" kern="1200" dirty="0" smtClean="0">
              <a:solidFill>
                <a:schemeClr val="tx1"/>
              </a:solidFill>
              <a:latin typeface="Segoe" pitchFamily="34" charset="0"/>
              <a:ea typeface="+mn-ea"/>
              <a:cs typeface="+mn-cs"/>
            </a:endParaRPr>
          </a:p>
          <a:p>
            <a:pPr lvl="0"/>
            <a:r>
              <a:rPr lang="fr-FR" sz="900" kern="1200" dirty="0" smtClean="0">
                <a:solidFill>
                  <a:schemeClr val="tx1"/>
                </a:solidFill>
                <a:latin typeface="Segoe" pitchFamily="34" charset="0"/>
                <a:ea typeface="+mn-ea"/>
                <a:cs typeface="+mn-cs"/>
              </a:rPr>
              <a:t>2 700 applis comprenant 98% des top100 </a:t>
            </a:r>
            <a:r>
              <a:rPr lang="fr-FR" sz="900" kern="1200" dirty="0" err="1" smtClean="0">
                <a:solidFill>
                  <a:schemeClr val="tx1"/>
                </a:solidFill>
                <a:latin typeface="Segoe" pitchFamily="34" charset="0"/>
                <a:ea typeface="+mn-ea"/>
                <a:cs typeface="+mn-cs"/>
              </a:rPr>
              <a:t>aplis</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retail</a:t>
            </a:r>
            <a:r>
              <a:rPr lang="fr-FR" sz="900" kern="1200" dirty="0" smtClean="0">
                <a:solidFill>
                  <a:schemeClr val="tx1"/>
                </a:solidFill>
                <a:latin typeface="Segoe" pitchFamily="34" charset="0"/>
                <a:ea typeface="+mn-ea"/>
                <a:cs typeface="+mn-cs"/>
              </a:rPr>
              <a:t> (sauf jeux) </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Le système d’exploitation le plus sécurisé</a:t>
            </a:r>
            <a:endParaRPr lang="en-US" sz="900" kern="1200" dirty="0" smtClean="0">
              <a:solidFill>
                <a:schemeClr val="tx1"/>
              </a:solidFill>
              <a:latin typeface="Segoe" pitchFamily="34" charset="0"/>
              <a:ea typeface="+mn-ea"/>
              <a:cs typeface="+mn-cs"/>
            </a:endParaRPr>
          </a:p>
          <a:p>
            <a:pPr lvl="2"/>
            <a:r>
              <a:rPr lang="fr-FR" sz="900" kern="1200" dirty="0" smtClean="0">
                <a:solidFill>
                  <a:schemeClr val="tx1"/>
                </a:solidFill>
                <a:latin typeface="Segoe" pitchFamily="34" charset="0"/>
                <a:ea typeface="+mn-ea"/>
                <a:cs typeface="+mn-cs"/>
              </a:rPr>
              <a:t>Sécurisé par défaut (SDL)</a:t>
            </a:r>
            <a:endParaRPr lang="en-US" sz="900" kern="1200" dirty="0" smtClean="0">
              <a:solidFill>
                <a:schemeClr val="tx1"/>
              </a:solidFill>
              <a:latin typeface="Segoe" pitchFamily="34" charset="0"/>
              <a:ea typeface="+mn-ea"/>
              <a:cs typeface="+mn-cs"/>
            </a:endParaRPr>
          </a:p>
          <a:p>
            <a:pPr lvl="2"/>
            <a:r>
              <a:rPr lang="fr-FR" sz="900" kern="1200" dirty="0" smtClean="0">
                <a:solidFill>
                  <a:schemeClr val="tx1"/>
                </a:solidFill>
                <a:latin typeface="Segoe" pitchFamily="34" charset="0"/>
                <a:ea typeface="+mn-ea"/>
                <a:cs typeface="+mn-cs"/>
              </a:rPr>
              <a:t>20% de failles en moins et 60% de malware en moins vs XP SP2</a:t>
            </a:r>
            <a:endParaRPr lang="en-US" sz="900" kern="1200" dirty="0" smtClean="0">
              <a:solidFill>
                <a:schemeClr val="tx1"/>
              </a:solidFill>
              <a:latin typeface="Segoe" pitchFamily="34" charset="0"/>
              <a:ea typeface="+mn-ea"/>
              <a:cs typeface="+mn-cs"/>
            </a:endParaRPr>
          </a:p>
          <a:p>
            <a:pPr lvl="2"/>
            <a:r>
              <a:rPr lang="fr-FR" sz="900" kern="1200" dirty="0" err="1" smtClean="0">
                <a:solidFill>
                  <a:schemeClr val="tx1"/>
                </a:solidFill>
                <a:latin typeface="Segoe" pitchFamily="34" charset="0"/>
                <a:ea typeface="+mn-ea"/>
                <a:cs typeface="+mn-cs"/>
              </a:rPr>
              <a:t>Bitlocker</a:t>
            </a:r>
            <a:r>
              <a:rPr lang="fr-FR" sz="900" kern="1200" dirty="0" smtClean="0">
                <a:solidFill>
                  <a:schemeClr val="tx1"/>
                </a:solidFill>
                <a:latin typeface="Segoe" pitchFamily="34" charset="0"/>
                <a:ea typeface="+mn-ea"/>
                <a:cs typeface="+mn-cs"/>
              </a:rPr>
              <a:t>: </a:t>
            </a:r>
            <a:r>
              <a:rPr lang="fr-FR" sz="900" kern="1200" dirty="0" err="1" smtClean="0">
                <a:solidFill>
                  <a:schemeClr val="tx1"/>
                </a:solidFill>
                <a:latin typeface="Segoe" pitchFamily="34" charset="0"/>
                <a:ea typeface="+mn-ea"/>
                <a:cs typeface="+mn-cs"/>
              </a:rPr>
              <a:t>encryption</a:t>
            </a:r>
            <a:r>
              <a:rPr lang="fr-FR" sz="900" kern="1200" dirty="0" smtClean="0">
                <a:solidFill>
                  <a:schemeClr val="tx1"/>
                </a:solidFill>
                <a:latin typeface="Segoe" pitchFamily="34" charset="0"/>
                <a:ea typeface="+mn-ea"/>
                <a:cs typeface="+mn-cs"/>
              </a:rPr>
              <a:t> du disque</a:t>
            </a:r>
            <a:endParaRPr lang="en-US" sz="900" kern="1200" dirty="0" smtClean="0">
              <a:solidFill>
                <a:schemeClr val="tx1"/>
              </a:solidFill>
              <a:latin typeface="Segoe" pitchFamily="34" charset="0"/>
              <a:ea typeface="+mn-ea"/>
              <a:cs typeface="+mn-cs"/>
            </a:endParaRPr>
          </a:p>
          <a:p>
            <a:pPr lvl="2"/>
            <a:r>
              <a:rPr lang="fr-FR" sz="900" kern="1200" dirty="0" smtClean="0">
                <a:solidFill>
                  <a:schemeClr val="tx1"/>
                </a:solidFill>
                <a:latin typeface="Segoe" pitchFamily="34" charset="0"/>
                <a:ea typeface="+mn-ea"/>
                <a:cs typeface="+mn-cs"/>
              </a:rPr>
              <a:t>Standard user (souplesse mais pas </a:t>
            </a:r>
            <a:r>
              <a:rPr lang="fr-FR" sz="900" kern="1200" dirty="0" err="1" smtClean="0">
                <a:solidFill>
                  <a:schemeClr val="tx1"/>
                </a:solidFill>
                <a:latin typeface="Segoe" pitchFamily="34" charset="0"/>
                <a:ea typeface="+mn-ea"/>
                <a:cs typeface="+mn-cs"/>
              </a:rPr>
              <a:t>admin</a:t>
            </a:r>
            <a:r>
              <a:rPr lang="fr-FR" sz="900" kern="1200" dirty="0" smtClean="0">
                <a:solidFill>
                  <a:schemeClr val="tx1"/>
                </a:solidFill>
                <a:latin typeface="Segoe" pitchFamily="34" charset="0"/>
                <a:ea typeface="+mn-ea"/>
                <a:cs typeface="+mn-cs"/>
              </a:rPr>
              <a:t>)</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Même performance entre Vista SP1 et XP SP2</a:t>
            </a:r>
            <a:endParaRPr lang="en-US" sz="900" kern="1200" dirty="0" smtClean="0">
              <a:solidFill>
                <a:schemeClr val="tx1"/>
              </a:solidFill>
              <a:latin typeface="Segoe" pitchFamily="34" charset="0"/>
              <a:ea typeface="+mn-ea"/>
              <a:cs typeface="+mn-cs"/>
            </a:endParaRPr>
          </a:p>
          <a:p>
            <a:r>
              <a:rPr lang="fr-FR" sz="900" kern="1200" dirty="0" smtClean="0">
                <a:solidFill>
                  <a:schemeClr val="tx1"/>
                </a:solidFill>
                <a:latin typeface="Segoe" pitchFamily="34" charset="0"/>
                <a:ea typeface="+mn-ea"/>
                <a:cs typeface="+mn-cs"/>
              </a:rPr>
              <a:t>Environnement</a:t>
            </a:r>
            <a:r>
              <a:rPr lang="fr-FR" sz="900" b="1" kern="1200" dirty="0" smtClean="0">
                <a:solidFill>
                  <a:schemeClr val="tx1"/>
                </a:solidFill>
                <a:latin typeface="Segoe" pitchFamily="34" charset="0"/>
                <a:ea typeface="+mn-ea"/>
                <a:cs typeface="+mn-cs"/>
              </a:rPr>
              <a:t> </a:t>
            </a:r>
            <a:r>
              <a:rPr lang="fr-FR" sz="900" kern="1200" dirty="0" smtClean="0">
                <a:solidFill>
                  <a:schemeClr val="tx1"/>
                </a:solidFill>
                <a:latin typeface="Segoe" pitchFamily="34" charset="0"/>
                <a:ea typeface="+mn-ea"/>
                <a:cs typeface="+mn-cs"/>
              </a:rPr>
              <a:t>: gestion de la consommation (individuelle et au niveau de l’entreprise avec les group </a:t>
            </a:r>
            <a:r>
              <a:rPr lang="fr-FR" sz="900" kern="1200" dirty="0" err="1" smtClean="0">
                <a:solidFill>
                  <a:schemeClr val="tx1"/>
                </a:solidFill>
                <a:latin typeface="Segoe" pitchFamily="34" charset="0"/>
                <a:ea typeface="+mn-ea"/>
                <a:cs typeface="+mn-cs"/>
              </a:rPr>
              <a:t>policies</a:t>
            </a:r>
            <a:r>
              <a:rPr lang="fr-FR" sz="900" kern="1200" dirty="0" smtClean="0">
                <a:solidFill>
                  <a:schemeClr val="tx1"/>
                </a:solidFill>
                <a:latin typeface="Segoe" pitchFamily="34" charset="0"/>
                <a:ea typeface="+mn-ea"/>
                <a:cs typeface="+mn-cs"/>
              </a:rPr>
              <a:t>)</a:t>
            </a:r>
            <a:endParaRPr lang="en-US" sz="900" kern="1200" dirty="0" smtClean="0">
              <a:solidFill>
                <a:schemeClr val="tx1"/>
              </a:solidFill>
              <a:latin typeface="Segoe" pitchFamily="34" charset="0"/>
              <a:ea typeface="+mn-ea"/>
              <a:cs typeface="+mn-cs"/>
            </a:endParaRPr>
          </a:p>
          <a:p>
            <a:pPr lvl="0"/>
            <a:endParaRPr lang="fr-FR" dirty="0" smtClean="0">
              <a:latin typeface="Segoe Semibold" pitchFamily="48" charset="0"/>
            </a:endParaRPr>
          </a:p>
          <a:p>
            <a:pPr lvl="0"/>
            <a:endParaRPr lang="fr-FR" dirty="0" smtClean="0">
              <a:latin typeface="Segoe Semibold" pitchFamily="48" charset="0"/>
            </a:endParaRPr>
          </a:p>
          <a:p>
            <a:pPr lvl="0"/>
            <a:endParaRPr lang="en-US" dirty="0" smtClean="0">
              <a:latin typeface="Segoe Semibold" pitchFamily="4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fontAlgn="base"/>
            <a:r>
              <a:rPr lang="fr-FR" sz="800" kern="1200" baseline="0" noProof="0" dirty="0" smtClean="0">
                <a:solidFill>
                  <a:schemeClr val="tx1"/>
                </a:solidFill>
                <a:latin typeface="Segoe" pitchFamily="34" charset="0"/>
                <a:ea typeface="+mn-ea"/>
                <a:cs typeface="+mn-cs"/>
              </a:rPr>
              <a:t>Les principaux challenges auxquels font faces les responsables IT sont la gestion des coûts, le maintien et le déploiement d’OS, mais aussi d’applications. </a:t>
            </a:r>
          </a:p>
          <a:p>
            <a:pPr fontAlgn="base"/>
            <a:r>
              <a:rPr lang="fr-FR" sz="800" kern="1200" baseline="0" noProof="0" dirty="0" smtClean="0">
                <a:solidFill>
                  <a:schemeClr val="tx1"/>
                </a:solidFill>
                <a:latin typeface="Segoe" pitchFamily="34" charset="0"/>
                <a:ea typeface="+mn-ea"/>
                <a:cs typeface="+mn-cs"/>
              </a:rPr>
              <a:t>Il est clé de maîtriser ces éléments pour mettre en place une gestion plus flexible des postes de travail.</a:t>
            </a:r>
          </a:p>
          <a:p>
            <a:pPr fontAlgn="base"/>
            <a:endParaRPr lang="fr-FR" sz="800" kern="1200" baseline="0" noProof="0" dirty="0" smtClean="0">
              <a:solidFill>
                <a:schemeClr val="tx1"/>
              </a:solidFill>
              <a:latin typeface="Segoe" pitchFamily="34" charset="0"/>
              <a:ea typeface="+mn-ea"/>
              <a:cs typeface="+mn-cs"/>
            </a:endParaRPr>
          </a:p>
          <a:p>
            <a:pPr fontAlgn="base"/>
            <a:r>
              <a:rPr lang="fr-FR" sz="800" kern="1200" baseline="0" noProof="0" dirty="0" smtClean="0">
                <a:solidFill>
                  <a:schemeClr val="tx1"/>
                </a:solidFill>
                <a:latin typeface="Segoe" pitchFamily="34" charset="0"/>
                <a:ea typeface="+mn-ea"/>
                <a:cs typeface="+mn-cs"/>
              </a:rPr>
              <a:t>Pour ce faire, 2 composants clés sont maintenant disponibles. Le système d’exploitation, Windows Vista, et les bons outils pour la gestion des postes, MDOP.</a:t>
            </a:r>
          </a:p>
          <a:p>
            <a:pPr fontAlgn="base"/>
            <a:endParaRPr lang="fr-FR" sz="800" kern="1200" baseline="0" noProof="0" dirty="0" smtClean="0">
              <a:solidFill>
                <a:schemeClr val="tx1"/>
              </a:solidFill>
              <a:latin typeface="Segoe" pitchFamily="34" charset="0"/>
              <a:ea typeface="+mn-ea"/>
              <a:cs typeface="+mn-cs"/>
            </a:endParaRPr>
          </a:p>
          <a:p>
            <a:pPr fontAlgn="base"/>
            <a:r>
              <a:rPr lang="fr-FR" sz="800" kern="1200" baseline="0" noProof="0" dirty="0" smtClean="0">
                <a:solidFill>
                  <a:schemeClr val="tx1"/>
                </a:solidFill>
                <a:latin typeface="Segoe" pitchFamily="34" charset="0"/>
                <a:ea typeface="+mn-ea"/>
                <a:cs typeface="+mn-cs"/>
              </a:rPr>
              <a:t>- Windows Vista, le déploiement a déjà massivement commencé, avec de belles références comme Total ou Euro Information qui le déploie sur plusieurs milliers de postes aujourd’hui. </a:t>
            </a:r>
          </a:p>
          <a:p>
            <a:pPr fontAlgn="base">
              <a:buFontTx/>
              <a:buNone/>
            </a:pPr>
            <a:r>
              <a:rPr lang="fr-FR" sz="800" kern="1200" baseline="0" noProof="0" dirty="0" smtClean="0">
                <a:solidFill>
                  <a:schemeClr val="tx1"/>
                </a:solidFill>
                <a:latin typeface="Segoe" pitchFamily="34" charset="0"/>
                <a:ea typeface="+mn-ea"/>
                <a:cs typeface="+mn-cs"/>
              </a:rPr>
              <a:t>L’édition qui répond le mieux aux attentes des moyennes et organisations est Windows Vista Entreprise, avec des fonctionnalités exclusives en terme de sécurité (BitLocker), de déploiement (MUI) ou encore d’</a:t>
            </a:r>
            <a:r>
              <a:rPr lang="fr-FR" sz="800" kern="1200" baseline="0" noProof="0" dirty="0" err="1" smtClean="0">
                <a:solidFill>
                  <a:schemeClr val="tx1"/>
                </a:solidFill>
                <a:latin typeface="Segoe" pitchFamily="34" charset="0"/>
                <a:ea typeface="+mn-ea"/>
                <a:cs typeface="+mn-cs"/>
              </a:rPr>
              <a:t>interropérabilité</a:t>
            </a:r>
            <a:r>
              <a:rPr lang="fr-FR" sz="800" kern="1200" baseline="0" noProof="0" dirty="0" smtClean="0">
                <a:solidFill>
                  <a:schemeClr val="tx1"/>
                </a:solidFill>
                <a:latin typeface="Segoe" pitchFamily="34" charset="0"/>
                <a:ea typeface="+mn-ea"/>
                <a:cs typeface="+mn-cs"/>
              </a:rPr>
              <a:t> (Sous-système pour les applications Unix (SUA for </a:t>
            </a:r>
            <a:r>
              <a:rPr lang="fr-FR" sz="800" kern="1200" baseline="0" noProof="0" dirty="0" err="1" smtClean="0">
                <a:solidFill>
                  <a:schemeClr val="tx1"/>
                </a:solidFill>
                <a:latin typeface="Segoe" pitchFamily="34" charset="0"/>
                <a:ea typeface="+mn-ea"/>
                <a:cs typeface="+mn-cs"/>
              </a:rPr>
              <a:t>unix</a:t>
            </a:r>
            <a:r>
              <a:rPr lang="fr-FR" sz="800" kern="1200" baseline="0" noProof="0" dirty="0" smtClean="0">
                <a:solidFill>
                  <a:schemeClr val="tx1"/>
                </a:solidFill>
                <a:latin typeface="Segoe" pitchFamily="34" charset="0"/>
                <a:ea typeface="+mn-ea"/>
                <a:cs typeface="+mn-cs"/>
              </a:rPr>
              <a:t> </a:t>
            </a:r>
            <a:r>
              <a:rPr lang="fr-FR" sz="800" kern="1200" baseline="0" noProof="0" dirty="0" err="1" smtClean="0">
                <a:solidFill>
                  <a:schemeClr val="tx1"/>
                </a:solidFill>
                <a:latin typeface="Segoe" pitchFamily="34" charset="0"/>
                <a:ea typeface="+mn-ea"/>
                <a:cs typeface="+mn-cs"/>
              </a:rPr>
              <a:t>based</a:t>
            </a:r>
            <a:r>
              <a:rPr lang="fr-FR" sz="800" kern="1200" baseline="0" noProof="0" dirty="0" smtClean="0">
                <a:solidFill>
                  <a:schemeClr val="tx1"/>
                </a:solidFill>
                <a:latin typeface="Segoe" pitchFamily="34" charset="0"/>
                <a:ea typeface="+mn-ea"/>
                <a:cs typeface="+mn-cs"/>
              </a:rPr>
              <a:t> </a:t>
            </a:r>
            <a:r>
              <a:rPr lang="fr-FR" sz="800" kern="1200" baseline="0" noProof="0" dirty="0" err="1" smtClean="0">
                <a:solidFill>
                  <a:schemeClr val="tx1"/>
                </a:solidFill>
                <a:latin typeface="Segoe" pitchFamily="34" charset="0"/>
                <a:ea typeface="+mn-ea"/>
                <a:cs typeface="+mn-cs"/>
              </a:rPr>
              <a:t>apps</a:t>
            </a:r>
            <a:r>
              <a:rPr lang="fr-FR" sz="800" kern="1200" baseline="0" noProof="0" dirty="0" smtClean="0">
                <a:solidFill>
                  <a:schemeClr val="tx1"/>
                </a:solidFill>
                <a:latin typeface="Segoe" pitchFamily="34" charset="0"/>
                <a:ea typeface="+mn-ea"/>
                <a:cs typeface="+mn-cs"/>
              </a:rPr>
              <a:t>)).</a:t>
            </a:r>
          </a:p>
          <a:p>
            <a:pPr fontAlgn="base">
              <a:buFontTx/>
              <a:buNone/>
            </a:pPr>
            <a:endParaRPr lang="fr-FR" sz="800" kern="1200" baseline="0" noProof="0" dirty="0" smtClean="0">
              <a:solidFill>
                <a:schemeClr val="tx1"/>
              </a:solidFill>
              <a:latin typeface="Segoe" pitchFamily="34" charset="0"/>
              <a:ea typeface="+mn-ea"/>
              <a:cs typeface="+mn-cs"/>
            </a:endParaRPr>
          </a:p>
          <a:p>
            <a:pPr fontAlgn="base">
              <a:buFontTx/>
              <a:buNone/>
            </a:pPr>
            <a:r>
              <a:rPr lang="fr-FR" sz="800" kern="1200" baseline="0" noProof="0" dirty="0" smtClean="0">
                <a:solidFill>
                  <a:schemeClr val="tx1"/>
                </a:solidFill>
                <a:latin typeface="Segoe" pitchFamily="34" charset="0"/>
                <a:ea typeface="+mn-ea"/>
                <a:cs typeface="+mn-cs"/>
              </a:rPr>
              <a:t>Par ailleurs, les analystes indiquent que l’utilisation de Vista Entreprise sur les </a:t>
            </a:r>
            <a:r>
              <a:rPr lang="fr-FR" sz="800" kern="1200" baseline="0" noProof="0" dirty="0" err="1" smtClean="0">
                <a:solidFill>
                  <a:schemeClr val="tx1"/>
                </a:solidFill>
                <a:latin typeface="Segoe" pitchFamily="34" charset="0"/>
                <a:ea typeface="+mn-ea"/>
                <a:cs typeface="+mn-cs"/>
              </a:rPr>
              <a:t>PCs</a:t>
            </a:r>
            <a:r>
              <a:rPr lang="fr-FR" sz="800" kern="1200" baseline="0" noProof="0" dirty="0" smtClean="0">
                <a:solidFill>
                  <a:schemeClr val="tx1"/>
                </a:solidFill>
                <a:latin typeface="Segoe" pitchFamily="34" charset="0"/>
                <a:ea typeface="+mn-ea"/>
                <a:cs typeface="+mn-cs"/>
              </a:rPr>
              <a:t> portables permet un réduction de TCO de $251/PC.</a:t>
            </a:r>
          </a:p>
          <a:p>
            <a:pPr fontAlgn="base">
              <a:buFontTx/>
              <a:buNone/>
            </a:pPr>
            <a:endParaRPr lang="fr-FR" sz="800" kern="1200" baseline="0" noProof="0" dirty="0" smtClean="0">
              <a:solidFill>
                <a:schemeClr val="tx1"/>
              </a:solidFill>
              <a:latin typeface="Segoe" pitchFamily="34" charset="0"/>
              <a:ea typeface="+mn-ea"/>
              <a:cs typeface="+mn-cs"/>
            </a:endParaRPr>
          </a:p>
          <a:p>
            <a:pPr fontAlgn="base">
              <a:buFontTx/>
              <a:buNone/>
            </a:pPr>
            <a:r>
              <a:rPr lang="fr-FR" sz="800" kern="1200" baseline="0" noProof="0" dirty="0" smtClean="0">
                <a:solidFill>
                  <a:schemeClr val="tx1"/>
                </a:solidFill>
                <a:latin typeface="Segoe" pitchFamily="34" charset="0"/>
                <a:ea typeface="+mn-ea"/>
                <a:cs typeface="+mn-cs"/>
              </a:rPr>
              <a:t>Les outils que nous vous proposons pour simplifier les migrations et optimisez la gestion de vos postes de travail sont disponibles avec MDOP.</a:t>
            </a:r>
          </a:p>
          <a:p>
            <a:pPr fontAlgn="base">
              <a:buFontTx/>
              <a:buChar char="-"/>
            </a:pPr>
            <a:r>
              <a:rPr lang="fr-FR" sz="800" kern="1200" baseline="0" noProof="0" dirty="0" smtClean="0">
                <a:solidFill>
                  <a:schemeClr val="tx1"/>
                </a:solidFill>
                <a:latin typeface="Segoe" pitchFamily="34" charset="0"/>
                <a:ea typeface="+mn-ea"/>
                <a:cs typeface="+mn-cs"/>
              </a:rPr>
              <a:t>MDOP (Microsoft Desktop </a:t>
            </a:r>
            <a:r>
              <a:rPr lang="fr-FR" sz="800" kern="1200" baseline="0" noProof="0" dirty="0" err="1" smtClean="0">
                <a:solidFill>
                  <a:schemeClr val="tx1"/>
                </a:solidFill>
                <a:latin typeface="Segoe" pitchFamily="34" charset="0"/>
                <a:ea typeface="+mn-ea"/>
                <a:cs typeface="+mn-cs"/>
              </a:rPr>
              <a:t>Optimization</a:t>
            </a:r>
            <a:r>
              <a:rPr lang="fr-FR" sz="800" kern="1200" baseline="0" noProof="0" dirty="0" smtClean="0">
                <a:solidFill>
                  <a:schemeClr val="tx1"/>
                </a:solidFill>
                <a:latin typeface="Segoe" pitchFamily="34" charset="0"/>
                <a:ea typeface="+mn-ea"/>
                <a:cs typeface="+mn-cs"/>
              </a:rPr>
              <a:t> Pack) est ensemble de 6 solutions qui tendent à optimiser la gestion de vos postes de travail Windows, pour offrir aux administrateurs plus de simplicité et de sécurité dans la gestion des postes de travail, tout en permettant plus de liberté aux utilisateurs.</a:t>
            </a:r>
          </a:p>
          <a:p>
            <a:pPr fontAlgn="base">
              <a:buFontTx/>
              <a:buChar char="-"/>
            </a:pPr>
            <a:r>
              <a:rPr lang="fr-FR" sz="800" kern="1200" baseline="0" noProof="0" dirty="0" smtClean="0">
                <a:solidFill>
                  <a:schemeClr val="tx1"/>
                </a:solidFill>
                <a:latin typeface="Segoe" pitchFamily="34" charset="0"/>
                <a:ea typeface="+mn-ea"/>
                <a:cs typeface="+mn-cs"/>
              </a:rPr>
              <a:t>Avec </a:t>
            </a:r>
            <a:r>
              <a:rPr lang="fr-FR" sz="800" kern="1200" baseline="0" noProof="0" dirty="0" err="1" smtClean="0">
                <a:solidFill>
                  <a:schemeClr val="tx1"/>
                </a:solidFill>
                <a:latin typeface="Segoe" pitchFamily="34" charset="0"/>
                <a:ea typeface="+mn-ea"/>
                <a:cs typeface="+mn-cs"/>
              </a:rPr>
              <a:t>App</a:t>
            </a:r>
            <a:r>
              <a:rPr lang="fr-FR" sz="800" kern="1200" baseline="0" noProof="0" dirty="0" smtClean="0">
                <a:solidFill>
                  <a:schemeClr val="tx1"/>
                </a:solidFill>
                <a:latin typeface="Segoe" pitchFamily="34" charset="0"/>
                <a:ea typeface="+mn-ea"/>
                <a:cs typeface="+mn-cs"/>
              </a:rPr>
              <a:t>-V (ex </a:t>
            </a:r>
            <a:r>
              <a:rPr lang="fr-FR" sz="800" kern="1200" baseline="0" noProof="0" dirty="0" err="1" smtClean="0">
                <a:solidFill>
                  <a:schemeClr val="tx1"/>
                </a:solidFill>
                <a:latin typeface="Segoe" pitchFamily="34" charset="0"/>
                <a:ea typeface="+mn-ea"/>
                <a:cs typeface="+mn-cs"/>
              </a:rPr>
              <a:t>softgrid</a:t>
            </a:r>
            <a:r>
              <a:rPr lang="fr-FR" sz="800" kern="1200" baseline="0" noProof="0" dirty="0" smtClean="0">
                <a:solidFill>
                  <a:schemeClr val="tx1"/>
                </a:solidFill>
                <a:latin typeface="Segoe" pitchFamily="34" charset="0"/>
                <a:ea typeface="+mn-ea"/>
                <a:cs typeface="+mn-cs"/>
              </a:rPr>
              <a:t>)</a:t>
            </a:r>
            <a:r>
              <a:rPr lang="fr-FR" sz="1200" kern="1200" noProof="0" dirty="0" smtClean="0">
                <a:solidFill>
                  <a:schemeClr val="tx1"/>
                </a:solidFill>
                <a:latin typeface="+mn-lt"/>
                <a:ea typeface="+mn-ea"/>
                <a:cs typeface="+mn-cs"/>
              </a:rPr>
              <a:t>, la virtualisation applicative offre</a:t>
            </a:r>
            <a:r>
              <a:rPr lang="fr-FR" sz="1200" kern="1200" baseline="0" noProof="0" dirty="0" smtClean="0">
                <a:solidFill>
                  <a:schemeClr val="tx1"/>
                </a:solidFill>
                <a:latin typeface="+mn-lt"/>
                <a:ea typeface="+mn-ea"/>
                <a:cs typeface="+mn-cs"/>
              </a:rPr>
              <a:t> </a:t>
            </a:r>
            <a:r>
              <a:rPr lang="fr-FR" sz="1200" kern="1200" noProof="0" dirty="0" smtClean="0">
                <a:solidFill>
                  <a:schemeClr val="tx1"/>
                </a:solidFill>
                <a:latin typeface="+mn-lt"/>
                <a:ea typeface="+mn-ea"/>
                <a:cs typeface="+mn-cs"/>
              </a:rPr>
              <a:t>un environnement Software plus Services où il devient</a:t>
            </a:r>
            <a:r>
              <a:rPr lang="fr-FR" sz="1200" kern="1200" baseline="0" noProof="0" dirty="0" smtClean="0">
                <a:solidFill>
                  <a:schemeClr val="tx1"/>
                </a:solidFill>
                <a:latin typeface="+mn-lt"/>
                <a:ea typeface="+mn-ea"/>
                <a:cs typeface="+mn-cs"/>
              </a:rPr>
              <a:t> simple d’a</a:t>
            </a:r>
            <a:r>
              <a:rPr lang="fr-FR" sz="1200" kern="1200" noProof="0" dirty="0" smtClean="0">
                <a:solidFill>
                  <a:schemeClr val="tx1"/>
                </a:solidFill>
                <a:latin typeface="+mn-lt"/>
                <a:ea typeface="+mn-ea"/>
                <a:cs typeface="+mn-cs"/>
              </a:rPr>
              <a:t>mener une</a:t>
            </a:r>
            <a:r>
              <a:rPr lang="fr-FR" sz="1200" kern="1200" baseline="0" noProof="0" dirty="0" smtClean="0">
                <a:solidFill>
                  <a:schemeClr val="tx1"/>
                </a:solidFill>
                <a:latin typeface="+mn-lt"/>
                <a:ea typeface="+mn-ea"/>
                <a:cs typeface="+mn-cs"/>
              </a:rPr>
              <a:t> </a:t>
            </a:r>
            <a:r>
              <a:rPr lang="fr-FR" sz="1200" kern="1200" noProof="0" dirty="0" smtClean="0">
                <a:solidFill>
                  <a:schemeClr val="tx1"/>
                </a:solidFill>
                <a:latin typeface="+mn-lt"/>
                <a:ea typeface="+mn-ea"/>
                <a:cs typeface="+mn-cs"/>
              </a:rPr>
              <a:t>application voulu où et quand elle est nécessaire. Vous adressez du même coup les problèmes de compatibilité</a:t>
            </a:r>
            <a:r>
              <a:rPr lang="fr-FR" sz="1200" kern="1200" baseline="0" noProof="0" dirty="0" smtClean="0">
                <a:solidFill>
                  <a:schemeClr val="tx1"/>
                </a:solidFill>
                <a:latin typeface="+mn-lt"/>
                <a:ea typeface="+mn-ea"/>
                <a:cs typeface="+mn-cs"/>
              </a:rPr>
              <a:t> entre applications.</a:t>
            </a:r>
            <a:endParaRPr lang="fr-FR" sz="1200" kern="1200" noProof="0" dirty="0" smtClean="0">
              <a:solidFill>
                <a:schemeClr val="tx1"/>
              </a:solidFill>
              <a:latin typeface="+mn-lt"/>
              <a:ea typeface="+mn-ea"/>
              <a:cs typeface="+mn-cs"/>
            </a:endParaRPr>
          </a:p>
          <a:p>
            <a:pPr fontAlgn="base">
              <a:buFontTx/>
              <a:buChar char="-"/>
            </a:pPr>
            <a:r>
              <a:rPr lang="fr-FR" sz="1200" kern="1200" noProof="0" dirty="0" smtClean="0">
                <a:solidFill>
                  <a:schemeClr val="tx1"/>
                </a:solidFill>
                <a:latin typeface="+mn-lt"/>
                <a:ea typeface="+mn-ea"/>
                <a:cs typeface="+mn-cs"/>
              </a:rPr>
              <a:t>Avec MED-V (ex </a:t>
            </a:r>
            <a:r>
              <a:rPr lang="fr-FR" sz="1200" kern="1200" noProof="0" dirty="0" err="1" smtClean="0">
                <a:solidFill>
                  <a:schemeClr val="tx1"/>
                </a:solidFill>
                <a:latin typeface="+mn-lt"/>
                <a:ea typeface="+mn-ea"/>
                <a:cs typeface="+mn-cs"/>
              </a:rPr>
              <a:t>Kidaro</a:t>
            </a:r>
            <a:r>
              <a:rPr lang="fr-FR" sz="1200" kern="1200" noProof="0" dirty="0" smtClean="0">
                <a:solidFill>
                  <a:schemeClr val="tx1"/>
                </a:solidFill>
                <a:latin typeface="+mn-lt"/>
                <a:ea typeface="+mn-ea"/>
                <a:cs typeface="+mn-cs"/>
              </a:rPr>
              <a:t>),</a:t>
            </a:r>
            <a:r>
              <a:rPr lang="fr-FR" sz="1200" kern="1200" baseline="0" noProof="0" dirty="0" smtClean="0">
                <a:solidFill>
                  <a:schemeClr val="tx1"/>
                </a:solidFill>
                <a:latin typeface="+mn-lt"/>
                <a:ea typeface="+mn-ea"/>
                <a:cs typeface="+mn-cs"/>
              </a:rPr>
              <a:t> vous résolvez les problèmes de compatibilité entre application et OS, et rendez disponible votre environnement de travail disponible à tout moment, depuis n’importe quel PC</a:t>
            </a:r>
          </a:p>
          <a:p>
            <a:pPr fontAlgn="base">
              <a:buFontTx/>
              <a:buChar char="-"/>
            </a:pPr>
            <a:r>
              <a:rPr lang="fr-FR" sz="1200" kern="1200" baseline="0" noProof="0" dirty="0" smtClean="0">
                <a:solidFill>
                  <a:schemeClr val="tx1"/>
                </a:solidFill>
                <a:latin typeface="+mn-lt"/>
                <a:ea typeface="+mn-ea"/>
                <a:cs typeface="+mn-cs"/>
              </a:rPr>
              <a:t>Avec AGPM (Advanced Group Policy Management), vous bénéficiez d’un meilleur contrôle de vos stratégies de groupe dans le temps.</a:t>
            </a:r>
          </a:p>
          <a:p>
            <a:pPr fontAlgn="base">
              <a:buFontTx/>
              <a:buChar char="-"/>
            </a:pPr>
            <a:r>
              <a:rPr lang="fr-FR" sz="1200" kern="1200" baseline="0" noProof="0" dirty="0" smtClean="0">
                <a:solidFill>
                  <a:schemeClr val="tx1"/>
                </a:solidFill>
                <a:latin typeface="+mn-lt"/>
                <a:ea typeface="+mn-ea"/>
                <a:cs typeface="+mn-cs"/>
              </a:rPr>
              <a:t>Avec </a:t>
            </a:r>
            <a:r>
              <a:rPr lang="fr-FR" sz="1200" kern="1200" baseline="0" noProof="0" dirty="0" err="1" smtClean="0">
                <a:solidFill>
                  <a:schemeClr val="tx1"/>
                </a:solidFill>
                <a:latin typeface="+mn-lt"/>
                <a:ea typeface="+mn-ea"/>
                <a:cs typeface="+mn-cs"/>
              </a:rPr>
              <a:t>DaRT</a:t>
            </a:r>
            <a:r>
              <a:rPr lang="fr-FR" sz="1200" kern="1200" baseline="0" noProof="0" dirty="0" smtClean="0">
                <a:solidFill>
                  <a:schemeClr val="tx1"/>
                </a:solidFill>
                <a:latin typeface="+mn-lt"/>
                <a:ea typeface="+mn-ea"/>
                <a:cs typeface="+mn-cs"/>
              </a:rPr>
              <a:t> (Diagnostic and </a:t>
            </a:r>
            <a:r>
              <a:rPr lang="fr-FR" sz="1200" kern="1200" baseline="0" noProof="0" dirty="0" err="1" smtClean="0">
                <a:solidFill>
                  <a:schemeClr val="tx1"/>
                </a:solidFill>
                <a:latin typeface="+mn-lt"/>
                <a:ea typeface="+mn-ea"/>
                <a:cs typeface="+mn-cs"/>
              </a:rPr>
              <a:t>Recovery</a:t>
            </a:r>
            <a:r>
              <a:rPr lang="fr-FR" sz="1200" kern="1200" baseline="0" noProof="0" dirty="0" smtClean="0">
                <a:solidFill>
                  <a:schemeClr val="tx1"/>
                </a:solidFill>
                <a:latin typeface="+mn-lt"/>
                <a:ea typeface="+mn-ea"/>
                <a:cs typeface="+mn-cs"/>
              </a:rPr>
              <a:t> </a:t>
            </a:r>
            <a:r>
              <a:rPr lang="fr-FR" sz="1200" kern="1200" baseline="0" noProof="0" dirty="0" err="1" smtClean="0">
                <a:solidFill>
                  <a:schemeClr val="tx1"/>
                </a:solidFill>
                <a:latin typeface="+mn-lt"/>
                <a:ea typeface="+mn-ea"/>
                <a:cs typeface="+mn-cs"/>
              </a:rPr>
              <a:t>Toolset</a:t>
            </a:r>
            <a:r>
              <a:rPr lang="fr-FR" sz="1200" kern="1200" baseline="0" noProof="0" dirty="0" smtClean="0">
                <a:solidFill>
                  <a:schemeClr val="tx1"/>
                </a:solidFill>
                <a:latin typeface="+mn-lt"/>
                <a:ea typeface="+mn-ea"/>
                <a:cs typeface="+mn-cs"/>
              </a:rPr>
              <a:t>), vous disposez des meilleurs outils pour réparer vos postes de travail endommagés ou récupérer les données sensibles.</a:t>
            </a:r>
          </a:p>
          <a:p>
            <a:pPr fontAlgn="base">
              <a:buFontTx/>
              <a:buChar char="-"/>
            </a:pPr>
            <a:r>
              <a:rPr lang="fr-FR" sz="1200" kern="1200" baseline="0" noProof="0" dirty="0" smtClean="0">
                <a:solidFill>
                  <a:schemeClr val="tx1"/>
                </a:solidFill>
                <a:latin typeface="+mn-lt"/>
                <a:ea typeface="+mn-ea"/>
                <a:cs typeface="+mn-cs"/>
              </a:rPr>
              <a:t>Avec DEM (system center Desktop </a:t>
            </a:r>
            <a:r>
              <a:rPr lang="fr-FR" sz="1200" kern="1200" baseline="0" noProof="0" dirty="0" err="1" smtClean="0">
                <a:solidFill>
                  <a:schemeClr val="tx1"/>
                </a:solidFill>
                <a:latin typeface="+mn-lt"/>
                <a:ea typeface="+mn-ea"/>
                <a:cs typeface="+mn-cs"/>
              </a:rPr>
              <a:t>Error</a:t>
            </a:r>
            <a:r>
              <a:rPr lang="fr-FR" sz="1200" kern="1200" baseline="0" noProof="0" dirty="0" smtClean="0">
                <a:solidFill>
                  <a:schemeClr val="tx1"/>
                </a:solidFill>
                <a:latin typeface="+mn-lt"/>
                <a:ea typeface="+mn-ea"/>
                <a:cs typeface="+mn-cs"/>
              </a:rPr>
              <a:t> Monitoring), vous identifiez et résolvez rapidement les principaux problèmes qui affectent vos postes de travail.</a:t>
            </a:r>
          </a:p>
          <a:p>
            <a:pPr fontAlgn="base">
              <a:buFontTx/>
              <a:buChar char="-"/>
            </a:pPr>
            <a:r>
              <a:rPr lang="fr-FR" sz="1200" kern="1200" baseline="0" noProof="0" dirty="0" smtClean="0">
                <a:solidFill>
                  <a:schemeClr val="tx1"/>
                </a:solidFill>
                <a:latin typeface="+mn-lt"/>
                <a:ea typeface="+mn-ea"/>
                <a:cs typeface="+mn-cs"/>
              </a:rPr>
              <a:t>Avec AIS (</a:t>
            </a:r>
            <a:r>
              <a:rPr lang="fr-FR" sz="1200" kern="1200" baseline="0" noProof="0" dirty="0" err="1" smtClean="0">
                <a:solidFill>
                  <a:schemeClr val="tx1"/>
                </a:solidFill>
                <a:latin typeface="+mn-lt"/>
                <a:ea typeface="+mn-ea"/>
                <a:cs typeface="+mn-cs"/>
              </a:rPr>
              <a:t>Asset</a:t>
            </a:r>
            <a:r>
              <a:rPr lang="fr-FR" sz="1200" kern="1200" baseline="0" noProof="0" dirty="0" smtClean="0">
                <a:solidFill>
                  <a:schemeClr val="tx1"/>
                </a:solidFill>
                <a:latin typeface="+mn-lt"/>
                <a:ea typeface="+mn-ea"/>
                <a:cs typeface="+mn-cs"/>
              </a:rPr>
              <a:t> </a:t>
            </a:r>
            <a:r>
              <a:rPr lang="fr-FR" sz="1200" kern="1200" baseline="0" noProof="0" dirty="0" err="1" smtClean="0">
                <a:solidFill>
                  <a:schemeClr val="tx1"/>
                </a:solidFill>
                <a:latin typeface="+mn-lt"/>
                <a:ea typeface="+mn-ea"/>
                <a:cs typeface="+mn-cs"/>
              </a:rPr>
              <a:t>Inventory</a:t>
            </a:r>
            <a:r>
              <a:rPr lang="fr-FR" sz="1200" kern="1200" baseline="0" noProof="0" dirty="0" smtClean="0">
                <a:solidFill>
                  <a:schemeClr val="tx1"/>
                </a:solidFill>
                <a:latin typeface="+mn-lt"/>
                <a:ea typeface="+mn-ea"/>
                <a:cs typeface="+mn-cs"/>
              </a:rPr>
              <a:t> Service), vous assurez l’inventaire de vos applications, et suivez l’utilisation qui en est faite.</a:t>
            </a:r>
            <a:endParaRPr lang="fr-FR" sz="1200" kern="1200" noProof="0" dirty="0" smtClean="0">
              <a:solidFill>
                <a:schemeClr val="tx1"/>
              </a:solidFill>
              <a:latin typeface="+mn-lt"/>
              <a:ea typeface="+mn-ea"/>
              <a:cs typeface="+mn-cs"/>
            </a:endParaRPr>
          </a:p>
          <a:p>
            <a:pPr fontAlgn="base"/>
            <a:endParaRPr lang="fr-FR" sz="800" kern="1200" baseline="0" noProof="0" dirty="0" smtClean="0">
              <a:solidFill>
                <a:schemeClr val="tx1"/>
              </a:solidFill>
              <a:latin typeface="Segoe" pitchFamily="34" charset="0"/>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fr-FR" sz="800" kern="1200" baseline="0" noProof="0" dirty="0" smtClean="0">
                <a:solidFill>
                  <a:schemeClr val="tx1"/>
                </a:solidFill>
                <a:latin typeface="Segoe" pitchFamily="34" charset="0"/>
                <a:ea typeface="+mn-ea"/>
                <a:cs typeface="+mn-cs"/>
              </a:rPr>
              <a:t>Les mêmes analystes indiquent que l’association de Vista Entreprise et de MDOP, mis en place avec les bonnes pratiques, permet un réduction du TCO de $605/PC.</a:t>
            </a:r>
          </a:p>
          <a:p>
            <a:pPr fontAlgn="base"/>
            <a:endParaRPr lang="fr-FR" sz="800" kern="1200" baseline="0" noProof="0" dirty="0" smtClean="0">
              <a:solidFill>
                <a:schemeClr val="tx1"/>
              </a:solidFill>
              <a:latin typeface="Segoe" pitchFamily="34" charset="0"/>
              <a:ea typeface="+mn-ea"/>
              <a:cs typeface="+mn-cs"/>
            </a:endParaRPr>
          </a:p>
          <a:p>
            <a:pPr fontAlgn="base"/>
            <a:r>
              <a:rPr lang="fr-FR" sz="800" kern="1200" baseline="0" noProof="0" dirty="0" smtClean="0">
                <a:solidFill>
                  <a:schemeClr val="tx1"/>
                </a:solidFill>
                <a:latin typeface="Segoe" pitchFamily="34" charset="0"/>
                <a:ea typeface="+mn-ea"/>
                <a:cs typeface="+mn-cs"/>
              </a:rPr>
              <a:t>L’utilisation de MDOP permet une réelle optimisation de la gestion des postes de travail actuel. Rapidement opérationnelle, source de simplicité aujourd’hui et pour les migrations à venir, ces solutions font parties intégrantes de notre offre poste de travail, et de notre stratégie </a:t>
            </a:r>
            <a:r>
              <a:rPr lang="fr-FR" sz="800" i="1" kern="1200" baseline="0" noProof="0" dirty="0" smtClean="0">
                <a:solidFill>
                  <a:schemeClr val="tx1"/>
                </a:solidFill>
                <a:latin typeface="Segoe" pitchFamily="34" charset="0"/>
                <a:ea typeface="+mn-ea"/>
                <a:cs typeface="+mn-cs"/>
              </a:rPr>
              <a:t>Flexible IT</a:t>
            </a:r>
            <a:r>
              <a:rPr lang="fr-FR" sz="800" i="0" kern="1200" baseline="0" noProof="0" dirty="0" smtClean="0">
                <a:solidFill>
                  <a:schemeClr val="tx1"/>
                </a:solidFill>
                <a:latin typeface="Segoe" pitchFamily="34" charset="0"/>
                <a:ea typeface="+mn-ea"/>
                <a:cs typeface="+mn-cs"/>
              </a:rPr>
              <a:t>.</a:t>
            </a:r>
            <a:endParaRPr lang="fr-FR" sz="800" kern="1200" baseline="0" noProof="0" dirty="0" smtClean="0">
              <a:solidFill>
                <a:schemeClr val="tx1"/>
              </a:solidFill>
              <a:latin typeface="Segoe" pitchFamily="34" charset="0"/>
              <a:ea typeface="+mn-ea"/>
              <a:cs typeface="+mn-cs"/>
            </a:endParaRPr>
          </a:p>
        </p:txBody>
      </p:sp>
      <p:sp>
        <p:nvSpPr>
          <p:cNvPr id="27652" name="Slide Number Placeholder 3"/>
          <p:cNvSpPr>
            <a:spLocks noGrp="1"/>
          </p:cNvSpPr>
          <p:nvPr>
            <p:ph type="sldNum" sz="quarter" idx="5"/>
          </p:nvPr>
        </p:nvSpPr>
        <p:spPr/>
        <p:txBody>
          <a:bodyPr/>
          <a:lstStyle/>
          <a:p>
            <a:pPr algn="r" defTabSz="914363" rtl="0">
              <a:defRPr/>
            </a:pPr>
            <a:fld id="{9C50B3ED-6BD4-4B6F-9AF8-3D2EE9E41170}" type="slidenum">
              <a:rPr lang="en-US" sz="1200" kern="1200">
                <a:solidFill>
                  <a:prstClr val="black"/>
                </a:solidFill>
                <a:latin typeface="Calibri"/>
                <a:ea typeface="+mn-ea"/>
                <a:cs typeface="+mn-cs"/>
              </a:rPr>
              <a:pPr algn="r" defTabSz="914363" rtl="0">
                <a:defRPr/>
              </a:pPr>
              <a:t>12</a:t>
            </a:fld>
            <a:endParaRPr lang="en-US" sz="1200" kern="1200" dirty="0">
              <a:solidFill>
                <a:prstClr val="black"/>
              </a:solidFill>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535113" y="457200"/>
            <a:ext cx="3736975" cy="2801938"/>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The </a:t>
            </a:r>
            <a:r>
              <a:rPr lang="en-US" b="1" dirty="0" smtClean="0"/>
              <a:t>Microsoft Desktop Optimization Pack  </a:t>
            </a:r>
            <a:r>
              <a:rPr lang="en-US" dirty="0" smtClean="0"/>
              <a:t>helps you every step of the way in accelerating and managing your desktop deployments.  First,  you need to understand what software you have in your desktop environment, that’s what </a:t>
            </a:r>
            <a:r>
              <a:rPr lang="en-US" b="1" dirty="0" smtClean="0"/>
              <a:t>Asset Inventory Service </a:t>
            </a:r>
            <a:r>
              <a:rPr lang="en-US" dirty="0" smtClean="0"/>
              <a:t>does. It scans and analyzes all the applications on your desktops by translating inventory data into useful  and actionable information.</a:t>
            </a:r>
          </a:p>
          <a:p>
            <a:r>
              <a:rPr lang="en-US" dirty="0" smtClean="0"/>
              <a:t> </a:t>
            </a:r>
          </a:p>
          <a:p>
            <a:r>
              <a:rPr lang="en-US" dirty="0" smtClean="0"/>
              <a:t>Then, you need make sure that your users and computers on your network aren’t affected by Group Policy changes that may have an unexpected adverse impact.  </a:t>
            </a:r>
            <a:r>
              <a:rPr lang="en-US" b="1" dirty="0" smtClean="0"/>
              <a:t>Advanced Group Policy Management </a:t>
            </a:r>
            <a:r>
              <a:rPr lang="en-US" dirty="0" smtClean="0"/>
              <a:t>helps you with this to easily manage Group Policy through a change management and role-based delegation system ensuring less downtime and a better user experience.</a:t>
            </a:r>
          </a:p>
          <a:p>
            <a:r>
              <a:rPr lang="en-US" dirty="0" smtClean="0"/>
              <a:t> </a:t>
            </a:r>
          </a:p>
          <a:p>
            <a:r>
              <a:rPr lang="en-US" dirty="0" smtClean="0"/>
              <a:t>Managing applications enterprise-wide is complex and costly.  With </a:t>
            </a:r>
            <a:r>
              <a:rPr lang="en-US" b="1" dirty="0" smtClean="0"/>
              <a:t>Microsoft Application Virtualization </a:t>
            </a:r>
            <a:r>
              <a:rPr lang="en-US" dirty="0" smtClean="0"/>
              <a:t>, you can manage applications in a more centrally controlled way that benefits both end users and IT. Because applications are transformed into virtual services that are never installed, they are available instantly to users anywhere.  Desktop administration for deploying, patching,  updating  and terminating applications is simpler and requires much fewer IT resources.</a:t>
            </a:r>
          </a:p>
          <a:p>
            <a:r>
              <a:rPr lang="en-US" dirty="0" smtClean="0"/>
              <a:t> </a:t>
            </a:r>
          </a:p>
          <a:p>
            <a:r>
              <a:rPr lang="en-US" dirty="0" smtClean="0"/>
              <a:t>One of the more difficult things for IT to resolve is when a system or application crashes or hangs.  End-users typically don’t typically notify IT, because of this, IT has limited visibility to these issues and can’t proactively resolve them.  Through </a:t>
            </a:r>
            <a:r>
              <a:rPr lang="en-US" dirty="0" err="1" smtClean="0"/>
              <a:t>agentless</a:t>
            </a:r>
            <a:r>
              <a:rPr lang="en-US" dirty="0" smtClean="0"/>
              <a:t> crash monitoring, </a:t>
            </a:r>
            <a:r>
              <a:rPr lang="en-US" b="1" dirty="0" smtClean="0"/>
              <a:t>System Center Desktop Error Monitoring</a:t>
            </a:r>
            <a:r>
              <a:rPr lang="en-US" dirty="0" smtClean="0"/>
              <a:t> identifies the probable cause and resolution for failures. </a:t>
            </a:r>
          </a:p>
          <a:p>
            <a:r>
              <a:rPr lang="en-US" dirty="0" smtClean="0"/>
              <a:t> </a:t>
            </a:r>
          </a:p>
          <a:p>
            <a:r>
              <a:rPr lang="en-US" dirty="0" smtClean="0"/>
              <a:t>And lastly</a:t>
            </a:r>
            <a:r>
              <a:rPr lang="en-US" b="1" dirty="0" smtClean="0"/>
              <a:t>, Diagnostics and Recovery Toolset</a:t>
            </a:r>
            <a:r>
              <a:rPr lang="en-US" dirty="0" smtClean="0"/>
              <a:t> includes tools that help you repair and recover unbootable systems with minimal downtime for the end-user.</a:t>
            </a:r>
          </a:p>
          <a:p>
            <a:r>
              <a:rPr lang="en-US" dirty="0" smtClean="0"/>
              <a:t> </a:t>
            </a:r>
          </a:p>
          <a:p>
            <a:r>
              <a:rPr lang="en-US" dirty="0" smtClean="0"/>
              <a:t>All these technologies work together to help you manage your desktop environment, lower TCO and be more responsive to users everywhere.</a:t>
            </a:r>
          </a:p>
          <a:p>
            <a:endParaRPr lang="en-US" dirty="0" smtClean="0"/>
          </a:p>
          <a:p>
            <a:pPr eaLnBrk="1" hangingPunct="1">
              <a:spcBef>
                <a:spcPct val="0"/>
              </a:spcBef>
            </a:pPr>
            <a:endParaRPr lang="en-US" dirty="0"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5BD15D0C-0652-4A55-965B-D8372C899840}" type="slidenum">
              <a:rPr lang="en-US" sz="1200" kern="1200">
                <a:solidFill>
                  <a:prstClr val="black"/>
                </a:solidFill>
                <a:latin typeface="Calibri"/>
                <a:ea typeface="+mn-ea"/>
                <a:cs typeface="+mn-cs"/>
              </a:rPr>
              <a:pPr algn="r" rtl="0" fontAlgn="base">
                <a:spcBef>
                  <a:spcPct val="0"/>
                </a:spcBef>
                <a:spcAft>
                  <a:spcPct val="0"/>
                </a:spcAft>
                <a:defRPr/>
              </a:pPr>
              <a:t>13</a:t>
            </a:fld>
            <a:endParaRPr lang="en-US" sz="1200" kern="1200">
              <a:solidFill>
                <a:prstClr val="black"/>
              </a:solidFill>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9504A93B-5F4C-4974-8D18-8D67998A01EC}" type="slidenum">
              <a:rPr lang="en-US">
                <a:solidFill>
                  <a:prstClr val="black"/>
                </a:solidFill>
                <a:latin typeface="Arial" charset="0"/>
              </a:rPr>
              <a:pPr algn="r" rtl="0" fontAlgn="base">
                <a:spcBef>
                  <a:spcPct val="0"/>
                </a:spcBef>
                <a:spcAft>
                  <a:spcPct val="0"/>
                </a:spcAft>
              </a:pPr>
              <a:t>14</a:t>
            </a:fld>
            <a:endParaRPr lang="en-US" dirty="0">
              <a:solidFill>
                <a:prstClr val="black"/>
              </a:solidFill>
              <a:latin typeface="Arial" charset="0"/>
            </a:endParaRPr>
          </a:p>
        </p:txBody>
      </p:sp>
      <p:sp>
        <p:nvSpPr>
          <p:cNvPr id="34818" name="Rectangle 2"/>
          <p:cNvSpPr>
            <a:spLocks noGrp="1" noRot="1" noChangeAspect="1" noChangeArrowheads="1" noTextEdit="1"/>
          </p:cNvSpPr>
          <p:nvPr>
            <p:ph type="sldImg"/>
          </p:nvPr>
        </p:nvSpPr>
        <p:spPr bwMode="auto">
          <a:xfrm>
            <a:off x="777875" y="300038"/>
            <a:ext cx="1873250" cy="1404937"/>
          </a:xfrm>
          <a:noFill/>
          <a:ln>
            <a:solidFill>
              <a:srgbClr val="000000"/>
            </a:solidFill>
            <a:miter lim="800000"/>
            <a:headEnd/>
            <a:tailEnd/>
          </a:ln>
        </p:spPr>
      </p:sp>
      <p:sp>
        <p:nvSpPr>
          <p:cNvPr id="32772" name="Rectangle 3"/>
          <p:cNvSpPr>
            <a:spLocks noGrp="1" noChangeArrowheads="1"/>
          </p:cNvSpPr>
          <p:nvPr>
            <p:ph type="body" idx="1"/>
          </p:nvPr>
        </p:nvSpPr>
        <p:spPr>
          <a:xfrm>
            <a:off x="457200" y="1798820"/>
            <a:ext cx="6019800" cy="6284626"/>
          </a:xfrm>
        </p:spPr>
        <p:txBody>
          <a:bodyPr>
            <a:noAutofit/>
          </a:bodyPr>
          <a:lstStyle/>
          <a:p>
            <a:pPr>
              <a:buFontTx/>
              <a:buNone/>
              <a:tabLst>
                <a:tab pos="59851" algn="l"/>
              </a:tabLst>
              <a:defRPr/>
            </a:pPr>
            <a:endParaRPr lang="en-US" dirty="0"/>
          </a:p>
        </p:txBody>
      </p:sp>
      <p:sp>
        <p:nvSpPr>
          <p:cNvPr id="5" name="Header Placeholder 4"/>
          <p:cNvSpPr>
            <a:spLocks noGrp="1"/>
          </p:cNvSpPr>
          <p:nvPr>
            <p:ph type="hdr" sz="quarter" idx="10"/>
          </p:nvPr>
        </p:nvSpPr>
        <p:spPr/>
        <p:txBody>
          <a:bodyPr/>
          <a:lstStyle/>
          <a:p>
            <a:r>
              <a:rPr lang="en-US" smtClean="0"/>
              <a:t>Microsoft Confiential: Preliminary Information: NDA Only</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535113" y="457200"/>
            <a:ext cx="3736975" cy="2801938"/>
          </a:xfrm>
          <a:ln/>
        </p:spPr>
      </p:sp>
      <p:sp>
        <p:nvSpPr>
          <p:cNvPr id="22531" name="Rectangle 3"/>
          <p:cNvSpPr>
            <a:spLocks noGrp="1" noChangeArrowheads="1"/>
          </p:cNvSpPr>
          <p:nvPr>
            <p:ph type="body" idx="1"/>
          </p:nvPr>
        </p:nvSpPr>
        <p:spPr>
          <a:noFill/>
          <a:ln/>
        </p:spPr>
        <p:txBody>
          <a:bodyPr/>
          <a:lstStyle/>
          <a:p>
            <a:pPr lvl="0"/>
            <a:endParaRPr lang="en-US" baseline="0" dirty="0" smtClean="0">
              <a:latin typeface="Segoe Semibold" pitchFamily="4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535113" y="457200"/>
            <a:ext cx="3736975" cy="2801938"/>
          </a:xfrm>
          <a:ln/>
        </p:spPr>
      </p:sp>
      <p:sp>
        <p:nvSpPr>
          <p:cNvPr id="22531" name="Rectangle 3"/>
          <p:cNvSpPr>
            <a:spLocks noGrp="1" noChangeArrowheads="1"/>
          </p:cNvSpPr>
          <p:nvPr>
            <p:ph type="body" idx="1"/>
          </p:nvPr>
        </p:nvSpPr>
        <p:spPr>
          <a:noFill/>
          <a:ln/>
        </p:spPr>
        <p:txBody>
          <a:bodyPr/>
          <a:lstStyle/>
          <a:p>
            <a:pPr lvl="0"/>
            <a:r>
              <a:rPr lang="en-US" dirty="0" err="1" smtClean="0">
                <a:latin typeface="Segoe Semibold" pitchFamily="48" charset="0"/>
              </a:rPr>
              <a:t>Objectif</a:t>
            </a:r>
            <a:r>
              <a:rPr lang="en-US" dirty="0" smtClean="0">
                <a:latin typeface="Segoe Semibold" pitchFamily="48" charset="0"/>
              </a:rPr>
              <a:t> de </a:t>
            </a:r>
            <a:r>
              <a:rPr lang="en-US" dirty="0" err="1" smtClean="0">
                <a:latin typeface="Segoe Semibold" pitchFamily="48" charset="0"/>
              </a:rPr>
              <a:t>notre</a:t>
            </a:r>
            <a:r>
              <a:rPr lang="en-US" dirty="0" smtClean="0">
                <a:latin typeface="Segoe Semibold" pitchFamily="48" charset="0"/>
              </a:rPr>
              <a:t> </a:t>
            </a:r>
            <a:r>
              <a:rPr lang="en-US" dirty="0" err="1" smtClean="0">
                <a:latin typeface="Segoe Semibold" pitchFamily="48" charset="0"/>
              </a:rPr>
              <a:t>offre</a:t>
            </a:r>
            <a:r>
              <a:rPr lang="en-US" dirty="0" smtClean="0">
                <a:latin typeface="Segoe Semibold" pitchFamily="48" charset="0"/>
              </a:rPr>
              <a:t> de </a:t>
            </a:r>
            <a:r>
              <a:rPr lang="en-US" dirty="0" err="1" smtClean="0">
                <a:latin typeface="Segoe Semibold" pitchFamily="48" charset="0"/>
              </a:rPr>
              <a:t>produits</a:t>
            </a:r>
            <a:r>
              <a:rPr lang="en-US" dirty="0" smtClean="0">
                <a:latin typeface="Segoe Semibold" pitchFamily="48" charset="0"/>
              </a:rPr>
              <a:t> de </a:t>
            </a:r>
            <a:r>
              <a:rPr lang="en-US" dirty="0" err="1" smtClean="0">
                <a:latin typeface="Segoe Semibold" pitchFamily="48" charset="0"/>
              </a:rPr>
              <a:t>Sécurité</a:t>
            </a:r>
            <a:r>
              <a:rPr lang="en-US" dirty="0" smtClean="0">
                <a:latin typeface="Segoe Semibold" pitchFamily="48" charset="0"/>
              </a:rPr>
              <a:t> :</a:t>
            </a:r>
            <a:r>
              <a:rPr lang="en-US" baseline="0" dirty="0" smtClean="0">
                <a:latin typeface="Segoe Semibold" pitchFamily="48" charset="0"/>
              </a:rPr>
              <a:t> </a:t>
            </a:r>
            <a:r>
              <a:rPr lang="en-US" baseline="0" dirty="0" err="1" smtClean="0">
                <a:latin typeface="Segoe Semibold" pitchFamily="48" charset="0"/>
              </a:rPr>
              <a:t>protéger</a:t>
            </a:r>
            <a:r>
              <a:rPr lang="en-US" baseline="0" dirty="0" smtClean="0">
                <a:latin typeface="Segoe Semibold" pitchFamily="48" charset="0"/>
              </a:rPr>
              <a:t> </a:t>
            </a:r>
            <a:r>
              <a:rPr lang="en-US" baseline="0" dirty="0" err="1" smtClean="0">
                <a:latin typeface="Segoe Semibold" pitchFamily="48" charset="0"/>
              </a:rPr>
              <a:t>vos</a:t>
            </a:r>
            <a:r>
              <a:rPr lang="en-US" baseline="0" dirty="0" smtClean="0">
                <a:latin typeface="Segoe Semibold" pitchFamily="48" charset="0"/>
              </a:rPr>
              <a:t> infrastructures </a:t>
            </a:r>
          </a:p>
          <a:p>
            <a:pPr lvl="0"/>
            <a:endParaRPr lang="en-US" baseline="0" dirty="0" smtClean="0">
              <a:latin typeface="Segoe Semibold" pitchFamily="48" charset="0"/>
            </a:endParaRPr>
          </a:p>
          <a:p>
            <a:pPr lvl="0"/>
            <a:r>
              <a:rPr lang="en-US" baseline="0" dirty="0" smtClean="0">
                <a:latin typeface="Segoe Semibold" pitchFamily="48" charset="0"/>
              </a:rPr>
              <a:t>La slide se lit de gauche à </a:t>
            </a:r>
            <a:r>
              <a:rPr lang="en-US" baseline="0" dirty="0" err="1" smtClean="0">
                <a:latin typeface="Segoe Semibold" pitchFamily="48" charset="0"/>
              </a:rPr>
              <a:t>droite</a:t>
            </a:r>
            <a:r>
              <a:rPr lang="en-US" baseline="0" dirty="0" smtClean="0">
                <a:latin typeface="Segoe Semibold" pitchFamily="48" charset="0"/>
              </a:rPr>
              <a:t> :</a:t>
            </a:r>
          </a:p>
          <a:p>
            <a:pPr lvl="0"/>
            <a:r>
              <a:rPr lang="en-US" baseline="0" dirty="0" smtClean="0">
                <a:latin typeface="Segoe Semibold" pitchFamily="48" charset="0"/>
              </a:rPr>
              <a:t>Les 3 premiers blocs </a:t>
            </a:r>
            <a:r>
              <a:rPr lang="en-US" baseline="0" dirty="0" err="1" smtClean="0">
                <a:latin typeface="Segoe Semibold" pitchFamily="48" charset="0"/>
              </a:rPr>
              <a:t>sont</a:t>
            </a:r>
            <a:r>
              <a:rPr lang="en-US" baseline="0" dirty="0" smtClean="0">
                <a:latin typeface="Segoe Semibold" pitchFamily="48" charset="0"/>
              </a:rPr>
              <a:t> du software.</a:t>
            </a:r>
          </a:p>
          <a:p>
            <a:pPr lvl="0"/>
            <a:r>
              <a:rPr lang="en-US" baseline="0" dirty="0" smtClean="0">
                <a:latin typeface="Segoe Semibold" pitchFamily="48" charset="0"/>
              </a:rPr>
              <a:t>	Les 2 premiers blocs </a:t>
            </a:r>
            <a:r>
              <a:rPr lang="en-US" baseline="0" dirty="0" err="1" smtClean="0">
                <a:latin typeface="Segoe Semibold" pitchFamily="48" charset="0"/>
              </a:rPr>
              <a:t>consomment</a:t>
            </a:r>
            <a:r>
              <a:rPr lang="en-US" baseline="0" dirty="0" smtClean="0">
                <a:latin typeface="Segoe Semibold" pitchFamily="48" charset="0"/>
              </a:rPr>
              <a:t> des services en </a:t>
            </a:r>
            <a:r>
              <a:rPr lang="en-US" baseline="0" dirty="0" err="1" smtClean="0">
                <a:latin typeface="Segoe Semibold" pitchFamily="48" charset="0"/>
              </a:rPr>
              <a:t>ligne</a:t>
            </a:r>
            <a:r>
              <a:rPr lang="en-US" baseline="0" dirty="0" smtClean="0">
                <a:latin typeface="Segoe Semibold" pitchFamily="48" charset="0"/>
              </a:rPr>
              <a:t> (</a:t>
            </a:r>
            <a:r>
              <a:rPr lang="en-US" baseline="0" dirty="0" err="1" smtClean="0">
                <a:latin typeface="Segoe Semibold" pitchFamily="48" charset="0"/>
              </a:rPr>
              <a:t>mise</a:t>
            </a:r>
            <a:r>
              <a:rPr lang="en-US" baseline="0" dirty="0" smtClean="0">
                <a:latin typeface="Segoe Semibold" pitchFamily="48" charset="0"/>
              </a:rPr>
              <a:t> à jour antivirus et anti spyware)</a:t>
            </a:r>
          </a:p>
          <a:p>
            <a:pPr lvl="0"/>
            <a:r>
              <a:rPr lang="en-US" baseline="0" dirty="0" smtClean="0">
                <a:latin typeface="Segoe Semibold" pitchFamily="48" charset="0"/>
              </a:rPr>
              <a:t>	Le 3ème bloc </a:t>
            </a:r>
            <a:r>
              <a:rPr lang="en-US" baseline="0" dirty="0" err="1" smtClean="0">
                <a:latin typeface="Segoe Semibold" pitchFamily="48" charset="0"/>
              </a:rPr>
              <a:t>concerne</a:t>
            </a:r>
            <a:r>
              <a:rPr lang="en-US" baseline="0" dirty="0" smtClean="0">
                <a:latin typeface="Segoe Semibold" pitchFamily="48" charset="0"/>
              </a:rPr>
              <a:t> la </a:t>
            </a:r>
            <a:r>
              <a:rPr lang="en-US" baseline="0" dirty="0" err="1" smtClean="0">
                <a:latin typeface="Segoe Semibold" pitchFamily="48" charset="0"/>
              </a:rPr>
              <a:t>frontière</a:t>
            </a:r>
            <a:r>
              <a:rPr lang="en-US" baseline="0" dirty="0" smtClean="0">
                <a:latin typeface="Segoe Semibold" pitchFamily="48" charset="0"/>
              </a:rPr>
              <a:t> entre le </a:t>
            </a:r>
            <a:r>
              <a:rPr lang="en-US" baseline="0" dirty="0" err="1" smtClean="0">
                <a:latin typeface="Segoe Semibold" pitchFamily="48" charset="0"/>
              </a:rPr>
              <a:t>réseau</a:t>
            </a:r>
            <a:r>
              <a:rPr lang="en-US" baseline="0" dirty="0" smtClean="0">
                <a:latin typeface="Segoe Semibold" pitchFamily="48" charset="0"/>
              </a:rPr>
              <a:t> de </a:t>
            </a:r>
            <a:r>
              <a:rPr lang="en-US" baseline="0" dirty="0" err="1" smtClean="0">
                <a:latin typeface="Segoe Semibold" pitchFamily="48" charset="0"/>
              </a:rPr>
              <a:t>l’entreprise</a:t>
            </a:r>
            <a:r>
              <a:rPr lang="en-US" baseline="0" dirty="0" smtClean="0">
                <a:latin typeface="Segoe Semibold" pitchFamily="48" charset="0"/>
              </a:rPr>
              <a:t> et Internet</a:t>
            </a:r>
          </a:p>
          <a:p>
            <a:pPr lvl="0"/>
            <a:r>
              <a:rPr lang="en-US" baseline="0" dirty="0" smtClean="0">
                <a:latin typeface="Segoe Semibold" pitchFamily="48" charset="0"/>
              </a:rPr>
              <a:t>	Le dernier bloc </a:t>
            </a:r>
            <a:r>
              <a:rPr lang="en-US" baseline="0" dirty="0" err="1" smtClean="0">
                <a:latin typeface="Segoe Semibold" pitchFamily="48" charset="0"/>
              </a:rPr>
              <a:t>concerne</a:t>
            </a:r>
            <a:r>
              <a:rPr lang="en-US" baseline="0" dirty="0" smtClean="0">
                <a:latin typeface="Segoe Semibold" pitchFamily="48" charset="0"/>
              </a:rPr>
              <a:t> les services </a:t>
            </a:r>
            <a:r>
              <a:rPr lang="en-US" baseline="0" dirty="0" err="1" smtClean="0">
                <a:latin typeface="Segoe Semibold" pitchFamily="48" charset="0"/>
              </a:rPr>
              <a:t>hébergés</a:t>
            </a:r>
            <a:r>
              <a:rPr lang="en-US" baseline="0" dirty="0" smtClean="0">
                <a:latin typeface="Segoe Semibold" pitchFamily="48" charset="0"/>
              </a:rPr>
              <a:t> (datacenter de Microsoft) </a:t>
            </a:r>
            <a:r>
              <a:rPr lang="en-US" baseline="0" dirty="0" err="1" smtClean="0">
                <a:latin typeface="Segoe Semibold" pitchFamily="48" charset="0"/>
              </a:rPr>
              <a:t>permettant</a:t>
            </a:r>
            <a:r>
              <a:rPr lang="en-US" baseline="0" dirty="0" smtClean="0">
                <a:latin typeface="Segoe Semibold" pitchFamily="48" charset="0"/>
              </a:rPr>
              <a:t> de </a:t>
            </a:r>
            <a:r>
              <a:rPr lang="en-US" baseline="0" dirty="0" err="1" smtClean="0">
                <a:latin typeface="Segoe Semibold" pitchFamily="48" charset="0"/>
              </a:rPr>
              <a:t>sécuriser</a:t>
            </a:r>
            <a:r>
              <a:rPr lang="en-US" baseline="0" dirty="0" smtClean="0">
                <a:latin typeface="Segoe Semibold" pitchFamily="48" charset="0"/>
              </a:rPr>
              <a:t> (</a:t>
            </a:r>
            <a:r>
              <a:rPr lang="en-US" baseline="0" dirty="0" err="1" smtClean="0">
                <a:latin typeface="Segoe Semibold" pitchFamily="48" charset="0"/>
              </a:rPr>
              <a:t>filtrage</a:t>
            </a:r>
            <a:r>
              <a:rPr lang="en-US" baseline="0" dirty="0" smtClean="0">
                <a:latin typeface="Segoe Semibold" pitchFamily="48" charset="0"/>
              </a:rPr>
              <a:t> </a:t>
            </a:r>
            <a:r>
              <a:rPr lang="en-US" baseline="0" dirty="0" err="1" smtClean="0">
                <a:latin typeface="Segoe Semibold" pitchFamily="48" charset="0"/>
              </a:rPr>
              <a:t>antispam</a:t>
            </a:r>
            <a:r>
              <a:rPr lang="en-US" baseline="0" dirty="0" smtClean="0">
                <a:latin typeface="Segoe Semibold" pitchFamily="48" charset="0"/>
              </a:rPr>
              <a:t>, antivirus, </a:t>
            </a:r>
            <a:r>
              <a:rPr lang="en-US" baseline="0" dirty="0" err="1" smtClean="0">
                <a:latin typeface="Segoe Semibold" pitchFamily="48" charset="0"/>
              </a:rPr>
              <a:t>chiffrement</a:t>
            </a:r>
            <a:r>
              <a:rPr lang="en-US" baseline="0" dirty="0" smtClean="0">
                <a:latin typeface="Segoe Semibold" pitchFamily="48" charset="0"/>
              </a:rPr>
              <a:t> des messages…) les flux de </a:t>
            </a:r>
            <a:r>
              <a:rPr lang="en-US" baseline="0" dirty="0" err="1" smtClean="0">
                <a:latin typeface="Segoe Semibold" pitchFamily="48" charset="0"/>
              </a:rPr>
              <a:t>messagerie</a:t>
            </a:r>
            <a:r>
              <a:rPr lang="en-US" baseline="0" dirty="0" smtClean="0">
                <a:latin typeface="Segoe Semibold" pitchFamily="48" charset="0"/>
              </a:rPr>
              <a:t> à destination de </a:t>
            </a:r>
            <a:r>
              <a:rPr lang="en-US" baseline="0" dirty="0" err="1" smtClean="0">
                <a:latin typeface="Segoe Semibold" pitchFamily="48" charset="0"/>
              </a:rPr>
              <a:t>l’infrastructure</a:t>
            </a:r>
            <a:r>
              <a:rPr lang="en-US" baseline="0" dirty="0" smtClean="0">
                <a:latin typeface="Segoe Semibold" pitchFamily="48" charset="0"/>
              </a:rPr>
              <a:t> de </a:t>
            </a:r>
            <a:r>
              <a:rPr lang="en-US" baseline="0" dirty="0" err="1" smtClean="0">
                <a:latin typeface="Segoe Semibold" pitchFamily="48" charset="0"/>
              </a:rPr>
              <a:t>messagerie</a:t>
            </a:r>
            <a:r>
              <a:rPr lang="en-US" baseline="0" dirty="0" smtClean="0">
                <a:latin typeface="Segoe Semibold" pitchFamily="48" charset="0"/>
              </a:rPr>
              <a:t> de </a:t>
            </a:r>
            <a:r>
              <a:rPr lang="en-US" baseline="0" dirty="0" err="1" smtClean="0">
                <a:latin typeface="Segoe Semibold" pitchFamily="48" charset="0"/>
              </a:rPr>
              <a:t>l’entreprise</a:t>
            </a:r>
            <a:endParaRPr lang="en-US" baseline="0" dirty="0" smtClean="0">
              <a:latin typeface="Segoe Semibold" pitchFamily="48" charset="0"/>
            </a:endParaRPr>
          </a:p>
          <a:p>
            <a:pPr lvl="0"/>
            <a:endParaRPr lang="en-US" baseline="0" dirty="0" smtClean="0">
              <a:latin typeface="Segoe Semibold" pitchFamily="48" charset="0"/>
            </a:endParaRPr>
          </a:p>
          <a:p>
            <a:pPr lvl="0"/>
            <a:r>
              <a:rPr lang="en-US" baseline="0" dirty="0" err="1" smtClean="0">
                <a:latin typeface="Segoe Semibold" pitchFamily="48" charset="0"/>
              </a:rPr>
              <a:t>Ça</a:t>
            </a:r>
            <a:r>
              <a:rPr lang="en-US" baseline="0" dirty="0" smtClean="0">
                <a:latin typeface="Segoe Semibold" pitchFamily="48" charset="0"/>
              </a:rPr>
              <a:t> nous fait </a:t>
            </a:r>
            <a:r>
              <a:rPr lang="en-US" baseline="0" dirty="0" err="1" smtClean="0">
                <a:latin typeface="Segoe Semibold" pitchFamily="48" charset="0"/>
              </a:rPr>
              <a:t>donc</a:t>
            </a:r>
            <a:r>
              <a:rPr lang="en-US" baseline="0" dirty="0" smtClean="0">
                <a:latin typeface="Segoe Semibold" pitchFamily="48" charset="0"/>
              </a:rPr>
              <a:t> du Software (3 bloc de gauche) + du Service (bloc de </a:t>
            </a:r>
            <a:r>
              <a:rPr lang="en-US" baseline="0" dirty="0" err="1" smtClean="0">
                <a:latin typeface="Segoe Semibold" pitchFamily="48" charset="0"/>
              </a:rPr>
              <a:t>droite</a:t>
            </a:r>
            <a:r>
              <a:rPr lang="en-US" baseline="0" dirty="0" smtClean="0">
                <a:latin typeface="Segoe Semibold" pitchFamily="48" charset="0"/>
              </a:rPr>
              <a:t>)</a:t>
            </a:r>
          </a:p>
          <a:p>
            <a:pPr lvl="0"/>
            <a:endParaRPr lang="en-US" baseline="0" dirty="0" smtClean="0">
              <a:latin typeface="Segoe Semibold" pitchFamily="48" charset="0"/>
            </a:endParaRPr>
          </a:p>
          <a:p>
            <a:pPr lvl="0"/>
            <a:r>
              <a:rPr lang="en-US" baseline="0" dirty="0" err="1" smtClean="0">
                <a:latin typeface="Segoe Semibold" pitchFamily="48" charset="0"/>
              </a:rPr>
              <a:t>Détails</a:t>
            </a:r>
            <a:r>
              <a:rPr lang="en-US" baseline="0" dirty="0" smtClean="0">
                <a:latin typeface="Segoe Semibold" pitchFamily="48" charset="0"/>
              </a:rPr>
              <a:t> bloc 1 :</a:t>
            </a:r>
          </a:p>
          <a:p>
            <a:pPr lvl="0"/>
            <a:r>
              <a:rPr lang="en-US" baseline="0" dirty="0" smtClean="0">
                <a:latin typeface="Segoe Semibold" pitchFamily="48" charset="0"/>
              </a:rPr>
              <a:t>Forefront Client Security </a:t>
            </a:r>
            <a:r>
              <a:rPr lang="en-US" baseline="0" dirty="0" err="1" smtClean="0">
                <a:latin typeface="Segoe Semibold" pitchFamily="48" charset="0"/>
              </a:rPr>
              <a:t>est</a:t>
            </a:r>
            <a:r>
              <a:rPr lang="en-US" baseline="0" dirty="0" smtClean="0">
                <a:latin typeface="Segoe Semibold" pitchFamily="48" charset="0"/>
              </a:rPr>
              <a:t> </a:t>
            </a:r>
            <a:r>
              <a:rPr lang="en-US" baseline="0" dirty="0" err="1" smtClean="0">
                <a:latin typeface="Segoe Semibold" pitchFamily="48" charset="0"/>
              </a:rPr>
              <a:t>notre</a:t>
            </a:r>
            <a:r>
              <a:rPr lang="en-US" baseline="0" dirty="0" smtClean="0">
                <a:latin typeface="Segoe Semibold" pitchFamily="48" charset="0"/>
              </a:rPr>
              <a:t> solution antivirus/antispyware pour </a:t>
            </a:r>
            <a:r>
              <a:rPr lang="en-US" baseline="0" dirty="0" err="1" smtClean="0">
                <a:latin typeface="Segoe Semibold" pitchFamily="48" charset="0"/>
              </a:rPr>
              <a:t>l’entreprise</a:t>
            </a:r>
            <a:r>
              <a:rPr lang="en-US" baseline="0" dirty="0" smtClean="0">
                <a:latin typeface="Segoe Semibold" pitchFamily="48" charset="0"/>
              </a:rPr>
              <a:t> (</a:t>
            </a:r>
            <a:r>
              <a:rPr lang="en-US" baseline="0" dirty="0" err="1" smtClean="0">
                <a:latin typeface="Segoe Semibold" pitchFamily="48" charset="0"/>
              </a:rPr>
              <a:t>c’est</a:t>
            </a:r>
            <a:r>
              <a:rPr lang="en-US" baseline="0" dirty="0" smtClean="0">
                <a:latin typeface="Segoe Semibold" pitchFamily="48" charset="0"/>
              </a:rPr>
              <a:t> OneCare pour le consumer)</a:t>
            </a:r>
          </a:p>
          <a:p>
            <a:pPr lvl="0"/>
            <a:endParaRPr lang="en-US" baseline="0" dirty="0" smtClean="0">
              <a:latin typeface="Segoe Semibold" pitchFamily="48" charset="0"/>
            </a:endParaRPr>
          </a:p>
          <a:p>
            <a:pPr lvl="0"/>
            <a:r>
              <a:rPr lang="en-US" baseline="0" dirty="0" err="1" smtClean="0">
                <a:latin typeface="Segoe Semibold" pitchFamily="48" charset="0"/>
              </a:rPr>
              <a:t>Détail</a:t>
            </a:r>
            <a:r>
              <a:rPr lang="en-US" baseline="0" dirty="0" smtClean="0">
                <a:latin typeface="Segoe Semibold" pitchFamily="48" charset="0"/>
              </a:rPr>
              <a:t> bloc 2 :</a:t>
            </a:r>
          </a:p>
          <a:p>
            <a:pPr lvl="0"/>
            <a:r>
              <a:rPr lang="en-US" baseline="0" dirty="0" smtClean="0">
                <a:latin typeface="Segoe Semibold" pitchFamily="48" charset="0"/>
              </a:rPr>
              <a:t>Forefront Security for Exchange, SharePoint et OCS </a:t>
            </a:r>
            <a:r>
              <a:rPr lang="en-US" baseline="0" dirty="0" err="1" smtClean="0">
                <a:latin typeface="Segoe Semibold" pitchFamily="48" charset="0"/>
              </a:rPr>
              <a:t>permettent</a:t>
            </a:r>
            <a:r>
              <a:rPr lang="en-US" baseline="0" dirty="0" smtClean="0">
                <a:latin typeface="Segoe Semibold" pitchFamily="48" charset="0"/>
              </a:rPr>
              <a:t> de la protection antivirus (multi </a:t>
            </a:r>
            <a:r>
              <a:rPr lang="en-US" baseline="0" dirty="0" err="1" smtClean="0">
                <a:latin typeface="Segoe Semibold" pitchFamily="48" charset="0"/>
              </a:rPr>
              <a:t>moteurs</a:t>
            </a:r>
            <a:r>
              <a:rPr lang="en-US" baseline="0" dirty="0" smtClean="0">
                <a:latin typeface="Segoe Semibold" pitchFamily="48" charset="0"/>
              </a:rPr>
              <a:t>) et du </a:t>
            </a:r>
            <a:r>
              <a:rPr lang="en-US" baseline="0" dirty="0" err="1" smtClean="0">
                <a:latin typeface="Segoe Semibold" pitchFamily="48" charset="0"/>
              </a:rPr>
              <a:t>filtrage</a:t>
            </a:r>
            <a:r>
              <a:rPr lang="en-US" baseline="0" dirty="0" smtClean="0">
                <a:latin typeface="Segoe Semibold" pitchFamily="48" charset="0"/>
              </a:rPr>
              <a:t> de </a:t>
            </a:r>
            <a:r>
              <a:rPr lang="en-US" baseline="0" dirty="0" err="1" smtClean="0">
                <a:latin typeface="Segoe Semibold" pitchFamily="48" charset="0"/>
              </a:rPr>
              <a:t>contenu</a:t>
            </a:r>
            <a:endParaRPr lang="en-US" baseline="0" dirty="0" smtClean="0">
              <a:latin typeface="Segoe Semibold" pitchFamily="48" charset="0"/>
            </a:endParaRPr>
          </a:p>
          <a:p>
            <a:pPr lvl="0"/>
            <a:endParaRPr lang="en-US" baseline="0" dirty="0" smtClean="0">
              <a:latin typeface="Segoe Semibold" pitchFamily="48" charset="0"/>
            </a:endParaRPr>
          </a:p>
          <a:p>
            <a:pPr lvl="0"/>
            <a:r>
              <a:rPr lang="en-US" baseline="0" dirty="0" err="1" smtClean="0">
                <a:latin typeface="Segoe Semibold" pitchFamily="48" charset="0"/>
              </a:rPr>
              <a:t>Détail</a:t>
            </a:r>
            <a:r>
              <a:rPr lang="en-US" baseline="0" dirty="0" smtClean="0">
                <a:latin typeface="Segoe Semibold" pitchFamily="48" charset="0"/>
              </a:rPr>
              <a:t> bloc 3 :</a:t>
            </a:r>
          </a:p>
          <a:p>
            <a:pPr lvl="0"/>
            <a:r>
              <a:rPr lang="en-US" baseline="0" dirty="0" smtClean="0">
                <a:latin typeface="Segoe Semibold" pitchFamily="48" charset="0"/>
              </a:rPr>
              <a:t>ISA Server 2006 et IAG 2007 </a:t>
            </a:r>
            <a:r>
              <a:rPr lang="en-US" baseline="0" dirty="0" err="1" smtClean="0">
                <a:latin typeface="Segoe Semibold" pitchFamily="48" charset="0"/>
              </a:rPr>
              <a:t>permettent</a:t>
            </a:r>
            <a:r>
              <a:rPr lang="en-US" baseline="0" dirty="0" smtClean="0">
                <a:latin typeface="Segoe Semibold" pitchFamily="48" charset="0"/>
              </a:rPr>
              <a:t> de </a:t>
            </a:r>
            <a:r>
              <a:rPr lang="en-US" baseline="0" dirty="0" err="1" smtClean="0">
                <a:latin typeface="Segoe Semibold" pitchFamily="48" charset="0"/>
              </a:rPr>
              <a:t>controler</a:t>
            </a:r>
            <a:r>
              <a:rPr lang="en-US" baseline="0" dirty="0" smtClean="0">
                <a:latin typeface="Segoe Semibold" pitchFamily="48" charset="0"/>
              </a:rPr>
              <a:t> et </a:t>
            </a:r>
            <a:r>
              <a:rPr lang="en-US" baseline="0" dirty="0" err="1" smtClean="0">
                <a:latin typeface="Segoe Semibold" pitchFamily="48" charset="0"/>
              </a:rPr>
              <a:t>sécuriser</a:t>
            </a:r>
            <a:r>
              <a:rPr lang="en-US" baseline="0" dirty="0" smtClean="0">
                <a:latin typeface="Segoe Semibold" pitchFamily="48" charset="0"/>
              </a:rPr>
              <a:t> les flux </a:t>
            </a:r>
            <a:r>
              <a:rPr lang="en-US" baseline="0" dirty="0" err="1" smtClean="0">
                <a:latin typeface="Segoe Semibold" pitchFamily="48" charset="0"/>
              </a:rPr>
              <a:t>réseaux</a:t>
            </a:r>
            <a:r>
              <a:rPr lang="en-US" baseline="0" dirty="0" smtClean="0">
                <a:latin typeface="Segoe Semibold" pitchFamily="48" charset="0"/>
              </a:rPr>
              <a:t> </a:t>
            </a:r>
            <a:r>
              <a:rPr lang="en-US" baseline="0" dirty="0" err="1" smtClean="0">
                <a:latin typeface="Segoe Semibold" pitchFamily="48" charset="0"/>
              </a:rPr>
              <a:t>vers</a:t>
            </a:r>
            <a:r>
              <a:rPr lang="en-US" baseline="0" dirty="0" smtClean="0">
                <a:latin typeface="Segoe Semibold" pitchFamily="48" charset="0"/>
              </a:rPr>
              <a:t> et </a:t>
            </a:r>
            <a:r>
              <a:rPr lang="en-US" baseline="0" dirty="0" err="1" smtClean="0">
                <a:latin typeface="Segoe Semibold" pitchFamily="48" charset="0"/>
              </a:rPr>
              <a:t>depuis</a:t>
            </a:r>
            <a:r>
              <a:rPr lang="en-US" baseline="0" dirty="0" smtClean="0">
                <a:latin typeface="Segoe Semibold" pitchFamily="48" charset="0"/>
              </a:rPr>
              <a:t> Internet</a:t>
            </a:r>
          </a:p>
          <a:p>
            <a:pPr lvl="0"/>
            <a:endParaRPr lang="en-US" baseline="0" dirty="0" smtClean="0">
              <a:latin typeface="Segoe Semibold" pitchFamily="48" charset="0"/>
            </a:endParaRPr>
          </a:p>
          <a:p>
            <a:pPr lvl="0"/>
            <a:r>
              <a:rPr lang="en-US" baseline="0" dirty="0" err="1" smtClean="0">
                <a:latin typeface="Segoe Semibold" pitchFamily="48" charset="0"/>
              </a:rPr>
              <a:t>Détail</a:t>
            </a:r>
            <a:r>
              <a:rPr lang="en-US" baseline="0" dirty="0" smtClean="0">
                <a:latin typeface="Segoe Semibold" pitchFamily="48" charset="0"/>
              </a:rPr>
              <a:t> bloc 4 :</a:t>
            </a:r>
          </a:p>
          <a:p>
            <a:pPr lvl="0"/>
            <a:r>
              <a:rPr lang="en-US" baseline="0" dirty="0" smtClean="0">
                <a:latin typeface="Segoe Semibold" pitchFamily="48" charset="0"/>
              </a:rPr>
              <a:t>EHS Filtering </a:t>
            </a:r>
            <a:r>
              <a:rPr lang="en-US" baseline="0" dirty="0" err="1" smtClean="0">
                <a:latin typeface="Segoe Semibold" pitchFamily="48" charset="0"/>
              </a:rPr>
              <a:t>permet</a:t>
            </a:r>
            <a:r>
              <a:rPr lang="en-US" baseline="0" dirty="0" smtClean="0">
                <a:latin typeface="Segoe Semibold" pitchFamily="48" charset="0"/>
              </a:rPr>
              <a:t> </a:t>
            </a:r>
            <a:r>
              <a:rPr lang="en-US" baseline="0" dirty="0" err="1" smtClean="0">
                <a:latin typeface="Segoe Semibold" pitchFamily="48" charset="0"/>
              </a:rPr>
              <a:t>l’analyse</a:t>
            </a:r>
            <a:r>
              <a:rPr lang="en-US" baseline="0" dirty="0" smtClean="0">
                <a:latin typeface="Segoe Semibold" pitchFamily="48" charset="0"/>
              </a:rPr>
              <a:t> antivirus des messages (multi-</a:t>
            </a:r>
            <a:r>
              <a:rPr lang="en-US" baseline="0" dirty="0" err="1" smtClean="0">
                <a:latin typeface="Segoe Semibold" pitchFamily="48" charset="0"/>
              </a:rPr>
              <a:t>moteur</a:t>
            </a:r>
            <a:r>
              <a:rPr lang="en-US" baseline="0" dirty="0" smtClean="0">
                <a:latin typeface="Segoe Semibold" pitchFamily="48" charset="0"/>
              </a:rPr>
              <a:t>) + de </a:t>
            </a:r>
            <a:r>
              <a:rPr lang="en-US" baseline="0" dirty="0" err="1" smtClean="0">
                <a:latin typeface="Segoe Semibold" pitchFamily="48" charset="0"/>
              </a:rPr>
              <a:t>l’anti</a:t>
            </a:r>
            <a:r>
              <a:rPr lang="en-US" baseline="0" dirty="0" smtClean="0">
                <a:latin typeface="Segoe Semibold" pitchFamily="48" charset="0"/>
              </a:rPr>
              <a:t>-spam   (SLA : 96% </a:t>
            </a:r>
            <a:r>
              <a:rPr lang="en-US" baseline="0" dirty="0" err="1" smtClean="0">
                <a:latin typeface="Segoe Semibold" pitchFamily="48" charset="0"/>
              </a:rPr>
              <a:t>d’élimination</a:t>
            </a:r>
            <a:r>
              <a:rPr lang="en-US" baseline="0" dirty="0" smtClean="0">
                <a:latin typeface="Segoe Semibold" pitchFamily="48" charset="0"/>
              </a:rPr>
              <a:t> des </a:t>
            </a:r>
            <a:r>
              <a:rPr lang="en-US" baseline="0" dirty="0" err="1" smtClean="0">
                <a:latin typeface="Segoe Semibold" pitchFamily="48" charset="0"/>
              </a:rPr>
              <a:t>spams</a:t>
            </a:r>
            <a:r>
              <a:rPr lang="en-US" baseline="0" dirty="0" smtClean="0">
                <a:latin typeface="Segoe Semibold" pitchFamily="48" charset="0"/>
              </a:rPr>
              <a:t>)</a:t>
            </a:r>
          </a:p>
          <a:p>
            <a:pPr lvl="0"/>
            <a:r>
              <a:rPr lang="en-US" baseline="0" dirty="0" smtClean="0">
                <a:latin typeface="Segoe Semibold" pitchFamily="48" charset="0"/>
              </a:rPr>
              <a:t>EHS Encryption </a:t>
            </a:r>
            <a:r>
              <a:rPr lang="en-US" baseline="0" dirty="0" err="1" smtClean="0">
                <a:latin typeface="Segoe Semibold" pitchFamily="48" charset="0"/>
              </a:rPr>
              <a:t>permet</a:t>
            </a:r>
            <a:r>
              <a:rPr lang="en-US" baseline="0" dirty="0" smtClean="0">
                <a:latin typeface="Segoe Semibold" pitchFamily="48" charset="0"/>
              </a:rPr>
              <a:t> de </a:t>
            </a:r>
            <a:r>
              <a:rPr lang="en-US" baseline="0" dirty="0" err="1" smtClean="0">
                <a:latin typeface="Segoe Semibold" pitchFamily="48" charset="0"/>
              </a:rPr>
              <a:t>chiffrer</a:t>
            </a:r>
            <a:r>
              <a:rPr lang="en-US" baseline="0" dirty="0" smtClean="0">
                <a:latin typeface="Segoe Semibold" pitchFamily="48" charset="0"/>
              </a:rPr>
              <a:t> des messages (pour assurer la </a:t>
            </a:r>
            <a:r>
              <a:rPr lang="en-US" baseline="0" dirty="0" err="1" smtClean="0">
                <a:latin typeface="Segoe Semibold" pitchFamily="48" charset="0"/>
              </a:rPr>
              <a:t>confidentialité</a:t>
            </a:r>
            <a:r>
              <a:rPr lang="en-US" baseline="0" dirty="0" smtClean="0">
                <a:latin typeface="Segoe Semibold" pitchFamily="48"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microsoftdays.fr/presentations"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remerciements Partenaires">
    <p:spTree>
      <p:nvGrpSpPr>
        <p:cNvPr id="1" name=""/>
        <p:cNvGrpSpPr/>
        <p:nvPr/>
      </p:nvGrpSpPr>
      <p:grpSpPr>
        <a:xfrm>
          <a:off x="0" y="0"/>
          <a:ext cx="0" cy="0"/>
          <a:chOff x="0" y="0"/>
          <a:chExt cx="0" cy="0"/>
        </a:xfrm>
      </p:grpSpPr>
      <p:pic>
        <p:nvPicPr>
          <p:cNvPr id="3" name="Image 2" descr="slide titre itdm.jpg"/>
          <p:cNvPicPr>
            <a:picLocks noChangeAspect="1"/>
          </p:cNvPicPr>
          <p:nvPr userDrawn="1"/>
        </p:nvPicPr>
        <p:blipFill>
          <a:blip r:embed="rId2"/>
          <a:stretch>
            <a:fillRect/>
          </a:stretch>
        </p:blipFill>
        <p:spPr>
          <a:xfrm>
            <a:off x="0" y="323"/>
            <a:ext cx="9144000" cy="6857355"/>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Ressources complémentaires">
    <p:spTree>
      <p:nvGrpSpPr>
        <p:cNvPr id="1" name=""/>
        <p:cNvGrpSpPr/>
        <p:nvPr/>
      </p:nvGrpSpPr>
      <p:grpSpPr>
        <a:xfrm>
          <a:off x="0" y="0"/>
          <a:ext cx="0" cy="0"/>
          <a:chOff x="0" y="0"/>
          <a:chExt cx="0" cy="0"/>
        </a:xfrm>
      </p:grpSpPr>
      <p:pic>
        <p:nvPicPr>
          <p:cNvPr id="9" name="Image 8" descr="SLIDE ITDM TEXTE.jpg"/>
          <p:cNvPicPr>
            <a:picLocks noChangeAspect="1"/>
          </p:cNvPicPr>
          <p:nvPr userDrawn="1"/>
        </p:nvPicPr>
        <p:blipFill>
          <a:blip r:embed="rId2"/>
          <a:stretch>
            <a:fillRect/>
          </a:stretch>
        </p:blipFill>
        <p:spPr>
          <a:xfrm>
            <a:off x="0" y="323"/>
            <a:ext cx="9144000" cy="6857355"/>
          </a:xfrm>
          <a:prstGeom prst="rect">
            <a:avLst/>
          </a:prstGeom>
        </p:spPr>
      </p:pic>
      <p:sp>
        <p:nvSpPr>
          <p:cNvPr id="2" name="Title 1"/>
          <p:cNvSpPr>
            <a:spLocks noGrp="1"/>
          </p:cNvSpPr>
          <p:nvPr>
            <p:ph type="title" hasCustomPrompt="1"/>
          </p:nvPr>
        </p:nvSpPr>
        <p:spPr>
          <a:xfrm>
            <a:off x="1343025" y="76200"/>
            <a:ext cx="7448550" cy="664797"/>
          </a:xfrm>
          <a:prstGeom prst="rect">
            <a:avLst/>
          </a:prstGeom>
        </p:spPr>
        <p:txBody>
          <a:bodyPr/>
          <a:lstStyle>
            <a:lvl1pPr marL="0" marR="0" indent="0" defTabSz="914363" rtl="0" eaLnBrk="1" fontAlgn="auto" latinLnBrk="0" hangingPunct="1">
              <a:lnSpc>
                <a:spcPct val="90000"/>
              </a:lnSpc>
              <a:spcBef>
                <a:spcPct val="0"/>
              </a:spcBef>
              <a:spcAft>
                <a:spcPts val="0"/>
              </a:spcAft>
              <a:tabLst/>
              <a:defRPr baseline="0"/>
            </a:lvl1pPr>
          </a:lstStyle>
          <a:p>
            <a:pPr marL="0" marR="0" lvl="0" indent="0" defTabSz="914363" rtl="0" eaLnBrk="1" fontAlgn="auto" latinLnBrk="0" hangingPunct="1">
              <a:lnSpc>
                <a:spcPct val="90000"/>
              </a:lnSpc>
              <a:spcBef>
                <a:spcPct val="0"/>
              </a:spcBef>
              <a:spcAft>
                <a:spcPts val="0"/>
              </a:spcAft>
              <a:tabLst/>
              <a:defRPr/>
            </a:pPr>
            <a:r>
              <a:rPr kumimoji="0" lang="fr-FR" sz="4800" b="0" i="0" u="none" strike="noStrike" kern="1200" cap="none" spc="-100" normalizeH="0" baseline="0" noProof="0" smtClean="0">
                <a:ln w="3175">
                  <a:noFill/>
                </a:ln>
                <a:solidFill>
                  <a:schemeClr val="tx1"/>
                </a:solidFill>
                <a:effectLst/>
                <a:uLnTx/>
                <a:uFillTx/>
                <a:latin typeface="Calibri" pitchFamily="34" charset="0"/>
                <a:ea typeface="+mn-ea"/>
                <a:cs typeface="Arial" charset="0"/>
              </a:rPr>
              <a:t>Pour aller plus loin…</a:t>
            </a:r>
            <a:endParaRPr kumimoji="0" lang="fr-FR" sz="4800" b="0" i="0" u="none" strike="noStrike" kern="1200" cap="none" spc="-100" normalizeH="0" baseline="0" noProof="0">
              <a:ln w="3175">
                <a:noFill/>
              </a:ln>
              <a:solidFill>
                <a:schemeClr val="tx1"/>
              </a:solidFill>
              <a:effectLst/>
              <a:uLnTx/>
              <a:uFillTx/>
              <a:latin typeface="Calibri" pitchFamily="34" charset="0"/>
              <a:ea typeface="+mn-ea"/>
              <a:cs typeface="Arial" charset="0"/>
            </a:endParaRPr>
          </a:p>
        </p:txBody>
      </p:sp>
      <p:sp>
        <p:nvSpPr>
          <p:cNvPr id="11" name="Content Placeholder 10"/>
          <p:cNvSpPr>
            <a:spLocks noGrp="1"/>
          </p:cNvSpPr>
          <p:nvPr>
            <p:ph sz="quarter" idx="10" hasCustomPrompt="1"/>
          </p:nvPr>
        </p:nvSpPr>
        <p:spPr>
          <a:xfrm>
            <a:off x="381000" y="1414461"/>
            <a:ext cx="8385048" cy="604121"/>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baseline="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fr-FR" noProof="0" dirty="0" smtClean="0">
                <a:solidFill>
                  <a:srgbClr val="FFFFFF"/>
                </a:solidFill>
                <a:effectLst>
                  <a:outerShdw blurRad="38100" dist="38100" dir="2700000" algn="tl">
                    <a:srgbClr val="000000">
                      <a:alpha val="43137"/>
                    </a:srgbClr>
                  </a:outerShdw>
                </a:effectLst>
              </a:rPr>
              <a:t>Autres sessions</a:t>
            </a:r>
          </a:p>
        </p:txBody>
      </p:sp>
      <p:sp>
        <p:nvSpPr>
          <p:cNvPr id="12" name="Content Placeholder 10"/>
          <p:cNvSpPr>
            <a:spLocks noGrp="1"/>
          </p:cNvSpPr>
          <p:nvPr>
            <p:ph sz="quarter" idx="11" hasCustomPrompt="1"/>
          </p:nvPr>
        </p:nvSpPr>
        <p:spPr>
          <a:xfrm>
            <a:off x="381000" y="2347420"/>
            <a:ext cx="8385048" cy="645947"/>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a:defRPr/>
            </a:pPr>
            <a:r>
              <a:rPr lang="fr-FR" noProof="0" dirty="0" smtClean="0"/>
              <a:t>Webcasts</a:t>
            </a:r>
          </a:p>
        </p:txBody>
      </p:sp>
      <p:sp>
        <p:nvSpPr>
          <p:cNvPr id="13" name="Content Placeholder 10"/>
          <p:cNvSpPr>
            <a:spLocks noGrp="1"/>
          </p:cNvSpPr>
          <p:nvPr>
            <p:ph sz="quarter" idx="12" hasCustomPrompt="1"/>
          </p:nvPr>
        </p:nvSpPr>
        <p:spPr>
          <a:xfrm>
            <a:off x="381000" y="3280385"/>
            <a:ext cx="8385048" cy="636009"/>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fr-FR" noProof="0" dirty="0" smtClean="0">
                <a:solidFill>
                  <a:srgbClr val="FFFFFF"/>
                </a:solidFill>
                <a:effectLst>
                  <a:outerShdw blurRad="38100" dist="38100" dir="2700000" algn="tl">
                    <a:srgbClr val="000000">
                      <a:alpha val="43137"/>
                    </a:srgbClr>
                  </a:outerShdw>
                </a:effectLst>
              </a:rPr>
              <a:t>Liens utiles</a:t>
            </a:r>
            <a:endParaRPr lang="fr-FR" sz="1600" noProof="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Content Placeholder 10"/>
          <p:cNvSpPr>
            <a:spLocks noGrp="1"/>
          </p:cNvSpPr>
          <p:nvPr>
            <p:ph sz="quarter" idx="13" hasCustomPrompt="1"/>
          </p:nvPr>
        </p:nvSpPr>
        <p:spPr>
          <a:xfrm>
            <a:off x="381000" y="4213345"/>
            <a:ext cx="8385048" cy="626075"/>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fr-FR" noProof="0" dirty="0" smtClean="0">
                <a:solidFill>
                  <a:srgbClr val="FFFFFF"/>
                </a:solidFill>
                <a:effectLst>
                  <a:outerShdw blurRad="38100" dist="38100" dir="2700000" algn="tl">
                    <a:srgbClr val="000000">
                      <a:alpha val="43137"/>
                    </a:srgbClr>
                  </a:outerShdw>
                </a:effectLst>
              </a:rPr>
              <a:t>Documents</a:t>
            </a:r>
          </a:p>
        </p:txBody>
      </p:sp>
      <p:sp>
        <p:nvSpPr>
          <p:cNvPr id="8" name="ZoneTexte 7"/>
          <p:cNvSpPr txBox="1"/>
          <p:nvPr userDrawn="1"/>
        </p:nvSpPr>
        <p:spPr>
          <a:xfrm>
            <a:off x="66677" y="5324477"/>
            <a:ext cx="9075561" cy="461665"/>
          </a:xfrm>
          <a:prstGeom prst="rect">
            <a:avLst/>
          </a:prstGeom>
          <a:noFill/>
        </p:spPr>
        <p:txBody>
          <a:bodyPr wrap="none" rtlCol="0">
            <a:spAutoFit/>
          </a:bodyPr>
          <a:lstStyle/>
          <a:p>
            <a:pPr marL="0" marR="0" indent="0" algn="l" defTabSz="914099" rtl="0" eaLnBrk="1" fontAlgn="base" latinLnBrk="0" hangingPunct="1">
              <a:lnSpc>
                <a:spcPct val="100000"/>
              </a:lnSpc>
              <a:spcBef>
                <a:spcPct val="0"/>
              </a:spcBef>
              <a:spcAft>
                <a:spcPct val="0"/>
              </a:spcAft>
              <a:buClrTx/>
              <a:buSzTx/>
              <a:buFontTx/>
              <a:buNone/>
              <a:tabLst/>
              <a:defRPr/>
            </a:pPr>
            <a:r>
              <a:rPr lang="fr-FR" sz="2400" noProof="0" dirty="0" smtClean="0">
                <a:solidFill>
                  <a:srgbClr val="FFFFFF"/>
                </a:solidFill>
                <a:effectLst>
                  <a:outerShdw blurRad="38100" dist="38100" dir="2700000" algn="tl">
                    <a:srgbClr val="000000">
                      <a:alpha val="43137"/>
                    </a:srgbClr>
                  </a:outerShdw>
                </a:effectLst>
                <a:latin typeface="Calibri" pitchFamily="34" charset="0"/>
              </a:rPr>
              <a:t>Présentation disponible sur </a:t>
            </a:r>
            <a:r>
              <a:rPr lang="fr-FR" sz="2400" u="sng" kern="1200" dirty="0" smtClean="0">
                <a:solidFill>
                  <a:schemeClr val="tx1"/>
                </a:solidFill>
                <a:latin typeface="+mn-lt"/>
                <a:ea typeface="+mn-ea"/>
                <a:cs typeface="+mn-cs"/>
                <a:hlinkClick r:id="rId3"/>
              </a:rPr>
              <a:t>http://www.microsoftdays.fr/presentations</a:t>
            </a:r>
            <a:endParaRPr lang="fr-FR" sz="2400" noProof="0" dirty="0" smtClean="0">
              <a:solidFill>
                <a:srgbClr val="FFFFFF"/>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pour Notes cachées">
    <p:bg bwMode="black">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8" name="Titre 7"/>
          <p:cNvSpPr>
            <a:spLocks noGrp="1"/>
          </p:cNvSpPr>
          <p:nvPr>
            <p:ph type="title"/>
          </p:nvPr>
        </p:nvSpPr>
        <p:spPr>
          <a:xfrm>
            <a:off x="387054" y="228600"/>
            <a:ext cx="8299746" cy="664797"/>
          </a:xfrm>
          <a:prstGeom prst="rect">
            <a:avLst/>
          </a:prstGeom>
        </p:spPr>
        <p:txBody>
          <a:bodyPr/>
          <a:lstStyle/>
          <a:p>
            <a:r>
              <a:rPr lang="fr-FR" smtClean="0"/>
              <a:t>Cliquez pour modifier le style du titre</a:t>
            </a:r>
            <a:endParaRPr lang="fr-FR"/>
          </a:p>
        </p:txBody>
      </p:sp>
      <p:sp>
        <p:nvSpPr>
          <p:cNvPr id="10" name="Espace réservé du texte 9"/>
          <p:cNvSpPr>
            <a:spLocks noGrp="1"/>
          </p:cNvSpPr>
          <p:nvPr>
            <p:ph type="body" sz="quarter" idx="10"/>
          </p:nvPr>
        </p:nvSpPr>
        <p:spPr>
          <a:xfrm>
            <a:off x="381000" y="1762125"/>
            <a:ext cx="8305800" cy="4038600"/>
          </a:xfrm>
          <a:prstGeom prst="rect">
            <a:avLst/>
          </a:prstGeo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91"/>
            <a:ext cx="8382000" cy="664797"/>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3"/>
            <a:ext cx="8382000" cy="2210863"/>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9_Funnel Flow">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10600" cy="609600"/>
          </a:xfrm>
          <a:prstGeom prst="rect">
            <a:avLst/>
          </a:prstGeom>
        </p:spPr>
        <p:txBody>
          <a:bodyPr>
            <a:normAutofit/>
          </a:bodyPr>
          <a:lstStyle>
            <a:lvl1pPr algn="l">
              <a:defRPr sz="3400">
                <a:solidFill>
                  <a:srgbClr val="D9FF39"/>
                </a:solidFill>
                <a:latin typeface="Segoe Light" pitchFamily="34" charset="0"/>
              </a:defRPr>
            </a:lvl1p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381000" y="838200"/>
            <a:ext cx="8626475" cy="457200"/>
          </a:xfrm>
          <a:prstGeom prst="rect">
            <a:avLst/>
          </a:prstGeom>
        </p:spPr>
        <p:txBody>
          <a:bodyPr>
            <a:normAutofit/>
          </a:bodyPr>
          <a:lstStyle>
            <a:lvl1pPr>
              <a:buNone/>
              <a:defRPr sz="2600">
                <a:solidFill>
                  <a:schemeClr val="bg1"/>
                </a:solidFill>
                <a:latin typeface="Segoe Light" pitchFamily="34" charset="0"/>
              </a:defRPr>
            </a:lvl1pPr>
          </a:lstStyle>
          <a:p>
            <a:pPr lvl="0"/>
            <a:r>
              <a:rPr lang="en-US" smtClean="0"/>
              <a:t>Click to edit Master text styles</a:t>
            </a:r>
          </a:p>
        </p:txBody>
      </p:sp>
      <p:sp>
        <p:nvSpPr>
          <p:cNvPr id="10" name="Text Placeholder 7"/>
          <p:cNvSpPr>
            <a:spLocks noGrp="1"/>
          </p:cNvSpPr>
          <p:nvPr>
            <p:ph type="body" sz="quarter" idx="14"/>
          </p:nvPr>
        </p:nvSpPr>
        <p:spPr>
          <a:xfrm>
            <a:off x="381000" y="1371600"/>
            <a:ext cx="8626475" cy="457200"/>
          </a:xfrm>
          <a:prstGeom prst="rect">
            <a:avLst/>
          </a:prstGeom>
        </p:spPr>
        <p:txBody>
          <a:bodyPr>
            <a:normAutofit/>
          </a:bodyPr>
          <a:lstStyle>
            <a:lvl1pPr>
              <a:buNone/>
              <a:defRPr sz="2000">
                <a:solidFill>
                  <a:schemeClr val="bg1"/>
                </a:solidFill>
                <a:latin typeface="Segoe Semibold" pitchFamily="34" charset="0"/>
              </a:defRPr>
            </a:lvl1pPr>
          </a:lstStyle>
          <a:p>
            <a:pPr lvl="0"/>
            <a:r>
              <a:rPr lang="en-US" smtClean="0"/>
              <a:t>Click to edit Master text styles</a:t>
            </a:r>
          </a:p>
        </p:txBody>
      </p:sp>
      <p:sp>
        <p:nvSpPr>
          <p:cNvPr id="12" name="Text Placeholder 7"/>
          <p:cNvSpPr>
            <a:spLocks noGrp="1"/>
          </p:cNvSpPr>
          <p:nvPr>
            <p:ph type="body" sz="quarter" idx="15"/>
          </p:nvPr>
        </p:nvSpPr>
        <p:spPr>
          <a:xfrm>
            <a:off x="381000" y="1981200"/>
            <a:ext cx="3276600" cy="2209800"/>
          </a:xfrm>
          <a:prstGeom prst="rect">
            <a:avLst/>
          </a:prstGeom>
        </p:spPr>
        <p:txBody>
          <a:bodyPr>
            <a:normAutofit/>
          </a:bodyPr>
          <a:lstStyle>
            <a:lvl1pPr>
              <a:buClr>
                <a:schemeClr val="bg1"/>
              </a:buClr>
              <a:buFont typeface="Segoe Light" pitchFamily="34" charset="0"/>
              <a:buChar char="»"/>
              <a:defRPr sz="2000">
                <a:solidFill>
                  <a:schemeClr val="bg1"/>
                </a:solidFill>
                <a:latin typeface="Segoe Light" pitchFamily="34" charset="0"/>
              </a:defRPr>
            </a:lvl1pPr>
          </a:lstStyle>
          <a:p>
            <a:pPr lvl="0"/>
            <a:r>
              <a:rPr lang="en-US" smtClean="0"/>
              <a:t>Click to edit Master text styles</a:t>
            </a:r>
          </a:p>
        </p:txBody>
      </p:sp>
      <p:sp>
        <p:nvSpPr>
          <p:cNvPr id="13" name="Text Placeholder 7"/>
          <p:cNvSpPr>
            <a:spLocks noGrp="1"/>
          </p:cNvSpPr>
          <p:nvPr>
            <p:ph type="body" sz="quarter" idx="16"/>
          </p:nvPr>
        </p:nvSpPr>
        <p:spPr>
          <a:xfrm>
            <a:off x="4953000" y="1981200"/>
            <a:ext cx="4038600" cy="1600200"/>
          </a:xfrm>
          <a:prstGeom prst="rect">
            <a:avLst/>
          </a:prstGeom>
        </p:spPr>
        <p:txBody>
          <a:bodyPr>
            <a:normAutofit/>
          </a:bodyPr>
          <a:lstStyle>
            <a:lvl1pPr>
              <a:buClr>
                <a:schemeClr val="bg1"/>
              </a:buClr>
              <a:buFont typeface="Segoe Light" pitchFamily="34" charset="0"/>
              <a:buChar char="»"/>
              <a:defRPr sz="2000" baseline="0">
                <a:solidFill>
                  <a:schemeClr val="bg1"/>
                </a:solidFill>
                <a:latin typeface="Segoe Light" pitchFamily="34" charset="0"/>
              </a:defRPr>
            </a:lvl1pPr>
          </a:lstStyle>
          <a:p>
            <a:pPr lvl="0"/>
            <a:r>
              <a:rPr lang="en-US" smtClean="0"/>
              <a:t>Click to edit Master text styles</a:t>
            </a:r>
          </a:p>
        </p:txBody>
      </p:sp>
      <p:sp>
        <p:nvSpPr>
          <p:cNvPr id="14" name="Text Placeholder 7"/>
          <p:cNvSpPr>
            <a:spLocks noGrp="1"/>
          </p:cNvSpPr>
          <p:nvPr>
            <p:ph type="body" sz="quarter" idx="17"/>
          </p:nvPr>
        </p:nvSpPr>
        <p:spPr>
          <a:xfrm>
            <a:off x="5029200" y="4191000"/>
            <a:ext cx="3962400" cy="1524000"/>
          </a:xfrm>
          <a:prstGeom prst="rect">
            <a:avLst/>
          </a:prstGeom>
        </p:spPr>
        <p:txBody>
          <a:bodyPr>
            <a:normAutofit/>
          </a:bodyPr>
          <a:lstStyle>
            <a:lvl1pPr>
              <a:buClr>
                <a:schemeClr val="bg1"/>
              </a:buClr>
              <a:buFont typeface="Segoe Light" pitchFamily="34" charset="0"/>
              <a:buNone/>
              <a:defRPr sz="1800">
                <a:solidFill>
                  <a:schemeClr val="bg1"/>
                </a:solidFill>
                <a:effectLst/>
                <a:latin typeface="Segoe Semibold" pitchFamily="34" charset="0"/>
              </a:defRPr>
            </a:lvl1pPr>
          </a:lstStyle>
          <a:p>
            <a:pPr lvl="0"/>
            <a:r>
              <a:rPr lang="en-US" smtClean="0"/>
              <a:t>Click to edit Master text styles</a:t>
            </a:r>
          </a:p>
        </p:txBody>
      </p:sp>
      <p:sp>
        <p:nvSpPr>
          <p:cNvPr id="11" name="Date Placeholder 3"/>
          <p:cNvSpPr>
            <a:spLocks noGrp="1"/>
          </p:cNvSpPr>
          <p:nvPr>
            <p:ph type="dt" sz="half" idx="18"/>
          </p:nvPr>
        </p:nvSpPr>
        <p:spPr>
          <a:xfrm>
            <a:off x="425450" y="6492876"/>
            <a:ext cx="793750" cy="365125"/>
          </a:xfrm>
          <a:prstGeom prst="rect">
            <a:avLst/>
          </a:prstGeom>
        </p:spPr>
        <p:txBody>
          <a:bodyPr/>
          <a:lstStyle>
            <a:lvl1pPr>
              <a:defRPr/>
            </a:lvl1pPr>
          </a:lstStyle>
          <a:p>
            <a:pPr algn="l" rtl="0">
              <a:defRPr/>
            </a:pPr>
            <a:fld id="{25EDCDB2-B5FF-4925-A6A0-59079F37E05D}" type="datetime1">
              <a:rPr lang="en-US" kern="1200">
                <a:solidFill>
                  <a:prstClr val="white"/>
                </a:solidFill>
                <a:latin typeface="Segoe"/>
                <a:ea typeface="+mn-ea"/>
                <a:cs typeface="+mn-cs"/>
              </a:rPr>
              <a:pPr algn="l" rtl="0">
                <a:defRPr/>
              </a:pPr>
              <a:t>10/7/2008</a:t>
            </a:fld>
            <a:endParaRPr lang="en-US" kern="1200" dirty="0">
              <a:solidFill>
                <a:prstClr val="white"/>
              </a:solidFill>
              <a:latin typeface="Segoe"/>
              <a:ea typeface="+mn-ea"/>
              <a:cs typeface="+mn-cs"/>
            </a:endParaRPr>
          </a:p>
        </p:txBody>
      </p:sp>
      <p:sp>
        <p:nvSpPr>
          <p:cNvPr id="15" name="Footer Placeholder 4"/>
          <p:cNvSpPr>
            <a:spLocks noGrp="1"/>
          </p:cNvSpPr>
          <p:nvPr>
            <p:ph type="ftr" sz="quarter" idx="19"/>
          </p:nvPr>
        </p:nvSpPr>
        <p:spPr>
          <a:xfrm>
            <a:off x="5943600" y="6492876"/>
            <a:ext cx="2895600" cy="365125"/>
          </a:xfrm>
          <a:prstGeom prst="rect">
            <a:avLst/>
          </a:prstGeom>
        </p:spPr>
        <p:txBody>
          <a:bodyPr/>
          <a:lstStyle>
            <a:lvl1pPr>
              <a:defRPr/>
            </a:lvl1pPr>
          </a:lstStyle>
          <a:p>
            <a:pPr algn="l" rtl="0">
              <a:defRPr/>
            </a:pPr>
            <a:endParaRPr lang="en-US" kern="1200" dirty="0">
              <a:solidFill>
                <a:prstClr val="white"/>
              </a:solidFill>
              <a:latin typeface="Segoe"/>
              <a:ea typeface="+mn-ea"/>
              <a:cs typeface="+mn-cs"/>
            </a:endParaRPr>
          </a:p>
        </p:txBody>
      </p:sp>
      <p:sp>
        <p:nvSpPr>
          <p:cNvPr id="16" name="Slide Number Placeholder 5"/>
          <p:cNvSpPr>
            <a:spLocks noGrp="1"/>
          </p:cNvSpPr>
          <p:nvPr>
            <p:ph type="sldNum" sz="quarter" idx="20"/>
          </p:nvPr>
        </p:nvSpPr>
        <p:spPr>
          <a:xfrm>
            <a:off x="1219200" y="6492876"/>
            <a:ext cx="2133600" cy="365125"/>
          </a:xfrm>
          <a:prstGeom prst="rect">
            <a:avLst/>
          </a:prstGeom>
        </p:spPr>
        <p:txBody>
          <a:bodyPr/>
          <a:lstStyle>
            <a:lvl1pPr>
              <a:defRPr/>
            </a:lvl1pPr>
          </a:lstStyle>
          <a:p>
            <a:pPr algn="l" rtl="0">
              <a:defRPr/>
            </a:pPr>
            <a:r>
              <a:rPr lang="en-US" kern="1200">
                <a:solidFill>
                  <a:prstClr val="white"/>
                </a:solidFill>
                <a:latin typeface="Segoe"/>
                <a:ea typeface="+mn-ea"/>
                <a:cs typeface="+mn-cs"/>
              </a:rPr>
              <a:t>Slide </a:t>
            </a:r>
            <a:fld id="{A5984556-8AA9-4EED-88C8-F67ED3C1F8CF}" type="slidenum">
              <a:rPr lang="en-US" kern="1200">
                <a:solidFill>
                  <a:prstClr val="white"/>
                </a:solidFill>
                <a:latin typeface="Segoe"/>
                <a:ea typeface="+mn-ea"/>
                <a:cs typeface="+mn-cs"/>
              </a:rPr>
              <a:pPr algn="l" rtl="0">
                <a:defRPr/>
              </a:pPr>
              <a:t>‹N°›</a:t>
            </a:fld>
            <a:endParaRPr lang="en-US" kern="1200">
              <a:solidFill>
                <a:prstClr val="white"/>
              </a:solidFill>
              <a:latin typeface="Segoe"/>
              <a:ea typeface="+mn-ea"/>
              <a:cs typeface="+mn-cs"/>
            </a:endParaRP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re de présentation">
    <p:spTree>
      <p:nvGrpSpPr>
        <p:cNvPr id="1" name=""/>
        <p:cNvGrpSpPr/>
        <p:nvPr/>
      </p:nvGrpSpPr>
      <p:grpSpPr>
        <a:xfrm>
          <a:off x="0" y="0"/>
          <a:ext cx="0" cy="0"/>
          <a:chOff x="0" y="0"/>
          <a:chExt cx="0" cy="0"/>
        </a:xfrm>
      </p:grpSpPr>
      <p:sp>
        <p:nvSpPr>
          <p:cNvPr id="5" name="Slide Number Placeholder 6"/>
          <p:cNvSpPr txBox="1">
            <a:spLocks/>
          </p:cNvSpPr>
          <p:nvPr userDrawn="1"/>
        </p:nvSpPr>
        <p:spPr>
          <a:xfrm>
            <a:off x="95275" y="6400802"/>
            <a:ext cx="2132964" cy="365125"/>
          </a:xfrm>
          <a:prstGeom prst="rect">
            <a:avLst/>
          </a:prstGeom>
        </p:spPr>
        <p:txBody>
          <a:bodyPr vert="horz" lIns="0" tIns="0" rIns="0" bIns="0" rtlCol="0" anchor="b" anchorCtr="0"/>
          <a:lstStyle>
            <a:lvl1pPr algn="r">
              <a:defRPr sz="1200">
                <a:solidFill>
                  <a:schemeClr val="tx1">
                    <a:tint val="75000"/>
                  </a:schemeClr>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ACC6DABA-E178-49C8-B135-4378B6D3DD69}" type="slidenum">
              <a:rPr kumimoji="0" lang="en-US" sz="1400" b="0" i="0" u="none" strike="noStrike" kern="1200" cap="none" spc="0" normalizeH="0" baseline="0" noProof="0" smtClean="0">
                <a:ln>
                  <a:noFill/>
                </a:ln>
                <a:solidFill>
                  <a:srgbClr val="99C8DF"/>
                </a:solidFill>
                <a:effectLst/>
                <a:uLnTx/>
                <a:uFillTx/>
                <a:latin typeface="+mn-lt"/>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‹N°›</a:t>
            </a:fld>
            <a:endParaRPr kumimoji="0" lang="en-US" sz="1400" b="0" i="0" u="none" strike="noStrike" kern="1200" cap="none" spc="0" normalizeH="0" baseline="0" noProof="0" dirty="0">
              <a:ln>
                <a:noFill/>
              </a:ln>
              <a:solidFill>
                <a:srgbClr val="99C8DF"/>
              </a:solidFill>
              <a:effectLst/>
              <a:uLnTx/>
              <a:uFillTx/>
              <a:latin typeface="+mn-lt"/>
              <a:ea typeface="+mn-ea"/>
              <a:cs typeface="+mn-cs"/>
            </a:endParaRPr>
          </a:p>
        </p:txBody>
      </p:sp>
      <p:pic>
        <p:nvPicPr>
          <p:cNvPr id="8" name="Image 7" descr="slide titre itdmvide.jpg"/>
          <p:cNvPicPr>
            <a:picLocks noChangeAspect="1"/>
          </p:cNvPicPr>
          <p:nvPr userDrawn="1"/>
        </p:nvPicPr>
        <p:blipFill>
          <a:blip r:embed="rId2"/>
          <a:stretch>
            <a:fillRect/>
          </a:stretch>
        </p:blipFill>
        <p:spPr>
          <a:xfrm>
            <a:off x="0" y="645"/>
            <a:ext cx="9144000" cy="6857355"/>
          </a:xfrm>
          <a:prstGeom prst="rect">
            <a:avLst/>
          </a:prstGeom>
        </p:spPr>
      </p:pic>
      <p:sp>
        <p:nvSpPr>
          <p:cNvPr id="3" name="Subtitle 2"/>
          <p:cNvSpPr>
            <a:spLocks noGrp="1"/>
          </p:cNvSpPr>
          <p:nvPr>
            <p:ph type="subTitle" idx="1" hasCustomPrompt="1"/>
          </p:nvPr>
        </p:nvSpPr>
        <p:spPr>
          <a:xfrm>
            <a:off x="971550" y="3857627"/>
            <a:ext cx="7229476" cy="933449"/>
          </a:xfrm>
          <a:prstGeom prst="rect">
            <a:avLst/>
          </a:prstGeom>
        </p:spPr>
        <p:txBody>
          <a:bodyPr>
            <a:noAutofit/>
          </a:bodyPr>
          <a:lstStyle>
            <a:lvl1pPr marL="0" indent="0" algn="l">
              <a:lnSpc>
                <a:spcPct val="90000"/>
              </a:lnSpc>
              <a:spcBef>
                <a:spcPts val="0"/>
              </a:spcBef>
              <a:buNone/>
              <a:defRPr baseline="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noProof="0" dirty="0" smtClean="0"/>
              <a:t>Nom &amp; Titre</a:t>
            </a:r>
          </a:p>
        </p:txBody>
      </p:sp>
      <p:sp>
        <p:nvSpPr>
          <p:cNvPr id="9" name="Titre 8"/>
          <p:cNvSpPr>
            <a:spLocks noGrp="1"/>
          </p:cNvSpPr>
          <p:nvPr>
            <p:ph type="title"/>
          </p:nvPr>
        </p:nvSpPr>
        <p:spPr>
          <a:xfrm>
            <a:off x="914401" y="2017713"/>
            <a:ext cx="7324725" cy="1677987"/>
          </a:xfrm>
          <a:prstGeom prst="rect">
            <a:avLst/>
          </a:prstGeom>
        </p:spPr>
        <p:txBody>
          <a:bodyPr>
            <a:scene3d>
              <a:camera prst="orthographicFront"/>
              <a:lightRig rig="soft" dir="t">
                <a:rot lat="0" lon="0" rev="10800000"/>
              </a:lightRig>
            </a:scene3d>
            <a:sp3d>
              <a:bevelT w="27940" h="12700"/>
              <a:contourClr>
                <a:srgbClr val="DDDDDD"/>
              </a:contourClr>
            </a:sp3d>
          </a:bodyPr>
          <a:lstStyle>
            <a:lvl1pPr>
              <a:defRPr b="1" cap="none" spc="150">
                <a:ln w="11430"/>
                <a:solidFill>
                  <a:srgbClr val="F8F8F8"/>
                </a:solidFill>
                <a:effectLst>
                  <a:outerShdw blurRad="25400" algn="tl" rotWithShape="0">
                    <a:srgbClr val="000000">
                      <a:alpha val="43000"/>
                    </a:srgbClr>
                  </a:outerShdw>
                </a:effectLst>
              </a:defRPr>
            </a:lvl1pPr>
          </a:lstStyle>
          <a:p>
            <a:r>
              <a:rPr lang="fr-FR" dirty="0" smtClean="0"/>
              <a:t>Cliquez pour modifier le style du titre</a:t>
            </a:r>
            <a:endParaRPr lang="fr-FR"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intro Démo, Vidéo ou Annonce">
    <p:spTree>
      <p:nvGrpSpPr>
        <p:cNvPr id="1" name=""/>
        <p:cNvGrpSpPr/>
        <p:nvPr/>
      </p:nvGrpSpPr>
      <p:grpSpPr>
        <a:xfrm>
          <a:off x="0" y="0"/>
          <a:ext cx="0" cy="0"/>
          <a:chOff x="0" y="0"/>
          <a:chExt cx="0" cy="0"/>
        </a:xfrm>
      </p:grpSpPr>
      <p:pic>
        <p:nvPicPr>
          <p:cNvPr id="6" name="Image 5" descr="SLIDE ITDM TEXTE.jpg"/>
          <p:cNvPicPr>
            <a:picLocks noChangeAspect="1"/>
          </p:cNvPicPr>
          <p:nvPr userDrawn="1"/>
        </p:nvPicPr>
        <p:blipFill>
          <a:blip r:embed="rId2"/>
          <a:stretch>
            <a:fillRect/>
          </a:stretch>
        </p:blipFill>
        <p:spPr>
          <a:xfrm>
            <a:off x="0" y="323"/>
            <a:ext cx="9144000" cy="6857355"/>
          </a:xfrm>
          <a:prstGeom prst="rect">
            <a:avLst/>
          </a:prstGeom>
        </p:spPr>
      </p:pic>
      <p:sp>
        <p:nvSpPr>
          <p:cNvPr id="5" name="Slide Number Placeholder 6"/>
          <p:cNvSpPr txBox="1">
            <a:spLocks/>
          </p:cNvSpPr>
          <p:nvPr userDrawn="1"/>
        </p:nvSpPr>
        <p:spPr>
          <a:xfrm>
            <a:off x="95275" y="6400802"/>
            <a:ext cx="2132964" cy="365125"/>
          </a:xfrm>
          <a:prstGeom prst="rect">
            <a:avLst/>
          </a:prstGeom>
        </p:spPr>
        <p:txBody>
          <a:bodyPr vert="horz" lIns="0" tIns="0" rIns="0" bIns="0" rtlCol="0" anchor="b" anchorCtr="0"/>
          <a:lstStyle>
            <a:lvl1pPr algn="r">
              <a:defRPr sz="1200">
                <a:solidFill>
                  <a:schemeClr val="tx1">
                    <a:tint val="75000"/>
                  </a:schemeClr>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ACC6DABA-E178-49C8-B135-4378B6D3DD69}" type="slidenum">
              <a:rPr kumimoji="0" lang="en-US" sz="1400" b="0" i="0" u="none" strike="noStrike" kern="1200" cap="none" spc="0" normalizeH="0" baseline="0" noProof="0" smtClean="0">
                <a:ln>
                  <a:noFill/>
                </a:ln>
                <a:solidFill>
                  <a:srgbClr val="99C8DF"/>
                </a:solidFill>
                <a:effectLst/>
                <a:uLnTx/>
                <a:uFillTx/>
                <a:latin typeface="+mn-lt"/>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‹N°›</a:t>
            </a:fld>
            <a:endParaRPr kumimoji="0" lang="en-US" sz="1400" b="0" i="0" u="none" strike="noStrike" kern="1200" cap="none" spc="0" normalizeH="0" baseline="0" noProof="0" dirty="0">
              <a:ln>
                <a:noFill/>
              </a:ln>
              <a:solidFill>
                <a:srgbClr val="99C8DF"/>
              </a:solidFill>
              <a:effectLst/>
              <a:uLnTx/>
              <a:uFillTx/>
              <a:latin typeface="+mn-lt"/>
              <a:ea typeface="+mn-ea"/>
              <a:cs typeface="+mn-cs"/>
            </a:endParaRPr>
          </a:p>
        </p:txBody>
      </p:sp>
      <p:sp>
        <p:nvSpPr>
          <p:cNvPr id="2" name="Title 1"/>
          <p:cNvSpPr>
            <a:spLocks noGrp="1"/>
          </p:cNvSpPr>
          <p:nvPr>
            <p:ph type="ctrTitle" hasCustomPrompt="1"/>
          </p:nvPr>
        </p:nvSpPr>
        <p:spPr>
          <a:xfrm>
            <a:off x="977314" y="1987553"/>
            <a:ext cx="7223712" cy="1523495"/>
          </a:xfrm>
          <a:prstGeom prst="rect">
            <a:avLst/>
          </a:prstGeom>
        </p:spPr>
        <p:txBody>
          <a:bodyPr anchor="ctr">
            <a:noAutofit/>
          </a:bodyPr>
          <a:lstStyle>
            <a:lvl1pPr>
              <a:lnSpc>
                <a:spcPct val="90000"/>
              </a:lnSpc>
              <a:defRPr sz="4800" baseline="0">
                <a:solidFill>
                  <a:schemeClr val="tx1"/>
                </a:solidFill>
                <a:effectLst/>
              </a:defRPr>
            </a:lvl1pPr>
          </a:lstStyle>
          <a:p>
            <a:r>
              <a:rPr lang="fr-FR" noProof="0" dirty="0" smtClean="0"/>
              <a:t>Titre de la vidéo, démo ou annonce</a:t>
            </a:r>
            <a:endParaRPr lang="fr-FR" noProof="0" dirty="0"/>
          </a:p>
        </p:txBody>
      </p:sp>
      <p:sp>
        <p:nvSpPr>
          <p:cNvPr id="9" name="Text Placeholder 6"/>
          <p:cNvSpPr>
            <a:spLocks noGrp="1"/>
          </p:cNvSpPr>
          <p:nvPr>
            <p:ph type="body" sz="quarter" idx="11" hasCustomPrompt="1"/>
          </p:nvPr>
        </p:nvSpPr>
        <p:spPr>
          <a:xfrm>
            <a:off x="960438" y="3581400"/>
            <a:ext cx="6994950" cy="1384995"/>
          </a:xfrm>
          <a:prstGeom prst="rect">
            <a:avLst/>
          </a:prstGeom>
          <a:scene3d>
            <a:camera prst="orthographicFront"/>
            <a:lightRig rig="contrasting" dir="t"/>
          </a:scene3d>
          <a:sp3d/>
        </p:spPr>
        <p:txBody>
          <a:bodyPr anchor="t" anchorCtr="0">
            <a:noAutofit/>
            <a:sp3d extrusionH="57150">
              <a:bevelT w="19050" h="31750"/>
              <a:contourClr>
                <a:srgbClr val="CCFF99"/>
              </a:contourClr>
            </a:sp3d>
          </a:bodyPr>
          <a:lstStyle>
            <a:lvl1pPr marL="0" indent="0" algn="l">
              <a:buFont typeface="Arial" pitchFamily="34" charset="0"/>
              <a:buNone/>
              <a:defRPr kumimoji="0" lang="en-US" sz="10000" b="0" i="0" u="none" strike="noStrike" kern="1200" cap="none" spc="-500" normalizeH="0" baseline="0" noProof="0" dirty="0" smtClean="0">
                <a:ln w="11430"/>
                <a:solidFill>
                  <a:srgbClr val="92D050"/>
                </a:solidFill>
                <a:effectLst/>
                <a:uLnTx/>
                <a:uFillTx/>
                <a:latin typeface="Calibri" pitchFamily="34" charset="0"/>
                <a:ea typeface="+mn-ea"/>
                <a:cs typeface="+mn-cs"/>
              </a:defRPr>
            </a:lvl1pPr>
          </a:lstStyle>
          <a:p>
            <a:pPr lvl="0"/>
            <a:r>
              <a:rPr lang="fr-FR" noProof="0" dirty="0" smtClean="0"/>
              <a:t>Click to…</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Standard Titre et Texte">
    <p:spTree>
      <p:nvGrpSpPr>
        <p:cNvPr id="1" name=""/>
        <p:cNvGrpSpPr/>
        <p:nvPr/>
      </p:nvGrpSpPr>
      <p:grpSpPr>
        <a:xfrm>
          <a:off x="0" y="0"/>
          <a:ext cx="0" cy="0"/>
          <a:chOff x="0" y="0"/>
          <a:chExt cx="0" cy="0"/>
        </a:xfrm>
      </p:grpSpPr>
      <p:pic>
        <p:nvPicPr>
          <p:cNvPr id="4" name="Image 3" descr="SLIDE ITDM TEXTE.jpg"/>
          <p:cNvPicPr>
            <a:picLocks noChangeAspect="1"/>
          </p:cNvPicPr>
          <p:nvPr userDrawn="1"/>
        </p:nvPicPr>
        <p:blipFill>
          <a:blip r:embed="rId2"/>
          <a:stretch>
            <a:fillRect/>
          </a:stretch>
        </p:blipFill>
        <p:spPr>
          <a:xfrm>
            <a:off x="0" y="323"/>
            <a:ext cx="9144000" cy="6857355"/>
          </a:xfrm>
          <a:prstGeom prst="rect">
            <a:avLst/>
          </a:prstGeom>
        </p:spPr>
      </p:pic>
      <p:sp>
        <p:nvSpPr>
          <p:cNvPr id="5" name="Titre 4"/>
          <p:cNvSpPr>
            <a:spLocks noGrp="1"/>
          </p:cNvSpPr>
          <p:nvPr>
            <p:ph type="title"/>
          </p:nvPr>
        </p:nvSpPr>
        <p:spPr>
          <a:xfrm>
            <a:off x="1219200" y="227013"/>
            <a:ext cx="8229600" cy="1143000"/>
          </a:xfrm>
          <a:prstGeom prst="rect">
            <a:avLst/>
          </a:prstGeom>
        </p:spPr>
        <p:txBody>
          <a:bodyPr/>
          <a:lstStyle/>
          <a:p>
            <a:r>
              <a:rPr lang="fr-FR" dirty="0" smtClean="0"/>
              <a:t>Cliquez pour modifier le style du titre</a:t>
            </a:r>
            <a:endParaRPr lang="fr-FR" dirty="0"/>
          </a:p>
        </p:txBody>
      </p:sp>
      <p:sp>
        <p:nvSpPr>
          <p:cNvPr id="7" name="Espace réservé du contenu 6"/>
          <p:cNvSpPr>
            <a:spLocks noGrp="1"/>
          </p:cNvSpPr>
          <p:nvPr>
            <p:ph sz="quarter" idx="10"/>
          </p:nvPr>
        </p:nvSpPr>
        <p:spPr>
          <a:xfrm>
            <a:off x="419100" y="1685926"/>
            <a:ext cx="8458200" cy="4086225"/>
          </a:xfrm>
          <a:prstGeom prst="rect">
            <a:avLst/>
          </a:prstGeom>
        </p:spPr>
        <p:txBody>
          <a:bodyPr/>
          <a:lstStyle>
            <a:lvl1pPr>
              <a:buFontTx/>
              <a:buBlip>
                <a:blip r:embed="rId3"/>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lide avec titre seulement">
    <p:spTree>
      <p:nvGrpSpPr>
        <p:cNvPr id="1" name=""/>
        <p:cNvGrpSpPr/>
        <p:nvPr/>
      </p:nvGrpSpPr>
      <p:grpSpPr>
        <a:xfrm>
          <a:off x="0" y="0"/>
          <a:ext cx="0" cy="0"/>
          <a:chOff x="0" y="0"/>
          <a:chExt cx="0" cy="0"/>
        </a:xfrm>
      </p:grpSpPr>
      <p:pic>
        <p:nvPicPr>
          <p:cNvPr id="6" name="Image 5" descr="SLIDE ITDM TEXTE.jpg"/>
          <p:cNvPicPr>
            <a:picLocks noChangeAspect="1"/>
          </p:cNvPicPr>
          <p:nvPr userDrawn="1"/>
        </p:nvPicPr>
        <p:blipFill>
          <a:blip r:embed="rId2"/>
          <a:stretch>
            <a:fillRect/>
          </a:stretch>
        </p:blipFill>
        <p:spPr>
          <a:xfrm>
            <a:off x="0" y="323"/>
            <a:ext cx="9144000" cy="6857355"/>
          </a:xfrm>
          <a:prstGeom prst="rect">
            <a:avLst/>
          </a:prstGeom>
        </p:spPr>
      </p:pic>
      <p:sp>
        <p:nvSpPr>
          <p:cNvPr id="2" name="Title 1"/>
          <p:cNvSpPr>
            <a:spLocks noGrp="1"/>
          </p:cNvSpPr>
          <p:nvPr>
            <p:ph type="title"/>
          </p:nvPr>
        </p:nvSpPr>
        <p:spPr>
          <a:xfrm>
            <a:off x="1320503" y="190501"/>
            <a:ext cx="7661571" cy="723900"/>
          </a:xfrm>
          <a:prstGeom prst="rect">
            <a:avLst/>
          </a:prstGeom>
        </p:spPr>
        <p:txBody>
          <a:bodyPr/>
          <a:lstStyle>
            <a:lvl1pPr>
              <a:defRPr/>
            </a:lvl1pPr>
          </a:lstStyle>
          <a:p>
            <a:r>
              <a:rPr lang="fr-FR" dirty="0" smtClean="0"/>
              <a:t>Cliquez pour modifier le style du titre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Présentation Partenaire">
    <p:spTree>
      <p:nvGrpSpPr>
        <p:cNvPr id="1" name=""/>
        <p:cNvGrpSpPr/>
        <p:nvPr/>
      </p:nvGrpSpPr>
      <p:grpSpPr>
        <a:xfrm>
          <a:off x="0" y="0"/>
          <a:ext cx="0" cy="0"/>
          <a:chOff x="0" y="0"/>
          <a:chExt cx="0" cy="0"/>
        </a:xfrm>
      </p:grpSpPr>
      <p:pic>
        <p:nvPicPr>
          <p:cNvPr id="6" name="Image 5" descr="SLIDE ITDM TEXTE.jpg"/>
          <p:cNvPicPr>
            <a:picLocks noChangeAspect="1"/>
          </p:cNvPicPr>
          <p:nvPr userDrawn="1"/>
        </p:nvPicPr>
        <p:blipFill>
          <a:blip r:embed="rId2"/>
          <a:stretch>
            <a:fillRect/>
          </a:stretch>
        </p:blipFill>
        <p:spPr>
          <a:xfrm>
            <a:off x="0" y="323"/>
            <a:ext cx="9144000" cy="6857355"/>
          </a:xfrm>
          <a:prstGeom prst="rect">
            <a:avLst/>
          </a:prstGeom>
        </p:spPr>
      </p:pic>
      <p:sp>
        <p:nvSpPr>
          <p:cNvPr id="8" name="Text Placeholder 6"/>
          <p:cNvSpPr>
            <a:spLocks noGrp="1"/>
          </p:cNvSpPr>
          <p:nvPr>
            <p:ph type="body" sz="quarter" idx="11" hasCustomPrompt="1"/>
          </p:nvPr>
        </p:nvSpPr>
        <p:spPr>
          <a:xfrm>
            <a:off x="960438" y="3581400"/>
            <a:ext cx="6994950" cy="1384995"/>
          </a:xfrm>
          <a:prstGeom prst="rect">
            <a:avLst/>
          </a:prstGeom>
          <a:scene3d>
            <a:camera prst="orthographicFront"/>
            <a:lightRig rig="contrasting" dir="t"/>
          </a:scene3d>
          <a:sp3d/>
        </p:spPr>
        <p:txBody>
          <a:bodyPr anchor="t" anchorCtr="0">
            <a:noAutofit/>
            <a:sp3d extrusionH="57150">
              <a:bevelT w="19050" h="31750"/>
              <a:contourClr>
                <a:srgbClr val="CCFF99"/>
              </a:contourClr>
            </a:sp3d>
          </a:bodyPr>
          <a:lstStyle>
            <a:lvl1pPr marL="0" indent="0" algn="l">
              <a:buFont typeface="Arial" pitchFamily="34" charset="0"/>
              <a:buNone/>
              <a:defRPr kumimoji="0" lang="en-US" sz="10000" b="0" i="0" u="none" strike="noStrike" kern="1200" cap="none" spc="-500" normalizeH="0" baseline="0" noProof="0" dirty="0" smtClean="0">
                <a:ln w="11430"/>
                <a:solidFill>
                  <a:srgbClr val="92D050"/>
                </a:solidFill>
                <a:effectLst/>
                <a:uLnTx/>
                <a:uFillTx/>
                <a:latin typeface="Calibri" pitchFamily="34" charset="0"/>
                <a:ea typeface="+mn-ea"/>
                <a:cs typeface="+mn-cs"/>
              </a:defRPr>
            </a:lvl1pPr>
          </a:lstStyle>
          <a:p>
            <a:pPr lvl="0"/>
            <a:r>
              <a:rPr lang="fr-FR" noProof="0" dirty="0" smtClean="0"/>
              <a:t>Partenaire</a:t>
            </a:r>
          </a:p>
        </p:txBody>
      </p:sp>
      <p:sp>
        <p:nvSpPr>
          <p:cNvPr id="9" name="Subtitle 2"/>
          <p:cNvSpPr>
            <a:spLocks noGrp="1"/>
          </p:cNvSpPr>
          <p:nvPr>
            <p:ph type="subTitle" idx="1" hasCustomPrompt="1"/>
          </p:nvPr>
        </p:nvSpPr>
        <p:spPr>
          <a:xfrm>
            <a:off x="971550" y="5038728"/>
            <a:ext cx="7229476" cy="933449"/>
          </a:xfrm>
          <a:prstGeom prst="rect">
            <a:avLst/>
          </a:prstGeom>
        </p:spPr>
        <p:txBody>
          <a:bodyPr>
            <a:noAutofit/>
          </a:bodyPr>
          <a:lstStyle>
            <a:lvl1pPr marL="0" indent="0" algn="l">
              <a:lnSpc>
                <a:spcPct val="90000"/>
              </a:lnSpc>
              <a:spcBef>
                <a:spcPts val="0"/>
              </a:spcBef>
              <a:buNone/>
              <a:defRPr baseline="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noProof="0" dirty="0" smtClean="0"/>
              <a:t>Nom &amp; Titre</a:t>
            </a:r>
          </a:p>
        </p:txBody>
      </p:sp>
      <p:sp>
        <p:nvSpPr>
          <p:cNvPr id="10" name="Titre 9"/>
          <p:cNvSpPr>
            <a:spLocks noGrp="1"/>
          </p:cNvSpPr>
          <p:nvPr>
            <p:ph type="title" hasCustomPrompt="1"/>
          </p:nvPr>
        </p:nvSpPr>
        <p:spPr>
          <a:xfrm>
            <a:off x="1006179" y="2162176"/>
            <a:ext cx="7507266" cy="664797"/>
          </a:xfrm>
          <a:prstGeom prst="rect">
            <a:avLst/>
          </a:prstGeom>
        </p:spPr>
        <p:txBody>
          <a:bodyPr/>
          <a:lstStyle>
            <a:lvl1pPr>
              <a:defRPr/>
            </a:lvl1pPr>
          </a:lstStyle>
          <a:p>
            <a:r>
              <a:rPr lang="fr-FR" dirty="0" smtClean="0"/>
              <a:t>Nom du partenaire</a:t>
            </a:r>
            <a:endParaRPr lang="fr-FR"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eux colonnes">
    <p:bg>
      <p:bgPr>
        <a:solidFill>
          <a:schemeClr val="bg1"/>
        </a:solidFill>
        <a:effectLst/>
      </p:bgPr>
    </p:bg>
    <p:spTree>
      <p:nvGrpSpPr>
        <p:cNvPr id="1" name=""/>
        <p:cNvGrpSpPr/>
        <p:nvPr/>
      </p:nvGrpSpPr>
      <p:grpSpPr>
        <a:xfrm>
          <a:off x="0" y="0"/>
          <a:ext cx="0" cy="0"/>
          <a:chOff x="0" y="0"/>
          <a:chExt cx="0" cy="0"/>
        </a:xfrm>
      </p:grpSpPr>
      <p:pic>
        <p:nvPicPr>
          <p:cNvPr id="10" name="Image 9" descr="SLIDE ITDM TEXTE.jpg"/>
          <p:cNvPicPr>
            <a:picLocks noChangeAspect="1"/>
          </p:cNvPicPr>
          <p:nvPr userDrawn="1"/>
        </p:nvPicPr>
        <p:blipFill>
          <a:blip r:embed="rId2"/>
          <a:stretch>
            <a:fillRect/>
          </a:stretch>
        </p:blipFill>
        <p:spPr>
          <a:xfrm>
            <a:off x="0" y="323"/>
            <a:ext cx="9144000" cy="6857355"/>
          </a:xfrm>
          <a:prstGeom prst="rect">
            <a:avLst/>
          </a:prstGeom>
        </p:spPr>
      </p:pic>
      <p:sp>
        <p:nvSpPr>
          <p:cNvPr id="2" name="Title 1"/>
          <p:cNvSpPr>
            <a:spLocks noGrp="1"/>
          </p:cNvSpPr>
          <p:nvPr>
            <p:ph type="title"/>
          </p:nvPr>
        </p:nvSpPr>
        <p:spPr>
          <a:xfrm>
            <a:off x="1330028" y="276225"/>
            <a:ext cx="7680621" cy="781051"/>
          </a:xfrm>
          <a:prstGeom prst="rect">
            <a:avLst/>
          </a:prstGeom>
        </p:spPr>
        <p:txBody>
          <a:bodyPr/>
          <a:lstStyle>
            <a:lvl1pPr>
              <a:defRPr/>
            </a:lvl1pPr>
          </a:lstStyle>
          <a:p>
            <a:r>
              <a:rPr lang="fr-FR" noProof="0" dirty="0" smtClean="0"/>
              <a:t>Cliquez pour modifier le style du titre</a:t>
            </a:r>
            <a:endParaRPr lang="fr-FR" noProof="0" dirty="0"/>
          </a:p>
        </p:txBody>
      </p:sp>
      <p:sp>
        <p:nvSpPr>
          <p:cNvPr id="3" name="Content Placeholder 2"/>
          <p:cNvSpPr>
            <a:spLocks noGrp="1"/>
          </p:cNvSpPr>
          <p:nvPr>
            <p:ph sz="half" idx="1"/>
          </p:nvPr>
        </p:nvSpPr>
        <p:spPr>
          <a:xfrm>
            <a:off x="381001" y="1573478"/>
            <a:ext cx="4114800" cy="2129815"/>
          </a:xfrm>
          <a:prstGeom prst="rect">
            <a:avLst/>
          </a:prstGeom>
        </p:spPr>
        <p:txBody>
          <a:bodyPr/>
          <a:lstStyle>
            <a:lvl1pPr marL="339976" indent="-339976">
              <a:lnSpc>
                <a:spcPct val="90000"/>
              </a:lnSpc>
              <a:buFontTx/>
              <a:buBlip>
                <a:blip r:embed="rId3"/>
              </a:buBlip>
              <a:defRPr sz="2800"/>
            </a:lvl1pPr>
            <a:lvl2pPr marL="673338" indent="-325424">
              <a:lnSpc>
                <a:spcPct val="90000"/>
              </a:lnSpc>
              <a:buFontTx/>
              <a:buBlip>
                <a:blip r:embed="rId3"/>
              </a:buBlip>
              <a:defRPr sz="2400"/>
            </a:lvl2pPr>
            <a:lvl3pPr marL="953785" indent="-288384">
              <a:lnSpc>
                <a:spcPct val="90000"/>
              </a:lnSpc>
              <a:buFontTx/>
              <a:buBlip>
                <a:blip r:embed="rId3"/>
              </a:buBlip>
              <a:defRPr sz="2000"/>
            </a:lvl3pPr>
            <a:lvl4pPr marL="1227618" indent="-273833">
              <a:lnSpc>
                <a:spcPct val="90000"/>
              </a:lnSpc>
              <a:buFontTx/>
              <a:buBlip>
                <a:blip r:embed="rId3"/>
              </a:buBlip>
              <a:defRPr sz="1800"/>
            </a:lvl4pPr>
            <a:lvl5pPr marL="1516002" indent="-280447">
              <a:lnSpc>
                <a:spcPct val="90000"/>
              </a:lnSpc>
              <a:buFontTx/>
              <a:buBlip>
                <a:blip r:embed="rId3"/>
              </a:buBlip>
              <a:defRPr sz="1800"/>
            </a:lvl5pPr>
            <a:lvl6pPr>
              <a:defRPr sz="1800"/>
            </a:lvl6pPr>
            <a:lvl7pPr>
              <a:defRPr sz="1800"/>
            </a:lvl7pPr>
            <a:lvl8pPr>
              <a:defRPr sz="1800"/>
            </a:lvl8pPr>
            <a:lvl9pPr>
              <a:defRPr sz="1800"/>
            </a:lvl9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9" name="Content Placeholder 2"/>
          <p:cNvSpPr>
            <a:spLocks noGrp="1"/>
          </p:cNvSpPr>
          <p:nvPr>
            <p:ph sz="half" idx="10"/>
          </p:nvPr>
        </p:nvSpPr>
        <p:spPr>
          <a:xfrm>
            <a:off x="4657726" y="1573478"/>
            <a:ext cx="4114800" cy="2129815"/>
          </a:xfrm>
          <a:prstGeom prst="rect">
            <a:avLst/>
          </a:prstGeom>
        </p:spPr>
        <p:txBody>
          <a:bodyPr/>
          <a:lstStyle>
            <a:lvl1pPr marL="339976" indent="-339976">
              <a:lnSpc>
                <a:spcPct val="90000"/>
              </a:lnSpc>
              <a:buFontTx/>
              <a:buBlip>
                <a:blip r:embed="rId3"/>
              </a:buBlip>
              <a:defRPr sz="2800"/>
            </a:lvl1pPr>
            <a:lvl2pPr marL="673338" indent="-325424">
              <a:lnSpc>
                <a:spcPct val="90000"/>
              </a:lnSpc>
              <a:buFontTx/>
              <a:buBlip>
                <a:blip r:embed="rId3"/>
              </a:buBlip>
              <a:defRPr sz="2400"/>
            </a:lvl2pPr>
            <a:lvl3pPr marL="953785" indent="-288384">
              <a:lnSpc>
                <a:spcPct val="90000"/>
              </a:lnSpc>
              <a:buFontTx/>
              <a:buBlip>
                <a:blip r:embed="rId3"/>
              </a:buBlip>
              <a:defRPr sz="2000"/>
            </a:lvl3pPr>
            <a:lvl4pPr marL="1227618" indent="-273833">
              <a:lnSpc>
                <a:spcPct val="90000"/>
              </a:lnSpc>
              <a:buFontTx/>
              <a:buBlip>
                <a:blip r:embed="rId3"/>
              </a:buBlip>
              <a:defRPr sz="1800"/>
            </a:lvl4pPr>
            <a:lvl5pPr marL="1516002" indent="-280447">
              <a:lnSpc>
                <a:spcPct val="90000"/>
              </a:lnSpc>
              <a:buFontTx/>
              <a:buBlip>
                <a:blip r:embed="rId3"/>
              </a:buBlip>
              <a:defRPr sz="1800"/>
            </a:lvl5pPr>
            <a:lvl6pPr>
              <a:defRPr sz="1800"/>
            </a:lvl6pPr>
            <a:lvl7pPr>
              <a:defRPr sz="1800"/>
            </a:lvl7pPr>
            <a:lvl8pPr>
              <a:defRPr sz="1800"/>
            </a:lvl8pPr>
            <a:lvl9pPr>
              <a:defRPr sz="1800"/>
            </a:lvl9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pour code développeur">
    <p:spTree>
      <p:nvGrpSpPr>
        <p:cNvPr id="1" name=""/>
        <p:cNvGrpSpPr/>
        <p:nvPr/>
      </p:nvGrpSpPr>
      <p:grpSpPr>
        <a:xfrm>
          <a:off x="0" y="0"/>
          <a:ext cx="0" cy="0"/>
          <a:chOff x="0" y="0"/>
          <a:chExt cx="0" cy="0"/>
        </a:xfrm>
      </p:grpSpPr>
      <p:pic>
        <p:nvPicPr>
          <p:cNvPr id="6" name="Image 5" descr="SLIDE ITDM TEXTE.jpg"/>
          <p:cNvPicPr>
            <a:picLocks noChangeAspect="1"/>
          </p:cNvPicPr>
          <p:nvPr userDrawn="1"/>
        </p:nvPicPr>
        <p:blipFill>
          <a:blip r:embed="rId2"/>
          <a:stretch>
            <a:fillRect/>
          </a:stretch>
        </p:blipFill>
        <p:spPr>
          <a:xfrm>
            <a:off x="0" y="323"/>
            <a:ext cx="9144000" cy="6857355"/>
          </a:xfrm>
          <a:prstGeom prst="rect">
            <a:avLst/>
          </a:prstGeom>
        </p:spPr>
      </p:pic>
      <p:pic>
        <p:nvPicPr>
          <p:cNvPr id="8" name="Picture 7" descr="code slide background.png"/>
          <p:cNvPicPr>
            <a:picLocks noChangeAspect="1"/>
          </p:cNvPicPr>
          <p:nvPr userDrawn="1"/>
        </p:nvPicPr>
        <p:blipFill>
          <a:blip r:embed="rId3"/>
          <a:stretch>
            <a:fillRect/>
          </a:stretch>
        </p:blipFill>
        <p:spPr bwMode="white">
          <a:xfrm>
            <a:off x="-166245" y="552451"/>
            <a:ext cx="9300720" cy="5362575"/>
          </a:xfrm>
          <a:prstGeom prst="rect">
            <a:avLst/>
          </a:prstGeom>
        </p:spPr>
      </p:pic>
      <p:sp>
        <p:nvSpPr>
          <p:cNvPr id="2" name="Title 1"/>
          <p:cNvSpPr>
            <a:spLocks noGrp="1"/>
          </p:cNvSpPr>
          <p:nvPr>
            <p:ph type="title"/>
          </p:nvPr>
        </p:nvSpPr>
        <p:spPr>
          <a:xfrm>
            <a:off x="1320503" y="228601"/>
            <a:ext cx="7699671" cy="676275"/>
          </a:xfrm>
          <a:prstGeom prst="rect">
            <a:avLst/>
          </a:prstGeom>
        </p:spPr>
        <p:txBody>
          <a:bodyPr/>
          <a:lstStyle>
            <a:lvl1pPr>
              <a:defRPr sz="4400"/>
            </a:lvl1pPr>
          </a:lstStyle>
          <a:p>
            <a:r>
              <a:rPr lang="fr-FR" smtClean="0"/>
              <a:t>Cliquez pour modifier le style du titre</a:t>
            </a:r>
            <a:endParaRPr lang="en-US" dirty="0"/>
          </a:p>
        </p:txBody>
      </p:sp>
      <p:sp>
        <p:nvSpPr>
          <p:cNvPr id="7" name="Text Placeholder 6"/>
          <p:cNvSpPr>
            <a:spLocks noGrp="1"/>
          </p:cNvSpPr>
          <p:nvPr>
            <p:ph type="body" sz="quarter" idx="10"/>
          </p:nvPr>
        </p:nvSpPr>
        <p:spPr>
          <a:xfrm>
            <a:off x="444206" y="1543789"/>
            <a:ext cx="8528344" cy="4275987"/>
          </a:xfrm>
          <a:prstGeom prst="rect">
            <a:avLst/>
          </a:prstGeom>
        </p:spPr>
        <p:txBody>
          <a:bodyPr/>
          <a:lstStyle>
            <a:lvl1pPr marL="0" indent="0">
              <a:lnSpc>
                <a:spcPct val="80000"/>
              </a:lnSpc>
              <a:buFontTx/>
              <a:buNone/>
              <a:defRPr sz="2800" b="0">
                <a:solidFill>
                  <a:srgbClr val="000000"/>
                </a:solidFill>
                <a:latin typeface="Consolas" pitchFamily="49" charset="0"/>
                <a:cs typeface="Courier New" pitchFamily="49" charset="0"/>
              </a:defRPr>
            </a:lvl1pPr>
            <a:lvl2pPr marL="457200" indent="6350">
              <a:lnSpc>
                <a:spcPct val="80000"/>
              </a:lnSpc>
              <a:buFontTx/>
              <a:buNone/>
              <a:defRPr sz="2400" b="0">
                <a:solidFill>
                  <a:srgbClr val="000000"/>
                </a:solidFill>
                <a:latin typeface="Consolas" pitchFamily="49" charset="0"/>
                <a:cs typeface="Courier New" pitchFamily="49" charset="0"/>
              </a:defRPr>
            </a:lvl2pPr>
            <a:lvl3pPr marL="796925" indent="0">
              <a:lnSpc>
                <a:spcPct val="80000"/>
              </a:lnSpc>
              <a:buFontTx/>
              <a:buNone/>
              <a:defRPr sz="2000" b="0">
                <a:solidFill>
                  <a:srgbClr val="000000"/>
                </a:solidFill>
                <a:latin typeface="Consolas" pitchFamily="49" charset="0"/>
                <a:cs typeface="Courier New" pitchFamily="49" charset="0"/>
              </a:defRPr>
            </a:lvl3pPr>
            <a:lvl4pPr marL="1147763" indent="20638">
              <a:lnSpc>
                <a:spcPct val="80000"/>
              </a:lnSpc>
              <a:buFontTx/>
              <a:buNone/>
              <a:defRPr sz="2000" b="0">
                <a:solidFill>
                  <a:srgbClr val="000000"/>
                </a:solidFill>
                <a:latin typeface="Consolas" pitchFamily="49" charset="0"/>
                <a:cs typeface="Courier New" pitchFamily="49" charset="0"/>
              </a:defRPr>
            </a:lvl4pPr>
            <a:lvl5pPr marL="1489075" indent="0">
              <a:lnSpc>
                <a:spcPct val="80000"/>
              </a:lnSpc>
              <a:buFontTx/>
              <a:buNone/>
              <a:defRPr sz="2000" b="0">
                <a:solidFill>
                  <a:srgbClr val="000000"/>
                </a:solidFill>
                <a:latin typeface="Consolas" pitchFamily="49" charset="0"/>
                <a:cs typeface="Courier New" pitchFamily="49"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lide vierge noir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766" r:id="rId1"/>
    <p:sldLayoutId id="2147483738" r:id="rId2"/>
    <p:sldLayoutId id="2147483768" r:id="rId3"/>
    <p:sldLayoutId id="2147483765" r:id="rId4"/>
    <p:sldLayoutId id="2147483744" r:id="rId5"/>
    <p:sldLayoutId id="2147483769" r:id="rId6"/>
    <p:sldLayoutId id="2147483742" r:id="rId7"/>
    <p:sldLayoutId id="2147483745" r:id="rId8"/>
    <p:sldLayoutId id="2147483746" r:id="rId9"/>
    <p:sldLayoutId id="2147483754" r:id="rId10"/>
    <p:sldLayoutId id="2147483749" r:id="rId11"/>
    <p:sldLayoutId id="2147483771" r:id="rId12"/>
    <p:sldLayoutId id="2147483774" r:id="rId1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00" baseline="0" dirty="0" smtClean="0">
          <a:ln w="3175">
            <a:noFill/>
          </a:ln>
          <a:solidFill>
            <a:schemeClr val="tx1"/>
          </a:solidFill>
          <a:effectLst/>
          <a:latin typeface="Calibri" pitchFamily="34" charset="0"/>
          <a:ea typeface="+mn-ea"/>
          <a:cs typeface="Arial" charset="0"/>
        </a:defRPr>
      </a:lvl1pPr>
    </p:titleStyle>
    <p:bodyStyle>
      <a:lvl1pPr marL="463550" indent="-463550" algn="l" defTabSz="914363" rtl="0" eaLnBrk="1" latinLnBrk="0" hangingPunct="1">
        <a:lnSpc>
          <a:spcPct val="90000"/>
        </a:lnSpc>
        <a:spcBef>
          <a:spcPct val="20000"/>
        </a:spcBef>
        <a:buSzPct val="120000"/>
        <a:buFontTx/>
        <a:buBlip>
          <a:blip r:embed="rId15"/>
        </a:buBlip>
        <a:defRPr sz="3200" kern="1200">
          <a:solidFill>
            <a:schemeClr val="tx1"/>
          </a:solidFill>
          <a:latin typeface="Calibri" pitchFamily="34" charset="0"/>
          <a:ea typeface="+mn-ea"/>
          <a:cs typeface="+mn-cs"/>
        </a:defRPr>
      </a:lvl1pPr>
      <a:lvl2pPr marL="833438" indent="-369888" algn="l" defTabSz="914363" rtl="0" eaLnBrk="1" latinLnBrk="0" hangingPunct="1">
        <a:lnSpc>
          <a:spcPct val="90000"/>
        </a:lnSpc>
        <a:spcBef>
          <a:spcPct val="20000"/>
        </a:spcBef>
        <a:buFontTx/>
        <a:buBlip>
          <a:blip r:embed="rId15"/>
        </a:buBlip>
        <a:defRPr sz="2800" kern="1200">
          <a:solidFill>
            <a:schemeClr val="tx1"/>
          </a:solidFill>
          <a:latin typeface="Calibri" pitchFamily="34" charset="0"/>
          <a:ea typeface="+mn-ea"/>
          <a:cs typeface="+mn-cs"/>
        </a:defRPr>
      </a:lvl2pPr>
      <a:lvl3pPr marL="1168400" indent="-346075" algn="l" defTabSz="914363" rtl="0" eaLnBrk="1" latinLnBrk="0" hangingPunct="1">
        <a:lnSpc>
          <a:spcPct val="90000"/>
        </a:lnSpc>
        <a:spcBef>
          <a:spcPct val="20000"/>
        </a:spcBef>
        <a:buFontTx/>
        <a:buBlip>
          <a:blip r:embed="rId15"/>
        </a:buBlip>
        <a:defRPr sz="2400" kern="1200">
          <a:solidFill>
            <a:schemeClr val="tx1"/>
          </a:solidFill>
          <a:latin typeface="Calibri" pitchFamily="34" charset="0"/>
          <a:ea typeface="+mn-ea"/>
          <a:cs typeface="+mn-cs"/>
        </a:defRPr>
      </a:lvl3pPr>
      <a:lvl4pPr marL="1516063" indent="-347663" algn="l" defTabSz="914363" rtl="0" eaLnBrk="1" latinLnBrk="0" hangingPunct="1">
        <a:lnSpc>
          <a:spcPct val="90000"/>
        </a:lnSpc>
        <a:spcBef>
          <a:spcPct val="20000"/>
        </a:spcBef>
        <a:buFontTx/>
        <a:buBlip>
          <a:blip r:embed="rId15"/>
        </a:buBlip>
        <a:defRPr sz="2400" kern="1200">
          <a:solidFill>
            <a:schemeClr val="tx1"/>
          </a:solidFill>
          <a:latin typeface="Calibri" pitchFamily="34" charset="0"/>
          <a:ea typeface="+mn-ea"/>
          <a:cs typeface="+mn-cs"/>
        </a:defRPr>
      </a:lvl4pPr>
      <a:lvl5pPr marL="1852613" indent="-325438" algn="l" defTabSz="914363" rtl="0" eaLnBrk="1" latinLnBrk="0" hangingPunct="1">
        <a:lnSpc>
          <a:spcPct val="90000"/>
        </a:lnSpc>
        <a:spcBef>
          <a:spcPct val="20000"/>
        </a:spcBef>
        <a:buFontTx/>
        <a:buBlip>
          <a:blip r:embed="rId15"/>
        </a:buBlip>
        <a:defRPr sz="2400" kern="1200">
          <a:solidFill>
            <a:schemeClr val="tx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xml"/><Relationship Id="rId1" Type="http://schemas.openxmlformats.org/officeDocument/2006/relationships/video" Target="file:///G:\Microsoft%20Days\Vid&#233;o%20HP\MSDAYS_Virtualisation_Short.wmv"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81.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6.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8.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notesSlide" Target="../notesSlides/notesSlide9.xml"/><Relationship Id="rId16"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36.png"/><Relationship Id="rId10" Type="http://schemas.openxmlformats.org/officeDocument/2006/relationships/image" Target="../media/image101.png"/><Relationship Id="rId19" Type="http://schemas.openxmlformats.org/officeDocument/2006/relationships/image" Target="../media/image33.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notesSlide" Target="../notesSlides/notesSlide10.xml"/><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gif"/></Relationships>
</file>

<file path=ppt/slides/_rels/slide1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9.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7.jpeg"/><Relationship Id="rId2" Type="http://schemas.openxmlformats.org/officeDocument/2006/relationships/notesSlide" Target="../notesSlides/notesSlide11.xml"/><Relationship Id="rId16" Type="http://schemas.openxmlformats.org/officeDocument/2006/relationships/image" Target="../media/image146.gif"/><Relationship Id="rId1" Type="http://schemas.openxmlformats.org/officeDocument/2006/relationships/slideLayout" Target="../slideLayouts/slideLayout5.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hyperlink" Target="http://www.volvocars.com/fr/" TargetMode="External"/><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video" Target="file:///G:\Microsoft%20Days\Jingle%20Pl&#233;ni&#232;res\Livraison25092008JingleMSDays\JingleMSDays\jingleMSDays.wmv"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02.png"/><Relationship Id="rId7"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7.png"/><Relationship Id="rId10" Type="http://schemas.openxmlformats.org/officeDocument/2006/relationships/image" Target="../media/image152.png"/><Relationship Id="rId4" Type="http://schemas.openxmlformats.org/officeDocument/2006/relationships/image" Target="../media/image103.png"/><Relationship Id="rId9" Type="http://schemas.openxmlformats.org/officeDocument/2006/relationships/image" Target="../media/image151.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03.png"/><Relationship Id="rId18" Type="http://schemas.openxmlformats.org/officeDocument/2006/relationships/image" Target="../media/image166.png"/><Relationship Id="rId26" Type="http://schemas.openxmlformats.org/officeDocument/2006/relationships/image" Target="../media/image174.png"/><Relationship Id="rId3" Type="http://schemas.openxmlformats.org/officeDocument/2006/relationships/image" Target="../media/image154.png"/><Relationship Id="rId21" Type="http://schemas.openxmlformats.org/officeDocument/2006/relationships/image" Target="../media/image169.png"/><Relationship Id="rId7" Type="http://schemas.openxmlformats.org/officeDocument/2006/relationships/image" Target="../media/image158.png"/><Relationship Id="rId12" Type="http://schemas.openxmlformats.org/officeDocument/2006/relationships/image" Target="../media/image102.pn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64.png"/><Relationship Id="rId20" Type="http://schemas.openxmlformats.org/officeDocument/2006/relationships/image" Target="../media/image168.png"/><Relationship Id="rId1" Type="http://schemas.openxmlformats.org/officeDocument/2006/relationships/slideLayout" Target="../slideLayouts/slideLayout5.xml"/><Relationship Id="rId6" Type="http://schemas.openxmlformats.org/officeDocument/2006/relationships/image" Target="../media/image157.png"/><Relationship Id="rId11" Type="http://schemas.openxmlformats.org/officeDocument/2006/relationships/image" Target="../media/image161.png"/><Relationship Id="rId24" Type="http://schemas.openxmlformats.org/officeDocument/2006/relationships/image" Target="../media/image172.png"/><Relationship Id="rId5" Type="http://schemas.openxmlformats.org/officeDocument/2006/relationships/image" Target="../media/image156.pn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60.png"/><Relationship Id="rId19" Type="http://schemas.openxmlformats.org/officeDocument/2006/relationships/image" Target="../media/image167.png"/><Relationship Id="rId4" Type="http://schemas.openxmlformats.org/officeDocument/2006/relationships/image" Target="../media/image155.png"/><Relationship Id="rId9" Type="http://schemas.openxmlformats.org/officeDocument/2006/relationships/image" Target="../media/image159.png"/><Relationship Id="rId14" Type="http://schemas.openxmlformats.org/officeDocument/2006/relationships/image" Target="../media/image162.png"/><Relationship Id="rId22" Type="http://schemas.openxmlformats.org/officeDocument/2006/relationships/image" Target="../media/image1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02.png"/><Relationship Id="rId18" Type="http://schemas.openxmlformats.org/officeDocument/2006/relationships/image" Target="../media/image184.png"/><Relationship Id="rId26" Type="http://schemas.openxmlformats.org/officeDocument/2006/relationships/image" Target="../media/image192.png"/><Relationship Id="rId3" Type="http://schemas.openxmlformats.org/officeDocument/2006/relationships/image" Target="../media/image175.png"/><Relationship Id="rId21" Type="http://schemas.openxmlformats.org/officeDocument/2006/relationships/image" Target="../media/image187.png"/><Relationship Id="rId7" Type="http://schemas.openxmlformats.org/officeDocument/2006/relationships/image" Target="../media/image179.png"/><Relationship Id="rId12" Type="http://schemas.openxmlformats.org/officeDocument/2006/relationships/image" Target="../media/image103.png"/><Relationship Id="rId17" Type="http://schemas.openxmlformats.org/officeDocument/2006/relationships/image" Target="../media/image183.png"/><Relationship Id="rId25" Type="http://schemas.openxmlformats.org/officeDocument/2006/relationships/image" Target="../media/image191.png"/><Relationship Id="rId2" Type="http://schemas.openxmlformats.org/officeDocument/2006/relationships/notesSlide" Target="../notesSlides/notesSlide14.xml"/><Relationship Id="rId16" Type="http://schemas.openxmlformats.org/officeDocument/2006/relationships/image" Target="../media/image182.png"/><Relationship Id="rId20"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image" Target="../media/image178.png"/><Relationship Id="rId11" Type="http://schemas.openxmlformats.org/officeDocument/2006/relationships/image" Target="../media/image137.png"/><Relationship Id="rId24" Type="http://schemas.openxmlformats.org/officeDocument/2006/relationships/image" Target="../media/image190.png"/><Relationship Id="rId5" Type="http://schemas.openxmlformats.org/officeDocument/2006/relationships/image" Target="../media/image177.png"/><Relationship Id="rId15" Type="http://schemas.openxmlformats.org/officeDocument/2006/relationships/image" Target="../media/image140.png"/><Relationship Id="rId23" Type="http://schemas.openxmlformats.org/officeDocument/2006/relationships/image" Target="../media/image189.png"/><Relationship Id="rId10" Type="http://schemas.openxmlformats.org/officeDocument/2006/relationships/image" Target="../media/image26.png"/><Relationship Id="rId19" Type="http://schemas.openxmlformats.org/officeDocument/2006/relationships/image" Target="../media/image185.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5.png"/><Relationship Id="rId22" Type="http://schemas.openxmlformats.org/officeDocument/2006/relationships/image" Target="../media/image188.png"/></Relationships>
</file>

<file path=ppt/slides/_rels/slide24.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png"/><Relationship Id="rId17" Type="http://schemas.openxmlformats.org/officeDocument/2006/relationships/image" Target="../media/image207.jpeg"/><Relationship Id="rId2" Type="http://schemas.openxmlformats.org/officeDocument/2006/relationships/notesSlide" Target="../notesSlides/notesSlide15.xml"/><Relationship Id="rId16" Type="http://schemas.openxmlformats.org/officeDocument/2006/relationships/image" Target="../media/image206.jpeg"/><Relationship Id="rId1" Type="http://schemas.openxmlformats.org/officeDocument/2006/relationships/slideLayout" Target="../slideLayouts/slideLayout9.xml"/><Relationship Id="rId6" Type="http://schemas.openxmlformats.org/officeDocument/2006/relationships/image" Target="../media/image196.jpeg"/><Relationship Id="rId11" Type="http://schemas.openxmlformats.org/officeDocument/2006/relationships/image" Target="../media/image201.png"/><Relationship Id="rId5" Type="http://schemas.openxmlformats.org/officeDocument/2006/relationships/image" Target="../media/image195.png"/><Relationship Id="rId15" Type="http://schemas.openxmlformats.org/officeDocument/2006/relationships/image" Target="../media/image205.jpeg"/><Relationship Id="rId10" Type="http://schemas.openxmlformats.org/officeDocument/2006/relationships/image" Target="../media/image200.jpeg"/><Relationship Id="rId4" Type="http://schemas.openxmlformats.org/officeDocument/2006/relationships/image" Target="../media/image194.png"/><Relationship Id="rId9" Type="http://schemas.openxmlformats.org/officeDocument/2006/relationships/image" Target="../media/image199.jpeg"/><Relationship Id="rId14" Type="http://schemas.openxmlformats.org/officeDocument/2006/relationships/image" Target="../media/image204.jpeg"/></Relationships>
</file>

<file path=ppt/slides/_rels/slide25.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85.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32.png"/><Relationship Id="rId17" Type="http://schemas.openxmlformats.org/officeDocument/2006/relationships/image" Target="../media/image26.png"/><Relationship Id="rId2" Type="http://schemas.openxmlformats.org/officeDocument/2006/relationships/notesSlide" Target="../notesSlides/notesSlide16.xml"/><Relationship Id="rId16" Type="http://schemas.openxmlformats.org/officeDocument/2006/relationships/image" Target="../media/image212.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140.png"/><Relationship Id="rId5" Type="http://schemas.openxmlformats.org/officeDocument/2006/relationships/image" Target="../media/image30.png"/><Relationship Id="rId15" Type="http://schemas.openxmlformats.org/officeDocument/2006/relationships/image" Target="../media/image211.png"/><Relationship Id="rId10" Type="http://schemas.openxmlformats.org/officeDocument/2006/relationships/image" Target="../media/image29.png"/><Relationship Id="rId4" Type="http://schemas.openxmlformats.org/officeDocument/2006/relationships/image" Target="../media/image183.png"/><Relationship Id="rId9" Type="http://schemas.openxmlformats.org/officeDocument/2006/relationships/image" Target="../media/image209.png"/><Relationship Id="rId14" Type="http://schemas.openxmlformats.org/officeDocument/2006/relationships/image" Target="../media/image210.png"/></Relationships>
</file>

<file path=ppt/slides/_rels/slide26.xml.rels><?xml version="1.0" encoding="UTF-8" standalone="yes"?>
<Relationships xmlns="http://schemas.openxmlformats.org/package/2006/relationships"><Relationship Id="rId3" Type="http://schemas.openxmlformats.org/officeDocument/2006/relationships/hyperlink" Target="http://www.microsoft.com/france/technet/abonnements"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14.tiff"/><Relationship Id="rId4" Type="http://schemas.openxmlformats.org/officeDocument/2006/relationships/image" Target="../media/image213.png"/></Relationships>
</file>

<file path=ppt/slides/_rels/slide27.xml.rels><?xml version="1.0" encoding="UTF-8" standalone="yes"?>
<Relationships xmlns="http://schemas.openxmlformats.org/package/2006/relationships"><Relationship Id="rId8" Type="http://schemas.openxmlformats.org/officeDocument/2006/relationships/hyperlink" Target="http://www.microsoft.com/france/formation" TargetMode="External"/><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8.jpeg"/><Relationship Id="rId7" Type="http://schemas.openxmlformats.org/officeDocument/2006/relationships/hyperlink" Target="http://www.eiu.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gif"/><Relationship Id="rId5" Type="http://schemas.openxmlformats.org/officeDocument/2006/relationships/image" Target="../media/image10.jpeg"/><Relationship Id="rId10" Type="http://schemas.openxmlformats.org/officeDocument/2006/relationships/chart" Target="../charts/chart1.xml"/><Relationship Id="rId4" Type="http://schemas.openxmlformats.org/officeDocument/2006/relationships/image" Target="../media/image9.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8191" y="3232193"/>
            <a:ext cx="7324725" cy="676425"/>
          </a:xfrm>
        </p:spPr>
        <p:txBody>
          <a:bodyPr/>
          <a:lstStyle/>
          <a:p>
            <a:r>
              <a:rPr lang="fr-FR" sz="3600" dirty="0" smtClean="0">
                <a:effectLst>
                  <a:outerShdw blurRad="38100" dist="38100" dir="2700000" algn="tl">
                    <a:srgbClr val="000000">
                      <a:alpha val="43137"/>
                    </a:srgbClr>
                  </a:outerShdw>
                </a:effectLst>
              </a:rPr>
              <a:t>Stratégie et actualités entreprises</a:t>
            </a:r>
            <a:endParaRPr lang="fr-FR" sz="36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p:txBody>
          <a:bodyPr/>
          <a:lstStyle/>
          <a:p>
            <a:r>
              <a:rPr lang="fr-FR" dirty="0" smtClean="0"/>
              <a:t>Vidéo</a:t>
            </a:r>
            <a:endParaRPr lang="fr-FR" dirty="0"/>
          </a:p>
        </p:txBody>
      </p:sp>
      <p:sp>
        <p:nvSpPr>
          <p:cNvPr id="4" name="Titre 3"/>
          <p:cNvSpPr>
            <a:spLocks noGrp="1"/>
          </p:cNvSpPr>
          <p:nvPr>
            <p:ph type="title"/>
          </p:nvPr>
        </p:nvSpPr>
        <p:spPr/>
        <p:txBody>
          <a:bodyPr/>
          <a:lstStyle/>
          <a:p>
            <a:r>
              <a:rPr lang="fr-FR" dirty="0" smtClean="0"/>
              <a:t>Hewlett Packard</a:t>
            </a:r>
            <a:endParaRPr lang="fr-FR"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SDAYS_Virtualisation_Short.wmv">
            <a:hlinkClick r:id="" action="ppaction://media"/>
          </p:cNvPr>
          <p:cNvPicPr>
            <a:picLocks noRot="1" noChangeAspect="1"/>
          </p:cNvPicPr>
          <p:nvPr>
            <a:videoFile r:link="rId1"/>
          </p:nvPr>
        </p:nvPicPr>
        <p:blipFill>
          <a:blip r:embed="rId3"/>
          <a:stretch>
            <a:fillRect/>
          </a:stretch>
        </p:blipFill>
        <p:spPr>
          <a:xfrm>
            <a:off x="914400" y="685800"/>
            <a:ext cx="7315200" cy="548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1" descr="curved arrow 5"/>
          <p:cNvPicPr>
            <a:picLocks noChangeAspect="1" noChangeArrowheads="1"/>
          </p:cNvPicPr>
          <p:nvPr/>
        </p:nvPicPr>
        <p:blipFill>
          <a:blip r:embed="rId3" cstate="print"/>
          <a:srcRect/>
          <a:stretch>
            <a:fillRect/>
          </a:stretch>
        </p:blipFill>
        <p:spPr bwMode="invGray">
          <a:xfrm rot="377346">
            <a:off x="-808761" y="2535229"/>
            <a:ext cx="9217023" cy="4852818"/>
          </a:xfrm>
          <a:prstGeom prst="rect">
            <a:avLst/>
          </a:prstGeom>
          <a:noFill/>
        </p:spPr>
      </p:pic>
      <p:sp>
        <p:nvSpPr>
          <p:cNvPr id="33" name="Title 32"/>
          <p:cNvSpPr>
            <a:spLocks noGrp="1" noChangeArrowheads="1"/>
          </p:cNvSpPr>
          <p:nvPr>
            <p:ph type="title"/>
          </p:nvPr>
        </p:nvSpPr>
        <p:spPr>
          <a:xfrm>
            <a:off x="1341550" y="219076"/>
            <a:ext cx="8001000" cy="1009650"/>
          </a:xfrm>
        </p:spPr>
        <p:txBody>
          <a:bodyPr/>
          <a:lstStyle/>
          <a:p>
            <a:r>
              <a:rPr lang="fr-FR" sz="3600" dirty="0" smtClean="0"/>
              <a:t>Optimisez vos postes de travail Windows</a:t>
            </a:r>
            <a:endParaRPr lang="fr-FR" sz="4400" dirty="0" smtClean="0"/>
          </a:p>
        </p:txBody>
      </p:sp>
      <p:pic>
        <p:nvPicPr>
          <p:cNvPr id="7180" name="Picture 12" descr="wV-enterprise-K_h_rgb_r"/>
          <p:cNvPicPr>
            <a:picLocks noChangeAspect="1" noChangeArrowheads="1"/>
          </p:cNvPicPr>
          <p:nvPr/>
        </p:nvPicPr>
        <p:blipFill>
          <a:blip r:embed="rId4" cstate="email"/>
          <a:srcRect/>
          <a:stretch>
            <a:fillRect/>
          </a:stretch>
        </p:blipFill>
        <p:spPr bwMode="auto">
          <a:xfrm>
            <a:off x="2644450" y="3520811"/>
            <a:ext cx="2267102" cy="655404"/>
          </a:xfrm>
          <a:prstGeom prst="rect">
            <a:avLst/>
          </a:prstGeom>
          <a:noFill/>
          <a:ln w="9525">
            <a:noFill/>
            <a:miter lim="800000"/>
            <a:headEnd/>
            <a:tailEnd/>
          </a:ln>
        </p:spPr>
      </p:pic>
      <p:grpSp>
        <p:nvGrpSpPr>
          <p:cNvPr id="2" name="Groupe 27"/>
          <p:cNvGrpSpPr/>
          <p:nvPr/>
        </p:nvGrpSpPr>
        <p:grpSpPr>
          <a:xfrm>
            <a:off x="7165076" y="1064521"/>
            <a:ext cx="2197290" cy="2246770"/>
            <a:chOff x="7306676" y="3005570"/>
            <a:chExt cx="1725434" cy="1028012"/>
          </a:xfrm>
          <a:scene3d>
            <a:camera prst="perspectiveContrastingLeftFacing"/>
            <a:lightRig rig="threePt" dir="t"/>
          </a:scene3d>
        </p:grpSpPr>
        <p:pic>
          <p:nvPicPr>
            <p:cNvPr id="26" name="Picture 25" descr="pull_quote_box.png"/>
            <p:cNvPicPr>
              <a:picLocks noChangeAspect="1"/>
            </p:cNvPicPr>
            <p:nvPr/>
          </p:nvPicPr>
          <p:blipFill>
            <a:blip r:embed="rId5">
              <a:duotone>
                <a:prstClr val="black"/>
                <a:schemeClr val="tx2">
                  <a:tint val="45000"/>
                  <a:satMod val="400000"/>
                </a:schemeClr>
              </a:duotone>
            </a:blip>
            <a:stretch>
              <a:fillRect/>
            </a:stretch>
          </p:blipFill>
          <p:spPr>
            <a:xfrm>
              <a:off x="7325230" y="3052001"/>
              <a:ext cx="1706880" cy="915231"/>
            </a:xfrm>
            <a:prstGeom prst="roundRect">
              <a:avLst/>
            </a:prstGeom>
            <a:solidFill>
              <a:schemeClr val="tx1"/>
            </a:solidFill>
            <a:ln w="9525" algn="ctr">
              <a:noFill/>
              <a:round/>
              <a:headEnd/>
              <a:tailEnd/>
            </a:ln>
            <a:effectLst/>
            <a:sp3d prstMaterial="clear">
              <a:bevelT h="63500" prst="angle"/>
            </a:sp3d>
          </p:spPr>
        </p:pic>
        <p:sp>
          <p:nvSpPr>
            <p:cNvPr id="27" name="TextBox 26"/>
            <p:cNvSpPr txBox="1"/>
            <p:nvPr/>
          </p:nvSpPr>
          <p:spPr>
            <a:xfrm>
              <a:off x="7306676" y="3005570"/>
              <a:ext cx="1580381" cy="1028012"/>
            </a:xfrm>
            <a:prstGeom prst="rect">
              <a:avLst/>
            </a:prstGeom>
            <a:noFill/>
            <a:sp3d>
              <a:bevelT prst="angle"/>
            </a:sp3d>
          </p:spPr>
          <p:txBody>
            <a:bodyPr wrap="square" rtlCol="0">
              <a:spAutoFit/>
            </a:bodyPr>
            <a:lstStyle/>
            <a:p>
              <a:pPr algn="ctr" defTabSz="914363" rtl="0"/>
              <a:endParaRPr lang="fr-FR" sz="2400" kern="1200" dirty="0">
                <a:solidFill>
                  <a:srgbClr val="FFFFFF">
                    <a:lumMod val="85000"/>
                    <a:lumOff val="15000"/>
                  </a:srgbClr>
                </a:solidFill>
                <a:latin typeface="Calibri"/>
                <a:ea typeface="+mn-ea"/>
                <a:cs typeface="+mn-cs"/>
                <a:sym typeface="Wingdings" pitchFamily="2" charset="2"/>
              </a:endParaRPr>
            </a:p>
            <a:p>
              <a:pPr algn="ctr" defTabSz="914363" rtl="0"/>
              <a:r>
                <a:rPr lang="fr-FR" sz="2400" kern="1200" dirty="0">
                  <a:solidFill>
                    <a:srgbClr val="FFFFFF">
                      <a:lumMod val="85000"/>
                      <a:lumOff val="15000"/>
                    </a:srgbClr>
                  </a:solidFill>
                  <a:latin typeface="Calibri"/>
                  <a:ea typeface="+mn-ea"/>
                  <a:cs typeface="+mn-cs"/>
                  <a:sym typeface="Wingdings" pitchFamily="2" charset="2"/>
                </a:rPr>
                <a:t>Une gestion plus flexible de vos postes de travail</a:t>
              </a:r>
            </a:p>
            <a:p>
              <a:pPr algn="ctr" defTabSz="914363" rtl="0"/>
              <a:endParaRPr lang="fr-FR" kern="1200" dirty="0">
                <a:solidFill>
                  <a:srgbClr val="000000"/>
                </a:solidFill>
                <a:latin typeface="Calibri"/>
                <a:ea typeface="+mn-ea"/>
                <a:cs typeface="+mn-cs"/>
              </a:endParaRPr>
            </a:p>
          </p:txBody>
        </p:sp>
      </p:grpSp>
      <p:sp>
        <p:nvSpPr>
          <p:cNvPr id="34" name="TextBox 33"/>
          <p:cNvSpPr txBox="1"/>
          <p:nvPr/>
        </p:nvSpPr>
        <p:spPr>
          <a:xfrm>
            <a:off x="2429291" y="3903264"/>
            <a:ext cx="4844965" cy="1338828"/>
          </a:xfrm>
          <a:prstGeom prst="rect">
            <a:avLst/>
          </a:prstGeom>
          <a:noFill/>
        </p:spPr>
        <p:txBody>
          <a:bodyPr wrap="square" rtlCol="0">
            <a:spAutoFit/>
          </a:bodyPr>
          <a:lstStyle/>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Encryptions des données  avec BitLocker</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4 systèmes d’exploitation virtuels</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Interface utilisateur multilingue (MUI)</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Sous-système pour les appli. Unix</a:t>
            </a:r>
          </a:p>
        </p:txBody>
      </p:sp>
      <p:sp>
        <p:nvSpPr>
          <p:cNvPr id="35" name="TextBox 34"/>
          <p:cNvSpPr txBox="1"/>
          <p:nvPr/>
        </p:nvSpPr>
        <p:spPr>
          <a:xfrm>
            <a:off x="2429292" y="1680719"/>
            <a:ext cx="5131568" cy="1671227"/>
          </a:xfrm>
          <a:prstGeom prst="rect">
            <a:avLst/>
          </a:prstGeom>
          <a:noFill/>
        </p:spPr>
        <p:txBody>
          <a:bodyPr wrap="square" rtlCol="0">
            <a:spAutoFit/>
          </a:bodyPr>
          <a:lstStyle/>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Virtualisation d’applications et de postes de travail</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Meilleur contrôle des stratégies de groupes</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Suivi du cycle de vie des applications</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Contrôle automatisé des systèmes</a:t>
            </a:r>
          </a:p>
          <a:p>
            <a:pPr marL="169863" indent="-169863" algn="l" defTabSz="912777" rtl="0" eaLnBrk="0" hangingPunct="0">
              <a:lnSpc>
                <a:spcPct val="90000"/>
              </a:lnSpc>
              <a:spcBef>
                <a:spcPct val="30000"/>
              </a:spcBef>
              <a:buClr>
                <a:srgbClr val="4A93E4"/>
              </a:buClr>
              <a:buSzPct val="95000"/>
              <a:buFontTx/>
              <a:buBlip>
                <a:blip r:embed="rId6"/>
              </a:buBlip>
              <a:defRPr/>
            </a:pPr>
            <a:r>
              <a:rPr lang="fr-FR" kern="1200" dirty="0">
                <a:solidFill>
                  <a:srgbClr val="FFFFFF"/>
                </a:solidFill>
                <a:latin typeface="Calibri"/>
                <a:ea typeface="+mn-ea"/>
                <a:cs typeface="+mn-cs"/>
              </a:rPr>
              <a:t>Récupération des postes endommagés</a:t>
            </a:r>
          </a:p>
        </p:txBody>
      </p:sp>
      <p:pic>
        <p:nvPicPr>
          <p:cNvPr id="7192" name="Picture 6" descr="Windows Vista button"/>
          <p:cNvPicPr>
            <a:picLocks noChangeArrowheads="1"/>
          </p:cNvPicPr>
          <p:nvPr/>
        </p:nvPicPr>
        <p:blipFill>
          <a:blip r:embed="rId7" cstate="email"/>
          <a:srcRect/>
          <a:stretch>
            <a:fillRect/>
          </a:stretch>
        </p:blipFill>
        <p:spPr bwMode="auto">
          <a:xfrm>
            <a:off x="7533564" y="4394580"/>
            <a:ext cx="1610436" cy="1569492"/>
          </a:xfrm>
          <a:prstGeom prst="rect">
            <a:avLst/>
          </a:prstGeom>
          <a:noFill/>
          <a:ln w="9525">
            <a:noFill/>
            <a:miter lim="800000"/>
            <a:headEnd/>
            <a:tailEnd/>
          </a:ln>
        </p:spPr>
      </p:pic>
      <p:sp>
        <p:nvSpPr>
          <p:cNvPr id="14" name="Title 32"/>
          <p:cNvSpPr txBox="1">
            <a:spLocks noChangeArrowheads="1"/>
          </p:cNvSpPr>
          <p:nvPr/>
        </p:nvSpPr>
        <p:spPr>
          <a:xfrm>
            <a:off x="1344358" y="585226"/>
            <a:ext cx="8001000" cy="1009650"/>
          </a:xfrm>
          <a:prstGeom prst="rect">
            <a:avLst/>
          </a:prstGeom>
        </p:spPr>
        <p:txBody>
          <a:bodyPr/>
          <a:lstStyle/>
          <a:p>
            <a:pPr algn="l" defTabSz="914363" rtl="0">
              <a:lnSpc>
                <a:spcPct val="90000"/>
              </a:lnSpc>
              <a:spcBef>
                <a:spcPct val="0"/>
              </a:spcBef>
              <a:defRPr/>
            </a:pPr>
            <a:r>
              <a:rPr lang="fr-FR" sz="3600" kern="1200" spc="-100" dirty="0">
                <a:ln w="3175">
                  <a:noFill/>
                </a:ln>
                <a:solidFill>
                  <a:srgbClr val="FFFFFF"/>
                </a:solidFill>
                <a:latin typeface="Calibri" pitchFamily="34" charset="0"/>
                <a:ea typeface="+mn-ea"/>
                <a:cs typeface="Arial" charset="0"/>
              </a:rPr>
              <a:t>Le poste de travail Windows</a:t>
            </a:r>
            <a:endParaRPr lang="fr-FR" sz="4400" kern="1200" spc="-100" dirty="0">
              <a:ln w="3175">
                <a:noFill/>
              </a:ln>
              <a:solidFill>
                <a:srgbClr val="FFFFFF"/>
              </a:solidFill>
              <a:latin typeface="Calibri" pitchFamily="34" charset="0"/>
              <a:ea typeface="+mn-ea"/>
              <a:cs typeface="Arial" charset="0"/>
            </a:endParaRPr>
          </a:p>
        </p:txBody>
      </p:sp>
      <p:pic>
        <p:nvPicPr>
          <p:cNvPr id="15" name="Picture 9" descr="Windows-Vista-Logo"/>
          <p:cNvPicPr>
            <a:picLocks noChangeAspect="1" noChangeArrowheads="1"/>
          </p:cNvPicPr>
          <p:nvPr/>
        </p:nvPicPr>
        <p:blipFill>
          <a:blip r:embed="rId8" cstate="print"/>
          <a:srcRect/>
          <a:stretch>
            <a:fillRect/>
          </a:stretch>
        </p:blipFill>
        <p:spPr bwMode="invGray">
          <a:xfrm>
            <a:off x="409432" y="5376516"/>
            <a:ext cx="2497541" cy="516904"/>
          </a:xfrm>
          <a:prstGeom prst="rect">
            <a:avLst/>
          </a:prstGeom>
          <a:noFill/>
          <a:ln w="9525">
            <a:noFill/>
            <a:miter lim="800000"/>
            <a:headEnd/>
            <a:tailEnd/>
          </a:ln>
        </p:spPr>
      </p:pic>
      <p:pic>
        <p:nvPicPr>
          <p:cNvPr id="16" name="Picture 11" descr="logo"/>
          <p:cNvPicPr>
            <a:picLocks noChangeAspect="1" noChangeArrowheads="1"/>
          </p:cNvPicPr>
          <p:nvPr/>
        </p:nvPicPr>
        <p:blipFill>
          <a:blip r:embed="rId9" cstate="email"/>
          <a:srcRect/>
          <a:stretch>
            <a:fillRect/>
          </a:stretch>
        </p:blipFill>
        <p:spPr bwMode="auto">
          <a:xfrm>
            <a:off x="4523487" y="1848660"/>
            <a:ext cx="2601728" cy="48510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05539 -0.01989 L -0.27673 -0.03978 " pathEditMode="relative" rAng="0" ptsTypes="AA">
                                      <p:cBhvr>
                                        <p:cTn id="6" dur="2000" fill="hold"/>
                                        <p:tgtEl>
                                          <p:spTgt spid="7180"/>
                                        </p:tgtEl>
                                        <p:attrNameLst>
                                          <p:attrName>ppt_x</p:attrName>
                                          <p:attrName>ppt_y</p:attrName>
                                        </p:attrNameLst>
                                      </p:cBhvr>
                                      <p:rCtr x="-166" y="-10"/>
                                    </p:animMotion>
                                  </p:childTnLst>
                                </p:cTn>
                              </p:par>
                              <p:par>
                                <p:cTn id="7" presetID="35" presetClass="path" presetSubtype="0" accel="50000" decel="50000" fill="hold" nodeType="withEffect">
                                  <p:stCondLst>
                                    <p:cond delay="0"/>
                                  </p:stCondLst>
                                  <p:childTnLst>
                                    <p:animMotion origin="layout" path="M 4.44444E-6 9.06568E-7 L -0.48872 -0.08349 " pathEditMode="relative" rAng="0" ptsTypes="AA">
                                      <p:cBhvr>
                                        <p:cTn id="8" dur="2000" fill="hold"/>
                                        <p:tgtEl>
                                          <p:spTgt spid="16"/>
                                        </p:tgtEl>
                                        <p:attrNameLst>
                                          <p:attrName>ppt_x</p:attrName>
                                          <p:attrName>ppt_y</p:attrName>
                                        </p:attrNameLst>
                                      </p:cBhvr>
                                      <p:rCtr x="-244" y="-42"/>
                                    </p:animMotion>
                                  </p:childTnLst>
                                </p:cTn>
                              </p:par>
                            </p:childTnLst>
                          </p:cTn>
                        </p:par>
                        <p:par>
                          <p:cTn id="9" fill="hold">
                            <p:stCondLst>
                              <p:cond delay="2000"/>
                            </p:stCondLst>
                            <p:childTnLst>
                              <p:par>
                                <p:cTn id="10" presetID="12" presetClass="entr" presetSubtype="8"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lide(fromLeft)">
                                      <p:cBhvr>
                                        <p:cTn id="12" dur="2000"/>
                                        <p:tgtEl>
                                          <p:spTgt spid="35"/>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2" presetClass="entr" presetSubtype="8"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slide(fromLeft)">
                                      <p:cBhvr>
                                        <p:cTn id="17" dur="2000"/>
                                        <p:tgtEl>
                                          <p:spTgt spid="34"/>
                                        </p:tgtEl>
                                      </p:cBhvr>
                                    </p:animEffect>
                                  </p:childTnLst>
                                </p:cTn>
                              </p:par>
                            </p:childTnLst>
                          </p:cTn>
                        </p:par>
                        <p:par>
                          <p:cTn id="18" fill="hold">
                            <p:stCondLst>
                              <p:cond delay="4000"/>
                            </p:stCondLst>
                            <p:childTnLst>
                              <p:par>
                                <p:cTn id="19" presetID="5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1" presetClass="exit"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55"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strVal val="#ppt_w*0.70"/>
                                          </p:val>
                                        </p:tav>
                                        <p:tav tm="100000">
                                          <p:val>
                                            <p:strVal val="#ppt_w"/>
                                          </p:val>
                                        </p:tav>
                                      </p:tavLst>
                                    </p:anim>
                                    <p:anim calcmode="lin" valueType="num">
                                      <p:cBhvr>
                                        <p:cTn id="29" dur="1000" fill="hold"/>
                                        <p:tgtEl>
                                          <p:spTgt spid="33"/>
                                        </p:tgtEl>
                                        <p:attrNameLst>
                                          <p:attrName>ppt_h</p:attrName>
                                        </p:attrNameLst>
                                      </p:cBhvr>
                                      <p:tavLst>
                                        <p:tav tm="0">
                                          <p:val>
                                            <p:strVal val="#ppt_h"/>
                                          </p:val>
                                        </p:tav>
                                        <p:tav tm="100000">
                                          <p:val>
                                            <p:strVal val="#ppt_h"/>
                                          </p:val>
                                        </p:tav>
                                      </p:tavLst>
                                    </p:anim>
                                    <p:animEffect transition="in" filter="fade">
                                      <p:cBhvr>
                                        <p:cTn id="3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8" name="Picture 5" descr="MDOP_white"/>
          <p:cNvPicPr>
            <a:picLocks noChangeAspect="1" noChangeArrowheads="1"/>
          </p:cNvPicPr>
          <p:nvPr/>
        </p:nvPicPr>
        <p:blipFill>
          <a:blip r:embed="rId3"/>
          <a:srcRect/>
          <a:stretch>
            <a:fillRect/>
          </a:stretch>
        </p:blipFill>
        <p:spPr bwMode="auto">
          <a:xfrm>
            <a:off x="1464860" y="250209"/>
            <a:ext cx="3886200" cy="650875"/>
          </a:xfrm>
          <a:prstGeom prst="rect">
            <a:avLst/>
          </a:prstGeom>
          <a:noFill/>
          <a:ln w="9525">
            <a:noFill/>
            <a:miter lim="800000"/>
            <a:headEnd/>
            <a:tailEnd/>
          </a:ln>
        </p:spPr>
      </p:pic>
      <p:pic>
        <p:nvPicPr>
          <p:cNvPr id="18438" name="Picture 6" descr="AGPM"/>
          <p:cNvPicPr>
            <a:picLocks noChangeAspect="1" noChangeArrowheads="1"/>
          </p:cNvPicPr>
          <p:nvPr/>
        </p:nvPicPr>
        <p:blipFill>
          <a:blip r:embed="rId4"/>
          <a:srcRect/>
          <a:stretch>
            <a:fillRect/>
          </a:stretch>
        </p:blipFill>
        <p:spPr bwMode="auto">
          <a:xfrm>
            <a:off x="3087688" y="4138614"/>
            <a:ext cx="2398712" cy="517525"/>
          </a:xfrm>
          <a:prstGeom prst="rect">
            <a:avLst/>
          </a:prstGeom>
          <a:noFill/>
          <a:ln w="9525">
            <a:noFill/>
            <a:miter lim="800000"/>
            <a:headEnd/>
            <a:tailEnd/>
          </a:ln>
        </p:spPr>
      </p:pic>
      <p:pic>
        <p:nvPicPr>
          <p:cNvPr id="18439" name="Picture 7" descr="AIS"/>
          <p:cNvPicPr>
            <a:picLocks noChangeAspect="1" noChangeArrowheads="1"/>
          </p:cNvPicPr>
          <p:nvPr/>
        </p:nvPicPr>
        <p:blipFill>
          <a:blip r:embed="rId5"/>
          <a:srcRect/>
          <a:stretch>
            <a:fillRect/>
          </a:stretch>
        </p:blipFill>
        <p:spPr bwMode="auto">
          <a:xfrm>
            <a:off x="396876" y="4130677"/>
            <a:ext cx="2017713" cy="504825"/>
          </a:xfrm>
          <a:prstGeom prst="rect">
            <a:avLst/>
          </a:prstGeom>
          <a:noFill/>
          <a:ln w="9525">
            <a:noFill/>
            <a:miter lim="800000"/>
            <a:headEnd/>
            <a:tailEnd/>
          </a:ln>
        </p:spPr>
      </p:pic>
      <p:pic>
        <p:nvPicPr>
          <p:cNvPr id="18440" name="Picture 8" descr="DaRT"/>
          <p:cNvPicPr>
            <a:picLocks noChangeAspect="1" noChangeArrowheads="1"/>
          </p:cNvPicPr>
          <p:nvPr/>
        </p:nvPicPr>
        <p:blipFill>
          <a:blip r:embed="rId6"/>
          <a:srcRect/>
          <a:stretch>
            <a:fillRect/>
          </a:stretch>
        </p:blipFill>
        <p:spPr bwMode="auto">
          <a:xfrm>
            <a:off x="3505200" y="5070476"/>
            <a:ext cx="2182812" cy="538163"/>
          </a:xfrm>
          <a:prstGeom prst="rect">
            <a:avLst/>
          </a:prstGeom>
          <a:noFill/>
          <a:ln w="9525">
            <a:noFill/>
            <a:miter lim="800000"/>
            <a:headEnd/>
            <a:tailEnd/>
          </a:ln>
        </p:spPr>
      </p:pic>
      <p:pic>
        <p:nvPicPr>
          <p:cNvPr id="18441" name="Picture 9" descr="SCDEM"/>
          <p:cNvPicPr>
            <a:picLocks noChangeAspect="1" noChangeArrowheads="1"/>
          </p:cNvPicPr>
          <p:nvPr/>
        </p:nvPicPr>
        <p:blipFill>
          <a:blip r:embed="rId7"/>
          <a:srcRect/>
          <a:stretch>
            <a:fillRect/>
          </a:stretch>
        </p:blipFill>
        <p:spPr bwMode="auto">
          <a:xfrm>
            <a:off x="304802" y="5022851"/>
            <a:ext cx="2868613" cy="587375"/>
          </a:xfrm>
          <a:prstGeom prst="rect">
            <a:avLst/>
          </a:prstGeom>
          <a:noFill/>
          <a:ln w="9525">
            <a:noFill/>
            <a:miter lim="800000"/>
            <a:headEnd/>
            <a:tailEnd/>
          </a:ln>
        </p:spPr>
      </p:pic>
      <p:grpSp>
        <p:nvGrpSpPr>
          <p:cNvPr id="2" name="Group 79"/>
          <p:cNvGrpSpPr/>
          <p:nvPr/>
        </p:nvGrpSpPr>
        <p:grpSpPr>
          <a:xfrm>
            <a:off x="1178306" y="1352549"/>
            <a:ext cx="6829045" cy="2609851"/>
            <a:chOff x="1178305" y="1352550"/>
            <a:chExt cx="6829045" cy="2609850"/>
          </a:xfrm>
        </p:grpSpPr>
        <p:pic>
          <p:nvPicPr>
            <p:cNvPr id="18496" name="Picture 64" descr="App Ball"/>
            <p:cNvPicPr>
              <a:picLocks noChangeAspect="1" noChangeArrowheads="1"/>
            </p:cNvPicPr>
            <p:nvPr/>
          </p:nvPicPr>
          <p:blipFill>
            <a:blip r:embed="rId8"/>
            <a:srcRect/>
            <a:stretch>
              <a:fillRect/>
            </a:stretch>
          </p:blipFill>
          <p:spPr bwMode="auto">
            <a:xfrm>
              <a:off x="7240588" y="2466975"/>
              <a:ext cx="65087" cy="65088"/>
            </a:xfrm>
            <a:prstGeom prst="rect">
              <a:avLst/>
            </a:prstGeom>
            <a:noFill/>
            <a:ln w="9525">
              <a:noFill/>
              <a:miter lim="800000"/>
              <a:headEnd/>
              <a:tailEnd/>
            </a:ln>
          </p:spPr>
        </p:pic>
        <p:pic>
          <p:nvPicPr>
            <p:cNvPr id="18500" name="Picture 68" descr="App Ball"/>
            <p:cNvPicPr>
              <a:picLocks noChangeAspect="1" noChangeArrowheads="1"/>
            </p:cNvPicPr>
            <p:nvPr/>
          </p:nvPicPr>
          <p:blipFill>
            <a:blip r:embed="rId8"/>
            <a:srcRect/>
            <a:stretch>
              <a:fillRect/>
            </a:stretch>
          </p:blipFill>
          <p:spPr bwMode="auto">
            <a:xfrm>
              <a:off x="7240588" y="2466975"/>
              <a:ext cx="65087" cy="65088"/>
            </a:xfrm>
            <a:prstGeom prst="rect">
              <a:avLst/>
            </a:prstGeom>
            <a:noFill/>
            <a:ln w="9525">
              <a:noFill/>
              <a:miter lim="800000"/>
              <a:headEnd/>
              <a:tailEnd/>
            </a:ln>
          </p:spPr>
        </p:pic>
        <p:pic>
          <p:nvPicPr>
            <p:cNvPr id="18501" name="Picture 69" descr="App Ball"/>
            <p:cNvPicPr>
              <a:picLocks noChangeAspect="1" noChangeArrowheads="1"/>
            </p:cNvPicPr>
            <p:nvPr/>
          </p:nvPicPr>
          <p:blipFill>
            <a:blip r:embed="rId8"/>
            <a:srcRect/>
            <a:stretch>
              <a:fillRect/>
            </a:stretch>
          </p:blipFill>
          <p:spPr bwMode="auto">
            <a:xfrm>
              <a:off x="7240588" y="2466975"/>
              <a:ext cx="65087" cy="65088"/>
            </a:xfrm>
            <a:prstGeom prst="rect">
              <a:avLst/>
            </a:prstGeom>
            <a:noFill/>
            <a:ln w="9525">
              <a:noFill/>
              <a:miter lim="800000"/>
              <a:headEnd/>
              <a:tailEnd/>
            </a:ln>
          </p:spPr>
        </p:pic>
        <p:pic>
          <p:nvPicPr>
            <p:cNvPr id="49" name="Picture 64" descr="App Ball"/>
            <p:cNvPicPr>
              <a:picLocks noChangeAspect="1" noChangeArrowheads="1"/>
            </p:cNvPicPr>
            <p:nvPr/>
          </p:nvPicPr>
          <p:blipFill>
            <a:blip r:embed="rId8"/>
            <a:srcRect/>
            <a:stretch>
              <a:fillRect/>
            </a:stretch>
          </p:blipFill>
          <p:spPr bwMode="auto">
            <a:xfrm>
              <a:off x="7240588" y="2466975"/>
              <a:ext cx="65087" cy="65088"/>
            </a:xfrm>
            <a:prstGeom prst="rect">
              <a:avLst/>
            </a:prstGeom>
            <a:noFill/>
            <a:ln w="9525">
              <a:noFill/>
              <a:miter lim="800000"/>
              <a:headEnd/>
              <a:tailEnd/>
            </a:ln>
          </p:spPr>
        </p:pic>
        <p:pic>
          <p:nvPicPr>
            <p:cNvPr id="28735" name="Picture 24" descr="Server-Right"/>
            <p:cNvPicPr>
              <a:picLocks noChangeAspect="1" noChangeArrowheads="1"/>
            </p:cNvPicPr>
            <p:nvPr/>
          </p:nvPicPr>
          <p:blipFill>
            <a:blip r:embed="rId9"/>
            <a:srcRect/>
            <a:stretch>
              <a:fillRect/>
            </a:stretch>
          </p:blipFill>
          <p:spPr bwMode="auto">
            <a:xfrm>
              <a:off x="7069138" y="2371725"/>
              <a:ext cx="938212" cy="1590675"/>
            </a:xfrm>
            <a:prstGeom prst="rect">
              <a:avLst/>
            </a:prstGeom>
            <a:noFill/>
            <a:ln w="9525">
              <a:noFill/>
              <a:miter lim="800000"/>
              <a:headEnd/>
              <a:tailEnd/>
            </a:ln>
          </p:spPr>
        </p:pic>
        <p:pic>
          <p:nvPicPr>
            <p:cNvPr id="28733" name="Picture 25" descr="Server-Left"/>
            <p:cNvPicPr>
              <a:picLocks noChangeAspect="1" noChangeArrowheads="1"/>
            </p:cNvPicPr>
            <p:nvPr/>
          </p:nvPicPr>
          <p:blipFill>
            <a:blip r:embed="rId10"/>
            <a:srcRect/>
            <a:stretch>
              <a:fillRect/>
            </a:stretch>
          </p:blipFill>
          <p:spPr bwMode="auto">
            <a:xfrm>
              <a:off x="1178305" y="2371725"/>
              <a:ext cx="937833" cy="1590675"/>
            </a:xfrm>
            <a:prstGeom prst="rect">
              <a:avLst/>
            </a:prstGeom>
            <a:noFill/>
            <a:ln w="9525">
              <a:noFill/>
              <a:miter lim="800000"/>
              <a:headEnd/>
              <a:tailEnd/>
            </a:ln>
          </p:spPr>
        </p:pic>
        <p:pic>
          <p:nvPicPr>
            <p:cNvPr id="28687" name="Picture 19" descr="Screens-Back"/>
            <p:cNvPicPr>
              <a:picLocks noChangeAspect="1" noChangeArrowheads="1"/>
            </p:cNvPicPr>
            <p:nvPr/>
          </p:nvPicPr>
          <p:blipFill>
            <a:blip r:embed="rId11"/>
            <a:srcRect/>
            <a:stretch>
              <a:fillRect/>
            </a:stretch>
          </p:blipFill>
          <p:spPr bwMode="auto">
            <a:xfrm>
              <a:off x="1787525" y="2938463"/>
              <a:ext cx="5537200" cy="1023937"/>
            </a:xfrm>
            <a:prstGeom prst="rect">
              <a:avLst/>
            </a:prstGeom>
            <a:noFill/>
            <a:ln w="9525">
              <a:noFill/>
              <a:miter lim="800000"/>
              <a:headEnd/>
              <a:tailEnd/>
            </a:ln>
          </p:spPr>
        </p:pic>
        <p:pic>
          <p:nvPicPr>
            <p:cNvPr id="18491" name="Screens - rear - default" descr="Screens-PhysApp-Rear"/>
            <p:cNvPicPr>
              <a:picLocks noChangeAspect="1" noChangeArrowheads="1"/>
            </p:cNvPicPr>
            <p:nvPr/>
          </p:nvPicPr>
          <p:blipFill>
            <a:blip r:embed="rId12"/>
            <a:srcRect/>
            <a:stretch>
              <a:fillRect/>
            </a:stretch>
          </p:blipFill>
          <p:spPr bwMode="auto">
            <a:xfrm>
              <a:off x="1911350" y="3055938"/>
              <a:ext cx="5273675" cy="533400"/>
            </a:xfrm>
            <a:prstGeom prst="rect">
              <a:avLst/>
            </a:prstGeom>
            <a:noFill/>
            <a:ln w="9525">
              <a:noFill/>
              <a:miter lim="800000"/>
              <a:headEnd/>
              <a:tailEnd/>
            </a:ln>
          </p:spPr>
        </p:pic>
        <p:pic>
          <p:nvPicPr>
            <p:cNvPr id="18458" name="Screens - rear - virtualized" descr="Screens-VirtApp-Rear"/>
            <p:cNvPicPr>
              <a:picLocks noChangeAspect="1" noChangeArrowheads="1"/>
            </p:cNvPicPr>
            <p:nvPr/>
          </p:nvPicPr>
          <p:blipFill>
            <a:blip r:embed="rId13"/>
            <a:srcRect/>
            <a:stretch>
              <a:fillRect/>
            </a:stretch>
          </p:blipFill>
          <p:spPr bwMode="auto">
            <a:xfrm>
              <a:off x="1924050" y="3071813"/>
              <a:ext cx="5256213" cy="511175"/>
            </a:xfrm>
            <a:prstGeom prst="rect">
              <a:avLst/>
            </a:prstGeom>
            <a:noFill/>
            <a:ln w="9525">
              <a:noFill/>
              <a:miter lim="800000"/>
              <a:headEnd/>
              <a:tailEnd/>
            </a:ln>
          </p:spPr>
        </p:pic>
        <p:pic>
          <p:nvPicPr>
            <p:cNvPr id="18468" name="Picture 36" descr="Icon-Glow-AGPM"/>
            <p:cNvPicPr>
              <a:picLocks noChangeAspect="1" noChangeArrowheads="1"/>
            </p:cNvPicPr>
            <p:nvPr/>
          </p:nvPicPr>
          <p:blipFill>
            <a:blip r:embed="rId14"/>
            <a:srcRect/>
            <a:stretch>
              <a:fillRect/>
            </a:stretch>
          </p:blipFill>
          <p:spPr bwMode="auto">
            <a:xfrm>
              <a:off x="1906588" y="3443288"/>
              <a:ext cx="182562" cy="182562"/>
            </a:xfrm>
            <a:prstGeom prst="rect">
              <a:avLst/>
            </a:prstGeom>
            <a:noFill/>
            <a:ln w="9525">
              <a:noFill/>
              <a:miter lim="800000"/>
              <a:headEnd/>
              <a:tailEnd/>
            </a:ln>
          </p:spPr>
        </p:pic>
        <p:pic>
          <p:nvPicPr>
            <p:cNvPr id="28703" name="Picture 22" descr="Screens-Mid"/>
            <p:cNvPicPr>
              <a:picLocks noChangeAspect="1" noChangeArrowheads="1"/>
            </p:cNvPicPr>
            <p:nvPr/>
          </p:nvPicPr>
          <p:blipFill>
            <a:blip r:embed="rId15"/>
            <a:srcRect/>
            <a:stretch>
              <a:fillRect/>
            </a:stretch>
          </p:blipFill>
          <p:spPr bwMode="auto">
            <a:xfrm>
              <a:off x="2417763" y="2430463"/>
              <a:ext cx="4278312" cy="1531937"/>
            </a:xfrm>
            <a:prstGeom prst="rect">
              <a:avLst/>
            </a:prstGeom>
            <a:noFill/>
            <a:ln w="9525">
              <a:noFill/>
              <a:miter lim="800000"/>
              <a:headEnd/>
              <a:tailEnd/>
            </a:ln>
          </p:spPr>
        </p:pic>
        <p:pic>
          <p:nvPicPr>
            <p:cNvPr id="18469" name="Picture 37" descr="Icon-Glow-AGPM"/>
            <p:cNvPicPr>
              <a:picLocks noChangeAspect="1" noChangeArrowheads="1"/>
            </p:cNvPicPr>
            <p:nvPr/>
          </p:nvPicPr>
          <p:blipFill>
            <a:blip r:embed="rId14"/>
            <a:srcRect/>
            <a:stretch>
              <a:fillRect/>
            </a:stretch>
          </p:blipFill>
          <p:spPr bwMode="auto">
            <a:xfrm>
              <a:off x="7024688" y="3433763"/>
              <a:ext cx="182562" cy="182562"/>
            </a:xfrm>
            <a:prstGeom prst="rect">
              <a:avLst/>
            </a:prstGeom>
            <a:noFill/>
            <a:ln w="9525">
              <a:noFill/>
              <a:miter lim="800000"/>
              <a:headEnd/>
              <a:tailEnd/>
            </a:ln>
          </p:spPr>
        </p:pic>
        <p:pic>
          <p:nvPicPr>
            <p:cNvPr id="18493" name="Screens - mid - default" descr="Screens-PhysApp-Mid"/>
            <p:cNvPicPr>
              <a:picLocks noChangeAspect="1" noChangeArrowheads="1"/>
            </p:cNvPicPr>
            <p:nvPr/>
          </p:nvPicPr>
          <p:blipFill>
            <a:blip r:embed="rId16"/>
            <a:srcRect/>
            <a:stretch>
              <a:fillRect/>
            </a:stretch>
          </p:blipFill>
          <p:spPr bwMode="auto">
            <a:xfrm>
              <a:off x="2609850" y="2597150"/>
              <a:ext cx="3911600" cy="801688"/>
            </a:xfrm>
            <a:prstGeom prst="rect">
              <a:avLst/>
            </a:prstGeom>
            <a:noFill/>
            <a:ln w="9525">
              <a:noFill/>
              <a:miter lim="800000"/>
              <a:headEnd/>
              <a:tailEnd/>
            </a:ln>
          </p:spPr>
        </p:pic>
        <p:pic>
          <p:nvPicPr>
            <p:cNvPr id="18459" name="Screens - mid - virtualized" descr="Screens-VirtApp-Mid"/>
            <p:cNvPicPr>
              <a:picLocks noChangeAspect="1" noChangeArrowheads="1"/>
            </p:cNvPicPr>
            <p:nvPr/>
          </p:nvPicPr>
          <p:blipFill>
            <a:blip r:embed="rId17"/>
            <a:srcRect/>
            <a:stretch>
              <a:fillRect/>
            </a:stretch>
          </p:blipFill>
          <p:spPr bwMode="auto">
            <a:xfrm>
              <a:off x="2617788" y="2643188"/>
              <a:ext cx="3894137" cy="738187"/>
            </a:xfrm>
            <a:prstGeom prst="rect">
              <a:avLst/>
            </a:prstGeom>
            <a:noFill/>
            <a:ln w="9525">
              <a:noFill/>
              <a:miter lim="800000"/>
              <a:headEnd/>
              <a:tailEnd/>
            </a:ln>
          </p:spPr>
        </p:pic>
        <p:pic>
          <p:nvPicPr>
            <p:cNvPr id="18470" name="Picture 38" descr="Icon-Glow-AGPM"/>
            <p:cNvPicPr>
              <a:picLocks noChangeAspect="1" noChangeArrowheads="1"/>
            </p:cNvPicPr>
            <p:nvPr/>
          </p:nvPicPr>
          <p:blipFill>
            <a:blip r:embed="rId18"/>
            <a:srcRect/>
            <a:stretch>
              <a:fillRect/>
            </a:stretch>
          </p:blipFill>
          <p:spPr bwMode="auto">
            <a:xfrm>
              <a:off x="6292850" y="3200400"/>
              <a:ext cx="274638" cy="274638"/>
            </a:xfrm>
            <a:prstGeom prst="rect">
              <a:avLst/>
            </a:prstGeom>
            <a:noFill/>
            <a:ln w="9525">
              <a:noFill/>
              <a:miter lim="800000"/>
              <a:headEnd/>
              <a:tailEnd/>
            </a:ln>
          </p:spPr>
        </p:pic>
        <p:pic>
          <p:nvPicPr>
            <p:cNvPr id="18471" name="Picture 39" descr="Icon-Glow-AGPM"/>
            <p:cNvPicPr>
              <a:picLocks noChangeAspect="1" noChangeArrowheads="1"/>
            </p:cNvPicPr>
            <p:nvPr/>
          </p:nvPicPr>
          <p:blipFill>
            <a:blip r:embed="rId19"/>
            <a:srcRect/>
            <a:stretch>
              <a:fillRect/>
            </a:stretch>
          </p:blipFill>
          <p:spPr bwMode="auto">
            <a:xfrm>
              <a:off x="2573338" y="3187700"/>
              <a:ext cx="273050" cy="273050"/>
            </a:xfrm>
            <a:prstGeom prst="rect">
              <a:avLst/>
            </a:prstGeom>
            <a:noFill/>
            <a:ln w="9525">
              <a:noFill/>
              <a:miter lim="800000"/>
              <a:headEnd/>
              <a:tailEnd/>
            </a:ln>
          </p:spPr>
        </p:pic>
        <p:pic>
          <p:nvPicPr>
            <p:cNvPr id="28709" name="Picture 21" descr="Screen-Front"/>
            <p:cNvPicPr>
              <a:picLocks noChangeAspect="1" noChangeArrowheads="1"/>
            </p:cNvPicPr>
            <p:nvPr/>
          </p:nvPicPr>
          <p:blipFill>
            <a:blip r:embed="rId20"/>
            <a:srcRect/>
            <a:stretch>
              <a:fillRect/>
            </a:stretch>
          </p:blipFill>
          <p:spPr bwMode="auto">
            <a:xfrm>
              <a:off x="3281363" y="1352550"/>
              <a:ext cx="2551112" cy="2609850"/>
            </a:xfrm>
            <a:prstGeom prst="rect">
              <a:avLst/>
            </a:prstGeom>
            <a:noFill/>
            <a:ln w="9525">
              <a:noFill/>
              <a:miter lim="800000"/>
              <a:headEnd/>
              <a:tailEnd/>
            </a:ln>
          </p:spPr>
        </p:pic>
        <p:pic>
          <p:nvPicPr>
            <p:cNvPr id="18489" name="Screen - front - default" descr="Screens-PhysApp-Front"/>
            <p:cNvPicPr>
              <a:picLocks noChangeAspect="1" noChangeArrowheads="1"/>
            </p:cNvPicPr>
            <p:nvPr/>
          </p:nvPicPr>
          <p:blipFill>
            <a:blip r:embed="rId21"/>
            <a:srcRect/>
            <a:stretch>
              <a:fillRect/>
            </a:stretch>
          </p:blipFill>
          <p:spPr bwMode="auto">
            <a:xfrm>
              <a:off x="3560763" y="1665288"/>
              <a:ext cx="1984375" cy="1343025"/>
            </a:xfrm>
            <a:prstGeom prst="rect">
              <a:avLst/>
            </a:prstGeom>
            <a:noFill/>
            <a:ln w="9525">
              <a:noFill/>
              <a:miter lim="800000"/>
              <a:headEnd/>
              <a:tailEnd/>
            </a:ln>
          </p:spPr>
        </p:pic>
        <p:pic>
          <p:nvPicPr>
            <p:cNvPr id="18460" name="Screen - front - virtualized" descr="Screen-VirtApp-Front"/>
            <p:cNvPicPr>
              <a:picLocks noChangeAspect="1" noChangeArrowheads="1"/>
            </p:cNvPicPr>
            <p:nvPr/>
          </p:nvPicPr>
          <p:blipFill>
            <a:blip r:embed="rId22"/>
            <a:srcRect/>
            <a:stretch>
              <a:fillRect/>
            </a:stretch>
          </p:blipFill>
          <p:spPr bwMode="auto">
            <a:xfrm>
              <a:off x="3571875" y="1700213"/>
              <a:ext cx="1965325" cy="1300162"/>
            </a:xfrm>
            <a:prstGeom prst="rect">
              <a:avLst/>
            </a:prstGeom>
            <a:noFill/>
            <a:ln w="9525">
              <a:noFill/>
              <a:miter lim="800000"/>
              <a:headEnd/>
              <a:tailEnd/>
            </a:ln>
          </p:spPr>
        </p:pic>
        <p:pic>
          <p:nvPicPr>
            <p:cNvPr id="18502" name="Screen - front- dead" descr="\\.PSF\Parallels Share\MDOP Product Suite\Screen-BrokenOS-Front.png"/>
            <p:cNvPicPr>
              <a:picLocks noChangeAspect="1" noChangeArrowheads="1"/>
            </p:cNvPicPr>
            <p:nvPr/>
          </p:nvPicPr>
          <p:blipFill>
            <a:blip r:embed="rId23"/>
            <a:srcRect/>
            <a:stretch>
              <a:fillRect/>
            </a:stretch>
          </p:blipFill>
          <p:spPr bwMode="auto">
            <a:xfrm>
              <a:off x="3571875" y="1700213"/>
              <a:ext cx="1962150" cy="1298575"/>
            </a:xfrm>
            <a:prstGeom prst="rect">
              <a:avLst/>
            </a:prstGeom>
            <a:noFill/>
            <a:ln w="9525">
              <a:noFill/>
              <a:miter lim="800000"/>
              <a:headEnd/>
              <a:tailEnd/>
            </a:ln>
          </p:spPr>
        </p:pic>
        <p:pic>
          <p:nvPicPr>
            <p:cNvPr id="18495" name="App - dead" descr="Broken-App"/>
            <p:cNvPicPr>
              <a:picLocks noChangeAspect="1" noChangeArrowheads="1"/>
            </p:cNvPicPr>
            <p:nvPr/>
          </p:nvPicPr>
          <p:blipFill>
            <a:blip r:embed="rId24"/>
            <a:srcRect/>
            <a:stretch>
              <a:fillRect/>
            </a:stretch>
          </p:blipFill>
          <p:spPr bwMode="auto">
            <a:xfrm>
              <a:off x="4922838" y="1747838"/>
              <a:ext cx="531812" cy="528637"/>
            </a:xfrm>
            <a:prstGeom prst="rect">
              <a:avLst/>
            </a:prstGeom>
            <a:noFill/>
            <a:ln w="9525">
              <a:noFill/>
              <a:miter lim="800000"/>
              <a:headEnd/>
              <a:tailEnd/>
            </a:ln>
          </p:spPr>
        </p:pic>
        <p:sp>
          <p:nvSpPr>
            <p:cNvPr id="71" name="Rounded Rectangle 70"/>
            <p:cNvSpPr/>
            <p:nvPr/>
          </p:nvSpPr>
          <p:spPr>
            <a:xfrm>
              <a:off x="1990725" y="3095625"/>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72" name="Rounded Rectangle 71"/>
            <p:cNvSpPr/>
            <p:nvPr/>
          </p:nvSpPr>
          <p:spPr>
            <a:xfrm>
              <a:off x="2190750" y="3162300"/>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73" name="Rounded Rectangle 72"/>
            <p:cNvSpPr/>
            <p:nvPr/>
          </p:nvSpPr>
          <p:spPr>
            <a:xfrm>
              <a:off x="6657975" y="3057525"/>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74" name="Rounded Rectangle 73"/>
            <p:cNvSpPr/>
            <p:nvPr/>
          </p:nvSpPr>
          <p:spPr>
            <a:xfrm>
              <a:off x="6886575" y="3133725"/>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63" name="Rounded Rectangle 62"/>
            <p:cNvSpPr/>
            <p:nvPr/>
          </p:nvSpPr>
          <p:spPr>
            <a:xfrm>
              <a:off x="5800725" y="2771775"/>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5" name="Rounded Rectangle 64"/>
            <p:cNvSpPr/>
            <p:nvPr/>
          </p:nvSpPr>
          <p:spPr>
            <a:xfrm>
              <a:off x="2733675" y="2724150"/>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7" name="Rounded Rectangle 66"/>
            <p:cNvSpPr/>
            <p:nvPr/>
          </p:nvSpPr>
          <p:spPr>
            <a:xfrm>
              <a:off x="3028950" y="2657475"/>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8" name="Rounded Rectangle 67"/>
            <p:cNvSpPr/>
            <p:nvPr/>
          </p:nvSpPr>
          <p:spPr>
            <a:xfrm>
              <a:off x="6096000" y="2667000"/>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0" name="Rounded Rectangle 59"/>
            <p:cNvSpPr/>
            <p:nvPr/>
          </p:nvSpPr>
          <p:spPr>
            <a:xfrm>
              <a:off x="4848225" y="1762125"/>
              <a:ext cx="609600" cy="609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1400" kern="1200" dirty="0">
                  <a:solidFill>
                    <a:srgbClr val="000000">
                      <a:lumMod val="75000"/>
                      <a:lumOff val="25000"/>
                    </a:srgbClr>
                  </a:solidFill>
                  <a:latin typeface="Segoe"/>
                  <a:ea typeface="+mn-ea"/>
                  <a:cs typeface="+mn-cs"/>
                </a:rPr>
                <a:t>App</a:t>
              </a:r>
            </a:p>
          </p:txBody>
        </p:sp>
        <p:sp>
          <p:nvSpPr>
            <p:cNvPr id="69" name="Rounded Rectangle 68"/>
            <p:cNvSpPr/>
            <p:nvPr/>
          </p:nvSpPr>
          <p:spPr>
            <a:xfrm>
              <a:off x="4210050" y="1828800"/>
              <a:ext cx="609600" cy="609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1400" kern="1200" dirty="0">
                  <a:solidFill>
                    <a:srgbClr val="000000">
                      <a:lumMod val="75000"/>
                      <a:lumOff val="25000"/>
                    </a:srgbClr>
                  </a:solidFill>
                  <a:latin typeface="Segoe"/>
                  <a:ea typeface="+mn-ea"/>
                  <a:cs typeface="+mn-cs"/>
                </a:rPr>
                <a:t>App</a:t>
              </a:r>
            </a:p>
          </p:txBody>
        </p:sp>
        <p:sp>
          <p:nvSpPr>
            <p:cNvPr id="70" name="Rounded Rectangle 69"/>
            <p:cNvSpPr/>
            <p:nvPr/>
          </p:nvSpPr>
          <p:spPr>
            <a:xfrm>
              <a:off x="3733800" y="1752600"/>
              <a:ext cx="609600" cy="609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1400" kern="1200" dirty="0">
                  <a:solidFill>
                    <a:srgbClr val="000000">
                      <a:lumMod val="75000"/>
                      <a:lumOff val="25000"/>
                    </a:srgbClr>
                  </a:solidFill>
                  <a:latin typeface="Segoe"/>
                  <a:ea typeface="+mn-ea"/>
                  <a:cs typeface="+mn-cs"/>
                </a:rPr>
                <a:t>App</a:t>
              </a:r>
            </a:p>
          </p:txBody>
        </p:sp>
        <p:pic>
          <p:nvPicPr>
            <p:cNvPr id="18472" name="Picture 40" descr="Icon-Glow-AGPM"/>
            <p:cNvPicPr>
              <a:picLocks noChangeAspect="1" noChangeArrowheads="1"/>
            </p:cNvPicPr>
            <p:nvPr/>
          </p:nvPicPr>
          <p:blipFill>
            <a:blip r:embed="rId25"/>
            <a:srcRect/>
            <a:stretch>
              <a:fillRect/>
            </a:stretch>
          </p:blipFill>
          <p:spPr bwMode="auto">
            <a:xfrm>
              <a:off x="5192713" y="2752725"/>
              <a:ext cx="420687" cy="420688"/>
            </a:xfrm>
            <a:prstGeom prst="rect">
              <a:avLst/>
            </a:prstGeom>
            <a:noFill/>
            <a:ln w="9525">
              <a:noFill/>
              <a:miter lim="800000"/>
              <a:headEnd/>
              <a:tailEnd/>
            </a:ln>
          </p:spPr>
        </p:pic>
      </p:grpSp>
      <p:pic>
        <p:nvPicPr>
          <p:cNvPr id="66" name="Picture 2" descr="C:\Users\chajones\Desktop\Logo-MSAV.png"/>
          <p:cNvPicPr>
            <a:picLocks noChangeAspect="1" noChangeArrowheads="1"/>
          </p:cNvPicPr>
          <p:nvPr/>
        </p:nvPicPr>
        <p:blipFill>
          <a:blip r:embed="rId26"/>
          <a:srcRect/>
          <a:stretch>
            <a:fillRect/>
          </a:stretch>
        </p:blipFill>
        <p:spPr bwMode="auto">
          <a:xfrm>
            <a:off x="6172200" y="4124326"/>
            <a:ext cx="2057400" cy="534311"/>
          </a:xfrm>
          <a:prstGeom prst="rect">
            <a:avLst/>
          </a:prstGeom>
          <a:noFill/>
        </p:spPr>
      </p:pic>
      <p:grpSp>
        <p:nvGrpSpPr>
          <p:cNvPr id="3" name="Group 78"/>
          <p:cNvGrpSpPr/>
          <p:nvPr/>
        </p:nvGrpSpPr>
        <p:grpSpPr>
          <a:xfrm>
            <a:off x="5975350" y="5079811"/>
            <a:ext cx="3016250" cy="990600"/>
            <a:chOff x="5975350" y="5638800"/>
            <a:chExt cx="3016250" cy="990600"/>
          </a:xfrm>
        </p:grpSpPr>
        <p:sp>
          <p:nvSpPr>
            <p:cNvPr id="76" name="Rectangle 11"/>
            <p:cNvSpPr>
              <a:spLocks noChangeArrowheads="1"/>
            </p:cNvSpPr>
            <p:nvPr/>
          </p:nvSpPr>
          <p:spPr bwMode="auto">
            <a:xfrm>
              <a:off x="6661150" y="6198513"/>
              <a:ext cx="2209800" cy="430887"/>
            </a:xfrm>
            <a:prstGeom prst="rect">
              <a:avLst/>
            </a:prstGeom>
            <a:noFill/>
            <a:ln w="9525">
              <a:noFill/>
              <a:miter lim="800000"/>
              <a:headEnd/>
              <a:tailEnd/>
            </a:ln>
          </p:spPr>
          <p:txBody>
            <a:bodyPr wrap="square">
              <a:spAutoFit/>
            </a:bodyPr>
            <a:lstStyle/>
            <a:p>
              <a:pPr algn="l" rtl="0"/>
              <a:r>
                <a:rPr lang="fr-FR" sz="1100" i="1" kern="1200" dirty="0" smtClean="0">
                  <a:latin typeface="Segoe" pitchFamily="34" charset="0"/>
                  <a:ea typeface="+mn-ea"/>
                  <a:cs typeface="+mn-cs"/>
                </a:rPr>
                <a:t>Déploiement et gestion des postes de travail virtuels</a:t>
              </a:r>
              <a:endParaRPr lang="fr-FR" sz="1100" i="1" kern="1200" dirty="0">
                <a:latin typeface="Segoe" pitchFamily="34" charset="0"/>
                <a:ea typeface="+mn-ea"/>
                <a:cs typeface="+mn-cs"/>
              </a:endParaRPr>
            </a:p>
          </p:txBody>
        </p:sp>
        <p:grpSp>
          <p:nvGrpSpPr>
            <p:cNvPr id="4" name="Group 78"/>
            <p:cNvGrpSpPr/>
            <p:nvPr/>
          </p:nvGrpSpPr>
          <p:grpSpPr>
            <a:xfrm>
              <a:off x="5975350" y="5638800"/>
              <a:ext cx="3016250" cy="503238"/>
              <a:chOff x="2165350" y="0"/>
              <a:chExt cx="3016250" cy="503238"/>
            </a:xfrm>
          </p:grpSpPr>
          <p:sp>
            <p:nvSpPr>
              <p:cNvPr id="75" name="TextBox 74"/>
              <p:cNvSpPr txBox="1"/>
              <p:nvPr/>
            </p:nvSpPr>
            <p:spPr>
              <a:xfrm>
                <a:off x="2165350" y="152398"/>
                <a:ext cx="3016250" cy="338554"/>
              </a:xfrm>
              <a:prstGeom prst="rect">
                <a:avLst/>
              </a:prstGeom>
              <a:noFill/>
            </p:spPr>
            <p:txBody>
              <a:bodyPr wrap="square" rtlCol="0">
                <a:spAutoFit/>
              </a:bodyPr>
              <a:lstStyle/>
              <a:p>
                <a:pPr algn="l" rtl="0"/>
                <a:r>
                  <a:rPr lang="en-US" sz="1600" b="1" kern="1200" dirty="0">
                    <a:latin typeface="Segoe"/>
                    <a:ea typeface="+mn-ea"/>
                    <a:cs typeface="+mn-cs"/>
                  </a:rPr>
                  <a:t>NEW!    </a:t>
                </a:r>
              </a:p>
            </p:txBody>
          </p:sp>
          <p:pic>
            <p:nvPicPr>
              <p:cNvPr id="77" name="Picture 20" descr="EDV_white"/>
              <p:cNvPicPr>
                <a:picLocks noChangeAspect="1" noChangeArrowheads="1"/>
              </p:cNvPicPr>
              <p:nvPr/>
            </p:nvPicPr>
            <p:blipFill>
              <a:blip r:embed="rId27"/>
              <a:srcRect/>
              <a:stretch>
                <a:fillRect/>
              </a:stretch>
            </p:blipFill>
            <p:spPr bwMode="auto">
              <a:xfrm>
                <a:off x="2971800" y="0"/>
                <a:ext cx="1905000" cy="503238"/>
              </a:xfrm>
              <a:prstGeom prst="rect">
                <a:avLst/>
              </a:prstGeom>
              <a:noFill/>
            </p:spPr>
          </p:pic>
        </p:grpSp>
      </p:grpSp>
      <p:sp>
        <p:nvSpPr>
          <p:cNvPr id="52" name="TextBox 51"/>
          <p:cNvSpPr txBox="1"/>
          <p:nvPr/>
        </p:nvSpPr>
        <p:spPr>
          <a:xfrm>
            <a:off x="1857356" y="1643049"/>
            <a:ext cx="5410200" cy="2032754"/>
          </a:xfrm>
          <a:prstGeom prst="roundRect">
            <a:avLst>
              <a:gd name="adj" fmla="val 8237"/>
            </a:avLst>
          </a:prstGeom>
          <a:solidFill>
            <a:schemeClr val="accent2">
              <a:alpha val="25000"/>
            </a:schemeClr>
          </a:solidFill>
          <a:ln>
            <a:solidFill>
              <a:schemeClr val="accent5"/>
            </a:solidFill>
          </a:ln>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wrap="square" lIns="228600" rtlCol="0">
            <a:spAutoFit/>
          </a:bodyPr>
          <a:lstStyle/>
          <a:p>
            <a:pPr marL="339725" indent="-339725" algn="l" rtl="0">
              <a:buFontTx/>
              <a:buBlip>
                <a:blip r:embed="rId28"/>
              </a:buBlip>
            </a:pPr>
            <a:r>
              <a:rPr lang="fr-FR" sz="2000" kern="1200" smtClean="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rPr>
              <a:t>Technologies innovantes</a:t>
            </a:r>
          </a:p>
          <a:p>
            <a:pPr marL="339725" indent="-339725" algn="l" rtl="0">
              <a:buFontTx/>
              <a:buBlip>
                <a:blip r:embed="rId28"/>
              </a:buBlip>
            </a:pPr>
            <a:r>
              <a:rPr lang="fr-FR" sz="2000" kern="1200" smtClean="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rPr>
              <a:t>Faciles à déployer</a:t>
            </a:r>
          </a:p>
          <a:p>
            <a:pPr marL="339725" indent="-339725" algn="l" rtl="0">
              <a:buFontTx/>
              <a:buBlip>
                <a:blip r:embed="rId28"/>
              </a:buBlip>
            </a:pPr>
            <a:r>
              <a:rPr lang="fr-FR" sz="2000" smtClean="0">
                <a:solidFill>
                  <a:prstClr val="white"/>
                </a:solidFill>
                <a:effectLst>
                  <a:outerShdw blurRad="38100" dist="38100" dir="2700000" algn="tl">
                    <a:srgbClr val="000000">
                      <a:alpha val="43137"/>
                    </a:srgbClr>
                  </a:outerShdw>
                </a:effectLst>
                <a:latin typeface="Segoe UI" pitchFamily="34" charset="0"/>
                <a:cs typeface="Segoe UI" pitchFamily="34" charset="0"/>
              </a:rPr>
              <a:t>Avec u</a:t>
            </a:r>
            <a:r>
              <a:rPr lang="fr-FR" sz="2000" kern="1200" smtClean="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rPr>
              <a:t>n retour sur investissement rapide</a:t>
            </a:r>
          </a:p>
          <a:p>
            <a:pPr marL="339725" indent="-339725" algn="l" rtl="0">
              <a:buFontTx/>
              <a:buBlip>
                <a:blip r:embed="rId28"/>
              </a:buBlip>
            </a:pPr>
            <a:r>
              <a:rPr lang="fr-FR" sz="2000" smtClean="0">
                <a:solidFill>
                  <a:prstClr val="white"/>
                </a:solidFill>
                <a:effectLst>
                  <a:outerShdw blurRad="38100" dist="38100" dir="2700000" algn="tl">
                    <a:srgbClr val="000000">
                      <a:alpha val="43137"/>
                    </a:srgbClr>
                  </a:outerShdw>
                </a:effectLst>
                <a:latin typeface="Segoe UI" pitchFamily="34" charset="0"/>
                <a:cs typeface="Segoe UI" pitchFamily="34" charset="0"/>
              </a:rPr>
              <a:t>Une offre fréquemment mise à jour</a:t>
            </a:r>
            <a:endParaRPr lang="fr-FR" sz="2000" kern="1200" smtClean="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endParaRPr>
          </a:p>
          <a:p>
            <a:pPr marL="339725" indent="-339725" algn="l" rtl="0">
              <a:buFontTx/>
              <a:buBlip>
                <a:blip r:embed="rId28"/>
              </a:buBlip>
            </a:pPr>
            <a:r>
              <a:rPr lang="fr-FR" sz="2000" smtClean="0">
                <a:solidFill>
                  <a:prstClr val="white"/>
                </a:solidFill>
                <a:effectLst>
                  <a:outerShdw blurRad="38100" dist="38100" dir="2700000" algn="tl">
                    <a:srgbClr val="000000">
                      <a:alpha val="43137"/>
                    </a:srgbClr>
                  </a:outerShdw>
                </a:effectLst>
                <a:latin typeface="Segoe UI" pitchFamily="34" charset="0"/>
                <a:cs typeface="Segoe UI" pitchFamily="34" charset="0"/>
              </a:rPr>
              <a:t>Disponible sans surcoûts</a:t>
            </a:r>
            <a:endParaRPr lang="fr-FR" sz="2000" kern="1200" smtClean="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endParaRPr>
          </a:p>
          <a:p>
            <a:pPr marL="339725" indent="-339725" algn="l" rtl="0">
              <a:buFontTx/>
              <a:buBlip>
                <a:blip r:embed="rId28"/>
              </a:buBlip>
            </a:pPr>
            <a:r>
              <a:rPr lang="fr-FR" sz="2000" kern="1200" smtClean="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rPr>
              <a:t>Intégr</a:t>
            </a:r>
            <a:r>
              <a:rPr lang="fr-FR" sz="2000" smtClean="0">
                <a:solidFill>
                  <a:prstClr val="white"/>
                </a:solidFill>
                <a:effectLst>
                  <a:outerShdw blurRad="38100" dist="38100" dir="2700000" algn="tl">
                    <a:srgbClr val="000000">
                      <a:alpha val="43137"/>
                    </a:srgbClr>
                  </a:outerShdw>
                </a:effectLst>
                <a:latin typeface="Segoe UI" pitchFamily="34" charset="0"/>
                <a:cs typeface="Segoe UI" pitchFamily="34" charset="0"/>
              </a:rPr>
              <a:t>ée aux solutions existantes</a:t>
            </a:r>
            <a:endParaRPr lang="fr-FR" sz="2000" kern="1200">
              <a:solidFill>
                <a:prstClr val="white"/>
              </a:solidFill>
              <a:effectLst>
                <a:outerShdw blurRad="38100" dist="38100" dir="2700000" algn="tl">
                  <a:srgbClr val="000000">
                    <a:alpha val="43137"/>
                  </a:srgbClr>
                </a:outerShdw>
              </a:effectLst>
              <a:latin typeface="Segoe UI" pitchFamily="34" charset="0"/>
              <a:ea typeface="+mn-ea"/>
              <a:cs typeface="Segoe UI" pitchFamily="34" charset="0"/>
            </a:endParaRPr>
          </a:p>
        </p:txBody>
      </p:sp>
      <p:sp>
        <p:nvSpPr>
          <p:cNvPr id="53" name="Rectangle 11"/>
          <p:cNvSpPr>
            <a:spLocks noChangeArrowheads="1"/>
          </p:cNvSpPr>
          <p:nvPr/>
        </p:nvSpPr>
        <p:spPr bwMode="auto">
          <a:xfrm>
            <a:off x="357158" y="4705362"/>
            <a:ext cx="2300630" cy="261610"/>
          </a:xfrm>
          <a:prstGeom prst="rect">
            <a:avLst/>
          </a:prstGeom>
          <a:noFill/>
          <a:ln w="9525">
            <a:noFill/>
            <a:miter lim="800000"/>
            <a:headEnd/>
            <a:tailEnd/>
          </a:ln>
        </p:spPr>
        <p:txBody>
          <a:bodyPr wrap="none">
            <a:spAutoFit/>
          </a:bodyPr>
          <a:lstStyle/>
          <a:p>
            <a:r>
              <a:rPr lang="fr-FR" sz="1100" i="1" dirty="0"/>
              <a:t>Inventaire avancé sans Infrastructure</a:t>
            </a:r>
          </a:p>
        </p:txBody>
      </p:sp>
      <p:sp>
        <p:nvSpPr>
          <p:cNvPr id="54" name="Rectangle 12"/>
          <p:cNvSpPr>
            <a:spLocks noChangeArrowheads="1"/>
          </p:cNvSpPr>
          <p:nvPr/>
        </p:nvSpPr>
        <p:spPr bwMode="auto">
          <a:xfrm>
            <a:off x="3581402" y="4649790"/>
            <a:ext cx="1691489" cy="430887"/>
          </a:xfrm>
          <a:prstGeom prst="rect">
            <a:avLst/>
          </a:prstGeom>
          <a:noFill/>
          <a:ln w="9525">
            <a:noFill/>
            <a:miter lim="800000"/>
            <a:headEnd/>
            <a:tailEnd/>
          </a:ln>
        </p:spPr>
        <p:txBody>
          <a:bodyPr wrap="none">
            <a:spAutoFit/>
          </a:bodyPr>
          <a:lstStyle/>
          <a:p>
            <a:r>
              <a:rPr lang="fr-FR" sz="1100" i="1"/>
              <a:t>Gestion des Changements </a:t>
            </a:r>
          </a:p>
          <a:p>
            <a:r>
              <a:rPr lang="fr-FR" sz="1100" i="1"/>
              <a:t>sur les GPOs</a:t>
            </a:r>
          </a:p>
        </p:txBody>
      </p:sp>
      <p:sp>
        <p:nvSpPr>
          <p:cNvPr id="55" name="Rectangle 13"/>
          <p:cNvSpPr>
            <a:spLocks noChangeArrowheads="1"/>
          </p:cNvSpPr>
          <p:nvPr/>
        </p:nvSpPr>
        <p:spPr bwMode="auto">
          <a:xfrm>
            <a:off x="6705600" y="4649789"/>
            <a:ext cx="2133600" cy="430887"/>
          </a:xfrm>
          <a:prstGeom prst="rect">
            <a:avLst/>
          </a:prstGeom>
          <a:noFill/>
          <a:ln w="9525">
            <a:noFill/>
            <a:miter lim="800000"/>
            <a:headEnd/>
            <a:tailEnd/>
          </a:ln>
        </p:spPr>
        <p:txBody>
          <a:bodyPr>
            <a:spAutoFit/>
          </a:bodyPr>
          <a:lstStyle/>
          <a:p>
            <a:r>
              <a:rPr lang="fr-FR" sz="1100" i="1"/>
              <a:t>Publication Dynamique des applications virtuelles</a:t>
            </a:r>
          </a:p>
        </p:txBody>
      </p:sp>
      <p:sp>
        <p:nvSpPr>
          <p:cNvPr id="56" name="Rectangle 14"/>
          <p:cNvSpPr>
            <a:spLocks noChangeArrowheads="1"/>
          </p:cNvSpPr>
          <p:nvPr/>
        </p:nvSpPr>
        <p:spPr bwMode="auto">
          <a:xfrm>
            <a:off x="214282" y="5634058"/>
            <a:ext cx="2735262" cy="430887"/>
          </a:xfrm>
          <a:prstGeom prst="rect">
            <a:avLst/>
          </a:prstGeom>
          <a:noFill/>
          <a:ln w="9525">
            <a:noFill/>
            <a:miter lim="800000"/>
            <a:headEnd/>
            <a:tailEnd/>
          </a:ln>
        </p:spPr>
        <p:txBody>
          <a:bodyPr>
            <a:spAutoFit/>
          </a:bodyPr>
          <a:lstStyle/>
          <a:p>
            <a:pPr algn="ctr"/>
            <a:r>
              <a:rPr lang="fr-FR" sz="1100" i="1" dirty="0" smtClean="0"/>
              <a:t>Suivi automatique des </a:t>
            </a:r>
          </a:p>
          <a:p>
            <a:pPr algn="ctr"/>
            <a:r>
              <a:rPr lang="fr-FR" sz="1100" i="1" dirty="0" smtClean="0"/>
              <a:t>erreurs </a:t>
            </a:r>
            <a:r>
              <a:rPr lang="fr-FR" sz="1100" i="1" dirty="0"/>
              <a:t>sur les postes </a:t>
            </a:r>
          </a:p>
        </p:txBody>
      </p:sp>
      <p:sp>
        <p:nvSpPr>
          <p:cNvPr id="57" name="Rectangle 15"/>
          <p:cNvSpPr>
            <a:spLocks noChangeArrowheads="1"/>
          </p:cNvSpPr>
          <p:nvPr/>
        </p:nvSpPr>
        <p:spPr bwMode="auto">
          <a:xfrm>
            <a:off x="3643306" y="5634058"/>
            <a:ext cx="2133600" cy="430887"/>
          </a:xfrm>
          <a:prstGeom prst="rect">
            <a:avLst/>
          </a:prstGeom>
          <a:noFill/>
          <a:ln w="9525">
            <a:noFill/>
            <a:miter lim="800000"/>
            <a:headEnd/>
            <a:tailEnd/>
          </a:ln>
        </p:spPr>
        <p:txBody>
          <a:bodyPr>
            <a:spAutoFit/>
          </a:bodyPr>
          <a:lstStyle/>
          <a:p>
            <a:pPr algn="ctr"/>
            <a:r>
              <a:rPr lang="fr-FR" sz="1100" i="1" dirty="0"/>
              <a:t>Boîtes à Outils pour récupération des Postes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50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 name="Round Same Side Corner Rectangle 63"/>
          <p:cNvSpPr/>
          <p:nvPr/>
        </p:nvSpPr>
        <p:spPr>
          <a:xfrm rot="10800000">
            <a:off x="486761" y="1201003"/>
            <a:ext cx="8244039" cy="2497541"/>
          </a:xfrm>
          <a:prstGeom prst="round2SameRect">
            <a:avLst>
              <a:gd name="adj1" fmla="val 11842"/>
              <a:gd name="adj2" fmla="val 0"/>
            </a:avLst>
          </a:prstGeom>
          <a:gradFill flip="none" rotWithShape="1">
            <a:gsLst>
              <a:gs pos="0">
                <a:schemeClr val="bg2">
                  <a:lumMod val="50000"/>
                  <a:alpha val="35000"/>
                </a:schemeClr>
              </a:gs>
              <a:gs pos="100000">
                <a:srgbClr val="ADADAD">
                  <a:alpha val="0"/>
                </a:srgbClr>
              </a:gs>
            </a:gsLst>
            <a:path path="circle">
              <a:fillToRect l="100000" t="100000"/>
            </a:path>
            <a:tileRect r="-100000" b="-100000"/>
          </a:gradFill>
          <a:ln w="152400">
            <a:noFill/>
            <a:round/>
            <a:headEnd/>
            <a:tailEnd/>
          </a:ln>
          <a:scene3d>
            <a:camera prst="orthographicFront"/>
            <a:lightRig rig="threePt" dir="t"/>
          </a:scene3d>
          <a:sp3d>
            <a:bevelT/>
          </a:sp3d>
        </p:spPr>
        <p:txBody>
          <a:bodyPr vert="horz" wrap="square" lIns="76197" tIns="38098" rIns="76197" bIns="38098" numCol="1" anchor="t" anchorCtr="0" compatLnSpc="1">
            <a:prstTxWarp prst="textNoShape">
              <a:avLst/>
            </a:prstTxWarp>
          </a:bodyPr>
          <a:lstStyle/>
          <a:p>
            <a:pPr algn="l" defTabSz="914363" rtl="0" fontAlgn="base">
              <a:spcBef>
                <a:spcPct val="0"/>
              </a:spcBef>
              <a:spcAft>
                <a:spcPct val="0"/>
              </a:spcAft>
              <a:defRPr/>
            </a:pPr>
            <a:endParaRPr lang="fr-FR" kern="1200">
              <a:solidFill>
                <a:srgbClr val="FFFFFF"/>
              </a:solidFill>
              <a:latin typeface="Segoe"/>
              <a:ea typeface="+mn-ea"/>
              <a:cs typeface="+mn-cs"/>
            </a:endParaRPr>
          </a:p>
        </p:txBody>
      </p:sp>
      <p:sp>
        <p:nvSpPr>
          <p:cNvPr id="41" name="Round Single Corner Rectangle 40"/>
          <p:cNvSpPr/>
          <p:nvPr/>
        </p:nvSpPr>
        <p:spPr bwMode="auto">
          <a:xfrm rot="10800000">
            <a:off x="6708810" y="0"/>
            <a:ext cx="2435190" cy="895152"/>
          </a:xfrm>
          <a:prstGeom prst="round1Rect">
            <a:avLst/>
          </a:prstGeom>
          <a:solidFill>
            <a:schemeClr val="bg1">
              <a:alpha val="1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6">
                <a:satMod val="300000"/>
              </a:schemeClr>
            </a:contourClr>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096963" fontAlgn="base">
              <a:lnSpc>
                <a:spcPct val="90000"/>
              </a:lnSpc>
              <a:spcBef>
                <a:spcPct val="0"/>
              </a:spcBef>
              <a:spcAft>
                <a:spcPct val="0"/>
              </a:spcAft>
              <a:defRPr/>
            </a:pPr>
            <a:endParaRPr lang="en-US" sz="1200" b="1"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 name="Group 61"/>
          <p:cNvGrpSpPr/>
          <p:nvPr/>
        </p:nvGrpSpPr>
        <p:grpSpPr>
          <a:xfrm>
            <a:off x="532267" y="2033523"/>
            <a:ext cx="8038531" cy="1581972"/>
            <a:chOff x="428400" y="2473586"/>
            <a:chExt cx="8038531" cy="1090434"/>
          </a:xfrm>
        </p:grpSpPr>
        <p:sp>
          <p:nvSpPr>
            <p:cNvPr id="42" name="Rectangle 41"/>
            <p:cNvSpPr/>
            <p:nvPr/>
          </p:nvSpPr>
          <p:spPr>
            <a:xfrm>
              <a:off x="428400" y="2473586"/>
              <a:ext cx="3487405" cy="1090434"/>
            </a:xfrm>
            <a:prstGeom prst="rect">
              <a:avLst/>
            </a:prstGeom>
          </p:spPr>
          <p:txBody>
            <a:bodyPr wrap="square">
              <a:spAutoFit/>
            </a:bodyPr>
            <a:lstStyle/>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Gestion centralisée de </a:t>
              </a:r>
              <a:br>
                <a:rPr lang="fr-FR" sz="1700" dirty="0" smtClean="0">
                  <a:solidFill>
                    <a:prstClr val="white"/>
                  </a:solidFill>
                  <a:effectLst>
                    <a:outerShdw blurRad="393700" algn="ctr" rotWithShape="0">
                      <a:prstClr val="black">
                        <a:alpha val="68000"/>
                      </a:prstClr>
                    </a:outerShdw>
                  </a:effectLst>
                </a:rPr>
              </a:br>
              <a:r>
                <a:rPr lang="fr-FR" sz="1700" dirty="0" smtClean="0">
                  <a:solidFill>
                    <a:prstClr val="white"/>
                  </a:solidFill>
                  <a:effectLst>
                    <a:outerShdw blurRad="393700" algn="ctr" rotWithShape="0">
                      <a:prstClr val="black">
                        <a:alpha val="68000"/>
                      </a:prstClr>
                    </a:outerShdw>
                  </a:effectLst>
                </a:rPr>
                <a:t>Virtual PC</a:t>
              </a:r>
            </a:p>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Simplification du déploiement et des mises à jour</a:t>
              </a:r>
            </a:p>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Intégration des applications sur le bureau de la machine hôte</a:t>
              </a:r>
            </a:p>
          </p:txBody>
        </p:sp>
        <p:sp>
          <p:nvSpPr>
            <p:cNvPr id="34" name="Rectangle 33"/>
            <p:cNvSpPr/>
            <p:nvPr/>
          </p:nvSpPr>
          <p:spPr>
            <a:xfrm>
              <a:off x="5505368" y="2482993"/>
              <a:ext cx="2961563" cy="1059672"/>
            </a:xfrm>
            <a:prstGeom prst="rect">
              <a:avLst/>
            </a:prstGeom>
          </p:spPr>
          <p:txBody>
            <a:bodyPr wrap="square">
              <a:spAutoFit/>
            </a:bodyPr>
            <a:lstStyle/>
            <a:p>
              <a:pPr marL="287338" lvl="1" indent="-277813" defTabSz="914363" fontAlgn="base">
                <a:lnSpc>
                  <a:spcPct val="90000"/>
                </a:lnSpc>
                <a:spcBef>
                  <a:spcPts val="200"/>
                </a:spcBef>
                <a:spcAft>
                  <a:spcPts val="100"/>
                </a:spcAft>
                <a:buBlip>
                  <a:blip r:embed="rId3"/>
                </a:buBlip>
                <a:defRPr/>
              </a:pPr>
              <a:r>
                <a:rPr lang="fr-FR" sz="1600" dirty="0" smtClean="0">
                  <a:solidFill>
                    <a:schemeClr val="tx2">
                      <a:lumMod val="20000"/>
                      <a:lumOff val="80000"/>
                    </a:schemeClr>
                  </a:solidFill>
                </a:rPr>
                <a:t>Accélérer la migration des OS</a:t>
              </a:r>
            </a:p>
            <a:p>
              <a:pPr marL="287338" lvl="1" indent="-277813" defTabSz="914363" fontAlgn="base">
                <a:lnSpc>
                  <a:spcPct val="90000"/>
                </a:lnSpc>
                <a:spcBef>
                  <a:spcPts val="200"/>
                </a:spcBef>
                <a:spcAft>
                  <a:spcPts val="100"/>
                </a:spcAft>
                <a:buBlip>
                  <a:blip r:embed="rId3"/>
                </a:buBlip>
                <a:defRPr/>
              </a:pPr>
              <a:r>
                <a:rPr lang="fr-FR" sz="1600" dirty="0" smtClean="0">
                  <a:solidFill>
                    <a:schemeClr val="tx2">
                      <a:lumMod val="20000"/>
                      <a:lumOff val="80000"/>
                    </a:schemeClr>
                  </a:solidFill>
                </a:rPr>
                <a:t>Eliminer les problèmes de compatibilité applicative</a:t>
              </a:r>
            </a:p>
            <a:p>
              <a:pPr marL="287338" lvl="1" indent="-277813" defTabSz="914363" fontAlgn="base">
                <a:lnSpc>
                  <a:spcPct val="90000"/>
                </a:lnSpc>
                <a:spcBef>
                  <a:spcPts val="200"/>
                </a:spcBef>
                <a:spcAft>
                  <a:spcPts val="100"/>
                </a:spcAft>
                <a:buBlip>
                  <a:blip r:embed="rId3"/>
                </a:buBlip>
                <a:defRPr/>
              </a:pPr>
              <a:r>
                <a:rPr lang="fr-FR" sz="1600" dirty="0" smtClean="0">
                  <a:solidFill>
                    <a:schemeClr val="tx2">
                      <a:lumMod val="20000"/>
                      <a:lumOff val="80000"/>
                    </a:schemeClr>
                  </a:solidFill>
                </a:rPr>
                <a:t>Environnement professionnel toujours disponible</a:t>
              </a:r>
            </a:p>
            <a:p>
              <a:pPr marL="287338" lvl="1" indent="-277813" defTabSz="914363" fontAlgn="base">
                <a:lnSpc>
                  <a:spcPct val="90000"/>
                </a:lnSpc>
                <a:spcBef>
                  <a:spcPts val="200"/>
                </a:spcBef>
                <a:spcAft>
                  <a:spcPts val="100"/>
                </a:spcAft>
                <a:buBlip>
                  <a:blip r:embed="rId3"/>
                </a:buBlip>
                <a:defRPr/>
              </a:pPr>
              <a:r>
                <a:rPr lang="fr-FR" sz="1600" dirty="0" smtClean="0">
                  <a:solidFill>
                    <a:schemeClr val="tx2">
                      <a:lumMod val="20000"/>
                      <a:lumOff val="80000"/>
                    </a:schemeClr>
                  </a:solidFill>
                </a:rPr>
                <a:t>Expérience intuitive</a:t>
              </a:r>
            </a:p>
          </p:txBody>
        </p:sp>
      </p:grpSp>
      <p:sp>
        <p:nvSpPr>
          <p:cNvPr id="20" name="Title 42"/>
          <p:cNvSpPr>
            <a:spLocks noGrp="1"/>
          </p:cNvSpPr>
          <p:nvPr>
            <p:ph type="title"/>
          </p:nvPr>
        </p:nvSpPr>
        <p:spPr>
          <a:xfrm>
            <a:off x="1320503" y="505272"/>
            <a:ext cx="7661571" cy="723900"/>
          </a:xfrm>
        </p:spPr>
        <p:txBody>
          <a:bodyPr>
            <a:normAutofit/>
          </a:bodyPr>
          <a:lstStyle/>
          <a:p>
            <a:pPr>
              <a:defRPr/>
            </a:pPr>
            <a:r>
              <a:rPr lang="fr-FR" sz="3600" dirty="0" smtClean="0">
                <a:solidFill>
                  <a:schemeClr val="tx1"/>
                </a:solidFill>
                <a:latin typeface="Calibri" pitchFamily="34" charset="0"/>
              </a:rPr>
              <a:t>La virtualisation pour le poste de travail</a:t>
            </a:r>
            <a:endParaRPr lang="fr-FR" sz="3600" dirty="0">
              <a:solidFill>
                <a:schemeClr val="tx1"/>
              </a:solidFill>
              <a:latin typeface="Calibri" pitchFamily="34" charset="0"/>
            </a:endParaRPr>
          </a:p>
        </p:txBody>
      </p:sp>
      <p:grpSp>
        <p:nvGrpSpPr>
          <p:cNvPr id="3" name="Groupe 50"/>
          <p:cNvGrpSpPr/>
          <p:nvPr/>
        </p:nvGrpSpPr>
        <p:grpSpPr>
          <a:xfrm>
            <a:off x="436729" y="1161454"/>
            <a:ext cx="8379724" cy="559585"/>
            <a:chOff x="603507" y="4475553"/>
            <a:chExt cx="8215951" cy="559585"/>
          </a:xfrm>
        </p:grpSpPr>
        <p:sp>
          <p:nvSpPr>
            <p:cNvPr id="50" name="Rounded Rectangle 68"/>
            <p:cNvSpPr/>
            <p:nvPr/>
          </p:nvSpPr>
          <p:spPr bwMode="auto">
            <a:xfrm>
              <a:off x="603507" y="4475553"/>
              <a:ext cx="8215951" cy="559585"/>
            </a:xfrm>
            <a:prstGeom prst="roundRect">
              <a:avLst/>
            </a:prstGeom>
            <a:gradFill flip="none" rotWithShape="1">
              <a:lin ang="0" scaled="1"/>
              <a:tileRect/>
            </a:gradFill>
            <a:ln>
              <a:headEnd/>
              <a:tailEnd/>
            </a:ln>
          </p:spPr>
          <p:style>
            <a:lnRef idx="0">
              <a:schemeClr val="accent5"/>
            </a:lnRef>
            <a:fillRef idx="3">
              <a:schemeClr val="accent5"/>
            </a:fillRef>
            <a:effectRef idx="3">
              <a:schemeClr val="accent5"/>
            </a:effectRef>
            <a:fontRef idx="minor">
              <a:schemeClr val="lt1"/>
            </a:fontRef>
          </p:style>
          <p:txBody>
            <a:bodyPr vert="horz" wrap="square" lIns="76197" tIns="38098" rIns="76197" bIns="38098" numCol="1" anchor="t" anchorCtr="0" compatLnSpc="1">
              <a:prstTxWarp prst="textNoShape">
                <a:avLst/>
              </a:prstTxWarp>
            </a:bodyPr>
            <a:lstStyle/>
            <a:p>
              <a:pPr defTabSz="914363" fontAlgn="base">
                <a:lnSpc>
                  <a:spcPct val="90000"/>
                </a:lnSpc>
                <a:spcBef>
                  <a:spcPct val="0"/>
                </a:spcBef>
                <a:spcAft>
                  <a:spcPct val="0"/>
                </a:spcAft>
                <a:defRPr/>
              </a:pPr>
              <a:endParaRPr lang="fr-FR">
                <a:solidFill>
                  <a:srgbClr val="FFFFFF"/>
                </a:solidFill>
                <a:latin typeface="Segoe"/>
              </a:endParaRPr>
            </a:p>
          </p:txBody>
        </p:sp>
        <p:pic>
          <p:nvPicPr>
            <p:cNvPr id="49" name="Picture 20" descr="EDV_white"/>
            <p:cNvPicPr>
              <a:picLocks noChangeAspect="1" noChangeArrowheads="1"/>
            </p:cNvPicPr>
            <p:nvPr/>
          </p:nvPicPr>
          <p:blipFill>
            <a:blip r:embed="rId4"/>
            <a:srcRect/>
            <a:stretch>
              <a:fillRect/>
            </a:stretch>
          </p:blipFill>
          <p:spPr bwMode="auto">
            <a:xfrm>
              <a:off x="683001" y="4481408"/>
              <a:ext cx="1889266" cy="519876"/>
            </a:xfrm>
            <a:prstGeom prst="rect">
              <a:avLst/>
            </a:prstGeom>
            <a:noFill/>
          </p:spPr>
        </p:pic>
      </p:grpSp>
      <p:sp>
        <p:nvSpPr>
          <p:cNvPr id="61" name="TextBox 17"/>
          <p:cNvSpPr txBox="1"/>
          <p:nvPr/>
        </p:nvSpPr>
        <p:spPr>
          <a:xfrm>
            <a:off x="1201012" y="1238649"/>
            <a:ext cx="8639033" cy="369332"/>
          </a:xfrm>
          <a:prstGeom prst="rect">
            <a:avLst/>
          </a:prstGeom>
          <a:noFill/>
        </p:spPr>
        <p:txBody>
          <a:bodyPr wrap="square" rtlCol="0">
            <a:spAutoFit/>
          </a:bodyPr>
          <a:lstStyle/>
          <a:p>
            <a:pPr algn="ctr">
              <a:defRPr/>
            </a:pPr>
            <a:r>
              <a:rPr lang="fr-FR" dirty="0" smtClean="0"/>
              <a:t>Déploiement et de  la gestion de postes de travail virtuelles</a:t>
            </a:r>
          </a:p>
        </p:txBody>
      </p:sp>
      <p:grpSp>
        <p:nvGrpSpPr>
          <p:cNvPr id="4" name="Groupe 103"/>
          <p:cNvGrpSpPr/>
          <p:nvPr/>
        </p:nvGrpSpPr>
        <p:grpSpPr>
          <a:xfrm>
            <a:off x="3753135" y="2210932"/>
            <a:ext cx="1978925" cy="1257397"/>
            <a:chOff x="3780429" y="2593075"/>
            <a:chExt cx="1978925" cy="1257397"/>
          </a:xfrm>
          <a:scene3d>
            <a:camera prst="perspectiveContrastingRightFacing"/>
            <a:lightRig rig="threePt" dir="t"/>
          </a:scene3d>
        </p:grpSpPr>
        <p:sp>
          <p:nvSpPr>
            <p:cNvPr id="103" name="Rounded Rectangle 12"/>
            <p:cNvSpPr/>
            <p:nvPr/>
          </p:nvSpPr>
          <p:spPr bwMode="blackGray">
            <a:xfrm>
              <a:off x="3932829" y="2593075"/>
              <a:ext cx="1826525" cy="1066800"/>
            </a:xfrm>
            <a:prstGeom prst="roundRect">
              <a:avLst/>
            </a:prstGeom>
            <a:gradFill flip="none" rotWithShape="1">
              <a:gsLst>
                <a:gs pos="4000">
                  <a:srgbClr val="FFFFFF">
                    <a:alpha val="49000"/>
                  </a:srgbClr>
                </a:gs>
                <a:gs pos="18000">
                  <a:srgbClr val="FFFFFF">
                    <a:alpha val="38000"/>
                  </a:srgbClr>
                </a:gs>
                <a:gs pos="48000">
                  <a:srgbClr val="000000">
                    <a:alpha val="24000"/>
                  </a:srgbClr>
                </a:gs>
                <a:gs pos="75000">
                  <a:srgbClr val="000000">
                    <a:alpha val="16000"/>
                  </a:srgbClr>
                </a:gs>
                <a:gs pos="91000">
                  <a:srgbClr val="FFFFFF">
                    <a:alpha val="0"/>
                  </a:srgbClr>
                </a:gs>
                <a:gs pos="100000">
                  <a:srgbClr val="FFFFFF">
                    <a:alpha val="18000"/>
                  </a:srgbClr>
                </a:gs>
              </a:gsLst>
              <a:lin ang="13500000" scaled="1"/>
              <a:tileRect/>
            </a:gradFill>
            <a:ln w="3175">
              <a:solidFill>
                <a:schemeClr val="tx1">
                  <a:lumMod val="65000"/>
                </a:schemeClr>
              </a:solidFill>
              <a:headEnd type="none" w="med" len="med"/>
              <a:tailEnd type="none" w="med" len="med"/>
            </a:ln>
            <a:effectLst>
              <a:softEdge rad="31750"/>
            </a:effectLst>
            <a:sp3d>
              <a:bevelT/>
            </a:sp3d>
          </p:spPr>
          <p:style>
            <a:lnRef idx="1">
              <a:schemeClr val="accent2"/>
            </a:lnRef>
            <a:fillRef idx="3">
              <a:schemeClr val="accent2"/>
            </a:fillRef>
            <a:effectRef idx="2">
              <a:schemeClr val="accent2"/>
            </a:effectRef>
            <a:fontRef idx="minor">
              <a:schemeClr val="lt1"/>
            </a:fontRef>
          </p:style>
          <p:txBody>
            <a:bodyPr vert="horz" wrap="square" lIns="146278" tIns="73152" rIns="146278" bIns="73139" numCol="1" rtlCol="0" anchor="ctr" anchorCtr="0" compatLnSpc="1">
              <a:prstTxWarp prst="textNoShape">
                <a:avLst/>
              </a:prstTxWarp>
            </a:bodyPr>
            <a:lstStyle/>
            <a:p>
              <a:pPr algn="ctr" defTabSz="914099" fontAlgn="base">
                <a:spcBef>
                  <a:spcPct val="0"/>
                </a:spcBef>
                <a:spcAft>
                  <a:spcPct val="0"/>
                </a:spcAft>
                <a:defRPr/>
              </a:pPr>
              <a:endParaRPr lang="fr-FR"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 name="Freeform 46"/>
            <p:cNvSpPr/>
            <p:nvPr/>
          </p:nvSpPr>
          <p:spPr>
            <a:xfrm>
              <a:off x="3780429" y="3298714"/>
              <a:ext cx="1951631" cy="386185"/>
            </a:xfrm>
            <a:custGeom>
              <a:avLst/>
              <a:gdLst>
                <a:gd name="connsiteX0" fmla="*/ 0 w 3784680"/>
                <a:gd name="connsiteY0" fmla="*/ 308113 h 1232450"/>
                <a:gd name="connsiteX1" fmla="*/ 3157646 w 3784680"/>
                <a:gd name="connsiteY1" fmla="*/ 308113 h 1232450"/>
                <a:gd name="connsiteX2" fmla="*/ 3157646 w 3784680"/>
                <a:gd name="connsiteY2" fmla="*/ 0 h 1232450"/>
                <a:gd name="connsiteX3" fmla="*/ 3784680 w 3784680"/>
                <a:gd name="connsiteY3" fmla="*/ 616225 h 1232450"/>
                <a:gd name="connsiteX4" fmla="*/ 3157646 w 3784680"/>
                <a:gd name="connsiteY4" fmla="*/ 1232450 h 1232450"/>
                <a:gd name="connsiteX5" fmla="*/ 3157646 w 3784680"/>
                <a:gd name="connsiteY5" fmla="*/ 924338 h 1232450"/>
                <a:gd name="connsiteX6" fmla="*/ 0 w 3784680"/>
                <a:gd name="connsiteY6" fmla="*/ 924338 h 1232450"/>
                <a:gd name="connsiteX7" fmla="*/ 0 w 3784680"/>
                <a:gd name="connsiteY7" fmla="*/ 308113 h 1232450"/>
                <a:gd name="connsiteX0" fmla="*/ 0 w 3784680"/>
                <a:gd name="connsiteY0" fmla="*/ 123056 h 1232450"/>
                <a:gd name="connsiteX1" fmla="*/ 3157646 w 3784680"/>
                <a:gd name="connsiteY1" fmla="*/ 308113 h 1232450"/>
                <a:gd name="connsiteX2" fmla="*/ 3157646 w 3784680"/>
                <a:gd name="connsiteY2" fmla="*/ 0 h 1232450"/>
                <a:gd name="connsiteX3" fmla="*/ 3784680 w 3784680"/>
                <a:gd name="connsiteY3" fmla="*/ 616225 h 1232450"/>
                <a:gd name="connsiteX4" fmla="*/ 3157646 w 3784680"/>
                <a:gd name="connsiteY4" fmla="*/ 1232450 h 1232450"/>
                <a:gd name="connsiteX5" fmla="*/ 3157646 w 3784680"/>
                <a:gd name="connsiteY5" fmla="*/ 924338 h 1232450"/>
                <a:gd name="connsiteX6" fmla="*/ 0 w 3784680"/>
                <a:gd name="connsiteY6" fmla="*/ 924338 h 1232450"/>
                <a:gd name="connsiteX7" fmla="*/ 0 w 3784680"/>
                <a:gd name="connsiteY7" fmla="*/ 123056 h 1232450"/>
                <a:gd name="connsiteX0" fmla="*/ 0 w 3784680"/>
                <a:gd name="connsiteY0" fmla="*/ 123056 h 1232450"/>
                <a:gd name="connsiteX1" fmla="*/ 3157646 w 3784680"/>
                <a:gd name="connsiteY1" fmla="*/ 308113 h 1232450"/>
                <a:gd name="connsiteX2" fmla="*/ 3157646 w 3784680"/>
                <a:gd name="connsiteY2" fmla="*/ 0 h 1232450"/>
                <a:gd name="connsiteX3" fmla="*/ 3784680 w 3784680"/>
                <a:gd name="connsiteY3" fmla="*/ 616225 h 1232450"/>
                <a:gd name="connsiteX4" fmla="*/ 3157646 w 3784680"/>
                <a:gd name="connsiteY4" fmla="*/ 1232450 h 1232450"/>
                <a:gd name="connsiteX5" fmla="*/ 3157646 w 3784680"/>
                <a:gd name="connsiteY5" fmla="*/ 924338 h 1232450"/>
                <a:gd name="connsiteX6" fmla="*/ 0 w 3784680"/>
                <a:gd name="connsiteY6" fmla="*/ 1152938 h 1232450"/>
                <a:gd name="connsiteX7" fmla="*/ 0 w 3784680"/>
                <a:gd name="connsiteY7" fmla="*/ 123056 h 12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4680" h="1232450">
                  <a:moveTo>
                    <a:pt x="0" y="123056"/>
                  </a:moveTo>
                  <a:lnTo>
                    <a:pt x="3157646" y="308113"/>
                  </a:lnTo>
                  <a:lnTo>
                    <a:pt x="3157646" y="0"/>
                  </a:lnTo>
                  <a:lnTo>
                    <a:pt x="3784680" y="616225"/>
                  </a:lnTo>
                  <a:lnTo>
                    <a:pt x="3157646" y="1232450"/>
                  </a:lnTo>
                  <a:lnTo>
                    <a:pt x="3157646" y="924338"/>
                  </a:lnTo>
                  <a:lnTo>
                    <a:pt x="0" y="1152938"/>
                  </a:lnTo>
                  <a:lnTo>
                    <a:pt x="0" y="123056"/>
                  </a:lnTo>
                  <a:close/>
                </a:path>
              </a:pathLst>
            </a:custGeom>
            <a:gradFill flip="none" rotWithShape="1">
              <a:gsLst>
                <a:gs pos="20000">
                  <a:schemeClr val="accent4">
                    <a:lumMod val="50000"/>
                  </a:schemeClr>
                </a:gs>
                <a:gs pos="100000">
                  <a:srgbClr val="ADADAD">
                    <a:alpha val="0"/>
                  </a:srgbClr>
                </a:gs>
              </a:gsLst>
              <a:lin ang="10800000" scaled="1"/>
              <a:tileRect/>
            </a:gradFill>
            <a:ln w="152400">
              <a:noFill/>
              <a:round/>
              <a:headEnd/>
              <a:tailEnd/>
            </a:ln>
          </p:spPr>
          <p:txBody>
            <a:bodyPr vert="horz" wrap="square" lIns="76197" tIns="38098" rIns="76197" bIns="38098" numCol="1" anchor="t" anchorCtr="0" compatLnSpc="1">
              <a:prstTxWarp prst="textNoShape">
                <a:avLst/>
              </a:prstTxWarp>
            </a:bodyPr>
            <a:lstStyle/>
            <a:p>
              <a:pPr defTabSz="914363" fontAlgn="base">
                <a:lnSpc>
                  <a:spcPct val="85000"/>
                </a:lnSpc>
                <a:spcBef>
                  <a:spcPct val="0"/>
                </a:spcBef>
                <a:spcAft>
                  <a:spcPct val="0"/>
                </a:spcAft>
                <a:defRPr/>
              </a:pPr>
              <a:endParaRPr lang="fr-FR">
                <a:solidFill>
                  <a:srgbClr val="FFFFFF"/>
                </a:solidFill>
                <a:latin typeface="Segoe"/>
              </a:endParaRPr>
            </a:p>
          </p:txBody>
        </p:sp>
        <p:sp>
          <p:nvSpPr>
            <p:cNvPr id="53" name="Isosceles Triangle 52"/>
            <p:cNvSpPr/>
            <p:nvPr/>
          </p:nvSpPr>
          <p:spPr bwMode="auto">
            <a:xfrm rot="10800000">
              <a:off x="4912457" y="3142120"/>
              <a:ext cx="642183" cy="133342"/>
            </a:xfrm>
            <a:prstGeom prst="triangle">
              <a:avLst/>
            </a:prstGeom>
            <a:gradFill>
              <a:gsLst>
                <a:gs pos="0">
                  <a:schemeClr val="accent6">
                    <a:shade val="15000"/>
                    <a:satMod val="180000"/>
                    <a:alpha val="4000"/>
                  </a:schemeClr>
                </a:gs>
                <a:gs pos="50000">
                  <a:schemeClr val="accent6">
                    <a:shade val="45000"/>
                    <a:satMod val="170000"/>
                    <a:alpha val="49000"/>
                  </a:schemeClr>
                </a:gs>
                <a:gs pos="70000">
                  <a:schemeClr val="accent6">
                    <a:tint val="99000"/>
                    <a:shade val="65000"/>
                    <a:satMod val="155000"/>
                    <a:alpha val="71000"/>
                  </a:schemeClr>
                </a:gs>
                <a:gs pos="100000">
                  <a:schemeClr val="accent6">
                    <a:tint val="95500"/>
                    <a:shade val="100000"/>
                    <a:satMod val="155000"/>
                    <a:alpha val="58000"/>
                  </a:schemeClr>
                </a:gs>
              </a:gsLst>
            </a:gradFill>
            <a:ln>
              <a:headEnd type="none" w="med" len="med"/>
              <a:tailEnd type="none" w="med" len="med"/>
            </a:ln>
            <a:sp3d prstMaterial="flat">
              <a:bevelT w="95250" h="101600"/>
              <a:contourClr>
                <a:schemeClr val="accent6">
                  <a:satMod val="300000"/>
                </a:schemeClr>
              </a:contourClr>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096963" rtl="0" fontAlgn="base">
                <a:lnSpc>
                  <a:spcPct val="90000"/>
                </a:lnSpc>
                <a:spcBef>
                  <a:spcPct val="0"/>
                </a:spcBef>
                <a:spcAft>
                  <a:spcPct val="0"/>
                </a:spcAft>
                <a:defRPr/>
              </a:pPr>
              <a:endParaRPr lang="fr-FR" sz="1200" b="1">
                <a:solidFill>
                  <a:srgbClr val="FFFFFF"/>
                </a:solidFill>
                <a:effectLst>
                  <a:outerShdw blurRad="38100" dist="38100" dir="2700000" algn="tl">
                    <a:srgbClr val="000000">
                      <a:alpha val="43137"/>
                    </a:srgbClr>
                  </a:outerShdw>
                </a:effectLst>
                <a:latin typeface="Segoe" pitchFamily="34" charset="0"/>
                <a:ea typeface="+mn-ea"/>
                <a:cs typeface="+mn-cs"/>
              </a:endParaRPr>
            </a:p>
          </p:txBody>
        </p:sp>
        <p:sp>
          <p:nvSpPr>
            <p:cNvPr id="57" name="TextBox 41"/>
            <p:cNvSpPr txBox="1"/>
            <p:nvPr/>
          </p:nvSpPr>
          <p:spPr>
            <a:xfrm>
              <a:off x="4790365" y="2598607"/>
              <a:ext cx="954453" cy="507831"/>
            </a:xfrm>
            <a:prstGeom prst="rect">
              <a:avLst/>
            </a:prstGeom>
            <a:noFill/>
          </p:spPr>
          <p:txBody>
            <a:bodyPr wrap="square" rtlCol="0">
              <a:spAutoFit/>
            </a:bodyPr>
            <a:lstStyle/>
            <a:p>
              <a:pPr algn="ctr">
                <a:lnSpc>
                  <a:spcPct val="90000"/>
                </a:lnSpc>
              </a:pPr>
              <a:r>
                <a:rPr lang="fr-FR" sz="1500" dirty="0" smtClean="0"/>
                <a:t>1</a:t>
              </a:r>
              <a:r>
                <a:rPr lang="fr-FR" sz="1500" baseline="30000" dirty="0" smtClean="0"/>
                <a:t>ère</a:t>
              </a:r>
            </a:p>
            <a:p>
              <a:pPr algn="ctr">
                <a:lnSpc>
                  <a:spcPct val="90000"/>
                </a:lnSpc>
              </a:pPr>
              <a:r>
                <a:rPr lang="fr-FR" sz="1500" dirty="0" smtClean="0"/>
                <a:t> version</a:t>
              </a:r>
            </a:p>
          </p:txBody>
        </p:sp>
        <p:sp>
          <p:nvSpPr>
            <p:cNvPr id="59" name="Isosceles Triangle 47"/>
            <p:cNvSpPr/>
            <p:nvPr/>
          </p:nvSpPr>
          <p:spPr bwMode="auto">
            <a:xfrm rot="10800000">
              <a:off x="4052323" y="3169416"/>
              <a:ext cx="628859" cy="119694"/>
            </a:xfrm>
            <a:prstGeom prst="triangle">
              <a:avLst/>
            </a:prstGeom>
            <a:gradFill>
              <a:gsLst>
                <a:gs pos="0">
                  <a:schemeClr val="accent6">
                    <a:shade val="15000"/>
                    <a:satMod val="180000"/>
                    <a:alpha val="4000"/>
                  </a:schemeClr>
                </a:gs>
                <a:gs pos="50000">
                  <a:schemeClr val="accent6">
                    <a:shade val="45000"/>
                    <a:satMod val="170000"/>
                    <a:alpha val="49000"/>
                  </a:schemeClr>
                </a:gs>
                <a:gs pos="70000">
                  <a:schemeClr val="accent6">
                    <a:tint val="99000"/>
                    <a:shade val="65000"/>
                    <a:satMod val="155000"/>
                    <a:alpha val="71000"/>
                  </a:schemeClr>
                </a:gs>
                <a:gs pos="100000">
                  <a:schemeClr val="accent6">
                    <a:tint val="95500"/>
                    <a:shade val="100000"/>
                    <a:satMod val="155000"/>
                    <a:alpha val="58000"/>
                  </a:schemeClr>
                </a:gs>
              </a:gsLst>
            </a:gradFill>
            <a:ln>
              <a:headEnd type="none" w="med" len="med"/>
              <a:tailEnd type="none" w="med" len="med"/>
            </a:ln>
            <a:sp3d prstMaterial="flat">
              <a:bevelT w="95250" h="101600"/>
              <a:contourClr>
                <a:schemeClr val="accent6">
                  <a:satMod val="300000"/>
                </a:schemeClr>
              </a:contourClr>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096963" rtl="0" fontAlgn="base">
                <a:lnSpc>
                  <a:spcPct val="90000"/>
                </a:lnSpc>
                <a:spcBef>
                  <a:spcPct val="0"/>
                </a:spcBef>
                <a:spcAft>
                  <a:spcPct val="0"/>
                </a:spcAft>
                <a:defRPr/>
              </a:pPr>
              <a:endParaRPr lang="fr-FR" sz="1200" b="1">
                <a:solidFill>
                  <a:srgbClr val="FFFFFF"/>
                </a:solidFill>
                <a:effectLst>
                  <a:outerShdw blurRad="38100" dist="38100" dir="2700000" algn="tl">
                    <a:srgbClr val="000000">
                      <a:alpha val="43137"/>
                    </a:srgbClr>
                  </a:outerShdw>
                </a:effectLst>
                <a:latin typeface="Segoe" pitchFamily="34" charset="0"/>
                <a:ea typeface="+mn-ea"/>
                <a:cs typeface="+mn-cs"/>
              </a:endParaRPr>
            </a:p>
          </p:txBody>
        </p:sp>
        <p:sp>
          <p:nvSpPr>
            <p:cNvPr id="56" name="TextBox 33"/>
            <p:cNvSpPr txBox="1"/>
            <p:nvPr/>
          </p:nvSpPr>
          <p:spPr>
            <a:xfrm>
              <a:off x="4643800" y="3338919"/>
              <a:ext cx="1060964" cy="338554"/>
            </a:xfrm>
            <a:prstGeom prst="rect">
              <a:avLst/>
            </a:prstGeom>
            <a:noFill/>
          </p:spPr>
          <p:txBody>
            <a:bodyPr wrap="square" rtlCol="0">
              <a:spAutoFit/>
            </a:bodyPr>
            <a:lstStyle/>
            <a:p>
              <a:pPr algn="ctr"/>
              <a:r>
                <a:rPr lang="fr-FR" sz="1600" dirty="0" smtClean="0"/>
                <a:t>Début 09</a:t>
              </a:r>
            </a:p>
          </p:txBody>
        </p:sp>
        <p:sp>
          <p:nvSpPr>
            <p:cNvPr id="58" name="Rectangle 57"/>
            <p:cNvSpPr/>
            <p:nvPr/>
          </p:nvSpPr>
          <p:spPr>
            <a:xfrm>
              <a:off x="3781699" y="3339517"/>
              <a:ext cx="1027101" cy="338554"/>
            </a:xfrm>
            <a:prstGeom prst="rect">
              <a:avLst/>
            </a:prstGeom>
          </p:spPr>
          <p:txBody>
            <a:bodyPr wrap="square">
              <a:spAutoFit/>
            </a:bodyPr>
            <a:lstStyle/>
            <a:p>
              <a:pPr algn="ctr"/>
              <a:r>
                <a:rPr lang="fr-FR" sz="1600" dirty="0" smtClean="0"/>
                <a:t>Mai 08</a:t>
              </a:r>
              <a:endParaRPr lang="fr-FR" sz="1600" dirty="0"/>
            </a:p>
          </p:txBody>
        </p:sp>
        <p:sp>
          <p:nvSpPr>
            <p:cNvPr id="62" name="Rectangle 61"/>
            <p:cNvSpPr/>
            <p:nvPr/>
          </p:nvSpPr>
          <p:spPr>
            <a:xfrm>
              <a:off x="3821374" y="2646330"/>
              <a:ext cx="1138791" cy="507831"/>
            </a:xfrm>
            <a:prstGeom prst="rect">
              <a:avLst/>
            </a:prstGeom>
          </p:spPr>
          <p:txBody>
            <a:bodyPr wrap="square">
              <a:spAutoFit/>
            </a:bodyPr>
            <a:lstStyle/>
            <a:p>
              <a:pPr algn="ctr">
                <a:lnSpc>
                  <a:spcPct val="90000"/>
                </a:lnSpc>
              </a:pPr>
              <a:r>
                <a:rPr lang="fr-FR" sz="1500" dirty="0" smtClean="0"/>
                <a:t>Rachat de </a:t>
              </a:r>
              <a:r>
                <a:rPr lang="fr-FR" sz="1500" dirty="0" err="1" smtClean="0"/>
                <a:t>Kidaro</a:t>
              </a:r>
              <a:endParaRPr lang="fr-FR" sz="1500" dirty="0" smtClean="0"/>
            </a:p>
          </p:txBody>
        </p:sp>
        <p:sp>
          <p:nvSpPr>
            <p:cNvPr id="81" name="Line 8"/>
            <p:cNvSpPr>
              <a:spLocks noChangeShapeType="1"/>
            </p:cNvSpPr>
            <p:nvPr/>
          </p:nvSpPr>
          <p:spPr bwMode="auto">
            <a:xfrm>
              <a:off x="4958687" y="3539322"/>
              <a:ext cx="0" cy="311150"/>
            </a:xfrm>
            <a:prstGeom prst="line">
              <a:avLst/>
            </a:prstGeom>
            <a:noFill/>
            <a:ln w="12700" algn="ctr">
              <a:noFill/>
              <a:prstDash val="sysDot"/>
              <a:round/>
              <a:headEnd/>
              <a:tailEnd/>
            </a:ln>
          </p:spPr>
          <p:txBody>
            <a:bodyPr/>
            <a:lstStyle/>
            <a:p>
              <a:pPr algn="l" rtl="0"/>
              <a:endParaRPr lang="fr-FR" kern="1200">
                <a:solidFill>
                  <a:prstClr val="white"/>
                </a:solidFill>
                <a:latin typeface="Segoe"/>
                <a:ea typeface="+mn-ea"/>
                <a:cs typeface="+mn-cs"/>
              </a:endParaRPr>
            </a:p>
          </p:txBody>
        </p:sp>
      </p:grpSp>
      <p:sp>
        <p:nvSpPr>
          <p:cNvPr id="93" name="Rectangle 92"/>
          <p:cNvSpPr/>
          <p:nvPr/>
        </p:nvSpPr>
        <p:spPr>
          <a:xfrm>
            <a:off x="859777" y="1709390"/>
            <a:ext cx="3276600" cy="369332"/>
          </a:xfrm>
          <a:prstGeom prst="rect">
            <a:avLst/>
          </a:prstGeom>
        </p:spPr>
        <p:txBody>
          <a:bodyPr wrap="square">
            <a:spAutoFit/>
          </a:bodyPr>
          <a:lstStyle/>
          <a:p>
            <a:pPr algn="ctr" fontAlgn="base">
              <a:lnSpc>
                <a:spcPct val="90000"/>
              </a:lnSpc>
              <a:spcBef>
                <a:spcPct val="0"/>
              </a:spcBef>
              <a:spcAft>
                <a:spcPct val="0"/>
              </a:spcAft>
              <a:defRPr/>
            </a:pPr>
            <a:r>
              <a:rPr lang="fr-FR" sz="2000" dirty="0" smtClean="0">
                <a:effectLst>
                  <a:reflection blurRad="6350" stA="55000" endA="300" endPos="45500" dir="5400000" sy="-100000" algn="bl" rotWithShape="0"/>
                </a:effectLst>
                <a:latin typeface="Segoe Semibold" pitchFamily="34" charset="0"/>
              </a:rPr>
              <a:t>La technologie</a:t>
            </a:r>
          </a:p>
        </p:txBody>
      </p:sp>
      <p:sp>
        <p:nvSpPr>
          <p:cNvPr id="94" name="Rectangle 93"/>
          <p:cNvSpPr/>
          <p:nvPr/>
        </p:nvSpPr>
        <p:spPr>
          <a:xfrm>
            <a:off x="5106937" y="1709387"/>
            <a:ext cx="3276600" cy="369332"/>
          </a:xfrm>
          <a:prstGeom prst="rect">
            <a:avLst/>
          </a:prstGeom>
        </p:spPr>
        <p:txBody>
          <a:bodyPr wrap="square">
            <a:spAutoFit/>
          </a:bodyPr>
          <a:lstStyle/>
          <a:p>
            <a:pPr algn="ctr" fontAlgn="base">
              <a:lnSpc>
                <a:spcPct val="90000"/>
              </a:lnSpc>
              <a:spcBef>
                <a:spcPct val="0"/>
              </a:spcBef>
              <a:spcAft>
                <a:spcPct val="0"/>
              </a:spcAft>
              <a:defRPr/>
            </a:pPr>
            <a:r>
              <a:rPr lang="fr-FR" sz="2000" dirty="0" smtClean="0">
                <a:effectLst>
                  <a:reflection blurRad="6350" stA="55000" endA="300" endPos="45500" dir="5400000" sy="-100000" algn="bl" rotWithShape="0"/>
                </a:effectLst>
                <a:latin typeface="Segoe Semibold" pitchFamily="34" charset="0"/>
              </a:rPr>
              <a:t>Les avantages</a:t>
            </a:r>
            <a:endParaRPr lang="fr-FR" sz="2000" b="1" kern="1200" dirty="0">
              <a:effectLst>
                <a:reflection blurRad="6350" stA="55000" endA="300" endPos="45500" dir="5400000" sy="-100000" algn="bl" rotWithShape="0"/>
              </a:effectLst>
              <a:latin typeface="Segoe Semibold" pitchFamily="34" charset="0"/>
              <a:ea typeface="+mn-ea"/>
              <a:cs typeface="+mn-cs"/>
            </a:endParaRPr>
          </a:p>
        </p:txBody>
      </p:sp>
      <p:grpSp>
        <p:nvGrpSpPr>
          <p:cNvPr id="5" name="Groupe 105"/>
          <p:cNvGrpSpPr/>
          <p:nvPr/>
        </p:nvGrpSpPr>
        <p:grpSpPr>
          <a:xfrm>
            <a:off x="54592" y="3539323"/>
            <a:ext cx="8873730" cy="3257264"/>
            <a:chOff x="54592" y="3539322"/>
            <a:chExt cx="8873730" cy="3257264"/>
          </a:xfrm>
        </p:grpSpPr>
        <p:sp>
          <p:nvSpPr>
            <p:cNvPr id="95" name="Rounded Rectangle 12"/>
            <p:cNvSpPr/>
            <p:nvPr/>
          </p:nvSpPr>
          <p:spPr bwMode="blackGray">
            <a:xfrm>
              <a:off x="477672" y="4012444"/>
              <a:ext cx="8311486" cy="2634017"/>
            </a:xfrm>
            <a:prstGeom prst="round2DiagRect">
              <a:avLst/>
            </a:prstGeom>
            <a:gradFill flip="none" rotWithShape="1">
              <a:gsLst>
                <a:gs pos="4000">
                  <a:srgbClr val="FFFFFF">
                    <a:alpha val="49000"/>
                  </a:srgbClr>
                </a:gs>
                <a:gs pos="18000">
                  <a:srgbClr val="FFFFFF">
                    <a:alpha val="38000"/>
                  </a:srgbClr>
                </a:gs>
                <a:gs pos="48000">
                  <a:srgbClr val="000000">
                    <a:alpha val="24000"/>
                  </a:srgbClr>
                </a:gs>
                <a:gs pos="75000">
                  <a:srgbClr val="000000">
                    <a:alpha val="16000"/>
                  </a:srgbClr>
                </a:gs>
                <a:gs pos="91000">
                  <a:srgbClr val="FFFFFF">
                    <a:alpha val="0"/>
                  </a:srgbClr>
                </a:gs>
                <a:gs pos="100000">
                  <a:srgbClr val="FFFFFF">
                    <a:alpha val="18000"/>
                  </a:srgbClr>
                </a:gs>
              </a:gsLst>
              <a:lin ang="13500000" scaled="1"/>
              <a:tileRect/>
            </a:gradFill>
            <a:ln w="3175">
              <a:solidFill>
                <a:schemeClr val="tx1">
                  <a:lumMod val="65000"/>
                </a:schemeClr>
              </a:solidFill>
              <a:headEnd type="none" w="med" len="med"/>
              <a:tailEnd type="none" w="med" len="med"/>
            </a:ln>
            <a:effectLst>
              <a:softEdge rad="31750"/>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vert="horz" wrap="square" lIns="146278" tIns="73152" rIns="146278" bIns="73139" numCol="1" rtlCol="0" anchor="ctr" anchorCtr="0" compatLnSpc="1">
              <a:prstTxWarp prst="textNoShape">
                <a:avLst/>
              </a:prstTxWarp>
            </a:bodyPr>
            <a:lstStyle/>
            <a:p>
              <a:pPr algn="ctr" defTabSz="914099" fontAlgn="base">
                <a:spcBef>
                  <a:spcPct val="0"/>
                </a:spcBef>
                <a:spcAft>
                  <a:spcPct val="0"/>
                </a:spcAft>
                <a:defRPr/>
              </a:pPr>
              <a:endParaRPr lang="fr-FR"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 name="Round Same Side Corner Rectangle 63"/>
            <p:cNvSpPr/>
            <p:nvPr/>
          </p:nvSpPr>
          <p:spPr>
            <a:xfrm rot="10800000">
              <a:off x="539082" y="4408932"/>
              <a:ext cx="8244039" cy="2387654"/>
            </a:xfrm>
            <a:prstGeom prst="round2SameRect">
              <a:avLst>
                <a:gd name="adj1" fmla="val 11842"/>
                <a:gd name="adj2" fmla="val 0"/>
              </a:avLst>
            </a:prstGeom>
            <a:gradFill flip="none" rotWithShape="1">
              <a:gsLst>
                <a:gs pos="20000">
                  <a:schemeClr val="bg1">
                    <a:alpha val="84000"/>
                  </a:schemeClr>
                </a:gs>
                <a:gs pos="100000">
                  <a:srgbClr val="ADADAD">
                    <a:alpha val="0"/>
                  </a:srgbClr>
                </a:gs>
              </a:gsLst>
              <a:lin ang="5400000" scaled="1"/>
              <a:tileRect/>
            </a:gradFill>
            <a:ln w="152400">
              <a:noFill/>
              <a:round/>
              <a:headEnd/>
              <a:tailEnd/>
            </a:ln>
          </p:spPr>
          <p:txBody>
            <a:bodyPr vert="horz" wrap="square" lIns="76197" tIns="38098" rIns="76197" bIns="38098" numCol="1" anchor="t" anchorCtr="0" compatLnSpc="1">
              <a:prstTxWarp prst="textNoShape">
                <a:avLst/>
              </a:prstTxWarp>
            </a:bodyPr>
            <a:lstStyle/>
            <a:p>
              <a:pPr algn="l" defTabSz="914363" rtl="0" fontAlgn="base">
                <a:spcBef>
                  <a:spcPct val="0"/>
                </a:spcBef>
                <a:spcAft>
                  <a:spcPct val="0"/>
                </a:spcAft>
                <a:defRPr/>
              </a:pPr>
              <a:endParaRPr lang="fr-FR" kern="1200">
                <a:solidFill>
                  <a:srgbClr val="FFFFFF"/>
                </a:solidFill>
                <a:latin typeface="Segoe"/>
                <a:ea typeface="+mn-ea"/>
                <a:cs typeface="+mn-cs"/>
              </a:endParaRPr>
            </a:p>
          </p:txBody>
        </p:sp>
        <p:sp>
          <p:nvSpPr>
            <p:cNvPr id="77" name="Line 12"/>
            <p:cNvSpPr>
              <a:spLocks noChangeShapeType="1"/>
            </p:cNvSpPr>
            <p:nvPr/>
          </p:nvSpPr>
          <p:spPr bwMode="auto">
            <a:xfrm>
              <a:off x="4958687" y="3959656"/>
              <a:ext cx="0" cy="793750"/>
            </a:xfrm>
            <a:prstGeom prst="line">
              <a:avLst/>
            </a:prstGeom>
            <a:noFill/>
            <a:ln w="12700" cap="rnd" algn="ctr">
              <a:noFill/>
              <a:prstDash val="sysDot"/>
              <a:round/>
              <a:headEnd/>
              <a:tailEnd/>
            </a:ln>
          </p:spPr>
          <p:txBody>
            <a:bodyPr/>
            <a:lstStyle/>
            <a:p>
              <a:pPr algn="l" rtl="0"/>
              <a:endParaRPr lang="fr-FR" kern="1200">
                <a:solidFill>
                  <a:prstClr val="white"/>
                </a:solidFill>
                <a:latin typeface="Segoe"/>
                <a:ea typeface="+mn-ea"/>
                <a:cs typeface="+mn-cs"/>
              </a:endParaRPr>
            </a:p>
          </p:txBody>
        </p:sp>
        <p:sp>
          <p:nvSpPr>
            <p:cNvPr id="78" name="Line 13"/>
            <p:cNvSpPr>
              <a:spLocks noChangeShapeType="1"/>
            </p:cNvSpPr>
            <p:nvPr/>
          </p:nvSpPr>
          <p:spPr bwMode="auto">
            <a:xfrm>
              <a:off x="8768687" y="3959656"/>
              <a:ext cx="0" cy="793750"/>
            </a:xfrm>
            <a:prstGeom prst="line">
              <a:avLst/>
            </a:prstGeom>
            <a:noFill/>
            <a:ln w="12700" cap="rnd" algn="ctr">
              <a:noFill/>
              <a:prstDash val="sysDot"/>
              <a:round/>
              <a:headEnd/>
              <a:tailEnd/>
            </a:ln>
          </p:spPr>
          <p:txBody>
            <a:bodyPr/>
            <a:lstStyle/>
            <a:p>
              <a:pPr algn="l" rtl="0"/>
              <a:endParaRPr lang="fr-FR" kern="1200">
                <a:solidFill>
                  <a:prstClr val="white"/>
                </a:solidFill>
                <a:latin typeface="Segoe"/>
                <a:ea typeface="+mn-ea"/>
                <a:cs typeface="+mn-cs"/>
              </a:endParaRPr>
            </a:p>
          </p:txBody>
        </p:sp>
        <p:sp>
          <p:nvSpPr>
            <p:cNvPr id="79" name="Rounded Rectangle 67"/>
            <p:cNvSpPr/>
            <p:nvPr/>
          </p:nvSpPr>
          <p:spPr bwMode="auto">
            <a:xfrm>
              <a:off x="462899" y="3800910"/>
              <a:ext cx="8381987" cy="611579"/>
            </a:xfrm>
            <a:prstGeom prst="roundRect">
              <a:avLst/>
            </a:prstGeom>
            <a:gradFill>
              <a:gsLst>
                <a:gs pos="0">
                  <a:schemeClr val="accent6">
                    <a:shade val="15000"/>
                    <a:satMod val="180000"/>
                    <a:alpha val="48000"/>
                  </a:schemeClr>
                </a:gs>
                <a:gs pos="50000">
                  <a:schemeClr val="accent6">
                    <a:shade val="45000"/>
                    <a:satMod val="170000"/>
                    <a:alpha val="69000"/>
                  </a:schemeClr>
                </a:gs>
                <a:gs pos="70000">
                  <a:schemeClr val="accent6">
                    <a:tint val="99000"/>
                    <a:shade val="65000"/>
                    <a:satMod val="155000"/>
                    <a:alpha val="71000"/>
                  </a:schemeClr>
                </a:gs>
                <a:gs pos="100000">
                  <a:schemeClr val="accent6">
                    <a:tint val="95500"/>
                    <a:shade val="100000"/>
                    <a:satMod val="155000"/>
                    <a:alpha val="58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096963" rtl="0" fontAlgn="base">
                <a:lnSpc>
                  <a:spcPct val="90000"/>
                </a:lnSpc>
                <a:spcBef>
                  <a:spcPct val="0"/>
                </a:spcBef>
                <a:spcAft>
                  <a:spcPct val="0"/>
                </a:spcAft>
                <a:defRPr/>
              </a:pPr>
              <a:endParaRPr lang="fr-FR" sz="1200" b="1">
                <a:solidFill>
                  <a:srgbClr val="FFFFFF"/>
                </a:solidFill>
                <a:effectLst>
                  <a:outerShdw blurRad="38100" dist="38100" dir="2700000" algn="tl">
                    <a:srgbClr val="000000">
                      <a:alpha val="43137"/>
                    </a:srgbClr>
                  </a:outerShdw>
                </a:effectLst>
                <a:latin typeface="Segoe" pitchFamily="34" charset="0"/>
                <a:ea typeface="+mn-ea"/>
                <a:cs typeface="+mn-cs"/>
              </a:endParaRPr>
            </a:p>
          </p:txBody>
        </p:sp>
        <p:sp>
          <p:nvSpPr>
            <p:cNvPr id="80" name="Rounded Rectangle 68"/>
            <p:cNvSpPr/>
            <p:nvPr/>
          </p:nvSpPr>
          <p:spPr bwMode="auto">
            <a:xfrm>
              <a:off x="445617" y="3783628"/>
              <a:ext cx="8381987" cy="611579"/>
            </a:xfrm>
            <a:prstGeom prst="roundRect">
              <a:avLst/>
            </a:prstGeom>
            <a:gradFill flip="none" rotWithShape="1">
              <a:lin ang="0" scaled="1"/>
              <a:tileRect/>
            </a:gradFill>
            <a:ln>
              <a:headEnd/>
              <a:tailEnd/>
            </a:ln>
          </p:spPr>
          <p:style>
            <a:lnRef idx="0">
              <a:schemeClr val="accent5"/>
            </a:lnRef>
            <a:fillRef idx="3">
              <a:schemeClr val="accent5"/>
            </a:fillRef>
            <a:effectRef idx="3">
              <a:schemeClr val="accent5"/>
            </a:effectRef>
            <a:fontRef idx="minor">
              <a:schemeClr val="lt1"/>
            </a:fontRef>
          </p:style>
          <p:txBody>
            <a:bodyPr vert="horz" wrap="square" lIns="76197" tIns="38098" rIns="76197" bIns="38098" numCol="1" anchor="t" anchorCtr="0" compatLnSpc="1">
              <a:prstTxWarp prst="textNoShape">
                <a:avLst/>
              </a:prstTxWarp>
            </a:bodyPr>
            <a:lstStyle/>
            <a:p>
              <a:pPr defTabSz="914363" fontAlgn="base">
                <a:lnSpc>
                  <a:spcPct val="90000"/>
                </a:lnSpc>
                <a:spcBef>
                  <a:spcPct val="0"/>
                </a:spcBef>
                <a:spcAft>
                  <a:spcPct val="0"/>
                </a:spcAft>
                <a:defRPr/>
              </a:pPr>
              <a:endParaRPr lang="fr-FR">
                <a:solidFill>
                  <a:srgbClr val="FFFFFF"/>
                </a:solidFill>
                <a:latin typeface="Segoe"/>
              </a:endParaRPr>
            </a:p>
          </p:txBody>
        </p:sp>
        <p:sp>
          <p:nvSpPr>
            <p:cNvPr id="82" name="Line 9"/>
            <p:cNvSpPr>
              <a:spLocks noChangeShapeType="1"/>
            </p:cNvSpPr>
            <p:nvPr/>
          </p:nvSpPr>
          <p:spPr bwMode="auto">
            <a:xfrm>
              <a:off x="8768687" y="3539322"/>
              <a:ext cx="0" cy="311150"/>
            </a:xfrm>
            <a:prstGeom prst="line">
              <a:avLst/>
            </a:prstGeom>
            <a:noFill/>
            <a:ln w="12700" algn="ctr">
              <a:noFill/>
              <a:prstDash val="sysDot"/>
              <a:round/>
              <a:headEnd/>
              <a:tailEnd/>
            </a:ln>
          </p:spPr>
          <p:txBody>
            <a:bodyPr/>
            <a:lstStyle/>
            <a:p>
              <a:pPr algn="l" rtl="0"/>
              <a:endParaRPr lang="fr-FR" kern="1200">
                <a:solidFill>
                  <a:prstClr val="white"/>
                </a:solidFill>
                <a:latin typeface="Segoe"/>
                <a:ea typeface="+mn-ea"/>
                <a:cs typeface="+mn-cs"/>
              </a:endParaRPr>
            </a:p>
          </p:txBody>
        </p:sp>
        <p:sp>
          <p:nvSpPr>
            <p:cNvPr id="83" name="Line 10"/>
            <p:cNvSpPr>
              <a:spLocks noChangeShapeType="1"/>
            </p:cNvSpPr>
            <p:nvPr/>
          </p:nvSpPr>
          <p:spPr bwMode="auto">
            <a:xfrm>
              <a:off x="4958687" y="3539322"/>
              <a:ext cx="3810000" cy="0"/>
            </a:xfrm>
            <a:prstGeom prst="line">
              <a:avLst/>
            </a:prstGeom>
            <a:noFill/>
            <a:ln w="12700" algn="ctr">
              <a:noFill/>
              <a:prstDash val="sysDot"/>
              <a:round/>
              <a:headEnd/>
              <a:tailEnd/>
            </a:ln>
          </p:spPr>
          <p:txBody>
            <a:bodyPr/>
            <a:lstStyle/>
            <a:p>
              <a:pPr algn="l" rtl="0"/>
              <a:endParaRPr lang="fr-FR" kern="1200">
                <a:solidFill>
                  <a:prstClr val="white"/>
                </a:solidFill>
                <a:latin typeface="Segoe"/>
                <a:ea typeface="+mn-ea"/>
                <a:cs typeface="+mn-cs"/>
              </a:endParaRPr>
            </a:p>
          </p:txBody>
        </p:sp>
        <p:sp>
          <p:nvSpPr>
            <p:cNvPr id="86" name="Rectangle 85"/>
            <p:cNvSpPr/>
            <p:nvPr/>
          </p:nvSpPr>
          <p:spPr>
            <a:xfrm>
              <a:off x="871152" y="4395726"/>
              <a:ext cx="3276600" cy="369332"/>
            </a:xfrm>
            <a:prstGeom prst="rect">
              <a:avLst/>
            </a:prstGeom>
          </p:spPr>
          <p:txBody>
            <a:bodyPr wrap="square">
              <a:spAutoFit/>
            </a:bodyPr>
            <a:lstStyle/>
            <a:p>
              <a:pPr algn="ctr" fontAlgn="base">
                <a:lnSpc>
                  <a:spcPct val="90000"/>
                </a:lnSpc>
                <a:spcBef>
                  <a:spcPct val="0"/>
                </a:spcBef>
                <a:spcAft>
                  <a:spcPct val="0"/>
                </a:spcAft>
                <a:defRPr/>
              </a:pPr>
              <a:r>
                <a:rPr lang="fr-FR" sz="2000" dirty="0" smtClean="0">
                  <a:effectLst>
                    <a:reflection blurRad="6350" stA="55000" endA="300" endPos="45500" dir="5400000" sy="-100000" algn="bl" rotWithShape="0"/>
                  </a:effectLst>
                  <a:latin typeface="Segoe Semibold" pitchFamily="34" charset="0"/>
                </a:rPr>
                <a:t>La technologie</a:t>
              </a:r>
            </a:p>
          </p:txBody>
        </p:sp>
        <p:sp>
          <p:nvSpPr>
            <p:cNvPr id="87" name="Rectangle 86"/>
            <p:cNvSpPr/>
            <p:nvPr/>
          </p:nvSpPr>
          <p:spPr>
            <a:xfrm>
              <a:off x="5118312" y="4395723"/>
              <a:ext cx="3276600" cy="369332"/>
            </a:xfrm>
            <a:prstGeom prst="rect">
              <a:avLst/>
            </a:prstGeom>
          </p:spPr>
          <p:txBody>
            <a:bodyPr wrap="square">
              <a:spAutoFit/>
            </a:bodyPr>
            <a:lstStyle/>
            <a:p>
              <a:pPr algn="ctr" fontAlgn="base">
                <a:lnSpc>
                  <a:spcPct val="90000"/>
                </a:lnSpc>
                <a:spcBef>
                  <a:spcPct val="0"/>
                </a:spcBef>
                <a:spcAft>
                  <a:spcPct val="0"/>
                </a:spcAft>
                <a:defRPr/>
              </a:pPr>
              <a:r>
                <a:rPr lang="fr-FR" sz="2000" dirty="0" smtClean="0">
                  <a:effectLst>
                    <a:reflection blurRad="6350" stA="55000" endA="300" endPos="45500" dir="5400000" sy="-100000" algn="bl" rotWithShape="0"/>
                  </a:effectLst>
                  <a:latin typeface="Segoe Semibold" pitchFamily="34" charset="0"/>
                </a:rPr>
                <a:t>Les avantages</a:t>
              </a:r>
              <a:endParaRPr lang="fr-FR" sz="2000" b="1" kern="1200" dirty="0">
                <a:effectLst>
                  <a:reflection blurRad="6350" stA="55000" endA="300" endPos="45500" dir="5400000" sy="-100000" algn="bl" rotWithShape="0"/>
                </a:effectLst>
                <a:latin typeface="Segoe Semibold" pitchFamily="34" charset="0"/>
                <a:ea typeface="+mn-ea"/>
                <a:cs typeface="+mn-cs"/>
              </a:endParaRPr>
            </a:p>
          </p:txBody>
        </p:sp>
        <p:pic>
          <p:nvPicPr>
            <p:cNvPr id="89" name="Picture 2" descr="C:\Users\chajones\Desktop\Logo-MSAV.png"/>
            <p:cNvPicPr>
              <a:picLocks noChangeAspect="1" noChangeArrowheads="1"/>
            </p:cNvPicPr>
            <p:nvPr/>
          </p:nvPicPr>
          <p:blipFill>
            <a:blip r:embed="rId5"/>
            <a:srcRect/>
            <a:stretch>
              <a:fillRect/>
            </a:stretch>
          </p:blipFill>
          <p:spPr bwMode="auto">
            <a:xfrm>
              <a:off x="547597" y="3778294"/>
              <a:ext cx="2057400" cy="534310"/>
            </a:xfrm>
            <a:prstGeom prst="rect">
              <a:avLst/>
            </a:prstGeom>
            <a:noFill/>
            <a:effectLst>
              <a:outerShdw blurRad="50800" dist="38100" dir="2700000" algn="tl" rotWithShape="0">
                <a:prstClr val="black">
                  <a:alpha val="40000"/>
                </a:prstClr>
              </a:outerShdw>
            </a:effectLst>
          </p:spPr>
        </p:pic>
        <p:sp>
          <p:nvSpPr>
            <p:cNvPr id="90" name="TextBox 17"/>
            <p:cNvSpPr txBox="1"/>
            <p:nvPr/>
          </p:nvSpPr>
          <p:spPr>
            <a:xfrm>
              <a:off x="3111689" y="3904917"/>
              <a:ext cx="5816633" cy="400110"/>
            </a:xfrm>
            <a:prstGeom prst="rect">
              <a:avLst/>
            </a:prstGeom>
            <a:noFill/>
          </p:spPr>
          <p:txBody>
            <a:bodyPr wrap="square" rtlCol="0">
              <a:spAutoFit/>
            </a:bodyPr>
            <a:lstStyle/>
            <a:p>
              <a:pPr>
                <a:defRPr/>
              </a:pPr>
              <a:r>
                <a:rPr lang="fr-FR" sz="2000" dirty="0" smtClean="0"/>
                <a:t>Publication dynamique des applications virtuelles</a:t>
              </a:r>
              <a:endParaRPr lang="fr-FR" sz="2000" dirty="0"/>
            </a:p>
          </p:txBody>
        </p:sp>
        <p:sp>
          <p:nvSpPr>
            <p:cNvPr id="91" name="Rectangle 90"/>
            <p:cNvSpPr/>
            <p:nvPr/>
          </p:nvSpPr>
          <p:spPr>
            <a:xfrm>
              <a:off x="4938896" y="4750846"/>
              <a:ext cx="3670974" cy="1111073"/>
            </a:xfrm>
            <a:prstGeom prst="rect">
              <a:avLst/>
            </a:prstGeom>
          </p:spPr>
          <p:txBody>
            <a:bodyPr wrap="square">
              <a:spAutoFit/>
            </a:bodyPr>
            <a:lstStyle/>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Banalisation du poste de travail</a:t>
              </a:r>
            </a:p>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Réduction du temps de déploiement des postes de travail</a:t>
              </a:r>
            </a:p>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Réduction des tests de compatibilité</a:t>
              </a:r>
            </a:p>
          </p:txBody>
        </p:sp>
        <p:sp>
          <p:nvSpPr>
            <p:cNvPr id="92" name="Rectangle 91"/>
            <p:cNvSpPr/>
            <p:nvPr/>
          </p:nvSpPr>
          <p:spPr>
            <a:xfrm>
              <a:off x="688277" y="4735779"/>
              <a:ext cx="4293155" cy="1149545"/>
            </a:xfrm>
            <a:prstGeom prst="rect">
              <a:avLst/>
            </a:prstGeom>
          </p:spPr>
          <p:txBody>
            <a:bodyPr wrap="square">
              <a:spAutoFit/>
            </a:bodyPr>
            <a:lstStyle/>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Déploiement automatique des applications</a:t>
              </a:r>
            </a:p>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Isolation des applications</a:t>
              </a:r>
            </a:p>
            <a:p>
              <a:pPr marL="287338" lvl="1" indent="-277813" defTabSz="91436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Centralisation des permissions</a:t>
              </a:r>
            </a:p>
            <a:p>
              <a:pPr marL="287338" lvl="1" indent="-277813" fontAlgn="base">
                <a:lnSpc>
                  <a:spcPct val="90000"/>
                </a:lnSpc>
                <a:spcBef>
                  <a:spcPts val="200"/>
                </a:spcBef>
                <a:spcAft>
                  <a:spcPts val="100"/>
                </a:spcAft>
                <a:buBlip>
                  <a:blip r:embed="rId3"/>
                </a:buBlip>
                <a:defRPr/>
              </a:pPr>
              <a:r>
                <a:rPr lang="fr-FR" sz="1700" dirty="0" smtClean="0">
                  <a:solidFill>
                    <a:prstClr val="white"/>
                  </a:solidFill>
                  <a:effectLst>
                    <a:outerShdw blurRad="393700" algn="ctr" rotWithShape="0">
                      <a:prstClr val="black">
                        <a:alpha val="68000"/>
                      </a:prstClr>
                    </a:outerShdw>
                  </a:effectLst>
                </a:rPr>
                <a:t>Intégrité du poste de travail préservé</a:t>
              </a:r>
            </a:p>
          </p:txBody>
        </p:sp>
        <p:sp>
          <p:nvSpPr>
            <p:cNvPr id="97" name="Rounded Rectangle 9"/>
            <p:cNvSpPr/>
            <p:nvPr/>
          </p:nvSpPr>
          <p:spPr bwMode="auto">
            <a:xfrm>
              <a:off x="518615" y="5909480"/>
              <a:ext cx="8256894" cy="867195"/>
            </a:xfrm>
            <a:prstGeom prst="roundRect">
              <a:avLst>
                <a:gd name="adj" fmla="val 9033"/>
              </a:avLst>
            </a:prstGeom>
            <a:gradFill flip="none" rotWithShape="1">
              <a:gsLst>
                <a:gs pos="0">
                  <a:srgbClr val="0070C0"/>
                </a:gs>
                <a:gs pos="50000">
                  <a:srgbClr val="0070C0">
                    <a:alpha val="30000"/>
                  </a:srgbClr>
                </a:gs>
                <a:gs pos="100000">
                  <a:srgbClr val="7030A0">
                    <a:alpha val="0"/>
                  </a:srgbClr>
                </a:gs>
              </a:gsLst>
              <a:lin ang="2700000" scaled="1"/>
              <a:tileRect/>
            </a:gradFill>
            <a:ln w="9525">
              <a:noFill/>
              <a:round/>
              <a:headEnd/>
              <a:tailEnd/>
            </a:ln>
            <a:effectLst/>
          </p:spPr>
          <p:txBody>
            <a:bodyPr vert="horz" wrap="square" lIns="91426" tIns="45712" rIns="91426" bIns="45712" numCol="1" rtlCol="0" anchor="ctr" anchorCtr="0" compatLnSpc="1">
              <a:prstTxWarp prst="textNoShape">
                <a:avLst/>
              </a:prstTxWarp>
            </a:bodyPr>
            <a:lstStyle/>
            <a:p>
              <a:pPr marL="627045" lvl="1" indent="-169863">
                <a:defRPr/>
              </a:pPr>
              <a:r>
                <a:rPr lang="fr-FR" sz="1400" b="1" dirty="0" smtClean="0"/>
                <a:t>“</a:t>
              </a:r>
              <a:r>
                <a:rPr lang="fr-FR" sz="1400" i="1" dirty="0" smtClean="0"/>
                <a:t>Quelques clics suffisent pout télédistribuer une mise à jour ou un nouveau logiciel »</a:t>
              </a:r>
              <a:r>
                <a:rPr lang="fr-FR" sz="1600" i="1" dirty="0" smtClean="0"/>
                <a:t> </a:t>
              </a:r>
            </a:p>
            <a:p>
              <a:pPr marL="627045" lvl="1" indent="-169863">
                <a:defRPr/>
              </a:pPr>
              <a:r>
                <a:rPr lang="fr-FR" sz="1400" i="1" dirty="0" smtClean="0"/>
                <a:t>« La virtualisation réduit considérablement les délais de déploiement (…) </a:t>
              </a:r>
              <a:r>
                <a:rPr lang="fr-FR" sz="1400" dirty="0" smtClean="0"/>
                <a:t>et offre</a:t>
              </a:r>
              <a:r>
                <a:rPr lang="fr-FR" sz="1400" i="1" dirty="0" smtClean="0"/>
                <a:t> un environnement de travail à jour, homogène et hautement disponible.” </a:t>
              </a:r>
              <a:r>
                <a:rPr lang="fr-FR" i="1" dirty="0" smtClean="0"/>
                <a:t> </a:t>
              </a:r>
              <a:r>
                <a:rPr lang="fr-FR" sz="1200" b="1" i="1" dirty="0" err="1" smtClean="0"/>
                <a:t>Smaël</a:t>
              </a:r>
              <a:r>
                <a:rPr lang="fr-FR" sz="1200" b="1" i="1" dirty="0" smtClean="0"/>
                <a:t> </a:t>
              </a:r>
              <a:r>
                <a:rPr lang="fr-FR" sz="1200" b="1" i="1" dirty="0" err="1" smtClean="0"/>
                <a:t>Simoès</a:t>
              </a:r>
              <a:r>
                <a:rPr lang="fr-FR" sz="1200" b="1" i="1" dirty="0" smtClean="0"/>
                <a:t>,  </a:t>
              </a:r>
              <a:r>
                <a:rPr lang="fr-FR" sz="1200" i="1" dirty="0" smtClean="0"/>
                <a:t>Responsable systèmes</a:t>
              </a:r>
              <a:endParaRPr lang="fr-FR" sz="1000" dirty="0" smtClean="0"/>
            </a:p>
          </p:txBody>
        </p:sp>
        <p:pic>
          <p:nvPicPr>
            <p:cNvPr id="88" name="Picture 2"/>
            <p:cNvPicPr>
              <a:picLocks noChangeAspect="1" noChangeArrowheads="1"/>
            </p:cNvPicPr>
            <p:nvPr/>
          </p:nvPicPr>
          <p:blipFill>
            <a:blip r:embed="rId6"/>
            <a:srcRect l="14338" t="15625" r="77390" b="70703"/>
            <a:stretch>
              <a:fillRect/>
            </a:stretch>
          </p:blipFill>
          <p:spPr bwMode="auto">
            <a:xfrm>
              <a:off x="54592" y="5915221"/>
              <a:ext cx="891353" cy="773431"/>
            </a:xfrm>
            <a:prstGeom prst="rect">
              <a:avLst/>
            </a:prstGeom>
            <a:ln>
              <a:noFill/>
            </a:ln>
            <a:effectLst>
              <a:outerShdw blurRad="292100" dist="139700" dir="2700000" algn="tl" rotWithShape="0">
                <a:srgbClr val="333333">
                  <a:alpha val="65000"/>
                </a:srgbClr>
              </a:outerShdw>
            </a:effectLst>
          </p:spPr>
        </p:pic>
      </p:grpSp>
      <p:pic>
        <p:nvPicPr>
          <p:cNvPr id="105" name="Picture 11" descr="logo"/>
          <p:cNvPicPr>
            <a:picLocks noChangeAspect="1" noChangeArrowheads="1"/>
          </p:cNvPicPr>
          <p:nvPr/>
        </p:nvPicPr>
        <p:blipFill>
          <a:blip r:embed="rId7" cstate="email"/>
          <a:srcRect/>
          <a:stretch>
            <a:fillRect/>
          </a:stretch>
        </p:blipFill>
        <p:spPr bwMode="auto">
          <a:xfrm>
            <a:off x="1441902" y="95697"/>
            <a:ext cx="2488655" cy="464024"/>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invGray">
          <a:xfrm>
            <a:off x="73497" y="1696176"/>
            <a:ext cx="9007554" cy="4191000"/>
          </a:xfrm>
          <a:prstGeom prst="roundRect">
            <a:avLst>
              <a:gd name="adj" fmla="val 14222"/>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grpSp>
        <p:nvGrpSpPr>
          <p:cNvPr id="2" name="Group 40"/>
          <p:cNvGrpSpPr/>
          <p:nvPr/>
        </p:nvGrpSpPr>
        <p:grpSpPr bwMode="invGray">
          <a:xfrm>
            <a:off x="6854578" y="1988276"/>
            <a:ext cx="2193703" cy="2971800"/>
            <a:chOff x="838992" y="2362200"/>
            <a:chExt cx="2924175" cy="2103120"/>
          </a:xfrm>
        </p:grpSpPr>
        <p:sp>
          <p:nvSpPr>
            <p:cNvPr id="53" name="Rounded Rectangle 52"/>
            <p:cNvSpPr/>
            <p:nvPr/>
          </p:nvSpPr>
          <p:spPr bwMode="invGray">
            <a:xfrm>
              <a:off x="838992" y="2362200"/>
              <a:ext cx="2924175"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37" name="Rectangle 20"/>
            <p:cNvSpPr>
              <a:spLocks noChangeArrowheads="1"/>
            </p:cNvSpPr>
            <p:nvPr/>
          </p:nvSpPr>
          <p:spPr bwMode="invGray">
            <a:xfrm>
              <a:off x="868930" y="2739683"/>
              <a:ext cx="2864301" cy="352854"/>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Protection  </a:t>
              </a:r>
              <a:r>
                <a:rPr lang="fr-FR" sz="2000" cap="all" spc="-40" dirty="0" smtClean="0">
                  <a:solidFill>
                    <a:prstClr val="white"/>
                  </a:solidFill>
                </a:rPr>
                <a:t>des données</a:t>
              </a:r>
              <a:endParaRPr lang="fr-FR" sz="2000" cap="all" spc="-40" dirty="0">
                <a:solidFill>
                  <a:prstClr val="white"/>
                </a:solidFill>
              </a:endParaRPr>
            </a:p>
          </p:txBody>
        </p:sp>
      </p:grpSp>
      <p:sp>
        <p:nvSpPr>
          <p:cNvPr id="103" name="Rounded Rectangle 102"/>
          <p:cNvSpPr/>
          <p:nvPr/>
        </p:nvSpPr>
        <p:spPr bwMode="invGray">
          <a:xfrm>
            <a:off x="4607730" y="1988276"/>
            <a:ext cx="2193703" cy="297180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110" name="Rectangle 20"/>
          <p:cNvSpPr>
            <a:spLocks noChangeArrowheads="1"/>
          </p:cNvSpPr>
          <p:nvPr/>
        </p:nvSpPr>
        <p:spPr bwMode="invGray">
          <a:xfrm>
            <a:off x="4595483" y="2521677"/>
            <a:ext cx="2148785" cy="492443"/>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Conformité </a:t>
            </a:r>
            <a:r>
              <a:rPr lang="fr-FR" sz="2000" cap="all" spc="-40" dirty="0" smtClean="0">
                <a:solidFill>
                  <a:prstClr val="white"/>
                </a:solidFill>
              </a:rPr>
              <a:t>des serveurs</a:t>
            </a:r>
            <a:endParaRPr lang="fr-FR" sz="2000" cap="all"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endParaRPr>
          </a:p>
        </p:txBody>
      </p:sp>
      <p:grpSp>
        <p:nvGrpSpPr>
          <p:cNvPr id="3" name="Group 113"/>
          <p:cNvGrpSpPr/>
          <p:nvPr/>
        </p:nvGrpSpPr>
        <p:grpSpPr>
          <a:xfrm>
            <a:off x="2353993" y="1988276"/>
            <a:ext cx="2193703" cy="2971800"/>
            <a:chOff x="6102350" y="2680363"/>
            <a:chExt cx="2924175" cy="2103120"/>
          </a:xfrm>
        </p:grpSpPr>
        <p:sp>
          <p:nvSpPr>
            <p:cNvPr id="98" name="Rounded Rectangle 97"/>
            <p:cNvSpPr/>
            <p:nvPr/>
          </p:nvSpPr>
          <p:spPr bwMode="invGray">
            <a:xfrm>
              <a:off x="6102350" y="2680363"/>
              <a:ext cx="2924175"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100" name="Rectangle 20"/>
            <p:cNvSpPr>
              <a:spLocks noChangeArrowheads="1"/>
            </p:cNvSpPr>
            <p:nvPr/>
          </p:nvSpPr>
          <p:spPr bwMode="invGray">
            <a:xfrm>
              <a:off x="6153303" y="3054825"/>
              <a:ext cx="2864301" cy="352854"/>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Surveillance </a:t>
              </a:r>
              <a:r>
                <a:rPr lang="fr-FR" sz="2000" cap="all" spc="-40" dirty="0" smtClean="0">
                  <a:solidFill>
                    <a:prstClr val="white"/>
                  </a:solidFill>
                </a:rPr>
                <a:t>de bout en bout</a:t>
              </a:r>
            </a:p>
          </p:txBody>
        </p:sp>
      </p:grpSp>
      <p:pic>
        <p:nvPicPr>
          <p:cNvPr id="65" name="Picture 15" descr="Server-Physical-Single"/>
          <p:cNvPicPr>
            <a:picLocks noChangeAspect="1" noChangeArrowheads="1"/>
          </p:cNvPicPr>
          <p:nvPr/>
        </p:nvPicPr>
        <p:blipFill>
          <a:blip r:embed="rId3"/>
          <a:stretch>
            <a:fillRect/>
          </a:stretch>
        </p:blipFill>
        <p:spPr bwMode="invGray">
          <a:xfrm>
            <a:off x="5069928" y="1309827"/>
            <a:ext cx="1180924" cy="1122513"/>
          </a:xfrm>
          <a:prstGeom prst="rect">
            <a:avLst/>
          </a:prstGeom>
          <a:noFill/>
          <a:ln>
            <a:noFill/>
          </a:ln>
        </p:spPr>
      </p:pic>
      <p:grpSp>
        <p:nvGrpSpPr>
          <p:cNvPr id="5" name="Group 112"/>
          <p:cNvGrpSpPr/>
          <p:nvPr/>
        </p:nvGrpSpPr>
        <p:grpSpPr>
          <a:xfrm>
            <a:off x="91702" y="1988276"/>
            <a:ext cx="2193703" cy="2971800"/>
            <a:chOff x="3020842" y="2662300"/>
            <a:chExt cx="2924175" cy="2103120"/>
          </a:xfrm>
        </p:grpSpPr>
        <p:sp>
          <p:nvSpPr>
            <p:cNvPr id="39" name="Rounded Rectangle 102"/>
            <p:cNvSpPr/>
            <p:nvPr/>
          </p:nvSpPr>
          <p:spPr bwMode="invGray">
            <a:xfrm>
              <a:off x="3020842" y="2662300"/>
              <a:ext cx="2924175"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44" name="Rectangle 20"/>
            <p:cNvSpPr>
              <a:spLocks noChangeArrowheads="1"/>
            </p:cNvSpPr>
            <p:nvPr/>
          </p:nvSpPr>
          <p:spPr bwMode="invGray">
            <a:xfrm>
              <a:off x="3046187" y="3039783"/>
              <a:ext cx="2864301" cy="331073"/>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spc="-40" dirty="0" smtClean="0">
                  <a:solidFill>
                    <a:prstClr val="white"/>
                  </a:solidFill>
                </a:rPr>
                <a:t>Gestion des </a:t>
              </a:r>
              <a:r>
                <a:rPr lang="fr-FR"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CONFIGURATIONS</a:t>
              </a:r>
              <a:endParaRPr lang="fr-FR" sz="2000" cap="all"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endParaRPr>
            </a:p>
          </p:txBody>
        </p:sp>
      </p:grpSp>
      <p:sp>
        <p:nvSpPr>
          <p:cNvPr id="51" name="Titre 50"/>
          <p:cNvSpPr>
            <a:spLocks noGrp="1"/>
          </p:cNvSpPr>
          <p:nvPr>
            <p:ph type="title"/>
          </p:nvPr>
        </p:nvSpPr>
        <p:spPr>
          <a:xfrm>
            <a:off x="1320503" y="190501"/>
            <a:ext cx="7413594" cy="723900"/>
          </a:xfrm>
        </p:spPr>
        <p:txBody>
          <a:bodyPr/>
          <a:lstStyle/>
          <a:p>
            <a:r>
              <a:rPr lang="fr-FR" dirty="0" smtClean="0"/>
              <a:t>L’offre de management</a:t>
            </a:r>
            <a:endParaRPr lang="fr-FR" dirty="0"/>
          </a:p>
        </p:txBody>
      </p:sp>
      <p:pic>
        <p:nvPicPr>
          <p:cNvPr id="34" name="Picture 2" descr="C:\Documents and Settings\Eva\My Documents\336\SysCnt-VrtlMachine_h_rgb_r.png"/>
          <p:cNvPicPr>
            <a:picLocks noChangeAspect="1" noChangeArrowheads="1"/>
          </p:cNvPicPr>
          <p:nvPr/>
        </p:nvPicPr>
        <p:blipFill>
          <a:blip r:embed="rId4" cstate="print"/>
          <a:srcRect/>
          <a:stretch>
            <a:fillRect/>
          </a:stretch>
        </p:blipFill>
        <p:spPr bwMode="auto">
          <a:xfrm>
            <a:off x="186456" y="3228625"/>
            <a:ext cx="1995930" cy="489169"/>
          </a:xfrm>
          <a:prstGeom prst="rect">
            <a:avLst/>
          </a:prstGeom>
          <a:noFill/>
        </p:spPr>
      </p:pic>
      <p:pic>
        <p:nvPicPr>
          <p:cNvPr id="35" name="Picture 3" descr="C:\Documents and Settings\Eva\My Documents\336\SysCnt-ConfigMgr_h_rgb_r.png"/>
          <p:cNvPicPr>
            <a:picLocks noChangeAspect="1" noChangeArrowheads="1"/>
          </p:cNvPicPr>
          <p:nvPr/>
        </p:nvPicPr>
        <p:blipFill>
          <a:blip r:embed="rId5" cstate="print"/>
          <a:srcRect/>
          <a:stretch>
            <a:fillRect/>
          </a:stretch>
        </p:blipFill>
        <p:spPr bwMode="auto">
          <a:xfrm>
            <a:off x="178130" y="3848289"/>
            <a:ext cx="1956687" cy="509752"/>
          </a:xfrm>
          <a:prstGeom prst="rect">
            <a:avLst/>
          </a:prstGeom>
          <a:noFill/>
        </p:spPr>
      </p:pic>
      <p:pic>
        <p:nvPicPr>
          <p:cNvPr id="40" name="Picture 6" descr="C:\Documents and Settings\Eva\My Documents\336\SysCnt-OprtnsMgr_h_rgb_r.png"/>
          <p:cNvPicPr>
            <a:picLocks noChangeAspect="1" noChangeArrowheads="1"/>
          </p:cNvPicPr>
          <p:nvPr/>
        </p:nvPicPr>
        <p:blipFill>
          <a:blip r:embed="rId6" cstate="print"/>
          <a:srcRect/>
          <a:stretch>
            <a:fillRect/>
          </a:stretch>
        </p:blipFill>
        <p:spPr bwMode="auto">
          <a:xfrm>
            <a:off x="2520070" y="3215726"/>
            <a:ext cx="1804665" cy="520701"/>
          </a:xfrm>
          <a:prstGeom prst="rect">
            <a:avLst/>
          </a:prstGeom>
          <a:noFill/>
        </p:spPr>
      </p:pic>
      <p:pic>
        <p:nvPicPr>
          <p:cNvPr id="41" name="Picture 3" descr="C:\Documents and Settings\Eva\My Documents\336\SysCnt-ConfigMgr_h_rgb_r.png"/>
          <p:cNvPicPr>
            <a:picLocks noChangeAspect="1" noChangeArrowheads="1"/>
          </p:cNvPicPr>
          <p:nvPr/>
        </p:nvPicPr>
        <p:blipFill>
          <a:blip r:embed="rId5" cstate="print"/>
          <a:srcRect/>
          <a:stretch>
            <a:fillRect/>
          </a:stretch>
        </p:blipFill>
        <p:spPr bwMode="auto">
          <a:xfrm>
            <a:off x="4650623" y="3889440"/>
            <a:ext cx="1956687" cy="509752"/>
          </a:xfrm>
          <a:prstGeom prst="rect">
            <a:avLst/>
          </a:prstGeom>
          <a:noFill/>
        </p:spPr>
      </p:pic>
      <p:pic>
        <p:nvPicPr>
          <p:cNvPr id="52" name="Picture 6" descr="C:\Documents and Settings\Eva\My Documents\336\SysCnt-OprtnsMgr_h_rgb_r.png"/>
          <p:cNvPicPr>
            <a:picLocks noChangeAspect="1" noChangeArrowheads="1"/>
          </p:cNvPicPr>
          <p:nvPr/>
        </p:nvPicPr>
        <p:blipFill>
          <a:blip r:embed="rId6" cstate="print"/>
          <a:srcRect/>
          <a:stretch>
            <a:fillRect/>
          </a:stretch>
        </p:blipFill>
        <p:spPr bwMode="auto">
          <a:xfrm>
            <a:off x="4710420" y="3282950"/>
            <a:ext cx="1658645" cy="478570"/>
          </a:xfrm>
          <a:prstGeom prst="rect">
            <a:avLst/>
          </a:prstGeom>
          <a:noFill/>
        </p:spPr>
      </p:pic>
      <p:pic>
        <p:nvPicPr>
          <p:cNvPr id="55" name="Picture 4" descr="C:\Documents and Settings\Eva\My Documents\336\SysCnt-DPM_h_rgb_r.png"/>
          <p:cNvPicPr>
            <a:picLocks noChangeAspect="1" noChangeArrowheads="1"/>
          </p:cNvPicPr>
          <p:nvPr/>
        </p:nvPicPr>
        <p:blipFill>
          <a:blip r:embed="rId7"/>
          <a:srcRect/>
          <a:stretch>
            <a:fillRect/>
          </a:stretch>
        </p:blipFill>
        <p:spPr bwMode="auto">
          <a:xfrm>
            <a:off x="6932732" y="3550584"/>
            <a:ext cx="2035893" cy="498902"/>
          </a:xfrm>
          <a:prstGeom prst="rect">
            <a:avLst/>
          </a:prstGeom>
          <a:noFill/>
        </p:spPr>
      </p:pic>
      <p:pic>
        <p:nvPicPr>
          <p:cNvPr id="64" name="Picture 12" descr="C:\Users\mollie\AppData\Local\Microsoft\Windows\Temporary Internet Files\Content.IE5\LZPF0KUJ\MCj04338000000[1].png"/>
          <p:cNvPicPr>
            <a:picLocks noChangeAspect="1" noChangeArrowheads="1"/>
          </p:cNvPicPr>
          <p:nvPr/>
        </p:nvPicPr>
        <p:blipFill>
          <a:blip r:embed="rId8"/>
          <a:srcRect/>
          <a:stretch>
            <a:fillRect/>
          </a:stretch>
        </p:blipFill>
        <p:spPr bwMode="auto">
          <a:xfrm>
            <a:off x="5498481" y="1497724"/>
            <a:ext cx="618539" cy="618539"/>
          </a:xfrm>
          <a:prstGeom prst="rect">
            <a:avLst/>
          </a:prstGeom>
          <a:noFill/>
          <a:effectLst>
            <a:outerShdw blurRad="76200" dir="13500000" sy="23000" kx="1200000" algn="br" rotWithShape="0">
              <a:prstClr val="black">
                <a:alpha val="20000"/>
              </a:prstClr>
            </a:outerShdw>
          </a:effectLst>
        </p:spPr>
      </p:pic>
      <p:pic>
        <p:nvPicPr>
          <p:cNvPr id="66" name="Picture 15" descr="Server-Physical-Single"/>
          <p:cNvPicPr>
            <a:picLocks noChangeAspect="1" noChangeArrowheads="1"/>
          </p:cNvPicPr>
          <p:nvPr/>
        </p:nvPicPr>
        <p:blipFill>
          <a:blip r:embed="rId3"/>
          <a:stretch>
            <a:fillRect/>
          </a:stretch>
        </p:blipFill>
        <p:spPr bwMode="invGray">
          <a:xfrm>
            <a:off x="603031" y="1383399"/>
            <a:ext cx="1180924" cy="1122513"/>
          </a:xfrm>
          <a:prstGeom prst="rect">
            <a:avLst/>
          </a:prstGeom>
          <a:noFill/>
          <a:ln>
            <a:noFill/>
          </a:ln>
        </p:spPr>
      </p:pic>
      <p:pic>
        <p:nvPicPr>
          <p:cNvPr id="69" name="Picture 15" descr="Server-Physical-Single"/>
          <p:cNvPicPr>
            <a:picLocks noChangeAspect="1" noChangeArrowheads="1"/>
          </p:cNvPicPr>
          <p:nvPr/>
        </p:nvPicPr>
        <p:blipFill>
          <a:blip r:embed="rId3"/>
          <a:stretch>
            <a:fillRect/>
          </a:stretch>
        </p:blipFill>
        <p:spPr bwMode="invGray">
          <a:xfrm>
            <a:off x="2836479" y="1346613"/>
            <a:ext cx="1180924" cy="1122513"/>
          </a:xfrm>
          <a:prstGeom prst="rect">
            <a:avLst/>
          </a:prstGeom>
          <a:noFill/>
          <a:ln>
            <a:noFill/>
          </a:ln>
        </p:spPr>
      </p:pic>
      <p:pic>
        <p:nvPicPr>
          <p:cNvPr id="62" name="Picture 10" descr="C:\Users\mollie\AppData\Local\Microsoft\Windows\Temporary Internet Files\Content.IE5\WFNRIHCV\MCj04316290000[1].png"/>
          <p:cNvPicPr>
            <a:picLocks noChangeAspect="1" noChangeArrowheads="1"/>
          </p:cNvPicPr>
          <p:nvPr/>
        </p:nvPicPr>
        <p:blipFill>
          <a:blip r:embed="rId9"/>
          <a:srcRect/>
          <a:stretch>
            <a:fillRect/>
          </a:stretch>
        </p:blipFill>
        <p:spPr bwMode="auto">
          <a:xfrm>
            <a:off x="3134560" y="1434660"/>
            <a:ext cx="906048" cy="906048"/>
          </a:xfrm>
          <a:prstGeom prst="rect">
            <a:avLst/>
          </a:prstGeom>
          <a:noFill/>
          <a:effectLst>
            <a:outerShdw blurRad="76200" dir="13500000" sy="23000" kx="1200000" algn="br" rotWithShape="0">
              <a:prstClr val="black">
                <a:alpha val="20000"/>
              </a:prstClr>
            </a:outerShdw>
          </a:effectLst>
        </p:spPr>
      </p:pic>
      <p:pic>
        <p:nvPicPr>
          <p:cNvPr id="70" name="Picture 15" descr="Server-Physical-Single"/>
          <p:cNvPicPr>
            <a:picLocks noChangeAspect="1" noChangeArrowheads="1"/>
          </p:cNvPicPr>
          <p:nvPr/>
        </p:nvPicPr>
        <p:blipFill>
          <a:blip r:embed="rId3"/>
          <a:stretch>
            <a:fillRect/>
          </a:stretch>
        </p:blipFill>
        <p:spPr bwMode="invGray">
          <a:xfrm>
            <a:off x="7376948" y="1362379"/>
            <a:ext cx="1180924" cy="1122513"/>
          </a:xfrm>
          <a:prstGeom prst="rect">
            <a:avLst/>
          </a:prstGeom>
          <a:noFill/>
          <a:ln>
            <a:noFill/>
          </a:ln>
        </p:spPr>
      </p:pic>
      <p:pic>
        <p:nvPicPr>
          <p:cNvPr id="71" name="Picture 5" descr="C:\Program Files\Microsoft Resource DVD Artwork\DVD_ART\Artwork_Imagery\Shapes and Graphics\trustworthy computing - security\Lock and key.png"/>
          <p:cNvPicPr>
            <a:picLocks noChangeAspect="1" noChangeArrowheads="1"/>
          </p:cNvPicPr>
          <p:nvPr/>
        </p:nvPicPr>
        <p:blipFill>
          <a:blip r:embed="rId10" cstate="print"/>
          <a:srcRect/>
          <a:stretch>
            <a:fillRect/>
          </a:stretch>
        </p:blipFill>
        <p:spPr bwMode="auto">
          <a:xfrm>
            <a:off x="7686692" y="1434661"/>
            <a:ext cx="638075" cy="748835"/>
          </a:xfrm>
          <a:prstGeom prst="rect">
            <a:avLst/>
          </a:prstGeom>
          <a:noFill/>
          <a:effectLst>
            <a:outerShdw blurRad="76200" dir="13500000" sy="23000" kx="1200000" algn="br" rotWithShape="0">
              <a:prstClr val="black">
                <a:alpha val="20000"/>
              </a:prstClr>
            </a:outerShdw>
          </a:effectLst>
        </p:spPr>
      </p:pic>
      <p:pic>
        <p:nvPicPr>
          <p:cNvPr id="61" name="Picture 4" descr="C:\Program Files\Microsoft Resource DVD Artwork\DVD_ART\Artwork_Imagery\HARDWARE_IMAGERY\Photos - OEM Hardware\Server Computer\HP Integrity Superdome server.png"/>
          <p:cNvPicPr>
            <a:picLocks noChangeAspect="1" noChangeArrowheads="1"/>
          </p:cNvPicPr>
          <p:nvPr/>
        </p:nvPicPr>
        <p:blipFill>
          <a:blip r:embed="rId11" cstate="print"/>
          <a:srcRect/>
          <a:stretch>
            <a:fillRect/>
          </a:stretch>
        </p:blipFill>
        <p:spPr bwMode="auto">
          <a:xfrm>
            <a:off x="1026341" y="1576551"/>
            <a:ext cx="376790" cy="499722"/>
          </a:xfrm>
          <a:prstGeom prst="rect">
            <a:avLst/>
          </a:prstGeom>
          <a:noFill/>
          <a:effectLst>
            <a:outerShdw blurRad="76200" dir="13500000" sy="23000" kx="1200000" algn="br" rotWithShape="0">
              <a:prstClr val="black">
                <a:alpha val="20000"/>
              </a:prstClr>
            </a:outerShdw>
          </a:effectLst>
        </p:spPr>
      </p:pic>
      <p:pic>
        <p:nvPicPr>
          <p:cNvPr id="30" name="Picture 2" descr="W:\TRANSFER\MBupload\SERVER-new\Logo\SystemCenter\SystemCenter\SysCnt_h_rgb_r.png"/>
          <p:cNvPicPr>
            <a:picLocks noChangeAspect="1" noChangeArrowheads="1"/>
          </p:cNvPicPr>
          <p:nvPr/>
        </p:nvPicPr>
        <p:blipFill>
          <a:blip r:embed="rId12" cstate="email"/>
          <a:srcRect/>
          <a:stretch>
            <a:fillRect/>
          </a:stretch>
        </p:blipFill>
        <p:spPr bwMode="auto">
          <a:xfrm>
            <a:off x="3138621" y="5166873"/>
            <a:ext cx="2763415" cy="585380"/>
          </a:xfrm>
          <a:prstGeom prst="rect">
            <a:avLst/>
          </a:prstGeom>
          <a:noFill/>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invGray">
          <a:xfrm>
            <a:off x="73497" y="1721576"/>
            <a:ext cx="9007554" cy="4191000"/>
          </a:xfrm>
          <a:prstGeom prst="roundRect">
            <a:avLst>
              <a:gd name="adj" fmla="val 14525"/>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grpSp>
        <p:nvGrpSpPr>
          <p:cNvPr id="2" name="Group 40"/>
          <p:cNvGrpSpPr/>
          <p:nvPr/>
        </p:nvGrpSpPr>
        <p:grpSpPr bwMode="invGray">
          <a:xfrm>
            <a:off x="6854578" y="1988276"/>
            <a:ext cx="2193703" cy="2971800"/>
            <a:chOff x="838992" y="2362200"/>
            <a:chExt cx="2924175" cy="2103120"/>
          </a:xfrm>
        </p:grpSpPr>
        <p:sp>
          <p:nvSpPr>
            <p:cNvPr id="53" name="Rounded Rectangle 52"/>
            <p:cNvSpPr/>
            <p:nvPr/>
          </p:nvSpPr>
          <p:spPr bwMode="invGray">
            <a:xfrm>
              <a:off x="838992" y="2362200"/>
              <a:ext cx="2924175"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37" name="Rectangle 20"/>
            <p:cNvSpPr>
              <a:spLocks noChangeArrowheads="1"/>
            </p:cNvSpPr>
            <p:nvPr/>
          </p:nvSpPr>
          <p:spPr bwMode="invGray">
            <a:xfrm>
              <a:off x="868930" y="2739683"/>
              <a:ext cx="2864301" cy="348498"/>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Services pour la messagerie</a:t>
              </a:r>
              <a:endParaRPr lang="fr-FR" sz="2000" cap="all"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endParaRPr>
            </a:p>
          </p:txBody>
        </p:sp>
      </p:grpSp>
      <p:sp>
        <p:nvSpPr>
          <p:cNvPr id="103" name="Rounded Rectangle 102"/>
          <p:cNvSpPr/>
          <p:nvPr/>
        </p:nvSpPr>
        <p:spPr bwMode="invGray">
          <a:xfrm>
            <a:off x="4607730" y="1988276"/>
            <a:ext cx="2193703" cy="297180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110" name="Rectangle 20"/>
          <p:cNvSpPr>
            <a:spLocks noChangeArrowheads="1"/>
          </p:cNvSpPr>
          <p:nvPr/>
        </p:nvSpPr>
        <p:spPr bwMode="invGray">
          <a:xfrm>
            <a:off x="4595483" y="2521677"/>
            <a:ext cx="2148785" cy="492443"/>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spc="-40" dirty="0" smtClean="0">
                <a:solidFill>
                  <a:prstClr val="white"/>
                </a:solidFill>
              </a:rPr>
              <a:t>Protection du </a:t>
            </a: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périmètre</a:t>
            </a:r>
            <a:endParaRPr lang="fr-FR" sz="2000" cap="all"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endParaRPr>
          </a:p>
        </p:txBody>
      </p:sp>
      <p:grpSp>
        <p:nvGrpSpPr>
          <p:cNvPr id="3" name="Group 113"/>
          <p:cNvGrpSpPr/>
          <p:nvPr/>
        </p:nvGrpSpPr>
        <p:grpSpPr>
          <a:xfrm>
            <a:off x="2353993" y="1988276"/>
            <a:ext cx="2193703" cy="2971800"/>
            <a:chOff x="6102350" y="2680363"/>
            <a:chExt cx="2924175" cy="2103120"/>
          </a:xfrm>
        </p:grpSpPr>
        <p:sp>
          <p:nvSpPr>
            <p:cNvPr id="98" name="Rounded Rectangle 97"/>
            <p:cNvSpPr/>
            <p:nvPr/>
          </p:nvSpPr>
          <p:spPr bwMode="invGray">
            <a:xfrm>
              <a:off x="6102350" y="2680363"/>
              <a:ext cx="2924175"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100" name="Rectangle 20"/>
            <p:cNvSpPr>
              <a:spLocks noChangeArrowheads="1"/>
            </p:cNvSpPr>
            <p:nvPr/>
          </p:nvSpPr>
          <p:spPr bwMode="invGray">
            <a:xfrm>
              <a:off x="6132288" y="2943254"/>
              <a:ext cx="2864301" cy="522747"/>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spc="-40" dirty="0" smtClean="0">
                  <a:solidFill>
                    <a:prstClr val="white"/>
                  </a:solidFill>
                </a:rPr>
                <a:t>Protection de la </a:t>
              </a: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messagerie collaborative</a:t>
              </a:r>
            </a:p>
          </p:txBody>
        </p:sp>
      </p:grpSp>
      <p:pic>
        <p:nvPicPr>
          <p:cNvPr id="31" name="Picture 30" descr="exchange hosted filtering logo rev.png"/>
          <p:cNvPicPr>
            <a:picLocks noChangeAspect="1"/>
          </p:cNvPicPr>
          <p:nvPr/>
        </p:nvPicPr>
        <p:blipFill>
          <a:blip r:embed="rId3"/>
          <a:stretch>
            <a:fillRect/>
          </a:stretch>
        </p:blipFill>
        <p:spPr>
          <a:xfrm>
            <a:off x="6897976" y="3342134"/>
            <a:ext cx="2081689" cy="702755"/>
          </a:xfrm>
          <a:prstGeom prst="rect">
            <a:avLst/>
          </a:prstGeom>
        </p:spPr>
      </p:pic>
      <p:pic>
        <p:nvPicPr>
          <p:cNvPr id="32" name="Picture 31" descr="Forefront logo rev.png"/>
          <p:cNvPicPr>
            <a:picLocks noChangeAspect="1"/>
          </p:cNvPicPr>
          <p:nvPr/>
        </p:nvPicPr>
        <p:blipFill>
          <a:blip r:embed="rId4"/>
          <a:stretch>
            <a:fillRect/>
          </a:stretch>
        </p:blipFill>
        <p:spPr>
          <a:xfrm>
            <a:off x="3466503" y="5112479"/>
            <a:ext cx="2381250" cy="671513"/>
          </a:xfrm>
          <a:prstGeom prst="rect">
            <a:avLst/>
          </a:prstGeom>
        </p:spPr>
      </p:pic>
      <p:pic>
        <p:nvPicPr>
          <p:cNvPr id="43" name="Picture 42" descr="Forefront-SOCS_h_rgb_r.png"/>
          <p:cNvPicPr>
            <a:picLocks noChangeAspect="1"/>
          </p:cNvPicPr>
          <p:nvPr/>
        </p:nvPicPr>
        <p:blipFill>
          <a:blip r:embed="rId5"/>
          <a:stretch>
            <a:fillRect/>
          </a:stretch>
        </p:blipFill>
        <p:spPr>
          <a:xfrm>
            <a:off x="2409276" y="3683728"/>
            <a:ext cx="2058257" cy="324041"/>
          </a:xfrm>
          <a:prstGeom prst="rect">
            <a:avLst/>
          </a:prstGeom>
        </p:spPr>
      </p:pic>
      <p:pic>
        <p:nvPicPr>
          <p:cNvPr id="46" name="Picture 45" descr="ISAS 2006 log rev.png"/>
          <p:cNvPicPr>
            <a:picLocks noChangeAspect="1"/>
          </p:cNvPicPr>
          <p:nvPr/>
        </p:nvPicPr>
        <p:blipFill>
          <a:blip r:embed="rId6"/>
          <a:stretch>
            <a:fillRect/>
          </a:stretch>
        </p:blipFill>
        <p:spPr>
          <a:xfrm>
            <a:off x="4638721" y="3448514"/>
            <a:ext cx="2132838" cy="434340"/>
          </a:xfrm>
          <a:prstGeom prst="rect">
            <a:avLst/>
          </a:prstGeom>
        </p:spPr>
      </p:pic>
      <p:pic>
        <p:nvPicPr>
          <p:cNvPr id="48" name="Picture 47" descr="Intelligent Application Gateway 2007 logo r.png"/>
          <p:cNvPicPr>
            <a:picLocks noChangeAspect="1"/>
          </p:cNvPicPr>
          <p:nvPr/>
        </p:nvPicPr>
        <p:blipFill>
          <a:blip r:embed="rId7"/>
          <a:stretch>
            <a:fillRect/>
          </a:stretch>
        </p:blipFill>
        <p:spPr>
          <a:xfrm>
            <a:off x="4667297" y="4121877"/>
            <a:ext cx="2066163" cy="433959"/>
          </a:xfrm>
          <a:prstGeom prst="rect">
            <a:avLst/>
          </a:prstGeom>
        </p:spPr>
      </p:pic>
      <p:pic>
        <p:nvPicPr>
          <p:cNvPr id="49" name="Picture 48" descr="Forefront Security for Exchange Server grid h r.png"/>
          <p:cNvPicPr>
            <a:picLocks noChangeAspect="1"/>
          </p:cNvPicPr>
          <p:nvPr/>
        </p:nvPicPr>
        <p:blipFill>
          <a:blip r:embed="rId8"/>
          <a:stretch>
            <a:fillRect/>
          </a:stretch>
        </p:blipFill>
        <p:spPr>
          <a:xfrm>
            <a:off x="2342570" y="3055076"/>
            <a:ext cx="2228572" cy="520000"/>
          </a:xfrm>
          <a:prstGeom prst="rect">
            <a:avLst/>
          </a:prstGeom>
        </p:spPr>
      </p:pic>
      <p:pic>
        <p:nvPicPr>
          <p:cNvPr id="50" name="Picture 49" descr="Forefront-SS_h_rgb_r.png"/>
          <p:cNvPicPr>
            <a:picLocks noChangeAspect="1"/>
          </p:cNvPicPr>
          <p:nvPr/>
        </p:nvPicPr>
        <p:blipFill>
          <a:blip r:embed="rId9"/>
          <a:stretch>
            <a:fillRect/>
          </a:stretch>
        </p:blipFill>
        <p:spPr>
          <a:xfrm>
            <a:off x="2399733" y="4198076"/>
            <a:ext cx="2023586" cy="540068"/>
          </a:xfrm>
          <a:prstGeom prst="rect">
            <a:avLst/>
          </a:prstGeom>
        </p:spPr>
      </p:pic>
      <p:pic>
        <p:nvPicPr>
          <p:cNvPr id="54" name="Picture 53" descr="exchange hosted encryption logo rev.png"/>
          <p:cNvPicPr>
            <a:picLocks noChangeAspect="1"/>
          </p:cNvPicPr>
          <p:nvPr/>
        </p:nvPicPr>
        <p:blipFill>
          <a:blip r:embed="rId10"/>
          <a:stretch>
            <a:fillRect/>
          </a:stretch>
        </p:blipFill>
        <p:spPr>
          <a:xfrm>
            <a:off x="6900481" y="4007282"/>
            <a:ext cx="2124266" cy="612077"/>
          </a:xfrm>
          <a:prstGeom prst="rect">
            <a:avLst/>
          </a:prstGeom>
        </p:spPr>
      </p:pic>
      <p:grpSp>
        <p:nvGrpSpPr>
          <p:cNvPr id="5" name="Group 11"/>
          <p:cNvGrpSpPr/>
          <p:nvPr/>
        </p:nvGrpSpPr>
        <p:grpSpPr>
          <a:xfrm>
            <a:off x="7134225" y="1454876"/>
            <a:ext cx="1439317" cy="990600"/>
            <a:chOff x="1981200" y="1219198"/>
            <a:chExt cx="5137551" cy="2786254"/>
          </a:xfrm>
        </p:grpSpPr>
        <p:pic>
          <p:nvPicPr>
            <p:cNvPr id="57" name="Picture 2" descr="C:\Program Files\Microsoft Resource DVD Artwork\DVD_ART\Artwork_Imagery\Shapes and Graphics\Internet Cloud\cloud 1.png"/>
            <p:cNvPicPr>
              <a:picLocks noChangeAspect="1" noChangeArrowheads="1"/>
            </p:cNvPicPr>
            <p:nvPr/>
          </p:nvPicPr>
          <p:blipFill>
            <a:blip r:embed="rId11"/>
            <a:srcRect/>
            <a:stretch>
              <a:fillRect/>
            </a:stretch>
          </p:blipFill>
          <p:spPr bwMode="auto">
            <a:xfrm>
              <a:off x="2514600" y="1447800"/>
              <a:ext cx="4284873" cy="2419350"/>
            </a:xfrm>
            <a:prstGeom prst="rect">
              <a:avLst/>
            </a:prstGeom>
            <a:noFill/>
          </p:spPr>
        </p:pic>
        <p:pic>
          <p:nvPicPr>
            <p:cNvPr id="58" name="Picture 3" descr="C:\Program Files\Microsoft Resource DVD Artwork\DVD_ART\Artwork_Imagery\Shapes and Graphics\Internet Cloud\cloud 2.png"/>
            <p:cNvPicPr>
              <a:picLocks noChangeAspect="1" noChangeArrowheads="1"/>
            </p:cNvPicPr>
            <p:nvPr/>
          </p:nvPicPr>
          <p:blipFill>
            <a:blip r:embed="rId12"/>
            <a:srcRect/>
            <a:stretch>
              <a:fillRect/>
            </a:stretch>
          </p:blipFill>
          <p:spPr bwMode="auto">
            <a:xfrm>
              <a:off x="1981200" y="1219198"/>
              <a:ext cx="5137551" cy="2786254"/>
            </a:xfrm>
            <a:prstGeom prst="rect">
              <a:avLst/>
            </a:prstGeom>
            <a:noFill/>
          </p:spPr>
        </p:pic>
      </p:grpSp>
      <p:pic>
        <p:nvPicPr>
          <p:cNvPr id="59" name="Picture 58" descr="Firewall fire wall.png"/>
          <p:cNvPicPr>
            <a:picLocks noChangeAspect="1"/>
          </p:cNvPicPr>
          <p:nvPr/>
        </p:nvPicPr>
        <p:blipFill>
          <a:blip r:embed="rId13"/>
          <a:stretch>
            <a:fillRect/>
          </a:stretch>
        </p:blipFill>
        <p:spPr>
          <a:xfrm>
            <a:off x="5124450" y="1302476"/>
            <a:ext cx="886167" cy="984739"/>
          </a:xfrm>
          <a:prstGeom prst="rect">
            <a:avLst/>
          </a:prstGeom>
        </p:spPr>
      </p:pic>
      <p:pic>
        <p:nvPicPr>
          <p:cNvPr id="63" name="Picture 62" descr="malicious email.png"/>
          <p:cNvPicPr>
            <a:picLocks noChangeAspect="1"/>
          </p:cNvPicPr>
          <p:nvPr/>
        </p:nvPicPr>
        <p:blipFill>
          <a:blip r:embed="rId14"/>
          <a:stretch>
            <a:fillRect/>
          </a:stretch>
        </p:blipFill>
        <p:spPr>
          <a:xfrm>
            <a:off x="7527637" y="1386526"/>
            <a:ext cx="702918" cy="849891"/>
          </a:xfrm>
          <a:prstGeom prst="rect">
            <a:avLst/>
          </a:prstGeom>
        </p:spPr>
      </p:pic>
      <p:pic>
        <p:nvPicPr>
          <p:cNvPr id="65" name="Picture 15" descr="Server-Physical-Single"/>
          <p:cNvPicPr>
            <a:picLocks noChangeAspect="1" noChangeArrowheads="1"/>
          </p:cNvPicPr>
          <p:nvPr/>
        </p:nvPicPr>
        <p:blipFill>
          <a:blip r:embed="rId15"/>
          <a:stretch>
            <a:fillRect/>
          </a:stretch>
        </p:blipFill>
        <p:spPr bwMode="invGray">
          <a:xfrm>
            <a:off x="2705101" y="1246765"/>
            <a:ext cx="1180924" cy="1122513"/>
          </a:xfrm>
          <a:prstGeom prst="rect">
            <a:avLst/>
          </a:prstGeom>
          <a:noFill/>
          <a:ln>
            <a:noFill/>
          </a:ln>
        </p:spPr>
      </p:pic>
      <p:pic>
        <p:nvPicPr>
          <p:cNvPr id="67" name="Picture 66" descr="do not don't sign gradient shadow.png"/>
          <p:cNvPicPr>
            <a:picLocks noChangeAspect="1"/>
          </p:cNvPicPr>
          <p:nvPr/>
        </p:nvPicPr>
        <p:blipFill>
          <a:blip r:embed="rId16"/>
          <a:stretch>
            <a:fillRect/>
          </a:stretch>
        </p:blipFill>
        <p:spPr>
          <a:xfrm>
            <a:off x="7574976" y="1478152"/>
            <a:ext cx="663863" cy="662524"/>
          </a:xfrm>
          <a:prstGeom prst="rect">
            <a:avLst/>
          </a:prstGeom>
        </p:spPr>
      </p:pic>
      <p:pic>
        <p:nvPicPr>
          <p:cNvPr id="68" name="Picture 67" descr="Security shield windows.png"/>
          <p:cNvPicPr>
            <a:picLocks noChangeAspect="1"/>
          </p:cNvPicPr>
          <p:nvPr/>
        </p:nvPicPr>
        <p:blipFill>
          <a:blip r:embed="rId17"/>
          <a:stretch>
            <a:fillRect/>
          </a:stretch>
        </p:blipFill>
        <p:spPr>
          <a:xfrm>
            <a:off x="3114675" y="1407252"/>
            <a:ext cx="418154" cy="493713"/>
          </a:xfrm>
          <a:prstGeom prst="rect">
            <a:avLst/>
          </a:prstGeom>
        </p:spPr>
      </p:pic>
      <p:grpSp>
        <p:nvGrpSpPr>
          <p:cNvPr id="6" name="Group 112"/>
          <p:cNvGrpSpPr/>
          <p:nvPr/>
        </p:nvGrpSpPr>
        <p:grpSpPr>
          <a:xfrm>
            <a:off x="91702" y="1988276"/>
            <a:ext cx="2193703" cy="2971800"/>
            <a:chOff x="3020842" y="2662300"/>
            <a:chExt cx="2924175" cy="2103120"/>
          </a:xfrm>
        </p:grpSpPr>
        <p:sp>
          <p:nvSpPr>
            <p:cNvPr id="39" name="Rounded Rectangle 102"/>
            <p:cNvSpPr/>
            <p:nvPr/>
          </p:nvSpPr>
          <p:spPr bwMode="invGray">
            <a:xfrm>
              <a:off x="3020842" y="2662300"/>
              <a:ext cx="2924175"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latin typeface="Segoe" pitchFamily="34" charset="0"/>
              </a:endParaRPr>
            </a:p>
          </p:txBody>
        </p:sp>
        <p:sp>
          <p:nvSpPr>
            <p:cNvPr id="44" name="Rectangle 20"/>
            <p:cNvSpPr>
              <a:spLocks noChangeArrowheads="1"/>
            </p:cNvSpPr>
            <p:nvPr/>
          </p:nvSpPr>
          <p:spPr bwMode="invGray">
            <a:xfrm>
              <a:off x="3046187" y="3039783"/>
              <a:ext cx="2864301" cy="348498"/>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spc="-40" dirty="0" smtClean="0">
                  <a:solidFill>
                    <a:prstClr val="white"/>
                  </a:solidFill>
                </a:rPr>
                <a:t>Protection des </a:t>
              </a: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systèmes</a:t>
              </a:r>
              <a:endParaRPr lang="fr-FR" sz="2000" cap="all"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endParaRPr>
            </a:p>
          </p:txBody>
        </p:sp>
      </p:grpSp>
      <p:pic>
        <p:nvPicPr>
          <p:cNvPr id="45" name="Picture 50" descr="Forefront Client Security logo rev.png"/>
          <p:cNvPicPr>
            <a:picLocks noChangeAspect="1"/>
          </p:cNvPicPr>
          <p:nvPr/>
        </p:nvPicPr>
        <p:blipFill>
          <a:blip r:embed="rId18"/>
          <a:stretch>
            <a:fillRect/>
          </a:stretch>
        </p:blipFill>
        <p:spPr>
          <a:xfrm>
            <a:off x="237097" y="3370672"/>
            <a:ext cx="1905000" cy="889635"/>
          </a:xfrm>
          <a:prstGeom prst="rect">
            <a:avLst/>
          </a:prstGeom>
        </p:spPr>
      </p:pic>
      <p:pic>
        <p:nvPicPr>
          <p:cNvPr id="47" name="Picture 6" descr="Desktop-TS-Client"/>
          <p:cNvPicPr>
            <a:picLocks noChangeAspect="1" noChangeArrowheads="1"/>
          </p:cNvPicPr>
          <p:nvPr/>
        </p:nvPicPr>
        <p:blipFill>
          <a:blip r:embed="rId19"/>
          <a:stretch>
            <a:fillRect/>
          </a:stretch>
        </p:blipFill>
        <p:spPr bwMode="invGray">
          <a:xfrm>
            <a:off x="457200" y="1383294"/>
            <a:ext cx="1587307" cy="1057160"/>
          </a:xfrm>
          <a:prstGeom prst="rect">
            <a:avLst/>
          </a:prstGeom>
          <a:noFill/>
          <a:ln>
            <a:noFill/>
          </a:ln>
        </p:spPr>
      </p:pic>
      <p:pic>
        <p:nvPicPr>
          <p:cNvPr id="60" name="Picture 59" descr="Security shield windows.png"/>
          <p:cNvPicPr>
            <a:picLocks noChangeAspect="1"/>
          </p:cNvPicPr>
          <p:nvPr/>
        </p:nvPicPr>
        <p:blipFill>
          <a:blip r:embed="rId17"/>
          <a:stretch>
            <a:fillRect/>
          </a:stretch>
        </p:blipFill>
        <p:spPr>
          <a:xfrm>
            <a:off x="1561290" y="1720973"/>
            <a:ext cx="294672" cy="493713"/>
          </a:xfrm>
          <a:prstGeom prst="rect">
            <a:avLst/>
          </a:prstGeom>
        </p:spPr>
      </p:pic>
      <p:sp>
        <p:nvSpPr>
          <p:cNvPr id="51" name="Titre 50"/>
          <p:cNvSpPr>
            <a:spLocks noGrp="1"/>
          </p:cNvSpPr>
          <p:nvPr>
            <p:ph type="title"/>
          </p:nvPr>
        </p:nvSpPr>
        <p:spPr>
          <a:xfrm>
            <a:off x="1320503" y="190501"/>
            <a:ext cx="5023147" cy="723900"/>
          </a:xfrm>
        </p:spPr>
        <p:txBody>
          <a:bodyPr/>
          <a:lstStyle/>
          <a:p>
            <a:r>
              <a:rPr lang="fr-FR" dirty="0" smtClean="0"/>
              <a:t>L’offre Sécurité</a:t>
            </a:r>
            <a:endParaRPr lang="fr-FR"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eave-white-only.png"/>
          <p:cNvPicPr>
            <a:picLocks noChangeAspect="1"/>
          </p:cNvPicPr>
          <p:nvPr/>
        </p:nvPicPr>
        <p:blipFill>
          <a:blip r:embed="rId3">
            <a:lum bright="-30000"/>
          </a:blip>
          <a:srcRect t="57658" r="21154" b="31061"/>
          <a:stretch>
            <a:fillRect/>
          </a:stretch>
        </p:blipFill>
        <p:spPr>
          <a:xfrm rot="8100000">
            <a:off x="4604559" y="2278222"/>
            <a:ext cx="1025395" cy="231015"/>
          </a:xfrm>
          <a:prstGeom prst="rect">
            <a:avLst/>
          </a:prstGeom>
        </p:spPr>
      </p:pic>
      <p:pic>
        <p:nvPicPr>
          <p:cNvPr id="10" name="Picture 9" descr="weave-white-only.png"/>
          <p:cNvPicPr>
            <a:picLocks noChangeAspect="1"/>
          </p:cNvPicPr>
          <p:nvPr/>
        </p:nvPicPr>
        <p:blipFill>
          <a:blip r:embed="rId3">
            <a:lum bright="-30000"/>
          </a:blip>
          <a:srcRect t="57371" r="21154" b="31092"/>
          <a:stretch>
            <a:fillRect/>
          </a:stretch>
        </p:blipFill>
        <p:spPr>
          <a:xfrm rot="13500000">
            <a:off x="4435224" y="5059613"/>
            <a:ext cx="1366837" cy="177228"/>
          </a:xfrm>
          <a:prstGeom prst="rect">
            <a:avLst/>
          </a:prstGeom>
        </p:spPr>
      </p:pic>
      <p:sp>
        <p:nvSpPr>
          <p:cNvPr id="12" name="TextBox 11"/>
          <p:cNvSpPr txBox="1"/>
          <p:nvPr/>
        </p:nvSpPr>
        <p:spPr>
          <a:xfrm rot="5400000">
            <a:off x="3361677" y="2912644"/>
            <a:ext cx="2177647" cy="1686363"/>
          </a:xfrm>
          <a:prstGeom prst="rect">
            <a:avLst/>
          </a:prstGeom>
          <a:noFill/>
        </p:spPr>
        <p:txBody>
          <a:bodyPr wrap="none" rtlCol="0">
            <a:prstTxWarp prst="textArchUp">
              <a:avLst>
                <a:gd name="adj" fmla="val 12273104"/>
              </a:avLst>
            </a:prstTxWarp>
            <a:spAutoFit/>
          </a:bodyPr>
          <a:lstStyle/>
          <a:p>
            <a:pPr algn="ctr" rtl="0"/>
            <a:r>
              <a:rPr lang="fr-FR" sz="2400" b="1" kern="1200" dirty="0" err="1" smtClean="0">
                <a:latin typeface="Calibri"/>
                <a:ea typeface="+mn-ea"/>
                <a:cs typeface="+mn-cs"/>
              </a:rPr>
              <a:t>Interoperabilité</a:t>
            </a:r>
            <a:endParaRPr lang="fr-FR" sz="2400" b="1" kern="1200" dirty="0">
              <a:latin typeface="Calibri"/>
              <a:ea typeface="+mn-ea"/>
              <a:cs typeface="+mn-cs"/>
            </a:endParaRPr>
          </a:p>
        </p:txBody>
      </p:sp>
      <p:pic>
        <p:nvPicPr>
          <p:cNvPr id="19" name="Picture 18" descr="weave-white-only.png"/>
          <p:cNvPicPr>
            <a:picLocks noChangeAspect="1"/>
          </p:cNvPicPr>
          <p:nvPr/>
        </p:nvPicPr>
        <p:blipFill>
          <a:blip r:embed="rId3"/>
          <a:stretch>
            <a:fillRect/>
          </a:stretch>
        </p:blipFill>
        <p:spPr>
          <a:xfrm>
            <a:off x="3778813" y="2743201"/>
            <a:ext cx="1300501" cy="2047875"/>
          </a:xfrm>
          <a:prstGeom prst="rect">
            <a:avLst/>
          </a:prstGeom>
        </p:spPr>
      </p:pic>
      <p:sp>
        <p:nvSpPr>
          <p:cNvPr id="20" name="Ellipse 20"/>
          <p:cNvSpPr/>
          <p:nvPr/>
        </p:nvSpPr>
        <p:spPr>
          <a:xfrm>
            <a:off x="3352800" y="2971802"/>
            <a:ext cx="1559784" cy="1552575"/>
          </a:xfrm>
          <a:prstGeom prst="ellipse">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metal">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Produits</a:t>
            </a:r>
            <a:endParaRPr lang="fr-FR" sz="28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27" name="Rounded Rectangle 26"/>
          <p:cNvSpPr/>
          <p:nvPr/>
        </p:nvSpPr>
        <p:spPr bwMode="invGray">
          <a:xfrm>
            <a:off x="341799" y="1143000"/>
            <a:ext cx="3144069" cy="4857750"/>
          </a:xfrm>
          <a:prstGeom prst="roundRect">
            <a:avLst>
              <a:gd name="adj" fmla="val 10649"/>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1200" b="1" cap="all" spc="-40" dirty="0">
              <a:solidFill>
                <a:prstClr val="white"/>
              </a:solidFill>
              <a:latin typeface="Segoe" pitchFamily="34" charset="0"/>
            </a:endParaRPr>
          </a:p>
        </p:txBody>
      </p:sp>
      <p:sp>
        <p:nvSpPr>
          <p:cNvPr id="28" name="Rounded Rectangle 27"/>
          <p:cNvSpPr/>
          <p:nvPr/>
        </p:nvSpPr>
        <p:spPr bwMode="invGray">
          <a:xfrm>
            <a:off x="484710" y="1295399"/>
            <a:ext cx="2858244" cy="74295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Documentation</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Technique</a:t>
            </a:r>
            <a:endParaRPr lang="en-US" sz="24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29" name="Rounded Rectangle 28"/>
          <p:cNvSpPr/>
          <p:nvPr/>
        </p:nvSpPr>
        <p:spPr bwMode="invGray">
          <a:xfrm>
            <a:off x="484710" y="2101849"/>
            <a:ext cx="2858244" cy="74295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Portabilité</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p>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des </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données</a:t>
            </a:r>
            <a:endParaRPr lang="en-US" sz="24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30" name="Rounded Rectangle 29"/>
          <p:cNvSpPr/>
          <p:nvPr/>
        </p:nvSpPr>
        <p:spPr bwMode="invGray">
          <a:xfrm>
            <a:off x="484710" y="2908299"/>
            <a:ext cx="2858244" cy="74295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Support</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p>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des </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standards</a:t>
            </a:r>
            <a:endParaRPr lang="en-US" sz="24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31" name="Rounded Rectangle 30"/>
          <p:cNvSpPr/>
          <p:nvPr/>
        </p:nvSpPr>
        <p:spPr bwMode="invGray">
          <a:xfrm>
            <a:off x="484710" y="3714749"/>
            <a:ext cx="2858244" cy="74295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Communautés</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p>
          <a:p>
            <a:pPr algn="ctr" fontAlgn="base">
              <a:lnSpc>
                <a:spcPct val="80000"/>
              </a:lnSpc>
              <a:spcBef>
                <a:spcPct val="0"/>
              </a:spcBef>
              <a:spcAft>
                <a:spcPct val="0"/>
              </a:spcAft>
            </a:pP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Open</a:t>
            </a:r>
            <a:r>
              <a:rPr lang="fr-FR" sz="11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r>
              <a:rPr lang="fr-FR" sz="24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Source</a:t>
            </a:r>
            <a:endParaRPr lang="en-US" sz="24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61" name="Rounded Rectangle 60"/>
          <p:cNvSpPr/>
          <p:nvPr/>
        </p:nvSpPr>
        <p:spPr bwMode="auto">
          <a:xfrm>
            <a:off x="489136" y="4533900"/>
            <a:ext cx="2828137" cy="1295400"/>
          </a:xfrm>
          <a:prstGeom prst="roundRect">
            <a:avLst/>
          </a:prstGeom>
          <a:solidFill>
            <a:srgbClr val="FFFFFF"/>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gradFill>
                <a:gsLst>
                  <a:gs pos="0">
                    <a:schemeClr val="tx1"/>
                  </a:gs>
                  <a:gs pos="100000">
                    <a:schemeClr val="tx1"/>
                  </a:gs>
                </a:gsLst>
                <a:lin ang="5400000" scaled="1"/>
              </a:gradFill>
              <a:latin typeface="Segoe" pitchFamily="34" charset="0"/>
            </a:endParaRPr>
          </a:p>
        </p:txBody>
      </p:sp>
      <p:pic>
        <p:nvPicPr>
          <p:cNvPr id="51" name="Picture 42" descr="ietflogo2e"/>
          <p:cNvPicPr>
            <a:picLocks noChangeAspect="1" noChangeArrowheads="1"/>
          </p:cNvPicPr>
          <p:nvPr/>
        </p:nvPicPr>
        <p:blipFill>
          <a:blip r:embed="rId4"/>
          <a:srcRect/>
          <a:stretch>
            <a:fillRect/>
          </a:stretch>
        </p:blipFill>
        <p:spPr bwMode="auto">
          <a:xfrm>
            <a:off x="627623" y="4610101"/>
            <a:ext cx="706706" cy="538443"/>
          </a:xfrm>
          <a:prstGeom prst="rect">
            <a:avLst/>
          </a:prstGeom>
          <a:noFill/>
          <a:ln w="9525">
            <a:noFill/>
            <a:miter lim="800000"/>
            <a:headEnd/>
            <a:tailEnd/>
          </a:ln>
        </p:spPr>
      </p:pic>
      <p:grpSp>
        <p:nvGrpSpPr>
          <p:cNvPr id="3" name="Group 44"/>
          <p:cNvGrpSpPr>
            <a:grpSpLocks/>
          </p:cNvGrpSpPr>
          <p:nvPr/>
        </p:nvGrpSpPr>
        <p:grpSpPr bwMode="auto">
          <a:xfrm>
            <a:off x="2399734" y="4838700"/>
            <a:ext cx="914638" cy="609600"/>
            <a:chOff x="303" y="3548"/>
            <a:chExt cx="606" cy="341"/>
          </a:xfrm>
          <a:solidFill>
            <a:schemeClr val="tx1"/>
          </a:solidFill>
        </p:grpSpPr>
        <p:pic>
          <p:nvPicPr>
            <p:cNvPr id="56" name="Picture 45" descr="The World Wide Web Consortium (W3C)"/>
            <p:cNvPicPr>
              <a:picLocks noChangeAspect="1" noChangeArrowheads="1"/>
            </p:cNvPicPr>
            <p:nvPr/>
          </p:nvPicPr>
          <p:blipFill>
            <a:blip r:embed="rId5"/>
            <a:srcRect r="70172"/>
            <a:stretch>
              <a:fillRect/>
            </a:stretch>
          </p:blipFill>
          <p:spPr bwMode="auto">
            <a:xfrm>
              <a:off x="524" y="3548"/>
              <a:ext cx="270" cy="183"/>
            </a:xfrm>
            <a:prstGeom prst="rect">
              <a:avLst/>
            </a:prstGeom>
            <a:grpFill/>
            <a:ln w="9525">
              <a:noFill/>
              <a:miter lim="800000"/>
              <a:headEnd/>
              <a:tailEnd/>
            </a:ln>
          </p:spPr>
        </p:pic>
        <p:pic>
          <p:nvPicPr>
            <p:cNvPr id="57" name="Picture 46" descr="The World Wide Web Consortium (W3C)"/>
            <p:cNvPicPr>
              <a:picLocks noChangeAspect="1" noChangeArrowheads="1"/>
            </p:cNvPicPr>
            <p:nvPr/>
          </p:nvPicPr>
          <p:blipFill>
            <a:blip r:embed="rId5"/>
            <a:srcRect l="31117" t="12617" r="1932"/>
            <a:stretch>
              <a:fillRect/>
            </a:stretch>
          </p:blipFill>
          <p:spPr bwMode="auto">
            <a:xfrm>
              <a:off x="303" y="3729"/>
              <a:ext cx="606" cy="160"/>
            </a:xfrm>
            <a:prstGeom prst="rect">
              <a:avLst/>
            </a:prstGeom>
            <a:grpFill/>
            <a:ln w="9525">
              <a:noFill/>
              <a:miter lim="800000"/>
              <a:headEnd/>
              <a:tailEnd/>
            </a:ln>
          </p:spPr>
        </p:pic>
      </p:grpSp>
      <p:pic>
        <p:nvPicPr>
          <p:cNvPr id="50" name="Picture 41" descr="WSI_LOGO"/>
          <p:cNvPicPr>
            <a:picLocks noChangeAspect="1" noChangeArrowheads="1"/>
          </p:cNvPicPr>
          <p:nvPr/>
        </p:nvPicPr>
        <p:blipFill>
          <a:blip r:embed="rId6"/>
          <a:srcRect/>
          <a:stretch>
            <a:fillRect/>
          </a:stretch>
        </p:blipFill>
        <p:spPr bwMode="auto">
          <a:xfrm>
            <a:off x="1421805" y="4533900"/>
            <a:ext cx="530474" cy="533400"/>
          </a:xfrm>
          <a:prstGeom prst="roundRect">
            <a:avLst/>
          </a:prstGeom>
          <a:solidFill>
            <a:schemeClr val="tx1"/>
          </a:solidFill>
          <a:ln w="9525">
            <a:noFill/>
            <a:miter lim="800000"/>
            <a:headEnd/>
            <a:tailEnd/>
          </a:ln>
        </p:spPr>
      </p:pic>
      <p:pic>
        <p:nvPicPr>
          <p:cNvPr id="55" name="Picture 48" descr="oasis"/>
          <p:cNvPicPr>
            <a:picLocks noChangeAspect="1" noChangeArrowheads="1"/>
          </p:cNvPicPr>
          <p:nvPr/>
        </p:nvPicPr>
        <p:blipFill>
          <a:blip r:embed="rId7"/>
          <a:srcRect/>
          <a:stretch>
            <a:fillRect/>
          </a:stretch>
        </p:blipFill>
        <p:spPr bwMode="auto">
          <a:xfrm>
            <a:off x="2171075" y="4610100"/>
            <a:ext cx="785320" cy="228600"/>
          </a:xfrm>
          <a:prstGeom prst="rect">
            <a:avLst/>
          </a:prstGeom>
          <a:noFill/>
          <a:ln w="9525">
            <a:noFill/>
            <a:miter lim="800000"/>
            <a:headEnd/>
            <a:tailEnd/>
          </a:ln>
        </p:spPr>
      </p:pic>
      <p:pic>
        <p:nvPicPr>
          <p:cNvPr id="62" name="Rectangle 23578" descr="IEEE"/>
          <p:cNvPicPr>
            <a:picLocks noChangeAspect="1" noChangeArrowheads="1"/>
          </p:cNvPicPr>
          <p:nvPr/>
        </p:nvPicPr>
        <p:blipFill>
          <a:blip r:embed="rId8"/>
          <a:srcRect/>
          <a:stretch>
            <a:fillRect/>
          </a:stretch>
        </p:blipFill>
        <p:spPr bwMode="auto">
          <a:xfrm>
            <a:off x="627622" y="5143501"/>
            <a:ext cx="628814" cy="245723"/>
          </a:xfrm>
          <a:prstGeom prst="rect">
            <a:avLst/>
          </a:prstGeom>
          <a:noFill/>
          <a:ln w="9525">
            <a:noFill/>
            <a:miter lim="800000"/>
            <a:headEnd/>
            <a:tailEnd/>
          </a:ln>
        </p:spPr>
      </p:pic>
      <p:pic>
        <p:nvPicPr>
          <p:cNvPr id="63" name="Rectangle 23579" descr="Welcome to ISO"/>
          <p:cNvPicPr>
            <a:picLocks noChangeAspect="1" noChangeArrowheads="1"/>
          </p:cNvPicPr>
          <p:nvPr/>
        </p:nvPicPr>
        <p:blipFill>
          <a:blip r:embed="rId9"/>
          <a:srcRect/>
          <a:stretch>
            <a:fillRect/>
          </a:stretch>
        </p:blipFill>
        <p:spPr bwMode="auto">
          <a:xfrm>
            <a:off x="1370766" y="5143500"/>
            <a:ext cx="628814" cy="323851"/>
          </a:xfrm>
          <a:prstGeom prst="rect">
            <a:avLst/>
          </a:prstGeom>
          <a:noFill/>
          <a:ln w="9525">
            <a:noFill/>
            <a:miter lim="800000"/>
            <a:headEnd/>
            <a:tailEnd/>
          </a:ln>
        </p:spPr>
      </p:pic>
      <p:pic>
        <p:nvPicPr>
          <p:cNvPr id="64" name="Rectangle 23581" descr="ecma international 2"/>
          <p:cNvPicPr>
            <a:picLocks noChangeAspect="1" noChangeArrowheads="1"/>
          </p:cNvPicPr>
          <p:nvPr/>
        </p:nvPicPr>
        <p:blipFill>
          <a:blip r:embed="rId10"/>
          <a:srcRect/>
          <a:stretch>
            <a:fillRect/>
          </a:stretch>
        </p:blipFill>
        <p:spPr bwMode="auto">
          <a:xfrm>
            <a:off x="2342571" y="5448300"/>
            <a:ext cx="857473" cy="305099"/>
          </a:xfrm>
          <a:prstGeom prst="rect">
            <a:avLst/>
          </a:prstGeom>
          <a:noFill/>
          <a:ln w="9525">
            <a:noFill/>
            <a:miter lim="800000"/>
            <a:headEnd/>
            <a:tailEnd/>
          </a:ln>
        </p:spPr>
      </p:pic>
      <p:pic>
        <p:nvPicPr>
          <p:cNvPr id="65" name="Rectangle 23582" descr="ANSI logo"/>
          <p:cNvPicPr>
            <a:picLocks noChangeAspect="1" noChangeArrowheads="1"/>
          </p:cNvPicPr>
          <p:nvPr/>
        </p:nvPicPr>
        <p:blipFill>
          <a:blip r:embed="rId11"/>
          <a:srcRect/>
          <a:stretch>
            <a:fillRect/>
          </a:stretch>
        </p:blipFill>
        <p:spPr bwMode="auto">
          <a:xfrm>
            <a:off x="570458" y="5437895"/>
            <a:ext cx="800308" cy="391407"/>
          </a:xfrm>
          <a:prstGeom prst="rect">
            <a:avLst/>
          </a:prstGeom>
          <a:noFill/>
          <a:ln w="9525">
            <a:noFill/>
            <a:miter lim="800000"/>
            <a:headEnd/>
            <a:tailEnd/>
          </a:ln>
        </p:spPr>
      </p:pic>
      <p:pic>
        <p:nvPicPr>
          <p:cNvPr id="66" name="Rectangle 23583" descr="ETSI -European Telecommunications Standards logo"/>
          <p:cNvPicPr>
            <a:picLocks noChangeAspect="1" noChangeArrowheads="1"/>
          </p:cNvPicPr>
          <p:nvPr/>
        </p:nvPicPr>
        <p:blipFill>
          <a:blip r:embed="rId12"/>
          <a:srcRect/>
          <a:stretch>
            <a:fillRect/>
          </a:stretch>
        </p:blipFill>
        <p:spPr bwMode="auto">
          <a:xfrm>
            <a:off x="1427931" y="5519397"/>
            <a:ext cx="628814" cy="260691"/>
          </a:xfrm>
          <a:prstGeom prst="rect">
            <a:avLst/>
          </a:prstGeom>
          <a:noFill/>
          <a:ln w="9525">
            <a:noFill/>
            <a:miter lim="800000"/>
            <a:headEnd/>
            <a:tailEnd/>
          </a:ln>
        </p:spPr>
      </p:pic>
      <p:pic>
        <p:nvPicPr>
          <p:cNvPr id="67" name="Rectangle 23584" descr="ITU-logo"/>
          <p:cNvPicPr>
            <a:picLocks noChangeAspect="1" noChangeArrowheads="1"/>
          </p:cNvPicPr>
          <p:nvPr/>
        </p:nvPicPr>
        <p:blipFill>
          <a:blip r:embed="rId13"/>
          <a:srcRect/>
          <a:stretch>
            <a:fillRect/>
          </a:stretch>
        </p:blipFill>
        <p:spPr bwMode="auto">
          <a:xfrm>
            <a:off x="2113910" y="4838701"/>
            <a:ext cx="285824" cy="432027"/>
          </a:xfrm>
          <a:prstGeom prst="rect">
            <a:avLst/>
          </a:prstGeom>
          <a:noFill/>
          <a:ln w="9525">
            <a:noFill/>
            <a:miter lim="800000"/>
            <a:headEnd/>
            <a:tailEnd/>
          </a:ln>
        </p:spPr>
      </p:pic>
      <p:sp>
        <p:nvSpPr>
          <p:cNvPr id="48" name="Titre 47"/>
          <p:cNvSpPr>
            <a:spLocks noGrp="1"/>
          </p:cNvSpPr>
          <p:nvPr>
            <p:ph type="title"/>
          </p:nvPr>
        </p:nvSpPr>
        <p:spPr>
          <a:xfrm>
            <a:off x="1320505" y="190501"/>
            <a:ext cx="6966247" cy="723900"/>
          </a:xfrm>
        </p:spPr>
        <p:txBody>
          <a:bodyPr/>
          <a:lstStyle/>
          <a:p>
            <a:r>
              <a:rPr lang="fr-FR" dirty="0" smtClean="0"/>
              <a:t>Principes d’interopérabilité</a:t>
            </a:r>
            <a:endParaRPr lang="fr-FR" dirty="0"/>
          </a:p>
        </p:txBody>
      </p:sp>
      <p:pic>
        <p:nvPicPr>
          <p:cNvPr id="49" name="Picture 1" descr="I:\LOGOS\GEN_LOGO\O\OpenOffice-REV.png"/>
          <p:cNvPicPr>
            <a:picLocks noChangeAspect="1" noChangeArrowheads="1"/>
          </p:cNvPicPr>
          <p:nvPr/>
        </p:nvPicPr>
        <p:blipFill>
          <a:blip r:embed="rId14" cstate="print">
            <a:lum bright="-100000"/>
          </a:blip>
          <a:stretch>
            <a:fillRect/>
          </a:stretch>
        </p:blipFill>
        <p:spPr bwMode="auto">
          <a:xfrm>
            <a:off x="7410843" y="3816642"/>
            <a:ext cx="1607744" cy="507708"/>
          </a:xfrm>
          <a:prstGeom prst="roundRect">
            <a:avLst/>
          </a:prstGeom>
          <a:solidFill>
            <a:schemeClr val="tx1"/>
          </a:solidFill>
          <a:ln>
            <a:noFill/>
          </a:ln>
        </p:spPr>
      </p:pic>
      <p:pic>
        <p:nvPicPr>
          <p:cNvPr id="52" name="Picture 29" descr="I:\LOGOS\GEN_LOGO\O\ORACLED_JD EDWARDS ENTERPRISEONE.png"/>
          <p:cNvPicPr>
            <a:picLocks noChangeAspect="1" noChangeArrowheads="1"/>
          </p:cNvPicPr>
          <p:nvPr/>
        </p:nvPicPr>
        <p:blipFill>
          <a:blip r:embed="rId15"/>
          <a:srcRect l="17806" r="16734" b="51848"/>
          <a:stretch>
            <a:fillRect/>
          </a:stretch>
        </p:blipFill>
        <p:spPr bwMode="auto">
          <a:xfrm>
            <a:off x="6920219" y="3352801"/>
            <a:ext cx="2042806" cy="292518"/>
          </a:xfrm>
          <a:prstGeom prst="rect">
            <a:avLst/>
          </a:prstGeom>
          <a:noFill/>
          <a:ln>
            <a:noFill/>
          </a:ln>
        </p:spPr>
      </p:pic>
      <p:pic>
        <p:nvPicPr>
          <p:cNvPr id="53" name="Picture 3" descr="I:\LOGOS\GEN_LOGO\A\Adobe.png"/>
          <p:cNvPicPr>
            <a:picLocks noChangeAspect="1" noChangeArrowheads="1"/>
          </p:cNvPicPr>
          <p:nvPr/>
        </p:nvPicPr>
        <p:blipFill>
          <a:blip r:embed="rId16" cstate="print"/>
          <a:stretch>
            <a:fillRect/>
          </a:stretch>
        </p:blipFill>
        <p:spPr bwMode="auto">
          <a:xfrm>
            <a:off x="8208962" y="1733550"/>
            <a:ext cx="533400" cy="675992"/>
          </a:xfrm>
          <a:prstGeom prst="rect">
            <a:avLst/>
          </a:prstGeom>
          <a:solidFill>
            <a:schemeClr val="tx1"/>
          </a:solidFill>
          <a:ln>
            <a:noFill/>
          </a:ln>
        </p:spPr>
      </p:pic>
      <p:pic>
        <p:nvPicPr>
          <p:cNvPr id="54" name="Rectangle 61457"/>
          <p:cNvPicPr preferRelativeResize="0">
            <a:picLocks noChangeAspect="1" noChangeArrowheads="1"/>
          </p:cNvPicPr>
          <p:nvPr/>
        </p:nvPicPr>
        <p:blipFill>
          <a:blip r:embed="rId17" cstate="print">
            <a:lum bright="100000"/>
          </a:blip>
          <a:srcRect/>
          <a:stretch>
            <a:fillRect/>
          </a:stretch>
        </p:blipFill>
        <p:spPr bwMode="auto">
          <a:xfrm>
            <a:off x="5494337" y="2590800"/>
            <a:ext cx="1320456" cy="358775"/>
          </a:xfrm>
          <a:prstGeom prst="rect">
            <a:avLst/>
          </a:prstGeom>
          <a:noFill/>
          <a:ln w="9525">
            <a:noFill/>
            <a:miter lim="800000"/>
            <a:headEnd/>
            <a:tailEnd/>
          </a:ln>
        </p:spPr>
      </p:pic>
      <p:pic>
        <p:nvPicPr>
          <p:cNvPr id="58" name="Rectangle 61510"/>
          <p:cNvPicPr preferRelativeResize="0">
            <a:picLocks noChangeAspect="1" noChangeArrowheads="1"/>
          </p:cNvPicPr>
          <p:nvPr/>
        </p:nvPicPr>
        <p:blipFill>
          <a:blip r:embed="rId18" cstate="print">
            <a:lum bright="100000"/>
          </a:blip>
          <a:stretch>
            <a:fillRect/>
          </a:stretch>
        </p:blipFill>
        <p:spPr bwMode="auto">
          <a:xfrm>
            <a:off x="5541962" y="3762375"/>
            <a:ext cx="1600200" cy="701148"/>
          </a:xfrm>
          <a:prstGeom prst="rect">
            <a:avLst/>
          </a:prstGeom>
          <a:noFill/>
          <a:ln>
            <a:noFill/>
          </a:ln>
        </p:spPr>
      </p:pic>
      <p:sp>
        <p:nvSpPr>
          <p:cNvPr id="59" name="TextBox 58"/>
          <p:cNvSpPr txBox="1"/>
          <p:nvPr/>
        </p:nvSpPr>
        <p:spPr>
          <a:xfrm>
            <a:off x="5865812" y="2152650"/>
            <a:ext cx="762000" cy="249299"/>
          </a:xfrm>
          <a:prstGeom prst="rect">
            <a:avLst/>
          </a:prstGeom>
          <a:noFill/>
          <a:effectLst>
            <a:outerShdw blurRad="50800" dist="38100" dir="5400000" algn="t" rotWithShape="0">
              <a:prstClr val="black">
                <a:alpha val="40000"/>
              </a:prstClr>
            </a:outerShdw>
          </a:effectLst>
          <a:scene3d>
            <a:camera prst="orthographicFront"/>
            <a:lightRig rig="threePt" dir="t"/>
          </a:scene3d>
          <a:sp3d prstMaterial="matte"/>
        </p:spPr>
        <p:txBody>
          <a:bodyPr wrap="square" lIns="0" tIns="0" rIns="0" bIns="0" rtlCol="0">
            <a:spAutoFit/>
          </a:bodyPr>
          <a:lstStyle/>
          <a:p>
            <a:pPr>
              <a:lnSpc>
                <a:spcPct val="90000"/>
              </a:lnSpc>
            </a:pPr>
            <a:r>
              <a:rPr lang="en-US" b="1" dirty="0" smtClean="0"/>
              <a:t>HP-UX</a:t>
            </a:r>
            <a:endParaRPr lang="en-US" sz="1800" b="1" dirty="0" smtClean="0"/>
          </a:p>
        </p:txBody>
      </p:sp>
      <p:pic>
        <p:nvPicPr>
          <p:cNvPr id="60" name="Rectangle 30754"/>
          <p:cNvPicPr>
            <a:picLocks noChangeAspect="1" noChangeArrowheads="1"/>
          </p:cNvPicPr>
          <p:nvPr/>
        </p:nvPicPr>
        <p:blipFill>
          <a:blip r:embed="rId19"/>
          <a:stretch>
            <a:fillRect/>
          </a:stretch>
        </p:blipFill>
        <p:spPr bwMode="auto">
          <a:xfrm>
            <a:off x="7113586" y="1600200"/>
            <a:ext cx="790576" cy="914400"/>
          </a:xfrm>
          <a:prstGeom prst="rect">
            <a:avLst/>
          </a:prstGeom>
          <a:noFill/>
          <a:ln>
            <a:noFill/>
          </a:ln>
          <a:effectLst/>
          <a:scene3d>
            <a:camera prst="orthographicFront"/>
            <a:lightRig rig="threePt" dir="t"/>
          </a:scene3d>
          <a:sp3d prstMaterial="matte"/>
        </p:spPr>
      </p:pic>
      <p:pic>
        <p:nvPicPr>
          <p:cNvPr id="68" name="Picture 3" descr="\\showsrus\images\LOGOS\GEN_LOGO\R\redhat color logo.png"/>
          <p:cNvPicPr>
            <a:picLocks noChangeAspect="1" noChangeArrowheads="1"/>
          </p:cNvPicPr>
          <p:nvPr/>
        </p:nvPicPr>
        <p:blipFill>
          <a:blip r:embed="rId20"/>
          <a:srcRect/>
          <a:stretch>
            <a:fillRect/>
          </a:stretch>
        </p:blipFill>
        <p:spPr bwMode="auto">
          <a:xfrm>
            <a:off x="5865812" y="5086350"/>
            <a:ext cx="1295400" cy="592740"/>
          </a:xfrm>
          <a:prstGeom prst="roundRect">
            <a:avLst/>
          </a:prstGeom>
          <a:solidFill>
            <a:schemeClr val="tx1"/>
          </a:solidFill>
          <a:scene3d>
            <a:camera prst="orthographicFront"/>
            <a:lightRig rig="threePt" dir="t"/>
          </a:scene3d>
          <a:sp3d prstMaterial="matte"/>
        </p:spPr>
      </p:pic>
      <p:pic>
        <p:nvPicPr>
          <p:cNvPr id="69" name="Picture 5" descr="\\showsrus\images\LOGOS\GEN_LOGO\S\Suse-logo-green-text.png"/>
          <p:cNvPicPr>
            <a:picLocks noChangeAspect="1" noChangeArrowheads="1"/>
          </p:cNvPicPr>
          <p:nvPr/>
        </p:nvPicPr>
        <p:blipFill>
          <a:blip r:embed="rId21">
            <a:lum bright="100000"/>
          </a:blip>
          <a:srcRect/>
          <a:stretch>
            <a:fillRect/>
          </a:stretch>
        </p:blipFill>
        <p:spPr bwMode="auto">
          <a:xfrm>
            <a:off x="6094412" y="3190875"/>
            <a:ext cx="735828" cy="444196"/>
          </a:xfrm>
          <a:prstGeom prst="rect">
            <a:avLst/>
          </a:prstGeom>
          <a:noFill/>
          <a:effectLst>
            <a:outerShdw blurRad="50800" dist="38100" dir="5400000" algn="t" rotWithShape="0">
              <a:prstClr val="black">
                <a:alpha val="40000"/>
              </a:prstClr>
            </a:outerShdw>
          </a:effectLst>
          <a:scene3d>
            <a:camera prst="orthographicFront"/>
            <a:lightRig rig="threePt" dir="t"/>
          </a:scene3d>
          <a:sp3d prstMaterial="matte"/>
        </p:spPr>
      </p:pic>
      <p:pic>
        <p:nvPicPr>
          <p:cNvPr id="70" name="Picture 3"/>
          <p:cNvPicPr>
            <a:picLocks noChangeAspect="1" noChangeArrowheads="1"/>
          </p:cNvPicPr>
          <p:nvPr/>
        </p:nvPicPr>
        <p:blipFill>
          <a:blip r:embed="rId22">
            <a:lum bright="100000"/>
          </a:blip>
          <a:srcRect/>
          <a:stretch>
            <a:fillRect/>
          </a:stretch>
        </p:blipFill>
        <p:spPr bwMode="auto">
          <a:xfrm>
            <a:off x="6142037" y="4467225"/>
            <a:ext cx="1068388" cy="551026"/>
          </a:xfrm>
          <a:prstGeom prst="rect">
            <a:avLst/>
          </a:prstGeom>
          <a:noFill/>
          <a:effectLst>
            <a:outerShdw blurRad="50800" dist="38100" dir="5400000" algn="t" rotWithShape="0">
              <a:prstClr val="black">
                <a:alpha val="40000"/>
              </a:prstClr>
            </a:outerShdw>
          </a:effectLst>
          <a:scene3d>
            <a:camera prst="orthographicFront"/>
            <a:lightRig rig="threePt" dir="t"/>
          </a:scene3d>
          <a:sp3d prstMaterial="matte"/>
        </p:spPr>
      </p:pic>
      <p:pic>
        <p:nvPicPr>
          <p:cNvPr id="71" name="Picture 7" descr="J:\SHOW_ART\08_shows\MMS_Microsoft_Management_Summit_04-28\Artwork\Muglia\Logos\VMWare\VMWARE.png"/>
          <p:cNvPicPr>
            <a:picLocks noChangeAspect="1" noChangeArrowheads="1"/>
          </p:cNvPicPr>
          <p:nvPr/>
        </p:nvPicPr>
        <p:blipFill>
          <a:blip r:embed="rId23"/>
          <a:srcRect/>
          <a:stretch>
            <a:fillRect/>
          </a:stretch>
        </p:blipFill>
        <p:spPr bwMode="auto">
          <a:xfrm>
            <a:off x="7206616" y="4562475"/>
            <a:ext cx="1937384" cy="457200"/>
          </a:xfrm>
          <a:prstGeom prst="rect">
            <a:avLst/>
          </a:prstGeom>
          <a:noFill/>
        </p:spPr>
      </p:pic>
      <p:pic>
        <p:nvPicPr>
          <p:cNvPr id="72" name="Picture 2" descr="\\showsrus\images\LOGOS\GEN_LOGO\N\novell.png"/>
          <p:cNvPicPr>
            <a:picLocks noChangeAspect="1" noChangeArrowheads="1"/>
          </p:cNvPicPr>
          <p:nvPr/>
        </p:nvPicPr>
        <p:blipFill>
          <a:blip r:embed="rId24">
            <a:lum bright="100000"/>
          </a:blip>
          <a:srcRect/>
          <a:stretch>
            <a:fillRect/>
          </a:stretch>
        </p:blipFill>
        <p:spPr bwMode="auto">
          <a:xfrm>
            <a:off x="5475287" y="5810250"/>
            <a:ext cx="1787676" cy="420105"/>
          </a:xfrm>
          <a:prstGeom prst="rect">
            <a:avLst/>
          </a:prstGeom>
          <a:noFill/>
        </p:spPr>
      </p:pic>
      <p:pic>
        <p:nvPicPr>
          <p:cNvPr id="73" name="Picture 72" descr="Quest-Software-logo.png"/>
          <p:cNvPicPr>
            <a:picLocks noChangeAspect="1"/>
          </p:cNvPicPr>
          <p:nvPr/>
        </p:nvPicPr>
        <p:blipFill>
          <a:blip r:embed="rId25" cstate="print">
            <a:lum bright="100000"/>
          </a:blip>
          <a:stretch>
            <a:fillRect/>
          </a:stretch>
        </p:blipFill>
        <p:spPr bwMode="invGray">
          <a:xfrm>
            <a:off x="7008812" y="2733675"/>
            <a:ext cx="1944692" cy="364630"/>
          </a:xfrm>
          <a:prstGeom prst="rect">
            <a:avLst/>
          </a:prstGeom>
          <a:effectLst/>
        </p:spPr>
      </p:pic>
      <p:pic>
        <p:nvPicPr>
          <p:cNvPr id="74" name="Picture 12" descr="J:\SHOW_ART\08_shows\MMS_Microsoft_Management_Summit_04-28\Artwork\Muglia\Logos\xandros\xandros_logo_tagline.png"/>
          <p:cNvPicPr>
            <a:picLocks noChangeAspect="1" noChangeArrowheads="1"/>
          </p:cNvPicPr>
          <p:nvPr/>
        </p:nvPicPr>
        <p:blipFill>
          <a:blip r:embed="rId26"/>
          <a:srcRect/>
          <a:stretch>
            <a:fillRect/>
          </a:stretch>
        </p:blipFill>
        <p:spPr bwMode="auto">
          <a:xfrm>
            <a:off x="7218362" y="895350"/>
            <a:ext cx="1269082" cy="566993"/>
          </a:xfrm>
          <a:prstGeom prst="rect">
            <a:avLst/>
          </a:prstGeom>
          <a:noFill/>
        </p:spPr>
      </p:pic>
      <p:grpSp>
        <p:nvGrpSpPr>
          <p:cNvPr id="75" name="Group 130"/>
          <p:cNvGrpSpPr/>
          <p:nvPr/>
        </p:nvGrpSpPr>
        <p:grpSpPr>
          <a:xfrm>
            <a:off x="7285036" y="5238750"/>
            <a:ext cx="1998782" cy="685800"/>
            <a:chOff x="8884095" y="3083749"/>
            <a:chExt cx="2700189" cy="685800"/>
          </a:xfrm>
        </p:grpSpPr>
        <p:pic>
          <p:nvPicPr>
            <p:cNvPr id="76" name="Picture 9" descr="http://www.openpegasus.org/gifs/pegicon2.gif"/>
            <p:cNvPicPr>
              <a:picLocks noChangeAspect="1" noChangeArrowheads="1"/>
            </p:cNvPicPr>
            <p:nvPr/>
          </p:nvPicPr>
          <p:blipFill>
            <a:blip r:embed="rId27"/>
            <a:srcRect/>
            <a:stretch>
              <a:fillRect/>
            </a:stretch>
          </p:blipFill>
          <p:spPr bwMode="auto">
            <a:xfrm>
              <a:off x="8884095" y="3083749"/>
              <a:ext cx="926459" cy="685800"/>
            </a:xfrm>
            <a:prstGeom prst="rect">
              <a:avLst/>
            </a:prstGeom>
            <a:noFill/>
          </p:spPr>
        </p:pic>
        <p:sp>
          <p:nvSpPr>
            <p:cNvPr id="77" name="Rectangle 76"/>
            <p:cNvSpPr/>
            <p:nvPr/>
          </p:nvSpPr>
          <p:spPr>
            <a:xfrm>
              <a:off x="9766976" y="3287703"/>
              <a:ext cx="1817308" cy="338554"/>
            </a:xfrm>
            <a:prstGeom prst="rect">
              <a:avLst/>
            </a:prstGeom>
          </p:spPr>
          <p:txBody>
            <a:bodyPr wrap="none">
              <a:spAutoFit/>
            </a:bodyPr>
            <a:lstStyle/>
            <a:p>
              <a:r>
                <a:rPr lang="en-US" sz="1600" b="1" spc="-90" dirty="0" err="1" smtClean="0"/>
                <a:t>OpenPegasus</a:t>
              </a:r>
              <a:endParaRPr lang="en-US" sz="1600" b="1" spc="-90" dirty="0" smtClean="0"/>
            </a:p>
          </p:txBody>
        </p:sp>
      </p:grpSp>
      <p:sp>
        <p:nvSpPr>
          <p:cNvPr id="78" name="Rectangle 77"/>
          <p:cNvSpPr/>
          <p:nvPr/>
        </p:nvSpPr>
        <p:spPr>
          <a:xfrm>
            <a:off x="5561012" y="1771650"/>
            <a:ext cx="1735076" cy="340863"/>
          </a:xfrm>
          <a:prstGeom prst="rect">
            <a:avLst/>
          </a:prstGeom>
        </p:spPr>
        <p:txBody>
          <a:bodyPr wrap="square">
            <a:spAutoFit/>
          </a:bodyPr>
          <a:lstStyle/>
          <a:p>
            <a:pPr algn="ctr">
              <a:lnSpc>
                <a:spcPct val="85000"/>
              </a:lnSpc>
            </a:pPr>
            <a:r>
              <a:rPr lang="en-US" sz="1900" b="1" spc="-90" dirty="0" smtClean="0">
                <a:gradFill>
                  <a:gsLst>
                    <a:gs pos="100000">
                      <a:schemeClr val="tx1"/>
                    </a:gs>
                    <a:gs pos="0">
                      <a:schemeClr val="tx1"/>
                    </a:gs>
                  </a:gsLst>
                  <a:lin ang="16200000" scaled="1"/>
                </a:gradFill>
                <a:effectLst>
                  <a:outerShdw blurRad="38100" dist="38100" dir="2700000" algn="tl">
                    <a:srgbClr val="000000">
                      <a:alpha val="43137"/>
                    </a:srgbClr>
                  </a:outerShdw>
                </a:effectLst>
              </a:rPr>
              <a:t>HP </a:t>
            </a:r>
            <a:r>
              <a:rPr lang="en-US" sz="1900" b="1" spc="-90" dirty="0" err="1" smtClean="0">
                <a:gradFill>
                  <a:gsLst>
                    <a:gs pos="100000">
                      <a:schemeClr val="tx1"/>
                    </a:gs>
                    <a:gs pos="0">
                      <a:schemeClr val="tx1"/>
                    </a:gs>
                  </a:gsLst>
                  <a:lin ang="16200000" scaled="1"/>
                </a:gradFill>
                <a:effectLst>
                  <a:outerShdw blurRad="38100" dist="38100" dir="2700000" algn="tl">
                    <a:srgbClr val="000000">
                      <a:alpha val="43137"/>
                    </a:srgbClr>
                  </a:outerShdw>
                </a:effectLst>
              </a:rPr>
              <a:t>Openview</a:t>
            </a:r>
            <a:endParaRPr lang="en-US" sz="1900" b="1" spc="-90" dirty="0" smtClean="0">
              <a:gradFill>
                <a:gsLst>
                  <a:gs pos="100000">
                    <a:schemeClr val="tx1"/>
                  </a:gs>
                  <a:gs pos="0">
                    <a:schemeClr val="tx1"/>
                  </a:gs>
                </a:gsLst>
                <a:lin ang="16200000" scaled="1"/>
              </a:gradFill>
              <a:effectLst>
                <a:outerShdw blurRad="38100" dist="38100" dir="2700000" algn="tl">
                  <a:srgbClr val="000000">
                    <a:alpha val="43137"/>
                  </a:srgbClr>
                </a:outerShdw>
              </a:effectLst>
            </a:endParaRPr>
          </a:p>
        </p:txBody>
      </p:sp>
      <p:pic>
        <p:nvPicPr>
          <p:cNvPr id="79" name="Rectangle 61458"/>
          <p:cNvPicPr preferRelativeResize="0">
            <a:picLocks noChangeAspect="1" noChangeArrowheads="1"/>
          </p:cNvPicPr>
          <p:nvPr/>
        </p:nvPicPr>
        <p:blipFill>
          <a:blip r:embed="rId28" cstate="print"/>
          <a:stretch>
            <a:fillRect/>
          </a:stretch>
        </p:blipFill>
        <p:spPr bwMode="auto">
          <a:xfrm>
            <a:off x="5789612" y="1238250"/>
            <a:ext cx="789747" cy="52372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bwMode="invGray">
          <a:xfrm>
            <a:off x="-40492" y="2792808"/>
            <a:ext cx="9184492" cy="3810000"/>
          </a:xfrm>
          <a:custGeom>
            <a:avLst/>
            <a:gdLst>
              <a:gd name="connsiteX0" fmla="*/ 2021417 w 16264467"/>
              <a:gd name="connsiteY0" fmla="*/ 1731433 h 7313083"/>
              <a:gd name="connsiteX1" fmla="*/ 8396817 w 16264467"/>
              <a:gd name="connsiteY1" fmla="*/ 651933 h 7313083"/>
              <a:gd name="connsiteX2" fmla="*/ 14264217 w 16264467"/>
              <a:gd name="connsiteY2" fmla="*/ 778933 h 7313083"/>
              <a:gd name="connsiteX3" fmla="*/ 14226117 w 16264467"/>
              <a:gd name="connsiteY3" fmla="*/ 5325533 h 7313083"/>
              <a:gd name="connsiteX4" fmla="*/ 2034117 w 16264467"/>
              <a:gd name="connsiteY4" fmla="*/ 6709833 h 7313083"/>
              <a:gd name="connsiteX5" fmla="*/ 2021417 w 16264467"/>
              <a:gd name="connsiteY5" fmla="*/ 1731433 h 7313083"/>
              <a:gd name="connsiteX0" fmla="*/ 2021417 w 16264467"/>
              <a:gd name="connsiteY0" fmla="*/ 1731433 h 7308850"/>
              <a:gd name="connsiteX1" fmla="*/ 8396817 w 16264467"/>
              <a:gd name="connsiteY1" fmla="*/ 651933 h 7308850"/>
              <a:gd name="connsiteX2" fmla="*/ 14264217 w 16264467"/>
              <a:gd name="connsiteY2" fmla="*/ 778933 h 7308850"/>
              <a:gd name="connsiteX3" fmla="*/ 14226117 w 16264467"/>
              <a:gd name="connsiteY3" fmla="*/ 5325533 h 7308850"/>
              <a:gd name="connsiteX4" fmla="*/ 2034117 w 16264467"/>
              <a:gd name="connsiteY4" fmla="*/ 6709833 h 7308850"/>
              <a:gd name="connsiteX5" fmla="*/ 2021417 w 16264467"/>
              <a:gd name="connsiteY5" fmla="*/ 1731433 h 7308850"/>
              <a:gd name="connsiteX0" fmla="*/ 2021417 w 16264467"/>
              <a:gd name="connsiteY0" fmla="*/ 1731433 h 7308850"/>
              <a:gd name="connsiteX1" fmla="*/ 8396817 w 16264467"/>
              <a:gd name="connsiteY1" fmla="*/ 651933 h 7308850"/>
              <a:gd name="connsiteX2" fmla="*/ 14264217 w 16264467"/>
              <a:gd name="connsiteY2" fmla="*/ 778933 h 7308850"/>
              <a:gd name="connsiteX3" fmla="*/ 14226117 w 16264467"/>
              <a:gd name="connsiteY3" fmla="*/ 5325533 h 7308850"/>
              <a:gd name="connsiteX4" fmla="*/ 2034117 w 16264467"/>
              <a:gd name="connsiteY4" fmla="*/ 6709833 h 7308850"/>
              <a:gd name="connsiteX5" fmla="*/ 2021417 w 16264467"/>
              <a:gd name="connsiteY5" fmla="*/ 1731433 h 7308850"/>
              <a:gd name="connsiteX0" fmla="*/ 2021417 w 16264467"/>
              <a:gd name="connsiteY0" fmla="*/ 1731433 h 7308850"/>
              <a:gd name="connsiteX1" fmla="*/ 8396817 w 16264467"/>
              <a:gd name="connsiteY1" fmla="*/ 651933 h 7308850"/>
              <a:gd name="connsiteX2" fmla="*/ 14264217 w 16264467"/>
              <a:gd name="connsiteY2" fmla="*/ 778933 h 7308850"/>
              <a:gd name="connsiteX3" fmla="*/ 14226117 w 16264467"/>
              <a:gd name="connsiteY3" fmla="*/ 5325533 h 7308850"/>
              <a:gd name="connsiteX4" fmla="*/ 2034117 w 16264467"/>
              <a:gd name="connsiteY4" fmla="*/ 6709833 h 7308850"/>
              <a:gd name="connsiteX5" fmla="*/ 2021417 w 16264467"/>
              <a:gd name="connsiteY5" fmla="*/ 1731433 h 7308850"/>
              <a:gd name="connsiteX0" fmla="*/ 0 w 14243050"/>
              <a:gd name="connsiteY0" fmla="*/ 1731433 h 7308850"/>
              <a:gd name="connsiteX1" fmla="*/ 6375400 w 14243050"/>
              <a:gd name="connsiteY1" fmla="*/ 651933 h 7308850"/>
              <a:gd name="connsiteX2" fmla="*/ 12242800 w 14243050"/>
              <a:gd name="connsiteY2" fmla="*/ 778933 h 7308850"/>
              <a:gd name="connsiteX3" fmla="*/ 12204700 w 14243050"/>
              <a:gd name="connsiteY3" fmla="*/ 5325533 h 7308850"/>
              <a:gd name="connsiteX4" fmla="*/ 12700 w 14243050"/>
              <a:gd name="connsiteY4" fmla="*/ 6709833 h 7308850"/>
              <a:gd name="connsiteX5" fmla="*/ 0 w 14243050"/>
              <a:gd name="connsiteY5" fmla="*/ 1731433 h 7308850"/>
              <a:gd name="connsiteX0" fmla="*/ 0 w 12242800"/>
              <a:gd name="connsiteY0" fmla="*/ 1731433 h 7308850"/>
              <a:gd name="connsiteX1" fmla="*/ 6375400 w 12242800"/>
              <a:gd name="connsiteY1" fmla="*/ 651933 h 7308850"/>
              <a:gd name="connsiteX2" fmla="*/ 12242800 w 12242800"/>
              <a:gd name="connsiteY2" fmla="*/ 778933 h 7308850"/>
              <a:gd name="connsiteX3" fmla="*/ 12204700 w 12242800"/>
              <a:gd name="connsiteY3" fmla="*/ 5325533 h 7308850"/>
              <a:gd name="connsiteX4" fmla="*/ 12700 w 12242800"/>
              <a:gd name="connsiteY4" fmla="*/ 6709833 h 7308850"/>
              <a:gd name="connsiteX5" fmla="*/ 0 w 12242800"/>
              <a:gd name="connsiteY5" fmla="*/ 1731433 h 7308850"/>
              <a:gd name="connsiteX0" fmla="*/ 0 w 12242800"/>
              <a:gd name="connsiteY0" fmla="*/ 1731433 h 7308850"/>
              <a:gd name="connsiteX1" fmla="*/ 6375400 w 12242800"/>
              <a:gd name="connsiteY1" fmla="*/ 651933 h 7308850"/>
              <a:gd name="connsiteX2" fmla="*/ 12242800 w 12242800"/>
              <a:gd name="connsiteY2" fmla="*/ 778933 h 7308850"/>
              <a:gd name="connsiteX3" fmla="*/ 12204700 w 12242800"/>
              <a:gd name="connsiteY3" fmla="*/ 5325533 h 7308850"/>
              <a:gd name="connsiteX4" fmla="*/ 12700 w 12242800"/>
              <a:gd name="connsiteY4" fmla="*/ 6709833 h 7308850"/>
              <a:gd name="connsiteX5" fmla="*/ 0 w 12242800"/>
              <a:gd name="connsiteY5" fmla="*/ 1731433 h 7308850"/>
              <a:gd name="connsiteX0" fmla="*/ 0 w 12242800"/>
              <a:gd name="connsiteY0" fmla="*/ 1731433 h 7308850"/>
              <a:gd name="connsiteX1" fmla="*/ 6375400 w 12242800"/>
              <a:gd name="connsiteY1" fmla="*/ 651933 h 7308850"/>
              <a:gd name="connsiteX2" fmla="*/ 12242800 w 12242800"/>
              <a:gd name="connsiteY2" fmla="*/ 778933 h 7308850"/>
              <a:gd name="connsiteX3" fmla="*/ 12204700 w 12242800"/>
              <a:gd name="connsiteY3" fmla="*/ 5325533 h 7308850"/>
              <a:gd name="connsiteX4" fmla="*/ 12700 w 12242800"/>
              <a:gd name="connsiteY4" fmla="*/ 6709833 h 7308850"/>
              <a:gd name="connsiteX5" fmla="*/ 0 w 12242800"/>
              <a:gd name="connsiteY5" fmla="*/ 1731433 h 7308850"/>
              <a:gd name="connsiteX0" fmla="*/ 0 w 12242800"/>
              <a:gd name="connsiteY0" fmla="*/ 1731433 h 7308850"/>
              <a:gd name="connsiteX1" fmla="*/ 6375400 w 12242800"/>
              <a:gd name="connsiteY1" fmla="*/ 651933 h 7308850"/>
              <a:gd name="connsiteX2" fmla="*/ 12242800 w 12242800"/>
              <a:gd name="connsiteY2" fmla="*/ 778933 h 7308850"/>
              <a:gd name="connsiteX3" fmla="*/ 12204700 w 12242800"/>
              <a:gd name="connsiteY3" fmla="*/ 5325533 h 7308850"/>
              <a:gd name="connsiteX4" fmla="*/ 12700 w 12242800"/>
              <a:gd name="connsiteY4" fmla="*/ 6709833 h 7308850"/>
              <a:gd name="connsiteX5" fmla="*/ 0 w 12242800"/>
              <a:gd name="connsiteY5" fmla="*/ 1731433 h 7308850"/>
              <a:gd name="connsiteX0" fmla="*/ 0 w 12242800"/>
              <a:gd name="connsiteY0" fmla="*/ 1731433 h 6709833"/>
              <a:gd name="connsiteX1" fmla="*/ 6375400 w 12242800"/>
              <a:gd name="connsiteY1" fmla="*/ 651933 h 6709833"/>
              <a:gd name="connsiteX2" fmla="*/ 12242800 w 12242800"/>
              <a:gd name="connsiteY2" fmla="*/ 778933 h 6709833"/>
              <a:gd name="connsiteX3" fmla="*/ 12204700 w 12242800"/>
              <a:gd name="connsiteY3" fmla="*/ 5325533 h 6709833"/>
              <a:gd name="connsiteX4" fmla="*/ 12700 w 12242800"/>
              <a:gd name="connsiteY4" fmla="*/ 6709833 h 6709833"/>
              <a:gd name="connsiteX5" fmla="*/ 0 w 12242800"/>
              <a:gd name="connsiteY5" fmla="*/ 1731433 h 6709833"/>
              <a:gd name="connsiteX0" fmla="*/ 0 w 12242800"/>
              <a:gd name="connsiteY0" fmla="*/ 1731433 h 6709833"/>
              <a:gd name="connsiteX1" fmla="*/ 6375400 w 12242800"/>
              <a:gd name="connsiteY1" fmla="*/ 651933 h 6709833"/>
              <a:gd name="connsiteX2" fmla="*/ 12242800 w 12242800"/>
              <a:gd name="connsiteY2" fmla="*/ 778933 h 6709833"/>
              <a:gd name="connsiteX3" fmla="*/ 12204700 w 12242800"/>
              <a:gd name="connsiteY3" fmla="*/ 5325533 h 6709833"/>
              <a:gd name="connsiteX4" fmla="*/ 12700 w 12242800"/>
              <a:gd name="connsiteY4" fmla="*/ 6709833 h 6709833"/>
              <a:gd name="connsiteX5" fmla="*/ 0 w 12242800"/>
              <a:gd name="connsiteY5" fmla="*/ 1731433 h 6709833"/>
              <a:gd name="connsiteX0" fmla="*/ 0 w 12242800"/>
              <a:gd name="connsiteY0" fmla="*/ 1551517 h 6529917"/>
              <a:gd name="connsiteX1" fmla="*/ 12242800 w 12242800"/>
              <a:gd name="connsiteY1" fmla="*/ 599017 h 6529917"/>
              <a:gd name="connsiteX2" fmla="*/ 12204700 w 12242800"/>
              <a:gd name="connsiteY2" fmla="*/ 5145617 h 6529917"/>
              <a:gd name="connsiteX3" fmla="*/ 12700 w 12242800"/>
              <a:gd name="connsiteY3" fmla="*/ 6529917 h 6529917"/>
              <a:gd name="connsiteX4" fmla="*/ 0 w 12242800"/>
              <a:gd name="connsiteY4" fmla="*/ 1551517 h 6529917"/>
              <a:gd name="connsiteX0" fmla="*/ 0 w 12242800"/>
              <a:gd name="connsiteY0" fmla="*/ 1551517 h 6529917"/>
              <a:gd name="connsiteX1" fmla="*/ 12242800 w 12242800"/>
              <a:gd name="connsiteY1" fmla="*/ 599017 h 6529917"/>
              <a:gd name="connsiteX2" fmla="*/ 12204700 w 12242800"/>
              <a:gd name="connsiteY2" fmla="*/ 5145617 h 6529917"/>
              <a:gd name="connsiteX3" fmla="*/ 12700 w 12242800"/>
              <a:gd name="connsiteY3" fmla="*/ 6529917 h 6529917"/>
              <a:gd name="connsiteX4" fmla="*/ 0 w 12242800"/>
              <a:gd name="connsiteY4" fmla="*/ 1551517 h 6529917"/>
              <a:gd name="connsiteX0" fmla="*/ 0 w 12242800"/>
              <a:gd name="connsiteY0" fmla="*/ 1551517 h 6529917"/>
              <a:gd name="connsiteX1" fmla="*/ 12242800 w 12242800"/>
              <a:gd name="connsiteY1" fmla="*/ 599017 h 6529917"/>
              <a:gd name="connsiteX2" fmla="*/ 12204700 w 12242800"/>
              <a:gd name="connsiteY2" fmla="*/ 5145617 h 6529917"/>
              <a:gd name="connsiteX3" fmla="*/ 12700 w 12242800"/>
              <a:gd name="connsiteY3" fmla="*/ 6529917 h 6529917"/>
              <a:gd name="connsiteX4" fmla="*/ 0 w 12242800"/>
              <a:gd name="connsiteY4" fmla="*/ 1551517 h 6529917"/>
              <a:gd name="connsiteX0" fmla="*/ 0 w 12242800"/>
              <a:gd name="connsiteY0" fmla="*/ 1551517 h 6529917"/>
              <a:gd name="connsiteX1" fmla="*/ 12242800 w 12242800"/>
              <a:gd name="connsiteY1" fmla="*/ 599017 h 6529917"/>
              <a:gd name="connsiteX2" fmla="*/ 12204700 w 12242800"/>
              <a:gd name="connsiteY2" fmla="*/ 5971117 h 6529917"/>
              <a:gd name="connsiteX3" fmla="*/ 12700 w 12242800"/>
              <a:gd name="connsiteY3" fmla="*/ 6529917 h 6529917"/>
              <a:gd name="connsiteX4" fmla="*/ 0 w 12242800"/>
              <a:gd name="connsiteY4" fmla="*/ 1551517 h 6529917"/>
              <a:gd name="connsiteX0" fmla="*/ 0 w 12242800"/>
              <a:gd name="connsiteY0" fmla="*/ 1551517 h 6529917"/>
              <a:gd name="connsiteX1" fmla="*/ 12242800 w 12242800"/>
              <a:gd name="connsiteY1" fmla="*/ 599017 h 6529917"/>
              <a:gd name="connsiteX2" fmla="*/ 12204700 w 12242800"/>
              <a:gd name="connsiteY2" fmla="*/ 5971117 h 6529917"/>
              <a:gd name="connsiteX3" fmla="*/ 12700 w 12242800"/>
              <a:gd name="connsiteY3" fmla="*/ 6529917 h 6529917"/>
              <a:gd name="connsiteX4" fmla="*/ 0 w 12242800"/>
              <a:gd name="connsiteY4" fmla="*/ 1551517 h 6529917"/>
              <a:gd name="connsiteX0" fmla="*/ 0 w 12242800"/>
              <a:gd name="connsiteY0" fmla="*/ 1551517 h 6529917"/>
              <a:gd name="connsiteX1" fmla="*/ 12242800 w 12242800"/>
              <a:gd name="connsiteY1" fmla="*/ 599017 h 6529917"/>
              <a:gd name="connsiteX2" fmla="*/ 12204700 w 12242800"/>
              <a:gd name="connsiteY2" fmla="*/ 5971117 h 6529917"/>
              <a:gd name="connsiteX3" fmla="*/ 12700 w 12242800"/>
              <a:gd name="connsiteY3" fmla="*/ 6529917 h 6529917"/>
              <a:gd name="connsiteX4" fmla="*/ 0 w 12242800"/>
              <a:gd name="connsiteY4" fmla="*/ 1551517 h 6529917"/>
              <a:gd name="connsiteX0" fmla="*/ 0 w 12242800"/>
              <a:gd name="connsiteY0" fmla="*/ 1551517 h 6695017"/>
              <a:gd name="connsiteX1" fmla="*/ 12242800 w 12242800"/>
              <a:gd name="connsiteY1" fmla="*/ 599017 h 6695017"/>
              <a:gd name="connsiteX2" fmla="*/ 12204700 w 12242800"/>
              <a:gd name="connsiteY2" fmla="*/ 5971117 h 6695017"/>
              <a:gd name="connsiteX3" fmla="*/ 12700 w 12242800"/>
              <a:gd name="connsiteY3" fmla="*/ 6695017 h 6695017"/>
              <a:gd name="connsiteX4" fmla="*/ 0 w 12242800"/>
              <a:gd name="connsiteY4" fmla="*/ 1551517 h 6695017"/>
              <a:gd name="connsiteX0" fmla="*/ 0 w 12242800"/>
              <a:gd name="connsiteY0" fmla="*/ 1551517 h 6695017"/>
              <a:gd name="connsiteX1" fmla="*/ 12242800 w 12242800"/>
              <a:gd name="connsiteY1" fmla="*/ 599017 h 6695017"/>
              <a:gd name="connsiteX2" fmla="*/ 12204700 w 12242800"/>
              <a:gd name="connsiteY2" fmla="*/ 5971117 h 6695017"/>
              <a:gd name="connsiteX3" fmla="*/ 2209800 w 12242800"/>
              <a:gd name="connsiteY3" fmla="*/ 6695017 h 6695017"/>
              <a:gd name="connsiteX4" fmla="*/ 0 w 12242800"/>
              <a:gd name="connsiteY4" fmla="*/ 1551517 h 6695017"/>
              <a:gd name="connsiteX0" fmla="*/ 1733550 w 13976350"/>
              <a:gd name="connsiteY0" fmla="*/ 1551517 h 7501468"/>
              <a:gd name="connsiteX1" fmla="*/ 13976350 w 13976350"/>
              <a:gd name="connsiteY1" fmla="*/ 599017 h 7501468"/>
              <a:gd name="connsiteX2" fmla="*/ 13938250 w 13976350"/>
              <a:gd name="connsiteY2" fmla="*/ 5971117 h 7501468"/>
              <a:gd name="connsiteX3" fmla="*/ 3943350 w 13976350"/>
              <a:gd name="connsiteY3" fmla="*/ 6695017 h 7501468"/>
              <a:gd name="connsiteX4" fmla="*/ 1758949 w 13976350"/>
              <a:gd name="connsiteY4" fmla="*/ 6644218 h 7501468"/>
              <a:gd name="connsiteX5" fmla="*/ 1733550 w 13976350"/>
              <a:gd name="connsiteY5" fmla="*/ 1551517 h 7501468"/>
              <a:gd name="connsiteX0" fmla="*/ 0 w 12242800"/>
              <a:gd name="connsiteY0" fmla="*/ 1551517 h 7501468"/>
              <a:gd name="connsiteX1" fmla="*/ 12242800 w 12242800"/>
              <a:gd name="connsiteY1" fmla="*/ 599017 h 7501468"/>
              <a:gd name="connsiteX2" fmla="*/ 12204700 w 12242800"/>
              <a:gd name="connsiteY2" fmla="*/ 5971117 h 7501468"/>
              <a:gd name="connsiteX3" fmla="*/ 2209800 w 12242800"/>
              <a:gd name="connsiteY3" fmla="*/ 6695017 h 7501468"/>
              <a:gd name="connsiteX4" fmla="*/ 25399 w 12242800"/>
              <a:gd name="connsiteY4" fmla="*/ 6644218 h 7501468"/>
              <a:gd name="connsiteX5" fmla="*/ 0 w 12242800"/>
              <a:gd name="connsiteY5" fmla="*/ 1551517 h 7501468"/>
              <a:gd name="connsiteX0" fmla="*/ 0 w 12242800"/>
              <a:gd name="connsiteY0" fmla="*/ 1551517 h 7520518"/>
              <a:gd name="connsiteX1" fmla="*/ 12242800 w 12242800"/>
              <a:gd name="connsiteY1" fmla="*/ 599017 h 7520518"/>
              <a:gd name="connsiteX2" fmla="*/ 12204700 w 12242800"/>
              <a:gd name="connsiteY2" fmla="*/ 5971117 h 7520518"/>
              <a:gd name="connsiteX3" fmla="*/ 2209800 w 12242800"/>
              <a:gd name="connsiteY3" fmla="*/ 6695017 h 7520518"/>
              <a:gd name="connsiteX4" fmla="*/ 1130299 w 12242800"/>
              <a:gd name="connsiteY4" fmla="*/ 6809317 h 7520518"/>
              <a:gd name="connsiteX5" fmla="*/ 25399 w 12242800"/>
              <a:gd name="connsiteY5" fmla="*/ 6644218 h 7520518"/>
              <a:gd name="connsiteX6" fmla="*/ 0 w 12242800"/>
              <a:gd name="connsiteY6" fmla="*/ 1551517 h 7520518"/>
              <a:gd name="connsiteX0" fmla="*/ 0 w 12242800"/>
              <a:gd name="connsiteY0" fmla="*/ 1551517 h 7501468"/>
              <a:gd name="connsiteX1" fmla="*/ 12242800 w 12242800"/>
              <a:gd name="connsiteY1" fmla="*/ 599017 h 7501468"/>
              <a:gd name="connsiteX2" fmla="*/ 12204700 w 12242800"/>
              <a:gd name="connsiteY2" fmla="*/ 5971117 h 7501468"/>
              <a:gd name="connsiteX3" fmla="*/ 2209800 w 12242800"/>
              <a:gd name="connsiteY3" fmla="*/ 6695017 h 7501468"/>
              <a:gd name="connsiteX4" fmla="*/ 25399 w 12242800"/>
              <a:gd name="connsiteY4" fmla="*/ 6644218 h 7501468"/>
              <a:gd name="connsiteX5" fmla="*/ 0 w 12242800"/>
              <a:gd name="connsiteY5" fmla="*/ 1551517 h 7501468"/>
              <a:gd name="connsiteX0" fmla="*/ 0 w 12242800"/>
              <a:gd name="connsiteY0" fmla="*/ 1551517 h 6695017"/>
              <a:gd name="connsiteX1" fmla="*/ 12242800 w 12242800"/>
              <a:gd name="connsiteY1" fmla="*/ 599017 h 6695017"/>
              <a:gd name="connsiteX2" fmla="*/ 12204700 w 12242800"/>
              <a:gd name="connsiteY2" fmla="*/ 5971117 h 6695017"/>
              <a:gd name="connsiteX3" fmla="*/ 22098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599017 h 6695017"/>
              <a:gd name="connsiteX2" fmla="*/ 12204700 w 12242800"/>
              <a:gd name="connsiteY2" fmla="*/ 5971117 h 6695017"/>
              <a:gd name="connsiteX3" fmla="*/ 22098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496483 h 6639983"/>
              <a:gd name="connsiteX1" fmla="*/ 12242800 w 12242800"/>
              <a:gd name="connsiteY1" fmla="*/ 912283 h 6639983"/>
              <a:gd name="connsiteX2" fmla="*/ 12204700 w 12242800"/>
              <a:gd name="connsiteY2" fmla="*/ 5916083 h 6639983"/>
              <a:gd name="connsiteX3" fmla="*/ 2209800 w 12242800"/>
              <a:gd name="connsiteY3" fmla="*/ 6639983 h 6639983"/>
              <a:gd name="connsiteX4" fmla="*/ 25399 w 12242800"/>
              <a:gd name="connsiteY4" fmla="*/ 6589184 h 6639983"/>
              <a:gd name="connsiteX5" fmla="*/ 0 w 12242800"/>
              <a:gd name="connsiteY5" fmla="*/ 1496483 h 6639983"/>
              <a:gd name="connsiteX0" fmla="*/ 0 w 12242800"/>
              <a:gd name="connsiteY0" fmla="*/ 1496483 h 6639983"/>
              <a:gd name="connsiteX1" fmla="*/ 12242800 w 12242800"/>
              <a:gd name="connsiteY1" fmla="*/ 912283 h 6639983"/>
              <a:gd name="connsiteX2" fmla="*/ 12204700 w 12242800"/>
              <a:gd name="connsiteY2" fmla="*/ 5916083 h 6639983"/>
              <a:gd name="connsiteX3" fmla="*/ 2209800 w 12242800"/>
              <a:gd name="connsiteY3" fmla="*/ 6639983 h 6639983"/>
              <a:gd name="connsiteX4" fmla="*/ 25399 w 12242800"/>
              <a:gd name="connsiteY4" fmla="*/ 6589184 h 6639983"/>
              <a:gd name="connsiteX5" fmla="*/ 0 w 12242800"/>
              <a:gd name="connsiteY5" fmla="*/ 1496483 h 6639983"/>
              <a:gd name="connsiteX0" fmla="*/ 0 w 12242800"/>
              <a:gd name="connsiteY0" fmla="*/ 1551517 h 6695017"/>
              <a:gd name="connsiteX1" fmla="*/ 12242800 w 12242800"/>
              <a:gd name="connsiteY1" fmla="*/ 967317 h 6695017"/>
              <a:gd name="connsiteX2" fmla="*/ 12204700 w 12242800"/>
              <a:gd name="connsiteY2" fmla="*/ 5971117 h 6695017"/>
              <a:gd name="connsiteX3" fmla="*/ 22098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22098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37465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3746500 w 12242800"/>
              <a:gd name="connsiteY3" fmla="*/ 6695017 h 6695017"/>
              <a:gd name="connsiteX4" fmla="*/ 2209799 w 12242800"/>
              <a:gd name="connsiteY4" fmla="*/ 6669618 h 6695017"/>
              <a:gd name="connsiteX5" fmla="*/ 25399 w 12242800"/>
              <a:gd name="connsiteY5" fmla="*/ 6644218 h 6695017"/>
              <a:gd name="connsiteX6" fmla="*/ 0 w 12242800"/>
              <a:gd name="connsiteY6"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37465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44323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44323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443230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276352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2763520 w 12242800"/>
              <a:gd name="connsiteY3" fmla="*/ 6695017 h 6695017"/>
              <a:gd name="connsiteX4" fmla="*/ 25399 w 12242800"/>
              <a:gd name="connsiteY4" fmla="*/ 6644218 h 6695017"/>
              <a:gd name="connsiteX5" fmla="*/ 0 w 12242800"/>
              <a:gd name="connsiteY5" fmla="*/ 1551517 h 6695017"/>
              <a:gd name="connsiteX0" fmla="*/ 0 w 12242800"/>
              <a:gd name="connsiteY0" fmla="*/ 1551517 h 6695017"/>
              <a:gd name="connsiteX1" fmla="*/ 12242800 w 12242800"/>
              <a:gd name="connsiteY1" fmla="*/ 967317 h 6695017"/>
              <a:gd name="connsiteX2" fmla="*/ 12204700 w 12242800"/>
              <a:gd name="connsiteY2" fmla="*/ 5971117 h 6695017"/>
              <a:gd name="connsiteX3" fmla="*/ 2763520 w 12242800"/>
              <a:gd name="connsiteY3" fmla="*/ 6695017 h 6695017"/>
              <a:gd name="connsiteX4" fmla="*/ 25399 w 12242800"/>
              <a:gd name="connsiteY4" fmla="*/ 6644218 h 6695017"/>
              <a:gd name="connsiteX5" fmla="*/ 0 w 12242800"/>
              <a:gd name="connsiteY5" fmla="*/ 1551517 h 66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2800" h="6695017">
                <a:moveTo>
                  <a:pt x="0" y="1551517"/>
                </a:moveTo>
                <a:cubicBezTo>
                  <a:pt x="5187950" y="55034"/>
                  <a:pt x="10132483" y="0"/>
                  <a:pt x="12242800" y="967317"/>
                </a:cubicBezTo>
                <a:lnTo>
                  <a:pt x="12204700" y="5971117"/>
                </a:lnTo>
                <a:cubicBezTo>
                  <a:pt x="9175107" y="5390330"/>
                  <a:pt x="5443729" y="5514285"/>
                  <a:pt x="2763520" y="6695017"/>
                </a:cubicBezTo>
                <a:lnTo>
                  <a:pt x="25399" y="6644218"/>
                </a:lnTo>
                <a:lnTo>
                  <a:pt x="0" y="1551517"/>
                </a:lnTo>
                <a:close/>
              </a:path>
            </a:pathLst>
          </a:custGeom>
          <a:gradFill flip="none" rotWithShape="1">
            <a:gsLst>
              <a:gs pos="6000">
                <a:srgbClr val="AFF0FF"/>
              </a:gs>
              <a:gs pos="21000">
                <a:srgbClr val="004D6C">
                  <a:alpha val="52000"/>
                </a:srgbClr>
              </a:gs>
              <a:gs pos="56000">
                <a:srgbClr val="050813"/>
              </a:gs>
              <a:gs pos="100000">
                <a:srgbClr val="050813">
                  <a:alpha val="0"/>
                </a:srgbClr>
              </a:gs>
            </a:gsLst>
            <a:path path="circle">
              <a:fillToRect r="100000" b="100000"/>
            </a:path>
            <a:tileRect l="-100000" t="-10000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SzPct val="80000"/>
              <a:buBlip>
                <a:blip r:embed="rId3"/>
              </a:buBlip>
              <a:defRPr/>
            </a:pPr>
            <a:endParaRPr lang="en-US" sz="2000" dirty="0" smtClean="0">
              <a:solidFill>
                <a:srgbClr val="FFFFFF"/>
              </a:solidFill>
              <a:effectLst>
                <a:outerShdw blurRad="38100" dist="38100" dir="2700000" algn="tl">
                  <a:srgbClr val="000000">
                    <a:alpha val="43137"/>
                  </a:srgbClr>
                </a:outerShdw>
              </a:effectLst>
            </a:endParaRPr>
          </a:p>
        </p:txBody>
      </p:sp>
      <p:pic>
        <p:nvPicPr>
          <p:cNvPr id="22" name="Picture 21" descr="BI Shapes 2.png"/>
          <p:cNvPicPr>
            <a:picLocks noChangeAspect="1"/>
          </p:cNvPicPr>
          <p:nvPr/>
        </p:nvPicPr>
        <p:blipFill>
          <a:blip r:embed="rId4"/>
          <a:stretch>
            <a:fillRect/>
          </a:stretch>
        </p:blipFill>
        <p:spPr bwMode="ltGray">
          <a:xfrm>
            <a:off x="713378" y="2105235"/>
            <a:ext cx="7414534" cy="4107047"/>
          </a:xfrm>
          <a:prstGeom prst="rect">
            <a:avLst/>
          </a:prstGeom>
        </p:spPr>
      </p:pic>
      <p:sp>
        <p:nvSpPr>
          <p:cNvPr id="23" name="Rectangle 22"/>
          <p:cNvSpPr/>
          <p:nvPr/>
        </p:nvSpPr>
        <p:spPr bwMode="invGray">
          <a:xfrm>
            <a:off x="5299347" y="2556925"/>
            <a:ext cx="2467122" cy="690638"/>
          </a:xfrm>
          <a:prstGeom prst="rect">
            <a:avLst/>
          </a:prstGeom>
        </p:spPr>
        <p:txBody>
          <a:bodyPr wrap="square">
            <a:spAutoFit/>
          </a:bodyPr>
          <a:lstStyle/>
          <a:p>
            <a:pPr algn="ctr" fontAlgn="base">
              <a:lnSpc>
                <a:spcPct val="80000"/>
              </a:lnSpc>
              <a:spcBef>
                <a:spcPct val="0"/>
              </a:spcBef>
              <a:spcAft>
                <a:spcPct val="0"/>
              </a:spcAft>
              <a:defRPr/>
            </a:pPr>
            <a:r>
              <a:rPr lang="fr-FR" sz="2400" cap="all" spc="-40" dirty="0" smtClean="0">
                <a:solidFill>
                  <a:prstClr val="white"/>
                </a:solidFill>
                <a:effectLst>
                  <a:outerShdw blurRad="330200" dist="419100" dir="1860000" algn="ctr" rotWithShape="0">
                    <a:srgbClr val="000000">
                      <a:alpha val="99000"/>
                    </a:srgbClr>
                  </a:outerShdw>
                </a:effectLst>
              </a:rPr>
              <a:t>Suivi de la</a:t>
            </a:r>
          </a:p>
          <a:p>
            <a:pPr algn="ctr" fontAlgn="base">
              <a:lnSpc>
                <a:spcPct val="80000"/>
              </a:lnSpc>
              <a:spcBef>
                <a:spcPct val="0"/>
              </a:spcBef>
              <a:spcAft>
                <a:spcPct val="0"/>
              </a:spcAft>
              <a:defRPr/>
            </a:pPr>
            <a:r>
              <a:rPr lang="fr-FR" sz="2400" cap="all" spc="-40" dirty="0" smtClean="0">
                <a:solidFill>
                  <a:prstClr val="white"/>
                </a:solidFill>
                <a:effectLst>
                  <a:outerShdw blurRad="330200" dist="419100" dir="1860000" algn="ctr" rotWithShape="0">
                    <a:srgbClr val="000000">
                      <a:alpha val="99000"/>
                    </a:srgbClr>
                  </a:outerShdw>
                </a:effectLst>
              </a:rPr>
              <a:t>performance</a:t>
            </a:r>
            <a:endParaRPr lang="en-US" sz="2400" cap="all" spc="-40" dirty="0" smtClean="0">
              <a:solidFill>
                <a:prstClr val="white"/>
              </a:solidFill>
              <a:effectLst>
                <a:outerShdw blurRad="330200" dist="419100" dir="1860000" algn="ctr" rotWithShape="0">
                  <a:srgbClr val="000000">
                    <a:alpha val="99000"/>
                  </a:srgbClr>
                </a:outerShdw>
              </a:effectLst>
            </a:endParaRPr>
          </a:p>
        </p:txBody>
      </p:sp>
      <p:sp>
        <p:nvSpPr>
          <p:cNvPr id="24" name="Rectangle 23"/>
          <p:cNvSpPr/>
          <p:nvPr/>
        </p:nvSpPr>
        <p:spPr bwMode="invGray">
          <a:xfrm>
            <a:off x="3451457" y="2556925"/>
            <a:ext cx="2006606" cy="690638"/>
          </a:xfrm>
          <a:prstGeom prst="rect">
            <a:avLst/>
          </a:prstGeom>
        </p:spPr>
        <p:txBody>
          <a:bodyPr wrap="square">
            <a:spAutoFit/>
          </a:bodyPr>
          <a:lstStyle/>
          <a:p>
            <a:pPr algn="ctr" fontAlgn="base">
              <a:lnSpc>
                <a:spcPct val="80000"/>
              </a:lnSpc>
              <a:spcBef>
                <a:spcPct val="0"/>
              </a:spcBef>
              <a:spcAft>
                <a:spcPct val="0"/>
              </a:spcAft>
              <a:defRPr/>
            </a:pPr>
            <a:r>
              <a:rPr lang="fr-FR" sz="2400" cap="all" spc="-40" dirty="0" smtClean="0">
                <a:solidFill>
                  <a:prstClr val="white"/>
                </a:solidFill>
                <a:effectLst>
                  <a:outerShdw blurRad="330200" dist="419100" dir="1860000" algn="ctr" rotWithShape="0">
                    <a:srgbClr val="000000">
                      <a:alpha val="99000"/>
                    </a:srgbClr>
                  </a:outerShdw>
                </a:effectLst>
              </a:rPr>
              <a:t>Efficacité</a:t>
            </a:r>
          </a:p>
          <a:p>
            <a:pPr algn="ctr" fontAlgn="base">
              <a:lnSpc>
                <a:spcPct val="80000"/>
              </a:lnSpc>
              <a:spcBef>
                <a:spcPct val="0"/>
              </a:spcBef>
              <a:spcAft>
                <a:spcPct val="0"/>
              </a:spcAft>
              <a:defRPr/>
            </a:pPr>
            <a:r>
              <a:rPr lang="fr-FR" sz="2400" cap="all" spc="-40" dirty="0" smtClean="0">
                <a:solidFill>
                  <a:prstClr val="white"/>
                </a:solidFill>
                <a:effectLst>
                  <a:outerShdw blurRad="330200" dist="419100" dir="1860000" algn="ctr" rotWithShape="0">
                    <a:srgbClr val="000000">
                      <a:alpha val="99000"/>
                    </a:srgbClr>
                  </a:outerShdw>
                </a:effectLst>
              </a:rPr>
              <a:t>Collective</a:t>
            </a:r>
          </a:p>
        </p:txBody>
      </p:sp>
      <p:sp>
        <p:nvSpPr>
          <p:cNvPr id="25" name="Rectangle 24"/>
          <p:cNvSpPr/>
          <p:nvPr/>
        </p:nvSpPr>
        <p:spPr bwMode="invGray">
          <a:xfrm>
            <a:off x="1277571" y="2568800"/>
            <a:ext cx="2078182" cy="690638"/>
          </a:xfrm>
          <a:prstGeom prst="rect">
            <a:avLst/>
          </a:prstGeom>
        </p:spPr>
        <p:txBody>
          <a:bodyPr wrap="square">
            <a:spAutoFit/>
          </a:bodyPr>
          <a:lstStyle/>
          <a:p>
            <a:pPr algn="ctr" fontAlgn="base">
              <a:lnSpc>
                <a:spcPct val="80000"/>
              </a:lnSpc>
              <a:spcBef>
                <a:spcPct val="0"/>
              </a:spcBef>
              <a:spcAft>
                <a:spcPct val="0"/>
              </a:spcAft>
              <a:defRPr/>
            </a:pPr>
            <a:r>
              <a:rPr lang="fr-FR" sz="2400" cap="all" spc="-40" dirty="0" smtClean="0">
                <a:solidFill>
                  <a:prstClr val="white"/>
                </a:solidFill>
                <a:effectLst>
                  <a:outerShdw blurRad="330200" dist="419100" dir="1860000" algn="ctr" rotWithShape="0">
                    <a:srgbClr val="000000">
                      <a:alpha val="99000"/>
                    </a:srgbClr>
                  </a:outerShdw>
                </a:effectLst>
              </a:rPr>
              <a:t>Efficacité</a:t>
            </a:r>
          </a:p>
          <a:p>
            <a:pPr algn="ctr" fontAlgn="base">
              <a:lnSpc>
                <a:spcPct val="80000"/>
              </a:lnSpc>
              <a:spcBef>
                <a:spcPct val="0"/>
              </a:spcBef>
              <a:spcAft>
                <a:spcPct val="0"/>
              </a:spcAft>
              <a:defRPr/>
            </a:pPr>
            <a:r>
              <a:rPr lang="fr-FR" sz="2400" cap="all" spc="-40" dirty="0" smtClean="0">
                <a:solidFill>
                  <a:prstClr val="white"/>
                </a:solidFill>
                <a:effectLst>
                  <a:outerShdw blurRad="330200" dist="419100" dir="1860000" algn="ctr" rotWithShape="0">
                    <a:srgbClr val="000000">
                      <a:alpha val="99000"/>
                    </a:srgbClr>
                  </a:outerShdw>
                </a:effectLst>
              </a:rPr>
              <a:t>Individuelle</a:t>
            </a:r>
          </a:p>
        </p:txBody>
      </p:sp>
      <p:sp>
        <p:nvSpPr>
          <p:cNvPr id="26" name="TextBox 25"/>
          <p:cNvSpPr txBox="1"/>
          <p:nvPr/>
        </p:nvSpPr>
        <p:spPr>
          <a:xfrm>
            <a:off x="2278866" y="5755083"/>
            <a:ext cx="4431599" cy="395173"/>
          </a:xfrm>
          <a:prstGeom prst="rect">
            <a:avLst/>
          </a:prstGeom>
          <a:noFill/>
        </p:spPr>
        <p:txBody>
          <a:bodyPr wrap="none" rtlCol="0">
            <a:spAutoFit/>
          </a:bodyPr>
          <a:lstStyle/>
          <a:p>
            <a:pPr algn="ctr" fontAlgn="base">
              <a:lnSpc>
                <a:spcPct val="80000"/>
              </a:lnSpc>
              <a:spcBef>
                <a:spcPct val="0"/>
              </a:spcBef>
              <a:spcAft>
                <a:spcPct val="0"/>
              </a:spcAft>
              <a:defRPr/>
            </a:pPr>
            <a:r>
              <a:rPr lang="fr-FR" sz="2400" dirty="0" smtClean="0">
                <a:ea typeface="PMingLiU"/>
                <a:cs typeface="Times New Roman"/>
              </a:rPr>
              <a:t>SGBD et plateforme décisionnelle</a:t>
            </a:r>
            <a:r>
              <a:rPr lang="fr-FR" sz="2400" dirty="0" smtClean="0">
                <a:latin typeface="Calibri"/>
                <a:ea typeface="PMingLiU"/>
                <a:cs typeface="Times New Roman"/>
              </a:rPr>
              <a:t> </a:t>
            </a:r>
            <a:endParaRPr lang="en-US" sz="2400" cap="all" spc="600" dirty="0"/>
          </a:p>
        </p:txBody>
      </p:sp>
      <p:pic>
        <p:nvPicPr>
          <p:cNvPr id="5128" name="Picture 8" descr="C:\Program Files\Microsoft Resource DVD Artwork\DVD_ART\Artwork_Imagery\HARDWARE_IMAGERY\Illustration - Misc Hardware\Windows Server Icons\Misc\building with shadow.png"/>
          <p:cNvPicPr>
            <a:picLocks noChangeAspect="1" noChangeArrowheads="1"/>
          </p:cNvPicPr>
          <p:nvPr/>
        </p:nvPicPr>
        <p:blipFill>
          <a:blip r:embed="rId5">
            <a:duotone>
              <a:prstClr val="black"/>
              <a:schemeClr val="tx2">
                <a:tint val="45000"/>
                <a:satMod val="400000"/>
              </a:schemeClr>
            </a:duotone>
            <a:lum bright="6000" contrast="35000"/>
          </a:blip>
          <a:srcRect/>
          <a:stretch>
            <a:fillRect/>
          </a:stretch>
        </p:blipFill>
        <p:spPr bwMode="auto">
          <a:xfrm>
            <a:off x="6057900" y="1119520"/>
            <a:ext cx="1371600" cy="1306727"/>
          </a:xfrm>
          <a:prstGeom prst="rect">
            <a:avLst/>
          </a:prstGeom>
          <a:noFill/>
        </p:spPr>
      </p:pic>
      <p:pic>
        <p:nvPicPr>
          <p:cNvPr id="1027" name="Picture 3" descr="C:\Program Files\Microsoft Resource DVD Artwork\DVD_ART\BoxShots_Logos\Office 2007\Office 2007 h reverse.png"/>
          <p:cNvPicPr>
            <a:picLocks noChangeAspect="1" noChangeArrowheads="1"/>
          </p:cNvPicPr>
          <p:nvPr/>
        </p:nvPicPr>
        <p:blipFill>
          <a:blip r:embed="rId6"/>
          <a:srcRect/>
          <a:stretch>
            <a:fillRect/>
          </a:stretch>
        </p:blipFill>
        <p:spPr bwMode="invGray">
          <a:xfrm>
            <a:off x="1609524" y="3457770"/>
            <a:ext cx="1527157" cy="432000"/>
          </a:xfrm>
          <a:prstGeom prst="rect">
            <a:avLst/>
          </a:prstGeom>
          <a:effectLst>
            <a:outerShdw blurRad="50800" dist="38100" dir="2700000" algn="tl" rotWithShape="0">
              <a:prstClr val="black">
                <a:alpha val="40000"/>
              </a:prstClr>
            </a:outerShdw>
          </a:effectLst>
        </p:spPr>
      </p:pic>
      <p:pic>
        <p:nvPicPr>
          <p:cNvPr id="1028" name="Picture 4" descr="C:\Program Files\Microsoft Resource DVD Artwork\DVD_ART\BoxShots_Logos\SharePoint Server 2007\SharePoint Server 2007 logo rev v.png"/>
          <p:cNvPicPr>
            <a:picLocks noChangeAspect="1" noChangeArrowheads="1"/>
          </p:cNvPicPr>
          <p:nvPr/>
        </p:nvPicPr>
        <p:blipFill>
          <a:blip r:embed="rId7"/>
          <a:srcRect/>
          <a:stretch>
            <a:fillRect/>
          </a:stretch>
        </p:blipFill>
        <p:spPr bwMode="invGray">
          <a:xfrm>
            <a:off x="3568027" y="3130202"/>
            <a:ext cx="1666724" cy="576000"/>
          </a:xfrm>
          <a:prstGeom prst="rect">
            <a:avLst/>
          </a:prstGeom>
          <a:effectLst>
            <a:outerShdw blurRad="50800" dist="38100" dir="2700000" algn="tl" rotWithShape="0">
              <a:prstClr val="black">
                <a:alpha val="40000"/>
              </a:prstClr>
            </a:outerShdw>
          </a:effectLst>
        </p:spPr>
      </p:pic>
      <p:pic>
        <p:nvPicPr>
          <p:cNvPr id="1029" name="Picture 5" descr="C:\Program Files\Microsoft Resource DVD Artwork\DVD_ART\BoxShots_Logos\Office PerformancePoint 2007\Office PerformancePoint 2007 v logo r.png"/>
          <p:cNvPicPr>
            <a:picLocks noChangeAspect="1" noChangeArrowheads="1"/>
          </p:cNvPicPr>
          <p:nvPr/>
        </p:nvPicPr>
        <p:blipFill>
          <a:blip r:embed="rId8"/>
          <a:srcRect/>
          <a:stretch>
            <a:fillRect/>
          </a:stretch>
        </p:blipFill>
        <p:spPr bwMode="invGray">
          <a:xfrm>
            <a:off x="5595579" y="3371981"/>
            <a:ext cx="1821647" cy="468000"/>
          </a:xfrm>
          <a:prstGeom prst="rect">
            <a:avLst/>
          </a:prstGeom>
          <a:effectLst>
            <a:outerShdw blurRad="50800" dist="38100" dir="2700000" algn="tl" rotWithShape="0">
              <a:prstClr val="black">
                <a:alpha val="40000"/>
              </a:prstClr>
            </a:outerShdw>
          </a:effectLst>
        </p:spPr>
      </p:pic>
      <p:pic>
        <p:nvPicPr>
          <p:cNvPr id="27" name="Picture 4" descr="C:\Users\acarrab\Desktop\SQL 2008\logos\SQL08_h_rgb_white.png"/>
          <p:cNvPicPr>
            <a:picLocks noChangeAspect="1" noChangeArrowheads="1"/>
          </p:cNvPicPr>
          <p:nvPr/>
        </p:nvPicPr>
        <p:blipFill>
          <a:blip r:embed="rId9"/>
          <a:srcRect/>
          <a:stretch>
            <a:fillRect/>
          </a:stretch>
        </p:blipFill>
        <p:spPr bwMode="invGray">
          <a:xfrm>
            <a:off x="3023761" y="5107385"/>
            <a:ext cx="2896825" cy="598019"/>
          </a:xfrm>
          <a:prstGeom prst="rect">
            <a:avLst/>
          </a:prstGeom>
          <a:noFill/>
          <a:effectLst>
            <a:outerShdw blurRad="12700" dist="25400" dir="2700000" algn="tl" rotWithShape="0">
              <a:prstClr val="black">
                <a:alpha val="40000"/>
              </a:prstClr>
            </a:outerShdw>
          </a:effectLst>
        </p:spPr>
      </p:pic>
      <p:pic>
        <p:nvPicPr>
          <p:cNvPr id="32" name="Picture 31" descr="C:\Program Files\Microsoft Resource DVD Artwork\DVD_ART\BoxShots_Logos\Exchange Server 2007\Exchange Server 2007 logo rev.png"/>
          <p:cNvPicPr>
            <a:picLocks noChangeAspect="1" noChangeArrowheads="1"/>
          </p:cNvPicPr>
          <p:nvPr/>
        </p:nvPicPr>
        <p:blipFill>
          <a:blip r:embed="rId10" cstate="print"/>
          <a:srcRect/>
          <a:stretch>
            <a:fillRect/>
          </a:stretch>
        </p:blipFill>
        <p:spPr bwMode="invGray">
          <a:xfrm>
            <a:off x="3810770" y="4166786"/>
            <a:ext cx="1448530" cy="324000"/>
          </a:xfrm>
          <a:prstGeom prst="rect">
            <a:avLst/>
          </a:prstGeom>
          <a:noFill/>
        </p:spPr>
      </p:pic>
      <p:pic>
        <p:nvPicPr>
          <p:cNvPr id="33" name="Picture 9" descr="C:\Program Files\Microsoft Resource DVD Artwork\DVD_ART\BoxShots_Logos\Office Communications Server 2007\Office Communications Server 2007 logo rev.png"/>
          <p:cNvPicPr>
            <a:picLocks noChangeAspect="1" noChangeArrowheads="1"/>
          </p:cNvPicPr>
          <p:nvPr/>
        </p:nvPicPr>
        <p:blipFill>
          <a:blip r:embed="rId11" cstate="print"/>
          <a:srcRect/>
          <a:stretch>
            <a:fillRect/>
          </a:stretch>
        </p:blipFill>
        <p:spPr bwMode="invGray">
          <a:xfrm>
            <a:off x="3591778" y="3683260"/>
            <a:ext cx="1599767" cy="432000"/>
          </a:xfrm>
          <a:prstGeom prst="rect">
            <a:avLst/>
          </a:prstGeom>
          <a:noFill/>
        </p:spPr>
      </p:pic>
      <p:pic>
        <p:nvPicPr>
          <p:cNvPr id="34" name="Picture 33" descr="istock-group-000005780763..png"/>
          <p:cNvPicPr>
            <a:picLocks noChangeAspect="1"/>
          </p:cNvPicPr>
          <p:nvPr/>
        </p:nvPicPr>
        <p:blipFill>
          <a:blip r:embed="rId12" cstate="print"/>
          <a:stretch>
            <a:fillRect/>
          </a:stretch>
        </p:blipFill>
        <p:spPr>
          <a:xfrm>
            <a:off x="3876528" y="1090944"/>
            <a:ext cx="1227017" cy="1371666"/>
          </a:xfrm>
          <a:prstGeom prst="rect">
            <a:avLst/>
          </a:prstGeom>
        </p:spPr>
      </p:pic>
      <p:pic>
        <p:nvPicPr>
          <p:cNvPr id="35" name="Picture 34" descr="PRB_CEO.png"/>
          <p:cNvPicPr>
            <a:picLocks noChangeAspect="1"/>
          </p:cNvPicPr>
          <p:nvPr/>
        </p:nvPicPr>
        <p:blipFill>
          <a:blip r:embed="rId13" cstate="print"/>
          <a:stretch>
            <a:fillRect/>
          </a:stretch>
        </p:blipFill>
        <p:spPr>
          <a:xfrm>
            <a:off x="1971036" y="1090942"/>
            <a:ext cx="728230" cy="1266920"/>
          </a:xfrm>
          <a:prstGeom prst="rect">
            <a:avLst/>
          </a:prstGeom>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36" name="Picture 4"/>
          <p:cNvPicPr>
            <a:picLocks noChangeAspect="1" noChangeArrowheads="1"/>
          </p:cNvPicPr>
          <p:nvPr/>
        </p:nvPicPr>
        <p:blipFill>
          <a:blip r:embed="rId14" cstate="print"/>
          <a:srcRect/>
          <a:stretch>
            <a:fillRect/>
          </a:stretch>
        </p:blipFill>
        <p:spPr bwMode="auto">
          <a:xfrm>
            <a:off x="6001244" y="3247410"/>
            <a:ext cx="1000826" cy="873962"/>
          </a:xfrm>
          <a:prstGeom prst="roundRect">
            <a:avLst/>
          </a:prstGeom>
          <a:noFill/>
          <a:ln w="9525">
            <a:noFill/>
            <a:miter lim="800000"/>
            <a:headEnd/>
            <a:tailEnd/>
          </a:ln>
          <a:effectLst/>
        </p:spPr>
      </p:pic>
      <p:grpSp>
        <p:nvGrpSpPr>
          <p:cNvPr id="3" name="Group 37"/>
          <p:cNvGrpSpPr/>
          <p:nvPr/>
        </p:nvGrpSpPr>
        <p:grpSpPr>
          <a:xfrm>
            <a:off x="3264066" y="3236090"/>
            <a:ext cx="2242127" cy="908856"/>
            <a:chOff x="4418012" y="3673547"/>
            <a:chExt cx="2743200" cy="992579"/>
          </a:xfrm>
        </p:grpSpPr>
        <p:pic>
          <p:nvPicPr>
            <p:cNvPr id="119812" name="Picture 4" descr="Volvo for life">
              <a:hlinkClick r:id="rId15"/>
            </p:cNvPr>
            <p:cNvPicPr>
              <a:picLocks noChangeAspect="1" noChangeArrowheads="1"/>
            </p:cNvPicPr>
            <p:nvPr/>
          </p:nvPicPr>
          <p:blipFill>
            <a:blip r:embed="rId16"/>
            <a:srcRect/>
            <a:stretch>
              <a:fillRect/>
            </a:stretch>
          </p:blipFill>
          <p:spPr bwMode="auto">
            <a:xfrm>
              <a:off x="5865812" y="3673547"/>
              <a:ext cx="1295400" cy="992579"/>
            </a:xfrm>
            <a:prstGeom prst="roundRect">
              <a:avLst/>
            </a:prstGeom>
            <a:noFill/>
          </p:spPr>
        </p:pic>
        <p:pic>
          <p:nvPicPr>
            <p:cNvPr id="119816" name="Picture 8" descr="http://blog2b.hosting.dotgee.net/blog/wp-content/uploads/finance/Credit_Agricole.JPG"/>
            <p:cNvPicPr>
              <a:picLocks noChangeAspect="1" noChangeArrowheads="1"/>
            </p:cNvPicPr>
            <p:nvPr/>
          </p:nvPicPr>
          <p:blipFill>
            <a:blip r:embed="rId17"/>
            <a:srcRect/>
            <a:stretch>
              <a:fillRect/>
            </a:stretch>
          </p:blipFill>
          <p:spPr bwMode="auto">
            <a:xfrm>
              <a:off x="4418012" y="3675339"/>
              <a:ext cx="1371600" cy="968188"/>
            </a:xfrm>
            <a:prstGeom prst="roundRect">
              <a:avLst>
                <a:gd name="adj" fmla="val 8046"/>
              </a:avLst>
            </a:prstGeom>
            <a:noFill/>
          </p:spPr>
        </p:pic>
      </p:grpSp>
      <p:sp>
        <p:nvSpPr>
          <p:cNvPr id="28" name="Titre 27"/>
          <p:cNvSpPr>
            <a:spLocks noGrp="1"/>
          </p:cNvSpPr>
          <p:nvPr>
            <p:ph type="title"/>
          </p:nvPr>
        </p:nvSpPr>
        <p:spPr>
          <a:xfrm>
            <a:off x="1320505" y="190501"/>
            <a:ext cx="3822997" cy="723900"/>
          </a:xfrm>
        </p:spPr>
        <p:txBody>
          <a:bodyPr/>
          <a:lstStyle/>
          <a:p>
            <a:r>
              <a:rPr lang="fr-FR" dirty="0" smtClean="0"/>
              <a:t>Décisionnel</a:t>
            </a:r>
            <a:endParaRPr lang="fr-F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000"/>
                                        <p:tgtEl>
                                          <p:spTgt spid="36"/>
                                        </p:tgtEl>
                                      </p:cBhvr>
                                    </p:animEffect>
                                  </p:childTnLst>
                                </p:cTn>
                              </p:par>
                              <p:par>
                                <p:cTn id="13" presetID="10" presetClass="exit" presetSubtype="0" fill="hold" nodeType="with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1"/>
          </p:nvPr>
        </p:nvSpPr>
        <p:spPr/>
        <p:txBody>
          <a:bodyPr/>
          <a:lstStyle/>
          <a:p>
            <a:r>
              <a:rPr lang="fr-FR" dirty="0" smtClean="0"/>
              <a:t>Démo</a:t>
            </a:r>
            <a:endParaRPr lang="fr-FR"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ingleMSDays.wmv">
            <a:hlinkClick r:id="" action="ppaction://media"/>
          </p:cNvPr>
          <p:cNvPicPr>
            <a:picLocks noRot="1" noChangeAspect="1"/>
          </p:cNvPicPr>
          <p:nvPr>
            <a:videoFile r:link="rId1"/>
          </p:nvPr>
        </p:nvPicPr>
        <p:blipFill>
          <a:blip r:embed="rId3"/>
          <a:stretch>
            <a:fillRect/>
          </a:stretch>
        </p:blipFill>
        <p:spPr>
          <a:xfrm>
            <a:off x="-304800" y="685800"/>
            <a:ext cx="9753600" cy="548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341799" y="847725"/>
            <a:ext cx="8516377" cy="6477000"/>
            <a:chOff x="1981200" y="1219198"/>
            <a:chExt cx="5137551" cy="2786254"/>
          </a:xfrm>
        </p:grpSpPr>
        <p:pic>
          <p:nvPicPr>
            <p:cNvPr id="6" name="Picture 2" descr="C:\Program Files\Microsoft Resource DVD Artwork\DVD_ART\Artwork_Imagery\Shapes and Graphics\Internet Cloud\cloud 1.png"/>
            <p:cNvPicPr>
              <a:picLocks noChangeAspect="1" noChangeArrowheads="1"/>
            </p:cNvPicPr>
            <p:nvPr/>
          </p:nvPicPr>
          <p:blipFill>
            <a:blip r:embed="rId3"/>
            <a:srcRect/>
            <a:stretch>
              <a:fillRect/>
            </a:stretch>
          </p:blipFill>
          <p:spPr bwMode="auto">
            <a:xfrm>
              <a:off x="2514600" y="1447800"/>
              <a:ext cx="4284873" cy="2419350"/>
            </a:xfrm>
            <a:prstGeom prst="rect">
              <a:avLst/>
            </a:prstGeom>
            <a:noFill/>
          </p:spPr>
        </p:pic>
        <p:pic>
          <p:nvPicPr>
            <p:cNvPr id="7" name="Picture 3" descr="C:\Program Files\Microsoft Resource DVD Artwork\DVD_ART\Artwork_Imagery\Shapes and Graphics\Internet Cloud\cloud 2.png"/>
            <p:cNvPicPr>
              <a:picLocks noChangeAspect="1" noChangeArrowheads="1"/>
            </p:cNvPicPr>
            <p:nvPr/>
          </p:nvPicPr>
          <p:blipFill>
            <a:blip r:embed="rId4"/>
            <a:srcRect/>
            <a:stretch>
              <a:fillRect/>
            </a:stretch>
          </p:blipFill>
          <p:spPr bwMode="auto">
            <a:xfrm>
              <a:off x="1981200" y="1219198"/>
              <a:ext cx="5137551" cy="2786254"/>
            </a:xfrm>
            <a:prstGeom prst="rect">
              <a:avLst/>
            </a:prstGeom>
            <a:noFill/>
          </p:spPr>
        </p:pic>
      </p:grpSp>
      <p:sp>
        <p:nvSpPr>
          <p:cNvPr id="8" name="Titre 7"/>
          <p:cNvSpPr>
            <a:spLocks noGrp="1"/>
          </p:cNvSpPr>
          <p:nvPr>
            <p:ph type="title"/>
          </p:nvPr>
        </p:nvSpPr>
        <p:spPr>
          <a:xfrm>
            <a:off x="1320505" y="190501"/>
            <a:ext cx="5956597" cy="723900"/>
          </a:xfrm>
        </p:spPr>
        <p:txBody>
          <a:bodyPr/>
          <a:lstStyle/>
          <a:p>
            <a:r>
              <a:rPr lang="fr-FR" sz="5400" dirty="0" smtClean="0"/>
              <a:t>Vision S+S</a:t>
            </a:r>
            <a:endParaRPr lang="fr-FR" sz="5400" dirty="0"/>
          </a:p>
        </p:txBody>
      </p:sp>
      <p:sp>
        <p:nvSpPr>
          <p:cNvPr id="3" name="Content Placeholder 2"/>
          <p:cNvSpPr>
            <a:spLocks noGrp="1"/>
          </p:cNvSpPr>
          <p:nvPr>
            <p:ph idx="4294967295"/>
          </p:nvPr>
        </p:nvSpPr>
        <p:spPr>
          <a:xfrm>
            <a:off x="762000" y="-4876800"/>
            <a:ext cx="8382000" cy="3625851"/>
          </a:xfrm>
          <a:prstGeom prst="rect">
            <a:avLst/>
          </a:prstGeom>
        </p:spPr>
        <p:txBody>
          <a:bodyPr/>
          <a:lstStyle/>
          <a:p>
            <a:r>
              <a:rPr lang="fr-FR" dirty="0" smtClean="0"/>
              <a:t>Evolution de la vision</a:t>
            </a:r>
          </a:p>
          <a:p>
            <a:r>
              <a:rPr lang="fr-FR" dirty="0" smtClean="0"/>
              <a:t>Le meilleur des 4 mondes:</a:t>
            </a:r>
          </a:p>
          <a:p>
            <a:pPr lvl="1"/>
            <a:r>
              <a:rPr lang="fr-FR" dirty="0" smtClean="0"/>
              <a:t>PC, terminaux, serveurs, internet</a:t>
            </a:r>
          </a:p>
          <a:p>
            <a:r>
              <a:rPr lang="fr-FR" dirty="0" smtClean="0"/>
              <a:t>Ou le meilleur des 2 mondes?</a:t>
            </a:r>
          </a:p>
          <a:p>
            <a:r>
              <a:rPr lang="fr-FR" dirty="0" smtClean="0"/>
              <a:t>Investissements de Microsoft / Ray </a:t>
            </a:r>
            <a:r>
              <a:rPr lang="fr-FR" dirty="0" err="1" smtClean="0"/>
              <a:t>Ozzie</a:t>
            </a:r>
            <a:endParaRPr lang="fr-FR" dirty="0" smtClean="0"/>
          </a:p>
          <a:p>
            <a:endParaRPr lang="fr-FR" dirty="0"/>
          </a:p>
          <a:p>
            <a:r>
              <a:rPr lang="fr-FR" dirty="0" smtClean="0"/>
              <a:t>Deux grandes séries annonces: BPOS/Cloud</a:t>
            </a:r>
            <a:endParaRPr lang="en-US" dirty="0"/>
          </a:p>
        </p:txBody>
      </p:sp>
      <p:pic>
        <p:nvPicPr>
          <p:cNvPr id="4" name="Picture 3" descr="s-plus-s.png"/>
          <p:cNvPicPr>
            <a:picLocks noChangeAspect="1"/>
          </p:cNvPicPr>
          <p:nvPr/>
        </p:nvPicPr>
        <p:blipFill>
          <a:blip r:embed="rId5" cstate="print"/>
          <a:stretch>
            <a:fillRect/>
          </a:stretch>
        </p:blipFill>
        <p:spPr>
          <a:xfrm>
            <a:off x="1952625" y="1447802"/>
            <a:ext cx="5067302" cy="4740223"/>
          </a:xfrm>
          <a:prstGeom prst="rect">
            <a:avLst/>
          </a:prstGeom>
        </p:spPr>
      </p:pic>
      <p:pic>
        <p:nvPicPr>
          <p:cNvPr id="9" name="Picture 2" descr="C:\Program Files\Microsoft Resource DVD Artwork\DVD_ART\Artwork_Imagery\HARDWARE_IMAGERY\Photos - OEM Hardware\Computer\Vista Media Center\HP Hewlett Packard Crossfire.png"/>
          <p:cNvPicPr>
            <a:picLocks noChangeAspect="1" noChangeArrowheads="1"/>
          </p:cNvPicPr>
          <p:nvPr/>
        </p:nvPicPr>
        <p:blipFill>
          <a:blip r:embed="rId6" cstate="print"/>
          <a:srcRect/>
          <a:stretch>
            <a:fillRect/>
          </a:stretch>
        </p:blipFill>
        <p:spPr bwMode="auto">
          <a:xfrm>
            <a:off x="1636295" y="1453302"/>
            <a:ext cx="1299411" cy="1231328"/>
          </a:xfrm>
          <a:prstGeom prst="rect">
            <a:avLst/>
          </a:prstGeom>
          <a:noFill/>
          <a:effectLst>
            <a:reflection blurRad="6350" stA="52000" endA="300" endPos="35000" dir="5400000" sy="-100000" algn="bl" rotWithShape="0"/>
          </a:effectLst>
        </p:spPr>
      </p:pic>
      <p:pic>
        <p:nvPicPr>
          <p:cNvPr id="10" name="Picture 2" descr="C:\DVD_ART34\Artwork_Imagery\Icons - Illustrations\screen captures\Live Search Maps Paris 3d cool ui.png"/>
          <p:cNvPicPr>
            <a:picLocks noChangeAspect="1" noChangeArrowheads="1"/>
          </p:cNvPicPr>
          <p:nvPr/>
        </p:nvPicPr>
        <p:blipFill>
          <a:blip r:embed="rId7" cstate="print"/>
          <a:srcRect/>
          <a:stretch>
            <a:fillRect/>
          </a:stretch>
        </p:blipFill>
        <p:spPr bwMode="auto">
          <a:xfrm>
            <a:off x="6123485" y="1453302"/>
            <a:ext cx="1194512" cy="1062294"/>
          </a:xfrm>
          <a:prstGeom prst="rect">
            <a:avLst/>
          </a:prstGeom>
          <a:effectLst>
            <a:reflection blurRad="6350" stA="52000" endA="300" endPos="35000" dir="5400000" sy="-100000" algn="bl" rotWithShape="0"/>
          </a:effectLst>
        </p:spPr>
      </p:pic>
      <p:pic>
        <p:nvPicPr>
          <p:cNvPr id="15" name="Picture 4" descr="C:\Program Files\Microsoft Resource DVD Artwork\DVD_ART\Artwork_Imagery\HARDWARE_IMAGERY\Photos - OEM Hardware\Server Computer\ProLiant 10000 Series Rack Family.png"/>
          <p:cNvPicPr>
            <a:picLocks noChangeAspect="1" noChangeArrowheads="1"/>
          </p:cNvPicPr>
          <p:nvPr/>
        </p:nvPicPr>
        <p:blipFill>
          <a:blip r:embed="rId8"/>
          <a:srcRect r="48262"/>
          <a:stretch>
            <a:fillRect/>
          </a:stretch>
        </p:blipFill>
        <p:spPr bwMode="auto">
          <a:xfrm flipH="1">
            <a:off x="1786270" y="4859080"/>
            <a:ext cx="1553475" cy="1205687"/>
          </a:xfrm>
          <a:prstGeom prst="rect">
            <a:avLst/>
          </a:prstGeom>
          <a:effectLst>
            <a:outerShdw blurRad="342900" sx="102000" sy="102000" algn="ctr" rotWithShape="0">
              <a:srgbClr val="6DB9FF">
                <a:alpha val="53000"/>
              </a:srgbClr>
            </a:outerShdw>
            <a:reflection blurRad="6350" stA="52000" endA="300" endPos="35000" dir="5400000" sy="-100000" algn="bl" rotWithShape="0"/>
          </a:effectLst>
        </p:spPr>
      </p:pic>
      <p:grpSp>
        <p:nvGrpSpPr>
          <p:cNvPr id="16" name="Group 26"/>
          <p:cNvGrpSpPr/>
          <p:nvPr/>
        </p:nvGrpSpPr>
        <p:grpSpPr>
          <a:xfrm>
            <a:off x="5753844" y="4855098"/>
            <a:ext cx="1785950" cy="1428760"/>
            <a:chOff x="8471283" y="1238174"/>
            <a:chExt cx="2142547" cy="1881944"/>
          </a:xfrm>
        </p:grpSpPr>
        <p:pic>
          <p:nvPicPr>
            <p:cNvPr id="17" name="Picture 27" descr="Smartphone hand holding Motorola phone"/>
            <p:cNvPicPr>
              <a:picLocks noChangeAspect="1" noChangeArrowheads="1"/>
            </p:cNvPicPr>
            <p:nvPr/>
          </p:nvPicPr>
          <p:blipFill>
            <a:blip r:embed="rId9" cstate="print"/>
            <a:stretch>
              <a:fillRect/>
            </a:stretch>
          </p:blipFill>
          <p:spPr bwMode="auto">
            <a:xfrm rot="337752">
              <a:off x="9878091" y="1238174"/>
              <a:ext cx="595707" cy="1214237"/>
            </a:xfrm>
            <a:prstGeom prst="rect">
              <a:avLst/>
            </a:prstGeom>
            <a:noFill/>
            <a:ln>
              <a:noFill/>
            </a:ln>
          </p:spPr>
        </p:pic>
        <p:pic>
          <p:nvPicPr>
            <p:cNvPr id="18" name="Picture 5" descr="C:\Program Files\Microsoft Resource DVD Artwork\DVD_ART\Artwork_Imagery\HARDWARE_IMAGERY\Photos - OEM Hardware\Mobility devices\Ultra Mobile PC\Asus_Ultra Mobile PC front.png"/>
            <p:cNvPicPr>
              <a:picLocks noChangeAspect="1" noChangeArrowheads="1"/>
            </p:cNvPicPr>
            <p:nvPr/>
          </p:nvPicPr>
          <p:blipFill>
            <a:blip r:embed="rId10" cstate="print"/>
            <a:stretch>
              <a:fillRect/>
            </a:stretch>
          </p:blipFill>
          <p:spPr bwMode="auto">
            <a:xfrm>
              <a:off x="8471283" y="1554765"/>
              <a:ext cx="1126545" cy="740696"/>
            </a:xfrm>
            <a:prstGeom prst="rect">
              <a:avLst/>
            </a:prstGeom>
            <a:noFill/>
            <a:ln>
              <a:noFill/>
            </a:ln>
          </p:spPr>
        </p:pic>
        <p:pic>
          <p:nvPicPr>
            <p:cNvPr id="19" name="Picture 28" descr="HP Compaq Tablet PC with stylus flat"/>
            <p:cNvPicPr>
              <a:picLocks noChangeAspect="1" noChangeArrowheads="1"/>
            </p:cNvPicPr>
            <p:nvPr/>
          </p:nvPicPr>
          <p:blipFill>
            <a:blip r:embed="rId11" cstate="print"/>
            <a:srcRect/>
            <a:stretch>
              <a:fillRect/>
            </a:stretch>
          </p:blipFill>
          <p:spPr bwMode="auto">
            <a:xfrm>
              <a:off x="8870947" y="2043098"/>
              <a:ext cx="1742883" cy="1077020"/>
            </a:xfrm>
            <a:prstGeom prst="rect">
              <a:avLst/>
            </a:prstGeom>
            <a:noFill/>
            <a:ln>
              <a:noFill/>
            </a:ln>
          </p:spPr>
        </p:pic>
      </p:gr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6006662" y="3952875"/>
            <a:ext cx="2757424" cy="1981200"/>
            <a:chOff x="8532812" y="4572000"/>
            <a:chExt cx="3200399" cy="1981200"/>
          </a:xfrm>
        </p:grpSpPr>
        <p:sp>
          <p:nvSpPr>
            <p:cNvPr id="6" name="Rounded Rectangle 5"/>
            <p:cNvSpPr/>
            <p:nvPr/>
          </p:nvSpPr>
          <p:spPr bwMode="auto">
            <a:xfrm>
              <a:off x="8532812" y="4572000"/>
              <a:ext cx="3200399" cy="1981200"/>
            </a:xfrm>
            <a:prstGeom prst="roundRect">
              <a:avLst>
                <a:gd name="adj" fmla="val 11052"/>
              </a:avLst>
            </a:prstGeom>
            <a:solidFill>
              <a:schemeClr val="tx1"/>
            </a:solidFill>
            <a:ln w="6350">
              <a:gradFill flip="none" rotWithShape="1">
                <a:gsLst>
                  <a:gs pos="10000">
                    <a:schemeClr val="accent2"/>
                  </a:gs>
                  <a:gs pos="90000">
                    <a:schemeClr val="accent2">
                      <a:lumMod val="75000"/>
                      <a:alpha val="0"/>
                    </a:schemeClr>
                  </a:gs>
                </a:gsLst>
                <a:lin ang="5400000" scaled="0"/>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marL="169863" indent="-169863" algn="ctr" defTabSz="914099" rtl="0" fontAlgn="base">
                <a:lnSpc>
                  <a:spcPct val="90000"/>
                </a:lnSpc>
                <a:spcBef>
                  <a:spcPts val="400"/>
                </a:spcBef>
                <a:spcAft>
                  <a:spcPts val="1620"/>
                </a:spcAft>
                <a:defRPr/>
              </a:pPr>
              <a:endParaRPr lang="en-US" altLang="zh-CN" sz="2400" kern="1200" dirty="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endParaRPr>
            </a:p>
          </p:txBody>
        </p:sp>
        <p:pic>
          <p:nvPicPr>
            <p:cNvPr id="7" name="Picture 2"/>
            <p:cNvPicPr>
              <a:picLocks noChangeAspect="1" noChangeArrowheads="1"/>
            </p:cNvPicPr>
            <p:nvPr/>
          </p:nvPicPr>
          <p:blipFill>
            <a:blip r:embed="rId3"/>
            <a:srcRect/>
            <a:stretch>
              <a:fillRect/>
            </a:stretch>
          </p:blipFill>
          <p:spPr bwMode="auto">
            <a:xfrm>
              <a:off x="8761412" y="5003084"/>
              <a:ext cx="1523999" cy="302173"/>
            </a:xfrm>
            <a:prstGeom prst="rect">
              <a:avLst/>
            </a:prstGeom>
            <a:noFill/>
            <a:ln w="9525">
              <a:noFill/>
              <a:miter lim="800000"/>
              <a:headEnd/>
              <a:tailEnd/>
            </a:ln>
            <a:effectLst/>
          </p:spPr>
        </p:pic>
        <p:pic>
          <p:nvPicPr>
            <p:cNvPr id="8" name="Picture 3" descr="C:\DVD_ART34\Logos\Microsoft Office 2007 - all products\Office SharePoint Online\Office SharePoint Online logo h.png"/>
            <p:cNvPicPr>
              <a:picLocks noChangeAspect="1" noChangeArrowheads="1"/>
            </p:cNvPicPr>
            <p:nvPr/>
          </p:nvPicPr>
          <p:blipFill>
            <a:blip r:embed="rId4"/>
            <a:srcRect/>
            <a:stretch>
              <a:fillRect/>
            </a:stretch>
          </p:blipFill>
          <p:spPr bwMode="auto">
            <a:xfrm>
              <a:off x="8761412" y="4648200"/>
              <a:ext cx="2286000" cy="296562"/>
            </a:xfrm>
            <a:prstGeom prst="rect">
              <a:avLst/>
            </a:prstGeom>
            <a:noFill/>
          </p:spPr>
        </p:pic>
        <p:pic>
          <p:nvPicPr>
            <p:cNvPr id="9" name="Picture 4" descr="C:\DVD_ART34\Logos\Microsoft Dynamics\Dynamics CRM Online\Microsoft Dynamics CRM Online logo h.png"/>
            <p:cNvPicPr>
              <a:picLocks noChangeAspect="1" noChangeArrowheads="1"/>
            </p:cNvPicPr>
            <p:nvPr/>
          </p:nvPicPr>
          <p:blipFill>
            <a:blip r:embed="rId5"/>
            <a:srcRect/>
            <a:stretch>
              <a:fillRect/>
            </a:stretch>
          </p:blipFill>
          <p:spPr bwMode="auto">
            <a:xfrm>
              <a:off x="8761412" y="6019800"/>
              <a:ext cx="2293433" cy="449908"/>
            </a:xfrm>
            <a:prstGeom prst="rect">
              <a:avLst/>
            </a:prstGeom>
            <a:noFill/>
          </p:spPr>
        </p:pic>
        <p:pic>
          <p:nvPicPr>
            <p:cNvPr id="10" name="Picture 9" descr="C:\DVD_ART34\Logos\Microsoft Office 2007 - all products\Office Communications Online\Office Communications Online logo.png"/>
            <p:cNvPicPr>
              <a:picLocks noChangeAspect="1" noChangeArrowheads="1"/>
            </p:cNvPicPr>
            <p:nvPr/>
          </p:nvPicPr>
          <p:blipFill>
            <a:blip r:embed="rId6"/>
            <a:srcRect/>
            <a:stretch>
              <a:fillRect/>
            </a:stretch>
          </p:blipFill>
          <p:spPr bwMode="auto">
            <a:xfrm>
              <a:off x="8761412" y="5363579"/>
              <a:ext cx="2862570" cy="304799"/>
            </a:xfrm>
            <a:prstGeom prst="rect">
              <a:avLst/>
            </a:prstGeom>
            <a:noFill/>
          </p:spPr>
        </p:pic>
        <p:pic>
          <p:nvPicPr>
            <p:cNvPr id="11" name="Picture 3" descr="C:\DVD_ART34\Logos\Microsoft Office Live\Office Live Meeting\Office Live Meeting logo black.png"/>
            <p:cNvPicPr>
              <a:picLocks noChangeAspect="1" noChangeArrowheads="1"/>
            </p:cNvPicPr>
            <p:nvPr/>
          </p:nvPicPr>
          <p:blipFill>
            <a:blip r:embed="rId7"/>
            <a:srcRect/>
            <a:stretch>
              <a:fillRect/>
            </a:stretch>
          </p:blipFill>
          <p:spPr bwMode="auto">
            <a:xfrm>
              <a:off x="8761412" y="5726700"/>
              <a:ext cx="1828800" cy="310978"/>
            </a:xfrm>
            <a:prstGeom prst="rect">
              <a:avLst/>
            </a:prstGeom>
            <a:noFill/>
          </p:spPr>
        </p:pic>
      </p:grpSp>
      <p:grpSp>
        <p:nvGrpSpPr>
          <p:cNvPr id="3" name="Group 63"/>
          <p:cNvGrpSpPr/>
          <p:nvPr/>
        </p:nvGrpSpPr>
        <p:grpSpPr>
          <a:xfrm>
            <a:off x="3212046" y="1732852"/>
            <a:ext cx="5554521" cy="2193925"/>
            <a:chOff x="2390775" y="2336800"/>
            <a:chExt cx="7404100" cy="2193925"/>
          </a:xfrm>
        </p:grpSpPr>
        <p:sp>
          <p:nvSpPr>
            <p:cNvPr id="13" name="Freeform 6"/>
            <p:cNvSpPr>
              <a:spLocks/>
            </p:cNvSpPr>
            <p:nvPr/>
          </p:nvSpPr>
          <p:spPr bwMode="auto">
            <a:xfrm>
              <a:off x="5880100" y="2336800"/>
              <a:ext cx="3914775" cy="2193925"/>
            </a:xfrm>
            <a:custGeom>
              <a:avLst/>
              <a:gdLst/>
              <a:ahLst/>
              <a:cxnLst>
                <a:cxn ang="0">
                  <a:pos x="56" y="0"/>
                </a:cxn>
                <a:cxn ang="0">
                  <a:pos x="609" y="0"/>
                </a:cxn>
                <a:cxn ang="0">
                  <a:pos x="642" y="31"/>
                </a:cxn>
                <a:cxn ang="0">
                  <a:pos x="642" y="327"/>
                </a:cxn>
                <a:cxn ang="0">
                  <a:pos x="609" y="359"/>
                </a:cxn>
                <a:cxn ang="0">
                  <a:pos x="32" y="359"/>
                </a:cxn>
                <a:cxn ang="0">
                  <a:pos x="9" y="305"/>
                </a:cxn>
                <a:cxn ang="0">
                  <a:pos x="0" y="277"/>
                </a:cxn>
                <a:cxn ang="0">
                  <a:pos x="3" y="259"/>
                </a:cxn>
                <a:cxn ang="0">
                  <a:pos x="46" y="198"/>
                </a:cxn>
                <a:cxn ang="0">
                  <a:pos x="75" y="162"/>
                </a:cxn>
                <a:cxn ang="0">
                  <a:pos x="91" y="126"/>
                </a:cxn>
                <a:cxn ang="0">
                  <a:pos x="94" y="105"/>
                </a:cxn>
                <a:cxn ang="0">
                  <a:pos x="80" y="57"/>
                </a:cxn>
                <a:cxn ang="0">
                  <a:pos x="56" y="0"/>
                </a:cxn>
              </a:cxnLst>
              <a:rect l="0" t="0" r="r" b="b"/>
              <a:pathLst>
                <a:path w="642" h="359">
                  <a:moveTo>
                    <a:pt x="56" y="0"/>
                  </a:moveTo>
                  <a:cubicBezTo>
                    <a:pt x="56" y="0"/>
                    <a:pt x="609" y="0"/>
                    <a:pt x="609" y="0"/>
                  </a:cubicBezTo>
                  <a:cubicBezTo>
                    <a:pt x="626" y="0"/>
                    <a:pt x="642" y="14"/>
                    <a:pt x="642" y="31"/>
                  </a:cubicBezTo>
                  <a:cubicBezTo>
                    <a:pt x="642" y="31"/>
                    <a:pt x="642" y="327"/>
                    <a:pt x="642" y="327"/>
                  </a:cubicBezTo>
                  <a:cubicBezTo>
                    <a:pt x="642" y="344"/>
                    <a:pt x="626" y="359"/>
                    <a:pt x="609" y="359"/>
                  </a:cubicBezTo>
                  <a:cubicBezTo>
                    <a:pt x="609" y="359"/>
                    <a:pt x="32" y="359"/>
                    <a:pt x="32" y="359"/>
                  </a:cubicBezTo>
                  <a:cubicBezTo>
                    <a:pt x="27" y="337"/>
                    <a:pt x="19" y="319"/>
                    <a:pt x="9" y="305"/>
                  </a:cubicBezTo>
                  <a:cubicBezTo>
                    <a:pt x="3" y="296"/>
                    <a:pt x="0" y="287"/>
                    <a:pt x="0" y="277"/>
                  </a:cubicBezTo>
                  <a:cubicBezTo>
                    <a:pt x="0" y="271"/>
                    <a:pt x="1" y="265"/>
                    <a:pt x="3" y="259"/>
                  </a:cubicBezTo>
                  <a:cubicBezTo>
                    <a:pt x="9" y="241"/>
                    <a:pt x="23" y="221"/>
                    <a:pt x="46" y="198"/>
                  </a:cubicBezTo>
                  <a:cubicBezTo>
                    <a:pt x="58" y="186"/>
                    <a:pt x="68" y="174"/>
                    <a:pt x="75" y="162"/>
                  </a:cubicBezTo>
                  <a:cubicBezTo>
                    <a:pt x="83" y="150"/>
                    <a:pt x="88" y="138"/>
                    <a:pt x="91" y="126"/>
                  </a:cubicBezTo>
                  <a:cubicBezTo>
                    <a:pt x="93" y="119"/>
                    <a:pt x="94" y="112"/>
                    <a:pt x="94" y="105"/>
                  </a:cubicBezTo>
                  <a:cubicBezTo>
                    <a:pt x="94" y="88"/>
                    <a:pt x="89" y="72"/>
                    <a:pt x="80" y="57"/>
                  </a:cubicBezTo>
                  <a:cubicBezTo>
                    <a:pt x="70" y="41"/>
                    <a:pt x="62" y="22"/>
                    <a:pt x="56" y="0"/>
                  </a:cubicBezTo>
                  <a:close/>
                </a:path>
              </a:pathLst>
            </a:custGeom>
            <a:gradFill flip="none" rotWithShape="1">
              <a:gsLst>
                <a:gs pos="0">
                  <a:schemeClr val="accent2">
                    <a:alpha val="80000"/>
                  </a:schemeClr>
                </a:gs>
                <a:gs pos="5000">
                  <a:schemeClr val="accent2">
                    <a:lumMod val="60000"/>
                    <a:lumOff val="40000"/>
                    <a:alpha val="80000"/>
                  </a:schemeClr>
                </a:gs>
                <a:gs pos="15000">
                  <a:schemeClr val="accent2">
                    <a:alpha val="80000"/>
                  </a:schemeClr>
                </a:gs>
                <a:gs pos="40000">
                  <a:schemeClr val="accent2">
                    <a:lumMod val="75000"/>
                    <a:alpha val="80000"/>
                  </a:schemeClr>
                </a:gs>
                <a:gs pos="100000">
                  <a:schemeClr val="accent2">
                    <a:alpha val="0"/>
                  </a:schemeClr>
                </a:gs>
              </a:gsLst>
              <a:lin ang="5400000" scaled="0"/>
              <a:tileRect/>
            </a:gradFill>
            <a:ln w="6350">
              <a:gradFill flip="none" rotWithShape="1">
                <a:gsLst>
                  <a:gs pos="10000">
                    <a:schemeClr val="accent2"/>
                  </a:gs>
                  <a:gs pos="90000">
                    <a:schemeClr val="accent2">
                      <a:lumMod val="75000"/>
                      <a:alpha val="0"/>
                    </a:schemeClr>
                  </a:gs>
                </a:gsLst>
                <a:lin ang="5400000" scaled="0"/>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169863" indent="-169863" algn="ctr" defTabSz="914099" rtl="0">
                <a:lnSpc>
                  <a:spcPct val="90000"/>
                </a:lnSpc>
                <a:spcBef>
                  <a:spcPts val="400"/>
                </a:spcBef>
                <a:buFontTx/>
                <a:buBlip>
                  <a:blip r:embed="rId8"/>
                </a:buBlip>
                <a:defRPr/>
              </a:pPr>
              <a:endParaRPr lang="en-US" altLang="zh-CN" kern="1200" dirty="0">
                <a:solidFill>
                  <a:srgbClr val="FFFFFF"/>
                </a:solidFill>
                <a:effectLst>
                  <a:outerShdw blurRad="38100" dist="38100" dir="2700000" algn="tl">
                    <a:srgbClr val="000000">
                      <a:alpha val="43137"/>
                    </a:srgbClr>
                  </a:outerShdw>
                </a:effectLst>
                <a:latin typeface="Segoe" pitchFamily="34" charset="0"/>
                <a:ea typeface="+mn-ea"/>
                <a:cs typeface="+mn-cs"/>
              </a:endParaRPr>
            </a:p>
          </p:txBody>
        </p:sp>
        <p:sp>
          <p:nvSpPr>
            <p:cNvPr id="14" name="Freeform 7"/>
            <p:cNvSpPr>
              <a:spLocks/>
            </p:cNvSpPr>
            <p:nvPr/>
          </p:nvSpPr>
          <p:spPr bwMode="auto">
            <a:xfrm>
              <a:off x="2390775" y="2336800"/>
              <a:ext cx="3959225" cy="2193925"/>
            </a:xfrm>
            <a:custGeom>
              <a:avLst/>
              <a:gdLst/>
              <a:ahLst/>
              <a:cxnLst>
                <a:cxn ang="0">
                  <a:pos x="0" y="31"/>
                </a:cxn>
                <a:cxn ang="0">
                  <a:pos x="31" y="0"/>
                </a:cxn>
                <a:cxn ang="0">
                  <a:pos x="611" y="0"/>
                </a:cxn>
                <a:cxn ang="0">
                  <a:pos x="637" y="65"/>
                </a:cxn>
                <a:cxn ang="0">
                  <a:pos x="649" y="105"/>
                </a:cxn>
                <a:cxn ang="0">
                  <a:pos x="647" y="122"/>
                </a:cxn>
                <a:cxn ang="0">
                  <a:pos x="633" y="153"/>
                </a:cxn>
                <a:cxn ang="0">
                  <a:pos x="606" y="186"/>
                </a:cxn>
                <a:cxn ang="0">
                  <a:pos x="559" y="254"/>
                </a:cxn>
                <a:cxn ang="0">
                  <a:pos x="555" y="277"/>
                </a:cxn>
                <a:cxn ang="0">
                  <a:pos x="567" y="314"/>
                </a:cxn>
                <a:cxn ang="0">
                  <a:pos x="587" y="359"/>
                </a:cxn>
                <a:cxn ang="0">
                  <a:pos x="31" y="359"/>
                </a:cxn>
                <a:cxn ang="0">
                  <a:pos x="0" y="327"/>
                </a:cxn>
                <a:cxn ang="0">
                  <a:pos x="0" y="31"/>
                </a:cxn>
              </a:cxnLst>
              <a:rect l="0" t="0" r="r" b="b"/>
              <a:pathLst>
                <a:path w="649" h="359">
                  <a:moveTo>
                    <a:pt x="0" y="31"/>
                  </a:moveTo>
                  <a:cubicBezTo>
                    <a:pt x="0" y="14"/>
                    <a:pt x="14" y="0"/>
                    <a:pt x="31" y="0"/>
                  </a:cubicBezTo>
                  <a:cubicBezTo>
                    <a:pt x="31" y="0"/>
                    <a:pt x="611" y="0"/>
                    <a:pt x="611" y="0"/>
                  </a:cubicBezTo>
                  <a:cubicBezTo>
                    <a:pt x="617" y="25"/>
                    <a:pt x="626" y="47"/>
                    <a:pt x="637" y="65"/>
                  </a:cubicBezTo>
                  <a:cubicBezTo>
                    <a:pt x="645" y="78"/>
                    <a:pt x="649" y="91"/>
                    <a:pt x="649" y="105"/>
                  </a:cubicBezTo>
                  <a:cubicBezTo>
                    <a:pt x="649" y="110"/>
                    <a:pt x="649" y="116"/>
                    <a:pt x="647" y="122"/>
                  </a:cubicBezTo>
                  <a:cubicBezTo>
                    <a:pt x="645" y="132"/>
                    <a:pt x="640" y="142"/>
                    <a:pt x="633" y="153"/>
                  </a:cubicBezTo>
                  <a:cubicBezTo>
                    <a:pt x="626" y="164"/>
                    <a:pt x="617" y="175"/>
                    <a:pt x="606" y="186"/>
                  </a:cubicBezTo>
                  <a:cubicBezTo>
                    <a:pt x="581" y="211"/>
                    <a:pt x="566" y="233"/>
                    <a:pt x="559" y="254"/>
                  </a:cubicBezTo>
                  <a:cubicBezTo>
                    <a:pt x="557" y="262"/>
                    <a:pt x="555" y="270"/>
                    <a:pt x="555" y="277"/>
                  </a:cubicBezTo>
                  <a:cubicBezTo>
                    <a:pt x="555" y="290"/>
                    <a:pt x="559" y="303"/>
                    <a:pt x="567" y="314"/>
                  </a:cubicBezTo>
                  <a:cubicBezTo>
                    <a:pt x="576" y="326"/>
                    <a:pt x="582" y="341"/>
                    <a:pt x="587" y="359"/>
                  </a:cubicBezTo>
                  <a:cubicBezTo>
                    <a:pt x="587" y="359"/>
                    <a:pt x="31" y="359"/>
                    <a:pt x="31" y="359"/>
                  </a:cubicBezTo>
                  <a:cubicBezTo>
                    <a:pt x="14" y="359"/>
                    <a:pt x="0" y="344"/>
                    <a:pt x="0" y="327"/>
                  </a:cubicBezTo>
                  <a:cubicBezTo>
                    <a:pt x="0" y="327"/>
                    <a:pt x="0" y="31"/>
                    <a:pt x="0" y="31"/>
                  </a:cubicBezTo>
                  <a:close/>
                </a:path>
              </a:pathLst>
            </a:custGeom>
            <a:gradFill flip="none" rotWithShape="1">
              <a:gsLst>
                <a:gs pos="0">
                  <a:schemeClr val="accent2">
                    <a:alpha val="80000"/>
                  </a:schemeClr>
                </a:gs>
                <a:gs pos="5000">
                  <a:schemeClr val="accent2">
                    <a:lumMod val="60000"/>
                    <a:lumOff val="40000"/>
                    <a:alpha val="80000"/>
                  </a:schemeClr>
                </a:gs>
                <a:gs pos="15000">
                  <a:schemeClr val="accent2">
                    <a:alpha val="80000"/>
                  </a:schemeClr>
                </a:gs>
                <a:gs pos="40000">
                  <a:schemeClr val="accent2">
                    <a:lumMod val="75000"/>
                    <a:alpha val="80000"/>
                  </a:schemeClr>
                </a:gs>
                <a:gs pos="100000">
                  <a:schemeClr val="accent2">
                    <a:alpha val="0"/>
                  </a:schemeClr>
                </a:gs>
              </a:gsLst>
              <a:lin ang="5400000" scaled="0"/>
              <a:tileRect/>
            </a:gradFill>
            <a:ln w="6350">
              <a:gradFill flip="none" rotWithShape="1">
                <a:gsLst>
                  <a:gs pos="10000">
                    <a:schemeClr val="accent2"/>
                  </a:gs>
                  <a:gs pos="90000">
                    <a:schemeClr val="accent2">
                      <a:lumMod val="75000"/>
                      <a:alpha val="0"/>
                    </a:schemeClr>
                  </a:gs>
                </a:gsLst>
                <a:lin ang="5400000" scaled="0"/>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169863" indent="-169863" algn="ctr" defTabSz="914099" rtl="0">
                <a:lnSpc>
                  <a:spcPct val="90000"/>
                </a:lnSpc>
                <a:spcBef>
                  <a:spcPts val="400"/>
                </a:spcBef>
                <a:buFontTx/>
                <a:buBlip>
                  <a:blip r:embed="rId8"/>
                </a:buBlip>
                <a:defRPr/>
              </a:pPr>
              <a:endParaRPr lang="en-US" altLang="zh-CN" kern="1200" dirty="0">
                <a:solidFill>
                  <a:srgbClr val="FFFFFF"/>
                </a:solidFill>
                <a:effectLst>
                  <a:outerShdw blurRad="38100" dist="38100" dir="2700000" algn="tl">
                    <a:srgbClr val="000000">
                      <a:alpha val="43137"/>
                    </a:srgbClr>
                  </a:outerShdw>
                </a:effectLst>
                <a:latin typeface="Segoe" pitchFamily="34" charset="0"/>
                <a:ea typeface="+mn-ea"/>
                <a:cs typeface="+mn-cs"/>
              </a:endParaRPr>
            </a:p>
          </p:txBody>
        </p:sp>
      </p:grpSp>
      <p:pic>
        <p:nvPicPr>
          <p:cNvPr id="15" name="Picture 5" descr="C:\Program Files\Microsoft Resource DVD Artwork\DVD_ART\Artwork_Imagery\Shapes and Graphics\fans - gradient\funnel shaped blue fade.png"/>
          <p:cNvPicPr>
            <a:picLocks noChangeAspect="1" noChangeArrowheads="1"/>
          </p:cNvPicPr>
          <p:nvPr/>
        </p:nvPicPr>
        <p:blipFill>
          <a:blip r:embed="rId9"/>
          <a:srcRect/>
          <a:stretch>
            <a:fillRect/>
          </a:stretch>
        </p:blipFill>
        <p:spPr bwMode="auto">
          <a:xfrm>
            <a:off x="1143000" y="1925875"/>
            <a:ext cx="3961527" cy="2933700"/>
          </a:xfrm>
          <a:prstGeom prst="rect">
            <a:avLst/>
          </a:prstGeom>
          <a:noFill/>
        </p:spPr>
      </p:pic>
      <p:sp>
        <p:nvSpPr>
          <p:cNvPr id="16" name="Rounded Rectangle 15"/>
          <p:cNvSpPr/>
          <p:nvPr/>
        </p:nvSpPr>
        <p:spPr bwMode="auto">
          <a:xfrm>
            <a:off x="2626464" y="3979417"/>
            <a:ext cx="3315563" cy="2088008"/>
          </a:xfrm>
          <a:prstGeom prst="roundRect">
            <a:avLst>
              <a:gd name="adj" fmla="val 11052"/>
            </a:avLst>
          </a:prstGeom>
          <a:gradFill flip="none" rotWithShape="1">
            <a:gsLst>
              <a:gs pos="0">
                <a:schemeClr val="accent2">
                  <a:alpha val="80000"/>
                </a:schemeClr>
              </a:gs>
              <a:gs pos="5000">
                <a:schemeClr val="accent2">
                  <a:lumMod val="60000"/>
                  <a:lumOff val="40000"/>
                  <a:alpha val="80000"/>
                </a:schemeClr>
              </a:gs>
              <a:gs pos="15000">
                <a:schemeClr val="accent2">
                  <a:alpha val="80000"/>
                </a:schemeClr>
              </a:gs>
              <a:gs pos="40000">
                <a:schemeClr val="accent2">
                  <a:lumMod val="75000"/>
                  <a:alpha val="80000"/>
                </a:schemeClr>
              </a:gs>
              <a:gs pos="100000">
                <a:schemeClr val="accent2">
                  <a:alpha val="0"/>
                </a:schemeClr>
              </a:gs>
            </a:gsLst>
            <a:lin ang="5400000" scaled="0"/>
            <a:tileRect/>
          </a:gradFill>
          <a:ln w="6350">
            <a:gradFill flip="none" rotWithShape="1">
              <a:gsLst>
                <a:gs pos="10000">
                  <a:schemeClr val="accent2"/>
                </a:gs>
                <a:gs pos="90000">
                  <a:schemeClr val="accent2">
                    <a:lumMod val="75000"/>
                    <a:alpha val="0"/>
                  </a:schemeClr>
                </a:gs>
              </a:gsLst>
              <a:lin ang="5400000" scaled="0"/>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marL="169863" indent="-169863" algn="ctr" defTabSz="914099" rtl="0" fontAlgn="base">
              <a:lnSpc>
                <a:spcPct val="90000"/>
              </a:lnSpc>
              <a:spcBef>
                <a:spcPts val="400"/>
              </a:spcBef>
              <a:spcAft>
                <a:spcPts val="1620"/>
              </a:spcAft>
              <a:defRPr/>
            </a:pPr>
            <a:r>
              <a:rPr lang="fr-FR" altLang="zh-CN" sz="2400" kern="1200" dirty="0" smtClean="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rPr>
              <a:t>Choix de l’entreprise</a:t>
            </a:r>
            <a:endParaRPr lang="fr-FR" altLang="zh-CN" sz="2400" kern="1200" dirty="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endParaRPr>
          </a:p>
        </p:txBody>
      </p:sp>
      <p:sp>
        <p:nvSpPr>
          <p:cNvPr id="17" name="&quot;GLASS&quot;; White to Transparent Linear; Shadow; 1pt stroke;"/>
          <p:cNvSpPr/>
          <p:nvPr/>
        </p:nvSpPr>
        <p:spPr bwMode="auto">
          <a:xfrm>
            <a:off x="381002" y="1716319"/>
            <a:ext cx="2653529" cy="2189972"/>
          </a:xfrm>
          <a:prstGeom prst="roundRect">
            <a:avLst>
              <a:gd name="adj" fmla="val 8887"/>
            </a:avLst>
          </a:prstGeom>
          <a:gradFill flip="none" rotWithShape="1">
            <a:gsLst>
              <a:gs pos="0">
                <a:schemeClr val="accent2">
                  <a:alpha val="80000"/>
                </a:schemeClr>
              </a:gs>
              <a:gs pos="5000">
                <a:schemeClr val="accent2">
                  <a:lumMod val="60000"/>
                  <a:lumOff val="40000"/>
                  <a:alpha val="80000"/>
                </a:schemeClr>
              </a:gs>
              <a:gs pos="15000">
                <a:schemeClr val="accent2">
                  <a:alpha val="80000"/>
                </a:schemeClr>
              </a:gs>
              <a:gs pos="40000">
                <a:schemeClr val="accent2">
                  <a:lumMod val="75000"/>
                  <a:alpha val="80000"/>
                </a:schemeClr>
              </a:gs>
              <a:gs pos="100000">
                <a:schemeClr val="accent2">
                  <a:alpha val="0"/>
                </a:schemeClr>
              </a:gs>
            </a:gsLst>
            <a:lin ang="5400000" scaled="0"/>
            <a:tileRect/>
          </a:gradFill>
          <a:ln w="6350">
            <a:gradFill flip="none" rotWithShape="1">
              <a:gsLst>
                <a:gs pos="10000">
                  <a:schemeClr val="accent2"/>
                </a:gs>
                <a:gs pos="90000">
                  <a:schemeClr val="accent2">
                    <a:lumMod val="75000"/>
                    <a:alpha val="0"/>
                  </a:schemeClr>
                </a:gs>
              </a:gsLst>
              <a:lin ang="5400000" scaled="0"/>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marL="169863" indent="-169863" algn="ctr" defTabSz="914099" rtl="0" fontAlgn="base">
              <a:lnSpc>
                <a:spcPct val="90000"/>
              </a:lnSpc>
              <a:spcBef>
                <a:spcPts val="400"/>
              </a:spcBef>
              <a:spcAft>
                <a:spcPts val="1620"/>
              </a:spcAft>
              <a:defRPr/>
            </a:pPr>
            <a:r>
              <a:rPr lang="fr-FR" altLang="zh-CN" sz="2400" kern="1200" dirty="0" smtClean="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rPr>
              <a:t>Dans l’entreprise</a:t>
            </a:r>
            <a:endParaRPr lang="fr-FR" altLang="zh-CN" sz="2400" kern="1200" dirty="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endParaRPr>
          </a:p>
        </p:txBody>
      </p:sp>
      <p:grpSp>
        <p:nvGrpSpPr>
          <p:cNvPr id="5" name="Group 12"/>
          <p:cNvGrpSpPr/>
          <p:nvPr/>
        </p:nvGrpSpPr>
        <p:grpSpPr>
          <a:xfrm>
            <a:off x="1071405" y="2272172"/>
            <a:ext cx="1114976" cy="1506245"/>
            <a:chOff x="2943225" y="1352553"/>
            <a:chExt cx="3257908" cy="4401181"/>
          </a:xfrm>
        </p:grpSpPr>
        <p:pic>
          <p:nvPicPr>
            <p:cNvPr id="19" name="Picture 35" descr="C:\Program Files\Microsoft Resource DVD Artwork\DVD_ART\Artwork_Imagery\Shapes and Graphics\Buidlings and dwellings\building purple.png"/>
            <p:cNvPicPr>
              <a:picLocks noChangeAspect="1" noChangeArrowheads="1"/>
            </p:cNvPicPr>
            <p:nvPr/>
          </p:nvPicPr>
          <p:blipFill>
            <a:blip r:embed="rId10" cstate="print"/>
            <a:srcRect/>
            <a:stretch>
              <a:fillRect/>
            </a:stretch>
          </p:blipFill>
          <p:spPr bwMode="auto">
            <a:xfrm>
              <a:off x="2943225" y="1352553"/>
              <a:ext cx="2441839" cy="4153691"/>
            </a:xfrm>
            <a:prstGeom prst="rect">
              <a:avLst/>
            </a:prstGeom>
            <a:noFill/>
          </p:spPr>
        </p:pic>
        <p:pic>
          <p:nvPicPr>
            <p:cNvPr id="20" name="Picture 38" descr="C:\Program Files\Microsoft Resource DVD Artwork\DVD_ART\Artwork_Imagery\HARDWARE_IMAGERY\Illustration - Misc Hardware\eHome icons\Supercomputer2.png"/>
            <p:cNvPicPr>
              <a:picLocks noChangeAspect="1" noChangeArrowheads="1"/>
            </p:cNvPicPr>
            <p:nvPr/>
          </p:nvPicPr>
          <p:blipFill>
            <a:blip r:embed="rId11" cstate="print"/>
            <a:srcRect/>
            <a:stretch>
              <a:fillRect/>
            </a:stretch>
          </p:blipFill>
          <p:spPr bwMode="auto">
            <a:xfrm>
              <a:off x="4825321" y="3312531"/>
              <a:ext cx="1375812" cy="2441203"/>
            </a:xfrm>
            <a:prstGeom prst="rect">
              <a:avLst/>
            </a:prstGeom>
            <a:noFill/>
          </p:spPr>
        </p:pic>
      </p:grpSp>
      <p:grpSp>
        <p:nvGrpSpPr>
          <p:cNvPr id="12" name="Group 11"/>
          <p:cNvGrpSpPr/>
          <p:nvPr/>
        </p:nvGrpSpPr>
        <p:grpSpPr>
          <a:xfrm>
            <a:off x="6414175" y="2448379"/>
            <a:ext cx="2002772" cy="1344168"/>
            <a:chOff x="1981200" y="1219198"/>
            <a:chExt cx="5233247" cy="2838150"/>
          </a:xfrm>
        </p:grpSpPr>
        <p:pic>
          <p:nvPicPr>
            <p:cNvPr id="22" name="Picture 2" descr="C:\Program Files\Microsoft Resource DVD Artwork\DVD_ART\Artwork_Imagery\Shapes and Graphics\Internet Cloud\cloud 1.png"/>
            <p:cNvPicPr>
              <a:picLocks noChangeAspect="1" noChangeArrowheads="1"/>
            </p:cNvPicPr>
            <p:nvPr/>
          </p:nvPicPr>
          <p:blipFill>
            <a:blip r:embed="rId12"/>
            <a:srcRect/>
            <a:stretch>
              <a:fillRect/>
            </a:stretch>
          </p:blipFill>
          <p:spPr bwMode="auto">
            <a:xfrm>
              <a:off x="2514599" y="1447801"/>
              <a:ext cx="3952382" cy="2403739"/>
            </a:xfrm>
            <a:prstGeom prst="rect">
              <a:avLst/>
            </a:prstGeom>
            <a:noFill/>
          </p:spPr>
        </p:pic>
        <p:pic>
          <p:nvPicPr>
            <p:cNvPr id="23" name="Picture 3" descr="C:\Program Files\Microsoft Resource DVD Artwork\DVD_ART\Artwork_Imagery\Shapes and Graphics\Internet Cloud\cloud 2.png"/>
            <p:cNvPicPr>
              <a:picLocks noChangeAspect="1" noChangeArrowheads="1"/>
            </p:cNvPicPr>
            <p:nvPr/>
          </p:nvPicPr>
          <p:blipFill>
            <a:blip r:embed="rId13"/>
            <a:srcRect/>
            <a:stretch>
              <a:fillRect/>
            </a:stretch>
          </p:blipFill>
          <p:spPr bwMode="auto">
            <a:xfrm>
              <a:off x="1981200" y="1219198"/>
              <a:ext cx="5233247" cy="2838150"/>
            </a:xfrm>
            <a:prstGeom prst="rect">
              <a:avLst/>
            </a:prstGeom>
            <a:noFill/>
          </p:spPr>
        </p:pic>
      </p:grpSp>
      <p:grpSp>
        <p:nvGrpSpPr>
          <p:cNvPr id="18" name="Group 32"/>
          <p:cNvGrpSpPr/>
          <p:nvPr/>
        </p:nvGrpSpPr>
        <p:grpSpPr>
          <a:xfrm>
            <a:off x="1080426" y="2266352"/>
            <a:ext cx="1453224" cy="1506245"/>
            <a:chOff x="2943225" y="1352553"/>
            <a:chExt cx="3257908" cy="4401181"/>
          </a:xfrm>
        </p:grpSpPr>
        <p:pic>
          <p:nvPicPr>
            <p:cNvPr id="25" name="Picture 35" descr="C:\Program Files\Microsoft Resource DVD Artwork\DVD_ART\Artwork_Imagery\Shapes and Graphics\Buidlings and dwellings\building purple.png"/>
            <p:cNvPicPr>
              <a:picLocks noChangeAspect="1" noChangeArrowheads="1"/>
            </p:cNvPicPr>
            <p:nvPr/>
          </p:nvPicPr>
          <p:blipFill>
            <a:blip r:embed="rId10" cstate="print"/>
            <a:srcRect/>
            <a:stretch>
              <a:fillRect/>
            </a:stretch>
          </p:blipFill>
          <p:spPr bwMode="auto">
            <a:xfrm>
              <a:off x="2943225" y="1352553"/>
              <a:ext cx="2441839" cy="4153691"/>
            </a:xfrm>
            <a:prstGeom prst="rect">
              <a:avLst/>
            </a:prstGeom>
            <a:noFill/>
          </p:spPr>
        </p:pic>
        <p:pic>
          <p:nvPicPr>
            <p:cNvPr id="26" name="Picture 38" descr="C:\Program Files\Microsoft Resource DVD Artwork\DVD_ART\Artwork_Imagery\HARDWARE_IMAGERY\Illustration - Misc Hardware\eHome icons\Supercomputer2.png"/>
            <p:cNvPicPr>
              <a:picLocks noChangeAspect="1" noChangeArrowheads="1"/>
            </p:cNvPicPr>
            <p:nvPr/>
          </p:nvPicPr>
          <p:blipFill>
            <a:blip r:embed="rId11" cstate="print"/>
            <a:srcRect/>
            <a:stretch>
              <a:fillRect/>
            </a:stretch>
          </p:blipFill>
          <p:spPr bwMode="auto">
            <a:xfrm>
              <a:off x="4825321" y="3312531"/>
              <a:ext cx="1375812" cy="2441203"/>
            </a:xfrm>
            <a:prstGeom prst="rect">
              <a:avLst/>
            </a:prstGeom>
            <a:noFill/>
          </p:spPr>
        </p:pic>
      </p:grpSp>
      <p:grpSp>
        <p:nvGrpSpPr>
          <p:cNvPr id="21" name="Group 61"/>
          <p:cNvGrpSpPr/>
          <p:nvPr/>
        </p:nvGrpSpPr>
        <p:grpSpPr>
          <a:xfrm>
            <a:off x="3529466" y="2466308"/>
            <a:ext cx="1921026" cy="1289304"/>
            <a:chOff x="3547395" y="2466307"/>
            <a:chExt cx="1921026" cy="1289304"/>
          </a:xfrm>
        </p:grpSpPr>
        <p:grpSp>
          <p:nvGrpSpPr>
            <p:cNvPr id="24" name="Group 11"/>
            <p:cNvGrpSpPr/>
            <p:nvPr/>
          </p:nvGrpSpPr>
          <p:grpSpPr>
            <a:xfrm>
              <a:off x="3547395" y="2466307"/>
              <a:ext cx="1921026" cy="1289304"/>
              <a:chOff x="1981202" y="1219198"/>
              <a:chExt cx="5019645" cy="2722308"/>
            </a:xfrm>
          </p:grpSpPr>
          <p:pic>
            <p:nvPicPr>
              <p:cNvPr id="32" name="Picture 2" descr="C:\Program Files\Microsoft Resource DVD Artwork\DVD_ART\Artwork_Imagery\Shapes and Graphics\Internet Cloud\cloud 1.png"/>
              <p:cNvPicPr>
                <a:picLocks noChangeAspect="1" noChangeArrowheads="1"/>
              </p:cNvPicPr>
              <p:nvPr/>
            </p:nvPicPr>
            <p:blipFill>
              <a:blip r:embed="rId12"/>
              <a:srcRect/>
              <a:stretch>
                <a:fillRect/>
              </a:stretch>
            </p:blipFill>
            <p:spPr bwMode="auto">
              <a:xfrm>
                <a:off x="2514597" y="1447801"/>
                <a:ext cx="3952382" cy="2403740"/>
              </a:xfrm>
              <a:prstGeom prst="rect">
                <a:avLst/>
              </a:prstGeom>
              <a:noFill/>
            </p:spPr>
          </p:pic>
          <p:pic>
            <p:nvPicPr>
              <p:cNvPr id="33" name="Picture 3" descr="C:\Program Files\Microsoft Resource DVD Artwork\DVD_ART\Artwork_Imagery\Shapes and Graphics\Internet Cloud\cloud 2.png"/>
              <p:cNvPicPr>
                <a:picLocks noChangeAspect="1" noChangeArrowheads="1"/>
              </p:cNvPicPr>
              <p:nvPr/>
            </p:nvPicPr>
            <p:blipFill>
              <a:blip r:embed="rId13"/>
              <a:srcRect/>
              <a:stretch>
                <a:fillRect/>
              </a:stretch>
            </p:blipFill>
            <p:spPr bwMode="auto">
              <a:xfrm>
                <a:off x="1981202" y="1219198"/>
                <a:ext cx="5019645" cy="2722308"/>
              </a:xfrm>
              <a:prstGeom prst="rect">
                <a:avLst/>
              </a:prstGeom>
              <a:noFill/>
            </p:spPr>
          </p:pic>
        </p:grpSp>
        <p:grpSp>
          <p:nvGrpSpPr>
            <p:cNvPr id="27" name="Group 56"/>
            <p:cNvGrpSpPr/>
            <p:nvPr/>
          </p:nvGrpSpPr>
          <p:grpSpPr>
            <a:xfrm>
              <a:off x="4031877" y="2675438"/>
              <a:ext cx="656652" cy="1071848"/>
              <a:chOff x="4457700" y="2675438"/>
              <a:chExt cx="656652" cy="1071848"/>
            </a:xfrm>
          </p:grpSpPr>
          <p:pic>
            <p:nvPicPr>
              <p:cNvPr id="30" name="Picture 2" descr="C:\Program Files\Microsoft Resource DVD Artwork\DVD_ART\Artwork_Imagery\HARDWARE_IMAGERY\Illustration - Misc Hardware\eHome icons\data server 2 tier.png"/>
              <p:cNvPicPr>
                <a:picLocks noChangeAspect="1" noChangeArrowheads="1"/>
              </p:cNvPicPr>
              <p:nvPr/>
            </p:nvPicPr>
            <p:blipFill>
              <a:blip r:embed="rId14"/>
              <a:srcRect/>
              <a:stretch>
                <a:fillRect/>
              </a:stretch>
            </p:blipFill>
            <p:spPr bwMode="auto">
              <a:xfrm>
                <a:off x="4572000" y="2675438"/>
                <a:ext cx="542352" cy="1071848"/>
              </a:xfrm>
              <a:prstGeom prst="rect">
                <a:avLst/>
              </a:prstGeom>
              <a:noFill/>
            </p:spPr>
          </p:pic>
          <p:sp>
            <p:nvSpPr>
              <p:cNvPr id="31" name="TextBox 30"/>
              <p:cNvSpPr txBox="1"/>
              <p:nvPr/>
            </p:nvSpPr>
            <p:spPr>
              <a:xfrm>
                <a:off x="4457700" y="2773680"/>
                <a:ext cx="553998" cy="830997"/>
              </a:xfrm>
              <a:prstGeom prst="rect">
                <a:avLst/>
              </a:prstGeom>
              <a:noFill/>
              <a:scene3d>
                <a:camera prst="isometricOffAxis1Left"/>
                <a:lightRig rig="threePt" dir="t"/>
              </a:scene3d>
            </p:spPr>
            <p:txBody>
              <a:bodyPr vert="vert270" wrap="square" rtlCol="0">
                <a:spAutoFit/>
              </a:bodyPr>
              <a:lstStyle/>
              <a:p>
                <a:pPr algn="ctr" defTabSz="914363" rtl="0"/>
                <a:r>
                  <a:rPr lang="en-US" sz="2400" b="1" kern="1200" dirty="0">
                    <a:solidFill>
                      <a:srgbClr val="1F7335"/>
                    </a:solidFill>
                    <a:latin typeface="Segoe"/>
                    <a:ea typeface="+mn-ea"/>
                    <a:cs typeface="+mn-cs"/>
                  </a:rPr>
                  <a:t>MS</a:t>
                </a:r>
              </a:p>
            </p:txBody>
          </p:sp>
        </p:grpSp>
      </p:grpSp>
      <p:sp>
        <p:nvSpPr>
          <p:cNvPr id="34" name="Rectangle 33"/>
          <p:cNvSpPr/>
          <p:nvPr/>
        </p:nvSpPr>
        <p:spPr>
          <a:xfrm>
            <a:off x="5480043" y="1295400"/>
            <a:ext cx="1372106" cy="424732"/>
          </a:xfrm>
          <a:prstGeom prst="rect">
            <a:avLst/>
          </a:prstGeom>
        </p:spPr>
        <p:txBody>
          <a:bodyPr wrap="none">
            <a:spAutoFit/>
          </a:bodyPr>
          <a:lstStyle/>
          <a:p>
            <a:pPr algn="ctr" defTabSz="914099" rtl="0" fontAlgn="base">
              <a:lnSpc>
                <a:spcPct val="90000"/>
              </a:lnSpc>
              <a:spcBef>
                <a:spcPts val="400"/>
              </a:spcBef>
              <a:spcAft>
                <a:spcPts val="1620"/>
              </a:spcAft>
              <a:defRPr/>
            </a:pPr>
            <a:r>
              <a:rPr lang="en-US" altLang="zh-CN" sz="2400" b="1" kern="1200" dirty="0">
                <a:gradFill>
                  <a:gsLst>
                    <a:gs pos="10000">
                      <a:srgbClr val="FFFFFF"/>
                    </a:gs>
                    <a:gs pos="90000">
                      <a:srgbClr val="FFFFFF"/>
                    </a:gs>
                  </a:gsLst>
                  <a:lin ang="5400000" scaled="0"/>
                </a:gradFill>
                <a:effectLst>
                  <a:outerShdw blurRad="38100" dist="38100" dir="2700000" algn="tl">
                    <a:srgbClr val="000000">
                      <a:alpha val="43137"/>
                    </a:srgbClr>
                  </a:outerShdw>
                </a:effectLst>
                <a:latin typeface="Calibri" pitchFamily="34" charset="0"/>
              </a:rPr>
              <a:t>SERVICES</a:t>
            </a:r>
          </a:p>
        </p:txBody>
      </p:sp>
      <p:sp>
        <p:nvSpPr>
          <p:cNvPr id="35" name="Rectangle 34"/>
          <p:cNvSpPr/>
          <p:nvPr/>
        </p:nvSpPr>
        <p:spPr>
          <a:xfrm>
            <a:off x="3428703" y="1752600"/>
            <a:ext cx="2514898" cy="757130"/>
          </a:xfrm>
          <a:prstGeom prst="rect">
            <a:avLst/>
          </a:prstGeom>
        </p:spPr>
        <p:txBody>
          <a:bodyPr wrap="square">
            <a:spAutoFit/>
          </a:bodyPr>
          <a:lstStyle/>
          <a:p>
            <a:pPr algn="ctr" defTabSz="914099" rtl="0" fontAlgn="base">
              <a:lnSpc>
                <a:spcPct val="90000"/>
              </a:lnSpc>
              <a:spcBef>
                <a:spcPts val="400"/>
              </a:spcBef>
              <a:spcAft>
                <a:spcPts val="1620"/>
              </a:spcAft>
              <a:defRPr/>
            </a:pPr>
            <a:r>
              <a:rPr lang="fr-FR" altLang="zh-CN" sz="2400" kern="1200" dirty="0" smtClean="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rPr>
              <a:t>Hébergés par Microsoft</a:t>
            </a:r>
            <a:endParaRPr lang="fr-FR" altLang="zh-CN" sz="2400" kern="1200" dirty="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endParaRPr>
          </a:p>
        </p:txBody>
      </p:sp>
      <p:sp>
        <p:nvSpPr>
          <p:cNvPr id="36" name="Rectangle 35"/>
          <p:cNvSpPr/>
          <p:nvPr/>
        </p:nvSpPr>
        <p:spPr>
          <a:xfrm>
            <a:off x="6286948" y="1757469"/>
            <a:ext cx="2333179" cy="757130"/>
          </a:xfrm>
          <a:prstGeom prst="rect">
            <a:avLst/>
          </a:prstGeom>
        </p:spPr>
        <p:txBody>
          <a:bodyPr wrap="square">
            <a:spAutoFit/>
          </a:bodyPr>
          <a:lstStyle/>
          <a:p>
            <a:pPr algn="ctr" defTabSz="914099" rtl="0" fontAlgn="base">
              <a:lnSpc>
                <a:spcPct val="90000"/>
              </a:lnSpc>
              <a:spcBef>
                <a:spcPts val="400"/>
              </a:spcBef>
              <a:spcAft>
                <a:spcPts val="1620"/>
              </a:spcAft>
              <a:defRPr/>
            </a:pPr>
            <a:r>
              <a:rPr lang="fr-FR" altLang="zh-CN" sz="2400" kern="1200" dirty="0" smtClean="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rPr>
              <a:t>Hébergés</a:t>
            </a:r>
            <a:r>
              <a:rPr lang="en-US" altLang="zh-CN" sz="2400" kern="1200" dirty="0" smtClean="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rPr>
              <a:t> par des tiers</a:t>
            </a:r>
            <a:endParaRPr lang="en-US" altLang="zh-CN" sz="2400" kern="1200" dirty="0">
              <a:gradFill>
                <a:gsLst>
                  <a:gs pos="10000">
                    <a:srgbClr val="FFFFFF"/>
                  </a:gs>
                  <a:gs pos="90000">
                    <a:srgbClr val="FFFFFF"/>
                  </a:gs>
                </a:gsLst>
                <a:lin ang="5400000" scaled="0"/>
              </a:gradFill>
              <a:effectLst>
                <a:outerShdw blurRad="38100" dist="38100" dir="2700000" algn="tl">
                  <a:srgbClr val="000000">
                    <a:alpha val="43137"/>
                  </a:srgbClr>
                </a:outerShdw>
              </a:effectLst>
              <a:latin typeface="Segoe" pitchFamily="34" charset="0"/>
              <a:ea typeface="+mn-ea"/>
              <a:cs typeface="+mn-cs"/>
            </a:endParaRPr>
          </a:p>
        </p:txBody>
      </p:sp>
      <p:grpSp>
        <p:nvGrpSpPr>
          <p:cNvPr id="28" name="Group 62"/>
          <p:cNvGrpSpPr/>
          <p:nvPr/>
        </p:nvGrpSpPr>
        <p:grpSpPr>
          <a:xfrm>
            <a:off x="3544006" y="2466310"/>
            <a:ext cx="2132894" cy="1309941"/>
            <a:chOff x="3547395" y="2466307"/>
            <a:chExt cx="1921026" cy="1309941"/>
          </a:xfrm>
        </p:grpSpPr>
        <p:grpSp>
          <p:nvGrpSpPr>
            <p:cNvPr id="29" name="Group 11"/>
            <p:cNvGrpSpPr/>
            <p:nvPr/>
          </p:nvGrpSpPr>
          <p:grpSpPr>
            <a:xfrm>
              <a:off x="3547395" y="2466307"/>
              <a:ext cx="1921026" cy="1309941"/>
              <a:chOff x="1981202" y="1219198"/>
              <a:chExt cx="5019645" cy="2765882"/>
            </a:xfrm>
          </p:grpSpPr>
          <p:pic>
            <p:nvPicPr>
              <p:cNvPr id="42" name="Picture 2" descr="C:\Program Files\Microsoft Resource DVD Artwork\DVD_ART\Artwork_Imagery\Shapes and Graphics\Internet Cloud\cloud 1.png"/>
              <p:cNvPicPr>
                <a:picLocks noChangeAspect="1" noChangeArrowheads="1"/>
              </p:cNvPicPr>
              <p:nvPr/>
            </p:nvPicPr>
            <p:blipFill>
              <a:blip r:embed="rId12"/>
              <a:srcRect/>
              <a:stretch>
                <a:fillRect/>
              </a:stretch>
            </p:blipFill>
            <p:spPr bwMode="auto">
              <a:xfrm>
                <a:off x="2514595" y="1447799"/>
                <a:ext cx="4171959" cy="2537281"/>
              </a:xfrm>
              <a:prstGeom prst="rect">
                <a:avLst/>
              </a:prstGeom>
              <a:noFill/>
            </p:spPr>
          </p:pic>
          <p:pic>
            <p:nvPicPr>
              <p:cNvPr id="43" name="Picture 3" descr="C:\Program Files\Microsoft Resource DVD Artwork\DVD_ART\Artwork_Imagery\Shapes and Graphics\Internet Cloud\cloud 2.png"/>
              <p:cNvPicPr>
                <a:picLocks noChangeAspect="1" noChangeArrowheads="1"/>
              </p:cNvPicPr>
              <p:nvPr/>
            </p:nvPicPr>
            <p:blipFill>
              <a:blip r:embed="rId13"/>
              <a:srcRect/>
              <a:stretch>
                <a:fillRect/>
              </a:stretch>
            </p:blipFill>
            <p:spPr bwMode="auto">
              <a:xfrm>
                <a:off x="1981202" y="1219198"/>
                <a:ext cx="5019645" cy="2722308"/>
              </a:xfrm>
              <a:prstGeom prst="rect">
                <a:avLst/>
              </a:prstGeom>
              <a:noFill/>
            </p:spPr>
          </p:pic>
        </p:grpSp>
        <p:grpSp>
          <p:nvGrpSpPr>
            <p:cNvPr id="37" name="Group 64"/>
            <p:cNvGrpSpPr/>
            <p:nvPr/>
          </p:nvGrpSpPr>
          <p:grpSpPr>
            <a:xfrm>
              <a:off x="4031877" y="2675438"/>
              <a:ext cx="656651" cy="1071848"/>
              <a:chOff x="4457700" y="2675438"/>
              <a:chExt cx="656651" cy="1071848"/>
            </a:xfrm>
          </p:grpSpPr>
          <p:pic>
            <p:nvPicPr>
              <p:cNvPr id="40" name="Picture 2" descr="C:\Program Files\Microsoft Resource DVD Artwork\DVD_ART\Artwork_Imagery\HARDWARE_IMAGERY\Illustration - Misc Hardware\eHome icons\data server 2 tier.png"/>
              <p:cNvPicPr>
                <a:picLocks noChangeAspect="1" noChangeArrowheads="1"/>
              </p:cNvPicPr>
              <p:nvPr/>
            </p:nvPicPr>
            <p:blipFill>
              <a:blip r:embed="rId14"/>
              <a:srcRect/>
              <a:stretch>
                <a:fillRect/>
              </a:stretch>
            </p:blipFill>
            <p:spPr bwMode="auto">
              <a:xfrm>
                <a:off x="4571999" y="2675438"/>
                <a:ext cx="542352" cy="1071848"/>
              </a:xfrm>
              <a:prstGeom prst="rect">
                <a:avLst/>
              </a:prstGeom>
              <a:noFill/>
            </p:spPr>
          </p:pic>
          <p:sp>
            <p:nvSpPr>
              <p:cNvPr id="41" name="TextBox 40"/>
              <p:cNvSpPr txBox="1"/>
              <p:nvPr/>
            </p:nvSpPr>
            <p:spPr>
              <a:xfrm>
                <a:off x="4457700" y="2773680"/>
                <a:ext cx="553998" cy="830997"/>
              </a:xfrm>
              <a:prstGeom prst="rect">
                <a:avLst/>
              </a:prstGeom>
              <a:noFill/>
              <a:scene3d>
                <a:camera prst="isometricOffAxis1Left"/>
                <a:lightRig rig="threePt" dir="t"/>
              </a:scene3d>
            </p:spPr>
            <p:txBody>
              <a:bodyPr vert="vert270" wrap="square" rtlCol="0">
                <a:spAutoFit/>
              </a:bodyPr>
              <a:lstStyle/>
              <a:p>
                <a:pPr algn="ctr" defTabSz="914363" rtl="0"/>
                <a:r>
                  <a:rPr lang="en-US" sz="2400" b="1" kern="1200" dirty="0">
                    <a:solidFill>
                      <a:srgbClr val="1F7335"/>
                    </a:solidFill>
                    <a:latin typeface="Segoe"/>
                    <a:ea typeface="+mn-ea"/>
                    <a:cs typeface="+mn-cs"/>
                  </a:rPr>
                  <a:t>MS</a:t>
                </a:r>
              </a:p>
            </p:txBody>
          </p:sp>
        </p:grpSp>
      </p:grpSp>
      <p:pic>
        <p:nvPicPr>
          <p:cNvPr id="44" name="Picture 22" descr="C:\Program Files\Microsoft Resource DVD Artwork\DVD_ART\Artwork_Imagery\Shapes and Graphics\Arrows - arrow\Curved\seamless computing arrows blue.png"/>
          <p:cNvPicPr>
            <a:picLocks noChangeAspect="1" noChangeArrowheads="1"/>
          </p:cNvPicPr>
          <p:nvPr/>
        </p:nvPicPr>
        <p:blipFill>
          <a:blip r:embed="rId15" cstate="print"/>
          <a:srcRect/>
          <a:stretch>
            <a:fillRect/>
          </a:stretch>
        </p:blipFill>
        <p:spPr bwMode="auto">
          <a:xfrm>
            <a:off x="3293675" y="4603824"/>
            <a:ext cx="1730270" cy="1209560"/>
          </a:xfrm>
          <a:prstGeom prst="rect">
            <a:avLst/>
          </a:prstGeom>
          <a:noFill/>
        </p:spPr>
      </p:pic>
      <p:pic>
        <p:nvPicPr>
          <p:cNvPr id="45" name="Picture 27" descr="C:\Program Files\Microsoft Resource DVD Artwork\DVD_ART\Artwork_Imagery\HARDWARE_IMAGERY\Illustration - Misc Hardware\Windows Vista Illustration Icons\Small Business.png"/>
          <p:cNvPicPr>
            <a:picLocks noChangeAspect="1" noChangeArrowheads="1"/>
          </p:cNvPicPr>
          <p:nvPr/>
        </p:nvPicPr>
        <p:blipFill>
          <a:blip r:embed="rId16" cstate="print"/>
          <a:srcRect/>
          <a:stretch>
            <a:fillRect/>
          </a:stretch>
        </p:blipFill>
        <p:spPr bwMode="auto">
          <a:xfrm>
            <a:off x="4154431" y="4883189"/>
            <a:ext cx="502036" cy="669207"/>
          </a:xfrm>
          <a:prstGeom prst="rect">
            <a:avLst/>
          </a:prstGeom>
          <a:noFill/>
        </p:spPr>
      </p:pic>
      <p:grpSp>
        <p:nvGrpSpPr>
          <p:cNvPr id="38" name="Group 44"/>
          <p:cNvGrpSpPr/>
          <p:nvPr/>
        </p:nvGrpSpPr>
        <p:grpSpPr>
          <a:xfrm>
            <a:off x="3420840" y="4961827"/>
            <a:ext cx="332456" cy="446315"/>
            <a:chOff x="2943232" y="1352550"/>
            <a:chExt cx="3280579" cy="4404098"/>
          </a:xfrm>
        </p:grpSpPr>
        <p:pic>
          <p:nvPicPr>
            <p:cNvPr id="47" name="Picture 35" descr="C:\Program Files\Microsoft Resource DVD Artwork\DVD_ART\Artwork_Imagery\Shapes and Graphics\Buidlings and dwellings\building purple.png"/>
            <p:cNvPicPr>
              <a:picLocks noChangeAspect="1" noChangeArrowheads="1"/>
            </p:cNvPicPr>
            <p:nvPr/>
          </p:nvPicPr>
          <p:blipFill>
            <a:blip r:embed="rId17" cstate="print"/>
            <a:srcRect/>
            <a:stretch>
              <a:fillRect/>
            </a:stretch>
          </p:blipFill>
          <p:spPr bwMode="auto">
            <a:xfrm>
              <a:off x="2943232" y="1352550"/>
              <a:ext cx="2430822" cy="4142584"/>
            </a:xfrm>
            <a:prstGeom prst="rect">
              <a:avLst/>
            </a:prstGeom>
            <a:noFill/>
          </p:spPr>
        </p:pic>
        <p:pic>
          <p:nvPicPr>
            <p:cNvPr id="48" name="Picture 38" descr="C:\Program Files\Microsoft Resource DVD Artwork\DVD_ART\Artwork_Imagery\HARDWARE_IMAGERY\Illustration - Misc Hardware\eHome icons\Supercomputer2.png"/>
            <p:cNvPicPr>
              <a:picLocks noChangeAspect="1" noChangeArrowheads="1"/>
            </p:cNvPicPr>
            <p:nvPr/>
          </p:nvPicPr>
          <p:blipFill>
            <a:blip r:embed="rId18" cstate="print"/>
            <a:srcRect/>
            <a:stretch>
              <a:fillRect/>
            </a:stretch>
          </p:blipFill>
          <p:spPr bwMode="auto">
            <a:xfrm>
              <a:off x="4825328" y="3312530"/>
              <a:ext cx="1398483" cy="2444118"/>
            </a:xfrm>
            <a:prstGeom prst="rect">
              <a:avLst/>
            </a:prstGeom>
            <a:noFill/>
          </p:spPr>
        </p:pic>
      </p:grpSp>
      <p:grpSp>
        <p:nvGrpSpPr>
          <p:cNvPr id="39" name="Group 95"/>
          <p:cNvGrpSpPr/>
          <p:nvPr/>
        </p:nvGrpSpPr>
        <p:grpSpPr>
          <a:xfrm>
            <a:off x="4078548" y="4430022"/>
            <a:ext cx="464617" cy="416988"/>
            <a:chOff x="4251970" y="4963422"/>
            <a:chExt cx="464617" cy="416988"/>
          </a:xfrm>
        </p:grpSpPr>
        <p:grpSp>
          <p:nvGrpSpPr>
            <p:cNvPr id="46" name="Group 11"/>
            <p:cNvGrpSpPr/>
            <p:nvPr/>
          </p:nvGrpSpPr>
          <p:grpSpPr>
            <a:xfrm>
              <a:off x="4251969" y="4993850"/>
              <a:ext cx="464616" cy="386560"/>
              <a:chOff x="1981194" y="1219200"/>
              <a:chExt cx="4099939" cy="2756391"/>
            </a:xfrm>
          </p:grpSpPr>
          <p:pic>
            <p:nvPicPr>
              <p:cNvPr id="52" name="Picture 2" descr="C:\Program Files\Microsoft Resource DVD Artwork\DVD_ART\Artwork_Imagery\Shapes and Graphics\Internet Cloud\cloud 1.png"/>
              <p:cNvPicPr>
                <a:picLocks noChangeAspect="1" noChangeArrowheads="1"/>
              </p:cNvPicPr>
              <p:nvPr/>
            </p:nvPicPr>
            <p:blipFill>
              <a:blip r:embed="rId19" cstate="print"/>
              <a:srcRect/>
              <a:stretch>
                <a:fillRect/>
              </a:stretch>
            </p:blipFill>
            <p:spPr bwMode="auto">
              <a:xfrm>
                <a:off x="2514586" y="1447792"/>
                <a:ext cx="3219415" cy="2430367"/>
              </a:xfrm>
              <a:prstGeom prst="rect">
                <a:avLst/>
              </a:prstGeom>
              <a:noFill/>
            </p:spPr>
          </p:pic>
          <p:pic>
            <p:nvPicPr>
              <p:cNvPr id="53" name="Picture 3" descr="C:\Program Files\Microsoft Resource DVD Artwork\DVD_ART\Artwork_Imagery\Shapes and Graphics\Internet Cloud\cloud 2.png"/>
              <p:cNvPicPr>
                <a:picLocks noChangeAspect="1" noChangeArrowheads="1"/>
              </p:cNvPicPr>
              <p:nvPr/>
            </p:nvPicPr>
            <p:blipFill>
              <a:blip r:embed="rId20" cstate="print"/>
              <a:srcRect/>
              <a:stretch>
                <a:fillRect/>
              </a:stretch>
            </p:blipFill>
            <p:spPr bwMode="auto">
              <a:xfrm>
                <a:off x="1981194" y="1219200"/>
                <a:ext cx="4099939" cy="2756391"/>
              </a:xfrm>
              <a:prstGeom prst="rect">
                <a:avLst/>
              </a:prstGeom>
              <a:noFill/>
            </p:spPr>
          </p:pic>
        </p:grpSp>
        <p:pic>
          <p:nvPicPr>
            <p:cNvPr id="51" name="Picture 2" descr="C:\Program Files\Microsoft Resource DVD Artwork\DVD_ART\Artwork_Imagery\HARDWARE_IMAGERY\Illustration - Misc Hardware\eHome icons\data server 2 tier.png"/>
            <p:cNvPicPr>
              <a:picLocks noChangeAspect="1" noChangeArrowheads="1"/>
            </p:cNvPicPr>
            <p:nvPr/>
          </p:nvPicPr>
          <p:blipFill>
            <a:blip r:embed="rId21" cstate="print">
              <a:duotone>
                <a:prstClr val="black"/>
                <a:schemeClr val="accent3">
                  <a:tint val="45000"/>
                  <a:satMod val="400000"/>
                </a:schemeClr>
              </a:duotone>
              <a:lum bright="10000"/>
            </a:blip>
            <a:srcRect/>
            <a:stretch>
              <a:fillRect/>
            </a:stretch>
          </p:blipFill>
          <p:spPr bwMode="auto">
            <a:xfrm>
              <a:off x="4424356" y="4963422"/>
              <a:ext cx="159030" cy="311742"/>
            </a:xfrm>
            <a:prstGeom prst="rect">
              <a:avLst/>
            </a:prstGeom>
            <a:noFill/>
          </p:spPr>
        </p:pic>
      </p:grpSp>
      <p:grpSp>
        <p:nvGrpSpPr>
          <p:cNvPr id="49" name="Group 18"/>
          <p:cNvGrpSpPr/>
          <p:nvPr/>
        </p:nvGrpSpPr>
        <p:grpSpPr>
          <a:xfrm>
            <a:off x="4855921" y="5278592"/>
            <a:ext cx="573755" cy="478005"/>
            <a:chOff x="3547394" y="2466308"/>
            <a:chExt cx="1561093" cy="1300573"/>
          </a:xfrm>
        </p:grpSpPr>
        <p:grpSp>
          <p:nvGrpSpPr>
            <p:cNvPr id="50" name="Group 11"/>
            <p:cNvGrpSpPr/>
            <p:nvPr/>
          </p:nvGrpSpPr>
          <p:grpSpPr>
            <a:xfrm>
              <a:off x="3547394" y="2466308"/>
              <a:ext cx="1561093" cy="1300573"/>
              <a:chOff x="1981200" y="1219200"/>
              <a:chExt cx="4079139" cy="2746101"/>
            </a:xfrm>
          </p:grpSpPr>
          <p:pic>
            <p:nvPicPr>
              <p:cNvPr id="59" name="Picture 2" descr="C:\Program Files\Microsoft Resource DVD Artwork\DVD_ART\Artwork_Imagery\Shapes and Graphics\Internet Cloud\cloud 1.png"/>
              <p:cNvPicPr>
                <a:picLocks noChangeAspect="1" noChangeArrowheads="1"/>
              </p:cNvPicPr>
              <p:nvPr/>
            </p:nvPicPr>
            <p:blipFill>
              <a:blip r:embed="rId22" cstate="print"/>
              <a:srcRect/>
              <a:stretch>
                <a:fillRect/>
              </a:stretch>
            </p:blipFill>
            <p:spPr bwMode="auto">
              <a:xfrm>
                <a:off x="2514597" y="1447802"/>
                <a:ext cx="3214539" cy="2411793"/>
              </a:xfrm>
              <a:prstGeom prst="rect">
                <a:avLst/>
              </a:prstGeom>
              <a:noFill/>
            </p:spPr>
          </p:pic>
          <p:pic>
            <p:nvPicPr>
              <p:cNvPr id="60" name="Picture 3" descr="C:\Program Files\Microsoft Resource DVD Artwork\DVD_ART\Artwork_Imagery\Shapes and Graphics\Internet Cloud\cloud 2.png"/>
              <p:cNvPicPr>
                <a:picLocks noChangeAspect="1" noChangeArrowheads="1"/>
              </p:cNvPicPr>
              <p:nvPr/>
            </p:nvPicPr>
            <p:blipFill>
              <a:blip r:embed="rId23" cstate="print"/>
              <a:srcRect/>
              <a:stretch>
                <a:fillRect/>
              </a:stretch>
            </p:blipFill>
            <p:spPr bwMode="auto">
              <a:xfrm>
                <a:off x="1981200" y="1219200"/>
                <a:ext cx="4079139" cy="2746101"/>
              </a:xfrm>
              <a:prstGeom prst="rect">
                <a:avLst/>
              </a:prstGeom>
              <a:noFill/>
            </p:spPr>
          </p:pic>
        </p:grpSp>
        <p:grpSp>
          <p:nvGrpSpPr>
            <p:cNvPr id="54" name="Group 71"/>
            <p:cNvGrpSpPr/>
            <p:nvPr/>
          </p:nvGrpSpPr>
          <p:grpSpPr>
            <a:xfrm>
              <a:off x="3847613" y="2675438"/>
              <a:ext cx="921150" cy="1074388"/>
              <a:chOff x="4273436" y="2675438"/>
              <a:chExt cx="921150" cy="1074388"/>
            </a:xfrm>
          </p:grpSpPr>
          <p:pic>
            <p:nvPicPr>
              <p:cNvPr id="57" name="Picture 2" descr="C:\Program Files\Microsoft Resource DVD Artwork\DVD_ART\Artwork_Imagery\HARDWARE_IMAGERY\Illustration - Misc Hardware\eHome icons\data server 2 tier.png"/>
              <p:cNvPicPr>
                <a:picLocks noChangeAspect="1" noChangeArrowheads="1"/>
              </p:cNvPicPr>
              <p:nvPr/>
            </p:nvPicPr>
            <p:blipFill>
              <a:blip r:embed="rId24" cstate="print"/>
              <a:srcRect/>
              <a:stretch>
                <a:fillRect/>
              </a:stretch>
            </p:blipFill>
            <p:spPr bwMode="auto">
              <a:xfrm>
                <a:off x="4572000" y="2675438"/>
                <a:ext cx="542988" cy="1074388"/>
              </a:xfrm>
              <a:prstGeom prst="rect">
                <a:avLst/>
              </a:prstGeom>
              <a:noFill/>
            </p:spPr>
          </p:pic>
          <p:sp>
            <p:nvSpPr>
              <p:cNvPr id="58" name="TextBox 57"/>
              <p:cNvSpPr txBox="1"/>
              <p:nvPr/>
            </p:nvSpPr>
            <p:spPr>
              <a:xfrm>
                <a:off x="4273436" y="2773679"/>
                <a:ext cx="921150" cy="830998"/>
              </a:xfrm>
              <a:prstGeom prst="rect">
                <a:avLst/>
              </a:prstGeom>
              <a:noFill/>
              <a:scene3d>
                <a:camera prst="isometricOffAxis1Left"/>
                <a:lightRig rig="threePt" dir="t"/>
              </a:scene3d>
            </p:spPr>
            <p:txBody>
              <a:bodyPr vert="vert270" wrap="square" rtlCol="0">
                <a:spAutoFit/>
              </a:bodyPr>
              <a:lstStyle/>
              <a:p>
                <a:pPr algn="ctr" defTabSz="914363" rtl="0"/>
                <a:r>
                  <a:rPr lang="en-US" sz="1000" b="1" kern="1200" dirty="0">
                    <a:solidFill>
                      <a:srgbClr val="1F7335"/>
                    </a:solidFill>
                    <a:latin typeface="Segoe"/>
                    <a:ea typeface="+mn-ea"/>
                    <a:cs typeface="+mn-cs"/>
                  </a:rPr>
                  <a:t>MS</a:t>
                </a:r>
              </a:p>
            </p:txBody>
          </p:sp>
        </p:grpSp>
      </p:grpSp>
      <p:pic>
        <p:nvPicPr>
          <p:cNvPr id="61" name="Picture 2" descr="C:\Program Files\Microsoft Resource DVD Artwork\DVD_ART\Artwork_Imagery\HARDWARE_IMAGERY\Illustration - Misc Hardware\eHome icons\data server 2 tier.png"/>
          <p:cNvPicPr>
            <a:picLocks noChangeAspect="1" noChangeArrowheads="1"/>
          </p:cNvPicPr>
          <p:nvPr/>
        </p:nvPicPr>
        <p:blipFill>
          <a:blip r:embed="rId25" cstate="print">
            <a:duotone>
              <a:prstClr val="black"/>
              <a:schemeClr val="accent3">
                <a:tint val="45000"/>
                <a:satMod val="400000"/>
              </a:schemeClr>
            </a:duotone>
            <a:lum bright="10000"/>
          </a:blip>
          <a:srcRect/>
          <a:stretch>
            <a:fillRect/>
          </a:stretch>
        </p:blipFill>
        <p:spPr bwMode="auto">
          <a:xfrm>
            <a:off x="7069417" y="2695668"/>
            <a:ext cx="535089" cy="1051611"/>
          </a:xfrm>
          <a:prstGeom prst="rect">
            <a:avLst/>
          </a:prstGeom>
          <a:noFill/>
        </p:spPr>
      </p:pic>
      <p:grpSp>
        <p:nvGrpSpPr>
          <p:cNvPr id="55" name="Group 93"/>
          <p:cNvGrpSpPr/>
          <p:nvPr/>
        </p:nvGrpSpPr>
        <p:grpSpPr>
          <a:xfrm>
            <a:off x="6432105" y="2466308"/>
            <a:ext cx="2168969" cy="1289304"/>
            <a:chOff x="6432104" y="2466307"/>
            <a:chExt cx="1921026" cy="1289304"/>
          </a:xfrm>
        </p:grpSpPr>
        <p:grpSp>
          <p:nvGrpSpPr>
            <p:cNvPr id="56" name="Group 11"/>
            <p:cNvGrpSpPr/>
            <p:nvPr/>
          </p:nvGrpSpPr>
          <p:grpSpPr>
            <a:xfrm>
              <a:off x="6432104" y="2466307"/>
              <a:ext cx="1921026" cy="1289304"/>
              <a:chOff x="1981200" y="1219198"/>
              <a:chExt cx="5019645" cy="2722308"/>
            </a:xfrm>
          </p:grpSpPr>
          <p:pic>
            <p:nvPicPr>
              <p:cNvPr id="65" name="Picture 2" descr="C:\Program Files\Microsoft Resource DVD Artwork\DVD_ART\Artwork_Imagery\Shapes and Graphics\Internet Cloud\cloud 1.png"/>
              <p:cNvPicPr>
                <a:picLocks noChangeAspect="1" noChangeArrowheads="1"/>
              </p:cNvPicPr>
              <p:nvPr/>
            </p:nvPicPr>
            <p:blipFill>
              <a:blip r:embed="rId12"/>
              <a:srcRect/>
              <a:stretch>
                <a:fillRect/>
              </a:stretch>
            </p:blipFill>
            <p:spPr bwMode="auto">
              <a:xfrm>
                <a:off x="2514597" y="1447801"/>
                <a:ext cx="3952382" cy="2403740"/>
              </a:xfrm>
              <a:prstGeom prst="rect">
                <a:avLst/>
              </a:prstGeom>
              <a:noFill/>
            </p:spPr>
          </p:pic>
          <p:pic>
            <p:nvPicPr>
              <p:cNvPr id="66" name="Picture 3" descr="C:\Program Files\Microsoft Resource DVD Artwork\DVD_ART\Artwork_Imagery\Shapes and Graphics\Internet Cloud\cloud 2.png"/>
              <p:cNvPicPr>
                <a:picLocks noChangeAspect="1" noChangeArrowheads="1"/>
              </p:cNvPicPr>
              <p:nvPr/>
            </p:nvPicPr>
            <p:blipFill>
              <a:blip r:embed="rId13"/>
              <a:srcRect/>
              <a:stretch>
                <a:fillRect/>
              </a:stretch>
            </p:blipFill>
            <p:spPr bwMode="auto">
              <a:xfrm>
                <a:off x="1981200" y="1219198"/>
                <a:ext cx="5019645" cy="2722308"/>
              </a:xfrm>
              <a:prstGeom prst="rect">
                <a:avLst/>
              </a:prstGeom>
              <a:noFill/>
            </p:spPr>
          </p:pic>
        </p:grpSp>
        <p:pic>
          <p:nvPicPr>
            <p:cNvPr id="64" name="Picture 2" descr="C:\Program Files\Microsoft Resource DVD Artwork\DVD_ART\Artwork_Imagery\HARDWARE_IMAGERY\Illustration - Misc Hardware\eHome icons\data server 2 tier.png"/>
            <p:cNvPicPr>
              <a:picLocks noChangeAspect="1" noChangeArrowheads="1"/>
            </p:cNvPicPr>
            <p:nvPr/>
          </p:nvPicPr>
          <p:blipFill>
            <a:blip r:embed="rId25" cstate="print">
              <a:duotone>
                <a:prstClr val="black"/>
                <a:schemeClr val="accent3">
                  <a:tint val="45000"/>
                  <a:satMod val="400000"/>
                </a:schemeClr>
              </a:duotone>
              <a:lum bright="10000"/>
            </a:blip>
            <a:srcRect/>
            <a:stretch>
              <a:fillRect/>
            </a:stretch>
          </p:blipFill>
          <p:spPr bwMode="auto">
            <a:xfrm>
              <a:off x="7062158" y="2701394"/>
              <a:ext cx="535089" cy="1051611"/>
            </a:xfrm>
            <a:prstGeom prst="rect">
              <a:avLst/>
            </a:prstGeom>
            <a:noFill/>
          </p:spPr>
        </p:pic>
      </p:grpSp>
      <p:pic>
        <p:nvPicPr>
          <p:cNvPr id="67" name="Picture 2"/>
          <p:cNvPicPr>
            <a:picLocks noChangeAspect="1" noChangeArrowheads="1"/>
          </p:cNvPicPr>
          <p:nvPr/>
        </p:nvPicPr>
        <p:blipFill>
          <a:blip r:embed="rId26"/>
          <a:srcRect/>
          <a:stretch>
            <a:fillRect/>
          </a:stretch>
        </p:blipFill>
        <p:spPr bwMode="auto">
          <a:xfrm>
            <a:off x="246271" y="4677102"/>
            <a:ext cx="2321717" cy="683172"/>
          </a:xfrm>
          <a:prstGeom prst="rect">
            <a:avLst/>
          </a:prstGeom>
          <a:noFill/>
          <a:ln w="9525">
            <a:noFill/>
            <a:miter lim="800000"/>
            <a:headEnd/>
            <a:tailEnd/>
          </a:ln>
          <a:effectLst/>
        </p:spPr>
      </p:pic>
      <p:sp>
        <p:nvSpPr>
          <p:cNvPr id="68" name="Titre 67"/>
          <p:cNvSpPr>
            <a:spLocks noGrp="1"/>
          </p:cNvSpPr>
          <p:nvPr>
            <p:ph type="title"/>
          </p:nvPr>
        </p:nvSpPr>
        <p:spPr>
          <a:xfrm>
            <a:off x="1301453" y="275056"/>
            <a:ext cx="7661571" cy="1276351"/>
          </a:xfrm>
        </p:spPr>
        <p:txBody>
          <a:bodyPr/>
          <a:lstStyle/>
          <a:p>
            <a:r>
              <a:rPr lang="fr-FR" dirty="0" smtClean="0"/>
              <a:t>S+S pour les entreprises</a:t>
            </a:r>
            <a:endParaRPr lang="fr-F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0 0  L 0.25 0.33333  E" pathEditMode="relative" ptsTypes="">
                                      <p:cBhvr>
                                        <p:cTn id="6" dur="1000" fill="hold"/>
                                        <p:tgtEl>
                                          <p:spTgt spid="18"/>
                                        </p:tgtEl>
                                        <p:attrNameLst>
                                          <p:attrName>ppt_x</p:attrName>
                                          <p:attrName>ppt_y</p:attrName>
                                        </p:attrNameLst>
                                      </p:cBhvr>
                                    </p:animMotion>
                                  </p:childTnLst>
                                </p:cTn>
                              </p:par>
                              <p:par>
                                <p:cTn id="7" presetID="53" presetClass="exit" presetSubtype="0" fill="hold" nodeType="withEffect">
                                  <p:stCondLst>
                                    <p:cond delay="0"/>
                                  </p:stCondLst>
                                  <p:childTnLst>
                                    <p:anim calcmode="lin" valueType="num">
                                      <p:cBhvr>
                                        <p:cTn id="8" dur="1000"/>
                                        <p:tgtEl>
                                          <p:spTgt spid="18"/>
                                        </p:tgtEl>
                                        <p:attrNameLst>
                                          <p:attrName>ppt_w</p:attrName>
                                        </p:attrNameLst>
                                      </p:cBhvr>
                                      <p:tavLst>
                                        <p:tav tm="0">
                                          <p:val>
                                            <p:strVal val="ppt_w"/>
                                          </p:val>
                                        </p:tav>
                                        <p:tav tm="100000">
                                          <p:val>
                                            <p:fltVal val="0"/>
                                          </p:val>
                                        </p:tav>
                                      </p:tavLst>
                                    </p:anim>
                                    <p:anim calcmode="lin" valueType="num">
                                      <p:cBhvr>
                                        <p:cTn id="9" dur="1000"/>
                                        <p:tgtEl>
                                          <p:spTgt spid="18"/>
                                        </p:tgtEl>
                                        <p:attrNameLst>
                                          <p:attrName>ppt_h</p:attrName>
                                        </p:attrNameLst>
                                      </p:cBhvr>
                                      <p:tavLst>
                                        <p:tav tm="0">
                                          <p:val>
                                            <p:strVal val="ppt_h"/>
                                          </p:val>
                                        </p:tav>
                                        <p:tav tm="100000">
                                          <p:val>
                                            <p:fltVal val="0"/>
                                          </p:val>
                                        </p:tav>
                                      </p:tavLst>
                                    </p:anim>
                                    <p:animEffect transition="out" filter="fade">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0 0  L 0 0.33295  E" pathEditMode="relative" ptsTypes="">
                                      <p:cBhvr>
                                        <p:cTn id="13" dur="1000" fill="hold"/>
                                        <p:tgtEl>
                                          <p:spTgt spid="28"/>
                                        </p:tgtEl>
                                        <p:attrNameLst>
                                          <p:attrName>ppt_x</p:attrName>
                                          <p:attrName>ppt_y</p:attrName>
                                        </p:attrNameLst>
                                      </p:cBhvr>
                                    </p:animMotion>
                                  </p:childTnLst>
                                </p:cTn>
                              </p:par>
                              <p:par>
                                <p:cTn id="14" presetID="53" presetClass="exit" presetSubtype="0" fill="hold" nodeType="withEffect">
                                  <p:stCondLst>
                                    <p:cond delay="0"/>
                                  </p:stCondLst>
                                  <p:childTnLst>
                                    <p:anim calcmode="lin" valueType="num">
                                      <p:cBhvr>
                                        <p:cTn id="15" dur="1000"/>
                                        <p:tgtEl>
                                          <p:spTgt spid="28"/>
                                        </p:tgtEl>
                                        <p:attrNameLst>
                                          <p:attrName>ppt_w</p:attrName>
                                        </p:attrNameLst>
                                      </p:cBhvr>
                                      <p:tavLst>
                                        <p:tav tm="0">
                                          <p:val>
                                            <p:strVal val="ppt_w"/>
                                          </p:val>
                                        </p:tav>
                                        <p:tav tm="100000">
                                          <p:val>
                                            <p:fltVal val="0"/>
                                          </p:val>
                                        </p:tav>
                                      </p:tavLst>
                                    </p:anim>
                                    <p:anim calcmode="lin" valueType="num">
                                      <p:cBhvr>
                                        <p:cTn id="16" dur="1000"/>
                                        <p:tgtEl>
                                          <p:spTgt spid="28"/>
                                        </p:tgtEl>
                                        <p:attrNameLst>
                                          <p:attrName>ppt_h</p:attrName>
                                        </p:attrNameLst>
                                      </p:cBhvr>
                                      <p:tavLst>
                                        <p:tav tm="0">
                                          <p:val>
                                            <p:strVal val="ppt_h"/>
                                          </p:val>
                                        </p:tav>
                                        <p:tav tm="100000">
                                          <p:val>
                                            <p:fltVal val="0"/>
                                          </p:val>
                                        </p:tav>
                                      </p:tavLst>
                                    </p:anim>
                                    <p:animEffect transition="out" filter="fade">
                                      <p:cBhvr>
                                        <p:cTn id="17" dur="1000"/>
                                        <p:tgtEl>
                                          <p:spTgt spid="28"/>
                                        </p:tgtEl>
                                      </p:cBhvr>
                                    </p:animEffect>
                                    <p:set>
                                      <p:cBhvr>
                                        <p:cTn id="18" dur="1" fill="hold">
                                          <p:stCondLst>
                                            <p:cond delay="999"/>
                                          </p:stCondLst>
                                        </p:cTn>
                                        <p:tgtEl>
                                          <p:spTgt spid="28"/>
                                        </p:tgtEl>
                                        <p:attrNameLst>
                                          <p:attrName>style.visibility</p:attrName>
                                        </p:attrNameLst>
                                      </p:cBhvr>
                                      <p:to>
                                        <p:strVal val="hidden"/>
                                      </p:to>
                                    </p:set>
                                  </p:childTnLst>
                                </p:cTn>
                              </p:par>
                              <p:par>
                                <p:cTn id="19" presetID="49" presetClass="path" presetSubtype="0" accel="50000" decel="50000" fill="hold" nodeType="withEffect">
                                  <p:stCondLst>
                                    <p:cond delay="0"/>
                                  </p:stCondLst>
                                  <p:childTnLst>
                                    <p:animMotion origin="layout" path="M -1.11111E-6 -2.83237E-6 L -0.23108 0.32879 " pathEditMode="relative" rAng="0" ptsTypes="AA">
                                      <p:cBhvr>
                                        <p:cTn id="20" dur="1000" fill="hold"/>
                                        <p:tgtEl>
                                          <p:spTgt spid="55"/>
                                        </p:tgtEl>
                                        <p:attrNameLst>
                                          <p:attrName>ppt_x</p:attrName>
                                          <p:attrName>ppt_y</p:attrName>
                                        </p:attrNameLst>
                                      </p:cBhvr>
                                      <p:rCtr x="-116" y="164"/>
                                    </p:animMotion>
                                  </p:childTnLst>
                                </p:cTn>
                              </p:par>
                              <p:par>
                                <p:cTn id="21" presetID="53" presetClass="exit" presetSubtype="0" fill="hold" nodeType="withEffect">
                                  <p:stCondLst>
                                    <p:cond delay="0"/>
                                  </p:stCondLst>
                                  <p:childTnLst>
                                    <p:anim calcmode="lin" valueType="num">
                                      <p:cBhvr>
                                        <p:cTn id="22" dur="1000"/>
                                        <p:tgtEl>
                                          <p:spTgt spid="55"/>
                                        </p:tgtEl>
                                        <p:attrNameLst>
                                          <p:attrName>ppt_w</p:attrName>
                                        </p:attrNameLst>
                                      </p:cBhvr>
                                      <p:tavLst>
                                        <p:tav tm="0">
                                          <p:val>
                                            <p:strVal val="ppt_w"/>
                                          </p:val>
                                        </p:tav>
                                        <p:tav tm="100000">
                                          <p:val>
                                            <p:fltVal val="0"/>
                                          </p:val>
                                        </p:tav>
                                      </p:tavLst>
                                    </p:anim>
                                    <p:anim calcmode="lin" valueType="num">
                                      <p:cBhvr>
                                        <p:cTn id="23" dur="1000"/>
                                        <p:tgtEl>
                                          <p:spTgt spid="55"/>
                                        </p:tgtEl>
                                        <p:attrNameLst>
                                          <p:attrName>ppt_h</p:attrName>
                                        </p:attrNameLst>
                                      </p:cBhvr>
                                      <p:tavLst>
                                        <p:tav tm="0">
                                          <p:val>
                                            <p:strVal val="ppt_h"/>
                                          </p:val>
                                        </p:tav>
                                        <p:tav tm="100000">
                                          <p:val>
                                            <p:fltVal val="0"/>
                                          </p:val>
                                        </p:tav>
                                      </p:tavLst>
                                    </p:anim>
                                    <p:animEffect transition="out" filter="fade">
                                      <p:cBhvr>
                                        <p:cTn id="24" dur="1000"/>
                                        <p:tgtEl>
                                          <p:spTgt spid="55"/>
                                        </p:tgtEl>
                                      </p:cBhvr>
                                    </p:animEffect>
                                    <p:set>
                                      <p:cBhvr>
                                        <p:cTn id="25" dur="1" fill="hold">
                                          <p:stCondLst>
                                            <p:cond delay="999"/>
                                          </p:stCondLst>
                                        </p:cTn>
                                        <p:tgtEl>
                                          <p:spTgt spid="55"/>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childTnLst>
                                </p:cTn>
                              </p:par>
                              <p:par>
                                <p:cTn id="33" presetID="10" presetClass="entr" presetSubtype="0" fill="remove"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1"/>
          </p:nvPr>
        </p:nvSpPr>
        <p:spPr/>
        <p:txBody>
          <a:bodyPr/>
          <a:lstStyle/>
          <a:p>
            <a:r>
              <a:rPr lang="fr-FR" dirty="0" smtClean="0"/>
              <a:t>Démo</a:t>
            </a:r>
            <a:endParaRPr lang="fr-FR"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S+S pour les développeurs</a:t>
            </a:r>
            <a:endParaRPr lang="fr-FR" sz="4000" dirty="0"/>
          </a:p>
        </p:txBody>
      </p:sp>
      <p:pic>
        <p:nvPicPr>
          <p:cNvPr id="22" name="Picture 2" descr="C:\Program Files\Microsoft Resource DVD Artwork\DVD_ART\Artwork_Imagery\HARDWARE_IMAGERY\Illustration - Misc Hardware\Windows Vista Illustration Icons\Computer.png"/>
          <p:cNvPicPr>
            <a:picLocks noChangeAspect="1" noChangeArrowheads="1"/>
          </p:cNvPicPr>
          <p:nvPr/>
        </p:nvPicPr>
        <p:blipFill>
          <a:blip r:embed="rId3"/>
          <a:srcRect/>
          <a:stretch>
            <a:fillRect/>
          </a:stretch>
        </p:blipFill>
        <p:spPr bwMode="auto">
          <a:xfrm>
            <a:off x="2313141" y="1408985"/>
            <a:ext cx="895037" cy="957025"/>
          </a:xfrm>
          <a:prstGeom prst="rect">
            <a:avLst/>
          </a:prstGeom>
          <a:noFill/>
        </p:spPr>
      </p:pic>
      <p:sp>
        <p:nvSpPr>
          <p:cNvPr id="23" name="Rounded Rectangle 22"/>
          <p:cNvSpPr/>
          <p:nvPr/>
        </p:nvSpPr>
        <p:spPr bwMode="invGray">
          <a:xfrm>
            <a:off x="1057916" y="1482688"/>
            <a:ext cx="2267060" cy="1268454"/>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endParaRPr>
          </a:p>
        </p:txBody>
      </p:sp>
      <p:sp>
        <p:nvSpPr>
          <p:cNvPr id="24" name="Rounded Rectangle 23"/>
          <p:cNvSpPr/>
          <p:nvPr/>
        </p:nvSpPr>
        <p:spPr bwMode="invGray">
          <a:xfrm>
            <a:off x="5830391" y="1468099"/>
            <a:ext cx="2267060" cy="1268454"/>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endParaRPr>
          </a:p>
        </p:txBody>
      </p:sp>
      <p:sp>
        <p:nvSpPr>
          <p:cNvPr id="25" name="Rounded Rectangle 24"/>
          <p:cNvSpPr/>
          <p:nvPr/>
        </p:nvSpPr>
        <p:spPr bwMode="invGray">
          <a:xfrm>
            <a:off x="3426264" y="1468099"/>
            <a:ext cx="2267060" cy="1268454"/>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fr-FR" sz="2800" b="1" cap="all" spc="-40">
              <a:solidFill>
                <a:prstClr val="white"/>
              </a:solidFill>
            </a:endParaRPr>
          </a:p>
        </p:txBody>
      </p:sp>
      <p:pic>
        <p:nvPicPr>
          <p:cNvPr id="26" name="Picture 2" descr="C:\Program Files\Microsoft Resource DVD Artwork\DVD_ART\BoxShots_Logos\Windows Vista\Windows Vista logo rev h.png"/>
          <p:cNvPicPr>
            <a:picLocks noChangeAspect="1" noChangeArrowheads="1"/>
          </p:cNvPicPr>
          <p:nvPr/>
        </p:nvPicPr>
        <p:blipFill>
          <a:blip r:embed="rId4"/>
          <a:srcRect/>
          <a:stretch>
            <a:fillRect/>
          </a:stretch>
        </p:blipFill>
        <p:spPr bwMode="invGray">
          <a:xfrm>
            <a:off x="1148599" y="2224360"/>
            <a:ext cx="1360234" cy="275751"/>
          </a:xfrm>
          <a:prstGeom prst="rect">
            <a:avLst/>
          </a:prstGeom>
          <a:noFill/>
        </p:spPr>
      </p:pic>
      <p:pic>
        <p:nvPicPr>
          <p:cNvPr id="27" name="Picture 13" descr="\\eventsql\dvd\Online_ART\DVD_ART34\Artwork_Imagery\Icons - Illustrations\_WINDOWS VISTA ICONS\Laptop notebook mobility pc.png"/>
          <p:cNvPicPr>
            <a:picLocks noChangeAspect="1" noChangeArrowheads="1"/>
          </p:cNvPicPr>
          <p:nvPr/>
        </p:nvPicPr>
        <p:blipFill>
          <a:blip r:embed="rId5"/>
          <a:srcRect/>
          <a:stretch>
            <a:fillRect/>
          </a:stretch>
        </p:blipFill>
        <p:spPr bwMode="auto">
          <a:xfrm>
            <a:off x="7031933" y="1511103"/>
            <a:ext cx="810402" cy="821435"/>
          </a:xfrm>
          <a:prstGeom prst="rect">
            <a:avLst/>
          </a:prstGeom>
          <a:noFill/>
          <a:scene3d>
            <a:camera prst="perspectiveLeft"/>
            <a:lightRig rig="threePt" dir="t"/>
          </a:scene3d>
        </p:spPr>
      </p:pic>
      <p:pic>
        <p:nvPicPr>
          <p:cNvPr id="28" name="Picture 4" descr="C:\Users\maryfj\Desktop\DVD_ART34\Logos\Windows Mobile\Windows Mobile logo v r.png"/>
          <p:cNvPicPr>
            <a:picLocks noChangeAspect="1" noChangeArrowheads="1"/>
          </p:cNvPicPr>
          <p:nvPr/>
        </p:nvPicPr>
        <p:blipFill>
          <a:blip r:embed="rId6"/>
          <a:srcRect/>
          <a:stretch>
            <a:fillRect/>
          </a:stretch>
        </p:blipFill>
        <p:spPr bwMode="invGray">
          <a:xfrm>
            <a:off x="3660209" y="1621876"/>
            <a:ext cx="544094" cy="484925"/>
          </a:xfrm>
          <a:prstGeom prst="rect">
            <a:avLst/>
          </a:prstGeom>
          <a:noFill/>
        </p:spPr>
      </p:pic>
      <p:sp>
        <p:nvSpPr>
          <p:cNvPr id="29" name="TextBox 28"/>
          <p:cNvSpPr txBox="1"/>
          <p:nvPr/>
        </p:nvSpPr>
        <p:spPr>
          <a:xfrm>
            <a:off x="5989085" y="1272346"/>
            <a:ext cx="1541600" cy="353302"/>
          </a:xfrm>
          <a:prstGeom prst="rect">
            <a:avLst/>
          </a:prstGeom>
          <a:noFill/>
        </p:spPr>
        <p:txBody>
          <a:bodyPr wrap="square" lIns="0" tIns="0" rIns="0" bIns="0" rtlCol="0">
            <a:spAutoFit/>
          </a:bodyPr>
          <a:lstStyle/>
          <a:p>
            <a:pP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Web</a:t>
            </a:r>
            <a:endParaRPr lang="fr-FR" sz="28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30" name="TextBox 29"/>
          <p:cNvSpPr txBox="1"/>
          <p:nvPr/>
        </p:nvSpPr>
        <p:spPr>
          <a:xfrm>
            <a:off x="3634476" y="1272346"/>
            <a:ext cx="2085695" cy="353302"/>
          </a:xfrm>
          <a:prstGeom prst="rect">
            <a:avLst/>
          </a:prstGeom>
          <a:noFill/>
        </p:spPr>
        <p:txBody>
          <a:bodyPr wrap="square" lIns="0" tIns="0" rIns="0" bIns="0" rtlCol="0">
            <a:spAutoFit/>
          </a:bodyPr>
          <a:lstStyle/>
          <a:p>
            <a:pP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Terminaux</a:t>
            </a:r>
            <a:endParaRPr lang="fr-FR" sz="28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31" name="TextBox 30"/>
          <p:cNvSpPr txBox="1"/>
          <p:nvPr/>
        </p:nvSpPr>
        <p:spPr>
          <a:xfrm>
            <a:off x="1242065" y="1272346"/>
            <a:ext cx="2085695" cy="353302"/>
          </a:xfrm>
          <a:prstGeom prst="rect">
            <a:avLst/>
          </a:prstGeom>
          <a:noFill/>
        </p:spPr>
        <p:txBody>
          <a:bodyPr wrap="square" lIns="0" tIns="0" rIns="0" bIns="0" rtlCol="0">
            <a:spAutoFit/>
          </a:bodyPr>
          <a:lstStyle/>
          <a:p>
            <a:pP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PC</a:t>
            </a:r>
            <a:endParaRPr lang="fr-FR" sz="28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grpSp>
        <p:nvGrpSpPr>
          <p:cNvPr id="3" name="Group 17"/>
          <p:cNvGrpSpPr/>
          <p:nvPr/>
        </p:nvGrpSpPr>
        <p:grpSpPr>
          <a:xfrm>
            <a:off x="4509790" y="1552353"/>
            <a:ext cx="1173364" cy="1052905"/>
            <a:chOff x="8456090" y="4268501"/>
            <a:chExt cx="2210323" cy="1979899"/>
          </a:xfrm>
        </p:grpSpPr>
        <p:pic>
          <p:nvPicPr>
            <p:cNvPr id="35" name="Picture 34" descr="Samsung2.png"/>
            <p:cNvPicPr>
              <a:picLocks noChangeAspect="1"/>
            </p:cNvPicPr>
            <p:nvPr/>
          </p:nvPicPr>
          <p:blipFill>
            <a:blip r:embed="rId7" cstate="print"/>
            <a:stretch>
              <a:fillRect/>
            </a:stretch>
          </p:blipFill>
          <p:spPr>
            <a:xfrm>
              <a:off x="8456090" y="4779213"/>
              <a:ext cx="491455" cy="1122843"/>
            </a:xfrm>
            <a:prstGeom prst="rect">
              <a:avLst/>
            </a:prstGeom>
            <a:effectLst>
              <a:reflection blurRad="6350" stA="52000" endA="300" endPos="35000" dir="5400000" sy="-100000" algn="bl" rotWithShape="0"/>
            </a:effectLst>
          </p:spPr>
        </p:pic>
        <p:pic>
          <p:nvPicPr>
            <p:cNvPr id="36" name="Picture 35" descr="xbox-360-elite-black-angled.png"/>
            <p:cNvPicPr>
              <a:picLocks noChangeAspect="1"/>
            </p:cNvPicPr>
            <p:nvPr/>
          </p:nvPicPr>
          <p:blipFill>
            <a:blip r:embed="rId8" cstate="print">
              <a:lum bright="10000"/>
            </a:blip>
            <a:srcRect b="8797"/>
            <a:stretch>
              <a:fillRect/>
            </a:stretch>
          </p:blipFill>
          <p:spPr>
            <a:xfrm>
              <a:off x="9175052" y="4268501"/>
              <a:ext cx="1491361" cy="1908162"/>
            </a:xfrm>
            <a:prstGeom prst="rect">
              <a:avLst/>
            </a:prstGeom>
            <a:effectLst/>
          </p:spPr>
        </p:pic>
        <p:pic>
          <p:nvPicPr>
            <p:cNvPr id="37" name="Picture 36" descr="Zune4GB8GB-80GB.png"/>
            <p:cNvPicPr>
              <a:picLocks noChangeAspect="1"/>
            </p:cNvPicPr>
            <p:nvPr/>
          </p:nvPicPr>
          <p:blipFill>
            <a:blip r:embed="rId9" cstate="print"/>
            <a:stretch>
              <a:fillRect/>
            </a:stretch>
          </p:blipFill>
          <p:spPr>
            <a:xfrm>
              <a:off x="8871726" y="5209493"/>
              <a:ext cx="475041" cy="1038907"/>
            </a:xfrm>
            <a:prstGeom prst="rect">
              <a:avLst/>
            </a:prstGeom>
            <a:effectLst>
              <a:reflection blurRad="6350" stA="52000" endA="300" endPos="35000" dir="5400000" sy="-100000" algn="bl" rotWithShape="0"/>
            </a:effectLst>
          </p:spPr>
        </p:pic>
      </p:grpSp>
      <p:pic>
        <p:nvPicPr>
          <p:cNvPr id="33" name="Picture 5" descr="C:\Program Files\Microsoft Resource DVD Artwork\DVD_ART\Artwork_Imagery\HARDWARE_IMAGERY\Illustration - Misc Hardware\Windows Vista Illustration Icons\IE 7 larger.png"/>
          <p:cNvPicPr>
            <a:picLocks noChangeAspect="1" noChangeArrowheads="1"/>
          </p:cNvPicPr>
          <p:nvPr/>
        </p:nvPicPr>
        <p:blipFill>
          <a:blip r:embed="rId10" cstate="print"/>
          <a:stretch>
            <a:fillRect/>
          </a:stretch>
        </p:blipFill>
        <p:spPr bwMode="auto">
          <a:xfrm>
            <a:off x="5830807" y="1621876"/>
            <a:ext cx="1233185" cy="458959"/>
          </a:xfrm>
          <a:prstGeom prst="rect">
            <a:avLst/>
          </a:prstGeom>
          <a:noFill/>
          <a:effectLst>
            <a:outerShdw blurRad="63500" sx="102000" sy="102000" algn="ctr" rotWithShape="0">
              <a:prstClr val="black">
                <a:alpha val="40000"/>
              </a:prstClr>
            </a:outerShdw>
          </a:effectLst>
        </p:spPr>
      </p:pic>
      <p:pic>
        <p:nvPicPr>
          <p:cNvPr id="34" name="Picture 3" descr="C:\Program Files\Microsoft Resource DVD Artwork\DVD_ART\BoxShots_Logos\Office 2007\Office 2007 h reverse.png"/>
          <p:cNvPicPr>
            <a:picLocks noChangeAspect="1" noChangeArrowheads="1"/>
          </p:cNvPicPr>
          <p:nvPr/>
        </p:nvPicPr>
        <p:blipFill>
          <a:blip r:embed="rId11"/>
          <a:srcRect/>
          <a:stretch>
            <a:fillRect/>
          </a:stretch>
        </p:blipFill>
        <p:spPr bwMode="invGray">
          <a:xfrm>
            <a:off x="1127355" y="1621876"/>
            <a:ext cx="1005089" cy="304009"/>
          </a:xfrm>
          <a:prstGeom prst="rect">
            <a:avLst/>
          </a:prstGeom>
          <a:effectLst>
            <a:outerShdw blurRad="50800" dist="38100" dir="2700000" algn="tl" rotWithShape="0">
              <a:prstClr val="black">
                <a:alpha val="40000"/>
              </a:prstClr>
            </a:outerShdw>
          </a:effectLst>
        </p:spPr>
      </p:pic>
      <p:grpSp>
        <p:nvGrpSpPr>
          <p:cNvPr id="9" name="Group 11"/>
          <p:cNvGrpSpPr/>
          <p:nvPr/>
        </p:nvGrpSpPr>
        <p:grpSpPr>
          <a:xfrm>
            <a:off x="4695191" y="4088708"/>
            <a:ext cx="4707572" cy="2240280"/>
            <a:chOff x="1981200" y="1219198"/>
            <a:chExt cx="5137551" cy="2786254"/>
          </a:xfrm>
        </p:grpSpPr>
        <p:pic>
          <p:nvPicPr>
            <p:cNvPr id="51" name="Picture 3" descr="C:\Program Files\Microsoft Resource DVD Artwork\DVD_ART\Artwork_Imagery\Shapes and Graphics\Internet Cloud\cloud 2.png"/>
            <p:cNvPicPr>
              <a:picLocks noChangeAspect="1" noChangeArrowheads="1"/>
            </p:cNvPicPr>
            <p:nvPr/>
          </p:nvPicPr>
          <p:blipFill>
            <a:blip r:embed="rId12"/>
            <a:srcRect/>
            <a:stretch>
              <a:fillRect/>
            </a:stretch>
          </p:blipFill>
          <p:spPr bwMode="auto">
            <a:xfrm>
              <a:off x="1981200" y="1219198"/>
              <a:ext cx="5137551" cy="2786254"/>
            </a:xfrm>
            <a:prstGeom prst="rect">
              <a:avLst/>
            </a:prstGeom>
            <a:noFill/>
          </p:spPr>
        </p:pic>
        <p:pic>
          <p:nvPicPr>
            <p:cNvPr id="46" name="Picture 2" descr="C:\Program Files\Microsoft Resource DVD Artwork\DVD_ART\Artwork_Imagery\Shapes and Graphics\Internet Cloud\cloud 1.png"/>
            <p:cNvPicPr>
              <a:picLocks noChangeAspect="1" noChangeArrowheads="1"/>
            </p:cNvPicPr>
            <p:nvPr/>
          </p:nvPicPr>
          <p:blipFill>
            <a:blip r:embed="rId13"/>
            <a:srcRect/>
            <a:stretch>
              <a:fillRect/>
            </a:stretch>
          </p:blipFill>
          <p:spPr bwMode="auto">
            <a:xfrm>
              <a:off x="2514600" y="1447800"/>
              <a:ext cx="4284873" cy="2419350"/>
            </a:xfrm>
            <a:prstGeom prst="rect">
              <a:avLst/>
            </a:prstGeom>
            <a:noFill/>
          </p:spPr>
        </p:pic>
      </p:grpSp>
      <p:sp>
        <p:nvSpPr>
          <p:cNvPr id="53" name="Rounded Rectangle 52"/>
          <p:cNvSpPr/>
          <p:nvPr/>
        </p:nvSpPr>
        <p:spPr bwMode="invGray">
          <a:xfrm>
            <a:off x="1150733" y="4512525"/>
            <a:ext cx="2790508" cy="147828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pic>
        <p:nvPicPr>
          <p:cNvPr id="54" name="Picture 3" descr="C:\Users\aliciat\Desktop\Events\MIX\ForMonicaRayOzzieKit\ForMonicaRayOzzieKit\DataCenterOne\MSdatacenter.png"/>
          <p:cNvPicPr>
            <a:picLocks noChangeAspect="1" noChangeArrowheads="1"/>
          </p:cNvPicPr>
          <p:nvPr/>
        </p:nvPicPr>
        <p:blipFill>
          <a:blip r:embed="rId14" cstate="print"/>
          <a:srcRect/>
          <a:stretch>
            <a:fillRect/>
          </a:stretch>
        </p:blipFill>
        <p:spPr bwMode="auto">
          <a:xfrm flipH="1">
            <a:off x="5661351" y="4911683"/>
            <a:ext cx="2808988" cy="1113909"/>
          </a:xfrm>
          <a:prstGeom prst="rect">
            <a:avLst/>
          </a:prstGeom>
          <a:noFill/>
        </p:spPr>
      </p:pic>
      <p:pic>
        <p:nvPicPr>
          <p:cNvPr id="55" name="Picture 4" descr="C:\Users\acarrab\Desktop\SQL 2008\logos\SQL08_h_rgb_white.png"/>
          <p:cNvPicPr>
            <a:picLocks noChangeAspect="1" noChangeArrowheads="1"/>
          </p:cNvPicPr>
          <p:nvPr/>
        </p:nvPicPr>
        <p:blipFill>
          <a:blip r:embed="rId15"/>
          <a:srcRect/>
          <a:stretch>
            <a:fillRect/>
          </a:stretch>
        </p:blipFill>
        <p:spPr bwMode="invGray">
          <a:xfrm>
            <a:off x="1912733" y="5135166"/>
            <a:ext cx="1339444" cy="276519"/>
          </a:xfrm>
          <a:prstGeom prst="rect">
            <a:avLst/>
          </a:prstGeom>
          <a:noFill/>
          <a:effectLst>
            <a:outerShdw blurRad="12700" dist="25400" dir="2700000" algn="tl" rotWithShape="0">
              <a:prstClr val="black">
                <a:alpha val="40000"/>
              </a:prstClr>
            </a:outerShdw>
          </a:effectLst>
        </p:spPr>
      </p:pic>
      <p:pic>
        <p:nvPicPr>
          <p:cNvPr id="56" name="Picture 55" descr="Data Center Servers.png"/>
          <p:cNvPicPr>
            <a:picLocks noChangeAspect="1"/>
          </p:cNvPicPr>
          <p:nvPr/>
        </p:nvPicPr>
        <p:blipFill>
          <a:blip r:embed="rId16" cstate="print"/>
          <a:stretch>
            <a:fillRect/>
          </a:stretch>
        </p:blipFill>
        <p:spPr>
          <a:xfrm>
            <a:off x="2827133" y="4585487"/>
            <a:ext cx="895935" cy="551913"/>
          </a:xfrm>
          <a:prstGeom prst="rect">
            <a:avLst/>
          </a:prstGeom>
        </p:spPr>
      </p:pic>
      <p:sp>
        <p:nvSpPr>
          <p:cNvPr id="57" name="TextBox 56"/>
          <p:cNvSpPr txBox="1"/>
          <p:nvPr/>
        </p:nvSpPr>
        <p:spPr>
          <a:xfrm>
            <a:off x="1283076" y="4157480"/>
            <a:ext cx="2567267" cy="698012"/>
          </a:xfrm>
          <a:prstGeom prst="rect">
            <a:avLst/>
          </a:prstGeom>
          <a:noFill/>
        </p:spPr>
        <p:txBody>
          <a:bodyPr wrap="square" lIns="0" tIns="0" rIns="0" bIns="0" rtlCol="0">
            <a:spAutoFit/>
          </a:bodyPr>
          <a:lstStyle/>
          <a:p>
            <a:pP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Serveurs</a:t>
            </a:r>
          </a:p>
          <a:p>
            <a:pP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Entreprise</a:t>
            </a:r>
            <a:endParaRPr lang="en-US"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58" name="TextBox 57"/>
          <p:cNvSpPr txBox="1"/>
          <p:nvPr/>
        </p:nvSpPr>
        <p:spPr>
          <a:xfrm>
            <a:off x="7267701" y="3782286"/>
            <a:ext cx="2196936" cy="691728"/>
          </a:xfrm>
          <a:prstGeom prst="rect">
            <a:avLst/>
          </a:prstGeom>
          <a:noFill/>
        </p:spPr>
        <p:txBody>
          <a:bodyPr wrap="square" lIns="0" tIns="0" rIns="0" bIns="0" rtlCol="0">
            <a:spAutoFit/>
          </a:bodyPr>
          <a:lstStyle/>
          <a:p>
            <a:pPr algn="ct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Services</a:t>
            </a:r>
          </a:p>
          <a:p>
            <a:pPr algn="ctr">
              <a:lnSpc>
                <a:spcPct val="80000"/>
              </a:lnSpc>
            </a:pP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Cloud</a:t>
            </a:r>
            <a:r>
              <a:rPr lang="fr-FR" sz="28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rPr>
              <a:t> »</a:t>
            </a:r>
            <a:endParaRPr lang="en-US" sz="28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latin typeface="+mj-lt"/>
              <a:cs typeface="Arial" charset="0"/>
            </a:endParaRPr>
          </a:p>
        </p:txBody>
      </p:sp>
      <p:pic>
        <p:nvPicPr>
          <p:cNvPr id="59" name="Picture 2" descr="C:\Users\marklin\Desktop\APP PLAT LOGOS\WS08_h_rgb_REV.png"/>
          <p:cNvPicPr>
            <a:picLocks noChangeAspect="1" noChangeArrowheads="1"/>
          </p:cNvPicPr>
          <p:nvPr/>
        </p:nvPicPr>
        <p:blipFill>
          <a:blip r:embed="rId17"/>
          <a:stretch>
            <a:fillRect/>
          </a:stretch>
        </p:blipFill>
        <p:spPr bwMode="invGray">
          <a:xfrm>
            <a:off x="1372983" y="5478213"/>
            <a:ext cx="2571918" cy="390671"/>
          </a:xfrm>
          <a:prstGeom prst="rect">
            <a:avLst/>
          </a:prstGeom>
          <a:noFill/>
          <a:ln>
            <a:noFill/>
          </a:ln>
        </p:spPr>
      </p:pic>
      <p:grpSp>
        <p:nvGrpSpPr>
          <p:cNvPr id="21" name="Group 2"/>
          <p:cNvGrpSpPr/>
          <p:nvPr/>
        </p:nvGrpSpPr>
        <p:grpSpPr>
          <a:xfrm>
            <a:off x="2840069" y="1340053"/>
            <a:ext cx="3626195" cy="3506145"/>
            <a:chOff x="1091505" y="97975"/>
            <a:chExt cx="7101956" cy="6404933"/>
          </a:xfrm>
        </p:grpSpPr>
        <p:sp>
          <p:nvSpPr>
            <p:cNvPr id="4" name="Pie 3"/>
            <p:cNvSpPr/>
            <p:nvPr/>
          </p:nvSpPr>
          <p:spPr bwMode="auto">
            <a:xfrm>
              <a:off x="1091693" y="116307"/>
              <a:ext cx="6980933" cy="6369074"/>
            </a:xfrm>
            <a:prstGeom prst="pie">
              <a:avLst>
                <a:gd name="adj1" fmla="val 19062"/>
                <a:gd name="adj2" fmla="val 10790866"/>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40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Pie 4"/>
            <p:cNvSpPr/>
            <p:nvPr/>
          </p:nvSpPr>
          <p:spPr bwMode="auto">
            <a:xfrm>
              <a:off x="1091505" y="97975"/>
              <a:ext cx="6980933" cy="6369074"/>
            </a:xfrm>
            <a:prstGeom prst="pie">
              <a:avLst>
                <a:gd name="adj1" fmla="val 19062"/>
                <a:gd name="adj2" fmla="val 1761573"/>
              </a:avLst>
            </a:prstGeom>
            <a:gradFill flip="none" rotWithShape="1">
              <a:gsLst>
                <a:gs pos="0">
                  <a:schemeClr val="accent2">
                    <a:shade val="15000"/>
                    <a:satMod val="180000"/>
                    <a:alpha val="0"/>
                  </a:schemeClr>
                </a:gs>
                <a:gs pos="50000">
                  <a:schemeClr val="accent2">
                    <a:shade val="45000"/>
                    <a:satMod val="170000"/>
                    <a:alpha val="50000"/>
                  </a:schemeClr>
                </a:gs>
                <a:gs pos="70000">
                  <a:schemeClr val="accent2">
                    <a:tint val="99000"/>
                    <a:shade val="65000"/>
                    <a:satMod val="155000"/>
                    <a:alpha val="50000"/>
                  </a:schemeClr>
                </a:gs>
                <a:gs pos="100000">
                  <a:schemeClr val="accent2">
                    <a:tint val="95500"/>
                    <a:shade val="100000"/>
                    <a:satMod val="155000"/>
                    <a:alpha val="70000"/>
                  </a:schemeClr>
                </a:gs>
              </a:gsLst>
              <a:lin ang="10800000" scaled="1"/>
              <a:tileRect/>
            </a:gradFill>
            <a:ln>
              <a:headEnd type="none" w="med" len="med"/>
              <a:tailEnd type="none" w="med" len="med"/>
            </a:ln>
            <a:scene3d>
              <a:camera prst="orthographicFront" fov="0">
                <a:rot lat="0" lon="0" rev="0"/>
              </a:camera>
              <a:lightRig rig="glow" dir="t">
                <a:rot lat="0" lon="0" rev="6360000"/>
              </a:lightRig>
            </a:scene3d>
            <a:sp3d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40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Pie 5"/>
            <p:cNvSpPr/>
            <p:nvPr/>
          </p:nvSpPr>
          <p:spPr bwMode="auto">
            <a:xfrm>
              <a:off x="1212528" y="120588"/>
              <a:ext cx="6980933" cy="6369074"/>
            </a:xfrm>
            <a:prstGeom prst="pie">
              <a:avLst>
                <a:gd name="adj1" fmla="val 9058033"/>
                <a:gd name="adj2" fmla="val 10790866"/>
              </a:avLst>
            </a:prstGeom>
            <a:gradFill flip="none" rotWithShape="1">
              <a:gsLst>
                <a:gs pos="0">
                  <a:schemeClr val="accent2">
                    <a:shade val="15000"/>
                    <a:satMod val="180000"/>
                    <a:alpha val="0"/>
                  </a:schemeClr>
                </a:gs>
                <a:gs pos="50000">
                  <a:schemeClr val="accent2">
                    <a:shade val="45000"/>
                    <a:satMod val="170000"/>
                    <a:alpha val="50000"/>
                  </a:schemeClr>
                </a:gs>
                <a:gs pos="70000">
                  <a:schemeClr val="accent2">
                    <a:tint val="99000"/>
                    <a:shade val="65000"/>
                    <a:satMod val="155000"/>
                    <a:alpha val="50000"/>
                  </a:schemeClr>
                </a:gs>
                <a:gs pos="100000">
                  <a:schemeClr val="accent2">
                    <a:tint val="95500"/>
                    <a:shade val="100000"/>
                    <a:satMod val="155000"/>
                    <a:alpha val="70000"/>
                  </a:schemeClr>
                </a:gs>
              </a:gsLst>
              <a:lin ang="0" scaled="1"/>
              <a:tileRect/>
            </a:gradFill>
            <a:ln>
              <a:headEnd type="none" w="med" len="med"/>
              <a:tailEnd type="none" w="med" len="med"/>
            </a:ln>
            <a:scene3d>
              <a:camera prst="orthographicFront" fov="0">
                <a:rot lat="0" lon="0" rev="0"/>
              </a:camera>
              <a:lightRig rig="glow" dir="t">
                <a:rot lat="0" lon="0" rev="6360000"/>
              </a:lightRig>
            </a:scene3d>
            <a:sp3d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40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Pie 6"/>
            <p:cNvSpPr/>
            <p:nvPr/>
          </p:nvSpPr>
          <p:spPr bwMode="auto">
            <a:xfrm>
              <a:off x="1091505" y="133834"/>
              <a:ext cx="6980933" cy="6369074"/>
            </a:xfrm>
            <a:prstGeom prst="pie">
              <a:avLst>
                <a:gd name="adj1" fmla="val 4071186"/>
                <a:gd name="adj2" fmla="val 6864725"/>
              </a:avLst>
            </a:prstGeom>
            <a:gradFill>
              <a:gsLst>
                <a:gs pos="0">
                  <a:schemeClr val="accent2">
                    <a:shade val="15000"/>
                    <a:satMod val="180000"/>
                    <a:alpha val="0"/>
                  </a:schemeClr>
                </a:gs>
                <a:gs pos="50000">
                  <a:schemeClr val="accent2">
                    <a:shade val="45000"/>
                    <a:satMod val="170000"/>
                    <a:alpha val="50000"/>
                  </a:schemeClr>
                </a:gs>
                <a:gs pos="70000">
                  <a:schemeClr val="accent2">
                    <a:tint val="99000"/>
                    <a:shade val="65000"/>
                    <a:satMod val="155000"/>
                    <a:alpha val="50000"/>
                  </a:schemeClr>
                </a:gs>
                <a:gs pos="100000">
                  <a:schemeClr val="accent2">
                    <a:tint val="95500"/>
                    <a:shade val="100000"/>
                    <a:satMod val="155000"/>
                    <a:alpha val="70000"/>
                  </a:schemeClr>
                </a:gs>
              </a:gsLst>
            </a:gradFill>
            <a:ln>
              <a:headEnd type="none" w="med" len="med"/>
              <a:tailEnd type="none" w="med" len="med"/>
            </a:ln>
            <a:scene3d>
              <a:camera prst="orthographicFront" fov="0">
                <a:rot lat="0" lon="0" rev="0"/>
              </a:camera>
              <a:lightRig rig="glow" dir="t">
                <a:rot lat="0" lon="0" rev="6360000"/>
              </a:lightRig>
            </a:scene3d>
            <a:sp3d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40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0" name="Oval 9"/>
          <p:cNvSpPr/>
          <p:nvPr/>
        </p:nvSpPr>
        <p:spPr bwMode="auto">
          <a:xfrm>
            <a:off x="4092957" y="3477537"/>
            <a:ext cx="859814" cy="216516"/>
          </a:xfrm>
          <a:prstGeom prst="ellipse">
            <a:avLst/>
          </a:prstGeom>
          <a:gradFill flip="none" rotWithShape="1">
            <a:gsLst>
              <a:gs pos="76000">
                <a:schemeClr val="bg1">
                  <a:alpha val="24000"/>
                </a:schemeClr>
              </a:gs>
              <a:gs pos="100000">
                <a:schemeClr val="bg1">
                  <a:alpha val="0"/>
                </a:schemeClr>
              </a:gs>
            </a:gsLst>
            <a:path path="shape">
              <a:fillToRect l="50000" t="50000" r="50000" b="50000"/>
            </a:path>
            <a:tileRect/>
          </a:gradFill>
          <a:ln>
            <a:headEnd type="none" w="med" len="med"/>
            <a:tailEnd type="none" w="med" len="med"/>
          </a:ln>
          <a:scene3d>
            <a:camera prst="orthographicFront" fov="0">
              <a:rot lat="0" lon="0" rev="0"/>
            </a:camera>
            <a:lightRig rig="glow" dir="t">
              <a:rot lat="0" lon="0" rev="6360000"/>
            </a:lightRig>
          </a:scene3d>
          <a:sp3d prstMaterial="flat">
            <a:contourClr>
              <a:schemeClr val="accent5">
                <a:satMod val="300000"/>
              </a:schemeClr>
            </a:contourClr>
          </a:sp3d>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400" smtClean="0">
              <a:solidFill>
                <a:srgbClr val="FFFFFF"/>
              </a:solidFill>
              <a:effectLst>
                <a:outerShdw blurRad="38100" dist="38100" dir="2700000" algn="tl">
                  <a:srgbClr val="000000">
                    <a:alpha val="43137"/>
                  </a:srgbClr>
                </a:outerShdw>
              </a:effectLst>
              <a:latin typeface="Segoe" pitchFamily="34" charset="0"/>
            </a:endParaRPr>
          </a:p>
        </p:txBody>
      </p:sp>
      <p:pic>
        <p:nvPicPr>
          <p:cNvPr id="13" name="Picture 3" descr="C:\Program Files\Microsoft Resource DVD Artwork\DVD_ART\BoxShots_Logos\Silverlight\Silverlight h c reverse.png"/>
          <p:cNvPicPr>
            <a:picLocks noChangeAspect="1" noChangeArrowheads="1"/>
          </p:cNvPicPr>
          <p:nvPr/>
        </p:nvPicPr>
        <p:blipFill>
          <a:blip r:embed="rId18" cstate="screen"/>
          <a:srcRect/>
          <a:stretch>
            <a:fillRect/>
          </a:stretch>
        </p:blipFill>
        <p:spPr bwMode="auto">
          <a:xfrm>
            <a:off x="3219631" y="3861532"/>
            <a:ext cx="939069" cy="322236"/>
          </a:xfrm>
          <a:prstGeom prst="rect">
            <a:avLst/>
          </a:prstGeom>
          <a:noFill/>
          <a:effectLst>
            <a:outerShdw blurRad="63500" sx="102000" sy="102000" algn="ctr" rotWithShape="0">
              <a:prstClr val="black">
                <a:alpha val="40000"/>
              </a:prstClr>
            </a:outerShdw>
          </a:effectLst>
        </p:spPr>
      </p:pic>
      <p:pic>
        <p:nvPicPr>
          <p:cNvPr id="14" name="Picture 8" descr="C:\Program Files\Microsoft Resource DVD Artwork\DVD_ART\BoxShots_Logos\ASP.net\ASP.net logo reverse.png"/>
          <p:cNvPicPr>
            <a:picLocks noChangeAspect="1" noChangeArrowheads="1"/>
          </p:cNvPicPr>
          <p:nvPr/>
        </p:nvPicPr>
        <p:blipFill>
          <a:blip r:embed="rId19" cstate="screen"/>
          <a:srcRect/>
          <a:stretch>
            <a:fillRect/>
          </a:stretch>
        </p:blipFill>
        <p:spPr bwMode="auto">
          <a:xfrm>
            <a:off x="5102789" y="3903131"/>
            <a:ext cx="866529" cy="322707"/>
          </a:xfrm>
          <a:prstGeom prst="rect">
            <a:avLst/>
          </a:prstGeom>
          <a:noFill/>
          <a:effectLst>
            <a:outerShdw blurRad="63500" sx="102000" sy="102000" algn="ctr" rotWithShape="0">
              <a:prstClr val="black">
                <a:alpha val="40000"/>
              </a:prstClr>
            </a:outerShdw>
          </a:effectLst>
        </p:spPr>
      </p:pic>
      <p:pic>
        <p:nvPicPr>
          <p:cNvPr id="15" name="Picture 4" descr="C:\Program Files\Microsoft Resource DVD Artwork\DVD_ART\BoxShots_Logos\Expression\Expression\Expression logo rev.png"/>
          <p:cNvPicPr>
            <a:picLocks noChangeAspect="1" noChangeArrowheads="1"/>
          </p:cNvPicPr>
          <p:nvPr/>
        </p:nvPicPr>
        <p:blipFill>
          <a:blip r:embed="rId20" cstate="screen"/>
          <a:srcRect/>
          <a:stretch>
            <a:fillRect/>
          </a:stretch>
        </p:blipFill>
        <p:spPr bwMode="auto">
          <a:xfrm>
            <a:off x="5453812" y="3220500"/>
            <a:ext cx="800696" cy="303475"/>
          </a:xfrm>
          <a:prstGeom prst="rect">
            <a:avLst/>
          </a:prstGeom>
          <a:noFill/>
          <a:effectLst>
            <a:outerShdw blurRad="63500" sx="102000" sy="102000" algn="ctr" rotWithShape="0">
              <a:prstClr val="black">
                <a:alpha val="40000"/>
              </a:prstClr>
            </a:outerShdw>
          </a:effectLst>
        </p:spPr>
      </p:pic>
      <p:pic>
        <p:nvPicPr>
          <p:cNvPr id="16" name="Picture 4" descr="C:\Program Files\Microsoft Resource DVD Artwork\DVD_ART\BoxShots_Logos\Microsoft .NET - NET\Microsoft .NET logo white.png"/>
          <p:cNvPicPr>
            <a:picLocks noChangeAspect="1" noChangeArrowheads="1"/>
          </p:cNvPicPr>
          <p:nvPr/>
        </p:nvPicPr>
        <p:blipFill>
          <a:blip r:embed="rId21" cstate="print"/>
          <a:srcRect/>
          <a:stretch>
            <a:fillRect/>
          </a:stretch>
        </p:blipFill>
        <p:spPr bwMode="invGray">
          <a:xfrm>
            <a:off x="4226566" y="4152402"/>
            <a:ext cx="804856" cy="421088"/>
          </a:xfrm>
          <a:prstGeom prst="rect">
            <a:avLst/>
          </a:prstGeom>
          <a:noFill/>
        </p:spPr>
      </p:pic>
      <p:pic>
        <p:nvPicPr>
          <p:cNvPr id="17" name="Picture 16" descr="xna.png"/>
          <p:cNvPicPr>
            <a:picLocks noChangeAspect="1"/>
          </p:cNvPicPr>
          <p:nvPr/>
        </p:nvPicPr>
        <p:blipFill>
          <a:blip r:embed="rId22" cstate="print"/>
          <a:stretch>
            <a:fillRect/>
          </a:stretch>
        </p:blipFill>
        <p:spPr>
          <a:xfrm>
            <a:off x="5795999" y="3515762"/>
            <a:ext cx="473109" cy="178595"/>
          </a:xfrm>
          <a:prstGeom prst="rect">
            <a:avLst/>
          </a:prstGeom>
        </p:spPr>
      </p:pic>
      <p:pic>
        <p:nvPicPr>
          <p:cNvPr id="8" name="Picture 7" descr="WVista-Btn-whtTM_rgb.png"/>
          <p:cNvPicPr>
            <a:picLocks noChangeAspect="1"/>
          </p:cNvPicPr>
          <p:nvPr/>
        </p:nvPicPr>
        <p:blipFill>
          <a:blip r:embed="rId23" cstate="print"/>
          <a:stretch>
            <a:fillRect/>
          </a:stretch>
        </p:blipFill>
        <p:spPr>
          <a:xfrm>
            <a:off x="4035384" y="2389377"/>
            <a:ext cx="1157178" cy="1219259"/>
          </a:xfrm>
          <a:prstGeom prst="rect">
            <a:avLst/>
          </a:prstGeom>
        </p:spPr>
      </p:pic>
      <p:pic>
        <p:nvPicPr>
          <p:cNvPr id="11" name="Picture 10" descr="03base.png"/>
          <p:cNvPicPr>
            <a:picLocks noChangeAspect="1"/>
          </p:cNvPicPr>
          <p:nvPr/>
        </p:nvPicPr>
        <p:blipFill>
          <a:blip r:embed="rId24" cstate="email">
            <a:duotone>
              <a:prstClr val="black"/>
              <a:srgbClr val="475A8D">
                <a:tint val="45000"/>
                <a:satMod val="400000"/>
              </a:srgbClr>
            </a:duotone>
            <a:lum bright="100000"/>
          </a:blip>
          <a:stretch>
            <a:fillRect/>
          </a:stretch>
        </p:blipFill>
        <p:spPr>
          <a:xfrm>
            <a:off x="4203756" y="3081378"/>
            <a:ext cx="775657" cy="348371"/>
          </a:xfrm>
          <a:prstGeom prst="rect">
            <a:avLst/>
          </a:prstGeom>
        </p:spPr>
      </p:pic>
      <p:pic>
        <p:nvPicPr>
          <p:cNvPr id="12" name="Picture 11" descr="D:\ref\air\buttons\All_Vista\VISTA_01\146.png"/>
          <p:cNvPicPr>
            <a:picLocks noChangeAspect="1" noChangeArrowheads="1"/>
          </p:cNvPicPr>
          <p:nvPr/>
        </p:nvPicPr>
        <p:blipFill>
          <a:blip r:embed="rId25"/>
          <a:srcRect/>
          <a:stretch>
            <a:fillRect/>
          </a:stretch>
        </p:blipFill>
        <p:spPr bwMode="auto">
          <a:xfrm>
            <a:off x="4415825" y="2842821"/>
            <a:ext cx="383896" cy="381110"/>
          </a:xfrm>
          <a:prstGeom prst="rect">
            <a:avLst/>
          </a:prstGeom>
          <a:noFill/>
        </p:spPr>
      </p:pic>
      <p:pic>
        <p:nvPicPr>
          <p:cNvPr id="49" name="Picture 2" descr="C:\Users\maryfj\Desktop\DVD_ART34\Logos\Visual Studio\Visual Studio Team System\Visual Studio Team System (generic 2008) logo r.png"/>
          <p:cNvPicPr>
            <a:picLocks noChangeAspect="1" noChangeArrowheads="1"/>
          </p:cNvPicPr>
          <p:nvPr/>
        </p:nvPicPr>
        <p:blipFill>
          <a:blip r:embed="rId26" cstate="print"/>
          <a:srcRect/>
          <a:stretch>
            <a:fillRect/>
          </a:stretch>
        </p:blipFill>
        <p:spPr bwMode="invGray">
          <a:xfrm>
            <a:off x="2928256" y="3114596"/>
            <a:ext cx="950778" cy="543132"/>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NCF" descr="image007"/>
          <p:cNvPicPr>
            <a:picLocks noChangeAspect="1" noChangeArrowheads="1"/>
          </p:cNvPicPr>
          <p:nvPr/>
        </p:nvPicPr>
        <p:blipFill>
          <a:blip r:embed="rId3"/>
          <a:srcRect/>
          <a:stretch>
            <a:fillRect/>
          </a:stretch>
        </p:blipFill>
        <p:spPr bwMode="auto">
          <a:xfrm>
            <a:off x="1481493" y="1164769"/>
            <a:ext cx="5945148" cy="5103150"/>
          </a:xfrm>
          <a:prstGeom prst="rect">
            <a:avLst/>
          </a:prstGeom>
          <a:noFill/>
          <a:ln w="9525">
            <a:noFill/>
            <a:miter lim="800000"/>
            <a:headEnd/>
            <a:tailEnd/>
          </a:ln>
        </p:spPr>
      </p:pic>
      <p:pic>
        <p:nvPicPr>
          <p:cNvPr id="9" name="April"/>
          <p:cNvPicPr>
            <a:picLocks noChangeAspect="1" noChangeArrowheads="1"/>
          </p:cNvPicPr>
          <p:nvPr/>
        </p:nvPicPr>
        <p:blipFill>
          <a:blip r:embed="rId4"/>
          <a:srcRect/>
          <a:stretch>
            <a:fillRect/>
          </a:stretch>
        </p:blipFill>
        <p:spPr bwMode="auto">
          <a:xfrm>
            <a:off x="1417149" y="1080551"/>
            <a:ext cx="6073836" cy="5255047"/>
          </a:xfrm>
          <a:prstGeom prst="rect">
            <a:avLst/>
          </a:prstGeom>
          <a:noFill/>
          <a:ln w="9525">
            <a:noFill/>
            <a:miter lim="800000"/>
            <a:headEnd/>
            <a:tailEnd/>
          </a:ln>
          <a:effectLst/>
        </p:spPr>
      </p:pic>
      <p:pic>
        <p:nvPicPr>
          <p:cNvPr id="1026" name="VCSTimeless"/>
          <p:cNvPicPr>
            <a:picLocks noChangeAspect="1" noChangeArrowheads="1"/>
          </p:cNvPicPr>
          <p:nvPr/>
        </p:nvPicPr>
        <p:blipFill>
          <a:blip r:embed="rId5"/>
          <a:srcRect/>
          <a:stretch>
            <a:fillRect/>
          </a:stretch>
        </p:blipFill>
        <p:spPr bwMode="auto">
          <a:xfrm>
            <a:off x="817149" y="1079293"/>
            <a:ext cx="7416976" cy="5261546"/>
          </a:xfrm>
          <a:prstGeom prst="rect">
            <a:avLst/>
          </a:prstGeom>
          <a:noFill/>
          <a:ln w="9525">
            <a:noFill/>
            <a:miter lim="800000"/>
            <a:headEnd/>
            <a:tailEnd/>
          </a:ln>
          <a:effectLst/>
        </p:spPr>
      </p:pic>
      <p:sp>
        <p:nvSpPr>
          <p:cNvPr id="47" name="screen"/>
          <p:cNvSpPr/>
          <p:nvPr/>
        </p:nvSpPr>
        <p:spPr bwMode="auto">
          <a:xfrm>
            <a:off x="681184" y="984313"/>
            <a:ext cx="7545765" cy="5428618"/>
          </a:xfrm>
          <a:prstGeom prst="rect">
            <a:avLst/>
          </a:prstGeom>
          <a:solidFill>
            <a:schemeClr val="bg1"/>
          </a:solidFill>
          <a:ln>
            <a:no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gradFill>
                <a:gsLst>
                  <a:gs pos="0">
                    <a:schemeClr val="tx1"/>
                  </a:gs>
                  <a:gs pos="100000">
                    <a:schemeClr val="tx1"/>
                  </a:gs>
                </a:gsLst>
                <a:lin ang="5400000" scaled="1"/>
              </a:gradFill>
              <a:latin typeface="Segoe" pitchFamily="34" charset="0"/>
            </a:endParaRPr>
          </a:p>
        </p:txBody>
      </p:sp>
      <p:pic>
        <p:nvPicPr>
          <p:cNvPr id="44" name="Quod" descr="quod.jpg"/>
          <p:cNvPicPr>
            <a:picLocks noChangeAspect="1"/>
          </p:cNvPicPr>
          <p:nvPr/>
        </p:nvPicPr>
        <p:blipFill>
          <a:blip r:embed="rId6"/>
          <a:stretch>
            <a:fillRect/>
          </a:stretch>
        </p:blipFill>
        <p:spPr>
          <a:xfrm>
            <a:off x="762673" y="984313"/>
            <a:ext cx="7442747" cy="5428618"/>
          </a:xfrm>
          <a:prstGeom prst="rect">
            <a:avLst/>
          </a:prstGeom>
        </p:spPr>
      </p:pic>
      <p:sp>
        <p:nvSpPr>
          <p:cNvPr id="49" name="screen"/>
          <p:cNvSpPr/>
          <p:nvPr/>
        </p:nvSpPr>
        <p:spPr bwMode="auto">
          <a:xfrm>
            <a:off x="519899" y="838201"/>
            <a:ext cx="7784654" cy="5652540"/>
          </a:xfrm>
          <a:prstGeom prst="rect">
            <a:avLst/>
          </a:prstGeom>
          <a:solidFill>
            <a:schemeClr val="bg1"/>
          </a:solidFill>
          <a:ln>
            <a:no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gradFill>
                <a:gsLst>
                  <a:gs pos="0">
                    <a:schemeClr val="tx1"/>
                  </a:gs>
                  <a:gs pos="100000">
                    <a:schemeClr val="tx1"/>
                  </a:gs>
                </a:gsLst>
                <a:lin ang="5400000" scaled="1"/>
              </a:gradFill>
              <a:latin typeface="Segoe" pitchFamily="34" charset="0"/>
            </a:endParaRPr>
          </a:p>
        </p:txBody>
      </p:sp>
      <p:pic>
        <p:nvPicPr>
          <p:cNvPr id="23" name="Coca" descr="Coca panini.jpg"/>
          <p:cNvPicPr>
            <a:picLocks noChangeAspect="1"/>
          </p:cNvPicPr>
          <p:nvPr/>
        </p:nvPicPr>
        <p:blipFill>
          <a:blip r:embed="rId7"/>
          <a:stretch>
            <a:fillRect/>
          </a:stretch>
        </p:blipFill>
        <p:spPr>
          <a:xfrm>
            <a:off x="824459" y="1669264"/>
            <a:ext cx="7300210" cy="3581140"/>
          </a:xfrm>
          <a:prstGeom prst="rect">
            <a:avLst/>
          </a:prstGeom>
        </p:spPr>
      </p:pic>
      <p:pic>
        <p:nvPicPr>
          <p:cNvPr id="18" name="Constellation" descr="constellation.jpg"/>
          <p:cNvPicPr>
            <a:picLocks noChangeAspect="1"/>
          </p:cNvPicPr>
          <p:nvPr/>
        </p:nvPicPr>
        <p:blipFill>
          <a:blip r:embed="rId8" cstate="email"/>
          <a:stretch>
            <a:fillRect/>
          </a:stretch>
        </p:blipFill>
        <p:spPr>
          <a:xfrm>
            <a:off x="741952" y="839712"/>
            <a:ext cx="7590546" cy="5469353"/>
          </a:xfrm>
          <a:prstGeom prst="rect">
            <a:avLst/>
          </a:prstGeom>
        </p:spPr>
      </p:pic>
      <p:sp>
        <p:nvSpPr>
          <p:cNvPr id="50" name="screen"/>
          <p:cNvSpPr/>
          <p:nvPr/>
        </p:nvSpPr>
        <p:spPr bwMode="auto">
          <a:xfrm>
            <a:off x="594847" y="779489"/>
            <a:ext cx="7717260" cy="5622240"/>
          </a:xfrm>
          <a:prstGeom prst="rect">
            <a:avLst/>
          </a:prstGeom>
          <a:solidFill>
            <a:schemeClr val="bg1"/>
          </a:solidFill>
          <a:ln>
            <a:no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gradFill>
                <a:gsLst>
                  <a:gs pos="0">
                    <a:schemeClr val="tx1"/>
                  </a:gs>
                  <a:gs pos="100000">
                    <a:schemeClr val="tx1"/>
                  </a:gs>
                </a:gsLst>
                <a:lin ang="5400000" scaled="1"/>
              </a:gradFill>
              <a:latin typeface="Segoe" pitchFamily="34" charset="0"/>
            </a:endParaRPr>
          </a:p>
        </p:txBody>
      </p:sp>
      <p:pic>
        <p:nvPicPr>
          <p:cNvPr id="21" name="Fnac" descr="Fnac - home.jpg"/>
          <p:cNvPicPr>
            <a:picLocks noChangeAspect="1"/>
          </p:cNvPicPr>
          <p:nvPr/>
        </p:nvPicPr>
        <p:blipFill>
          <a:blip r:embed="rId9" cstate="email"/>
          <a:stretch>
            <a:fillRect/>
          </a:stretch>
        </p:blipFill>
        <p:spPr>
          <a:xfrm>
            <a:off x="1676274" y="854562"/>
            <a:ext cx="5555585" cy="5581529"/>
          </a:xfrm>
          <a:prstGeom prst="rect">
            <a:avLst/>
          </a:prstGeom>
        </p:spPr>
      </p:pic>
      <p:pic>
        <p:nvPicPr>
          <p:cNvPr id="24" name="CDiscount" descr="CDiscount - prototype catalogue électronique.jpg"/>
          <p:cNvPicPr>
            <a:picLocks noChangeAspect="1"/>
          </p:cNvPicPr>
          <p:nvPr/>
        </p:nvPicPr>
        <p:blipFill>
          <a:blip r:embed="rId10" cstate="email"/>
          <a:stretch>
            <a:fillRect/>
          </a:stretch>
        </p:blipFill>
        <p:spPr>
          <a:xfrm>
            <a:off x="1128440" y="809469"/>
            <a:ext cx="6635317" cy="5586534"/>
          </a:xfrm>
          <a:prstGeom prst="rect">
            <a:avLst/>
          </a:prstGeom>
        </p:spPr>
      </p:pic>
      <p:pic>
        <p:nvPicPr>
          <p:cNvPr id="27" name="Roxy"/>
          <p:cNvPicPr>
            <a:picLocks noChangeAspect="1" noChangeArrowheads="1"/>
          </p:cNvPicPr>
          <p:nvPr/>
        </p:nvPicPr>
        <p:blipFill>
          <a:blip r:embed="rId11"/>
          <a:srcRect/>
          <a:stretch>
            <a:fillRect/>
          </a:stretch>
        </p:blipFill>
        <p:spPr bwMode="auto">
          <a:xfrm>
            <a:off x="954299" y="885642"/>
            <a:ext cx="6990429" cy="5385838"/>
          </a:xfrm>
          <a:prstGeom prst="rect">
            <a:avLst/>
          </a:prstGeom>
          <a:noFill/>
          <a:ln w="9525">
            <a:noFill/>
            <a:miter lim="800000"/>
            <a:headEnd/>
            <a:tailEnd/>
          </a:ln>
          <a:effectLst/>
        </p:spPr>
      </p:pic>
      <p:pic>
        <p:nvPicPr>
          <p:cNvPr id="30" name="Miramar"/>
          <p:cNvPicPr>
            <a:picLocks noChangeAspect="1" noChangeArrowheads="1"/>
          </p:cNvPicPr>
          <p:nvPr/>
        </p:nvPicPr>
        <p:blipFill>
          <a:blip r:embed="rId12" cstate="email"/>
          <a:srcRect/>
          <a:stretch>
            <a:fillRect/>
          </a:stretch>
        </p:blipFill>
        <p:spPr bwMode="auto">
          <a:xfrm>
            <a:off x="741953" y="762002"/>
            <a:ext cx="7555587" cy="5687663"/>
          </a:xfrm>
          <a:prstGeom prst="rect">
            <a:avLst/>
          </a:prstGeom>
          <a:noFill/>
          <a:ln w="9525">
            <a:noFill/>
            <a:miter lim="800000"/>
            <a:headEnd/>
            <a:tailEnd/>
          </a:ln>
          <a:effectLst/>
        </p:spPr>
      </p:pic>
      <p:pic>
        <p:nvPicPr>
          <p:cNvPr id="33" name="BodyShop" descr="image001"/>
          <p:cNvPicPr>
            <a:picLocks noChangeAspect="1" noChangeArrowheads="1"/>
          </p:cNvPicPr>
          <p:nvPr/>
        </p:nvPicPr>
        <p:blipFill>
          <a:blip r:embed="rId13"/>
          <a:srcRect/>
          <a:stretch>
            <a:fillRect/>
          </a:stretch>
        </p:blipFill>
        <p:spPr bwMode="auto">
          <a:xfrm>
            <a:off x="684787" y="914402"/>
            <a:ext cx="7668806" cy="5424557"/>
          </a:xfrm>
          <a:prstGeom prst="rect">
            <a:avLst/>
          </a:prstGeom>
          <a:noFill/>
          <a:ln w="9525">
            <a:noFill/>
            <a:miter lim="800000"/>
            <a:headEnd/>
            <a:tailEnd/>
          </a:ln>
        </p:spPr>
      </p:pic>
      <p:sp>
        <p:nvSpPr>
          <p:cNvPr id="51" name="screen"/>
          <p:cNvSpPr/>
          <p:nvPr/>
        </p:nvSpPr>
        <p:spPr bwMode="auto">
          <a:xfrm>
            <a:off x="684787" y="838201"/>
            <a:ext cx="7717260" cy="5428618"/>
          </a:xfrm>
          <a:prstGeom prst="rect">
            <a:avLst/>
          </a:prstGeom>
          <a:solidFill>
            <a:schemeClr val="bg1"/>
          </a:solidFill>
          <a:ln>
            <a:no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gradFill>
                <a:gsLst>
                  <a:gs pos="0">
                    <a:schemeClr val="tx1"/>
                  </a:gs>
                  <a:gs pos="100000">
                    <a:schemeClr val="tx1"/>
                  </a:gs>
                </a:gsLst>
                <a:lin ang="5400000" scaled="1"/>
              </a:gradFill>
              <a:latin typeface="Segoe" pitchFamily="34" charset="0"/>
            </a:endParaRPr>
          </a:p>
        </p:txBody>
      </p:sp>
      <p:pic>
        <p:nvPicPr>
          <p:cNvPr id="36" name="Laguna" descr="lagunacoupe.jpg"/>
          <p:cNvPicPr>
            <a:picLocks noChangeAspect="1"/>
          </p:cNvPicPr>
          <p:nvPr/>
        </p:nvPicPr>
        <p:blipFill>
          <a:blip r:embed="rId14"/>
          <a:stretch>
            <a:fillRect/>
          </a:stretch>
        </p:blipFill>
        <p:spPr>
          <a:xfrm>
            <a:off x="800213" y="855534"/>
            <a:ext cx="7307708" cy="5660885"/>
          </a:xfrm>
          <a:prstGeom prst="rect">
            <a:avLst/>
          </a:prstGeom>
        </p:spPr>
      </p:pic>
      <p:pic>
        <p:nvPicPr>
          <p:cNvPr id="39" name="JO" descr="MSNJO1.jpg"/>
          <p:cNvPicPr>
            <a:picLocks noChangeAspect="1"/>
          </p:cNvPicPr>
          <p:nvPr/>
        </p:nvPicPr>
        <p:blipFill>
          <a:blip r:embed="rId15"/>
          <a:stretch>
            <a:fillRect/>
          </a:stretch>
        </p:blipFill>
        <p:spPr>
          <a:xfrm>
            <a:off x="627623" y="617123"/>
            <a:ext cx="7687076" cy="5858098"/>
          </a:xfrm>
          <a:prstGeom prst="rect">
            <a:avLst/>
          </a:prstGeom>
        </p:spPr>
      </p:pic>
      <p:pic>
        <p:nvPicPr>
          <p:cNvPr id="42" name="Megane" descr="nouvellemegane.jpg"/>
          <p:cNvPicPr>
            <a:picLocks noChangeAspect="1"/>
          </p:cNvPicPr>
          <p:nvPr/>
        </p:nvPicPr>
        <p:blipFill>
          <a:blip r:embed="rId16"/>
          <a:stretch>
            <a:fillRect/>
          </a:stretch>
        </p:blipFill>
        <p:spPr>
          <a:xfrm>
            <a:off x="570458" y="762001"/>
            <a:ext cx="7863168" cy="5566051"/>
          </a:xfrm>
          <a:prstGeom prst="rect">
            <a:avLst/>
          </a:prstGeom>
        </p:spPr>
      </p:pic>
      <p:sp>
        <p:nvSpPr>
          <p:cNvPr id="53" name="screen"/>
          <p:cNvSpPr/>
          <p:nvPr/>
        </p:nvSpPr>
        <p:spPr bwMode="auto">
          <a:xfrm>
            <a:off x="554637" y="449705"/>
            <a:ext cx="7974766" cy="6056026"/>
          </a:xfrm>
          <a:prstGeom prst="rect">
            <a:avLst/>
          </a:prstGeom>
          <a:solidFill>
            <a:schemeClr val="bg1"/>
          </a:solidFill>
          <a:ln>
            <a:noFill/>
            <a:headEnd type="none" w="med" len="med"/>
            <a:tailEnd type="none" w="med" len="med"/>
          </a:ln>
          <a:scene3d>
            <a:camera prst="orthographicFront" fov="0">
              <a:rot lat="0" lon="0" rev="0"/>
            </a:camera>
            <a:lightRig rig="glow" dir="t">
              <a:rot lat="0" lon="0" rev="6360000"/>
            </a:lightRig>
          </a:scene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gradFill>
                <a:gsLst>
                  <a:gs pos="0">
                    <a:schemeClr val="tx1"/>
                  </a:gs>
                  <a:gs pos="100000">
                    <a:schemeClr val="tx1"/>
                  </a:gs>
                </a:gsLst>
                <a:lin ang="5400000" scaled="1"/>
              </a:gradFill>
              <a:latin typeface="Segoe" pitchFamily="34" charset="0"/>
            </a:endParaRPr>
          </a:p>
        </p:txBody>
      </p:sp>
      <p:pic>
        <p:nvPicPr>
          <p:cNvPr id="45" name="FTVi" descr="MSNINFO1.jpg"/>
          <p:cNvPicPr>
            <a:picLocks noChangeAspect="1"/>
          </p:cNvPicPr>
          <p:nvPr/>
        </p:nvPicPr>
        <p:blipFill>
          <a:blip r:embed="rId17"/>
          <a:stretch>
            <a:fillRect/>
          </a:stretch>
        </p:blipFill>
        <p:spPr>
          <a:xfrm>
            <a:off x="823694" y="638763"/>
            <a:ext cx="7282010" cy="56683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30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3000"/>
                                        <p:tgtEl>
                                          <p:spTgt spid="44"/>
                                        </p:tgtEl>
                                      </p:cBhvr>
                                    </p:animEffect>
                                  </p:childTnLst>
                                </p:cTn>
                              </p:par>
                            </p:childTnLst>
                          </p:cTn>
                        </p:par>
                        <p:par>
                          <p:cTn id="19" fill="hold">
                            <p:stCondLst>
                              <p:cond delay="80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3000"/>
                                        <p:tgtEl>
                                          <p:spTgt spid="49"/>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par>
                          <p:cTn id="26" fill="hold">
                            <p:stCondLst>
                              <p:cond delay="11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3000"/>
                                        <p:tgtEl>
                                          <p:spTgt spid="18"/>
                                        </p:tgtEl>
                                      </p:cBhvr>
                                    </p:animEffect>
                                  </p:childTnLst>
                                </p:cTn>
                              </p:par>
                            </p:childTnLst>
                          </p:cTn>
                        </p:par>
                        <p:par>
                          <p:cTn id="30" fill="hold">
                            <p:stCondLst>
                              <p:cond delay="14000"/>
                            </p:stCondLst>
                            <p:childTnLst>
                              <p:par>
                                <p:cTn id="31" presetID="10" presetClass="entr" presetSubtype="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30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3000"/>
                                        <p:tgtEl>
                                          <p:spTgt spid="21"/>
                                        </p:tgtEl>
                                      </p:cBhvr>
                                    </p:animEffect>
                                  </p:childTnLst>
                                </p:cTn>
                              </p:par>
                            </p:childTnLst>
                          </p:cTn>
                        </p:par>
                        <p:par>
                          <p:cTn id="37" fill="hold">
                            <p:stCondLst>
                              <p:cond delay="1700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3000"/>
                                        <p:tgtEl>
                                          <p:spTgt spid="24"/>
                                        </p:tgtEl>
                                      </p:cBhvr>
                                    </p:animEffect>
                                  </p:childTnLst>
                                </p:cTn>
                              </p:par>
                            </p:childTnLst>
                          </p:cTn>
                        </p:par>
                        <p:par>
                          <p:cTn id="41" fill="hold">
                            <p:stCondLst>
                              <p:cond delay="20000"/>
                            </p:stCondLst>
                            <p:childTnLst>
                              <p:par>
                                <p:cTn id="42" presetID="10"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3000"/>
                                        <p:tgtEl>
                                          <p:spTgt spid="27"/>
                                        </p:tgtEl>
                                      </p:cBhvr>
                                    </p:animEffect>
                                  </p:childTnLst>
                                </p:cTn>
                              </p:par>
                            </p:childTnLst>
                          </p:cTn>
                        </p:par>
                        <p:par>
                          <p:cTn id="45" fill="hold">
                            <p:stCondLst>
                              <p:cond delay="23000"/>
                            </p:stCondLst>
                            <p:childTnLst>
                              <p:par>
                                <p:cTn id="46" presetID="10" presetClass="entr" presetSubtype="0"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3000"/>
                                        <p:tgtEl>
                                          <p:spTgt spid="30"/>
                                        </p:tgtEl>
                                      </p:cBhvr>
                                    </p:animEffect>
                                  </p:childTnLst>
                                </p:cTn>
                              </p:par>
                            </p:childTnLst>
                          </p:cTn>
                        </p:par>
                        <p:par>
                          <p:cTn id="49" fill="hold">
                            <p:stCondLst>
                              <p:cond delay="260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3000"/>
                                        <p:tgtEl>
                                          <p:spTgt spid="33"/>
                                        </p:tgtEl>
                                      </p:cBhvr>
                                    </p:animEffect>
                                  </p:childTnLst>
                                </p:cTn>
                              </p:par>
                            </p:childTnLst>
                          </p:cTn>
                        </p:par>
                        <p:par>
                          <p:cTn id="53" fill="hold">
                            <p:stCondLst>
                              <p:cond delay="29000"/>
                            </p:stCondLst>
                            <p:childTnLst>
                              <p:par>
                                <p:cTn id="54" presetID="10" presetClass="entr" presetSubtype="0"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3000"/>
                                        <p:tgtEl>
                                          <p:spTgt spid="51"/>
                                        </p:tgtEl>
                                      </p:cBhvr>
                                    </p:animEffect>
                                  </p:childTnLst>
                                </p:cTn>
                              </p:par>
                              <p:par>
                                <p:cTn id="57" presetID="10"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3000"/>
                                        <p:tgtEl>
                                          <p:spTgt spid="36"/>
                                        </p:tgtEl>
                                      </p:cBhvr>
                                    </p:animEffect>
                                  </p:childTnLst>
                                </p:cTn>
                              </p:par>
                            </p:childTnLst>
                          </p:cTn>
                        </p:par>
                        <p:par>
                          <p:cTn id="60" fill="hold">
                            <p:stCondLst>
                              <p:cond delay="32000"/>
                            </p:stCondLst>
                            <p:childTnLst>
                              <p:par>
                                <p:cTn id="61" presetID="10" presetClass="entr" presetSubtype="0"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3000"/>
                                        <p:tgtEl>
                                          <p:spTgt spid="39"/>
                                        </p:tgtEl>
                                      </p:cBhvr>
                                    </p:animEffect>
                                  </p:childTnLst>
                                </p:cTn>
                              </p:par>
                            </p:childTnLst>
                          </p:cTn>
                        </p:par>
                        <p:par>
                          <p:cTn id="64" fill="hold">
                            <p:stCondLst>
                              <p:cond delay="35000"/>
                            </p:stCondLst>
                            <p:childTnLst>
                              <p:par>
                                <p:cTn id="65" presetID="10"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3000"/>
                                        <p:tgtEl>
                                          <p:spTgt spid="42"/>
                                        </p:tgtEl>
                                      </p:cBhvr>
                                    </p:animEffect>
                                  </p:childTnLst>
                                </p:cTn>
                              </p:par>
                            </p:childTnLst>
                          </p:cTn>
                        </p:par>
                        <p:par>
                          <p:cTn id="68" fill="hold">
                            <p:stCondLst>
                              <p:cond delay="38000"/>
                            </p:stCondLst>
                            <p:childTnLst>
                              <p:par>
                                <p:cTn id="69" presetID="10" presetClass="entr" presetSubtype="0" fill="hold" grpId="0"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3000"/>
                                        <p:tgtEl>
                                          <p:spTgt spid="53"/>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3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0" grpId="0" animBg="1"/>
      <p:bldP spid="51"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1"/>
            <a:ext cx="9322641" cy="7219951"/>
            <a:chOff x="0" y="0"/>
            <a:chExt cx="12426951" cy="7219950"/>
          </a:xfrm>
        </p:grpSpPr>
        <p:sp>
          <p:nvSpPr>
            <p:cNvPr id="16" name="Freeform 15"/>
            <p:cNvSpPr/>
            <p:nvPr/>
          </p:nvSpPr>
          <p:spPr bwMode="auto">
            <a:xfrm>
              <a:off x="0" y="0"/>
              <a:ext cx="12245975" cy="6883400"/>
            </a:xfrm>
            <a:custGeom>
              <a:avLst/>
              <a:gdLst>
                <a:gd name="connsiteX0" fmla="*/ 11436350 w 14933083"/>
                <a:gd name="connsiteY0" fmla="*/ 726017 h 8379884"/>
                <a:gd name="connsiteX1" fmla="*/ 1631950 w 14933083"/>
                <a:gd name="connsiteY1" fmla="*/ 5069417 h 8379884"/>
                <a:gd name="connsiteX2" fmla="*/ 1644650 w 14933083"/>
                <a:gd name="connsiteY2" fmla="*/ 7584017 h 8379884"/>
                <a:gd name="connsiteX3" fmla="*/ 7105650 w 14933083"/>
                <a:gd name="connsiteY3" fmla="*/ 7596717 h 8379884"/>
                <a:gd name="connsiteX4" fmla="*/ 13811250 w 14933083"/>
                <a:gd name="connsiteY4" fmla="*/ 2885017 h 8379884"/>
                <a:gd name="connsiteX5" fmla="*/ 13836650 w 14933083"/>
                <a:gd name="connsiteY5" fmla="*/ 713317 h 8379884"/>
                <a:gd name="connsiteX6" fmla="*/ 11436350 w 14933083"/>
                <a:gd name="connsiteY6" fmla="*/ 726017 h 8379884"/>
                <a:gd name="connsiteX0" fmla="*/ 9804400 w 13301133"/>
                <a:gd name="connsiteY0" fmla="*/ 726017 h 8379884"/>
                <a:gd name="connsiteX1" fmla="*/ 0 w 13301133"/>
                <a:gd name="connsiteY1" fmla="*/ 5069417 h 8379884"/>
                <a:gd name="connsiteX2" fmla="*/ 12700 w 13301133"/>
                <a:gd name="connsiteY2" fmla="*/ 7584017 h 8379884"/>
                <a:gd name="connsiteX3" fmla="*/ 5473700 w 13301133"/>
                <a:gd name="connsiteY3" fmla="*/ 7596717 h 8379884"/>
                <a:gd name="connsiteX4" fmla="*/ 12179300 w 13301133"/>
                <a:gd name="connsiteY4" fmla="*/ 2885017 h 8379884"/>
                <a:gd name="connsiteX5" fmla="*/ 12204700 w 13301133"/>
                <a:gd name="connsiteY5" fmla="*/ 713317 h 8379884"/>
                <a:gd name="connsiteX6" fmla="*/ 9804400 w 13301133"/>
                <a:gd name="connsiteY6" fmla="*/ 726017 h 8379884"/>
                <a:gd name="connsiteX0" fmla="*/ 9804400 w 13301133"/>
                <a:gd name="connsiteY0" fmla="*/ 726017 h 7596717"/>
                <a:gd name="connsiteX1" fmla="*/ 0 w 13301133"/>
                <a:gd name="connsiteY1" fmla="*/ 5069417 h 7596717"/>
                <a:gd name="connsiteX2" fmla="*/ 12700 w 13301133"/>
                <a:gd name="connsiteY2" fmla="*/ 7584017 h 7596717"/>
                <a:gd name="connsiteX3" fmla="*/ 5473700 w 13301133"/>
                <a:gd name="connsiteY3" fmla="*/ 7596717 h 7596717"/>
                <a:gd name="connsiteX4" fmla="*/ 12179300 w 13301133"/>
                <a:gd name="connsiteY4" fmla="*/ 2885017 h 7596717"/>
                <a:gd name="connsiteX5" fmla="*/ 12204700 w 13301133"/>
                <a:gd name="connsiteY5" fmla="*/ 713317 h 7596717"/>
                <a:gd name="connsiteX6" fmla="*/ 9804400 w 13301133"/>
                <a:gd name="connsiteY6" fmla="*/ 726017 h 7596717"/>
                <a:gd name="connsiteX0" fmla="*/ 9804400 w 12204700"/>
                <a:gd name="connsiteY0" fmla="*/ 726017 h 7596717"/>
                <a:gd name="connsiteX1" fmla="*/ 0 w 12204700"/>
                <a:gd name="connsiteY1" fmla="*/ 5069417 h 7596717"/>
                <a:gd name="connsiteX2" fmla="*/ 12700 w 12204700"/>
                <a:gd name="connsiteY2" fmla="*/ 7584017 h 7596717"/>
                <a:gd name="connsiteX3" fmla="*/ 5473700 w 12204700"/>
                <a:gd name="connsiteY3" fmla="*/ 7596717 h 7596717"/>
                <a:gd name="connsiteX4" fmla="*/ 12179300 w 12204700"/>
                <a:gd name="connsiteY4" fmla="*/ 2885017 h 7596717"/>
                <a:gd name="connsiteX5" fmla="*/ 12204700 w 12204700"/>
                <a:gd name="connsiteY5" fmla="*/ 713317 h 7596717"/>
                <a:gd name="connsiteX6" fmla="*/ 9804400 w 12204700"/>
                <a:gd name="connsiteY6" fmla="*/ 726017 h 7596717"/>
                <a:gd name="connsiteX0" fmla="*/ 98044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204700 w 12204700"/>
                <a:gd name="connsiteY5" fmla="*/ 0 h 6883400"/>
                <a:gd name="connsiteX6" fmla="*/ 9804400 w 12204700"/>
                <a:gd name="connsiteY6" fmla="*/ 12700 h 6883400"/>
                <a:gd name="connsiteX0" fmla="*/ 98044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204700 w 12204700"/>
                <a:gd name="connsiteY5" fmla="*/ 0 h 6883400"/>
                <a:gd name="connsiteX6" fmla="*/ 9804400 w 12204700"/>
                <a:gd name="connsiteY6" fmla="*/ 12700 h 6883400"/>
                <a:gd name="connsiteX0" fmla="*/ 98044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9804400 w 12204700"/>
                <a:gd name="connsiteY7"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10299700 w 12204700"/>
                <a:gd name="connsiteY7"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10299700 w 12204700"/>
                <a:gd name="connsiteY7"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10299700 w 12204700"/>
                <a:gd name="connsiteY7" fmla="*/ 12700 h 6883400"/>
                <a:gd name="connsiteX0" fmla="*/ 10299700 w 12223750"/>
                <a:gd name="connsiteY0" fmla="*/ 12700 h 6883400"/>
                <a:gd name="connsiteX1" fmla="*/ 0 w 12223750"/>
                <a:gd name="connsiteY1" fmla="*/ 4356100 h 6883400"/>
                <a:gd name="connsiteX2" fmla="*/ 12700 w 12223750"/>
                <a:gd name="connsiteY2" fmla="*/ 6870700 h 6883400"/>
                <a:gd name="connsiteX3" fmla="*/ 5473700 w 12223750"/>
                <a:gd name="connsiteY3" fmla="*/ 6883400 h 6883400"/>
                <a:gd name="connsiteX4" fmla="*/ 12179300 w 12223750"/>
                <a:gd name="connsiteY4" fmla="*/ 2171700 h 6883400"/>
                <a:gd name="connsiteX5" fmla="*/ 12179300 w 12223750"/>
                <a:gd name="connsiteY5" fmla="*/ 2159000 h 6883400"/>
                <a:gd name="connsiteX6" fmla="*/ 12204700 w 12223750"/>
                <a:gd name="connsiteY6" fmla="*/ 0 h 6883400"/>
                <a:gd name="connsiteX7" fmla="*/ 10299700 w 12223750"/>
                <a:gd name="connsiteY7" fmla="*/ 12700 h 6883400"/>
                <a:gd name="connsiteX0" fmla="*/ 10299700 w 13301133"/>
                <a:gd name="connsiteY0" fmla="*/ 12700 h 6883400"/>
                <a:gd name="connsiteX1" fmla="*/ 0 w 13301133"/>
                <a:gd name="connsiteY1" fmla="*/ 4356100 h 6883400"/>
                <a:gd name="connsiteX2" fmla="*/ 12700 w 13301133"/>
                <a:gd name="connsiteY2" fmla="*/ 6870700 h 6883400"/>
                <a:gd name="connsiteX3" fmla="*/ 5473700 w 13301133"/>
                <a:gd name="connsiteY3" fmla="*/ 6883400 h 6883400"/>
                <a:gd name="connsiteX4" fmla="*/ 12179300 w 13301133"/>
                <a:gd name="connsiteY4" fmla="*/ 2171700 h 6883400"/>
                <a:gd name="connsiteX5" fmla="*/ 12204700 w 13301133"/>
                <a:gd name="connsiteY5" fmla="*/ 0 h 6883400"/>
                <a:gd name="connsiteX6" fmla="*/ 10299700 w 13301133"/>
                <a:gd name="connsiteY6"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204700 w 12204700"/>
                <a:gd name="connsiteY4" fmla="*/ 0 h 6883400"/>
                <a:gd name="connsiteX5" fmla="*/ 10299700 w 12204700"/>
                <a:gd name="connsiteY5" fmla="*/ 12700 h 6883400"/>
                <a:gd name="connsiteX0" fmla="*/ 10299700 w 12254442"/>
                <a:gd name="connsiteY0" fmla="*/ 12700 h 6883400"/>
                <a:gd name="connsiteX1" fmla="*/ 0 w 12254442"/>
                <a:gd name="connsiteY1" fmla="*/ 4356100 h 6883400"/>
                <a:gd name="connsiteX2" fmla="*/ 12700 w 12254442"/>
                <a:gd name="connsiteY2" fmla="*/ 6870700 h 6883400"/>
                <a:gd name="connsiteX3" fmla="*/ 5473700 w 12254442"/>
                <a:gd name="connsiteY3" fmla="*/ 6883400 h 6883400"/>
                <a:gd name="connsiteX4" fmla="*/ 10598150 w 12254442"/>
                <a:gd name="connsiteY4" fmla="*/ 1990725 h 6883400"/>
                <a:gd name="connsiteX5" fmla="*/ 12204700 w 12254442"/>
                <a:gd name="connsiteY5" fmla="*/ 0 h 6883400"/>
                <a:gd name="connsiteX6" fmla="*/ 10299700 w 12254442"/>
                <a:gd name="connsiteY6" fmla="*/ 12700 h 6883400"/>
                <a:gd name="connsiteX0" fmla="*/ 10299700 w 13367808"/>
                <a:gd name="connsiteY0" fmla="*/ 12700 h 6883400"/>
                <a:gd name="connsiteX1" fmla="*/ 0 w 13367808"/>
                <a:gd name="connsiteY1" fmla="*/ 4356100 h 6883400"/>
                <a:gd name="connsiteX2" fmla="*/ 12700 w 13367808"/>
                <a:gd name="connsiteY2" fmla="*/ 6870700 h 6883400"/>
                <a:gd name="connsiteX3" fmla="*/ 5473700 w 13367808"/>
                <a:gd name="connsiteY3" fmla="*/ 6883400 h 6883400"/>
                <a:gd name="connsiteX4" fmla="*/ 12245975 w 13367808"/>
                <a:gd name="connsiteY4" fmla="*/ 1771650 h 6883400"/>
                <a:gd name="connsiteX5" fmla="*/ 12204700 w 13367808"/>
                <a:gd name="connsiteY5" fmla="*/ 0 h 6883400"/>
                <a:gd name="connsiteX6" fmla="*/ 10299700 w 13367808"/>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4287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266825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1239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123950 h 6883400"/>
                <a:gd name="connsiteX5" fmla="*/ 12204700 w 12245975"/>
                <a:gd name="connsiteY5" fmla="*/ 0 h 6883400"/>
                <a:gd name="connsiteX6" fmla="*/ 10299700 w 12245975"/>
                <a:gd name="connsiteY6" fmla="*/ 12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975" h="6883400">
                  <a:moveTo>
                    <a:pt x="10299700" y="12700"/>
                  </a:moveTo>
                  <a:cubicBezTo>
                    <a:pt x="6843183" y="891117"/>
                    <a:pt x="1631950" y="3213100"/>
                    <a:pt x="0" y="4356100"/>
                  </a:cubicBezTo>
                  <a:cubicBezTo>
                    <a:pt x="4233" y="5194300"/>
                    <a:pt x="8467" y="6032500"/>
                    <a:pt x="12700" y="6870700"/>
                  </a:cubicBezTo>
                  <a:lnTo>
                    <a:pt x="6292850" y="6883400"/>
                  </a:lnTo>
                  <a:cubicBezTo>
                    <a:pt x="6999817" y="5450946"/>
                    <a:pt x="10276417" y="2137833"/>
                    <a:pt x="12245975" y="1123950"/>
                  </a:cubicBezTo>
                  <a:lnTo>
                    <a:pt x="12204700" y="0"/>
                  </a:lnTo>
                  <a:lnTo>
                    <a:pt x="10299700" y="12700"/>
                  </a:lnTo>
                  <a:close/>
                </a:path>
              </a:pathLst>
            </a:custGeom>
            <a:gradFill flip="none" rotWithShape="1">
              <a:gsLst>
                <a:gs pos="9000">
                  <a:srgbClr val="AFF0FF">
                    <a:alpha val="51000"/>
                  </a:srgbClr>
                </a:gs>
                <a:gs pos="18000">
                  <a:srgbClr val="AFF0FF">
                    <a:alpha val="34000"/>
                  </a:srgbClr>
                </a:gs>
                <a:gs pos="32000">
                  <a:srgbClr val="004D6C">
                    <a:alpha val="48000"/>
                  </a:srgbClr>
                </a:gs>
                <a:gs pos="72000">
                  <a:srgbClr val="050813">
                    <a:alpha val="82000"/>
                  </a:srgbClr>
                </a:gs>
                <a:gs pos="100000">
                  <a:srgbClr val="050813">
                    <a:alpha val="0"/>
                  </a:srgbClr>
                </a:gs>
              </a:gsLst>
              <a:path path="circle">
                <a:fillToRect l="100000" b="100000"/>
              </a:path>
              <a:tileRect t="-100000" r="-10000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Clr>
                  <a:srgbClr val="FFFF99"/>
                </a:buClr>
                <a:buSzPct val="80000"/>
                <a:buBlip>
                  <a:blip r:embed="rId3"/>
                </a:buBlip>
                <a:defRPr/>
              </a:pPr>
              <a:endParaRPr lang="en-US" altLang="zh-CN" sz="2000" dirty="0" smtClean="0">
                <a:solidFill>
                  <a:srgbClr val="FFFFFF"/>
                </a:solidFill>
                <a:effectLst>
                  <a:outerShdw blurRad="38100" dist="38100" dir="2700000" algn="tl">
                    <a:srgbClr val="000000">
                      <a:alpha val="43137"/>
                    </a:srgbClr>
                  </a:outerShdw>
                </a:effectLst>
              </a:endParaRPr>
            </a:p>
          </p:txBody>
        </p:sp>
        <p:sp>
          <p:nvSpPr>
            <p:cNvPr id="19" name="Freeform 18"/>
            <p:cNvSpPr/>
            <p:nvPr/>
          </p:nvSpPr>
          <p:spPr bwMode="auto">
            <a:xfrm>
              <a:off x="1" y="0"/>
              <a:ext cx="12426950" cy="7219950"/>
            </a:xfrm>
            <a:custGeom>
              <a:avLst/>
              <a:gdLst>
                <a:gd name="connsiteX0" fmla="*/ 11436350 w 14933083"/>
                <a:gd name="connsiteY0" fmla="*/ 726017 h 8379884"/>
                <a:gd name="connsiteX1" fmla="*/ 1631950 w 14933083"/>
                <a:gd name="connsiteY1" fmla="*/ 5069417 h 8379884"/>
                <a:gd name="connsiteX2" fmla="*/ 1644650 w 14933083"/>
                <a:gd name="connsiteY2" fmla="*/ 7584017 h 8379884"/>
                <a:gd name="connsiteX3" fmla="*/ 7105650 w 14933083"/>
                <a:gd name="connsiteY3" fmla="*/ 7596717 h 8379884"/>
                <a:gd name="connsiteX4" fmla="*/ 13811250 w 14933083"/>
                <a:gd name="connsiteY4" fmla="*/ 2885017 h 8379884"/>
                <a:gd name="connsiteX5" fmla="*/ 13836650 w 14933083"/>
                <a:gd name="connsiteY5" fmla="*/ 713317 h 8379884"/>
                <a:gd name="connsiteX6" fmla="*/ 11436350 w 14933083"/>
                <a:gd name="connsiteY6" fmla="*/ 726017 h 8379884"/>
                <a:gd name="connsiteX0" fmla="*/ 9804400 w 13301133"/>
                <a:gd name="connsiteY0" fmla="*/ 726017 h 8379884"/>
                <a:gd name="connsiteX1" fmla="*/ 0 w 13301133"/>
                <a:gd name="connsiteY1" fmla="*/ 5069417 h 8379884"/>
                <a:gd name="connsiteX2" fmla="*/ 12700 w 13301133"/>
                <a:gd name="connsiteY2" fmla="*/ 7584017 h 8379884"/>
                <a:gd name="connsiteX3" fmla="*/ 5473700 w 13301133"/>
                <a:gd name="connsiteY3" fmla="*/ 7596717 h 8379884"/>
                <a:gd name="connsiteX4" fmla="*/ 12179300 w 13301133"/>
                <a:gd name="connsiteY4" fmla="*/ 2885017 h 8379884"/>
                <a:gd name="connsiteX5" fmla="*/ 12204700 w 13301133"/>
                <a:gd name="connsiteY5" fmla="*/ 713317 h 8379884"/>
                <a:gd name="connsiteX6" fmla="*/ 9804400 w 13301133"/>
                <a:gd name="connsiteY6" fmla="*/ 726017 h 8379884"/>
                <a:gd name="connsiteX0" fmla="*/ 9804400 w 13301133"/>
                <a:gd name="connsiteY0" fmla="*/ 726017 h 7596717"/>
                <a:gd name="connsiteX1" fmla="*/ 0 w 13301133"/>
                <a:gd name="connsiteY1" fmla="*/ 5069417 h 7596717"/>
                <a:gd name="connsiteX2" fmla="*/ 12700 w 13301133"/>
                <a:gd name="connsiteY2" fmla="*/ 7584017 h 7596717"/>
                <a:gd name="connsiteX3" fmla="*/ 5473700 w 13301133"/>
                <a:gd name="connsiteY3" fmla="*/ 7596717 h 7596717"/>
                <a:gd name="connsiteX4" fmla="*/ 12179300 w 13301133"/>
                <a:gd name="connsiteY4" fmla="*/ 2885017 h 7596717"/>
                <a:gd name="connsiteX5" fmla="*/ 12204700 w 13301133"/>
                <a:gd name="connsiteY5" fmla="*/ 713317 h 7596717"/>
                <a:gd name="connsiteX6" fmla="*/ 9804400 w 13301133"/>
                <a:gd name="connsiteY6" fmla="*/ 726017 h 7596717"/>
                <a:gd name="connsiteX0" fmla="*/ 9804400 w 12204700"/>
                <a:gd name="connsiteY0" fmla="*/ 726017 h 7596717"/>
                <a:gd name="connsiteX1" fmla="*/ 0 w 12204700"/>
                <a:gd name="connsiteY1" fmla="*/ 5069417 h 7596717"/>
                <a:gd name="connsiteX2" fmla="*/ 12700 w 12204700"/>
                <a:gd name="connsiteY2" fmla="*/ 7584017 h 7596717"/>
                <a:gd name="connsiteX3" fmla="*/ 5473700 w 12204700"/>
                <a:gd name="connsiteY3" fmla="*/ 7596717 h 7596717"/>
                <a:gd name="connsiteX4" fmla="*/ 12179300 w 12204700"/>
                <a:gd name="connsiteY4" fmla="*/ 2885017 h 7596717"/>
                <a:gd name="connsiteX5" fmla="*/ 12204700 w 12204700"/>
                <a:gd name="connsiteY5" fmla="*/ 713317 h 7596717"/>
                <a:gd name="connsiteX6" fmla="*/ 9804400 w 12204700"/>
                <a:gd name="connsiteY6" fmla="*/ 726017 h 7596717"/>
                <a:gd name="connsiteX0" fmla="*/ 98044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204700 w 12204700"/>
                <a:gd name="connsiteY5" fmla="*/ 0 h 6883400"/>
                <a:gd name="connsiteX6" fmla="*/ 9804400 w 12204700"/>
                <a:gd name="connsiteY6" fmla="*/ 12700 h 6883400"/>
                <a:gd name="connsiteX0" fmla="*/ 98044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204700 w 12204700"/>
                <a:gd name="connsiteY5" fmla="*/ 0 h 6883400"/>
                <a:gd name="connsiteX6" fmla="*/ 9804400 w 12204700"/>
                <a:gd name="connsiteY6" fmla="*/ 12700 h 6883400"/>
                <a:gd name="connsiteX0" fmla="*/ 98044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9804400 w 12204700"/>
                <a:gd name="connsiteY7"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10299700 w 12204700"/>
                <a:gd name="connsiteY7"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10299700 w 12204700"/>
                <a:gd name="connsiteY7"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179300 w 12204700"/>
                <a:gd name="connsiteY4" fmla="*/ 2171700 h 6883400"/>
                <a:gd name="connsiteX5" fmla="*/ 12179300 w 12204700"/>
                <a:gd name="connsiteY5" fmla="*/ 2159000 h 6883400"/>
                <a:gd name="connsiteX6" fmla="*/ 12204700 w 12204700"/>
                <a:gd name="connsiteY6" fmla="*/ 0 h 6883400"/>
                <a:gd name="connsiteX7" fmla="*/ 10299700 w 12204700"/>
                <a:gd name="connsiteY7" fmla="*/ 12700 h 6883400"/>
                <a:gd name="connsiteX0" fmla="*/ 10299700 w 12223750"/>
                <a:gd name="connsiteY0" fmla="*/ 12700 h 6883400"/>
                <a:gd name="connsiteX1" fmla="*/ 0 w 12223750"/>
                <a:gd name="connsiteY1" fmla="*/ 4356100 h 6883400"/>
                <a:gd name="connsiteX2" fmla="*/ 12700 w 12223750"/>
                <a:gd name="connsiteY2" fmla="*/ 6870700 h 6883400"/>
                <a:gd name="connsiteX3" fmla="*/ 5473700 w 12223750"/>
                <a:gd name="connsiteY3" fmla="*/ 6883400 h 6883400"/>
                <a:gd name="connsiteX4" fmla="*/ 12179300 w 12223750"/>
                <a:gd name="connsiteY4" fmla="*/ 2171700 h 6883400"/>
                <a:gd name="connsiteX5" fmla="*/ 12179300 w 12223750"/>
                <a:gd name="connsiteY5" fmla="*/ 2159000 h 6883400"/>
                <a:gd name="connsiteX6" fmla="*/ 12204700 w 12223750"/>
                <a:gd name="connsiteY6" fmla="*/ 0 h 6883400"/>
                <a:gd name="connsiteX7" fmla="*/ 10299700 w 12223750"/>
                <a:gd name="connsiteY7" fmla="*/ 12700 h 6883400"/>
                <a:gd name="connsiteX0" fmla="*/ 10299700 w 13301133"/>
                <a:gd name="connsiteY0" fmla="*/ 12700 h 6883400"/>
                <a:gd name="connsiteX1" fmla="*/ 0 w 13301133"/>
                <a:gd name="connsiteY1" fmla="*/ 4356100 h 6883400"/>
                <a:gd name="connsiteX2" fmla="*/ 12700 w 13301133"/>
                <a:gd name="connsiteY2" fmla="*/ 6870700 h 6883400"/>
                <a:gd name="connsiteX3" fmla="*/ 5473700 w 13301133"/>
                <a:gd name="connsiteY3" fmla="*/ 6883400 h 6883400"/>
                <a:gd name="connsiteX4" fmla="*/ 12179300 w 13301133"/>
                <a:gd name="connsiteY4" fmla="*/ 2171700 h 6883400"/>
                <a:gd name="connsiteX5" fmla="*/ 12204700 w 13301133"/>
                <a:gd name="connsiteY5" fmla="*/ 0 h 6883400"/>
                <a:gd name="connsiteX6" fmla="*/ 10299700 w 13301133"/>
                <a:gd name="connsiteY6" fmla="*/ 12700 h 6883400"/>
                <a:gd name="connsiteX0" fmla="*/ 10299700 w 12204700"/>
                <a:gd name="connsiteY0" fmla="*/ 12700 h 6883400"/>
                <a:gd name="connsiteX1" fmla="*/ 0 w 12204700"/>
                <a:gd name="connsiteY1" fmla="*/ 4356100 h 6883400"/>
                <a:gd name="connsiteX2" fmla="*/ 12700 w 12204700"/>
                <a:gd name="connsiteY2" fmla="*/ 6870700 h 6883400"/>
                <a:gd name="connsiteX3" fmla="*/ 5473700 w 12204700"/>
                <a:gd name="connsiteY3" fmla="*/ 6883400 h 6883400"/>
                <a:gd name="connsiteX4" fmla="*/ 12204700 w 12204700"/>
                <a:gd name="connsiteY4" fmla="*/ 0 h 6883400"/>
                <a:gd name="connsiteX5" fmla="*/ 10299700 w 12204700"/>
                <a:gd name="connsiteY5" fmla="*/ 12700 h 6883400"/>
                <a:gd name="connsiteX0" fmla="*/ 10299700 w 12254442"/>
                <a:gd name="connsiteY0" fmla="*/ 12700 h 6883400"/>
                <a:gd name="connsiteX1" fmla="*/ 0 w 12254442"/>
                <a:gd name="connsiteY1" fmla="*/ 4356100 h 6883400"/>
                <a:gd name="connsiteX2" fmla="*/ 12700 w 12254442"/>
                <a:gd name="connsiteY2" fmla="*/ 6870700 h 6883400"/>
                <a:gd name="connsiteX3" fmla="*/ 5473700 w 12254442"/>
                <a:gd name="connsiteY3" fmla="*/ 6883400 h 6883400"/>
                <a:gd name="connsiteX4" fmla="*/ 10598150 w 12254442"/>
                <a:gd name="connsiteY4" fmla="*/ 1990725 h 6883400"/>
                <a:gd name="connsiteX5" fmla="*/ 12204700 w 12254442"/>
                <a:gd name="connsiteY5" fmla="*/ 0 h 6883400"/>
                <a:gd name="connsiteX6" fmla="*/ 10299700 w 12254442"/>
                <a:gd name="connsiteY6" fmla="*/ 12700 h 6883400"/>
                <a:gd name="connsiteX0" fmla="*/ 10299700 w 13367808"/>
                <a:gd name="connsiteY0" fmla="*/ 12700 h 6883400"/>
                <a:gd name="connsiteX1" fmla="*/ 0 w 13367808"/>
                <a:gd name="connsiteY1" fmla="*/ 4356100 h 6883400"/>
                <a:gd name="connsiteX2" fmla="*/ 12700 w 13367808"/>
                <a:gd name="connsiteY2" fmla="*/ 6870700 h 6883400"/>
                <a:gd name="connsiteX3" fmla="*/ 5473700 w 13367808"/>
                <a:gd name="connsiteY3" fmla="*/ 6883400 h 6883400"/>
                <a:gd name="connsiteX4" fmla="*/ 12245975 w 13367808"/>
                <a:gd name="connsiteY4" fmla="*/ 1771650 h 6883400"/>
                <a:gd name="connsiteX5" fmla="*/ 12204700 w 13367808"/>
                <a:gd name="connsiteY5" fmla="*/ 0 h 6883400"/>
                <a:gd name="connsiteX6" fmla="*/ 10299700 w 13367808"/>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547370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7716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4287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266825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123950 h 6883400"/>
                <a:gd name="connsiteX5" fmla="*/ 12204700 w 12245975"/>
                <a:gd name="connsiteY5" fmla="*/ 0 h 6883400"/>
                <a:gd name="connsiteX6" fmla="*/ 10299700 w 12245975"/>
                <a:gd name="connsiteY6" fmla="*/ 12700 h 6883400"/>
                <a:gd name="connsiteX0" fmla="*/ 10299700 w 12245975"/>
                <a:gd name="connsiteY0" fmla="*/ 12700 h 6883400"/>
                <a:gd name="connsiteX1" fmla="*/ 0 w 12245975"/>
                <a:gd name="connsiteY1" fmla="*/ 4356100 h 6883400"/>
                <a:gd name="connsiteX2" fmla="*/ 12700 w 12245975"/>
                <a:gd name="connsiteY2" fmla="*/ 6870700 h 6883400"/>
                <a:gd name="connsiteX3" fmla="*/ 6292850 w 12245975"/>
                <a:gd name="connsiteY3" fmla="*/ 6883400 h 6883400"/>
                <a:gd name="connsiteX4" fmla="*/ 12245975 w 12245975"/>
                <a:gd name="connsiteY4" fmla="*/ 1123950 h 6883400"/>
                <a:gd name="connsiteX5" fmla="*/ 12204700 w 12245975"/>
                <a:gd name="connsiteY5" fmla="*/ 0 h 6883400"/>
                <a:gd name="connsiteX6" fmla="*/ 10299700 w 12245975"/>
                <a:gd name="connsiteY6" fmla="*/ 12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975" h="6883400">
                  <a:moveTo>
                    <a:pt x="10299700" y="12700"/>
                  </a:moveTo>
                  <a:cubicBezTo>
                    <a:pt x="6843183" y="891117"/>
                    <a:pt x="1631950" y="3213100"/>
                    <a:pt x="0" y="4356100"/>
                  </a:cubicBezTo>
                  <a:cubicBezTo>
                    <a:pt x="4233" y="5194300"/>
                    <a:pt x="8467" y="6032500"/>
                    <a:pt x="12700" y="6870700"/>
                  </a:cubicBezTo>
                  <a:lnTo>
                    <a:pt x="6292850" y="6883400"/>
                  </a:lnTo>
                  <a:cubicBezTo>
                    <a:pt x="6999817" y="5450946"/>
                    <a:pt x="10276417" y="2137833"/>
                    <a:pt x="12245975" y="1123950"/>
                  </a:cubicBezTo>
                  <a:lnTo>
                    <a:pt x="12204700" y="0"/>
                  </a:lnTo>
                  <a:lnTo>
                    <a:pt x="10299700" y="12700"/>
                  </a:lnTo>
                  <a:close/>
                </a:path>
              </a:pathLst>
            </a:custGeom>
            <a:gradFill flip="none" rotWithShape="1">
              <a:gsLst>
                <a:gs pos="9000">
                  <a:srgbClr val="AFF0FF"/>
                </a:gs>
                <a:gs pos="18000">
                  <a:srgbClr val="AFF0FF">
                    <a:alpha val="34000"/>
                  </a:srgbClr>
                </a:gs>
                <a:gs pos="32000">
                  <a:srgbClr val="004D6C">
                    <a:alpha val="48000"/>
                  </a:srgbClr>
                </a:gs>
                <a:gs pos="72000">
                  <a:srgbClr val="050813">
                    <a:alpha val="82000"/>
                  </a:srgbClr>
                </a:gs>
                <a:gs pos="100000">
                  <a:srgbClr val="050813">
                    <a:alpha val="0"/>
                  </a:srgbClr>
                </a:gs>
              </a:gsLst>
              <a:path path="circle">
                <a:fillToRect t="100000" r="100000"/>
              </a:path>
              <a:tileRect l="-100000" b="-100000"/>
            </a:gradFill>
            <a:ln w="38100">
              <a:noFill/>
            </a:ln>
            <a:effectLst>
              <a:outerShdw blurRad="101600" dist="1054100" dir="6600000" sx="103000" sy="103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Clr>
                  <a:srgbClr val="FFFF99"/>
                </a:buClr>
                <a:buSzPct val="80000"/>
                <a:buBlip>
                  <a:blip r:embed="rId3"/>
                </a:buBlip>
                <a:defRPr/>
              </a:pPr>
              <a:endParaRPr lang="en-US" altLang="zh-CN" sz="2000" dirty="0" smtClean="0">
                <a:solidFill>
                  <a:srgbClr val="FFFFFF"/>
                </a:solidFill>
                <a:effectLst>
                  <a:outerShdw blurRad="38100" dist="38100" dir="2700000" algn="tl">
                    <a:srgbClr val="000000">
                      <a:alpha val="43137"/>
                    </a:srgbClr>
                  </a:outerShdw>
                </a:effectLst>
              </a:endParaRPr>
            </a:p>
          </p:txBody>
        </p:sp>
      </p:grpSp>
      <p:pic>
        <p:nvPicPr>
          <p:cNvPr id="1026" name="Picture 2" descr="C:\Users\marklin\Desktop\APP PLAT LOGOS\WS08_h_rgb_REV.png"/>
          <p:cNvPicPr>
            <a:picLocks noChangeAspect="1" noChangeArrowheads="1"/>
          </p:cNvPicPr>
          <p:nvPr/>
        </p:nvPicPr>
        <p:blipFill>
          <a:blip r:embed="rId4"/>
          <a:stretch>
            <a:fillRect/>
          </a:stretch>
        </p:blipFill>
        <p:spPr bwMode="invGray">
          <a:xfrm>
            <a:off x="999189" y="5706748"/>
            <a:ext cx="2505742" cy="380619"/>
          </a:xfrm>
          <a:prstGeom prst="rect">
            <a:avLst/>
          </a:prstGeom>
          <a:noFill/>
          <a:ln>
            <a:noFill/>
          </a:ln>
        </p:spPr>
      </p:pic>
      <p:sp>
        <p:nvSpPr>
          <p:cNvPr id="27" name="Text Placeholder 2"/>
          <p:cNvSpPr txBox="1">
            <a:spLocks/>
          </p:cNvSpPr>
          <p:nvPr/>
        </p:nvSpPr>
        <p:spPr>
          <a:xfrm>
            <a:off x="4238566" y="5712681"/>
            <a:ext cx="2467034" cy="830997"/>
          </a:xfrm>
          <a:prstGeom prst="rect">
            <a:avLst/>
          </a:prstGeom>
        </p:spPr>
        <p:txBody>
          <a:bodyPr vert="horz" wrap="square" lIns="0" tIns="0" rIns="0" bIns="0" rtlCol="0">
            <a:spAutoFit/>
          </a:bodyPr>
          <a:lstStyle/>
          <a:p>
            <a:pPr marL="396875" marR="0" lvl="0" indent="-396875" defTabSz="914363" rtl="0" eaLnBrk="1" fontAlgn="auto" latinLnBrk="0" hangingPunct="1">
              <a:lnSpc>
                <a:spcPct val="90000"/>
              </a:lnSpc>
              <a:spcBef>
                <a:spcPct val="20000"/>
              </a:spcBef>
              <a:spcAft>
                <a:spcPts val="0"/>
              </a:spcAft>
              <a:buClrTx/>
              <a:buSzTx/>
              <a:tabLst/>
              <a:defRPr/>
            </a:pPr>
            <a:r>
              <a:rPr kumimoji="0" lang="en-US" sz="6000" i="1" u="none" strike="noStrike" kern="1200" cap="none" spc="0" normalizeH="0" baseline="0" noProof="0" dirty="0" smtClean="0">
                <a:ln>
                  <a:noFill/>
                </a:ln>
                <a:solidFill>
                  <a:srgbClr val="FFFFFF"/>
                </a:solidFill>
                <a:effectLst>
                  <a:reflection blurRad="6350" stA="55000" endA="300" endPos="45500" dir="5400000" sy="-100000" algn="bl" rotWithShape="0"/>
                </a:effectLst>
                <a:uLnTx/>
                <a:uFillTx/>
                <a:latin typeface="Calibri" pitchFamily="34" charset="0"/>
              </a:rPr>
              <a:t>2008</a:t>
            </a:r>
            <a:endParaRPr kumimoji="0" lang="en-US" sz="5400" i="1" u="none" strike="noStrike" kern="1200" cap="none" spc="0" normalizeH="0" baseline="0" noProof="0" dirty="0" smtClean="0">
              <a:ln>
                <a:noFill/>
              </a:ln>
              <a:solidFill>
                <a:srgbClr val="FFFFFF"/>
              </a:solidFill>
              <a:effectLst>
                <a:reflection blurRad="6350" stA="55000" endA="300" endPos="45500" dir="5400000" sy="-100000" algn="bl" rotWithShape="0"/>
              </a:effectLst>
              <a:uLnTx/>
              <a:uFillTx/>
              <a:latin typeface="Calibri" pitchFamily="34" charset="0"/>
            </a:endParaRPr>
          </a:p>
        </p:txBody>
      </p:sp>
      <p:pic>
        <p:nvPicPr>
          <p:cNvPr id="18" name="Picture 17" descr="W-HPC-Svr08_h_rgb_r.png"/>
          <p:cNvPicPr>
            <a:picLocks noChangeAspect="1"/>
          </p:cNvPicPr>
          <p:nvPr/>
        </p:nvPicPr>
        <p:blipFill>
          <a:blip r:embed="rId5"/>
          <a:stretch>
            <a:fillRect/>
          </a:stretch>
        </p:blipFill>
        <p:spPr bwMode="invGray">
          <a:xfrm>
            <a:off x="2571230" y="4330347"/>
            <a:ext cx="3284220" cy="411480"/>
          </a:xfrm>
          <a:prstGeom prst="rect">
            <a:avLst/>
          </a:prstGeom>
        </p:spPr>
      </p:pic>
      <p:pic>
        <p:nvPicPr>
          <p:cNvPr id="6148" name="Picture 4" descr="C:\Program Files\Microsoft Resource DVD Artwork\DVD_ART\BoxShots_Logos\Windows Small Business Server 2008\Windows Small Business Server 2008 Logo-H Rev.png"/>
          <p:cNvPicPr>
            <a:picLocks noChangeAspect="1" noChangeArrowheads="1"/>
          </p:cNvPicPr>
          <p:nvPr/>
        </p:nvPicPr>
        <p:blipFill>
          <a:blip r:embed="rId6"/>
          <a:srcRect/>
          <a:stretch>
            <a:fillRect/>
          </a:stretch>
        </p:blipFill>
        <p:spPr bwMode="invGray">
          <a:xfrm>
            <a:off x="3543032" y="3371849"/>
            <a:ext cx="2690336" cy="500062"/>
          </a:xfrm>
          <a:prstGeom prst="rect">
            <a:avLst/>
          </a:prstGeom>
          <a:noFill/>
        </p:spPr>
      </p:pic>
      <p:pic>
        <p:nvPicPr>
          <p:cNvPr id="22" name="Picture 21" descr="WS08-HypeV_h_rgb_r.png"/>
          <p:cNvPicPr>
            <a:picLocks noChangeAspect="1"/>
          </p:cNvPicPr>
          <p:nvPr/>
        </p:nvPicPr>
        <p:blipFill>
          <a:blip r:embed="rId7"/>
          <a:stretch>
            <a:fillRect/>
          </a:stretch>
        </p:blipFill>
        <p:spPr bwMode="invGray">
          <a:xfrm>
            <a:off x="1999580" y="4718036"/>
            <a:ext cx="2712720" cy="601980"/>
          </a:xfrm>
          <a:prstGeom prst="rect">
            <a:avLst/>
          </a:prstGeom>
        </p:spPr>
      </p:pic>
      <p:pic>
        <p:nvPicPr>
          <p:cNvPr id="6151" name="Picture 7" descr="C:\Program Files\Microsoft Resource DVD Artwork\DVD_ART\BoxShots_Logos\Visual Studio Brand Logotypes\Visual Studio 2008 H Logo Rev.png"/>
          <p:cNvPicPr>
            <a:picLocks noChangeAspect="1" noChangeArrowheads="1"/>
          </p:cNvPicPr>
          <p:nvPr/>
        </p:nvPicPr>
        <p:blipFill>
          <a:blip r:embed="rId8"/>
          <a:srcRect/>
          <a:stretch>
            <a:fillRect/>
          </a:stretch>
        </p:blipFill>
        <p:spPr bwMode="invGray">
          <a:xfrm>
            <a:off x="341800" y="6150257"/>
            <a:ext cx="3074670" cy="407670"/>
          </a:xfrm>
          <a:prstGeom prst="rect">
            <a:avLst/>
          </a:prstGeom>
          <a:noFill/>
        </p:spPr>
      </p:pic>
      <p:grpSp>
        <p:nvGrpSpPr>
          <p:cNvPr id="3" name="Group 23"/>
          <p:cNvGrpSpPr/>
          <p:nvPr/>
        </p:nvGrpSpPr>
        <p:grpSpPr>
          <a:xfrm>
            <a:off x="5486627" y="1912035"/>
            <a:ext cx="1586747" cy="488654"/>
            <a:chOff x="10080357" y="297420"/>
            <a:chExt cx="2421469" cy="515088"/>
          </a:xfrm>
        </p:grpSpPr>
        <p:pic>
          <p:nvPicPr>
            <p:cNvPr id="6152" name="Picture 8" descr="C:\Program Files\Microsoft Resource DVD Artwork\DVD_ART\BoxShots_Logos\Silverlight\Silverlight h c reverse.png"/>
            <p:cNvPicPr>
              <a:picLocks noChangeAspect="1" noChangeArrowheads="1"/>
            </p:cNvPicPr>
            <p:nvPr/>
          </p:nvPicPr>
          <p:blipFill>
            <a:blip r:embed="rId9"/>
            <a:srcRect/>
            <a:stretch>
              <a:fillRect/>
            </a:stretch>
          </p:blipFill>
          <p:spPr bwMode="invGray">
            <a:xfrm>
              <a:off x="10080357" y="297420"/>
              <a:ext cx="2180353" cy="489463"/>
            </a:xfrm>
            <a:prstGeom prst="rect">
              <a:avLst/>
            </a:prstGeom>
            <a:noFill/>
          </p:spPr>
        </p:pic>
        <p:sp>
          <p:nvSpPr>
            <p:cNvPr id="15" name="TextBox 14"/>
            <p:cNvSpPr txBox="1"/>
            <p:nvPr/>
          </p:nvSpPr>
          <p:spPr>
            <a:xfrm>
              <a:off x="12209726" y="455640"/>
              <a:ext cx="292100" cy="356868"/>
            </a:xfrm>
            <a:prstGeom prst="rect">
              <a:avLst/>
            </a:prstGeom>
            <a:noFill/>
          </p:spPr>
          <p:txBody>
            <a:bodyPr wrap="square" rtlCol="0">
              <a:spAutoFit/>
            </a:bodyPr>
            <a:lstStyle/>
            <a:p>
              <a:r>
                <a:rPr lang="en-US" sz="1600" spc="-300" dirty="0" smtClean="0"/>
                <a:t>2</a:t>
              </a:r>
              <a:endParaRPr lang="en-US" sz="1600" spc="-300" dirty="0"/>
            </a:p>
          </p:txBody>
        </p:sp>
      </p:grpSp>
      <p:pic>
        <p:nvPicPr>
          <p:cNvPr id="21" name="Picture 20" descr="Win-EssnBizSrvr_h_rgb_r.png"/>
          <p:cNvPicPr>
            <a:picLocks noChangeAspect="1"/>
          </p:cNvPicPr>
          <p:nvPr/>
        </p:nvPicPr>
        <p:blipFill>
          <a:blip r:embed="rId10"/>
          <a:stretch>
            <a:fillRect/>
          </a:stretch>
        </p:blipFill>
        <p:spPr bwMode="invGray">
          <a:xfrm>
            <a:off x="3085716" y="3895961"/>
            <a:ext cx="2671763" cy="434340"/>
          </a:xfrm>
          <a:prstGeom prst="rect">
            <a:avLst/>
          </a:prstGeom>
          <a:noFill/>
          <a:ln>
            <a:noFill/>
          </a:ln>
        </p:spPr>
      </p:pic>
      <p:pic>
        <p:nvPicPr>
          <p:cNvPr id="25" name="Picture 4" descr="C:\Users\acarrab\Desktop\SQL 2008\logos\SQL08_h_rgb_white.png"/>
          <p:cNvPicPr>
            <a:picLocks noChangeAspect="1" noChangeArrowheads="1"/>
          </p:cNvPicPr>
          <p:nvPr/>
        </p:nvPicPr>
        <p:blipFill>
          <a:blip r:embed="rId11"/>
          <a:srcRect/>
          <a:stretch>
            <a:fillRect/>
          </a:stretch>
        </p:blipFill>
        <p:spPr bwMode="invGray">
          <a:xfrm>
            <a:off x="1551817" y="5285074"/>
            <a:ext cx="1931217" cy="398679"/>
          </a:xfrm>
          <a:prstGeom prst="rect">
            <a:avLst/>
          </a:prstGeom>
          <a:noFill/>
          <a:effectLst>
            <a:outerShdw blurRad="12700" dist="25400" dir="2700000" algn="tl" rotWithShape="0">
              <a:prstClr val="black">
                <a:alpha val="40000"/>
              </a:prstClr>
            </a:outerShdw>
          </a:effectLst>
        </p:spPr>
      </p:pic>
      <p:pic>
        <p:nvPicPr>
          <p:cNvPr id="26" name="Picture 10" descr="C:\Program Files\Microsoft Resource DVD Artwork\DVD_ART\BoxShots_Logos\Microsoft Dynamics\Brand Signature\Dynamics brand logo white.png"/>
          <p:cNvPicPr>
            <a:picLocks noChangeAspect="1" noChangeArrowheads="1"/>
          </p:cNvPicPr>
          <p:nvPr/>
        </p:nvPicPr>
        <p:blipFill>
          <a:blip r:embed="rId12" cstate="print"/>
          <a:srcRect/>
          <a:stretch>
            <a:fillRect/>
          </a:stretch>
        </p:blipFill>
        <p:spPr bwMode="invGray">
          <a:xfrm>
            <a:off x="5905843" y="1423927"/>
            <a:ext cx="1920332" cy="418982"/>
          </a:xfrm>
          <a:prstGeom prst="rect">
            <a:avLst/>
          </a:prstGeom>
          <a:noFill/>
        </p:spPr>
      </p:pic>
      <p:pic>
        <p:nvPicPr>
          <p:cNvPr id="20" name="Picture 2" descr="C:\Documents and Settings\Eva\My Documents\336\SysCnt-VrtlMachine_h_rgb_r.png"/>
          <p:cNvPicPr>
            <a:picLocks noChangeAspect="1" noChangeArrowheads="1"/>
          </p:cNvPicPr>
          <p:nvPr/>
        </p:nvPicPr>
        <p:blipFill>
          <a:blip r:embed="rId13" cstate="print"/>
          <a:srcRect/>
          <a:stretch>
            <a:fillRect/>
          </a:stretch>
        </p:blipFill>
        <p:spPr bwMode="auto">
          <a:xfrm>
            <a:off x="4882878" y="2419350"/>
            <a:ext cx="1679252" cy="411500"/>
          </a:xfrm>
          <a:prstGeom prst="rect">
            <a:avLst/>
          </a:prstGeom>
          <a:noFill/>
        </p:spPr>
      </p:pic>
      <p:pic>
        <p:nvPicPr>
          <p:cNvPr id="23" name="Picture 3" descr="C:\Documents and Settings\Eva\My Documents\Downloaded items\DTP-OptPack-SA_bL_r.png"/>
          <p:cNvPicPr>
            <a:picLocks noChangeAspect="1" noChangeArrowheads="1"/>
          </p:cNvPicPr>
          <p:nvPr/>
        </p:nvPicPr>
        <p:blipFill>
          <a:blip r:embed="rId14"/>
          <a:srcRect/>
          <a:stretch>
            <a:fillRect/>
          </a:stretch>
        </p:blipFill>
        <p:spPr bwMode="auto">
          <a:xfrm>
            <a:off x="6582311" y="1177403"/>
            <a:ext cx="1876425" cy="314325"/>
          </a:xfrm>
          <a:prstGeom prst="rect">
            <a:avLst/>
          </a:prstGeom>
          <a:noFill/>
        </p:spPr>
      </p:pic>
      <p:pic>
        <p:nvPicPr>
          <p:cNvPr id="24" name="Picture 23" descr="Forefront-Stirling_h_rgb_r.png"/>
          <p:cNvPicPr>
            <a:picLocks noChangeAspect="1"/>
          </p:cNvPicPr>
          <p:nvPr/>
        </p:nvPicPr>
        <p:blipFill>
          <a:blip r:embed="rId15"/>
          <a:stretch>
            <a:fillRect/>
          </a:stretch>
        </p:blipFill>
        <p:spPr>
          <a:xfrm>
            <a:off x="7601741" y="152400"/>
            <a:ext cx="1623060" cy="460058"/>
          </a:xfrm>
          <a:prstGeom prst="rect">
            <a:avLst/>
          </a:prstGeom>
        </p:spPr>
      </p:pic>
      <p:pic>
        <p:nvPicPr>
          <p:cNvPr id="28" name="Picture 27" descr="IdLifeMgr2_bL_r.png"/>
          <p:cNvPicPr>
            <a:picLocks noChangeAspect="1"/>
          </p:cNvPicPr>
          <p:nvPr/>
        </p:nvPicPr>
        <p:blipFill>
          <a:blip r:embed="rId16"/>
          <a:stretch>
            <a:fillRect/>
          </a:stretch>
        </p:blipFill>
        <p:spPr>
          <a:xfrm>
            <a:off x="7030093" y="666510"/>
            <a:ext cx="1128713" cy="366713"/>
          </a:xfrm>
          <a:prstGeom prst="rect">
            <a:avLst/>
          </a:prstGeom>
        </p:spPr>
      </p:pic>
      <p:sp>
        <p:nvSpPr>
          <p:cNvPr id="29" name="Text Placeholder 2"/>
          <p:cNvSpPr txBox="1">
            <a:spLocks/>
          </p:cNvSpPr>
          <p:nvPr/>
        </p:nvSpPr>
        <p:spPr>
          <a:xfrm>
            <a:off x="8278725" y="771525"/>
            <a:ext cx="931950" cy="387798"/>
          </a:xfrm>
          <a:prstGeom prst="rect">
            <a:avLst/>
          </a:prstGeom>
        </p:spPr>
        <p:txBody>
          <a:bodyPr vert="horz" wrap="square" lIns="0" tIns="0" rIns="0" bIns="0" rtlCol="0">
            <a:spAutoFit/>
          </a:bodyPr>
          <a:lstStyle/>
          <a:p>
            <a:pPr marL="396875" marR="0" lvl="0" indent="-396875" defTabSz="914363" rtl="0" eaLnBrk="1" fontAlgn="auto" latinLnBrk="0" hangingPunct="1">
              <a:lnSpc>
                <a:spcPct val="90000"/>
              </a:lnSpc>
              <a:spcBef>
                <a:spcPct val="20000"/>
              </a:spcBef>
              <a:spcAft>
                <a:spcPts val="0"/>
              </a:spcAft>
              <a:buClrTx/>
              <a:buSzTx/>
              <a:tabLst/>
              <a:defRPr/>
            </a:pPr>
            <a:r>
              <a:rPr kumimoji="0" lang="en-US" sz="2800" i="1" u="none" strike="noStrike" kern="1200" cap="none" spc="0" normalizeH="0" baseline="0" noProof="0" dirty="0" smtClean="0">
                <a:ln>
                  <a:noFill/>
                </a:ln>
                <a:solidFill>
                  <a:srgbClr val="FFFFFF"/>
                </a:solidFill>
                <a:effectLst>
                  <a:reflection blurRad="6350" stA="55000" endA="300" endPos="45500" dir="5400000" sy="-100000" algn="bl" rotWithShape="0"/>
                </a:effectLst>
                <a:uLnTx/>
                <a:uFillTx/>
                <a:latin typeface="Segoe Light" pitchFamily="34" charset="0"/>
              </a:rPr>
              <a:t>2009</a:t>
            </a:r>
            <a:endParaRPr kumimoji="0" lang="en-US" sz="2400" i="1" u="none" strike="noStrike" kern="1200" cap="none" spc="0" normalizeH="0" baseline="0" noProof="0" dirty="0" smtClean="0">
              <a:ln>
                <a:noFill/>
              </a:ln>
              <a:solidFill>
                <a:srgbClr val="FFFFFF"/>
              </a:solidFill>
              <a:effectLst>
                <a:reflection blurRad="6350" stA="55000" endA="300" endPos="45500" dir="5400000" sy="-100000" algn="bl" rotWithShape="0"/>
              </a:effectLst>
              <a:uLnTx/>
              <a:uFillTx/>
              <a:latin typeface="Segoe Light" pitchFamily="34" charset="0"/>
            </a:endParaRPr>
          </a:p>
        </p:txBody>
      </p:sp>
      <p:pic>
        <p:nvPicPr>
          <p:cNvPr id="30" name="Picture 5" descr="C:\Program Files\Microsoft Resource DVD Artwork\DVD_ART\Artwork_Imagery\HARDWARE_IMAGERY\Illustration - Misc Hardware\Windows Vista Illustration Icons\IE 7 larger.png"/>
          <p:cNvPicPr>
            <a:picLocks noChangeAspect="1" noChangeArrowheads="1"/>
          </p:cNvPicPr>
          <p:nvPr/>
        </p:nvPicPr>
        <p:blipFill>
          <a:blip r:embed="rId17" cstate="print"/>
          <a:stretch>
            <a:fillRect/>
          </a:stretch>
        </p:blipFill>
        <p:spPr bwMode="auto">
          <a:xfrm>
            <a:off x="4114652" y="2876552"/>
            <a:ext cx="1313059" cy="464705"/>
          </a:xfrm>
          <a:prstGeom prst="rect">
            <a:avLst/>
          </a:prstGeom>
          <a:noFill/>
          <a:effectLst>
            <a:outerShdw blurRad="63500" sx="102000" sy="102000" algn="ctr" rotWithShape="0">
              <a:prstClr val="black">
                <a:alpha val="40000"/>
              </a:prstClr>
            </a:outerShdw>
          </a:effectLst>
        </p:spPr>
      </p:pic>
      <p:sp>
        <p:nvSpPr>
          <p:cNvPr id="31" name="Titre 30"/>
          <p:cNvSpPr>
            <a:spLocks noGrp="1"/>
          </p:cNvSpPr>
          <p:nvPr>
            <p:ph type="title"/>
          </p:nvPr>
        </p:nvSpPr>
        <p:spPr>
          <a:xfrm>
            <a:off x="1320505" y="190501"/>
            <a:ext cx="3803947" cy="723900"/>
          </a:xfrm>
        </p:spPr>
        <p:txBody>
          <a:bodyPr/>
          <a:lstStyle/>
          <a:p>
            <a:r>
              <a:rPr lang="fr-FR" dirty="0" smtClean="0"/>
              <a:t>Lancements</a:t>
            </a:r>
            <a:endParaRPr lang="fr-F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fade">
                                      <p:cBhvr>
                                        <p:cTn id="7" dur="500"/>
                                        <p:tgtEl>
                                          <p:spTgt spid="61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2" name="Rectangle 52"/>
          <p:cNvSpPr>
            <a:spLocks noGrp="1" noChangeArrowheads="1"/>
          </p:cNvSpPr>
          <p:nvPr>
            <p:ph type="body" idx="4294967295"/>
          </p:nvPr>
        </p:nvSpPr>
        <p:spPr>
          <a:xfrm>
            <a:off x="2" y="661988"/>
            <a:ext cx="4505325" cy="3414712"/>
          </a:xfrm>
          <a:prstGeom prst="rect">
            <a:avLst/>
          </a:prstGeom>
          <a:noFill/>
          <a:ln>
            <a:noFill/>
          </a:ln>
          <a:effectLst>
            <a:innerShdw blurRad="63500" dist="50800" dir="10800000">
              <a:prstClr val="black">
                <a:alpha val="50000"/>
              </a:prstClr>
            </a:innerShdw>
          </a:effectLst>
        </p:spPr>
        <p:txBody>
          <a:bodyPr/>
          <a:lstStyle/>
          <a:p>
            <a:pPr>
              <a:buNone/>
            </a:pPr>
            <a:endParaRPr lang="fr-FR" dirty="0" smtClean="0"/>
          </a:p>
          <a:p>
            <a:pPr>
              <a:buNone/>
            </a:pPr>
            <a:endParaRPr lang="fr-FR" sz="1050" dirty="0" smtClean="0"/>
          </a:p>
          <a:p>
            <a:pPr algn="ctr">
              <a:buNone/>
            </a:pPr>
            <a:endParaRPr lang="fr-FR" sz="900" b="1" dirty="0" smtClean="0">
              <a:solidFill>
                <a:srgbClr val="FFC000"/>
              </a:solidFill>
            </a:endParaRPr>
          </a:p>
          <a:p>
            <a:pPr marL="447675" indent="-447675" algn="ctr" defTabSz="914400" fontAlgn="base">
              <a:spcBef>
                <a:spcPct val="30000"/>
              </a:spcBef>
              <a:spcAft>
                <a:spcPts val="600"/>
              </a:spcAft>
              <a:buClr>
                <a:schemeClr val="tx2"/>
              </a:buClr>
              <a:buNone/>
              <a:defRPr/>
            </a:pPr>
            <a:r>
              <a:rPr lang="fr-FR" b="1" kern="0" dirty="0" smtClean="0">
                <a:solidFill>
                  <a:schemeClr val="accent3"/>
                </a:solidFill>
                <a:effectLst>
                  <a:outerShdw blurRad="38100" dist="38100" dir="2700000" algn="tl">
                    <a:srgbClr val="000000"/>
                  </a:outerShdw>
                </a:effectLst>
              </a:rPr>
              <a:t>La référence technique</a:t>
            </a:r>
          </a:p>
          <a:p>
            <a:pPr marL="447675" indent="-447675" algn="ctr" defTabSz="914400" fontAlgn="base">
              <a:lnSpc>
                <a:spcPct val="100000"/>
              </a:lnSpc>
              <a:spcBef>
                <a:spcPts val="0"/>
              </a:spcBef>
              <a:spcAft>
                <a:spcPts val="600"/>
              </a:spcAft>
              <a:buClr>
                <a:schemeClr val="tx2"/>
              </a:buClr>
              <a:buNone/>
              <a:defRPr/>
            </a:pPr>
            <a:r>
              <a:rPr lang="fr-FR" b="1" kern="0" dirty="0" smtClean="0">
                <a:solidFill>
                  <a:schemeClr val="accent3"/>
                </a:solidFill>
                <a:effectLst>
                  <a:outerShdw blurRad="38100" dist="38100" dir="2700000" algn="tl">
                    <a:srgbClr val="000000"/>
                  </a:outerShdw>
                </a:effectLst>
              </a:rPr>
              <a:t> pour les IT Pros</a:t>
            </a:r>
          </a:p>
          <a:p>
            <a:pPr algn="ctr">
              <a:lnSpc>
                <a:spcPct val="100000"/>
              </a:lnSpc>
              <a:spcBef>
                <a:spcPts val="400"/>
              </a:spcBef>
              <a:spcAft>
                <a:spcPts val="400"/>
              </a:spcAft>
              <a:buNone/>
            </a:pPr>
            <a:r>
              <a:rPr lang="fr-FR" sz="2400" u="sng" dirty="0" smtClean="0">
                <a:solidFill>
                  <a:srgbClr val="FFFFFF"/>
                </a:solidFill>
              </a:rPr>
              <a:t>technet.microsoft.com</a:t>
            </a:r>
            <a:endParaRPr lang="fr-FR" sz="2800" b="1" u="sng" dirty="0" smtClean="0">
              <a:solidFill>
                <a:srgbClr val="FFFFFF"/>
              </a:solidFill>
            </a:endParaRPr>
          </a:p>
          <a:p>
            <a:pPr>
              <a:buNone/>
            </a:pPr>
            <a:endParaRPr lang="fr-FR" sz="2800" dirty="0" smtClean="0"/>
          </a:p>
          <a:p>
            <a:pPr>
              <a:buNone/>
            </a:pPr>
            <a:endParaRPr lang="fr-FR" dirty="0" smtClean="0">
              <a:solidFill>
                <a:srgbClr val="002060"/>
              </a:solidFill>
            </a:endParaRPr>
          </a:p>
        </p:txBody>
      </p:sp>
      <p:sp>
        <p:nvSpPr>
          <p:cNvPr id="13" name="Rectangle 52"/>
          <p:cNvSpPr txBox="1">
            <a:spLocks noChangeArrowheads="1"/>
          </p:cNvSpPr>
          <p:nvPr/>
        </p:nvSpPr>
        <p:spPr bwMode="auto">
          <a:xfrm>
            <a:off x="4638674" y="600323"/>
            <a:ext cx="4505326" cy="2520690"/>
          </a:xfrm>
          <a:prstGeom prst="rect">
            <a:avLst/>
          </a:prstGeom>
          <a:noFill/>
          <a:ln w="9525">
            <a:noFill/>
            <a:miter lim="800000"/>
            <a:headEnd/>
            <a:tailEnd/>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spAutoFit/>
          </a:bodyPr>
          <a:lstStyle/>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l"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105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endParaRPr kumimoji="0" lang="fr-FR" sz="9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r>
              <a:rPr kumimoji="0" lang="fr-FR" sz="3200" b="1" i="0" u="none" strike="noStrike" kern="0" cap="none" spc="0" normalizeH="0" baseline="0" noProof="0" dirty="0" smtClean="0">
                <a:ln>
                  <a:noFill/>
                </a:ln>
                <a:solidFill>
                  <a:schemeClr val="accent3"/>
                </a:solidFill>
                <a:effectLst>
                  <a:outerShdw blurRad="38100" dist="38100" dir="2700000" algn="tl">
                    <a:srgbClr val="000000"/>
                  </a:outerShdw>
                </a:effectLst>
                <a:uLnTx/>
                <a:uFillTx/>
                <a:latin typeface="Calibri" pitchFamily="34" charset="0"/>
              </a:rPr>
              <a:t>L’engagement Microsoft</a:t>
            </a:r>
            <a:r>
              <a:rPr kumimoji="0" lang="fr-FR" sz="3200" b="1" i="0" u="none" strike="noStrike" kern="0" cap="none" spc="0" normalizeH="0" noProof="0" dirty="0" smtClean="0">
                <a:ln>
                  <a:noFill/>
                </a:ln>
                <a:solidFill>
                  <a:schemeClr val="accent3"/>
                </a:solidFill>
                <a:effectLst>
                  <a:outerShdw blurRad="38100" dist="38100" dir="2700000" algn="tl">
                    <a:srgbClr val="000000"/>
                  </a:outerShdw>
                </a:effectLst>
                <a:uLnTx/>
                <a:uFillTx/>
                <a:latin typeface="Calibri" pitchFamily="34" charset="0"/>
              </a:rPr>
              <a:t> </a:t>
            </a: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r>
              <a:rPr kumimoji="0" lang="fr-FR" sz="3200" b="1" i="0" u="none" strike="noStrike" kern="0" cap="none" spc="0" normalizeH="0" baseline="0" noProof="0" dirty="0" smtClean="0">
                <a:ln>
                  <a:noFill/>
                </a:ln>
                <a:solidFill>
                  <a:schemeClr val="accent3"/>
                </a:solidFill>
                <a:effectLst>
                  <a:outerShdw blurRad="38100" dist="38100" dir="2700000" algn="tl">
                    <a:srgbClr val="000000"/>
                  </a:outerShdw>
                </a:effectLst>
                <a:uLnTx/>
                <a:uFillTx/>
                <a:latin typeface="Calibri" pitchFamily="34" charset="0"/>
              </a:rPr>
              <a:t>pour les développeurs</a:t>
            </a:r>
          </a:p>
          <a:p>
            <a:pPr marL="447675" marR="0" lvl="0" indent="-447675" algn="ctr" defTabSz="914400" rtl="0" eaLnBrk="1" fontAlgn="base" latinLnBrk="0" hangingPunct="1">
              <a:lnSpc>
                <a:spcPct val="90000"/>
              </a:lnSpc>
              <a:spcBef>
                <a:spcPct val="30000"/>
              </a:spcBef>
              <a:spcAft>
                <a:spcPct val="0"/>
              </a:spcAft>
              <a:buClr>
                <a:schemeClr val="tx2"/>
              </a:buClr>
              <a:buSzTx/>
              <a:buFont typeface="Wingdings 2" pitchFamily="18" charset="2"/>
              <a:buNone/>
              <a:tabLst/>
              <a:defRPr/>
            </a:pPr>
            <a:r>
              <a:rPr lang="en-US" sz="2400" b="0" u="sng" dirty="0" smtClean="0">
                <a:solidFill>
                  <a:srgbClr val="FFFFFF"/>
                </a:solidFill>
                <a:effectLst>
                  <a:outerShdw blurRad="38100" dist="38100" dir="2700000" algn="tl">
                    <a:srgbClr val="000000"/>
                  </a:outerShdw>
                </a:effectLst>
                <a:latin typeface="+mn-lt"/>
              </a:rPr>
              <a:t>msdn.microsoft.com</a:t>
            </a:r>
            <a:endParaRPr kumimoji="0" lang="fr-FR" sz="20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endParaRPr>
          </a:p>
        </p:txBody>
      </p:sp>
      <p:sp>
        <p:nvSpPr>
          <p:cNvPr id="16" name="TextBox 15"/>
          <p:cNvSpPr txBox="1"/>
          <p:nvPr/>
        </p:nvSpPr>
        <p:spPr>
          <a:xfrm>
            <a:off x="0" y="3467100"/>
            <a:ext cx="9029700" cy="369332"/>
          </a:xfrm>
          <a:prstGeom prst="rect">
            <a:avLst/>
          </a:prstGeom>
          <a:noFill/>
        </p:spPr>
        <p:txBody>
          <a:bodyPr wrap="square" rtlCol="0">
            <a:spAutoFit/>
          </a:bodyPr>
          <a:lstStyle/>
          <a:p>
            <a:pPr>
              <a:buFont typeface="Arial" pitchFamily="34" charset="0"/>
              <a:buChar char="•"/>
            </a:pPr>
            <a:endParaRPr lang="fr-FR" dirty="0"/>
          </a:p>
        </p:txBody>
      </p:sp>
      <p:sp>
        <p:nvSpPr>
          <p:cNvPr id="18" name="Rectangle 52"/>
          <p:cNvSpPr txBox="1">
            <a:spLocks noChangeArrowheads="1"/>
          </p:cNvSpPr>
          <p:nvPr/>
        </p:nvSpPr>
        <p:spPr bwMode="auto">
          <a:xfrm>
            <a:off x="0" y="4320342"/>
            <a:ext cx="9144000" cy="23083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447675" marR="0" lvl="0" indent="-447675" algn="ctr" defTabSz="914400" rtl="0" eaLnBrk="1" fontAlgn="base" latinLnBrk="0" hangingPunct="1">
              <a:spcBef>
                <a:spcPct val="30000"/>
              </a:spcBef>
              <a:spcAft>
                <a:spcPct val="0"/>
              </a:spcAft>
              <a:buClr>
                <a:schemeClr val="tx2"/>
              </a:buClr>
              <a:buSzTx/>
              <a:tabLst/>
              <a:defRPr/>
            </a:pPr>
            <a:r>
              <a:rPr kumimoji="0" lang="fr-FR"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S’informer</a:t>
            </a:r>
            <a:endParaRPr kumimoji="0" lang="fr-FR" sz="4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spcBef>
                <a:spcPct val="30000"/>
              </a:spcBef>
              <a:spcAft>
                <a:spcPct val="0"/>
              </a:spcAft>
              <a:buClr>
                <a:schemeClr val="tx2"/>
              </a:buClr>
              <a:buSzTx/>
              <a:tabLst/>
              <a:defRPr/>
            </a:pPr>
            <a:r>
              <a:rPr kumimoji="0" lang="fr-FR"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Se former</a:t>
            </a:r>
            <a:endParaRPr kumimoji="0" lang="fr-FR" sz="4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47675" marR="0" lvl="0" indent="-447675" algn="ctr" defTabSz="914400" rtl="0" eaLnBrk="1" fontAlgn="base" latinLnBrk="0" hangingPunct="1">
              <a:spcBef>
                <a:spcPct val="30000"/>
              </a:spcBef>
              <a:spcAft>
                <a:spcPct val="0"/>
              </a:spcAft>
              <a:buClr>
                <a:schemeClr val="tx2"/>
              </a:buClr>
              <a:buSzTx/>
              <a:tabLst/>
              <a:defRPr/>
            </a:pPr>
            <a:r>
              <a:rPr kumimoji="0" lang="fr-FR"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Bénéficier de services</a:t>
            </a:r>
            <a:endParaRPr kumimoji="0" lang="fr-FR" sz="40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useBgFill="1">
        <p:nvSpPr>
          <p:cNvPr id="21" name="TextBox 20"/>
          <p:cNvSpPr txBox="1"/>
          <p:nvPr/>
        </p:nvSpPr>
        <p:spPr>
          <a:xfrm>
            <a:off x="4514852" y="3409952"/>
            <a:ext cx="4514851" cy="769441"/>
          </a:xfrm>
          <a:prstGeom prst="rect">
            <a:avLst/>
          </a:prstGeom>
          <a:ln>
            <a:solidFill>
              <a:schemeClr val="accent3"/>
            </a:solidFill>
          </a:ln>
          <a:effectLst>
            <a:innerShdw blurRad="63500" dist="50800" dir="18900000">
              <a:prstClr val="black">
                <a:alpha val="50000"/>
              </a:prstClr>
            </a:innerShdw>
          </a:effectLst>
          <a:scene3d>
            <a:camera prst="orthographicFront"/>
            <a:lightRig rig="threePt" dir="t"/>
          </a:scene3d>
          <a:sp3d extrusionH="76200">
            <a:bevelT prst="relaxedInset"/>
            <a:extrusionClr>
              <a:schemeClr val="tx2"/>
            </a:extrusionClr>
          </a:sp3d>
        </p:spPr>
        <p:txBody>
          <a:bodyPr wrap="square" rtlCol="0">
            <a:spAutoFit/>
          </a:bodyPr>
          <a:lstStyle/>
          <a:p>
            <a:pPr algn="ctr"/>
            <a:r>
              <a:rPr lang="fr-FR" sz="2200" b="0" kern="0" dirty="0" smtClean="0">
                <a:effectLst>
                  <a:outerShdw blurRad="38100" dist="38100" dir="2700000" algn="tl">
                    <a:srgbClr val="000000"/>
                  </a:outerShdw>
                </a:effectLst>
              </a:rPr>
              <a:t>Visual Studio 2008 +</a:t>
            </a:r>
          </a:p>
          <a:p>
            <a:pPr algn="ctr"/>
            <a:r>
              <a:rPr lang="fr-FR" sz="2200" b="0" kern="0" dirty="0" smtClean="0">
                <a:effectLst>
                  <a:outerShdw blurRad="38100" dist="38100" dir="2700000" algn="tl">
                    <a:srgbClr val="000000"/>
                  </a:outerShdw>
                </a:effectLst>
                <a:latin typeface="+mn-lt"/>
              </a:rPr>
              <a:t>Abonnement </a:t>
            </a:r>
            <a:r>
              <a:rPr lang="fr-FR" sz="2200" b="0" u="sng" kern="0" dirty="0" smtClean="0">
                <a:solidFill>
                  <a:schemeClr val="tx2"/>
                </a:solidFill>
                <a:effectLst>
                  <a:outerShdw blurRad="38100" dist="38100" dir="2700000" algn="tl">
                    <a:srgbClr val="000000"/>
                  </a:outerShdw>
                </a:effectLst>
                <a:latin typeface="+mn-lt"/>
              </a:rPr>
              <a:t>MSDN Premium   </a:t>
            </a:r>
            <a:endParaRPr lang="fr-FR" sz="2200" b="0" u="sng" kern="0" dirty="0" smtClean="0">
              <a:solidFill>
                <a:schemeClr val="tx2"/>
              </a:solidFill>
              <a:effectLst>
                <a:outerShdw blurRad="38100" dist="38100" dir="2700000" algn="tl">
                  <a:srgbClr val="000000"/>
                </a:outerShdw>
              </a:effectLst>
              <a:latin typeface="+mn-lt"/>
              <a:hlinkClick r:id="rId3"/>
            </a:endParaRPr>
          </a:p>
        </p:txBody>
      </p:sp>
      <p:sp useBgFill="1">
        <p:nvSpPr>
          <p:cNvPr id="22" name="TextBox 21"/>
          <p:cNvSpPr txBox="1"/>
          <p:nvPr/>
        </p:nvSpPr>
        <p:spPr>
          <a:xfrm>
            <a:off x="66675" y="3419477"/>
            <a:ext cx="4362450" cy="769441"/>
          </a:xfrm>
          <a:prstGeom prst="rect">
            <a:avLst/>
          </a:prstGeom>
          <a:ln>
            <a:solidFill>
              <a:schemeClr val="tx2"/>
            </a:solidFill>
          </a:ln>
          <a:effectLst>
            <a:innerShdw blurRad="63500" dist="50800" dir="18900000">
              <a:prstClr val="black">
                <a:alpha val="50000"/>
              </a:prstClr>
            </a:innerShdw>
          </a:effectLst>
          <a:scene3d>
            <a:camera prst="orthographicFront"/>
            <a:lightRig rig="threePt" dir="t"/>
          </a:scene3d>
          <a:sp3d extrusionH="76200">
            <a:bevelT prst="relaxedInset"/>
            <a:extrusionClr>
              <a:schemeClr val="tx2"/>
            </a:extrusionClr>
          </a:sp3d>
        </p:spPr>
        <p:txBody>
          <a:bodyPr wrap="square" rtlCol="0">
            <a:spAutoFit/>
          </a:bodyPr>
          <a:lstStyle/>
          <a:p>
            <a:pPr algn="ctr"/>
            <a:r>
              <a:rPr lang="fr-FR" sz="2200" b="0" kern="0" dirty="0" smtClean="0">
                <a:effectLst>
                  <a:outerShdw blurRad="38100" dist="38100" dir="2700000" algn="tl">
                    <a:srgbClr val="000000"/>
                  </a:outerShdw>
                </a:effectLst>
                <a:latin typeface="+mn-lt"/>
              </a:rPr>
              <a:t>Abonnement </a:t>
            </a:r>
            <a:r>
              <a:rPr lang="fr-FR" sz="2200" b="0" u="sng" kern="0" dirty="0" smtClean="0">
                <a:solidFill>
                  <a:schemeClr val="tx2"/>
                </a:solidFill>
                <a:effectLst>
                  <a:outerShdw blurRad="38100" dist="38100" dir="2700000" algn="tl">
                    <a:srgbClr val="000000"/>
                  </a:outerShdw>
                </a:effectLst>
                <a:latin typeface="+mn-lt"/>
              </a:rPr>
              <a:t>TechNet Plus :</a:t>
            </a:r>
          </a:p>
          <a:p>
            <a:pPr algn="ctr"/>
            <a:r>
              <a:rPr lang="fr-FR" sz="2200" b="0" kern="0" dirty="0" smtClean="0">
                <a:effectLst>
                  <a:outerShdw blurRad="38100" dist="38100" dir="2700000" algn="tl">
                    <a:srgbClr val="000000"/>
                  </a:outerShdw>
                </a:effectLst>
                <a:latin typeface="+mn-lt"/>
              </a:rPr>
              <a:t>Versions d’</a:t>
            </a:r>
            <a:r>
              <a:rPr lang="fr-FR" sz="2200" b="0" kern="0" dirty="0" err="1" smtClean="0">
                <a:effectLst>
                  <a:outerShdw blurRad="38100" dist="38100" dir="2700000" algn="tl">
                    <a:srgbClr val="000000"/>
                  </a:outerShdw>
                </a:effectLst>
                <a:latin typeface="+mn-lt"/>
              </a:rPr>
              <a:t>éval</a:t>
            </a:r>
            <a:r>
              <a:rPr lang="fr-FR" sz="2200" b="0" kern="0" dirty="0" smtClean="0">
                <a:effectLst>
                  <a:outerShdw blurRad="38100" dist="38100" dir="2700000" algn="tl">
                    <a:srgbClr val="000000"/>
                  </a:outerShdw>
                </a:effectLst>
                <a:latin typeface="+mn-lt"/>
              </a:rPr>
              <a:t> + 2 incidents support</a:t>
            </a:r>
            <a:endParaRPr lang="fr-FR" sz="2200" b="0" u="sng" kern="0" dirty="0" smtClean="0">
              <a:solidFill>
                <a:schemeClr val="tx2"/>
              </a:solidFill>
              <a:effectLst>
                <a:outerShdw blurRad="38100" dist="38100" dir="2700000" algn="tl">
                  <a:srgbClr val="000000"/>
                </a:outerShdw>
              </a:effectLst>
              <a:latin typeface="+mn-lt"/>
            </a:endParaRPr>
          </a:p>
        </p:txBody>
      </p:sp>
      <p:pic>
        <p:nvPicPr>
          <p:cNvPr id="12" name="Picture 11" descr="TechNet_rgb.png"/>
          <p:cNvPicPr>
            <a:picLocks noChangeAspect="1"/>
          </p:cNvPicPr>
          <p:nvPr/>
        </p:nvPicPr>
        <p:blipFill>
          <a:blip r:embed="rId4"/>
          <a:stretch>
            <a:fillRect/>
          </a:stretch>
        </p:blipFill>
        <p:spPr>
          <a:xfrm>
            <a:off x="419100" y="466727"/>
            <a:ext cx="3800475" cy="773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msdn_1inch_c 2.tif"/>
          <p:cNvPicPr>
            <a:picLocks noChangeAspect="1"/>
          </p:cNvPicPr>
          <p:nvPr/>
        </p:nvPicPr>
        <p:blipFill>
          <a:blip r:embed="rId5" cstate="print">
            <a:clrChange>
              <a:clrFrom>
                <a:srgbClr val="FDFDFD"/>
              </a:clrFrom>
              <a:clrTo>
                <a:srgbClr val="FDFDFD">
                  <a:alpha val="0"/>
                </a:srgbClr>
              </a:clrTo>
            </a:clrChange>
            <a:grayscl/>
          </a:blip>
          <a:stretch>
            <a:fillRect/>
          </a:stretch>
        </p:blipFill>
        <p:spPr>
          <a:xfrm>
            <a:off x="5847249" y="428627"/>
            <a:ext cx="1610826" cy="821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idx="4294967295"/>
          </p:nvPr>
        </p:nvSpPr>
        <p:spPr>
          <a:xfrm>
            <a:off x="184150" y="190501"/>
            <a:ext cx="8959850" cy="579439"/>
          </a:xfrm>
          <a:prstGeom prst="rect">
            <a:avLst/>
          </a:prstGeom>
        </p:spPr>
        <p:txBody>
          <a:bodyPr rtlCol="0">
            <a:noAutofit/>
          </a:bodyPr>
          <a:lstStyle/>
          <a:p>
            <a:pPr>
              <a:defRPr/>
            </a:pPr>
            <a:r>
              <a:rPr lang="fr-FR" sz="3600" dirty="0" smtClean="0"/>
              <a:t>Certifications : Programme de nouvelle génération</a:t>
            </a:r>
          </a:p>
        </p:txBody>
      </p:sp>
      <p:sp>
        <p:nvSpPr>
          <p:cNvPr id="7" name="Can 99"/>
          <p:cNvSpPr/>
          <p:nvPr/>
        </p:nvSpPr>
        <p:spPr>
          <a:xfrm>
            <a:off x="933451" y="1397732"/>
            <a:ext cx="3000375" cy="1357313"/>
          </a:xfrm>
          <a:prstGeom prst="can">
            <a:avLst/>
          </a:prstGeom>
          <a:gradFill>
            <a:gsLst>
              <a:gs pos="0">
                <a:srgbClr val="A2A1A0">
                  <a:lumMod val="75000"/>
                </a:srgbClr>
              </a:gs>
              <a:gs pos="53000">
                <a:srgbClr val="A2A1A0">
                  <a:lumMod val="60000"/>
                  <a:lumOff val="40000"/>
                </a:srgbClr>
              </a:gs>
              <a:gs pos="100000">
                <a:srgbClr val="A2A1A0">
                  <a:lumMod val="75000"/>
                </a:srgbClr>
              </a:gs>
            </a:gsLst>
            <a:lin ang="0" scaled="0"/>
          </a:gradFill>
          <a:ln w="3175" cap="flat" cmpd="sng" algn="ctr">
            <a:solidFill>
              <a:srgbClr val="A2A1A0">
                <a:lumMod val="75000"/>
              </a:srgbClr>
            </a:solidFill>
            <a:prstDash val="solid"/>
          </a:ln>
          <a:effectLst>
            <a:outerShdw blurRad="50800" dist="38100" dir="2700000" algn="tl" rotWithShape="0">
              <a:prstClr val="black">
                <a:alpha val="40000"/>
              </a:prstClr>
            </a:outerShdw>
          </a:effectLst>
        </p:spPr>
        <p:txBody>
          <a:bodyPr anchor="ctr"/>
          <a:lstStyle/>
          <a:p>
            <a:endParaRPr lang="en-US">
              <a:latin typeface="Segoe"/>
            </a:endParaRPr>
          </a:p>
        </p:txBody>
      </p:sp>
      <p:sp>
        <p:nvSpPr>
          <p:cNvPr id="8" name="Can 118"/>
          <p:cNvSpPr/>
          <p:nvPr/>
        </p:nvSpPr>
        <p:spPr>
          <a:xfrm>
            <a:off x="933451" y="2826480"/>
            <a:ext cx="3000375" cy="2357439"/>
          </a:xfrm>
          <a:prstGeom prst="can">
            <a:avLst>
              <a:gd name="adj" fmla="val 13045"/>
            </a:avLst>
          </a:prstGeom>
          <a:solidFill>
            <a:srgbClr val="1922D7"/>
          </a:solidFill>
          <a:ln w="3175">
            <a:solidFill>
              <a:schemeClr val="tx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0070C0"/>
              </a:solidFill>
              <a:cs typeface="Arial" pitchFamily="34" charset="0"/>
            </a:endParaRPr>
          </a:p>
        </p:txBody>
      </p:sp>
      <p:grpSp>
        <p:nvGrpSpPr>
          <p:cNvPr id="2" name="Group 33"/>
          <p:cNvGrpSpPr>
            <a:grpSpLocks/>
          </p:cNvGrpSpPr>
          <p:nvPr/>
        </p:nvGrpSpPr>
        <p:grpSpPr bwMode="auto">
          <a:xfrm>
            <a:off x="4676775" y="1397729"/>
            <a:ext cx="2971800" cy="1371600"/>
            <a:chOff x="228600" y="1169996"/>
            <a:chExt cx="2527300" cy="1166446"/>
          </a:xfrm>
        </p:grpSpPr>
        <p:sp>
          <p:nvSpPr>
            <p:cNvPr id="10" name="Can 111"/>
            <p:cNvSpPr/>
            <p:nvPr/>
          </p:nvSpPr>
          <p:spPr>
            <a:xfrm>
              <a:off x="228600" y="1169996"/>
              <a:ext cx="2527300" cy="1166446"/>
            </a:xfrm>
            <a:prstGeom prst="can">
              <a:avLst/>
            </a:prstGeom>
            <a:gradFill>
              <a:gsLst>
                <a:gs pos="0">
                  <a:srgbClr val="DB794D">
                    <a:lumMod val="75000"/>
                  </a:srgbClr>
                </a:gs>
                <a:gs pos="53000">
                  <a:srgbClr val="DB794D">
                    <a:lumMod val="60000"/>
                    <a:lumOff val="40000"/>
                  </a:srgbClr>
                </a:gs>
                <a:gs pos="100000">
                  <a:srgbClr val="DB794D">
                    <a:lumMod val="75000"/>
                  </a:srgbClr>
                </a:gs>
              </a:gsLst>
              <a:lin ang="0" scaled="0"/>
            </a:gradFill>
            <a:ln w="3175" cap="flat" cmpd="sng" algn="ctr">
              <a:solidFill>
                <a:srgbClr val="DB794D">
                  <a:lumMod val="75000"/>
                </a:srgbClr>
              </a:solidFill>
              <a:prstDash val="solid"/>
            </a:ln>
            <a:effectLst>
              <a:outerShdw blurRad="50800" dist="38100" dir="2700000" algn="tl" rotWithShape="0">
                <a:prstClr val="black">
                  <a:alpha val="40000"/>
                </a:prstClr>
              </a:outerShdw>
            </a:effectLst>
          </p:spPr>
          <p:txBody>
            <a:bodyPr anchor="ctr"/>
            <a:lstStyle/>
            <a:p>
              <a:endParaRPr lang="en-US">
                <a:latin typeface="Segoe"/>
              </a:endParaRPr>
            </a:p>
          </p:txBody>
        </p:sp>
        <p:sp>
          <p:nvSpPr>
            <p:cNvPr id="11" name="Rounded Rectangle 112"/>
            <p:cNvSpPr/>
            <p:nvPr/>
          </p:nvSpPr>
          <p:spPr>
            <a:xfrm>
              <a:off x="762000" y="1447800"/>
              <a:ext cx="1447800" cy="881270"/>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pic>
          <p:nvPicPr>
            <p:cNvPr id="9249" name="Picture 2" descr="C:\Users\jeffko\Documents\Cert\Marketing\PNG\cert_Arch_rgb.png"/>
            <p:cNvPicPr>
              <a:picLocks noChangeAspect="1" noChangeArrowheads="1"/>
            </p:cNvPicPr>
            <p:nvPr/>
          </p:nvPicPr>
          <p:blipFill>
            <a:blip r:embed="rId3"/>
            <a:srcRect/>
            <a:stretch>
              <a:fillRect/>
            </a:stretch>
          </p:blipFill>
          <p:spPr bwMode="auto">
            <a:xfrm>
              <a:off x="990600" y="1600200"/>
              <a:ext cx="1066800" cy="557848"/>
            </a:xfrm>
            <a:prstGeom prst="rect">
              <a:avLst/>
            </a:prstGeom>
            <a:noFill/>
            <a:ln w="9525">
              <a:noFill/>
              <a:miter lim="800000"/>
              <a:headEnd/>
              <a:tailEnd/>
            </a:ln>
          </p:spPr>
        </p:pic>
      </p:grpSp>
      <p:sp>
        <p:nvSpPr>
          <p:cNvPr id="13" name="Can 97"/>
          <p:cNvSpPr/>
          <p:nvPr/>
        </p:nvSpPr>
        <p:spPr>
          <a:xfrm>
            <a:off x="933451" y="5256343"/>
            <a:ext cx="3000375" cy="1371600"/>
          </a:xfrm>
          <a:prstGeom prst="can">
            <a:avLst/>
          </a:prstGeom>
          <a:gradFill>
            <a:gsLst>
              <a:gs pos="0">
                <a:srgbClr val="075A2B"/>
              </a:gs>
              <a:gs pos="51000">
                <a:srgbClr val="6AA042">
                  <a:lumMod val="60000"/>
                  <a:lumOff val="40000"/>
                </a:srgbClr>
              </a:gs>
              <a:gs pos="100000">
                <a:srgbClr val="075A2B"/>
              </a:gs>
            </a:gsLst>
            <a:lin ang="0" scaled="0"/>
          </a:gradFill>
          <a:ln w="3175" cap="flat" cmpd="sng" algn="ctr">
            <a:solidFill>
              <a:srgbClr val="075A2B"/>
            </a:solidFill>
            <a:prstDash val="solid"/>
          </a:ln>
          <a:effectLst>
            <a:outerShdw blurRad="50800" dist="38100" dir="2700000" algn="tl" rotWithShape="0">
              <a:prstClr val="black">
                <a:alpha val="40000"/>
              </a:prstClr>
            </a:outerShdw>
          </a:effectLst>
        </p:spPr>
        <p:txBody>
          <a:bodyPr anchor="ctr"/>
          <a:lstStyle/>
          <a:p>
            <a:endParaRPr lang="en-US">
              <a:latin typeface="Segoe"/>
            </a:endParaRPr>
          </a:p>
        </p:txBody>
      </p:sp>
      <p:sp>
        <p:nvSpPr>
          <p:cNvPr id="15" name="Rounded Rectangle 101"/>
          <p:cNvSpPr/>
          <p:nvPr/>
        </p:nvSpPr>
        <p:spPr>
          <a:xfrm>
            <a:off x="1178618" y="3397980"/>
            <a:ext cx="2540899" cy="1286633"/>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pic>
        <p:nvPicPr>
          <p:cNvPr id="9226" name="Rectangle 66593"/>
          <p:cNvPicPr>
            <a:picLocks noChangeAspect="1" noChangeArrowheads="1"/>
          </p:cNvPicPr>
          <p:nvPr/>
        </p:nvPicPr>
        <p:blipFill>
          <a:blip r:embed="rId4"/>
          <a:srcRect/>
          <a:stretch>
            <a:fillRect/>
          </a:stretch>
        </p:blipFill>
        <p:spPr bwMode="auto">
          <a:xfrm>
            <a:off x="2443163" y="3755169"/>
            <a:ext cx="990600" cy="703263"/>
          </a:xfrm>
          <a:prstGeom prst="rect">
            <a:avLst/>
          </a:prstGeom>
          <a:noFill/>
          <a:ln w="9525">
            <a:noFill/>
            <a:miter lim="800000"/>
            <a:headEnd/>
            <a:tailEnd/>
          </a:ln>
        </p:spPr>
      </p:pic>
      <p:pic>
        <p:nvPicPr>
          <p:cNvPr id="9227" name="Picture 2" descr="C:\Users\jeffko\Documents\Cert\Marketing\PNG\cert_ITpro_rgb.png"/>
          <p:cNvPicPr>
            <a:picLocks noChangeAspect="1" noChangeArrowheads="1"/>
          </p:cNvPicPr>
          <p:nvPr/>
        </p:nvPicPr>
        <p:blipFill>
          <a:blip r:embed="rId5"/>
          <a:srcRect/>
          <a:stretch>
            <a:fillRect/>
          </a:stretch>
        </p:blipFill>
        <p:spPr bwMode="auto">
          <a:xfrm>
            <a:off x="1371600" y="3755169"/>
            <a:ext cx="990600" cy="611187"/>
          </a:xfrm>
          <a:prstGeom prst="rect">
            <a:avLst/>
          </a:prstGeom>
          <a:noFill/>
          <a:ln w="9525">
            <a:noFill/>
            <a:miter lim="800000"/>
            <a:headEnd/>
            <a:tailEnd/>
          </a:ln>
        </p:spPr>
      </p:pic>
      <p:sp>
        <p:nvSpPr>
          <p:cNvPr id="18" name="Up Arrow 104"/>
          <p:cNvSpPr/>
          <p:nvPr/>
        </p:nvSpPr>
        <p:spPr>
          <a:xfrm>
            <a:off x="752461" y="3469416"/>
            <a:ext cx="609600" cy="2819400"/>
          </a:xfrm>
          <a:prstGeom prst="upArrow">
            <a:avLst/>
          </a:prstGeom>
          <a:gradFill flip="none" rotWithShape="1">
            <a:gsLst>
              <a:gs pos="95000">
                <a:srgbClr val="000000">
                  <a:alpha val="2000"/>
                </a:srgbClr>
              </a:gs>
              <a:gs pos="0">
                <a:srgbClr val="000000">
                  <a:alpha val="90000"/>
                </a:srgbClr>
              </a:gs>
            </a:gsLst>
            <a:lin ang="5400000" scaled="1"/>
            <a:tileRect/>
          </a:gradFill>
          <a:ln w="25400" cap="flat" cmpd="sng" algn="ctr">
            <a:noFill/>
            <a:prstDash val="solid"/>
          </a:ln>
          <a:effectLst/>
          <a:scene3d>
            <a:camera prst="orthographicFront">
              <a:rot lat="0" lon="2400000" rev="0"/>
            </a:camera>
            <a:lightRig rig="threePt" dir="t"/>
          </a:scene3d>
        </p:spPr>
        <p:txBody>
          <a:bodyPr anchor="ctr"/>
          <a:lstStyle/>
          <a:p>
            <a:pPr fontAlgn="auto">
              <a:spcBef>
                <a:spcPts val="0"/>
              </a:spcBef>
              <a:spcAft>
                <a:spcPts val="0"/>
              </a:spcAft>
              <a:defRPr/>
            </a:pPr>
            <a:endParaRPr lang="en-US" dirty="0">
              <a:latin typeface="Segoe"/>
            </a:endParaRPr>
          </a:p>
        </p:txBody>
      </p:sp>
      <p:sp>
        <p:nvSpPr>
          <p:cNvPr id="22" name="Up Arrow 103"/>
          <p:cNvSpPr/>
          <p:nvPr/>
        </p:nvSpPr>
        <p:spPr>
          <a:xfrm>
            <a:off x="752461" y="1754904"/>
            <a:ext cx="609600" cy="3200400"/>
          </a:xfrm>
          <a:prstGeom prst="upArrow">
            <a:avLst/>
          </a:prstGeom>
          <a:gradFill flip="none" rotWithShape="1">
            <a:gsLst>
              <a:gs pos="95000">
                <a:srgbClr val="000000">
                  <a:alpha val="2000"/>
                </a:srgbClr>
              </a:gs>
              <a:gs pos="0">
                <a:srgbClr val="000000">
                  <a:alpha val="70000"/>
                </a:srgbClr>
              </a:gs>
            </a:gsLst>
            <a:lin ang="5400000" scaled="1"/>
            <a:tileRect/>
          </a:gradFill>
          <a:ln w="25400" cap="flat" cmpd="sng" algn="ctr">
            <a:noFill/>
            <a:prstDash val="solid"/>
          </a:ln>
          <a:effectLst/>
          <a:scene3d>
            <a:camera prst="orthographicFront">
              <a:rot lat="0" lon="2400000" rev="0"/>
            </a:camera>
            <a:lightRig rig="threePt" dir="t"/>
          </a:scene3d>
        </p:spPr>
        <p:txBody>
          <a:bodyPr anchor="ctr"/>
          <a:lstStyle/>
          <a:p>
            <a:pPr fontAlgn="auto">
              <a:spcBef>
                <a:spcPts val="0"/>
              </a:spcBef>
              <a:spcAft>
                <a:spcPts val="0"/>
              </a:spcAft>
              <a:defRPr/>
            </a:pPr>
            <a:endParaRPr lang="en-US" dirty="0">
              <a:latin typeface="Segoe"/>
            </a:endParaRPr>
          </a:p>
        </p:txBody>
      </p:sp>
      <p:sp>
        <p:nvSpPr>
          <p:cNvPr id="23" name="Rounded Rectangle 115"/>
          <p:cNvSpPr/>
          <p:nvPr/>
        </p:nvSpPr>
        <p:spPr>
          <a:xfrm>
            <a:off x="1538287" y="5469680"/>
            <a:ext cx="1752600" cy="1066800"/>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pic>
        <p:nvPicPr>
          <p:cNvPr id="9233" name="Rectangle 79882"/>
          <p:cNvPicPr>
            <a:picLocks noChangeAspect="1" noChangeArrowheads="1"/>
          </p:cNvPicPr>
          <p:nvPr/>
        </p:nvPicPr>
        <p:blipFill>
          <a:blip r:embed="rId6"/>
          <a:srcRect/>
          <a:stretch>
            <a:fillRect/>
          </a:stretch>
        </p:blipFill>
        <p:spPr bwMode="auto">
          <a:xfrm>
            <a:off x="1871663" y="5756405"/>
            <a:ext cx="990600" cy="687388"/>
          </a:xfrm>
          <a:prstGeom prst="rect">
            <a:avLst/>
          </a:prstGeom>
          <a:noFill/>
          <a:ln w="9525">
            <a:noFill/>
            <a:miter lim="800000"/>
            <a:headEnd/>
            <a:tailEnd/>
          </a:ln>
        </p:spPr>
      </p:pic>
      <p:sp>
        <p:nvSpPr>
          <p:cNvPr id="30" name="Rounded Rectangle 105"/>
          <p:cNvSpPr/>
          <p:nvPr/>
        </p:nvSpPr>
        <p:spPr>
          <a:xfrm>
            <a:off x="1647813" y="1688236"/>
            <a:ext cx="1752600" cy="1066800"/>
          </a:xfrm>
          <a:prstGeom prst="roundRect">
            <a:avLst/>
          </a:prstGeom>
          <a:solidFill>
            <a:srgbClr val="FFFFFF">
              <a:alpha val="80000"/>
            </a:srgbClr>
          </a:solidFill>
          <a:ln w="25400" cap="flat" cmpd="sng" algn="ctr">
            <a:noFill/>
            <a:prstDash val="solid"/>
          </a:ln>
          <a:effectLst>
            <a:softEdge rad="127000"/>
          </a:effectLst>
        </p:spPr>
        <p:txBody>
          <a:bodyPr anchor="ctr"/>
          <a:lstStyle/>
          <a:p>
            <a:endParaRPr lang="en-US">
              <a:solidFill>
                <a:srgbClr val="000000"/>
              </a:solidFill>
              <a:latin typeface="Segoe"/>
            </a:endParaRPr>
          </a:p>
        </p:txBody>
      </p:sp>
      <p:grpSp>
        <p:nvGrpSpPr>
          <p:cNvPr id="3" name="Group 26"/>
          <p:cNvGrpSpPr>
            <a:grpSpLocks/>
          </p:cNvGrpSpPr>
          <p:nvPr/>
        </p:nvGrpSpPr>
        <p:grpSpPr bwMode="auto">
          <a:xfrm>
            <a:off x="2005013" y="1958117"/>
            <a:ext cx="990600" cy="653801"/>
            <a:chOff x="1447800" y="3657600"/>
            <a:chExt cx="990600" cy="653272"/>
          </a:xfrm>
        </p:grpSpPr>
        <p:sp>
          <p:nvSpPr>
            <p:cNvPr id="9243" name="TextBox 107"/>
            <p:cNvSpPr txBox="1">
              <a:spLocks noChangeArrowheads="1"/>
            </p:cNvSpPr>
            <p:nvPr/>
          </p:nvSpPr>
          <p:spPr bwMode="auto">
            <a:xfrm>
              <a:off x="1572564" y="4003344"/>
              <a:ext cx="731290" cy="307528"/>
            </a:xfrm>
            <a:prstGeom prst="rect">
              <a:avLst/>
            </a:prstGeom>
            <a:noFill/>
            <a:ln w="9525">
              <a:noFill/>
              <a:miter lim="800000"/>
              <a:headEnd/>
              <a:tailEnd/>
            </a:ln>
          </p:spPr>
          <p:txBody>
            <a:bodyPr wrap="none">
              <a:spAutoFit/>
            </a:bodyPr>
            <a:lstStyle/>
            <a:p>
              <a:r>
                <a:rPr lang="en-US" sz="1400">
                  <a:solidFill>
                    <a:srgbClr val="075A2B"/>
                  </a:solidFill>
                  <a:latin typeface="Segoe Semibold"/>
                </a:rPr>
                <a:t>Master</a:t>
              </a:r>
            </a:p>
          </p:txBody>
        </p:sp>
        <p:pic>
          <p:nvPicPr>
            <p:cNvPr id="9244" name="Rectangle 66593"/>
            <p:cNvPicPr>
              <a:picLocks noChangeAspect="1" noChangeArrowheads="1"/>
            </p:cNvPicPr>
            <p:nvPr/>
          </p:nvPicPr>
          <p:blipFill>
            <a:blip r:embed="rId7" cstate="print"/>
            <a:srcRect/>
            <a:stretch>
              <a:fillRect/>
            </a:stretch>
          </p:blipFill>
          <p:spPr bwMode="auto">
            <a:xfrm>
              <a:off x="1447800" y="3657600"/>
              <a:ext cx="990600" cy="381000"/>
            </a:xfrm>
            <a:prstGeom prst="rect">
              <a:avLst/>
            </a:prstGeom>
            <a:noFill/>
            <a:ln w="9525">
              <a:noFill/>
              <a:miter lim="800000"/>
              <a:headEnd/>
              <a:tailEnd/>
            </a:ln>
          </p:spPr>
        </p:pic>
      </p:grpSp>
      <p:sp>
        <p:nvSpPr>
          <p:cNvPr id="28" name="Rectangle 27"/>
          <p:cNvSpPr/>
          <p:nvPr/>
        </p:nvSpPr>
        <p:spPr>
          <a:xfrm>
            <a:off x="1016284" y="739261"/>
            <a:ext cx="6675930" cy="584775"/>
          </a:xfrm>
          <a:prstGeom prst="rect">
            <a:avLst/>
          </a:prstGeom>
        </p:spPr>
        <p:txBody>
          <a:bodyPr wrap="none">
            <a:spAutoFit/>
          </a:bodyPr>
          <a:lstStyle/>
          <a:p>
            <a:r>
              <a:rPr lang="fr-FR" sz="3200" dirty="0" smtClean="0">
                <a:hlinkClick r:id="rId8"/>
              </a:rPr>
              <a:t>www.microsoft.com/france/formation</a:t>
            </a:r>
            <a:r>
              <a:rPr lang="fr-FR" sz="3200" dirty="0" smtClean="0"/>
              <a:t> </a:t>
            </a:r>
            <a:endParaRPr lang="fr-FR" sz="3200" dirty="0"/>
          </a:p>
        </p:txBody>
      </p:sp>
      <p:sp>
        <p:nvSpPr>
          <p:cNvPr id="32" name="ZoneTexte 31"/>
          <p:cNvSpPr txBox="1"/>
          <p:nvPr/>
        </p:nvSpPr>
        <p:spPr>
          <a:xfrm>
            <a:off x="4219575" y="3352801"/>
            <a:ext cx="4731808" cy="2062103"/>
          </a:xfrm>
          <a:prstGeom prst="rect">
            <a:avLst/>
          </a:prstGeom>
          <a:noFill/>
        </p:spPr>
        <p:txBody>
          <a:bodyPr wrap="none" rtlCol="0">
            <a:spAutoFit/>
          </a:bodyPr>
          <a:lstStyle/>
          <a:p>
            <a:r>
              <a:rPr lang="fr-FR" sz="3200" dirty="0" smtClean="0"/>
              <a:t>Un nouveau programme</a:t>
            </a:r>
          </a:p>
          <a:p>
            <a:pPr>
              <a:buFont typeface="Arial" pitchFamily="34" charset="0"/>
              <a:buChar char="•"/>
            </a:pPr>
            <a:r>
              <a:rPr lang="fr-FR" sz="3200" dirty="0" smtClean="0"/>
              <a:t> mieux ciblé et plus souple</a:t>
            </a:r>
          </a:p>
          <a:p>
            <a:pPr>
              <a:buFont typeface="Arial" pitchFamily="34" charset="0"/>
              <a:buChar char="•"/>
            </a:pPr>
            <a:r>
              <a:rPr lang="fr-FR" sz="3200" dirty="0" smtClean="0"/>
              <a:t> rigoureux et crédible</a:t>
            </a:r>
          </a:p>
          <a:p>
            <a:pPr>
              <a:buFont typeface="Arial" pitchFamily="34" charset="0"/>
              <a:buChar char="•"/>
            </a:pPr>
            <a:r>
              <a:rPr lang="fr-FR" sz="3200" dirty="0" smtClean="0"/>
              <a:t> simple et approprié</a:t>
            </a:r>
            <a:endParaRPr lang="fr-FR" sz="32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SLIDE ITDM TEXTE.jpg"/>
          <p:cNvPicPr>
            <a:picLocks noChangeAspect="1"/>
          </p:cNvPicPr>
          <p:nvPr/>
        </p:nvPicPr>
        <p:blipFill>
          <a:blip r:embed="rId3"/>
          <a:stretch>
            <a:fillRect/>
          </a:stretch>
        </p:blipFill>
        <p:spPr>
          <a:xfrm>
            <a:off x="0" y="323"/>
            <a:ext cx="9144000" cy="6857355"/>
          </a:xfrm>
          <a:prstGeom prst="rect">
            <a:avLst/>
          </a:prstGeom>
        </p:spPr>
      </p:pic>
      <p:sp>
        <p:nvSpPr>
          <p:cNvPr id="5" name="Text Box 3"/>
          <p:cNvSpPr txBox="1">
            <a:spLocks noChangeArrowheads="1"/>
          </p:cNvSpPr>
          <p:nvPr/>
        </p:nvSpPr>
        <p:spPr bwMode="blackWhite">
          <a:xfrm>
            <a:off x="398963" y="5562600"/>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latin typeface="Calibri" pitchFamily="34" charset="0"/>
                <a:cs typeface="Arial" charset="0"/>
              </a:rPr>
              <a:t>© </a:t>
            </a:r>
            <a:r>
              <a:rPr lang="en-US" sz="700" dirty="0" smtClean="0">
                <a:latin typeface="Calibri" pitchFamily="34" charset="0"/>
                <a:cs typeface="Arial" charset="0"/>
              </a:rPr>
              <a:t>2008 Microsoft </a:t>
            </a:r>
            <a:r>
              <a:rPr lang="en-US" sz="700" dirty="0">
                <a:latin typeface="Calibr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latin typeface="Calibr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latin typeface="Calibri" pitchFamily="34" charset="0"/>
                <a:cs typeface="Arial" charset="0"/>
              </a:rPr>
              <a:t>MICROSOFT </a:t>
            </a:r>
            <a:r>
              <a:rPr lang="en-US" sz="700" dirty="0">
                <a:latin typeface="Calibri" pitchFamily="34" charset="0"/>
                <a:cs typeface="Arial" charset="0"/>
              </a:rPr>
              <a:t>MAKES NO WARRANTIES, EXPRESS, IMPLIED OR STATUTORY, AS TO THE INFORMATION IN THIS PRESENTATION.</a:t>
            </a:r>
          </a:p>
        </p:txBody>
      </p:sp>
      <p:pic>
        <p:nvPicPr>
          <p:cNvPr id="6" name="Picture 2" descr="Microsoft logo and tagline"/>
          <p:cNvPicPr>
            <a:picLocks noChangeAspect="1" noChangeArrowheads="1"/>
          </p:cNvPicPr>
          <p:nvPr/>
        </p:nvPicPr>
        <p:blipFill>
          <a:blip r:embed="rId4"/>
          <a:srcRect r="21826" b="38762"/>
          <a:stretch>
            <a:fillRect/>
          </a:stretch>
        </p:blipFill>
        <p:spPr bwMode="black">
          <a:xfrm>
            <a:off x="2214764" y="2639993"/>
            <a:ext cx="4643470" cy="785819"/>
          </a:xfrm>
          <a:prstGeom prst="rect">
            <a:avLst/>
          </a:prstGeom>
          <a:noFill/>
        </p:spPr>
      </p:pic>
      <p:sp>
        <p:nvSpPr>
          <p:cNvPr id="7" name="TextBox 4"/>
          <p:cNvSpPr txBox="1"/>
          <p:nvPr/>
        </p:nvSpPr>
        <p:spPr>
          <a:xfrm>
            <a:off x="3314079" y="3464747"/>
            <a:ext cx="4389121" cy="369322"/>
          </a:xfrm>
          <a:prstGeom prst="rect">
            <a:avLst/>
          </a:prstGeom>
          <a:noFill/>
        </p:spPr>
        <p:txBody>
          <a:bodyPr wrap="square" lIns="91429" tIns="45715" rIns="91429" bIns="45715" rtlCol="0">
            <a:spAutoFit/>
          </a:bodyPr>
          <a:lstStyle/>
          <a:p>
            <a:r>
              <a:rPr lang="fr-FR" b="1" i="1" dirty="0" smtClean="0">
                <a:latin typeface="Segoe "/>
              </a:rPr>
              <a:t>Votre potentiel. Notre passion. </a:t>
            </a:r>
            <a:r>
              <a:rPr lang="fr-FR" sz="1200" b="1" i="1" baseline="58000" dirty="0" smtClean="0">
                <a:latin typeface="Segoe "/>
              </a:rPr>
              <a:t>TM </a:t>
            </a:r>
            <a:endParaRPr lang="fr-FR" sz="1200" b="1" i="1" baseline="58000" dirty="0">
              <a:latin typeface="Segoe "/>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923925" y="3962402"/>
            <a:ext cx="7229476" cy="933449"/>
          </a:xfrm>
        </p:spPr>
        <p:txBody>
          <a:bodyPr/>
          <a:lstStyle/>
          <a:p>
            <a:pPr lvl="0"/>
            <a:r>
              <a:rPr lang="fr-FR" sz="2400" dirty="0" smtClean="0">
                <a:solidFill>
                  <a:srgbClr val="FFFFFF">
                    <a:tint val="75000"/>
                  </a:srgbClr>
                </a:solidFill>
              </a:rPr>
              <a:t>Marc Jalabert</a:t>
            </a:r>
            <a:br>
              <a:rPr lang="fr-FR" sz="2400" dirty="0" smtClean="0">
                <a:solidFill>
                  <a:srgbClr val="FFFFFF">
                    <a:tint val="75000"/>
                  </a:srgbClr>
                </a:solidFill>
              </a:rPr>
            </a:br>
            <a:r>
              <a:rPr lang="fr-FR" sz="2400" dirty="0" smtClean="0">
                <a:solidFill>
                  <a:srgbClr val="FFFFFF">
                    <a:tint val="75000"/>
                  </a:srgbClr>
                </a:solidFill>
              </a:rPr>
              <a:t>Directeur du Marketing &amp; des Opérations</a:t>
            </a:r>
            <a:br>
              <a:rPr lang="fr-FR" sz="2400" dirty="0" smtClean="0">
                <a:solidFill>
                  <a:srgbClr val="FFFFFF">
                    <a:tint val="75000"/>
                  </a:srgbClr>
                </a:solidFill>
              </a:rPr>
            </a:br>
            <a:r>
              <a:rPr lang="fr-FR" sz="2400" dirty="0" smtClean="0">
                <a:solidFill>
                  <a:srgbClr val="FFFFFF">
                    <a:tint val="75000"/>
                  </a:srgbClr>
                </a:solidFill>
              </a:rPr>
              <a:t>Microsoft France</a:t>
            </a:r>
            <a:endParaRPr lang="fr-FR" sz="2400" dirty="0">
              <a:solidFill>
                <a:srgbClr val="FFFFFF">
                  <a:tint val="75000"/>
                </a:srgbClr>
              </a:solidFill>
            </a:endParaRPr>
          </a:p>
        </p:txBody>
      </p:sp>
      <p:sp>
        <p:nvSpPr>
          <p:cNvPr id="3" name="Titre 2"/>
          <p:cNvSpPr>
            <a:spLocks noGrp="1"/>
          </p:cNvSpPr>
          <p:nvPr>
            <p:ph type="title"/>
          </p:nvPr>
        </p:nvSpPr>
        <p:spPr>
          <a:xfrm>
            <a:off x="914401" y="3052893"/>
            <a:ext cx="7324725" cy="1677987"/>
          </a:xfrm>
        </p:spPr>
        <p:txBody>
          <a:bodyPr/>
          <a:lstStyle/>
          <a:p>
            <a:r>
              <a:rPr lang="fr-FR" sz="3600" dirty="0" smtClean="0">
                <a:effectLst>
                  <a:outerShdw blurRad="38100" dist="38100" dir="2700000" algn="tl">
                    <a:srgbClr val="000000">
                      <a:alpha val="43137"/>
                    </a:srgbClr>
                  </a:outerShdw>
                </a:effectLst>
              </a:rPr>
              <a:t>Stratégie et actualités entreprises</a:t>
            </a:r>
            <a:endParaRPr lang="fr-FR" sz="36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pt-file3\Root\7-17 MGX on Fileserver\PPT\Ozzie\BackUp PPT deck - Using StandOut for Main\OzzieAssets\PNGs\ENTERPRISE and CONSUMER\enterprise pngs\clouds.jpg"/>
          <p:cNvPicPr>
            <a:picLocks noChangeAspect="1" noChangeArrowheads="1"/>
          </p:cNvPicPr>
          <p:nvPr/>
        </p:nvPicPr>
        <p:blipFill>
          <a:blip r:embed="rId3"/>
          <a:srcRect l="66675"/>
          <a:stretch>
            <a:fillRect/>
          </a:stretch>
        </p:blipFill>
        <p:spPr bwMode="auto">
          <a:xfrm>
            <a:off x="0" y="1"/>
            <a:ext cx="9144000" cy="6858001"/>
          </a:xfrm>
          <a:prstGeom prst="rect">
            <a:avLst/>
          </a:prstGeom>
          <a:noFill/>
        </p:spPr>
      </p:pic>
      <p:pic>
        <p:nvPicPr>
          <p:cNvPr id="32" name="Picture 2" descr="\\ppt-file3\Root\7-17 MGX on Fileserver\PPT\Ozzie\BackUp PPT deck - Using StandOut for Main\OzzieAssets\PNGs\ENTERPRISE and CONSUMER\enterprise pngs\skyline.png"/>
          <p:cNvPicPr>
            <a:picLocks noChangeAspect="1" noChangeArrowheads="1"/>
          </p:cNvPicPr>
          <p:nvPr/>
        </p:nvPicPr>
        <p:blipFill>
          <a:blip r:embed="rId4" cstate="email"/>
          <a:srcRect/>
          <a:stretch>
            <a:fillRect/>
          </a:stretch>
        </p:blipFill>
        <p:spPr bwMode="auto">
          <a:xfrm>
            <a:off x="0" y="0"/>
            <a:ext cx="9144000" cy="6858000"/>
          </a:xfrm>
          <a:prstGeom prst="rect">
            <a:avLst/>
          </a:prstGeom>
          <a:noFill/>
        </p:spPr>
      </p:pic>
      <p:grpSp>
        <p:nvGrpSpPr>
          <p:cNvPr id="4" name="Group 15"/>
          <p:cNvGrpSpPr/>
          <p:nvPr/>
        </p:nvGrpSpPr>
        <p:grpSpPr>
          <a:xfrm>
            <a:off x="62692" y="1151906"/>
            <a:ext cx="3060518" cy="5131842"/>
            <a:chOff x="150812" y="2133600"/>
            <a:chExt cx="3810000" cy="3962401"/>
          </a:xfrm>
        </p:grpSpPr>
        <p:sp>
          <p:nvSpPr>
            <p:cNvPr id="8" name="Rounded Rectangle 7"/>
            <p:cNvSpPr/>
            <p:nvPr/>
          </p:nvSpPr>
          <p:spPr bwMode="invGray">
            <a:xfrm>
              <a:off x="150812" y="2133600"/>
              <a:ext cx="3810000" cy="396240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12" name="Title 1"/>
            <p:cNvSpPr txBox="1">
              <a:spLocks/>
            </p:cNvSpPr>
            <p:nvPr/>
          </p:nvSpPr>
          <p:spPr>
            <a:xfrm>
              <a:off x="150812" y="2209799"/>
              <a:ext cx="3810000" cy="405111"/>
            </a:xfrm>
            <a:prstGeom prst="rect">
              <a:avLst/>
            </a:prstGeom>
          </p:spPr>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Optimisation</a:t>
              </a:r>
              <a:endParaRPr lang="en-US" sz="36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grpSp>
      <p:pic>
        <p:nvPicPr>
          <p:cNvPr id="23556" name="Picture 4" descr="http://www.syntec-etudes.com/fichiers/logos/novametrie-logo.jpg"/>
          <p:cNvPicPr>
            <a:picLocks noChangeAspect="1" noChangeArrowheads="1"/>
          </p:cNvPicPr>
          <p:nvPr/>
        </p:nvPicPr>
        <p:blipFill>
          <a:blip r:embed="rId5"/>
          <a:srcRect/>
          <a:stretch>
            <a:fillRect/>
          </a:stretch>
        </p:blipFill>
        <p:spPr bwMode="auto">
          <a:xfrm>
            <a:off x="1034474" y="6215963"/>
            <a:ext cx="1086134" cy="302672"/>
          </a:xfrm>
          <a:prstGeom prst="roundRect">
            <a:avLst/>
          </a:prstGeom>
          <a:noFill/>
        </p:spPr>
      </p:pic>
      <p:sp>
        <p:nvSpPr>
          <p:cNvPr id="22" name="TextBox 21"/>
          <p:cNvSpPr txBox="1"/>
          <p:nvPr/>
        </p:nvSpPr>
        <p:spPr>
          <a:xfrm>
            <a:off x="236800" y="5971894"/>
            <a:ext cx="2420856" cy="261610"/>
          </a:xfrm>
          <a:prstGeom prst="rect">
            <a:avLst/>
          </a:prstGeom>
          <a:noFill/>
        </p:spPr>
        <p:txBody>
          <a:bodyPr wrap="none" rtlCol="0">
            <a:spAutoFit/>
          </a:bodyPr>
          <a:lstStyle/>
          <a:p>
            <a:r>
              <a:rPr lang="fr-FR" sz="1100" b="1" dirty="0" smtClean="0"/>
              <a:t>Juin 2008 – 143 interviews de DSI/DOI</a:t>
            </a:r>
            <a:endParaRPr lang="en-US" sz="1100" b="1" dirty="0"/>
          </a:p>
        </p:txBody>
      </p:sp>
      <p:grpSp>
        <p:nvGrpSpPr>
          <p:cNvPr id="15" name="Group 14"/>
          <p:cNvGrpSpPr/>
          <p:nvPr/>
        </p:nvGrpSpPr>
        <p:grpSpPr>
          <a:xfrm>
            <a:off x="6264488" y="1151906"/>
            <a:ext cx="2858246" cy="5129468"/>
            <a:chOff x="8341518" y="2133600"/>
            <a:chExt cx="3810000" cy="3962400"/>
          </a:xfrm>
        </p:grpSpPr>
        <p:sp>
          <p:nvSpPr>
            <p:cNvPr id="10" name="Rounded Rectangle 9"/>
            <p:cNvSpPr/>
            <p:nvPr/>
          </p:nvSpPr>
          <p:spPr bwMode="invGray">
            <a:xfrm>
              <a:off x="8341518" y="2133600"/>
              <a:ext cx="3810000" cy="396240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14" name="Title 1"/>
            <p:cNvSpPr txBox="1">
              <a:spLocks/>
            </p:cNvSpPr>
            <p:nvPr/>
          </p:nvSpPr>
          <p:spPr>
            <a:xfrm>
              <a:off x="8341518" y="2209800"/>
              <a:ext cx="3810000" cy="810222"/>
            </a:xfrm>
            <a:prstGeom prst="rect">
              <a:avLst/>
            </a:prstGeom>
          </p:spPr>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Nouveaux</a:t>
              </a:r>
              <a:r>
                <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mj-lt"/>
                  <a:ea typeface="+mn-ea"/>
                  <a:cs typeface="Arial" charset="0"/>
                </a:rPr>
                <a:t> </a:t>
              </a:r>
              <a:r>
                <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Usages</a:t>
              </a:r>
              <a:endParaRPr lang="en-US" sz="36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grpSp>
      <p:pic>
        <p:nvPicPr>
          <p:cNvPr id="23557" name="Picture 5" descr="Chart: Empowered to Perform"/>
          <p:cNvPicPr>
            <a:picLocks noChangeAspect="1" noChangeArrowheads="1"/>
          </p:cNvPicPr>
          <p:nvPr/>
        </p:nvPicPr>
        <p:blipFill>
          <a:blip r:embed="rId6"/>
          <a:srcRect t="8282" b="46988"/>
          <a:stretch>
            <a:fillRect/>
          </a:stretch>
        </p:blipFill>
        <p:spPr bwMode="auto">
          <a:xfrm>
            <a:off x="6302601" y="2367119"/>
            <a:ext cx="2715927" cy="2658619"/>
          </a:xfrm>
          <a:prstGeom prst="roundRect">
            <a:avLst>
              <a:gd name="adj" fmla="val 9583"/>
            </a:avLst>
          </a:prstGeom>
          <a:noFill/>
        </p:spPr>
      </p:pic>
      <p:sp>
        <p:nvSpPr>
          <p:cNvPr id="25" name="TextBox 24"/>
          <p:cNvSpPr txBox="1"/>
          <p:nvPr/>
        </p:nvSpPr>
        <p:spPr>
          <a:xfrm>
            <a:off x="6422549" y="5967982"/>
            <a:ext cx="2513830" cy="261610"/>
          </a:xfrm>
          <a:prstGeom prst="rect">
            <a:avLst/>
          </a:prstGeom>
          <a:noFill/>
        </p:spPr>
        <p:txBody>
          <a:bodyPr wrap="none" rtlCol="0">
            <a:spAutoFit/>
          </a:bodyPr>
          <a:lstStyle/>
          <a:p>
            <a:r>
              <a:rPr lang="fr-FR" sz="1100" b="1" dirty="0" smtClean="0"/>
              <a:t>Juillet 2007 – 1300 interviews de cadres</a:t>
            </a:r>
            <a:endParaRPr lang="en-US" sz="1100" b="1" dirty="0"/>
          </a:p>
        </p:txBody>
      </p:sp>
      <p:pic>
        <p:nvPicPr>
          <p:cNvPr id="23559" name="Picture 7" descr="Economist Intelligence Unit">
            <a:hlinkClick r:id="rId7" tooltip="Economist Intelligence Unit"/>
          </p:cNvPr>
          <p:cNvPicPr>
            <a:picLocks noChangeAspect="1" noChangeArrowheads="1"/>
          </p:cNvPicPr>
          <p:nvPr/>
        </p:nvPicPr>
        <p:blipFill>
          <a:blip r:embed="rId8"/>
          <a:srcRect/>
          <a:stretch>
            <a:fillRect/>
          </a:stretch>
        </p:blipFill>
        <p:spPr bwMode="auto">
          <a:xfrm>
            <a:off x="6521728" y="6257384"/>
            <a:ext cx="2343760" cy="261251"/>
          </a:xfrm>
          <a:prstGeom prst="roundRect">
            <a:avLst/>
          </a:prstGeom>
          <a:noFill/>
        </p:spPr>
      </p:pic>
      <p:sp>
        <p:nvSpPr>
          <p:cNvPr id="9" name="Rounded Rectangle 8"/>
          <p:cNvSpPr/>
          <p:nvPr/>
        </p:nvSpPr>
        <p:spPr bwMode="invGray">
          <a:xfrm>
            <a:off x="3206765" y="1151906"/>
            <a:ext cx="2858248" cy="512945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13" name="Title 1"/>
          <p:cNvSpPr txBox="1">
            <a:spLocks/>
          </p:cNvSpPr>
          <p:nvPr/>
        </p:nvSpPr>
        <p:spPr>
          <a:xfrm>
            <a:off x="3206765" y="1241207"/>
            <a:ext cx="2858248" cy="464643"/>
          </a:xfrm>
          <a:prstGeom prst="rect">
            <a:avLst/>
          </a:prstGeom>
        </p:spPr>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ea typeface="+mn-ea"/>
                <a:cs typeface="Arial" charset="0"/>
              </a:rPr>
              <a:t>Opportunités</a:t>
            </a:r>
            <a:endPar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sp>
        <p:nvSpPr>
          <p:cNvPr id="24" name="Rectangle 23"/>
          <p:cNvSpPr>
            <a:spLocks noChangeArrowheads="1"/>
          </p:cNvSpPr>
          <p:nvPr/>
        </p:nvSpPr>
        <p:spPr bwMode="auto">
          <a:xfrm>
            <a:off x="3160324" y="1762032"/>
            <a:ext cx="2871107" cy="258135"/>
          </a:xfrm>
          <a:prstGeom prst="rect">
            <a:avLst/>
          </a:prstGeom>
          <a:noFill/>
          <a:ln w="9525">
            <a:noFill/>
            <a:miter lim="800000"/>
            <a:headEnd/>
            <a:tailEnd/>
          </a:ln>
        </p:spPr>
        <p:txBody>
          <a:bodyPr wrap="none">
            <a:spAutoFit/>
          </a:bodyPr>
          <a:lstStyle/>
          <a:p>
            <a:pPr algn="ctr"/>
            <a:r>
              <a:rPr lang="fr-FR" sz="1200" b="1" i="1" dirty="0" smtClean="0">
                <a:latin typeface="Segoe" pitchFamily="34" charset="0"/>
              </a:rPr>
              <a:t>Top 10 des Priorités Technologiques</a:t>
            </a:r>
            <a:endParaRPr lang="fr-FR" sz="1200" b="1" i="1" dirty="0">
              <a:latin typeface="Segoe" pitchFamily="34" charset="0"/>
            </a:endParaRPr>
          </a:p>
        </p:txBody>
      </p:sp>
      <p:sp>
        <p:nvSpPr>
          <p:cNvPr id="26" name="Straight Connector 25"/>
          <p:cNvSpPr>
            <a:spLocks noChangeShapeType="1"/>
          </p:cNvSpPr>
          <p:nvPr/>
        </p:nvSpPr>
        <p:spPr bwMode="auto">
          <a:xfrm>
            <a:off x="3992783" y="2663335"/>
            <a:ext cx="1294548" cy="0"/>
          </a:xfrm>
          <a:prstGeom prst="line">
            <a:avLst/>
          </a:prstGeom>
          <a:noFill/>
          <a:ln w="12700" algn="ctr">
            <a:solidFill>
              <a:srgbClr val="FFFF99"/>
            </a:solidFill>
            <a:round/>
            <a:headEnd/>
            <a:tailEnd/>
          </a:ln>
        </p:spPr>
        <p:txBody>
          <a:bodyPr wrap="none" anchor="ctr"/>
          <a:lstStyle/>
          <a:p>
            <a:endParaRPr lang="fr-FR" dirty="0"/>
          </a:p>
        </p:txBody>
      </p:sp>
      <p:pic>
        <p:nvPicPr>
          <p:cNvPr id="2" name="Picture 4" descr="http://www.corp.att.com/awards/images/Gartner_Logo.jpg"/>
          <p:cNvPicPr>
            <a:picLocks noChangeAspect="1" noChangeArrowheads="1"/>
          </p:cNvPicPr>
          <p:nvPr/>
        </p:nvPicPr>
        <p:blipFill>
          <a:blip r:embed="rId9"/>
          <a:srcRect/>
          <a:stretch>
            <a:fillRect/>
          </a:stretch>
        </p:blipFill>
        <p:spPr bwMode="auto">
          <a:xfrm>
            <a:off x="4188098" y="6236681"/>
            <a:ext cx="857473" cy="281954"/>
          </a:xfrm>
          <a:prstGeom prst="roundRect">
            <a:avLst/>
          </a:prstGeom>
          <a:noFill/>
        </p:spPr>
      </p:pic>
      <p:sp>
        <p:nvSpPr>
          <p:cNvPr id="29" name="Rectangle 28"/>
          <p:cNvSpPr/>
          <p:nvPr/>
        </p:nvSpPr>
        <p:spPr>
          <a:xfrm>
            <a:off x="3656969" y="5971830"/>
            <a:ext cx="1792478" cy="261610"/>
          </a:xfrm>
          <a:prstGeom prst="rect">
            <a:avLst/>
          </a:prstGeom>
        </p:spPr>
        <p:txBody>
          <a:bodyPr wrap="none">
            <a:spAutoFit/>
          </a:bodyPr>
          <a:lstStyle/>
          <a:p>
            <a:r>
              <a:rPr lang="fr-FR" sz="1100" b="1" dirty="0" smtClean="0"/>
              <a:t>Janvier 2008 – Gartner EXP </a:t>
            </a:r>
          </a:p>
        </p:txBody>
      </p:sp>
      <p:graphicFrame>
        <p:nvGraphicFramePr>
          <p:cNvPr id="28" name="Table 27"/>
          <p:cNvGraphicFramePr>
            <a:graphicFrameLocks noGrp="1"/>
          </p:cNvGraphicFramePr>
          <p:nvPr/>
        </p:nvGraphicFramePr>
        <p:xfrm>
          <a:off x="3254415" y="2234771"/>
          <a:ext cx="2849502" cy="3016877"/>
        </p:xfrm>
        <a:graphic>
          <a:graphicData uri="http://schemas.openxmlformats.org/drawingml/2006/table">
            <a:tbl>
              <a:tblPr/>
              <a:tblGrid>
                <a:gridCol w="2849502"/>
              </a:tblGrid>
              <a:tr h="289105">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Business Intelligence Applications</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78714">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Enterprise Applications (ERP, CRM…)</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89105">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Servers and storage technologies</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88672">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Legacy modernization / enhancement</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89105">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Technical infrastructure</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89105">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Security technologies</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89105">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Networking, voice and data</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60538">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Collaboration technologies</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289105">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Document management</a:t>
                      </a:r>
                    </a:p>
                    <a:p>
                      <a:pPr>
                        <a:lnSpc>
                          <a:spcPct val="100000"/>
                        </a:lnSpc>
                        <a:spcAft>
                          <a:spcPts val="0"/>
                        </a:spcAft>
                      </a:pPr>
                      <a:endParaRPr kumimoji="0" lang="en-US" sz="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r h="440541">
                <a:tc>
                  <a:txBody>
                    <a:bodyPr/>
                    <a:lstStyle/>
                    <a:p>
                      <a:pPr>
                        <a:lnSpc>
                          <a:spcPct val="100000"/>
                        </a:lnSpc>
                        <a:spcAft>
                          <a:spcPts val="0"/>
                        </a:spcAft>
                      </a:pPr>
                      <a:r>
                        <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rPr>
                        <a:t>SOA et SOBA</a:t>
                      </a:r>
                    </a:p>
                    <a:p>
                      <a:pPr>
                        <a:lnSpc>
                          <a:spcPct val="100000"/>
                        </a:lnSpc>
                        <a:spcAft>
                          <a:spcPts val="0"/>
                        </a:spcAft>
                      </a:pPr>
                      <a:endParaRPr kumimoji="0" lang="en-US" sz="1400" b="0" i="0" u="none" strike="noStrike" kern="1200" cap="none" normalizeH="0" baseline="0" dirty="0" smtClean="0">
                        <a:solidFill>
                          <a:schemeClr val="tx1"/>
                        </a:solidFill>
                        <a:effectLst/>
                        <a:latin typeface="Calibri" pitchFamily="34" charset="0"/>
                        <a:ea typeface="ＭＳ Ｐゴシック" charset="-128"/>
                        <a:cs typeface="Times New Roman" pitchFamily="18" charset="0"/>
                      </a:endParaRPr>
                    </a:p>
                  </a:txBody>
                  <a:tcPr marL="0" marR="0" marT="0" marB="0">
                    <a:lnL>
                      <a:noFill/>
                    </a:lnL>
                    <a:lnR>
                      <a:noFill/>
                    </a:lnR>
                    <a:lnT>
                      <a:noFill/>
                    </a:lnT>
                    <a:lnB>
                      <a:noFill/>
                    </a:lnB>
                    <a:noFill/>
                  </a:tcPr>
                </a:tc>
              </a:tr>
            </a:tbl>
          </a:graphicData>
        </a:graphic>
      </p:graphicFrame>
      <p:graphicFrame>
        <p:nvGraphicFramePr>
          <p:cNvPr id="31" name="Object 10"/>
          <p:cNvGraphicFramePr>
            <a:graphicFrameLocks noChangeAspect="1"/>
          </p:cNvGraphicFramePr>
          <p:nvPr/>
        </p:nvGraphicFramePr>
        <p:xfrm>
          <a:off x="-225631" y="1674421"/>
          <a:ext cx="3688347" cy="4471285"/>
        </p:xfrm>
        <a:graphic>
          <a:graphicData uri="http://schemas.openxmlformats.org/drawingml/2006/chart">
            <c:chart xmlns:c="http://schemas.openxmlformats.org/drawingml/2006/chart" xmlns:r="http://schemas.openxmlformats.org/officeDocument/2006/relationships" r:id="rId10"/>
          </a:graphicData>
        </a:graphic>
      </p:graphicFrame>
      <p:sp>
        <p:nvSpPr>
          <p:cNvPr id="30" name="Titre 29"/>
          <p:cNvSpPr>
            <a:spLocks noGrp="1"/>
          </p:cNvSpPr>
          <p:nvPr>
            <p:ph type="title"/>
          </p:nvPr>
        </p:nvSpPr>
        <p:spPr>
          <a:xfrm>
            <a:off x="123825" y="77789"/>
            <a:ext cx="8382000" cy="836611"/>
          </a:xfrm>
        </p:spPr>
        <p:txBody>
          <a:bodyPr/>
          <a:lstStyle/>
          <a:p>
            <a:r>
              <a:rPr lang="fr-FR" sz="5400" dirty="0" smtClean="0"/>
              <a:t>Le contexte des entreprises</a:t>
            </a:r>
            <a:endParaRPr lang="fr-FR" sz="5400"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re 28"/>
          <p:cNvSpPr>
            <a:spLocks noGrp="1"/>
          </p:cNvSpPr>
          <p:nvPr>
            <p:ph type="title"/>
          </p:nvPr>
        </p:nvSpPr>
        <p:spPr>
          <a:xfrm>
            <a:off x="1263353" y="333375"/>
            <a:ext cx="7661571" cy="1114425"/>
          </a:xfrm>
        </p:spPr>
        <p:txBody>
          <a:bodyPr/>
          <a:lstStyle/>
          <a:p>
            <a:r>
              <a:rPr lang="fr-FR" sz="3200" dirty="0" smtClean="0"/>
              <a:t>Stratégie Microsoft pour l’entreprise numérique</a:t>
            </a:r>
            <a:endParaRPr lang="fr-FR" sz="3200" dirty="0"/>
          </a:p>
        </p:txBody>
      </p:sp>
      <p:grpSp>
        <p:nvGrpSpPr>
          <p:cNvPr id="23" name="Group 51"/>
          <p:cNvGrpSpPr/>
          <p:nvPr/>
        </p:nvGrpSpPr>
        <p:grpSpPr>
          <a:xfrm>
            <a:off x="285720" y="1098170"/>
            <a:ext cx="5080446" cy="1764128"/>
            <a:chOff x="285720" y="1071546"/>
            <a:chExt cx="5080446" cy="1764128"/>
          </a:xfrm>
        </p:grpSpPr>
        <p:sp>
          <p:nvSpPr>
            <p:cNvPr id="26" name="Rounded Rectangle 25"/>
            <p:cNvSpPr/>
            <p:nvPr/>
          </p:nvSpPr>
          <p:spPr bwMode="invGray">
            <a:xfrm>
              <a:off x="285720" y="1071546"/>
              <a:ext cx="5030796" cy="1758364"/>
            </a:xfrm>
            <a:prstGeom prst="roundRect">
              <a:avLst>
                <a:gd name="adj" fmla="val 19677"/>
              </a:avLst>
            </a:prstGeom>
            <a:gradFill flip="none" rotWithShape="1">
              <a:gsLst>
                <a:gs pos="0">
                  <a:srgbClr val="FFFFFF"/>
                </a:gs>
                <a:gs pos="12000">
                  <a:srgbClr val="62E0FE">
                    <a:alpha val="63000"/>
                  </a:srgbClr>
                </a:gs>
                <a:gs pos="37000">
                  <a:srgbClr val="000000">
                    <a:alpha val="55000"/>
                  </a:srgbClr>
                </a:gs>
                <a:gs pos="74000">
                  <a:srgbClr val="000000">
                    <a:alpha val="21000"/>
                  </a:srgbClr>
                </a:gs>
                <a:gs pos="72000">
                  <a:srgbClr val="000000">
                    <a:alpha val="15000"/>
                  </a:srgbClr>
                </a:gs>
                <a:gs pos="100000">
                  <a:srgbClr val="000000">
                    <a:alpha val="0"/>
                  </a:srgb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defTabSz="914363" fontAlgn="base">
                <a:lnSpc>
                  <a:spcPct val="80000"/>
                </a:lnSpc>
                <a:spcBef>
                  <a:spcPct val="0"/>
                </a:spcBef>
                <a:spcAft>
                  <a:spcPct val="0"/>
                </a:spcAft>
              </a:pPr>
              <a:endParaRPr lang="en-US" sz="2800" b="1" cap="all" spc="-40" dirty="0">
                <a:solidFill>
                  <a:prstClr val="white"/>
                </a:solidFill>
                <a:latin typeface="Segoe" pitchFamily="34" charset="0"/>
              </a:endParaRPr>
            </a:p>
          </p:txBody>
        </p:sp>
        <p:pic>
          <p:nvPicPr>
            <p:cNvPr id="34" name="Picture 2" descr="\\PPT-Server4\Root\1-6 CES 2008 on SERVER\Artwork\_Art files for Watchout\Images_v18\090connectedvision\connected-entertainment.png"/>
            <p:cNvPicPr>
              <a:picLocks noChangeAspect="1" noChangeArrowheads="1"/>
            </p:cNvPicPr>
            <p:nvPr/>
          </p:nvPicPr>
          <p:blipFill>
            <a:blip r:embed="rId3" cstate="email"/>
            <a:srcRect/>
            <a:stretch>
              <a:fillRect/>
            </a:stretch>
          </p:blipFill>
          <p:spPr bwMode="auto">
            <a:xfrm>
              <a:off x="954807" y="1335476"/>
              <a:ext cx="4411359" cy="1500198"/>
            </a:xfrm>
            <a:prstGeom prst="rect">
              <a:avLst/>
            </a:prstGeom>
            <a:noFill/>
            <a:effectLst>
              <a:softEdge rad="317500"/>
            </a:effectLst>
          </p:spPr>
        </p:pic>
      </p:grpSp>
      <p:sp>
        <p:nvSpPr>
          <p:cNvPr id="35" name="Title 1"/>
          <p:cNvSpPr txBox="1">
            <a:spLocks/>
          </p:cNvSpPr>
          <p:nvPr/>
        </p:nvSpPr>
        <p:spPr>
          <a:xfrm>
            <a:off x="-71470" y="1143490"/>
            <a:ext cx="7391400" cy="498598"/>
          </a:xfrm>
          <a:prstGeom prst="rect">
            <a:avLst/>
          </a:prstGeom>
        </p:spPr>
        <p:txBody>
          <a:bodyPr vert="horz" wrap="square" lIns="0" tIns="0" rIns="0" bIns="0" rtlCol="0" anchor="t">
            <a:spAutoFit/>
          </a:bodyPr>
          <a:lstStyle/>
          <a:p>
            <a:pPr lvl="1">
              <a:lnSpc>
                <a:spcPct val="90000"/>
              </a:lnSpc>
              <a:spcBef>
                <a:spcPct val="0"/>
              </a:spcBef>
            </a:pPr>
            <a:r>
              <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Efficacité personnelle</a:t>
            </a:r>
            <a:endParaRPr lang="en-US" sz="36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grpSp>
        <p:nvGrpSpPr>
          <p:cNvPr id="37" name="Group 53"/>
          <p:cNvGrpSpPr/>
          <p:nvPr/>
        </p:nvGrpSpPr>
        <p:grpSpPr>
          <a:xfrm>
            <a:off x="-32" y="4956784"/>
            <a:ext cx="5316548" cy="1758364"/>
            <a:chOff x="-32" y="4957746"/>
            <a:chExt cx="5316548" cy="1758364"/>
          </a:xfrm>
        </p:grpSpPr>
        <p:sp>
          <p:nvSpPr>
            <p:cNvPr id="38" name="Rounded Rectangle 37"/>
            <p:cNvSpPr/>
            <p:nvPr/>
          </p:nvSpPr>
          <p:spPr bwMode="invGray">
            <a:xfrm>
              <a:off x="285720" y="4957746"/>
              <a:ext cx="5030796" cy="1758364"/>
            </a:xfrm>
            <a:prstGeom prst="roundRect">
              <a:avLst>
                <a:gd name="adj" fmla="val 19677"/>
              </a:avLst>
            </a:prstGeom>
            <a:gradFill flip="none" rotWithShape="1">
              <a:gsLst>
                <a:gs pos="0">
                  <a:srgbClr val="FFFFFF"/>
                </a:gs>
                <a:gs pos="12000">
                  <a:srgbClr val="62E0FE">
                    <a:alpha val="63000"/>
                  </a:srgbClr>
                </a:gs>
                <a:gs pos="37000">
                  <a:srgbClr val="000000">
                    <a:alpha val="55000"/>
                  </a:srgbClr>
                </a:gs>
                <a:gs pos="74000">
                  <a:srgbClr val="000000">
                    <a:alpha val="21000"/>
                  </a:srgbClr>
                </a:gs>
                <a:gs pos="72000">
                  <a:srgbClr val="000000">
                    <a:alpha val="15000"/>
                  </a:srgbClr>
                </a:gs>
                <a:gs pos="100000">
                  <a:srgbClr val="000000">
                    <a:alpha val="0"/>
                  </a:srgb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defTabSz="914363" fontAlgn="base">
                <a:lnSpc>
                  <a:spcPct val="80000"/>
                </a:lnSpc>
                <a:spcBef>
                  <a:spcPct val="0"/>
                </a:spcBef>
                <a:spcAft>
                  <a:spcPct val="0"/>
                </a:spcAft>
              </a:pPr>
              <a:endParaRPr lang="en-US" sz="2800" b="1" cap="all" spc="-40" dirty="0">
                <a:solidFill>
                  <a:prstClr val="white"/>
                </a:solidFill>
                <a:latin typeface="Segoe" pitchFamily="34" charset="0"/>
              </a:endParaRPr>
            </a:p>
          </p:txBody>
        </p:sp>
        <p:pic>
          <p:nvPicPr>
            <p:cNvPr id="39" name="Picture 3" descr="C:\Users\aliciat\Desktop\Events\MIX\ForMonicaRayOzzieKit\ForMonicaRayOzzieKit\DataCenterOne\MSdatacenter.png"/>
            <p:cNvPicPr>
              <a:picLocks noChangeAspect="1" noChangeArrowheads="1"/>
            </p:cNvPicPr>
            <p:nvPr/>
          </p:nvPicPr>
          <p:blipFill>
            <a:blip r:embed="rId4" cstate="print"/>
            <a:srcRect b="26342"/>
            <a:stretch>
              <a:fillRect/>
            </a:stretch>
          </p:blipFill>
          <p:spPr bwMode="auto">
            <a:xfrm>
              <a:off x="1357290" y="5429264"/>
              <a:ext cx="3821136" cy="1214446"/>
            </a:xfrm>
            <a:prstGeom prst="rect">
              <a:avLst/>
            </a:prstGeom>
            <a:noFill/>
          </p:spPr>
        </p:pic>
        <p:sp>
          <p:nvSpPr>
            <p:cNvPr id="40" name="Title 1"/>
            <p:cNvSpPr txBox="1">
              <a:spLocks/>
            </p:cNvSpPr>
            <p:nvPr/>
          </p:nvSpPr>
          <p:spPr>
            <a:xfrm>
              <a:off x="-32" y="5002104"/>
              <a:ext cx="5030796" cy="498598"/>
            </a:xfrm>
            <a:prstGeom prst="rect">
              <a:avLst/>
            </a:prstGeom>
          </p:spPr>
          <p:txBody>
            <a:bodyPr vert="horz" wrap="square" lIns="0" tIns="0" rIns="0" bIns="0" rtlCol="0" anchor="t">
              <a:spAutoFit/>
            </a:bodyPr>
            <a:lstStyle/>
            <a:p>
              <a:pPr lvl="1">
                <a:lnSpc>
                  <a:spcPct val="90000"/>
                </a:lnSpc>
                <a:spcBef>
                  <a:spcPct val="0"/>
                </a:spcBef>
              </a:pPr>
              <a:r>
                <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Infrastructure numérique</a:t>
              </a:r>
              <a:endParaRPr lang="en-US" sz="36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grpSp>
      <p:grpSp>
        <p:nvGrpSpPr>
          <p:cNvPr id="41" name="Group 52"/>
          <p:cNvGrpSpPr/>
          <p:nvPr/>
        </p:nvGrpSpPr>
        <p:grpSpPr>
          <a:xfrm>
            <a:off x="-71470" y="2992239"/>
            <a:ext cx="5500726" cy="2156075"/>
            <a:chOff x="-71470" y="3014646"/>
            <a:chExt cx="5500726" cy="2156075"/>
          </a:xfrm>
        </p:grpSpPr>
        <p:sp>
          <p:nvSpPr>
            <p:cNvPr id="42" name="Rounded Rectangle 41"/>
            <p:cNvSpPr/>
            <p:nvPr/>
          </p:nvSpPr>
          <p:spPr bwMode="invGray">
            <a:xfrm>
              <a:off x="285720" y="3014646"/>
              <a:ext cx="5030796" cy="1758364"/>
            </a:xfrm>
            <a:prstGeom prst="roundRect">
              <a:avLst>
                <a:gd name="adj" fmla="val 19677"/>
              </a:avLst>
            </a:prstGeom>
            <a:gradFill flip="none" rotWithShape="1">
              <a:gsLst>
                <a:gs pos="0">
                  <a:srgbClr val="FFFFFF"/>
                </a:gs>
                <a:gs pos="12000">
                  <a:srgbClr val="62E0FE">
                    <a:alpha val="63000"/>
                  </a:srgbClr>
                </a:gs>
                <a:gs pos="37000">
                  <a:srgbClr val="000000">
                    <a:alpha val="55000"/>
                  </a:srgbClr>
                </a:gs>
                <a:gs pos="74000">
                  <a:srgbClr val="000000">
                    <a:alpha val="21000"/>
                  </a:srgbClr>
                </a:gs>
                <a:gs pos="72000">
                  <a:srgbClr val="000000">
                    <a:alpha val="15000"/>
                  </a:srgbClr>
                </a:gs>
                <a:gs pos="100000">
                  <a:srgbClr val="000000">
                    <a:alpha val="0"/>
                  </a:srgb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defTabSz="914363" fontAlgn="base">
                <a:lnSpc>
                  <a:spcPct val="80000"/>
                </a:lnSpc>
                <a:spcBef>
                  <a:spcPct val="0"/>
                </a:spcBef>
                <a:spcAft>
                  <a:spcPct val="0"/>
                </a:spcAft>
              </a:pPr>
              <a:endParaRPr lang="en-US" sz="2800" b="1" cap="all" spc="-40" dirty="0">
                <a:solidFill>
                  <a:prstClr val="white"/>
                </a:solidFill>
                <a:latin typeface="Segoe" pitchFamily="34" charset="0"/>
              </a:endParaRPr>
            </a:p>
          </p:txBody>
        </p:sp>
        <p:pic>
          <p:nvPicPr>
            <p:cNvPr id="43" name="Picture 2" descr="C:\Program Files\Microsoft Resource DVD Artwork\DVD_ART\Artwork_Imagery\Photos_for_PPT\Soft-edge_photos\FY07 MS Dynamics Photography\IT and Mangement Consulting people working office desks screens monitors busy collaboration.png"/>
            <p:cNvPicPr>
              <a:picLocks noChangeAspect="1" noChangeArrowheads="1"/>
            </p:cNvPicPr>
            <p:nvPr/>
          </p:nvPicPr>
          <p:blipFill>
            <a:blip r:embed="rId5"/>
            <a:srcRect/>
            <a:stretch>
              <a:fillRect/>
            </a:stretch>
          </p:blipFill>
          <p:spPr bwMode="auto">
            <a:xfrm>
              <a:off x="1282312" y="3027580"/>
              <a:ext cx="4146944" cy="2143141"/>
            </a:xfrm>
            <a:prstGeom prst="rect">
              <a:avLst/>
            </a:prstGeom>
            <a:noFill/>
            <a:effectLst>
              <a:softEdge rad="635000"/>
            </a:effectLst>
          </p:spPr>
        </p:pic>
        <p:sp>
          <p:nvSpPr>
            <p:cNvPr id="44" name="Title 1"/>
            <p:cNvSpPr txBox="1">
              <a:spLocks/>
            </p:cNvSpPr>
            <p:nvPr/>
          </p:nvSpPr>
          <p:spPr>
            <a:xfrm>
              <a:off x="-71470" y="3094723"/>
              <a:ext cx="5030796" cy="498598"/>
            </a:xfrm>
            <a:prstGeom prst="rect">
              <a:avLst/>
            </a:prstGeom>
          </p:spPr>
          <p:txBody>
            <a:bodyPr vert="horz" wrap="square" lIns="0" tIns="0" rIns="0" bIns="0" rtlCol="0" anchor="t">
              <a:spAutoFit/>
            </a:bodyPr>
            <a:lstStyle/>
            <a:p>
              <a:pPr lvl="1">
                <a:lnSpc>
                  <a:spcPct val="90000"/>
                </a:lnSpc>
                <a:spcBef>
                  <a:spcPct val="0"/>
                </a:spcBef>
              </a:pPr>
              <a:r>
                <a:rPr lang="fr-FR" sz="3600" spc="-15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rPr>
                <a:t>Efficacité collective</a:t>
              </a:r>
              <a:endParaRPr lang="en-US" sz="3600" spc="-15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cs typeface="Arial" charset="0"/>
              </a:endParaRPr>
            </a:p>
          </p:txBody>
        </p:sp>
      </p:grpSp>
      <p:grpSp>
        <p:nvGrpSpPr>
          <p:cNvPr id="46" name="Group 15"/>
          <p:cNvGrpSpPr/>
          <p:nvPr/>
        </p:nvGrpSpPr>
        <p:grpSpPr>
          <a:xfrm>
            <a:off x="5557051" y="1076348"/>
            <a:ext cx="3468687" cy="4572000"/>
            <a:chOff x="150812" y="2133600"/>
            <a:chExt cx="3810000" cy="3962400"/>
          </a:xfrm>
        </p:grpSpPr>
        <p:sp>
          <p:nvSpPr>
            <p:cNvPr id="53" name="Rounded Rectangle 52"/>
            <p:cNvSpPr/>
            <p:nvPr/>
          </p:nvSpPr>
          <p:spPr bwMode="invGray">
            <a:xfrm>
              <a:off x="150812" y="2133600"/>
              <a:ext cx="3810000" cy="3962400"/>
            </a:xfrm>
            <a:prstGeom prst="roundRect">
              <a:avLst>
                <a:gd name="adj" fmla="val 19677"/>
              </a:avLst>
            </a:prstGeom>
            <a:gradFill flip="none" rotWithShape="1">
              <a:gsLst>
                <a:gs pos="0">
                  <a:srgbClr val="FFFFFF"/>
                </a:gs>
                <a:gs pos="12000">
                  <a:srgbClr val="62E0FE">
                    <a:alpha val="63000"/>
                  </a:srgbClr>
                </a:gs>
                <a:gs pos="37000">
                  <a:srgbClr val="000000">
                    <a:alpha val="55000"/>
                  </a:srgbClr>
                </a:gs>
                <a:gs pos="74000">
                  <a:srgbClr val="000000">
                    <a:alpha val="21000"/>
                  </a:srgbClr>
                </a:gs>
                <a:gs pos="72000">
                  <a:srgbClr val="000000">
                    <a:alpha val="15000"/>
                  </a:srgbClr>
                </a:gs>
                <a:gs pos="100000">
                  <a:srgbClr val="000000">
                    <a:alpha val="0"/>
                  </a:srgb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marL="0" marR="0" lvl="0" indent="0" algn="l" defTabSz="914363" rtl="0" eaLnBrk="1" fontAlgn="base" latinLnBrk="0" hangingPunct="1">
                <a:lnSpc>
                  <a:spcPct val="80000"/>
                </a:lnSpc>
                <a:spcBef>
                  <a:spcPct val="0"/>
                </a:spcBef>
                <a:spcAft>
                  <a:spcPct val="0"/>
                </a:spcAft>
                <a:buClrTx/>
                <a:buSzTx/>
                <a:buFontTx/>
                <a:buNone/>
                <a:tabLst/>
                <a:defRPr/>
              </a:pPr>
              <a:endParaRPr kumimoji="0" lang="en-US" sz="2800" b="1" i="0" u="none" strike="noStrike" kern="1200" cap="all" spc="-40" normalizeH="0" baseline="0" noProof="0" dirty="0">
                <a:ln>
                  <a:noFill/>
                </a:ln>
                <a:solidFill>
                  <a:prstClr val="white"/>
                </a:solidFill>
                <a:effectLst/>
                <a:uLnTx/>
                <a:uFillTx/>
                <a:latin typeface="Segoe" pitchFamily="34" charset="0"/>
                <a:ea typeface="+mn-ea"/>
                <a:cs typeface="+mn-cs"/>
              </a:endParaRPr>
            </a:p>
          </p:txBody>
        </p:sp>
        <p:sp>
          <p:nvSpPr>
            <p:cNvPr id="54" name="Title 1"/>
            <p:cNvSpPr txBox="1">
              <a:spLocks/>
            </p:cNvSpPr>
            <p:nvPr/>
          </p:nvSpPr>
          <p:spPr>
            <a:xfrm>
              <a:off x="150812" y="2209802"/>
              <a:ext cx="3810000" cy="432118"/>
            </a:xfrm>
            <a:prstGeom prst="rect">
              <a:avLst/>
            </a:prstGeom>
          </p:spPr>
          <p:txBody>
            <a:bodyPr vert="horz" wrap="square" lIns="0" tIns="0" rIns="0" bIns="0" rtlCol="0" anchor="t">
              <a:spAutoFit/>
            </a:bodyPr>
            <a:lstStyle/>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150" normalizeH="0" baseline="0" noProof="0" dirty="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p:txBody>
        </p:sp>
      </p:grpSp>
      <p:grpSp>
        <p:nvGrpSpPr>
          <p:cNvPr id="47" name="Group 46"/>
          <p:cNvGrpSpPr/>
          <p:nvPr/>
        </p:nvGrpSpPr>
        <p:grpSpPr>
          <a:xfrm rot="10800000">
            <a:off x="5557051" y="2295548"/>
            <a:ext cx="3468687" cy="4419600"/>
            <a:chOff x="150812" y="2133600"/>
            <a:chExt cx="3810000" cy="3962400"/>
          </a:xfrm>
        </p:grpSpPr>
        <p:sp>
          <p:nvSpPr>
            <p:cNvPr id="51" name="Rounded Rectangle 50"/>
            <p:cNvSpPr/>
            <p:nvPr/>
          </p:nvSpPr>
          <p:spPr bwMode="invGray">
            <a:xfrm>
              <a:off x="150812" y="2133600"/>
              <a:ext cx="3810000" cy="3962400"/>
            </a:xfrm>
            <a:prstGeom prst="roundRect">
              <a:avLst>
                <a:gd name="adj" fmla="val 19677"/>
              </a:avLst>
            </a:prstGeom>
            <a:gradFill flip="none" rotWithShape="1">
              <a:gsLst>
                <a:gs pos="0">
                  <a:srgbClr val="FFFFFF"/>
                </a:gs>
                <a:gs pos="12000">
                  <a:srgbClr val="62E0FE">
                    <a:alpha val="63000"/>
                  </a:srgbClr>
                </a:gs>
                <a:gs pos="37000">
                  <a:srgbClr val="000000">
                    <a:alpha val="55000"/>
                  </a:srgbClr>
                </a:gs>
                <a:gs pos="74000">
                  <a:srgbClr val="000000">
                    <a:alpha val="21000"/>
                  </a:srgbClr>
                </a:gs>
                <a:gs pos="72000">
                  <a:srgbClr val="000000">
                    <a:alpha val="15000"/>
                  </a:srgbClr>
                </a:gs>
                <a:gs pos="100000">
                  <a:srgbClr val="000000">
                    <a:alpha val="0"/>
                  </a:srgb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marL="0" marR="0" lvl="0" indent="0" algn="l" defTabSz="914363" rtl="0" eaLnBrk="1" fontAlgn="base" latinLnBrk="0" hangingPunct="1">
                <a:lnSpc>
                  <a:spcPct val="80000"/>
                </a:lnSpc>
                <a:spcBef>
                  <a:spcPct val="0"/>
                </a:spcBef>
                <a:spcAft>
                  <a:spcPct val="0"/>
                </a:spcAft>
                <a:buClrTx/>
                <a:buSzTx/>
                <a:buFontTx/>
                <a:buNone/>
                <a:tabLst/>
                <a:defRPr/>
              </a:pPr>
              <a:endParaRPr kumimoji="0" lang="en-US" sz="2800" b="1" i="0" u="none" strike="noStrike" kern="1200" cap="all" spc="-40" normalizeH="0" baseline="0" noProof="0" dirty="0">
                <a:ln>
                  <a:noFill/>
                </a:ln>
                <a:solidFill>
                  <a:prstClr val="white"/>
                </a:solidFill>
                <a:effectLst/>
                <a:uLnTx/>
                <a:uFillTx/>
                <a:latin typeface="Segoe" pitchFamily="34" charset="0"/>
                <a:ea typeface="+mn-ea"/>
                <a:cs typeface="+mn-cs"/>
              </a:endParaRPr>
            </a:p>
          </p:txBody>
        </p:sp>
        <p:sp>
          <p:nvSpPr>
            <p:cNvPr id="52" name="Title 1"/>
            <p:cNvSpPr txBox="1">
              <a:spLocks/>
            </p:cNvSpPr>
            <p:nvPr/>
          </p:nvSpPr>
          <p:spPr>
            <a:xfrm>
              <a:off x="150812" y="2209802"/>
              <a:ext cx="3810000" cy="3024828"/>
            </a:xfrm>
            <a:prstGeom prst="rect">
              <a:avLst/>
            </a:prstGeom>
          </p:spPr>
          <p:txBody>
            <a:bodyPr vert="horz" wrap="square" lIns="0" tIns="0" rIns="0" bIns="0" rtlCol="0" anchor="t">
              <a:spAutoFit/>
            </a:bodyPr>
            <a:lstStyle/>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a:p>
              <a:pPr marL="457182" marR="0" lvl="1" indent="0" algn="l" defTabSz="914363"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150" normalizeH="0" baseline="0" noProof="0" dirty="0" smtClean="0">
                <a:ln w="3175">
                  <a:noFill/>
                </a:ln>
                <a:gradFill flip="none" rotWithShape="1">
                  <a:gsLst>
                    <a:gs pos="0">
                      <a:srgbClr val="F9CE55"/>
                    </a:gs>
                    <a:gs pos="80000">
                      <a:srgbClr val="FFFFFF"/>
                    </a:gs>
                  </a:gsLst>
                  <a:lin ang="5400000" scaled="1"/>
                  <a:tileRect/>
                </a:gradFill>
                <a:effectLst>
                  <a:outerShdw blurRad="50800" dist="38100" dir="2700000" algn="tl" rotWithShape="0">
                    <a:prstClr val="black">
                      <a:alpha val="40000"/>
                    </a:prstClr>
                  </a:outerShdw>
                </a:effectLst>
                <a:uLnTx/>
                <a:uFillTx/>
                <a:latin typeface="Segoe Light"/>
                <a:ea typeface="+mn-ea"/>
                <a:cs typeface="Arial" charset="0"/>
              </a:endParaRPr>
            </a:p>
          </p:txBody>
        </p:sp>
      </p:grpSp>
      <p:sp>
        <p:nvSpPr>
          <p:cNvPr id="48" name="Rectangle 47"/>
          <p:cNvSpPr/>
          <p:nvPr/>
        </p:nvSpPr>
        <p:spPr>
          <a:xfrm>
            <a:off x="5500694" y="5895617"/>
            <a:ext cx="3581400" cy="535531"/>
          </a:xfrm>
          <a:prstGeom prst="rect">
            <a:avLst/>
          </a:prstGeom>
          <a:effectLst/>
        </p:spPr>
        <p:txBody>
          <a:bodyPr wrap="square">
            <a:spAutoFit/>
          </a:bodyPr>
          <a:lstStyle/>
          <a:p>
            <a:pPr algn="ctr" defTabSz="914363" rtl="0">
              <a:lnSpc>
                <a:spcPct val="90000"/>
              </a:lnSpc>
              <a:spcBef>
                <a:spcPct val="0"/>
              </a:spcBef>
              <a:buSzPct val="90000"/>
            </a:pPr>
            <a:r>
              <a:rPr lang="en-US" sz="3200" kern="1200" spc="-150" dirty="0">
                <a:ln w="3175">
                  <a:noFill/>
                </a:ln>
                <a:gradFill>
                  <a:gsLst>
                    <a:gs pos="0">
                      <a:srgbClr val="FFFFFF"/>
                    </a:gs>
                    <a:gs pos="100000">
                      <a:srgbClr val="FFFFFF"/>
                    </a:gs>
                  </a:gsLst>
                  <a:path path="circle">
                    <a:fillToRect l="50000" t="50000" r="50000" b="50000"/>
                  </a:path>
                </a:gradFill>
                <a:latin typeface="Segoe Light" pitchFamily="34" charset="0"/>
                <a:ea typeface="+mn-ea"/>
                <a:cs typeface="Arial" charset="0"/>
              </a:rPr>
              <a:t>DYNAMIC IT</a:t>
            </a:r>
            <a:endParaRPr lang="en-US" sz="4800" kern="1200" spc="-150" dirty="0">
              <a:ln w="3175">
                <a:noFill/>
              </a:ln>
              <a:gradFill>
                <a:gsLst>
                  <a:gs pos="0">
                    <a:srgbClr val="FFFFFF"/>
                  </a:gs>
                  <a:gs pos="100000">
                    <a:srgbClr val="FFFFFF"/>
                  </a:gs>
                </a:gsLst>
                <a:path path="circle">
                  <a:fillToRect l="50000" t="50000" r="50000" b="50000"/>
                </a:path>
              </a:gradFill>
              <a:latin typeface="Segoe Light" pitchFamily="34" charset="0"/>
              <a:ea typeface="+mn-ea"/>
              <a:cs typeface="Arial" charset="0"/>
            </a:endParaRPr>
          </a:p>
        </p:txBody>
      </p:sp>
      <p:pic>
        <p:nvPicPr>
          <p:cNvPr id="49" name="Picture 48" descr="s-plus-s.png"/>
          <p:cNvPicPr>
            <a:picLocks noChangeAspect="1"/>
          </p:cNvPicPr>
          <p:nvPr/>
        </p:nvPicPr>
        <p:blipFill>
          <a:blip r:embed="rId6" cstate="print"/>
          <a:stretch>
            <a:fillRect/>
          </a:stretch>
        </p:blipFill>
        <p:spPr>
          <a:xfrm>
            <a:off x="5729293" y="2524147"/>
            <a:ext cx="3024131" cy="2971801"/>
          </a:xfrm>
          <a:prstGeom prst="rect">
            <a:avLst/>
          </a:prstGeom>
        </p:spPr>
      </p:pic>
      <p:pic>
        <p:nvPicPr>
          <p:cNvPr id="50" name="Picture 13" descr="people ready logo"/>
          <p:cNvPicPr>
            <a:picLocks noChangeAspect="1" noChangeArrowheads="1"/>
          </p:cNvPicPr>
          <p:nvPr/>
        </p:nvPicPr>
        <p:blipFill>
          <a:blip r:embed="rId7"/>
          <a:srcRect/>
          <a:stretch>
            <a:fillRect/>
          </a:stretch>
        </p:blipFill>
        <p:spPr bwMode="auto">
          <a:xfrm>
            <a:off x="6072198" y="1380976"/>
            <a:ext cx="2476521" cy="68597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3810000"/>
          </a:xfrm>
          <a:prstGeom prst="rect">
            <a:avLst/>
          </a:prstGeom>
          <a:gradFill flip="none" rotWithShape="1">
            <a:gsLst>
              <a:gs pos="2000">
                <a:srgbClr val="AFF0FF"/>
              </a:gs>
              <a:gs pos="21000">
                <a:srgbClr val="004D6C">
                  <a:alpha val="92000"/>
                </a:srgbClr>
              </a:gs>
              <a:gs pos="48000">
                <a:srgbClr val="050813"/>
              </a:gs>
              <a:gs pos="100000">
                <a:srgbClr val="050813">
                  <a:alpha val="0"/>
                </a:srgbClr>
              </a:gs>
            </a:gsLst>
            <a:lin ang="1620000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defTabSz="914400" fontAlgn="base">
              <a:lnSpc>
                <a:spcPct val="90000"/>
              </a:lnSpc>
              <a:spcBef>
                <a:spcPct val="0"/>
              </a:spcBef>
              <a:spcAft>
                <a:spcPts val="300"/>
              </a:spcAft>
              <a:buSzPct val="80000"/>
              <a:buBlip>
                <a:blip r:embed="rId3"/>
              </a:buBlip>
              <a:defRPr/>
            </a:pPr>
            <a:endParaRPr lang="en-US" sz="2000" dirty="0" smtClean="0">
              <a:solidFill>
                <a:srgbClr val="FFFFFF"/>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4" cstate="print"/>
          <a:srcRect/>
          <a:stretch>
            <a:fillRect/>
          </a:stretch>
        </p:blipFill>
        <p:spPr bwMode="invGray">
          <a:xfrm>
            <a:off x="6898253" y="1131451"/>
            <a:ext cx="2015934" cy="627641"/>
          </a:xfrm>
          <a:prstGeom prst="rect">
            <a:avLst/>
          </a:prstGeom>
          <a:noFill/>
          <a:effectLst/>
        </p:spPr>
      </p:pic>
      <p:grpSp>
        <p:nvGrpSpPr>
          <p:cNvPr id="34" name="Group 33"/>
          <p:cNvGrpSpPr/>
          <p:nvPr/>
        </p:nvGrpSpPr>
        <p:grpSpPr>
          <a:xfrm>
            <a:off x="2610569" y="3895725"/>
            <a:ext cx="2091165" cy="2085619"/>
            <a:chOff x="2566562" y="3895725"/>
            <a:chExt cx="2091165" cy="2085619"/>
          </a:xfrm>
        </p:grpSpPr>
        <p:grpSp>
          <p:nvGrpSpPr>
            <p:cNvPr id="2" name="Group 18"/>
            <p:cNvGrpSpPr/>
            <p:nvPr/>
          </p:nvGrpSpPr>
          <p:grpSpPr>
            <a:xfrm>
              <a:off x="2791406" y="3895725"/>
              <a:ext cx="1641476" cy="1555749"/>
              <a:chOff x="1104900" y="3911600"/>
              <a:chExt cx="1930400" cy="1930400"/>
            </a:xfrm>
          </p:grpSpPr>
          <p:sp>
            <p:nvSpPr>
              <p:cNvPr id="14" name="Oval 13"/>
              <p:cNvSpPr/>
              <p:nvPr/>
            </p:nvSpPr>
            <p:spPr bwMode="auto">
              <a:xfrm>
                <a:off x="1104900" y="3911600"/>
                <a:ext cx="1930400" cy="1930400"/>
              </a:xfrm>
              <a:prstGeom prst="ellipse">
                <a:avLst/>
              </a:prstGeom>
              <a:gradFill flip="none" rotWithShape="1">
                <a:gsLst>
                  <a:gs pos="15000">
                    <a:srgbClr val="AFF0FF"/>
                  </a:gs>
                  <a:gs pos="26000">
                    <a:srgbClr val="004D6C">
                      <a:alpha val="52000"/>
                    </a:srgbClr>
                  </a:gs>
                  <a:gs pos="56000">
                    <a:srgbClr val="050813"/>
                  </a:gs>
                  <a:gs pos="100000">
                    <a:srgbClr val="050813">
                      <a:alpha val="0"/>
                    </a:srgbClr>
                  </a:gs>
                </a:gsLst>
                <a:path path="circle">
                  <a:fillToRect r="100000" b="100000"/>
                </a:path>
                <a:tileRect l="-100000" t="-10000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SzPct val="80000"/>
                  <a:buBlip>
                    <a:blip r:embed="rId3"/>
                  </a:buBlip>
                  <a:defRPr/>
                </a:pPr>
                <a:endParaRPr lang="en-US" sz="2000" dirty="0" smtClean="0">
                  <a:solidFill>
                    <a:srgbClr val="FFFFFF"/>
                  </a:solidFill>
                  <a:effectLst>
                    <a:outerShdw blurRad="38100" dist="38100" dir="2700000" algn="tl">
                      <a:srgbClr val="000000">
                        <a:alpha val="43137"/>
                      </a:srgbClr>
                    </a:outerShdw>
                  </a:effectLst>
                </a:endParaRPr>
              </a:p>
            </p:txBody>
          </p:sp>
          <p:pic>
            <p:nvPicPr>
              <p:cNvPr id="24" name="Picture 23" descr="internet.png"/>
              <p:cNvPicPr>
                <a:picLocks noChangeAspect="1"/>
              </p:cNvPicPr>
              <p:nvPr/>
            </p:nvPicPr>
            <p:blipFill>
              <a:blip r:embed="rId5">
                <a:duotone>
                  <a:prstClr val="black"/>
                  <a:srgbClr val="D9C3A5">
                    <a:tint val="50000"/>
                    <a:satMod val="180000"/>
                  </a:srgbClr>
                </a:duotone>
              </a:blip>
              <a:stretch>
                <a:fillRect/>
              </a:stretch>
            </p:blipFill>
            <p:spPr>
              <a:xfrm>
                <a:off x="1301750" y="4109733"/>
                <a:ext cx="1536699" cy="1534134"/>
              </a:xfrm>
              <a:prstGeom prst="rect">
                <a:avLst/>
              </a:prstGeom>
              <a:effectLst/>
            </p:spPr>
          </p:pic>
        </p:grpSp>
        <p:sp>
          <p:nvSpPr>
            <p:cNvPr id="10" name="Rectangle 9"/>
            <p:cNvSpPr/>
            <p:nvPr/>
          </p:nvSpPr>
          <p:spPr>
            <a:xfrm>
              <a:off x="2566562" y="5495057"/>
              <a:ext cx="2091165" cy="486287"/>
            </a:xfrm>
            <a:prstGeom prst="rect">
              <a:avLst/>
            </a:prstGeom>
          </p:spPr>
          <p:txBody>
            <a:bodyPr wrap="square">
              <a:spAutoFit/>
            </a:bodyPr>
            <a:lstStyle/>
            <a:p>
              <a:pPr algn="ctr" fontAlgn="base">
                <a:lnSpc>
                  <a:spcPct val="80000"/>
                </a:lnSpc>
                <a:spcBef>
                  <a:spcPct val="0"/>
                </a:spcBef>
                <a:spcAft>
                  <a:spcPct val="0"/>
                </a:spcAft>
              </a:pPr>
              <a:r>
                <a:rPr lang="fr-FR" sz="1600" b="1" i="1" dirty="0" smtClean="0">
                  <a:solidFill>
                    <a:prstClr val="white"/>
                  </a:solidFill>
                  <a:latin typeface="Segoe" pitchFamily="34" charset="0"/>
                </a:rPr>
                <a:t>Sécurité &amp; Interopérabilité</a:t>
              </a:r>
              <a:endParaRPr lang="fr-FR" sz="1600" b="1" i="1" dirty="0">
                <a:solidFill>
                  <a:prstClr val="white"/>
                </a:solidFill>
                <a:latin typeface="Segoe" pitchFamily="34" charset="0"/>
              </a:endParaRPr>
            </a:p>
          </p:txBody>
        </p:sp>
      </p:grpSp>
      <p:grpSp>
        <p:nvGrpSpPr>
          <p:cNvPr id="35" name="Group 34"/>
          <p:cNvGrpSpPr/>
          <p:nvPr/>
        </p:nvGrpSpPr>
        <p:grpSpPr>
          <a:xfrm>
            <a:off x="-114300" y="3895725"/>
            <a:ext cx="2664018" cy="2184107"/>
            <a:chOff x="-60518" y="3895725"/>
            <a:chExt cx="2664018" cy="2184107"/>
          </a:xfrm>
        </p:grpSpPr>
        <p:grpSp>
          <p:nvGrpSpPr>
            <p:cNvPr id="3" name="Group 26"/>
            <p:cNvGrpSpPr/>
            <p:nvPr/>
          </p:nvGrpSpPr>
          <p:grpSpPr>
            <a:xfrm>
              <a:off x="450753" y="3895725"/>
              <a:ext cx="1641476" cy="1555749"/>
              <a:chOff x="3809471" y="3911600"/>
              <a:chExt cx="1930400" cy="1930400"/>
            </a:xfrm>
          </p:grpSpPr>
          <p:sp>
            <p:nvSpPr>
              <p:cNvPr id="15" name="Oval 14"/>
              <p:cNvSpPr/>
              <p:nvPr/>
            </p:nvSpPr>
            <p:spPr bwMode="auto">
              <a:xfrm>
                <a:off x="3809471" y="3911600"/>
                <a:ext cx="1930400" cy="1930400"/>
              </a:xfrm>
              <a:prstGeom prst="ellipse">
                <a:avLst/>
              </a:prstGeom>
              <a:gradFill flip="none" rotWithShape="1">
                <a:gsLst>
                  <a:gs pos="15000">
                    <a:srgbClr val="AFF0FF"/>
                  </a:gs>
                  <a:gs pos="26000">
                    <a:srgbClr val="004D6C">
                      <a:alpha val="52000"/>
                    </a:srgbClr>
                  </a:gs>
                  <a:gs pos="56000">
                    <a:srgbClr val="050813"/>
                  </a:gs>
                  <a:gs pos="100000">
                    <a:srgbClr val="050813">
                      <a:alpha val="0"/>
                    </a:srgbClr>
                  </a:gs>
                </a:gsLst>
                <a:path path="circle">
                  <a:fillToRect r="100000" b="100000"/>
                </a:path>
                <a:tileRect l="-100000" t="-10000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SzPct val="80000"/>
                  <a:buBlip>
                    <a:blip r:embed="rId3"/>
                  </a:buBlip>
                  <a:defRPr/>
                </a:pPr>
                <a:endParaRPr lang="en-US" sz="2000" dirty="0" smtClean="0">
                  <a:solidFill>
                    <a:srgbClr val="FFFFFF"/>
                  </a:solidFill>
                  <a:effectLst>
                    <a:outerShdw blurRad="38100" dist="38100" dir="2700000" algn="tl">
                      <a:srgbClr val="000000">
                        <a:alpha val="43137"/>
                      </a:srgbClr>
                    </a:outerShdw>
                  </a:effectLst>
                </a:endParaRPr>
              </a:p>
            </p:txBody>
          </p:sp>
          <p:pic>
            <p:nvPicPr>
              <p:cNvPr id="25" name="Picture 24" descr="internet.png"/>
              <p:cNvPicPr>
                <a:picLocks noChangeAspect="1"/>
              </p:cNvPicPr>
              <p:nvPr/>
            </p:nvPicPr>
            <p:blipFill>
              <a:blip r:embed="rId6">
                <a:duotone>
                  <a:prstClr val="black"/>
                  <a:srgbClr val="D9C3A5">
                    <a:tint val="50000"/>
                    <a:satMod val="180000"/>
                  </a:srgbClr>
                </a:duotone>
              </a:blip>
              <a:stretch>
                <a:fillRect/>
              </a:stretch>
            </p:blipFill>
            <p:spPr>
              <a:xfrm>
                <a:off x="4006321" y="4109733"/>
                <a:ext cx="1536699" cy="1534134"/>
              </a:xfrm>
              <a:prstGeom prst="rect">
                <a:avLst/>
              </a:prstGeom>
              <a:effectLst/>
            </p:spPr>
          </p:pic>
        </p:grpSp>
        <p:sp>
          <p:nvSpPr>
            <p:cNvPr id="13" name="Rectangle 12"/>
            <p:cNvSpPr/>
            <p:nvPr/>
          </p:nvSpPr>
          <p:spPr>
            <a:xfrm>
              <a:off x="-60518" y="5396568"/>
              <a:ext cx="2664018" cy="683264"/>
            </a:xfrm>
            <a:prstGeom prst="rect">
              <a:avLst/>
            </a:prstGeom>
          </p:spPr>
          <p:txBody>
            <a:bodyPr wrap="square">
              <a:spAutoFit/>
            </a:bodyPr>
            <a:lstStyle/>
            <a:p>
              <a:pPr algn="ctr" fontAlgn="base">
                <a:lnSpc>
                  <a:spcPct val="80000"/>
                </a:lnSpc>
                <a:spcBef>
                  <a:spcPct val="0"/>
                </a:spcBef>
                <a:spcAft>
                  <a:spcPct val="0"/>
                </a:spcAft>
              </a:pPr>
              <a:r>
                <a:rPr lang="en-US" sz="1600" b="1" i="1" dirty="0" err="1" smtClean="0">
                  <a:solidFill>
                    <a:prstClr val="white"/>
                  </a:solidFill>
                  <a:latin typeface="Segoe" pitchFamily="34" charset="0"/>
                </a:rPr>
                <a:t>Virtualisation</a:t>
              </a:r>
              <a:endParaRPr lang="en-US" sz="1600" b="1" i="1" dirty="0" smtClean="0">
                <a:solidFill>
                  <a:prstClr val="white"/>
                </a:solidFill>
                <a:latin typeface="Segoe" pitchFamily="34" charset="0"/>
              </a:endParaRPr>
            </a:p>
            <a:p>
              <a:pPr algn="ctr" fontAlgn="base">
                <a:lnSpc>
                  <a:spcPct val="80000"/>
                </a:lnSpc>
                <a:spcBef>
                  <a:spcPct val="0"/>
                </a:spcBef>
                <a:spcAft>
                  <a:spcPct val="0"/>
                </a:spcAft>
              </a:pPr>
              <a:r>
                <a:rPr lang="en-US" sz="1600" b="1" i="1" dirty="0" err="1" smtClean="0">
                  <a:solidFill>
                    <a:prstClr val="white"/>
                  </a:solidFill>
                  <a:latin typeface="Segoe" pitchFamily="34" charset="0"/>
                </a:rPr>
                <a:t>Poste</a:t>
              </a:r>
              <a:r>
                <a:rPr lang="en-US" sz="1600" b="1" i="1" dirty="0" smtClean="0">
                  <a:solidFill>
                    <a:prstClr val="white"/>
                  </a:solidFill>
                  <a:latin typeface="Segoe" pitchFamily="34" charset="0"/>
                </a:rPr>
                <a:t> de travail</a:t>
              </a:r>
            </a:p>
            <a:p>
              <a:pPr algn="ctr" fontAlgn="base">
                <a:lnSpc>
                  <a:spcPct val="80000"/>
                </a:lnSpc>
                <a:spcBef>
                  <a:spcPct val="0"/>
                </a:spcBef>
                <a:spcAft>
                  <a:spcPct val="0"/>
                </a:spcAft>
              </a:pPr>
              <a:r>
                <a:rPr lang="en-US" sz="1600" b="1" i="1" dirty="0" smtClean="0">
                  <a:solidFill>
                    <a:prstClr val="white"/>
                  </a:solidFill>
                  <a:latin typeface="Segoe" pitchFamily="34" charset="0"/>
                </a:rPr>
                <a:t>Management</a:t>
              </a:r>
              <a:endParaRPr lang="en-US" sz="1600" b="1" i="1" dirty="0">
                <a:solidFill>
                  <a:prstClr val="white"/>
                </a:solidFill>
                <a:latin typeface="Segoe" pitchFamily="34" charset="0"/>
              </a:endParaRPr>
            </a:p>
          </p:txBody>
        </p:sp>
      </p:grpSp>
      <p:grpSp>
        <p:nvGrpSpPr>
          <p:cNvPr id="33" name="Group 32"/>
          <p:cNvGrpSpPr/>
          <p:nvPr/>
        </p:nvGrpSpPr>
        <p:grpSpPr>
          <a:xfrm>
            <a:off x="4762585" y="3897081"/>
            <a:ext cx="2115101" cy="1985774"/>
            <a:chOff x="4752351" y="3897081"/>
            <a:chExt cx="2115101" cy="1985774"/>
          </a:xfrm>
        </p:grpSpPr>
        <p:grpSp>
          <p:nvGrpSpPr>
            <p:cNvPr id="4" name="Group 19"/>
            <p:cNvGrpSpPr/>
            <p:nvPr/>
          </p:nvGrpSpPr>
          <p:grpSpPr>
            <a:xfrm>
              <a:off x="4989163" y="3897081"/>
              <a:ext cx="1641476" cy="1555749"/>
              <a:chOff x="9218612" y="3911600"/>
              <a:chExt cx="1930400" cy="1930400"/>
            </a:xfrm>
          </p:grpSpPr>
          <p:sp>
            <p:nvSpPr>
              <p:cNvPr id="18" name="Oval 17"/>
              <p:cNvSpPr/>
              <p:nvPr/>
            </p:nvSpPr>
            <p:spPr bwMode="auto">
              <a:xfrm>
                <a:off x="9218612" y="3911600"/>
                <a:ext cx="1930400" cy="1930400"/>
              </a:xfrm>
              <a:prstGeom prst="ellipse">
                <a:avLst/>
              </a:prstGeom>
              <a:gradFill flip="none" rotWithShape="1">
                <a:gsLst>
                  <a:gs pos="15000">
                    <a:srgbClr val="AFF0FF"/>
                  </a:gs>
                  <a:gs pos="26000">
                    <a:srgbClr val="004D6C">
                      <a:alpha val="52000"/>
                    </a:srgbClr>
                  </a:gs>
                  <a:gs pos="56000">
                    <a:srgbClr val="050813"/>
                  </a:gs>
                  <a:gs pos="100000">
                    <a:srgbClr val="050813">
                      <a:alpha val="0"/>
                    </a:srgbClr>
                  </a:gs>
                </a:gsLst>
                <a:path path="circle">
                  <a:fillToRect r="100000" b="100000"/>
                </a:path>
                <a:tileRect l="-100000" t="-10000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SzPct val="80000"/>
                  <a:buBlip>
                    <a:blip r:embed="rId3"/>
                  </a:buBlip>
                  <a:defRPr/>
                </a:pPr>
                <a:endParaRPr lang="en-US" sz="2000" dirty="0" smtClean="0">
                  <a:solidFill>
                    <a:srgbClr val="FFFFFF"/>
                  </a:solidFill>
                  <a:effectLst>
                    <a:outerShdw blurRad="38100" dist="38100" dir="2700000" algn="tl">
                      <a:srgbClr val="000000">
                        <a:alpha val="43137"/>
                      </a:srgbClr>
                    </a:outerShdw>
                  </a:effectLst>
                </a:endParaRPr>
              </a:p>
            </p:txBody>
          </p:sp>
          <p:pic>
            <p:nvPicPr>
              <p:cNvPr id="26" name="Picture 25" descr="internet.png"/>
              <p:cNvPicPr>
                <a:picLocks noChangeAspect="1"/>
              </p:cNvPicPr>
              <p:nvPr/>
            </p:nvPicPr>
            <p:blipFill>
              <a:blip r:embed="rId7">
                <a:duotone>
                  <a:prstClr val="black"/>
                  <a:srgbClr val="D9C3A5">
                    <a:tint val="50000"/>
                    <a:satMod val="180000"/>
                  </a:srgbClr>
                </a:duotone>
              </a:blip>
              <a:stretch>
                <a:fillRect/>
              </a:stretch>
            </p:blipFill>
            <p:spPr>
              <a:xfrm>
                <a:off x="9415462" y="4109733"/>
                <a:ext cx="1536699" cy="1534134"/>
              </a:xfrm>
              <a:prstGeom prst="rect">
                <a:avLst/>
              </a:prstGeom>
              <a:effectLst/>
            </p:spPr>
          </p:pic>
        </p:grpSp>
        <p:sp>
          <p:nvSpPr>
            <p:cNvPr id="17" name="Rectangle 16"/>
            <p:cNvSpPr/>
            <p:nvPr/>
          </p:nvSpPr>
          <p:spPr>
            <a:xfrm>
              <a:off x="4752351" y="5593545"/>
              <a:ext cx="2115101" cy="289310"/>
            </a:xfrm>
            <a:prstGeom prst="rect">
              <a:avLst/>
            </a:prstGeom>
          </p:spPr>
          <p:txBody>
            <a:bodyPr wrap="square">
              <a:spAutoFit/>
            </a:bodyPr>
            <a:lstStyle/>
            <a:p>
              <a:pPr algn="ctr" fontAlgn="base">
                <a:lnSpc>
                  <a:spcPct val="80000"/>
                </a:lnSpc>
                <a:spcBef>
                  <a:spcPct val="0"/>
                </a:spcBef>
                <a:spcAft>
                  <a:spcPct val="0"/>
                </a:spcAft>
              </a:pPr>
              <a:r>
                <a:rPr lang="fr-FR" sz="1600" b="1" i="1" dirty="0" smtClean="0">
                  <a:solidFill>
                    <a:prstClr val="white"/>
                  </a:solidFill>
                  <a:latin typeface="Segoe" pitchFamily="34" charset="0"/>
                </a:rPr>
                <a:t>Décisionnel</a:t>
              </a:r>
              <a:endParaRPr lang="en-US" sz="1600" b="1" i="1" dirty="0">
                <a:solidFill>
                  <a:prstClr val="white"/>
                </a:solidFill>
                <a:latin typeface="Segoe" pitchFamily="34" charset="0"/>
              </a:endParaRPr>
            </a:p>
          </p:txBody>
        </p:sp>
      </p:grpSp>
      <p:grpSp>
        <p:nvGrpSpPr>
          <p:cNvPr id="32" name="Group 31"/>
          <p:cNvGrpSpPr/>
          <p:nvPr/>
        </p:nvGrpSpPr>
        <p:grpSpPr>
          <a:xfrm>
            <a:off x="6938537" y="3905251"/>
            <a:ext cx="2091165" cy="1977604"/>
            <a:chOff x="7052837" y="3905251"/>
            <a:chExt cx="2091165" cy="1977604"/>
          </a:xfrm>
        </p:grpSpPr>
        <p:grpSp>
          <p:nvGrpSpPr>
            <p:cNvPr id="5" name="Group 22"/>
            <p:cNvGrpSpPr/>
            <p:nvPr/>
          </p:nvGrpSpPr>
          <p:grpSpPr>
            <a:xfrm>
              <a:off x="7277681" y="3905251"/>
              <a:ext cx="1641476" cy="1555749"/>
              <a:chOff x="6514042" y="3911600"/>
              <a:chExt cx="1930400" cy="1930400"/>
            </a:xfrm>
          </p:grpSpPr>
          <p:sp>
            <p:nvSpPr>
              <p:cNvPr id="16" name="Oval 15"/>
              <p:cNvSpPr/>
              <p:nvPr/>
            </p:nvSpPr>
            <p:spPr bwMode="auto">
              <a:xfrm>
                <a:off x="6514042" y="3911600"/>
                <a:ext cx="1930400" cy="1930400"/>
              </a:xfrm>
              <a:prstGeom prst="ellipse">
                <a:avLst/>
              </a:prstGeom>
              <a:gradFill flip="none" rotWithShape="1">
                <a:gsLst>
                  <a:gs pos="15000">
                    <a:srgbClr val="AFF0FF"/>
                  </a:gs>
                  <a:gs pos="26000">
                    <a:srgbClr val="004D6C">
                      <a:alpha val="52000"/>
                    </a:srgbClr>
                  </a:gs>
                  <a:gs pos="56000">
                    <a:srgbClr val="050813"/>
                  </a:gs>
                  <a:gs pos="100000">
                    <a:srgbClr val="050813">
                      <a:alpha val="0"/>
                    </a:srgbClr>
                  </a:gs>
                </a:gsLst>
                <a:path path="circle">
                  <a:fillToRect r="100000" b="100000"/>
                </a:path>
                <a:tileRect l="-100000" t="-10000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457200" rIns="0" bIns="0" rtlCol="0" anchor="t"/>
              <a:lstStyle/>
              <a:p>
                <a:pPr marL="223838" lvl="1" indent="-212725" fontAlgn="base">
                  <a:lnSpc>
                    <a:spcPct val="90000"/>
                  </a:lnSpc>
                  <a:spcBef>
                    <a:spcPct val="0"/>
                  </a:spcBef>
                  <a:spcAft>
                    <a:spcPts val="300"/>
                  </a:spcAft>
                  <a:buSzPct val="80000"/>
                  <a:buBlip>
                    <a:blip r:embed="rId3"/>
                  </a:buBlip>
                  <a:defRPr/>
                </a:pPr>
                <a:endParaRPr lang="en-US" sz="2000" dirty="0" smtClean="0">
                  <a:solidFill>
                    <a:srgbClr val="FFFFFF"/>
                  </a:solidFill>
                  <a:effectLst>
                    <a:outerShdw blurRad="38100" dist="38100" dir="2700000" algn="tl">
                      <a:srgbClr val="000000">
                        <a:alpha val="43137"/>
                      </a:srgbClr>
                    </a:outerShdw>
                  </a:effectLst>
                </a:endParaRPr>
              </a:p>
            </p:txBody>
          </p:sp>
          <p:pic>
            <p:nvPicPr>
              <p:cNvPr id="22" name="Picture 21" descr="internet.png"/>
              <p:cNvPicPr>
                <a:picLocks noChangeAspect="1"/>
              </p:cNvPicPr>
              <p:nvPr/>
            </p:nvPicPr>
            <p:blipFill>
              <a:blip r:embed="rId8">
                <a:duotone>
                  <a:prstClr val="black"/>
                  <a:srgbClr val="D9C3A5">
                    <a:tint val="50000"/>
                    <a:satMod val="180000"/>
                  </a:srgbClr>
                </a:duotone>
              </a:blip>
              <a:stretch>
                <a:fillRect/>
              </a:stretch>
            </p:blipFill>
            <p:spPr>
              <a:xfrm>
                <a:off x="6710892" y="4109733"/>
                <a:ext cx="1536699" cy="1534134"/>
              </a:xfrm>
              <a:prstGeom prst="rect">
                <a:avLst/>
              </a:prstGeom>
              <a:effectLst/>
            </p:spPr>
          </p:pic>
        </p:grpSp>
        <p:sp>
          <p:nvSpPr>
            <p:cNvPr id="36" name="Rectangle 35"/>
            <p:cNvSpPr/>
            <p:nvPr/>
          </p:nvSpPr>
          <p:spPr>
            <a:xfrm>
              <a:off x="7052837" y="5593545"/>
              <a:ext cx="2091165" cy="289310"/>
            </a:xfrm>
            <a:prstGeom prst="rect">
              <a:avLst/>
            </a:prstGeom>
          </p:spPr>
          <p:txBody>
            <a:bodyPr wrap="square">
              <a:spAutoFit/>
            </a:bodyPr>
            <a:lstStyle/>
            <a:p>
              <a:pPr algn="ctr" fontAlgn="base">
                <a:lnSpc>
                  <a:spcPct val="80000"/>
                </a:lnSpc>
                <a:spcBef>
                  <a:spcPct val="0"/>
                </a:spcBef>
                <a:spcAft>
                  <a:spcPct val="0"/>
                </a:spcAft>
              </a:pPr>
              <a:r>
                <a:rPr lang="en-US" sz="1600" b="1" i="1" dirty="0" smtClean="0">
                  <a:solidFill>
                    <a:prstClr val="white"/>
                  </a:solidFill>
                  <a:latin typeface="Segoe" pitchFamily="34" charset="0"/>
                </a:rPr>
                <a:t>Web &amp; Applications</a:t>
              </a:r>
              <a:endParaRPr lang="en-US" sz="1600" b="1" i="1" dirty="0">
                <a:solidFill>
                  <a:prstClr val="white"/>
                </a:solidFill>
                <a:latin typeface="Segoe" pitchFamily="34" charset="0"/>
              </a:endParaRPr>
            </a:p>
          </p:txBody>
        </p:sp>
      </p:grpSp>
      <p:pic>
        <p:nvPicPr>
          <p:cNvPr id="23" name="Picture 2"/>
          <p:cNvPicPr>
            <a:picLocks noChangeAspect="1" noChangeArrowheads="1"/>
          </p:cNvPicPr>
          <p:nvPr/>
        </p:nvPicPr>
        <p:blipFill>
          <a:blip r:embed="rId9"/>
          <a:srcRect/>
          <a:stretch>
            <a:fillRect/>
          </a:stretch>
        </p:blipFill>
        <p:spPr bwMode="auto">
          <a:xfrm>
            <a:off x="3886062" y="1746613"/>
            <a:ext cx="2680335" cy="1672019"/>
          </a:xfrm>
          <a:prstGeom prst="rect">
            <a:avLst/>
          </a:prstGeom>
          <a:noFill/>
          <a:ln w="9525">
            <a:noFill/>
            <a:miter lim="800000"/>
            <a:headEnd/>
            <a:tailEnd/>
          </a:ln>
          <a:effectLst/>
        </p:spPr>
      </p:pic>
      <p:pic>
        <p:nvPicPr>
          <p:cNvPr id="41" name="Picture 5" descr="C:\Program Files\Microsoft Resource DVD Artwork\DVD_ART\Artwork_Imagery\HARDWARE_IMAGERY\Illustration - Misc Hardware\Windows Vista Illustration Icons\IE 7 larger.png"/>
          <p:cNvPicPr>
            <a:picLocks noChangeAspect="1" noChangeArrowheads="1"/>
          </p:cNvPicPr>
          <p:nvPr/>
        </p:nvPicPr>
        <p:blipFill>
          <a:blip r:embed="rId10" cstate="print"/>
          <a:stretch>
            <a:fillRect/>
          </a:stretch>
        </p:blipFill>
        <p:spPr bwMode="auto">
          <a:xfrm>
            <a:off x="6868061" y="2680924"/>
            <a:ext cx="2201898" cy="779274"/>
          </a:xfrm>
          <a:prstGeom prst="rect">
            <a:avLst/>
          </a:prstGeom>
          <a:noFill/>
          <a:effectLst>
            <a:outerShdw blurRad="63500" sx="102000" sy="102000" algn="ctr" rotWithShape="0">
              <a:prstClr val="black">
                <a:alpha val="40000"/>
              </a:prstClr>
            </a:outerShdw>
          </a:effectLst>
        </p:spPr>
      </p:pic>
      <p:pic>
        <p:nvPicPr>
          <p:cNvPr id="43" name="Picture 3" descr="C:\Users\maryfj\Desktop\DVD_ART34\Logos\Windows Server 2008\Windows Server 2008 Hyper-V\Windows Server 2008 Hyper-V logo v r.png"/>
          <p:cNvPicPr>
            <a:picLocks noChangeAspect="1" noChangeArrowheads="1"/>
          </p:cNvPicPr>
          <p:nvPr/>
        </p:nvPicPr>
        <p:blipFill>
          <a:blip r:embed="rId11"/>
          <a:srcRect/>
          <a:stretch>
            <a:fillRect/>
          </a:stretch>
        </p:blipFill>
        <p:spPr bwMode="invGray">
          <a:xfrm>
            <a:off x="103672" y="2209795"/>
            <a:ext cx="3377565" cy="1531620"/>
          </a:xfrm>
          <a:prstGeom prst="rect">
            <a:avLst/>
          </a:prstGeom>
          <a:noFill/>
        </p:spPr>
      </p:pic>
      <p:pic>
        <p:nvPicPr>
          <p:cNvPr id="39" name="Picture 4" descr="C:\Program Files\Microsoft Resource DVD Artwork\DVD_ART\BoxShots_Logos\Windows Small Business Server 2008\Windows Small Business Server 2008 Logo-H Rev.png"/>
          <p:cNvPicPr>
            <a:picLocks noChangeAspect="1" noChangeArrowheads="1"/>
          </p:cNvPicPr>
          <p:nvPr/>
        </p:nvPicPr>
        <p:blipFill>
          <a:blip r:embed="rId12"/>
          <a:srcRect/>
          <a:stretch>
            <a:fillRect/>
          </a:stretch>
        </p:blipFill>
        <p:spPr bwMode="invGray">
          <a:xfrm>
            <a:off x="1894851" y="2314576"/>
            <a:ext cx="1921669" cy="357188"/>
          </a:xfrm>
          <a:prstGeom prst="rect">
            <a:avLst/>
          </a:prstGeom>
          <a:noFill/>
        </p:spPr>
      </p:pic>
      <p:pic>
        <p:nvPicPr>
          <p:cNvPr id="40" name="Picture 39" descr="Win-EssnBizSrvr_h_rgb_r.png"/>
          <p:cNvPicPr>
            <a:picLocks noChangeAspect="1"/>
          </p:cNvPicPr>
          <p:nvPr/>
        </p:nvPicPr>
        <p:blipFill>
          <a:blip r:embed="rId13"/>
          <a:stretch>
            <a:fillRect/>
          </a:stretch>
        </p:blipFill>
        <p:spPr bwMode="invGray">
          <a:xfrm>
            <a:off x="1885327" y="1875182"/>
            <a:ext cx="2226469" cy="361950"/>
          </a:xfrm>
          <a:prstGeom prst="rect">
            <a:avLst/>
          </a:prstGeom>
          <a:noFill/>
          <a:ln>
            <a:noFill/>
          </a:ln>
        </p:spPr>
      </p:pic>
      <p:pic>
        <p:nvPicPr>
          <p:cNvPr id="38" name="Picture 37" descr="W-HPC-Svr08_h_rgb_r.png"/>
          <p:cNvPicPr>
            <a:picLocks noChangeAspect="1"/>
          </p:cNvPicPr>
          <p:nvPr/>
        </p:nvPicPr>
        <p:blipFill>
          <a:blip r:embed="rId14"/>
          <a:stretch>
            <a:fillRect/>
          </a:stretch>
        </p:blipFill>
        <p:spPr bwMode="invGray">
          <a:xfrm>
            <a:off x="1910337" y="1504951"/>
            <a:ext cx="2052638" cy="257175"/>
          </a:xfrm>
          <a:prstGeom prst="rect">
            <a:avLst/>
          </a:prstGeom>
        </p:spPr>
      </p:pic>
      <p:pic>
        <p:nvPicPr>
          <p:cNvPr id="29" name="Picture 2" descr="C:\Users\shlotito\Documents\IMAGES- LOGOS\Expression_bL.png"/>
          <p:cNvPicPr>
            <a:picLocks noChangeAspect="1" noChangeArrowheads="1"/>
          </p:cNvPicPr>
          <p:nvPr/>
        </p:nvPicPr>
        <p:blipFill>
          <a:blip r:embed="rId15">
            <a:lum bright="100000"/>
          </a:blip>
          <a:srcRect/>
          <a:stretch>
            <a:fillRect/>
          </a:stretch>
        </p:blipFill>
        <p:spPr bwMode="auto">
          <a:xfrm>
            <a:off x="6915939" y="1912501"/>
            <a:ext cx="1748790" cy="611505"/>
          </a:xfrm>
          <a:prstGeom prst="rect">
            <a:avLst/>
          </a:prstGeom>
          <a:noFill/>
          <a:effectLst>
            <a:outerShdw blurRad="50800" dist="38100" dir="5400000" algn="t" rotWithShape="0">
              <a:prstClr val="black">
                <a:alpha val="40000"/>
              </a:prstClr>
            </a:outerShdw>
          </a:effectLst>
        </p:spPr>
      </p:pic>
      <p:pic>
        <p:nvPicPr>
          <p:cNvPr id="30" name="Picture 10" descr="C:\Program Files\Microsoft Resource DVD Artwork\DVD_ART\BoxShots_Logos\Microsoft Dynamics\Brand Signature\Dynamics brand logo white.png"/>
          <p:cNvPicPr>
            <a:picLocks noChangeAspect="1" noChangeArrowheads="1"/>
          </p:cNvPicPr>
          <p:nvPr/>
        </p:nvPicPr>
        <p:blipFill>
          <a:blip r:embed="rId16" cstate="print"/>
          <a:srcRect/>
          <a:stretch>
            <a:fillRect/>
          </a:stretch>
        </p:blipFill>
        <p:spPr bwMode="invGray">
          <a:xfrm>
            <a:off x="4133716" y="1143001"/>
            <a:ext cx="2194666" cy="478836"/>
          </a:xfrm>
          <a:prstGeom prst="rect">
            <a:avLst/>
          </a:prstGeom>
          <a:noFill/>
        </p:spPr>
      </p:pic>
      <p:sp>
        <p:nvSpPr>
          <p:cNvPr id="31" name="Titre 30"/>
          <p:cNvSpPr>
            <a:spLocks noGrp="1"/>
          </p:cNvSpPr>
          <p:nvPr>
            <p:ph type="title"/>
          </p:nvPr>
        </p:nvSpPr>
        <p:spPr/>
        <p:txBody>
          <a:bodyPr/>
          <a:lstStyle/>
          <a:p>
            <a:r>
              <a:rPr lang="fr-FR" dirty="0" smtClean="0"/>
              <a:t>Actualités</a:t>
            </a:r>
            <a:endParaRPr lang="fr-FR"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invGray">
          <a:xfrm>
            <a:off x="136446" y="2400300"/>
            <a:ext cx="9007554" cy="350520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53" name="Rounded Rectangle 52"/>
          <p:cNvSpPr/>
          <p:nvPr/>
        </p:nvSpPr>
        <p:spPr bwMode="invGray">
          <a:xfrm>
            <a:off x="6917527" y="2723163"/>
            <a:ext cx="2193703"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pic>
        <p:nvPicPr>
          <p:cNvPr id="45" name="Picture 6" descr="Desktop-TS-Client"/>
          <p:cNvPicPr>
            <a:picLocks noChangeAspect="1" noChangeArrowheads="1"/>
          </p:cNvPicPr>
          <p:nvPr/>
        </p:nvPicPr>
        <p:blipFill>
          <a:blip r:embed="rId3"/>
          <a:stretch>
            <a:fillRect/>
          </a:stretch>
        </p:blipFill>
        <p:spPr bwMode="invGray">
          <a:xfrm>
            <a:off x="7089630" y="2175311"/>
            <a:ext cx="1783943" cy="1124549"/>
          </a:xfrm>
          <a:prstGeom prst="rect">
            <a:avLst/>
          </a:prstGeom>
          <a:noFill/>
          <a:ln>
            <a:noFill/>
          </a:ln>
        </p:spPr>
      </p:pic>
      <p:sp>
        <p:nvSpPr>
          <p:cNvPr id="37" name="Rectangle 20"/>
          <p:cNvSpPr>
            <a:spLocks noChangeArrowheads="1"/>
          </p:cNvSpPr>
          <p:nvPr/>
        </p:nvSpPr>
        <p:spPr bwMode="invGray">
          <a:xfrm>
            <a:off x="6939986" y="3442988"/>
            <a:ext cx="2148786" cy="246221"/>
          </a:xfrm>
          <a:prstGeom prst="rect">
            <a:avLst/>
          </a:prstGeom>
        </p:spPr>
        <p:txBody>
          <a:bodyPr wrap="square" lIns="0" tIns="0" rIns="0" bIns="0">
            <a:spAutoFit/>
          </a:bodyPr>
          <a:lstStyle/>
          <a:p>
            <a:pPr algn="ctr" fontAlgn="base">
              <a:lnSpc>
                <a:spcPct val="80000"/>
              </a:lnSpc>
              <a:spcBef>
                <a:spcPct val="0"/>
              </a:spcBef>
              <a:spcAft>
                <a:spcPct val="0"/>
              </a:spcAft>
              <a:defRPr/>
            </a:pPr>
            <a:r>
              <a:rPr lang="en-US"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presentation</a:t>
            </a:r>
            <a:endParaRPr lang="en-US" sz="2000" cap="all" spc="-40" dirty="0">
              <a:solidFill>
                <a:prstClr val="white"/>
              </a:solidFill>
            </a:endParaRPr>
          </a:p>
        </p:txBody>
      </p:sp>
      <p:pic>
        <p:nvPicPr>
          <p:cNvPr id="1031" name="Picture 7" descr="C:\Program Files\Microsoft Resource DVD Artwork\DVD_ART\BoxShots_Logos\Windows Server 2008 Terminal Services\Windows Server 2008 Terminal Services Logo-h Reverse.png"/>
          <p:cNvPicPr>
            <a:picLocks noChangeAspect="1" noChangeArrowheads="1"/>
          </p:cNvPicPr>
          <p:nvPr/>
        </p:nvPicPr>
        <p:blipFill>
          <a:blip r:embed="rId4"/>
          <a:srcRect/>
          <a:stretch>
            <a:fillRect/>
          </a:stretch>
        </p:blipFill>
        <p:spPr bwMode="invGray">
          <a:xfrm>
            <a:off x="7046017" y="3949501"/>
            <a:ext cx="1921669" cy="409575"/>
          </a:xfrm>
          <a:prstGeom prst="rect">
            <a:avLst/>
          </a:prstGeom>
          <a:noFill/>
        </p:spPr>
      </p:pic>
      <p:sp>
        <p:nvSpPr>
          <p:cNvPr id="108" name="Rounded Rectangle 107"/>
          <p:cNvSpPr/>
          <p:nvPr/>
        </p:nvSpPr>
        <p:spPr bwMode="invGray">
          <a:xfrm>
            <a:off x="166648" y="2723163"/>
            <a:ext cx="2193703"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110" name="Rectangle 20"/>
          <p:cNvSpPr>
            <a:spLocks noChangeArrowheads="1"/>
          </p:cNvSpPr>
          <p:nvPr/>
        </p:nvSpPr>
        <p:spPr bwMode="invGray">
          <a:xfrm>
            <a:off x="189107" y="3442989"/>
            <a:ext cx="2148785" cy="246221"/>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serveurs</a:t>
            </a:r>
            <a:endParaRPr lang="fr-FR" sz="2000" cap="all" spc="-40" dirty="0">
              <a:solidFill>
                <a:prstClr val="white"/>
              </a:solidFill>
            </a:endParaRPr>
          </a:p>
        </p:txBody>
      </p:sp>
      <p:pic>
        <p:nvPicPr>
          <p:cNvPr id="27" name="Picture 26" descr="WS08-HypeV_h_rgb_r.png"/>
          <p:cNvPicPr>
            <a:picLocks noChangeAspect="1"/>
          </p:cNvPicPr>
          <p:nvPr/>
        </p:nvPicPr>
        <p:blipFill>
          <a:blip r:embed="rId5"/>
          <a:stretch>
            <a:fillRect/>
          </a:stretch>
        </p:blipFill>
        <p:spPr bwMode="invGray">
          <a:xfrm>
            <a:off x="249255" y="4024251"/>
            <a:ext cx="2034540" cy="451485"/>
          </a:xfrm>
          <a:prstGeom prst="rect">
            <a:avLst/>
          </a:prstGeom>
        </p:spPr>
      </p:pic>
      <p:grpSp>
        <p:nvGrpSpPr>
          <p:cNvPr id="3" name="Group 47"/>
          <p:cNvGrpSpPr>
            <a:grpSpLocks/>
          </p:cNvGrpSpPr>
          <p:nvPr/>
        </p:nvGrpSpPr>
        <p:grpSpPr bwMode="invGray">
          <a:xfrm>
            <a:off x="735837" y="2281944"/>
            <a:ext cx="1194012" cy="1088920"/>
            <a:chOff x="7091240" y="1013460"/>
            <a:chExt cx="1546860" cy="1678300"/>
          </a:xfrm>
        </p:grpSpPr>
        <p:pic>
          <p:nvPicPr>
            <p:cNvPr id="52" name="Picture 15" descr="Server-Physical-Single"/>
            <p:cNvPicPr>
              <a:picLocks noChangeAspect="1" noChangeArrowheads="1"/>
            </p:cNvPicPr>
            <p:nvPr/>
          </p:nvPicPr>
          <p:blipFill>
            <a:blip r:embed="rId6"/>
            <a:stretch>
              <a:fillRect/>
            </a:stretch>
          </p:blipFill>
          <p:spPr bwMode="invGray">
            <a:xfrm>
              <a:off x="7091240" y="1464940"/>
              <a:ext cx="1546860" cy="1226820"/>
            </a:xfrm>
            <a:prstGeom prst="rect">
              <a:avLst/>
            </a:prstGeom>
            <a:noFill/>
            <a:ln>
              <a:noFill/>
            </a:ln>
          </p:spPr>
        </p:pic>
        <p:pic>
          <p:nvPicPr>
            <p:cNvPr id="44" name="Picture 43" descr="server.png"/>
            <p:cNvPicPr>
              <a:picLocks noChangeAspect="1"/>
            </p:cNvPicPr>
            <p:nvPr/>
          </p:nvPicPr>
          <p:blipFill>
            <a:blip r:embed="rId7"/>
            <a:stretch>
              <a:fillRect/>
            </a:stretch>
          </p:blipFill>
          <p:spPr bwMode="invGray">
            <a:xfrm>
              <a:off x="7150368" y="1270635"/>
              <a:ext cx="1402767" cy="1026795"/>
            </a:xfrm>
            <a:prstGeom prst="rect">
              <a:avLst/>
            </a:prstGeom>
          </p:spPr>
        </p:pic>
        <p:pic>
          <p:nvPicPr>
            <p:cNvPr id="47" name="Picture 46" descr="server.png"/>
            <p:cNvPicPr>
              <a:picLocks noChangeAspect="1"/>
            </p:cNvPicPr>
            <p:nvPr/>
          </p:nvPicPr>
          <p:blipFill>
            <a:blip r:embed="rId7"/>
            <a:stretch>
              <a:fillRect/>
            </a:stretch>
          </p:blipFill>
          <p:spPr bwMode="invGray">
            <a:xfrm>
              <a:off x="7150368" y="1013460"/>
              <a:ext cx="1402767" cy="1026795"/>
            </a:xfrm>
            <a:prstGeom prst="rect">
              <a:avLst/>
            </a:prstGeom>
          </p:spPr>
        </p:pic>
      </p:grpSp>
      <p:sp>
        <p:nvSpPr>
          <p:cNvPr id="98" name="Rounded Rectangle 97"/>
          <p:cNvSpPr/>
          <p:nvPr/>
        </p:nvSpPr>
        <p:spPr bwMode="invGray">
          <a:xfrm>
            <a:off x="2416944" y="2723163"/>
            <a:ext cx="2193703" cy="2103121"/>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100" name="Rectangle 20"/>
          <p:cNvSpPr>
            <a:spLocks noChangeArrowheads="1"/>
          </p:cNvSpPr>
          <p:nvPr/>
        </p:nvSpPr>
        <p:spPr bwMode="invGray">
          <a:xfrm>
            <a:off x="2382250" y="3442990"/>
            <a:ext cx="2433675" cy="221599"/>
          </a:xfrm>
          <a:prstGeom prst="rect">
            <a:avLst/>
          </a:prstGeom>
        </p:spPr>
        <p:txBody>
          <a:bodyPr wrap="square" lIns="0" tIns="0" rIns="0" bIns="0">
            <a:spAutoFit/>
          </a:bodyPr>
          <a:lstStyle/>
          <a:p>
            <a:pPr fontAlgn="base">
              <a:lnSpc>
                <a:spcPct val="80000"/>
              </a:lnSpc>
              <a:spcBef>
                <a:spcPct val="0"/>
              </a:spcBef>
              <a:spcAft>
                <a:spcPct val="0"/>
              </a:spcAft>
              <a:defRPr/>
            </a:pPr>
            <a:r>
              <a:rPr lang="fr-FR"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Postes de travail</a:t>
            </a:r>
            <a:endParaRPr lang="en-US"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endParaRPr>
          </a:p>
        </p:txBody>
      </p:sp>
      <p:pic>
        <p:nvPicPr>
          <p:cNvPr id="28" name="Picture 6" descr="Desktop-TS-Client"/>
          <p:cNvPicPr>
            <a:picLocks noChangeAspect="1" noChangeArrowheads="1"/>
          </p:cNvPicPr>
          <p:nvPr/>
        </p:nvPicPr>
        <p:blipFill>
          <a:blip r:embed="rId8"/>
          <a:stretch>
            <a:fillRect/>
          </a:stretch>
        </p:blipFill>
        <p:spPr bwMode="invGray">
          <a:xfrm>
            <a:off x="2574156" y="2166496"/>
            <a:ext cx="1936968" cy="1142906"/>
          </a:xfrm>
          <a:prstGeom prst="rect">
            <a:avLst/>
          </a:prstGeom>
          <a:noFill/>
          <a:ln>
            <a:noFill/>
          </a:ln>
        </p:spPr>
      </p:pic>
      <p:pic>
        <p:nvPicPr>
          <p:cNvPr id="29" name="Picture 28" descr="Windows Vista Enterprise Centralized Desktop.png"/>
          <p:cNvPicPr>
            <a:picLocks noChangeAspect="1"/>
          </p:cNvPicPr>
          <p:nvPr/>
        </p:nvPicPr>
        <p:blipFill>
          <a:blip r:embed="rId9"/>
          <a:stretch>
            <a:fillRect/>
          </a:stretch>
        </p:blipFill>
        <p:spPr bwMode="invGray">
          <a:xfrm>
            <a:off x="2598064" y="3849808"/>
            <a:ext cx="1852613" cy="292894"/>
          </a:xfrm>
          <a:prstGeom prst="rect">
            <a:avLst/>
          </a:prstGeom>
        </p:spPr>
      </p:pic>
      <p:sp>
        <p:nvSpPr>
          <p:cNvPr id="103" name="Rounded Rectangle 102"/>
          <p:cNvSpPr/>
          <p:nvPr/>
        </p:nvSpPr>
        <p:spPr bwMode="invGray">
          <a:xfrm>
            <a:off x="4667234" y="2723164"/>
            <a:ext cx="2193703" cy="2103120"/>
          </a:xfrm>
          <a:prstGeom prst="roundRect">
            <a:avLst>
              <a:gd name="adj" fmla="val 19677"/>
            </a:avLst>
          </a:prstGeom>
          <a:gradFill flip="none" rotWithShape="1">
            <a:gsLst>
              <a:gs pos="0">
                <a:srgbClr val="FFFFFF"/>
              </a:gs>
              <a:gs pos="12000">
                <a:srgbClr val="62E0FE">
                  <a:alpha val="63000"/>
                </a:srgbClr>
              </a:gs>
              <a:gs pos="37000">
                <a:schemeClr val="bg1">
                  <a:alpha val="55000"/>
                </a:schemeClr>
              </a:gs>
              <a:gs pos="74000">
                <a:schemeClr val="bg1">
                  <a:alpha val="21000"/>
                </a:schemeClr>
              </a:gs>
              <a:gs pos="72000">
                <a:schemeClr val="bg1">
                  <a:alpha val="15000"/>
                </a:schemeClr>
              </a:gs>
              <a:gs pos="100000">
                <a:schemeClr val="bg1">
                  <a:alpha val="0"/>
                </a:schemeClr>
              </a:gs>
            </a:gsLst>
            <a:path path="circle">
              <a:fillToRect r="100000" b="100000"/>
            </a:path>
            <a:tileRect l="-100000" t="-100000"/>
          </a:gradFill>
          <a:ln w="9525" cmpd="sng">
            <a:solidFill>
              <a:srgbClr val="00B0F0">
                <a:alpha val="48000"/>
              </a:srgbClr>
            </a:solidFill>
            <a:headEnd type="none" w="med" len="med"/>
            <a:tailEnd type="none" w="med" len="med"/>
          </a:ln>
          <a:effectLst>
            <a:outerShdw blurRad="63500" sx="102000" sy="102000" algn="ctr" rotWithShape="0">
              <a:prstClr val="black">
                <a:alpha val="40000"/>
              </a:prstClr>
            </a:outerShdw>
          </a:effectLst>
          <a:scene3d>
            <a:camera prst="orthographicFront"/>
            <a:lightRig rig="glow" dir="t">
              <a:rot lat="0" lon="0" rev="6360000"/>
            </a:lightRig>
          </a:scene3d>
          <a:sp3d prstMaterial="flat">
            <a:contourClr>
              <a:srgbClr val="54B0E2">
                <a:satMod val="300000"/>
              </a:srgbClr>
            </a:contourClr>
          </a:sp3d>
        </p:spPr>
        <p:txBody>
          <a:bodyPr vert="horz" wrap="square" lIns="0" tIns="91440" rIns="0" bIns="0" numCol="1" rtlCol="0" anchor="ctr" anchorCtr="0" compatLnSpc="1">
            <a:prstTxWarp prst="textNoShape">
              <a:avLst/>
            </a:prstTxWarp>
          </a:bodyPr>
          <a:lstStyle/>
          <a:p>
            <a:pPr algn="ctr" fontAlgn="base">
              <a:lnSpc>
                <a:spcPct val="80000"/>
              </a:lnSpc>
              <a:spcBef>
                <a:spcPct val="0"/>
              </a:spcBef>
              <a:spcAft>
                <a:spcPct val="0"/>
              </a:spcAft>
            </a:pPr>
            <a:endParaRPr lang="en-US" sz="2800" b="1" cap="all" spc="-40" dirty="0">
              <a:solidFill>
                <a:prstClr val="white"/>
              </a:solidFill>
              <a:latin typeface="Segoe" pitchFamily="34" charset="0"/>
            </a:endParaRPr>
          </a:p>
        </p:txBody>
      </p:sp>
      <p:sp>
        <p:nvSpPr>
          <p:cNvPr id="105" name="Rectangle 20"/>
          <p:cNvSpPr>
            <a:spLocks noChangeArrowheads="1"/>
          </p:cNvSpPr>
          <p:nvPr/>
        </p:nvSpPr>
        <p:spPr bwMode="invGray">
          <a:xfrm>
            <a:off x="4689693" y="3442989"/>
            <a:ext cx="2148786" cy="246221"/>
          </a:xfrm>
          <a:prstGeom prst="rect">
            <a:avLst/>
          </a:prstGeom>
        </p:spPr>
        <p:txBody>
          <a:bodyPr wrap="square" lIns="0" tIns="0" rIns="0" bIns="0">
            <a:spAutoFit/>
          </a:bodyPr>
          <a:lstStyle/>
          <a:p>
            <a:pPr algn="ctr" fontAlgn="base">
              <a:lnSpc>
                <a:spcPct val="80000"/>
              </a:lnSpc>
              <a:spcBef>
                <a:spcPct val="0"/>
              </a:spcBef>
              <a:spcAft>
                <a:spcPct val="0"/>
              </a:spcAft>
              <a:defRPr/>
            </a:pPr>
            <a:r>
              <a:rPr lang="fr-FR" sz="2000" cap="all"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Black" pitchFamily="34" charset="0"/>
                <a:cs typeface="Arial" charset="0"/>
              </a:rPr>
              <a:t>applications</a:t>
            </a:r>
            <a:endParaRPr lang="fr-FR" sz="2000" cap="all" spc="-40" dirty="0">
              <a:solidFill>
                <a:prstClr val="white"/>
              </a:solidFill>
            </a:endParaRPr>
          </a:p>
        </p:txBody>
      </p:sp>
      <p:pic>
        <p:nvPicPr>
          <p:cNvPr id="34" name="Picture 33" descr="Virtual App.png"/>
          <p:cNvPicPr>
            <a:picLocks noChangeAspect="1"/>
          </p:cNvPicPr>
          <p:nvPr/>
        </p:nvPicPr>
        <p:blipFill>
          <a:blip r:embed="rId10"/>
          <a:stretch>
            <a:fillRect/>
          </a:stretch>
        </p:blipFill>
        <p:spPr bwMode="invGray">
          <a:xfrm>
            <a:off x="4796874" y="2152650"/>
            <a:ext cx="1885949" cy="1177418"/>
          </a:xfrm>
          <a:prstGeom prst="rect">
            <a:avLst/>
          </a:prstGeom>
        </p:spPr>
      </p:pic>
      <p:pic>
        <p:nvPicPr>
          <p:cNvPr id="39" name="Picture 2" descr="C:\Users\maryfj\Desktop\DVD_ART34\Logos\System Center\System Center generic brand Grid h r.png"/>
          <p:cNvPicPr>
            <a:picLocks noChangeAspect="1" noChangeArrowheads="1"/>
          </p:cNvPicPr>
          <p:nvPr/>
        </p:nvPicPr>
        <p:blipFill>
          <a:blip r:embed="rId11"/>
          <a:srcRect/>
          <a:stretch>
            <a:fillRect/>
          </a:stretch>
        </p:blipFill>
        <p:spPr bwMode="invGray">
          <a:xfrm>
            <a:off x="2707596" y="4962526"/>
            <a:ext cx="3245714" cy="741587"/>
          </a:xfrm>
          <a:prstGeom prst="rect">
            <a:avLst/>
          </a:prstGeom>
          <a:noFill/>
        </p:spPr>
      </p:pic>
      <p:pic>
        <p:nvPicPr>
          <p:cNvPr id="16387" name="Picture 3"/>
          <p:cNvPicPr>
            <a:picLocks noChangeAspect="1" noChangeArrowheads="1"/>
          </p:cNvPicPr>
          <p:nvPr/>
        </p:nvPicPr>
        <p:blipFill>
          <a:blip r:embed="rId12"/>
          <a:srcRect/>
          <a:stretch>
            <a:fillRect/>
          </a:stretch>
        </p:blipFill>
        <p:spPr bwMode="auto">
          <a:xfrm>
            <a:off x="5092274" y="3933831"/>
            <a:ext cx="1470660" cy="571500"/>
          </a:xfrm>
          <a:prstGeom prst="rect">
            <a:avLst/>
          </a:prstGeom>
          <a:noFill/>
        </p:spPr>
      </p:pic>
      <p:pic>
        <p:nvPicPr>
          <p:cNvPr id="31" name="Picture 1" descr="http://www.vecteurdimage.com/clients/JMH/logoBouygues%20Construction.jpg"/>
          <p:cNvPicPr>
            <a:picLocks noChangeAspect="1" noChangeArrowheads="1"/>
          </p:cNvPicPr>
          <p:nvPr/>
        </p:nvPicPr>
        <p:blipFill>
          <a:blip r:embed="rId13"/>
          <a:srcRect/>
          <a:stretch>
            <a:fillRect/>
          </a:stretch>
        </p:blipFill>
        <p:spPr bwMode="auto">
          <a:xfrm>
            <a:off x="491672" y="1418132"/>
            <a:ext cx="1730137" cy="1171575"/>
          </a:xfrm>
          <a:prstGeom prst="rect">
            <a:avLst/>
          </a:prstGeom>
          <a:noFill/>
          <a:effectLst>
            <a:outerShdw blurRad="50800" dist="38100" dir="2700000" algn="tl" rotWithShape="0">
              <a:prstClr val="black">
                <a:alpha val="40000"/>
              </a:prstClr>
            </a:outerShdw>
          </a:effectLst>
        </p:spPr>
      </p:pic>
      <p:pic>
        <p:nvPicPr>
          <p:cNvPr id="32" name="Picture 2" descr="http://www.knightsigns.co.za/images/TOTAL%20Logo.jpg"/>
          <p:cNvPicPr>
            <a:picLocks noChangeAspect="1" noChangeArrowheads="1"/>
          </p:cNvPicPr>
          <p:nvPr/>
        </p:nvPicPr>
        <p:blipFill>
          <a:blip r:embed="rId14"/>
          <a:srcRect/>
          <a:stretch>
            <a:fillRect/>
          </a:stretch>
        </p:blipFill>
        <p:spPr bwMode="auto">
          <a:xfrm>
            <a:off x="3092302" y="1436087"/>
            <a:ext cx="889148" cy="1135664"/>
          </a:xfrm>
          <a:prstGeom prst="rect">
            <a:avLst/>
          </a:prstGeom>
          <a:noFill/>
          <a:effectLst>
            <a:outerShdw blurRad="50800" dist="38100" dir="2700000" algn="tl" rotWithShape="0">
              <a:prstClr val="black">
                <a:alpha val="40000"/>
              </a:prstClr>
            </a:outerShdw>
          </a:effectLst>
        </p:spPr>
      </p:pic>
      <p:pic>
        <p:nvPicPr>
          <p:cNvPr id="35" name="Picture 2"/>
          <p:cNvPicPr>
            <a:picLocks noChangeAspect="1" noChangeArrowheads="1"/>
          </p:cNvPicPr>
          <p:nvPr/>
        </p:nvPicPr>
        <p:blipFill>
          <a:blip r:embed="rId15"/>
          <a:srcRect l="14338" t="15625" r="77390" b="70703"/>
          <a:stretch>
            <a:fillRect/>
          </a:stretch>
        </p:blipFill>
        <p:spPr bwMode="auto">
          <a:xfrm>
            <a:off x="5263618" y="1562100"/>
            <a:ext cx="880441" cy="937119"/>
          </a:xfrm>
          <a:prstGeom prst="rect">
            <a:avLst/>
          </a:prstGeom>
          <a:noFill/>
          <a:effectLst>
            <a:outerShdw blurRad="50800" dist="38100" dir="2700000" algn="tl" rotWithShape="0">
              <a:prstClr val="black">
                <a:alpha val="40000"/>
              </a:prstClr>
            </a:outerShdw>
          </a:effectLst>
        </p:spPr>
      </p:pic>
      <p:pic>
        <p:nvPicPr>
          <p:cNvPr id="41" name="Image 2" descr="EDV_white"/>
          <p:cNvPicPr>
            <a:picLocks noChangeAspect="1" noChangeArrowheads="1"/>
          </p:cNvPicPr>
          <p:nvPr/>
        </p:nvPicPr>
        <p:blipFill>
          <a:blip r:embed="rId16"/>
          <a:srcRect/>
          <a:stretch>
            <a:fillRect/>
          </a:stretch>
        </p:blipFill>
        <p:spPr bwMode="auto">
          <a:xfrm>
            <a:off x="2705025" y="4276608"/>
            <a:ext cx="1523810" cy="403810"/>
          </a:xfrm>
          <a:prstGeom prst="rect">
            <a:avLst/>
          </a:prstGeom>
          <a:noFill/>
          <a:ln w="9525">
            <a:noFill/>
            <a:miter lim="800000"/>
            <a:headEnd/>
            <a:tailEnd/>
          </a:ln>
        </p:spPr>
      </p:pic>
      <p:sp>
        <p:nvSpPr>
          <p:cNvPr id="43" name="Titre 42"/>
          <p:cNvSpPr>
            <a:spLocks noGrp="1"/>
          </p:cNvSpPr>
          <p:nvPr>
            <p:ph type="title"/>
          </p:nvPr>
        </p:nvSpPr>
        <p:spPr>
          <a:xfrm>
            <a:off x="1320504" y="190501"/>
            <a:ext cx="4461172" cy="723900"/>
          </a:xfrm>
        </p:spPr>
        <p:txBody>
          <a:bodyPr/>
          <a:lstStyle/>
          <a:p>
            <a:r>
              <a:rPr lang="fr-FR" dirty="0" smtClean="0"/>
              <a:t>Virtualisation</a:t>
            </a:r>
            <a:endParaRPr lang="fr-F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000"/>
                                        <p:tgtEl>
                                          <p:spTgt spid="32"/>
                                        </p:tgtEl>
                                      </p:cBhvr>
                                    </p:animEffect>
                                  </p:childTnLst>
                                </p:cTn>
                              </p:par>
                              <p:par>
                                <p:cTn id="13" presetID="10" presetClass="exit" presetSubtype="0" fill="hold" nodeType="withEffect">
                                  <p:stCondLst>
                                    <p:cond delay="0"/>
                                  </p:stCondLst>
                                  <p:childTnLst>
                                    <p:animEffect transition="out" filter="fade">
                                      <p:cBhvr>
                                        <p:cTn id="14" dur="2000"/>
                                        <p:tgtEl>
                                          <p:spTgt spid="31"/>
                                        </p:tgtEl>
                                      </p:cBhvr>
                                    </p:animEffect>
                                    <p:set>
                                      <p:cBhvr>
                                        <p:cTn id="15" dur="1" fill="hold">
                                          <p:stCondLst>
                                            <p:cond delay="1999"/>
                                          </p:stCondLst>
                                        </p:cTn>
                                        <p:tgtEl>
                                          <p:spTgt spid="3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2000"/>
                                        <p:tgtEl>
                                          <p:spTgt spid="35"/>
                                        </p:tgtEl>
                                      </p:cBhvr>
                                    </p:animEffect>
                                  </p:childTnLst>
                                </p:cTn>
                              </p:par>
                              <p:par>
                                <p:cTn id="21" presetID="10" presetClass="exit" presetSubtype="0" fill="hold" nodeType="withEffect">
                                  <p:stCondLst>
                                    <p:cond delay="0"/>
                                  </p:stCondLst>
                                  <p:childTnLst>
                                    <p:animEffect transition="out" filter="fade">
                                      <p:cBhvr>
                                        <p:cTn id="22" dur="2000"/>
                                        <p:tgtEl>
                                          <p:spTgt spid="32"/>
                                        </p:tgtEl>
                                      </p:cBhvr>
                                    </p:animEffect>
                                    <p:set>
                                      <p:cBhvr>
                                        <p:cTn id="23" dur="1" fill="hold">
                                          <p:stCondLst>
                                            <p:cond delay="1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1"/>
          </p:nvPr>
        </p:nvSpPr>
        <p:spPr/>
        <p:txBody>
          <a:bodyPr/>
          <a:lstStyle/>
          <a:p>
            <a:r>
              <a:rPr lang="fr-FR" dirty="0" smtClean="0"/>
              <a:t>Démo</a:t>
            </a:r>
            <a:endParaRPr lang="fr-FR" dirty="0"/>
          </a:p>
        </p:txBody>
      </p:sp>
      <p:pic>
        <p:nvPicPr>
          <p:cNvPr id="4" name="Picture 2" descr="E:\Photos\IMAGE_185.jpg"/>
          <p:cNvPicPr>
            <a:picLocks noChangeAspect="1" noChangeArrowheads="1"/>
          </p:cNvPicPr>
          <p:nvPr/>
        </p:nvPicPr>
        <p:blipFill>
          <a:blip r:embed="rId2"/>
          <a:srcRect/>
          <a:stretch>
            <a:fillRect/>
          </a:stretch>
        </p:blipFill>
        <p:spPr bwMode="auto">
          <a:xfrm>
            <a:off x="4926534" y="1517904"/>
            <a:ext cx="2765145" cy="3456432"/>
          </a:xfrm>
          <a:prstGeom prst="rect">
            <a:avLst/>
          </a:prstGeom>
          <a:noFill/>
        </p:spPr>
      </p:pic>
      <p:pic>
        <p:nvPicPr>
          <p:cNvPr id="5" name="Picture 3" descr="E:\Photos\IMAGE_187.jpg"/>
          <p:cNvPicPr>
            <a:picLocks noChangeAspect="1" noChangeArrowheads="1"/>
          </p:cNvPicPr>
          <p:nvPr/>
        </p:nvPicPr>
        <p:blipFill>
          <a:blip r:embed="rId3"/>
          <a:srcRect/>
          <a:stretch>
            <a:fillRect/>
          </a:stretch>
        </p:blipFill>
        <p:spPr bwMode="auto">
          <a:xfrm>
            <a:off x="10880092" y="5650992"/>
            <a:ext cx="2864154" cy="3580193"/>
          </a:xfrm>
          <a:prstGeom prst="rect">
            <a:avLst/>
          </a:prstGeom>
          <a:noFill/>
        </p:spPr>
      </p:pic>
      <p:pic>
        <p:nvPicPr>
          <p:cNvPr id="6" name="Picture 4" descr="E:\Photos\IMAGE_189.jpg"/>
          <p:cNvPicPr>
            <a:picLocks noChangeAspect="1" noChangeArrowheads="1"/>
          </p:cNvPicPr>
          <p:nvPr/>
        </p:nvPicPr>
        <p:blipFill>
          <a:blip r:embed="rId4"/>
          <a:srcRect/>
          <a:stretch>
            <a:fillRect/>
          </a:stretch>
        </p:blipFill>
        <p:spPr bwMode="auto">
          <a:xfrm>
            <a:off x="1189990" y="1536192"/>
            <a:ext cx="2448321" cy="1958657"/>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plate MS Days">
  <a:themeElements>
    <a:clrScheme name="TechEd IT Pro - blue">
      <a:dk1>
        <a:srgbClr val="000000"/>
      </a:dk1>
      <a:lt1>
        <a:srgbClr val="FFFFFF"/>
      </a:lt1>
      <a:dk2>
        <a:srgbClr val="5F5F5F"/>
      </a:dk2>
      <a:lt2>
        <a:srgbClr val="4A93E4"/>
      </a:lt2>
      <a:accent1>
        <a:srgbClr val="FFC000"/>
      </a:accent1>
      <a:accent2>
        <a:srgbClr val="2DB557"/>
      </a:accent2>
      <a:accent3>
        <a:srgbClr val="DF8045"/>
      </a:accent3>
      <a:accent4>
        <a:srgbClr val="2A86DA"/>
      </a:accent4>
      <a:accent5>
        <a:srgbClr val="FF9929"/>
      </a:accent5>
      <a:accent6>
        <a:srgbClr val="808080"/>
      </a:accent6>
      <a:hlink>
        <a:srgbClr val="79AFEB"/>
      </a:hlink>
      <a:folHlink>
        <a:srgbClr val="F0ED7B"/>
      </a:folHlink>
    </a:clrScheme>
    <a:fontScheme name="Custom 2">
      <a:majorFont>
        <a:latin typeface="Calibri"/>
        <a:ea typeface=""/>
        <a:cs typeface=""/>
      </a:majorFont>
      <a:minorFont>
        <a:latin typeface="Calibr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000" dirty="0" smtClean="0">
            <a:solidFill>
              <a:srgbClr val="FFFFFF"/>
            </a:solidFill>
            <a:effectLst>
              <a:outerShdw blurRad="38100" dist="38100" dir="2700000" algn="tl">
                <a:srgbClr val="000000">
                  <a:alpha val="43137"/>
                </a:srgbClr>
              </a:outerShdw>
            </a:effectLst>
            <a:latin typeface="Calibri" pitchFamily="34" charset="0"/>
          </a:defRPr>
        </a:defPPr>
      </a:lstStyle>
      <a:style>
        <a:lnRef idx="0">
          <a:schemeClr val="accent4"/>
        </a:lnRef>
        <a:fillRef idx="3">
          <a:schemeClr val="accent4"/>
        </a:fillRef>
        <a:effectRef idx="3">
          <a:schemeClr val="accent4"/>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19920ECD49E2438B61BD4C6FCE16E7" ma:contentTypeVersion="0" ma:contentTypeDescription="Crée un document." ma:contentTypeScope="" ma:versionID="e4b70cf94f27510c1802aec49085ff06">
  <xsd:schema xmlns:xsd="http://www.w3.org/2001/XMLSchema" xmlns:p="http://schemas.microsoft.com/office/2006/metadata/properties" targetNamespace="http://schemas.microsoft.com/office/2006/metadata/properties" ma:root="true" ma:fieldsID="75019ab185b48580fc336df4da24a70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36E36A69-20AF-4475-8E56-46E6A5BAB14A}"/>
</file>

<file path=customXml/itemProps2.xml><?xml version="1.0" encoding="utf-8"?>
<ds:datastoreItem xmlns:ds="http://schemas.openxmlformats.org/officeDocument/2006/customXml" ds:itemID="{727A27AF-67A1-4A64-B04E-6572043AD347}"/>
</file>

<file path=customXml/itemProps3.xml><?xml version="1.0" encoding="utf-8"?>
<ds:datastoreItem xmlns:ds="http://schemas.openxmlformats.org/officeDocument/2006/customXml" ds:itemID="{CB2B7C09-94B3-4408-82BB-0C39AAB2B56E}"/>
</file>

<file path=docProps/app.xml><?xml version="1.0" encoding="utf-8"?>
<Properties xmlns="http://schemas.openxmlformats.org/officeDocument/2006/extended-properties" xmlns:vt="http://schemas.openxmlformats.org/officeDocument/2006/docPropsVTypes">
  <Template>Template MS Days</Template>
  <TotalTime>298</TotalTime>
  <Words>2436</Words>
  <Application>Microsoft Office PowerPoint</Application>
  <PresentationFormat>Affichage à l'écran (4:3)</PresentationFormat>
  <Paragraphs>526</Paragraphs>
  <Slides>28</Slides>
  <Notes>19</Notes>
  <HiddenSlides>1</HiddenSlides>
  <MMClips>2</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Template MS Days</vt:lpstr>
      <vt:lpstr>Stratégie et actualités entreprises</vt:lpstr>
      <vt:lpstr>Diapositive 2</vt:lpstr>
      <vt:lpstr>Stratégie et actualités entreprises</vt:lpstr>
      <vt:lpstr>Diapositive 4</vt:lpstr>
      <vt:lpstr>Le contexte des entreprises</vt:lpstr>
      <vt:lpstr>Stratégie Microsoft pour l’entreprise numérique</vt:lpstr>
      <vt:lpstr>Actualités</vt:lpstr>
      <vt:lpstr>Virtualisation</vt:lpstr>
      <vt:lpstr>Diapositive 9</vt:lpstr>
      <vt:lpstr>Hewlett Packard</vt:lpstr>
      <vt:lpstr>Diapositive 11</vt:lpstr>
      <vt:lpstr>Optimisez vos postes de travail Windows</vt:lpstr>
      <vt:lpstr>Diapositive 13</vt:lpstr>
      <vt:lpstr>La virtualisation pour le poste de travail</vt:lpstr>
      <vt:lpstr>L’offre de management</vt:lpstr>
      <vt:lpstr>L’offre Sécurité</vt:lpstr>
      <vt:lpstr>Principes d’interopérabilité</vt:lpstr>
      <vt:lpstr>Décisionnel</vt:lpstr>
      <vt:lpstr>Diapositive 19</vt:lpstr>
      <vt:lpstr>Vision S+S</vt:lpstr>
      <vt:lpstr>S+S pour les entreprises</vt:lpstr>
      <vt:lpstr>Diapositive 22</vt:lpstr>
      <vt:lpstr>S+S pour les développeurs</vt:lpstr>
      <vt:lpstr>Diapositive 24</vt:lpstr>
      <vt:lpstr>Lancements</vt:lpstr>
      <vt:lpstr>Diapositive 26</vt:lpstr>
      <vt:lpstr>Certifications : Programme de nouvelle génération</vt:lpstr>
      <vt:lpstr>Diapositive 28</vt:lpstr>
    </vt:vector>
  </TitlesOfParts>
  <Manager>&lt;Content Manager Name Here&gt;</Manager>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Partenaires Platinium à intégrer</dc:title>
  <dc:creator>Philippe Ouensanga</dc:creator>
  <cp:keywords>Microsoft Days</cp:keywords>
  <dc:description>Base TechEd 2008</dc:description>
  <cp:lastModifiedBy>Philippe Ouensanga</cp:lastModifiedBy>
  <cp:revision>79</cp:revision>
  <dcterms:created xsi:type="dcterms:W3CDTF">2008-09-19T00:36:10Z</dcterms:created>
  <dcterms:modified xsi:type="dcterms:W3CDTF">2008-10-07T17:32:16Z</dcterms:modified>
  <cp:category>Présentations clients</cp:category>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0x0101009919920ECD49E2438B61BD4C6FCE16E7</vt:lpwstr>
  </property>
  <property fmtid="{D5CDD505-2E9C-101B-9397-08002B2CF9AE}" pid="3" name="Notes0">
    <vt:lpwstr>Please review</vt:lpwstr>
  </property>
</Properties>
</file>