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02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45635-5481-4497-87D5-72930D23D633}" type="datetimeFigureOut">
              <a:rPr lang="pt-PT" smtClean="0"/>
              <a:pPr/>
              <a:t>14-11-2008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A9522-439C-448D-BFA7-13F2482C437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9522-439C-448D-BFA7-13F2482C4372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9522-439C-448D-BFA7-13F2482C4372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9522-439C-448D-BFA7-13F2482C4372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9522-439C-448D-BFA7-13F2482C4372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9522-439C-448D-BFA7-13F2482C4372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 userDrawn="1"/>
        </p:nvSpPr>
        <p:spPr>
          <a:xfrm>
            <a:off x="6500794" y="1714488"/>
            <a:ext cx="2643206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32"/>
            <a:ext cx="1157310" cy="52689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57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421166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-34" y="785794"/>
            <a:ext cx="1071572" cy="6072207"/>
            <a:chOff x="-34" y="785794"/>
            <a:chExt cx="1071572" cy="6072207"/>
          </a:xfrm>
        </p:grpSpPr>
        <p:pic>
          <p:nvPicPr>
            <p:cNvPr id="47" name="Picture 46" descr="img lado2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2786105" y="3571865"/>
              <a:ext cx="6072207" cy="5000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48" name="Group 34"/>
            <p:cNvGrpSpPr/>
            <p:nvPr userDrawn="1"/>
          </p:nvGrpSpPr>
          <p:grpSpPr>
            <a:xfrm>
              <a:off x="-32" y="2714620"/>
              <a:ext cx="1071570" cy="1857389"/>
              <a:chOff x="-32" y="2714620"/>
              <a:chExt cx="1071570" cy="1857389"/>
            </a:xfrm>
          </p:grpSpPr>
          <p:sp>
            <p:nvSpPr>
              <p:cNvPr id="49" name="Diamond 48"/>
              <p:cNvSpPr/>
              <p:nvPr userDrawn="1"/>
            </p:nvSpPr>
            <p:spPr>
              <a:xfrm>
                <a:off x="-32" y="2714620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" name="Diamond 49"/>
              <p:cNvSpPr/>
              <p:nvPr userDrawn="1"/>
            </p:nvSpPr>
            <p:spPr>
              <a:xfrm>
                <a:off x="119011" y="2786059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" name="Diamond 50"/>
              <p:cNvSpPr/>
              <p:nvPr userDrawn="1"/>
            </p:nvSpPr>
            <p:spPr>
              <a:xfrm>
                <a:off x="238080" y="2857497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" name="Diamond 51"/>
              <p:cNvSpPr/>
              <p:nvPr userDrawn="1"/>
            </p:nvSpPr>
            <p:spPr>
              <a:xfrm>
                <a:off x="357149" y="2857496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32" name="Picture 31" descr="img lado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6929486" cy="63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072198" y="6468927"/>
            <a:ext cx="307180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irtual   </a:t>
            </a: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lassroom  </a:t>
            </a: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our</a:t>
            </a:r>
            <a:endParaRPr lang="pt-PT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42910" y="1714488"/>
            <a:ext cx="7072362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 userDrawn="1"/>
        </p:nvGraphicFramePr>
        <p:xfrm>
          <a:off x="1500166" y="6487160"/>
          <a:ext cx="54292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6"/>
                <a:gridCol w="785814"/>
                <a:gridCol w="785818"/>
                <a:gridCol w="928694"/>
                <a:gridCol w="357194"/>
                <a:gridCol w="785814"/>
                <a:gridCol w="785822"/>
                <a:gridCol w="714380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Anterior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000" b="0" dirty="0" smtClean="0"/>
                        <a:t>Seguinte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b="0" dirty="0" err="1" smtClean="0"/>
                        <a:t>Home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Saída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" name="Picture 3" descr="C:\Users\i-catal\AppData\Local\Microsoft\Windows\Temporary Internet Files\Content.IE5\E67RQI49\MCj04326700000[1]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2357422" y="6500834"/>
            <a:ext cx="285752" cy="285752"/>
          </a:xfrm>
          <a:prstGeom prst="rect">
            <a:avLst/>
          </a:prstGeom>
          <a:noFill/>
        </p:spPr>
      </p:pic>
      <p:pic>
        <p:nvPicPr>
          <p:cNvPr id="1027" name="Picture 3" descr="C:\Users\i-catal\AppData\Local\Microsoft\Windows\Temporary Internet Files\Content.IE5\E67RQI49\MCj04326700000[1]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8992" y="6500834"/>
            <a:ext cx="285752" cy="285752"/>
          </a:xfrm>
          <a:prstGeom prst="rect">
            <a:avLst/>
          </a:prstGeom>
          <a:noFill/>
        </p:spPr>
      </p:pic>
      <p:pic>
        <p:nvPicPr>
          <p:cNvPr id="1026" name="Picture 2" descr="C:\Users\i-catal\AppData\Local\Microsoft\Windows\Temporary Internet Files\Content.IE5\19F61YAE\MCj04338560000[1]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6" y="6500834"/>
            <a:ext cx="285752" cy="285752"/>
          </a:xfrm>
          <a:prstGeom prst="rect">
            <a:avLst/>
          </a:prstGeom>
          <a:noFill/>
        </p:spPr>
      </p:pic>
      <p:pic>
        <p:nvPicPr>
          <p:cNvPr id="1028" name="Picture 4" descr="C:\Users\i-catal\AppData\Local\Microsoft\Windows\Temporary Internet Files\Content.IE5\FJTMSZCK\MCj04395840000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4942" y="6572272"/>
            <a:ext cx="229975" cy="218008"/>
          </a:xfrm>
          <a:prstGeom prst="rect">
            <a:avLst/>
          </a:prstGeom>
          <a:noFill/>
        </p:spPr>
      </p:pic>
      <p:pic>
        <p:nvPicPr>
          <p:cNvPr id="21" name="Picture 20" descr="mslogo_black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72396" y="1000108"/>
            <a:ext cx="1571604" cy="326096"/>
          </a:xfrm>
          <a:prstGeom prst="rect">
            <a:avLst/>
          </a:prstGeom>
        </p:spPr>
      </p:pic>
      <p:pic>
        <p:nvPicPr>
          <p:cNvPr id="27" name="Picture 26" descr="logo_escolinha1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84000" y="1285860"/>
            <a:ext cx="1460000" cy="500000"/>
          </a:xfrm>
          <a:prstGeom prst="rect">
            <a:avLst/>
          </a:prstGeom>
        </p:spPr>
      </p:pic>
      <p:pic>
        <p:nvPicPr>
          <p:cNvPr id="25" name="Picture 24" descr="header4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2" y="0"/>
            <a:ext cx="9144000" cy="982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3" name="Group 8"/>
          <p:cNvGrpSpPr/>
          <p:nvPr userDrawn="1"/>
        </p:nvGrpSpPr>
        <p:grpSpPr>
          <a:xfrm>
            <a:off x="6929454" y="1785926"/>
            <a:ext cx="2214547" cy="1428760"/>
            <a:chOff x="6929454" y="1785926"/>
            <a:chExt cx="2214547" cy="1428760"/>
          </a:xfrm>
        </p:grpSpPr>
        <p:sp>
          <p:nvSpPr>
            <p:cNvPr id="24" name="Round Diagonal Corner Rectangle 26"/>
            <p:cNvSpPr/>
            <p:nvPr/>
          </p:nvSpPr>
          <p:spPr>
            <a:xfrm>
              <a:off x="6929454" y="1785926"/>
              <a:ext cx="214314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1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8001025" y="1785926"/>
              <a:ext cx="1142976" cy="323165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 vert="horz" wrap="square" rtlCol="0">
              <a:spAutoFit/>
            </a:bodyPr>
            <a:lstStyle/>
            <a:p>
              <a:pPr algn="r"/>
              <a:r>
                <a:rPr lang="pt-PT" sz="1500" b="1" dirty="0" smtClean="0">
                  <a:solidFill>
                    <a:schemeClr val="tx2"/>
                  </a:solidFill>
                  <a:latin typeface="+mj-lt"/>
                </a:rPr>
                <a:t>Conteúdos</a:t>
              </a:r>
              <a:endParaRPr lang="pt-PT" sz="15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8" name="CaixaDeTexto 27">
            <a:hlinkClick r:id="rId20" action="ppaction://hlinksldjump"/>
          </p:cNvPr>
          <p:cNvSpPr txBox="1"/>
          <p:nvPr userDrawn="1"/>
        </p:nvSpPr>
        <p:spPr>
          <a:xfrm>
            <a:off x="7000892" y="2294745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As TIC e a aprendizagem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9" name="CaixaDeTexto 28">
            <a:hlinkClick r:id="rId21" action="ppaction://hlinksldjump"/>
          </p:cNvPr>
          <p:cNvSpPr txBox="1"/>
          <p:nvPr userDrawn="1"/>
        </p:nvSpPr>
        <p:spPr>
          <a:xfrm>
            <a:off x="7000892" y="2580497"/>
            <a:ext cx="188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Desenvolver competências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0" name="CaixaDeTexto 29">
            <a:hlinkClick r:id="rId22" action="ppaction://hlinksldjump"/>
          </p:cNvPr>
          <p:cNvSpPr txBox="1"/>
          <p:nvPr userDrawn="1"/>
        </p:nvSpPr>
        <p:spPr>
          <a:xfrm>
            <a:off x="7000892" y="2866249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Dicas e sugestões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1" name="CaixaDeTexto 30">
            <a:hlinkClick r:id="rId23" action="ppaction://hlinksldjump"/>
          </p:cNvPr>
          <p:cNvSpPr txBox="1"/>
          <p:nvPr userDrawn="1"/>
        </p:nvSpPr>
        <p:spPr>
          <a:xfrm>
            <a:off x="7000892" y="2008993"/>
            <a:ext cx="192882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Visão global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Apresenta__o_do_Microsoft_Office_PowerPoint1.ppt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Apresenta__o_do_Microsoft_Office_PowerPoint2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Apresenta__o_do_Microsoft_Office_PowerPoint3.pptx"/><Relationship Id="rId5" Type="http://schemas.openxmlformats.org/officeDocument/2006/relationships/hyperlink" Target="http://www.professoresinovadores.com.pt/" TargetMode="External"/><Relationship Id="rId4" Type="http://schemas.openxmlformats.org/officeDocument/2006/relationships/hyperlink" Target="https://www.microsoft.com/portugal/educaca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Dinâmicas de utilização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i="1" dirty="0" smtClean="0"/>
              <a:t>Usar o Magalhães… porquê?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1"/>
          <p:cNvSpPr>
            <a:spLocks noChangeShapeType="1"/>
          </p:cNvSpPr>
          <p:nvPr/>
        </p:nvSpPr>
        <p:spPr bwMode="auto">
          <a:xfrm flipH="1">
            <a:off x="2382838" y="1689100"/>
            <a:ext cx="0" cy="43322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642910" y="1214422"/>
            <a:ext cx="6929486" cy="631844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Usar o Magalhães… porquê?</a:t>
            </a:r>
            <a:endParaRPr lang="pt-PT" dirty="0">
              <a:solidFill>
                <a:schemeClr val="tx2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14348" y="2000240"/>
          <a:ext cx="5857916" cy="3818001"/>
        </p:xfrm>
        <a:graphic>
          <a:graphicData uri="http://schemas.openxmlformats.org/drawingml/2006/table">
            <a:tbl>
              <a:tblPr/>
              <a:tblGrid>
                <a:gridCol w="1668758"/>
                <a:gridCol w="4189158"/>
              </a:tblGrid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Público </a:t>
                      </a:r>
                      <a:r>
                        <a:rPr lang="pt-PT" sz="1600" kern="1200" cap="all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lvo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</a:rPr>
                        <a:t>Professores,</a:t>
                      </a:r>
                      <a:r>
                        <a:rPr lang="pt-PT" sz="1200" baseline="0" dirty="0" smtClean="0">
                          <a:latin typeface="Calibri"/>
                          <a:ea typeface="Times New Roman"/>
                        </a:rPr>
                        <a:t> Pais e  Alunos do 1º e 2º Ciclos do Ensino Básico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Objectivos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</a:rPr>
                        <a:t>Clarificar potencialidades da utilização das tecnologias, nomeadamente do computador,</a:t>
                      </a:r>
                      <a:r>
                        <a:rPr lang="pt-PT" sz="1200" baseline="0" dirty="0" smtClean="0">
                          <a:latin typeface="Calibri"/>
                          <a:ea typeface="Times New Roman"/>
                        </a:rPr>
                        <a:t> no processo de ensino e aprendizagem.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Software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</a:rPr>
                        <a:t>MS Windows </a:t>
                      </a:r>
                      <a:r>
                        <a:rPr lang="pt-PT" sz="1200" baseline="0" dirty="0" smtClean="0">
                          <a:latin typeface="Calibri"/>
                          <a:ea typeface="Times New Roman"/>
                        </a:rPr>
                        <a:t>, MS Office, MS </a:t>
                      </a:r>
                      <a:r>
                        <a:rPr lang="pt-PT" sz="1200" baseline="0" dirty="0" err="1" smtClean="0">
                          <a:latin typeface="Calibri"/>
                          <a:ea typeface="Times New Roman"/>
                        </a:rPr>
                        <a:t>Learning</a:t>
                      </a:r>
                      <a:r>
                        <a:rPr lang="pt-PT" sz="1200" baseline="0" dirty="0" smtClean="0">
                          <a:latin typeface="Calibri"/>
                          <a:ea typeface="Times New Roman"/>
                        </a:rPr>
                        <a:t> Suite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Palavras-chave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baseline="0" dirty="0" smtClean="0">
                          <a:latin typeface="Calibri"/>
                          <a:ea typeface="Times New Roman"/>
                        </a:rPr>
                        <a:t>Dinâmicas de sala de aula; TIC; aprendizagem; competências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Autores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</a:rPr>
                        <a:t>Microsoft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o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28860" y="5572140"/>
          <a:ext cx="914400" cy="771525"/>
        </p:xfrm>
        <a:graphic>
          <a:graphicData uri="http://schemas.openxmlformats.org/presentationml/2006/ole">
            <p:oleObj spid="_x0000_s5123" name="Objecto da Shell do Packager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7"/>
          <a:ext cx="6000792" cy="4572029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421352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As TIC e a aprendizagem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dirty="0" smtClean="0">
                          <a:solidFill>
                            <a:schemeClr val="tx1"/>
                          </a:solidFill>
                        </a:rPr>
                        <a:t>A utilização das TIC em contexto educativo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introdução das Tecnologias de Informação e Comunicação (TIC) nas escolas surge como resposta a uma nova realidade que se impõe e lança novos desafios à sociedade, em geral, e ao ensino, em particular.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Actualmente, as TIC assumem-se como uma ferramenta poderosa que permite aos alunos envolverem-se activamente na construção de conhecimento.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No documento anexo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pode encontrar s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ete tópicos sobre  algumas das vantagens educativas da utilização das TIC em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contexto educativo.</a:t>
                      </a:r>
                      <a:endParaRPr lang="pt-PT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porquê?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o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57438" y="5643563"/>
          <a:ext cx="914400" cy="771525"/>
        </p:xfrm>
        <a:graphic>
          <a:graphicData uri="http://schemas.openxmlformats.org/presentationml/2006/ole">
            <p:oleObj spid="_x0000_s3074" name="Apresentação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6"/>
          <a:ext cx="6000792" cy="4374463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428628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Desenvolver competências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6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lvl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200" dirty="0" smtClean="0"/>
                        <a:t>As TIC, devidamente integradas nos diferentes contextos de aprendizagem, apoiam os alunos na aquisição e no desenvolvimento de competências.</a:t>
                      </a:r>
                    </a:p>
                    <a:p>
                      <a:pPr lvl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200" dirty="0" smtClean="0"/>
                        <a:t>Mesmo</a:t>
                      </a:r>
                      <a:r>
                        <a:rPr lang="pt-PT" sz="1200" baseline="0" dirty="0" smtClean="0"/>
                        <a:t> com crianças muito novas, as TIC podem apoiar o desenvolvimento de:</a:t>
                      </a:r>
                      <a:endParaRPr lang="pt-PT" sz="1200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lvl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Competências de comunicação;</a:t>
                      </a:r>
                    </a:p>
                    <a:p>
                      <a:pPr lvl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Competências lógicas e de pensamento crítico;</a:t>
                      </a:r>
                    </a:p>
                    <a:p>
                      <a:pPr lvl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Competências visuais;</a:t>
                      </a:r>
                    </a:p>
                    <a:p>
                      <a:pPr lvl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Competências de cooperação.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6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6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52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6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i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porquê?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o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57422" y="5500702"/>
          <a:ext cx="914400" cy="771525"/>
        </p:xfrm>
        <a:graphic>
          <a:graphicData uri="http://schemas.openxmlformats.org/presentationml/2006/ole">
            <p:oleObj spid="_x0000_s1027" name="Apresentação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7"/>
          <a:ext cx="6000792" cy="4573745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370142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Dicas e sugestões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6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PT" sz="1100" dirty="0" smtClean="0"/>
                        <a:t>  Não existe uma fórmula</a:t>
                      </a:r>
                      <a:r>
                        <a:rPr lang="pt-PT" sz="1100" baseline="0" dirty="0" smtClean="0"/>
                        <a:t> única que garanta o sucesso da integração educativa das tecnologias.  Deverá ter sempre em atenção as características da turma, dos alunos. </a:t>
                      </a:r>
                      <a:endParaRPr lang="pt-PT" sz="1100" dirty="0" smtClean="0"/>
                    </a:p>
                    <a:p>
                      <a:pPr lvl="0">
                        <a:lnSpc>
                          <a:spcPct val="150000"/>
                        </a:lnSpc>
                      </a:pPr>
                      <a:endParaRPr lang="pt-PT" sz="500" dirty="0" smtClean="0"/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PT" sz="1100" dirty="0" smtClean="0"/>
                        <a:t>  Se</a:t>
                      </a:r>
                      <a:r>
                        <a:rPr lang="pt-PT" sz="1100" baseline="0" dirty="0" smtClean="0"/>
                        <a:t> precisar de ideias para integrar as TIC numa determinada área,  navegue n</a:t>
                      </a:r>
                      <a:r>
                        <a:rPr lang="pt-PT" sz="1100" dirty="0" smtClean="0"/>
                        <a:t>a Internet. Pesquise pelo nome da actividade / tema / competência juntamente com o termo computador – vai certamente encontrar sugestões que o ajudarão.</a:t>
                      </a:r>
                      <a:endParaRPr lang="pt-PT" sz="600" dirty="0" smtClean="0"/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baseline="0" dirty="0" smtClean="0"/>
                        <a:t> Para saber mais sobre as potencialidades das TIC no ensino, consulte:</a:t>
                      </a:r>
                    </a:p>
                    <a:p>
                      <a:pPr lvl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solidFill>
                            <a:srgbClr val="000066"/>
                          </a:solidFill>
                          <a:hlinkClick r:id="rId4"/>
                        </a:rPr>
                        <a:t> Microsoft Educação</a:t>
                      </a:r>
                      <a:endParaRPr lang="pt-PT" sz="1100" baseline="0" dirty="0" smtClean="0">
                        <a:solidFill>
                          <a:srgbClr val="000066"/>
                        </a:solidFill>
                      </a:endParaRPr>
                    </a:p>
                    <a:p>
                      <a:pPr lvl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dirty="0" smtClean="0">
                          <a:solidFill>
                            <a:srgbClr val="000066"/>
                          </a:solidFill>
                          <a:hlinkClick r:id="rId5"/>
                        </a:rPr>
                        <a:t> Rede de Professores Inovadores</a:t>
                      </a:r>
                      <a:endParaRPr lang="pt-PT" sz="1100" dirty="0" smtClean="0"/>
                    </a:p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6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6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19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90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pt-PT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porquê?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o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28860" y="5572140"/>
          <a:ext cx="914400" cy="771525"/>
        </p:xfrm>
        <a:graphic>
          <a:graphicData uri="http://schemas.openxmlformats.org/presentationml/2006/ole">
            <p:oleObj spid="_x0000_s22530" name="Apresentação" showAsIcon="1" r:id="rId6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342</Words>
  <Application>Microsoft Office PowerPoint</Application>
  <PresentationFormat>Apresentação no Ecrã (4:3)</PresentationFormat>
  <Paragraphs>44</Paragraphs>
  <Slides>5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5</vt:i4>
      </vt:variant>
    </vt:vector>
  </HeadingPairs>
  <TitlesOfParts>
    <vt:vector size="8" baseType="lpstr">
      <vt:lpstr>Office Theme</vt:lpstr>
      <vt:lpstr>Objecto da Shell do Packager</vt:lpstr>
      <vt:lpstr>Apresentação do Microsoft Office PowerPoint</vt:lpstr>
      <vt:lpstr>Dinâmicas de utilização</vt:lpstr>
      <vt:lpstr>Usar o Magalhães… porquê?</vt:lpstr>
      <vt:lpstr>Diapositivo 3</vt:lpstr>
      <vt:lpstr>Diapositivo 4</vt:lpstr>
      <vt:lpstr>Diapositivo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Utilizar o Magalhães porque?</dc:title>
  <dc:creator>Microsoft;Ana Costa;Sandra Fradão</dc:creator>
  <cp:lastModifiedBy>Windows User</cp:lastModifiedBy>
  <cp:revision>60</cp:revision>
  <dcterms:created xsi:type="dcterms:W3CDTF">2008-11-03T13:31:01Z</dcterms:created>
  <dcterms:modified xsi:type="dcterms:W3CDTF">2008-11-14T18:11:58Z</dcterms:modified>
</cp:coreProperties>
</file>