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0"/>
  </p:notesMasterIdLst>
  <p:sldIdLst>
    <p:sldId id="256" r:id="rId2"/>
    <p:sldId id="257" r:id="rId3"/>
    <p:sldId id="277" r:id="rId4"/>
    <p:sldId id="278" r:id="rId5"/>
    <p:sldId id="279" r:id="rId6"/>
    <p:sldId id="284" r:id="rId7"/>
    <p:sldId id="285" r:id="rId8"/>
    <p:sldId id="286" r:id="rId9"/>
    <p:sldId id="287" r:id="rId10"/>
    <p:sldId id="288" r:id="rId11"/>
    <p:sldId id="289" r:id="rId12"/>
    <p:sldId id="290" r:id="rId13"/>
    <p:sldId id="275" r:id="rId14"/>
    <p:sldId id="282" r:id="rId15"/>
    <p:sldId id="283" r:id="rId16"/>
    <p:sldId id="276" r:id="rId17"/>
    <p:sldId id="291" r:id="rId18"/>
    <p:sldId id="271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3646" autoAdjust="0"/>
    <p:restoredTop sz="84353" autoAdjust="0"/>
  </p:normalViewPr>
  <p:slideViewPr>
    <p:cSldViewPr>
      <p:cViewPr varScale="1">
        <p:scale>
          <a:sx n="95" d="100"/>
          <a:sy n="95" d="100"/>
        </p:scale>
        <p:origin x="-156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35165D-8967-421F-9FD2-B85148F2316D}" type="datetimeFigureOut">
              <a:rPr lang="en-US" smtClean="0"/>
              <a:pPr/>
              <a:t>5/17/2007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084FDA-9556-4BB1-B539-4F049E15269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5/17/2007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467600" y="76200"/>
            <a:ext cx="1543050" cy="44767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3600" b="1" kern="1200" cap="all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  <a:reflection blurRad="6350" stA="60000" endA="900" endPos="60000" dist="60007" dir="5400000" sy="-100000" algn="bl" rotWithShape="0"/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5/17/2007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5/17/2007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5/17/2007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5/17/2007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s-DO" noProof="0" smtClean="0"/>
              <a:t>Click to edit Master title style</a:t>
            </a:r>
            <a:endParaRPr kumimoji="0" lang="es-DO" noProof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DO" noProof="0" smtClean="0"/>
              <a:t>Click to edit Master text styles</a:t>
            </a:r>
          </a:p>
          <a:p>
            <a:pPr lvl="1" eaLnBrk="1" latinLnBrk="0" hangingPunct="1"/>
            <a:r>
              <a:rPr kumimoji="0" lang="es-DO" noProof="0" smtClean="0"/>
              <a:t>Second level</a:t>
            </a:r>
          </a:p>
          <a:p>
            <a:pPr lvl="2" eaLnBrk="1" latinLnBrk="0" hangingPunct="1"/>
            <a:r>
              <a:rPr kumimoji="0" lang="es-DO" noProof="0" smtClean="0"/>
              <a:t>Third level</a:t>
            </a:r>
          </a:p>
          <a:p>
            <a:pPr lvl="3" eaLnBrk="1" latinLnBrk="0" hangingPunct="1"/>
            <a:r>
              <a:rPr kumimoji="0" lang="es-DO" noProof="0" smtClean="0"/>
              <a:t>Fourth level</a:t>
            </a:r>
          </a:p>
          <a:p>
            <a:pPr lvl="4" eaLnBrk="1" latinLnBrk="0" hangingPunct="1"/>
            <a:r>
              <a:rPr kumimoji="0" lang="es-DO" noProof="0" smtClean="0"/>
              <a:t>Fifth level</a:t>
            </a:r>
            <a:endParaRPr kumimoji="0" lang="es-DO" noProof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5/17/2007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r>
              <a:rPr lang="en-US" dirty="0" smtClean="0"/>
              <a:t>http://www.truenorthcorporation.com</a:t>
            </a:r>
          </a:p>
          <a:p>
            <a:r>
              <a:rPr lang="en-US" dirty="0" smtClean="0"/>
              <a:t>rhernandez@truenorthcorporation.com</a:t>
            </a: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1" name="Picture 2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7467600" y="76200"/>
            <a:ext cx="1543050" cy="44767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schemas.microsoft.com/winfx/2006/xaml" TargetMode="External"/><Relationship Id="rId2" Type="http://schemas.openxmlformats.org/officeDocument/2006/relationships/hyperlink" Target="http://schemas.microsoft.com/client/2007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schemas.microsoft.com/winfx/2006/xaml" TargetMode="External"/><Relationship Id="rId2" Type="http://schemas.openxmlformats.org/officeDocument/2006/relationships/hyperlink" Target="http://schemas.microsoft.com/client/2007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schemas.microsoft.com/winfx/2006/xaml" TargetMode="External"/><Relationship Id="rId2" Type="http://schemas.openxmlformats.org/officeDocument/2006/relationships/hyperlink" Target="http://schemas.microsoft.com/client/2007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http://msdn2.microsoft.com/en-us/library/bb188365.aspx" TargetMode="External"/><Relationship Id="rId3" Type="http://schemas.openxmlformats.org/officeDocument/2006/relationships/hyperlink" Target="http://msdn2.microsoft.com/en-us/library/bb188315.aspx" TargetMode="External"/><Relationship Id="rId7" Type="http://schemas.openxmlformats.org/officeDocument/2006/relationships/hyperlink" Target="http://msdn2.microsoft.com/en-us/library/bb188326.aspx" TargetMode="External"/><Relationship Id="rId2" Type="http://schemas.openxmlformats.org/officeDocument/2006/relationships/hyperlink" Target="http://msdn2.microsoft.com/en-us/library/bb188314.aspx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msdn2.microsoft.com/en-us/library/bb188325.aspx" TargetMode="External"/><Relationship Id="rId5" Type="http://schemas.openxmlformats.org/officeDocument/2006/relationships/hyperlink" Target="http://msdn2.microsoft.com/en-us/library/bb188324.aspx" TargetMode="External"/><Relationship Id="rId10" Type="http://schemas.openxmlformats.org/officeDocument/2006/relationships/hyperlink" Target="http://msdn2.microsoft.com/en-us/library/bb188367.aspx" TargetMode="External"/><Relationship Id="rId4" Type="http://schemas.openxmlformats.org/officeDocument/2006/relationships/hyperlink" Target="http://msdn2.microsoft.com/en-us/library/bb188316.aspx" TargetMode="External"/><Relationship Id="rId9" Type="http://schemas.openxmlformats.org/officeDocument/2006/relationships/hyperlink" Target="http://msdn2.microsoft.com/en-us/library/bb188366.aspx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mailto:rhernandez@rhpconsulting.net" TargetMode="External"/><Relationship Id="rId2" Type="http://schemas.openxmlformats.org/officeDocument/2006/relationships/hyperlink" Target="mailto:rhernandez@truenorthcorporation.com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truenorthcorporation.com/" TargetMode="External"/><Relationship Id="rId4" Type="http://schemas.openxmlformats.org/officeDocument/2006/relationships/hyperlink" Target="http://community.rhpconsulting.net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schemas.microsoft.com/winfx/2006/xaml" TargetMode="External"/><Relationship Id="rId2" Type="http://schemas.openxmlformats.org/officeDocument/2006/relationships/hyperlink" Target="http://schemas.microsoft.com/client/2007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schemas.microsoft.com/winfx/2006/xaml" TargetMode="External"/><Relationship Id="rId2" Type="http://schemas.openxmlformats.org/officeDocument/2006/relationships/hyperlink" Target="http://schemas.microsoft.com/client/2007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schemas.microsoft.com/winfx/2006/xaml" TargetMode="External"/><Relationship Id="rId2" Type="http://schemas.openxmlformats.org/officeDocument/2006/relationships/hyperlink" Target="http://schemas.microsoft.com/client/2007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2743200"/>
            <a:ext cx="7924800" cy="1310640"/>
          </a:xfrm>
        </p:spPr>
        <p:txBody>
          <a:bodyPr>
            <a:normAutofit/>
          </a:bodyPr>
          <a:lstStyle/>
          <a:p>
            <a:pPr algn="ctr"/>
            <a:r>
              <a:rPr lang="en-US" sz="3600" dirty="0" smtClean="0"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  <a:reflection blurRad="6350" stA="60000" endA="900" endPos="60000" dist="60007" dir="5400000" sy="-100000" algn="bl" rotWithShape="0"/>
                </a:effectLst>
              </a:rPr>
              <a:t>A</a:t>
            </a:r>
            <a:r>
              <a:rPr sz="3600" smtClean="0"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  <a:reflection blurRad="6350" stA="60000" endA="900" endPos="60000" dist="60007" dir="5400000" sy="-100000" algn="bl" rotWithShape="0"/>
                </a:effectLst>
              </a:rPr>
              <a:t>nimaciones  y javascript programming en </a:t>
            </a:r>
            <a:r>
              <a:rPr lang="en-US" sz="3600" dirty="0" err="1" smtClean="0"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  <a:reflection blurRad="6350" stA="60000" endA="900" endPos="60000" dist="60007" dir="5400000" sy="-100000" algn="bl" rotWithShape="0"/>
                </a:effectLst>
              </a:rPr>
              <a:t>Silverlight</a:t>
            </a:r>
            <a:r>
              <a:rPr lang="en-US" sz="3600" dirty="0" smtClean="0"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  <a:reflection blurRad="6350" stA="60000" endA="900" endPos="60000" dist="60007" dir="5400000" sy="-100000" algn="bl" rotWithShape="0"/>
                </a:effectLst>
              </a:rPr>
              <a:t> </a:t>
            </a:r>
            <a:endParaRPr lang="en-US" sz="3600" dirty="0">
              <a:effectLst>
                <a:outerShdw blurRad="50800" dist="38100" dir="5400000" algn="t" rotWithShape="0">
                  <a:prstClr val="black">
                    <a:alpha val="50000"/>
                  </a:prstClr>
                </a:outerShdw>
                <a:reflection blurRad="6350" stA="60000" endA="900" endPos="60000" dist="60007" dir="5400000" sy="-100000" algn="bl" rotWithShape="0"/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105400"/>
            <a:ext cx="6480048" cy="1752600"/>
          </a:xfrm>
        </p:spPr>
        <p:txBody>
          <a:bodyPr>
            <a:normAutofit/>
          </a:bodyPr>
          <a:lstStyle/>
          <a:p>
            <a:pPr algn="l"/>
            <a:r>
              <a:rPr lang="en-US" b="1" cap="small" dirty="0" smtClean="0"/>
              <a:t>Roberto </a:t>
            </a:r>
            <a:r>
              <a:rPr lang="en-US" b="1" cap="small" dirty="0" err="1" smtClean="0"/>
              <a:t>Hernández-Pou</a:t>
            </a:r>
            <a:r>
              <a:rPr lang="en-US" cap="small" dirty="0" smtClean="0"/>
              <a:t/>
            </a:r>
            <a:br>
              <a:rPr lang="en-US" cap="small" dirty="0" smtClean="0"/>
            </a:br>
            <a:r>
              <a:rPr lang="en-US" cap="small" dirty="0" smtClean="0"/>
              <a:t>MVP VisualStudio.NET Security</a:t>
            </a:r>
            <a:br>
              <a:rPr lang="en-US" cap="small" dirty="0" smtClean="0"/>
            </a:br>
            <a:r>
              <a:rPr lang="en-US" cap="small" dirty="0" smtClean="0"/>
              <a:t>Lead Architect</a:t>
            </a:r>
            <a:br>
              <a:rPr lang="en-US" cap="small" dirty="0" smtClean="0"/>
            </a:br>
            <a:r>
              <a:rPr lang="en-US" cap="small" dirty="0" err="1" smtClean="0"/>
              <a:t>Truenorth</a:t>
            </a:r>
            <a:r>
              <a:rPr lang="en-US" cap="small" dirty="0" smtClean="0"/>
              <a:t> Corporation</a:t>
            </a:r>
          </a:p>
          <a:p>
            <a:pPr algn="l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smtClean="0"/>
              <a:t>Programando  silverlight con javascript (4)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371600"/>
            <a:ext cx="7772400" cy="4572000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Localizando</a:t>
            </a:r>
            <a:r>
              <a:rPr lang="en-US" sz="2800" dirty="0" smtClean="0"/>
              <a:t> </a:t>
            </a:r>
            <a:r>
              <a:rPr lang="en-US" sz="2800" dirty="0" err="1" smtClean="0"/>
              <a:t>elementos</a:t>
            </a:r>
            <a:r>
              <a:rPr lang="en-US" sz="2800" dirty="0" smtClean="0"/>
              <a:t> </a:t>
            </a:r>
            <a:r>
              <a:rPr lang="en-US" sz="2800" dirty="0" err="1" smtClean="0"/>
              <a:t>dentro</a:t>
            </a:r>
            <a:r>
              <a:rPr lang="en-US" sz="2800" dirty="0" smtClean="0"/>
              <a:t> del XAML</a:t>
            </a:r>
            <a:endParaRPr lang="en-US" sz="2000" dirty="0" smtClean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838200" y="1981200"/>
            <a:ext cx="7772400" cy="23622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>
            <a:normAutofit lnSpcReduction="10000"/>
          </a:bodyPr>
          <a:lstStyle/>
          <a:p>
            <a:pPr marL="411480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Wingdings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&lt;Canvas</a:t>
            </a:r>
            <a:r>
              <a:rPr kumimoji="0" lang="en-US" sz="16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xmlns</a:t>
            </a:r>
            <a:r>
              <a:rPr kumimoji="0" lang="en-US" sz="16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=</a:t>
            </a:r>
            <a:r>
              <a:rPr kumimoji="0" lang="en-US" sz="16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  <a:hlinkClick r:id="rId2"/>
              </a:rPr>
              <a:t>http://schemas.microsoft.com/client/2007</a:t>
            </a:r>
            <a:endParaRPr kumimoji="0" lang="en-US" sz="1600" b="0" i="0" u="none" strike="noStrike" kern="1200" cap="none" spc="0" normalizeH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Lucida Console" pitchFamily="49" charset="0"/>
              <a:ea typeface="+mn-ea"/>
              <a:cs typeface="+mn-cs"/>
            </a:endParaRPr>
          </a:p>
          <a:p>
            <a:pPr marL="411480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Wingdings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	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xmlns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=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  <a:hlinkClick r:id="rId3"/>
              </a:rPr>
              <a:t>http://schemas.microsoft.com/winfx/2006/xaml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/>
            </a:r>
            <a:b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</a:b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Canvas.Top</a:t>
            </a:r>
            <a:r>
              <a:rPr lang="en-US" sz="1600" baseline="0" dirty="0" smtClean="0">
                <a:solidFill>
                  <a:schemeClr val="bg1"/>
                </a:solidFill>
                <a:latin typeface="Lucida Console" pitchFamily="49" charset="0"/>
              </a:rPr>
              <a:t>=“0” </a:t>
            </a:r>
            <a:r>
              <a:rPr lang="en-US" sz="1600" baseline="0" dirty="0" err="1" smtClean="0">
                <a:solidFill>
                  <a:schemeClr val="bg1"/>
                </a:solidFill>
                <a:latin typeface="Lucida Console" pitchFamily="49" charset="0"/>
              </a:rPr>
              <a:t>Canvas.Left</a:t>
            </a:r>
            <a:r>
              <a:rPr lang="en-US" sz="1600" baseline="0" dirty="0" smtClean="0">
                <a:solidFill>
                  <a:schemeClr val="bg1"/>
                </a:solidFill>
                <a:latin typeface="Lucida Console" pitchFamily="49" charset="0"/>
              </a:rPr>
              <a:t>=“0”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/>
            </a:r>
            <a:b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</a:br>
            <a:r>
              <a:rPr kumimoji="0" 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Loaded=“</a:t>
            </a:r>
            <a:r>
              <a:rPr kumimoji="0" lang="en-US" sz="1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javascript:root_Loaded</a:t>
            </a:r>
            <a:r>
              <a:rPr kumimoji="0" 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”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&gt;</a:t>
            </a:r>
          </a:p>
          <a:p>
            <a:pPr marL="411480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Wingdings"/>
              <a:buNone/>
              <a:tabLst/>
              <a:defRPr/>
            </a:pPr>
            <a:r>
              <a:rPr lang="en-US" sz="1600" dirty="0" smtClean="0">
                <a:solidFill>
                  <a:schemeClr val="bg1"/>
                </a:solidFill>
                <a:latin typeface="Lucida Console" pitchFamily="49" charset="0"/>
              </a:rPr>
              <a:t>		&lt;Rectangle x:Name=“rectangle1” Fill=“Solid” 	</a:t>
            </a:r>
          </a:p>
          <a:p>
            <a:pPr marL="411480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Wingdings"/>
              <a:buNone/>
              <a:tabLst/>
              <a:defRPr/>
            </a:pPr>
            <a:r>
              <a:rPr lang="en-US" sz="1600" dirty="0" smtClean="0">
                <a:solidFill>
                  <a:schemeClr val="bg1"/>
                </a:solidFill>
                <a:latin typeface="Lucida Console" pitchFamily="49" charset="0"/>
              </a:rPr>
              <a:t>			Stroke=“Black” Fill=“Red”					</a:t>
            </a:r>
            <a:r>
              <a:rPr lang="en-US" sz="1600" dirty="0" err="1" smtClean="0">
                <a:solidFill>
                  <a:schemeClr val="bg1"/>
                </a:solidFill>
                <a:latin typeface="Lucida Console" pitchFamily="49" charset="0"/>
              </a:rPr>
              <a:t>Canvas.Top</a:t>
            </a:r>
            <a:r>
              <a:rPr lang="en-US" sz="1600" dirty="0" smtClean="0">
                <a:solidFill>
                  <a:schemeClr val="bg1"/>
                </a:solidFill>
                <a:latin typeface="Lucida Console" pitchFamily="49" charset="0"/>
              </a:rPr>
              <a:t>=“0” </a:t>
            </a:r>
            <a:r>
              <a:rPr lang="en-US" sz="1600" dirty="0" err="1" smtClean="0">
                <a:solidFill>
                  <a:schemeClr val="bg1"/>
                </a:solidFill>
                <a:latin typeface="Lucida Console" pitchFamily="49" charset="0"/>
              </a:rPr>
              <a:t>Canvas.Left</a:t>
            </a:r>
            <a:r>
              <a:rPr lang="en-US" sz="1600" dirty="0" smtClean="0">
                <a:solidFill>
                  <a:schemeClr val="bg1"/>
                </a:solidFill>
                <a:latin typeface="Lucida Console" pitchFamily="49" charset="0"/>
              </a:rPr>
              <a:t>=“0” /&gt;</a:t>
            </a: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Lucida Console" pitchFamily="49" charset="0"/>
              <a:ea typeface="+mn-ea"/>
              <a:cs typeface="+mn-cs"/>
            </a:endParaRPr>
          </a:p>
          <a:p>
            <a:pPr marL="411480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Wingdings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&lt;/Canvas&gt;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Lucida Console" pitchFamily="49" charset="0"/>
              <a:ea typeface="+mn-ea"/>
              <a:cs typeface="+mn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286000" y="4038600"/>
            <a:ext cx="6553200" cy="2286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>
            <a:normAutofit/>
          </a:bodyPr>
          <a:lstStyle/>
          <a:p>
            <a:pPr marL="411480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Wingdings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function</a:t>
            </a:r>
            <a:r>
              <a:rPr kumimoji="0" lang="en-US" sz="16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root_Loaded</a:t>
            </a:r>
            <a:r>
              <a:rPr kumimoji="0" lang="en-US" sz="16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(sender, </a:t>
            </a:r>
            <a:r>
              <a:rPr kumimoji="0" lang="en-US" sz="1600" b="0" i="0" u="none" strike="noStrike" kern="1200" cap="none" spc="0" normalizeH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args</a:t>
            </a:r>
            <a:r>
              <a:rPr kumimoji="0" lang="en-US" sz="16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){</a:t>
            </a:r>
            <a:endParaRPr lang="en-US" sz="1600" dirty="0" smtClean="0">
              <a:solidFill>
                <a:schemeClr val="bg1"/>
              </a:solidFill>
              <a:latin typeface="Lucida Console" pitchFamily="49" charset="0"/>
            </a:endParaRPr>
          </a:p>
          <a:p>
            <a:pPr marL="411480" lvl="0" indent="-342900">
              <a:spcBef>
                <a:spcPts val="700"/>
              </a:spcBef>
              <a:buClr>
                <a:schemeClr val="tx2"/>
              </a:buClr>
              <a:buSzPct val="95000"/>
              <a:defRPr/>
            </a:pPr>
            <a:r>
              <a:rPr lang="en-US" sz="1600" dirty="0">
                <a:solidFill>
                  <a:schemeClr val="bg1"/>
                </a:solidFill>
                <a:latin typeface="Lucida Console" pitchFamily="49" charset="0"/>
              </a:rPr>
              <a:t>	</a:t>
            </a:r>
            <a:r>
              <a:rPr lang="en-US" sz="1600" dirty="0" smtClean="0">
                <a:solidFill>
                  <a:schemeClr val="bg1"/>
                </a:solidFill>
                <a:latin typeface="Lucida Console" pitchFamily="49" charset="0"/>
              </a:rPr>
              <a:t>// attached properties </a:t>
            </a:r>
          </a:p>
          <a:p>
            <a:pPr marL="411480" lvl="0" indent="-342900">
              <a:spcBef>
                <a:spcPts val="700"/>
              </a:spcBef>
              <a:buClr>
                <a:schemeClr val="tx2"/>
              </a:buClr>
              <a:buSzPct val="95000"/>
              <a:defRPr/>
            </a:pPr>
            <a:r>
              <a:rPr lang="en-US" sz="1600" dirty="0" smtClean="0">
                <a:solidFill>
                  <a:schemeClr val="bg1"/>
                </a:solidFill>
                <a:latin typeface="Lucida Console" pitchFamily="49" charset="0"/>
              </a:rPr>
              <a:t>	</a:t>
            </a:r>
            <a:r>
              <a:rPr lang="en-US" sz="1600" dirty="0" err="1" smtClean="0">
                <a:solidFill>
                  <a:schemeClr val="bg1"/>
                </a:solidFill>
                <a:latin typeface="Lucida Console" pitchFamily="49" charset="0"/>
              </a:rPr>
              <a:t>var</a:t>
            </a:r>
            <a:r>
              <a:rPr lang="en-US" sz="1600" dirty="0" smtClean="0">
                <a:solidFill>
                  <a:schemeClr val="bg1"/>
                </a:solidFill>
                <a:latin typeface="Lucida Console" pitchFamily="49" charset="0"/>
              </a:rPr>
              <a:t> rct1 = </a:t>
            </a:r>
            <a:r>
              <a:rPr lang="en-US" sz="16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Console" pitchFamily="49" charset="0"/>
              </a:rPr>
              <a:t>sender.findName</a:t>
            </a:r>
            <a:r>
              <a:rPr lang="en-US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Console" pitchFamily="49" charset="0"/>
              </a:rPr>
              <a:t>(“rectangle1”);</a:t>
            </a:r>
          </a:p>
          <a:p>
            <a:pPr marL="411480" lvl="0" indent="-342900">
              <a:spcBef>
                <a:spcPts val="700"/>
              </a:spcBef>
              <a:buClr>
                <a:schemeClr val="tx2"/>
              </a:buClr>
              <a:buSzPct val="95000"/>
              <a:defRPr/>
            </a:pPr>
            <a:r>
              <a:rPr lang="en-US" sz="1600" dirty="0" smtClean="0">
                <a:solidFill>
                  <a:schemeClr val="bg1"/>
                </a:solidFill>
                <a:latin typeface="Lucida Console" pitchFamily="49" charset="0"/>
              </a:rPr>
              <a:t>	rct1.Opacity = “0.5”</a:t>
            </a:r>
          </a:p>
          <a:p>
            <a:pPr marL="411480" lvl="0" indent="-342900">
              <a:spcBef>
                <a:spcPts val="700"/>
              </a:spcBef>
              <a:buClr>
                <a:schemeClr val="tx2"/>
              </a:buClr>
              <a:buSzPct val="95000"/>
              <a:defRPr/>
            </a:pPr>
            <a:r>
              <a:rPr kumimoji="0" lang="en-US" sz="16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	alert(rct1.Name);</a:t>
            </a:r>
          </a:p>
          <a:p>
            <a:pPr marL="411480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Wingdings"/>
              <a:buNone/>
              <a:tabLst/>
              <a:defRPr/>
            </a:pPr>
            <a:r>
              <a:rPr lang="en-US" sz="1600" baseline="0" dirty="0">
                <a:solidFill>
                  <a:schemeClr val="bg1"/>
                </a:solidFill>
                <a:latin typeface="Lucida Console" pitchFamily="49" charset="0"/>
              </a:rPr>
              <a:t>}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Lucida Console" pitchFamily="49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build="allAtOnce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s-DO" dirty="0" smtClean="0"/>
              <a:t>Demo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DO" dirty="0" err="1" smtClean="0"/>
              <a:t>Javascript</a:t>
            </a:r>
            <a:r>
              <a:rPr lang="es-DO" dirty="0" smtClean="0"/>
              <a:t> (</a:t>
            </a:r>
            <a:r>
              <a:rPr lang="es-DO" dirty="0" err="1" smtClean="0"/>
              <a:t>findname</a:t>
            </a:r>
            <a:r>
              <a:rPr lang="es-DO" dirty="0" smtClean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smtClean="0"/>
              <a:t>Programando  silverlight con javascript  (5)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001000" cy="45720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Para </a:t>
            </a:r>
            <a:r>
              <a:rPr lang="en-US" sz="2800" dirty="0" err="1" smtClean="0"/>
              <a:t>crear</a:t>
            </a:r>
            <a:r>
              <a:rPr lang="en-US" sz="2800" dirty="0" smtClean="0"/>
              <a:t> </a:t>
            </a:r>
            <a:r>
              <a:rPr lang="en-US" sz="2800" dirty="0" err="1" smtClean="0"/>
              <a:t>elementos</a:t>
            </a:r>
            <a:r>
              <a:rPr lang="en-US" sz="2800" dirty="0" smtClean="0"/>
              <a:t> </a:t>
            </a:r>
            <a:r>
              <a:rPr lang="en-US" sz="2800" dirty="0" err="1" smtClean="0"/>
              <a:t>dinamicamente</a:t>
            </a:r>
            <a:r>
              <a:rPr lang="en-US" sz="2800" dirty="0" smtClean="0"/>
              <a:t>:</a:t>
            </a:r>
            <a:endParaRPr lang="en-US" sz="2400" dirty="0" smtClean="0"/>
          </a:p>
          <a:p>
            <a:pPr lvl="1"/>
            <a:r>
              <a:rPr lang="en-US" sz="2000" dirty="0" err="1" smtClean="0"/>
              <a:t>createFromXaml</a:t>
            </a:r>
            <a:r>
              <a:rPr lang="en-US" sz="2000" dirty="0" smtClean="0"/>
              <a:t>(</a:t>
            </a:r>
            <a:r>
              <a:rPr lang="en-US" sz="2000" dirty="0" err="1" smtClean="0"/>
              <a:t>str</a:t>
            </a:r>
            <a:r>
              <a:rPr lang="en-US" sz="2000" dirty="0" smtClean="0"/>
              <a:t>):</a:t>
            </a:r>
          </a:p>
          <a:p>
            <a:pPr lvl="2"/>
            <a:r>
              <a:rPr lang="en-US" sz="1800" dirty="0" err="1" smtClean="0"/>
              <a:t>Soporta</a:t>
            </a:r>
            <a:r>
              <a:rPr lang="en-US" sz="1800" dirty="0" smtClean="0"/>
              <a:t> la </a:t>
            </a:r>
            <a:r>
              <a:rPr lang="en-US" sz="1800" dirty="0" err="1" smtClean="0"/>
              <a:t>creación</a:t>
            </a:r>
            <a:r>
              <a:rPr lang="en-US" sz="1800" dirty="0" smtClean="0"/>
              <a:t> </a:t>
            </a:r>
            <a:r>
              <a:rPr lang="en-US" sz="1800" dirty="0" err="1" smtClean="0"/>
              <a:t>utilizando</a:t>
            </a:r>
            <a:r>
              <a:rPr lang="en-US" sz="1800" dirty="0" smtClean="0"/>
              <a:t> </a:t>
            </a:r>
            <a:r>
              <a:rPr lang="en-US" sz="1800" dirty="0" err="1" smtClean="0"/>
              <a:t>fragmentos</a:t>
            </a:r>
            <a:r>
              <a:rPr lang="en-US" sz="1800" dirty="0" smtClean="0"/>
              <a:t> en </a:t>
            </a:r>
            <a:r>
              <a:rPr lang="en-US" sz="1800" dirty="0" err="1" smtClean="0"/>
              <a:t>linea</a:t>
            </a:r>
            <a:r>
              <a:rPr lang="en-US" sz="1800" dirty="0" smtClean="0"/>
              <a:t> de </a:t>
            </a:r>
            <a:r>
              <a:rPr lang="en-US" sz="1800" dirty="0" err="1" smtClean="0"/>
              <a:t>Xaml</a:t>
            </a:r>
            <a:endParaRPr lang="en-US" sz="1800" dirty="0" smtClean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1066800" y="2514600"/>
            <a:ext cx="7848600" cy="37338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>
            <a:normAutofit fontScale="92500" lnSpcReduction="20000"/>
          </a:bodyPr>
          <a:lstStyle/>
          <a:p>
            <a:pPr marL="411480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Wingdings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function</a:t>
            </a:r>
            <a:r>
              <a:rPr kumimoji="0" lang="en-US" sz="14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root_Loaded</a:t>
            </a:r>
            <a:r>
              <a:rPr kumimoji="0" lang="en-US" sz="14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(sender, </a:t>
            </a:r>
            <a:r>
              <a:rPr kumimoji="0" lang="en-US" sz="1400" b="0" i="0" u="none" strike="noStrike" kern="1200" cap="none" spc="0" normalizeH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args</a:t>
            </a:r>
            <a:r>
              <a:rPr kumimoji="0" lang="en-US" sz="14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){</a:t>
            </a:r>
          </a:p>
          <a:p>
            <a:pPr marL="411480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Wingdings"/>
              <a:buNone/>
              <a:tabLst/>
              <a:defRPr/>
            </a:pPr>
            <a:endParaRPr lang="en-US" sz="1400" dirty="0" smtClean="0">
              <a:solidFill>
                <a:schemeClr val="bg1"/>
              </a:solidFill>
              <a:latin typeface="Lucida Console" pitchFamily="49" charset="0"/>
            </a:endParaRPr>
          </a:p>
          <a:p>
            <a:pPr marL="411480" lvl="0" indent="-342900">
              <a:spcBef>
                <a:spcPts val="700"/>
              </a:spcBef>
              <a:buClr>
                <a:schemeClr val="tx2"/>
              </a:buClr>
              <a:buSzPct val="95000"/>
              <a:defRPr/>
            </a:pPr>
            <a:r>
              <a:rPr lang="en-US" sz="1400" dirty="0">
                <a:solidFill>
                  <a:schemeClr val="bg1"/>
                </a:solidFill>
                <a:latin typeface="Lucida Console" pitchFamily="49" charset="0"/>
              </a:rPr>
              <a:t>	</a:t>
            </a:r>
            <a:r>
              <a:rPr lang="en-US" sz="1400" dirty="0" smtClean="0">
                <a:solidFill>
                  <a:schemeClr val="bg1"/>
                </a:solidFill>
                <a:latin typeface="Lucida Console" pitchFamily="49" charset="0"/>
              </a:rPr>
              <a:t>// get reference to the host control …</a:t>
            </a:r>
          </a:p>
          <a:p>
            <a:pPr marL="411480" lvl="0" indent="-342900">
              <a:spcBef>
                <a:spcPts val="700"/>
              </a:spcBef>
              <a:buClr>
                <a:schemeClr val="tx2"/>
              </a:buClr>
              <a:buSzPct val="95000"/>
              <a:defRPr/>
            </a:pPr>
            <a:r>
              <a:rPr lang="en-US" sz="1400" dirty="0" smtClean="0">
                <a:solidFill>
                  <a:schemeClr val="bg1"/>
                </a:solidFill>
                <a:latin typeface="Lucida Console" pitchFamily="49" charset="0"/>
              </a:rPr>
              <a:t>	</a:t>
            </a:r>
            <a:r>
              <a:rPr lang="en-US" sz="1400" dirty="0" err="1" smtClean="0">
                <a:solidFill>
                  <a:schemeClr val="bg1"/>
                </a:solidFill>
                <a:latin typeface="Lucida Console" pitchFamily="49" charset="0"/>
              </a:rPr>
              <a:t>var</a:t>
            </a:r>
            <a:r>
              <a:rPr lang="en-US" sz="1400" dirty="0" smtClean="0">
                <a:solidFill>
                  <a:schemeClr val="bg1"/>
                </a:solidFill>
                <a:latin typeface="Lucida Console" pitchFamily="49" charset="0"/>
              </a:rPr>
              <a:t> host = </a:t>
            </a:r>
            <a:r>
              <a:rPr lang="en-US" sz="1400" dirty="0" err="1" smtClean="0">
                <a:solidFill>
                  <a:schemeClr val="bg1"/>
                </a:solidFill>
                <a:latin typeface="Lucida Console" pitchFamily="49" charset="0"/>
              </a:rPr>
              <a:t>document.getElementById</a:t>
            </a:r>
            <a:r>
              <a:rPr lang="en-US" sz="1400" dirty="0" smtClean="0">
                <a:solidFill>
                  <a:schemeClr val="bg1"/>
                </a:solidFill>
                <a:latin typeface="Lucida Console" pitchFamily="49" charset="0"/>
              </a:rPr>
              <a:t>(“</a:t>
            </a:r>
            <a:r>
              <a:rPr lang="en-US" sz="1400" dirty="0" err="1" smtClean="0">
                <a:solidFill>
                  <a:schemeClr val="bg1"/>
                </a:solidFill>
                <a:latin typeface="Lucida Console" pitchFamily="49" charset="0"/>
              </a:rPr>
              <a:t>theHost</a:t>
            </a:r>
            <a:r>
              <a:rPr lang="en-US" sz="1400" dirty="0" smtClean="0">
                <a:solidFill>
                  <a:schemeClr val="bg1"/>
                </a:solidFill>
                <a:latin typeface="Lucida Console" pitchFamily="49" charset="0"/>
              </a:rPr>
              <a:t>”);</a:t>
            </a:r>
          </a:p>
          <a:p>
            <a:pPr marL="411480" lvl="0" indent="-342900">
              <a:spcBef>
                <a:spcPts val="700"/>
              </a:spcBef>
              <a:buClr>
                <a:schemeClr val="tx2"/>
              </a:buClr>
              <a:buSzPct val="95000"/>
              <a:defRPr/>
            </a:pPr>
            <a:endParaRPr lang="en-US" sz="1400" dirty="0" smtClean="0">
              <a:solidFill>
                <a:schemeClr val="bg1"/>
              </a:solidFill>
              <a:latin typeface="Lucida Console" pitchFamily="49" charset="0"/>
            </a:endParaRPr>
          </a:p>
          <a:p>
            <a:pPr marL="411480" lvl="0" indent="-342900">
              <a:spcBef>
                <a:spcPts val="700"/>
              </a:spcBef>
              <a:buClr>
                <a:schemeClr val="tx2"/>
              </a:buClr>
              <a:buSzPct val="95000"/>
              <a:defRPr/>
            </a:pPr>
            <a:r>
              <a:rPr lang="en-US" sz="1400" dirty="0" smtClean="0">
                <a:solidFill>
                  <a:schemeClr val="bg1"/>
                </a:solidFill>
                <a:latin typeface="Lucida Console" pitchFamily="49" charset="0"/>
              </a:rPr>
              <a:t>	// The XAML </a:t>
            </a:r>
          </a:p>
          <a:p>
            <a:pPr marL="411480" lvl="0" indent="-342900">
              <a:spcBef>
                <a:spcPts val="700"/>
              </a:spcBef>
              <a:buClr>
                <a:schemeClr val="tx2"/>
              </a:buClr>
              <a:buSzPct val="95000"/>
              <a:defRPr/>
            </a:pPr>
            <a:r>
              <a:rPr lang="en-US" sz="1400" dirty="0" smtClean="0">
                <a:solidFill>
                  <a:schemeClr val="bg1"/>
                </a:solidFill>
                <a:latin typeface="Lucida Console" pitchFamily="49" charset="0"/>
              </a:rPr>
              <a:t>	</a:t>
            </a:r>
            <a:r>
              <a:rPr lang="en-US" sz="1400" dirty="0" err="1" smtClean="0">
                <a:solidFill>
                  <a:schemeClr val="bg1"/>
                </a:solidFill>
                <a:latin typeface="Lucida Console" pitchFamily="49" charset="0"/>
              </a:rPr>
              <a:t>var</a:t>
            </a:r>
            <a:r>
              <a:rPr lang="en-US" sz="1400" dirty="0" smtClean="0">
                <a:solidFill>
                  <a:schemeClr val="bg1"/>
                </a:solidFill>
                <a:latin typeface="Lucida Console" pitchFamily="49" charset="0"/>
              </a:rPr>
              <a:t> </a:t>
            </a:r>
            <a:r>
              <a:rPr lang="en-US" sz="1400" dirty="0" err="1" smtClean="0">
                <a:solidFill>
                  <a:schemeClr val="bg1"/>
                </a:solidFill>
                <a:latin typeface="Lucida Console" pitchFamily="49" charset="0"/>
              </a:rPr>
              <a:t>xaml</a:t>
            </a:r>
            <a:r>
              <a:rPr lang="en-US" sz="1400" dirty="0" smtClean="0">
                <a:solidFill>
                  <a:schemeClr val="bg1"/>
                </a:solidFill>
                <a:latin typeface="Lucida Console" pitchFamily="49" charset="0"/>
              </a:rPr>
              <a:t> = ‘&lt;Rectangle Fill=“Blue” Width=“100” Height=“100” /&gt;’;</a:t>
            </a:r>
          </a:p>
          <a:p>
            <a:pPr marL="411480" lvl="0" indent="-342900">
              <a:spcBef>
                <a:spcPts val="700"/>
              </a:spcBef>
              <a:buClr>
                <a:schemeClr val="tx2"/>
              </a:buClr>
              <a:buSzPct val="95000"/>
              <a:defRPr/>
            </a:pPr>
            <a:endParaRPr lang="en-US" sz="1400" dirty="0" smtClean="0">
              <a:solidFill>
                <a:schemeClr val="bg1"/>
              </a:solidFill>
              <a:latin typeface="Lucida Console" pitchFamily="49" charset="0"/>
            </a:endParaRPr>
          </a:p>
          <a:p>
            <a:pPr marL="411480" lvl="0" indent="-342900">
              <a:spcBef>
                <a:spcPts val="700"/>
              </a:spcBef>
              <a:buClr>
                <a:schemeClr val="tx2"/>
              </a:buClr>
              <a:buSzPct val="95000"/>
              <a:defRPr/>
            </a:pPr>
            <a:r>
              <a:rPr lang="en-US" sz="1400" dirty="0" smtClean="0">
                <a:solidFill>
                  <a:schemeClr val="bg1"/>
                </a:solidFill>
                <a:latin typeface="Lucida Console" pitchFamily="49" charset="0"/>
              </a:rPr>
              <a:t>	// Create a new object from the XAML fragment </a:t>
            </a:r>
          </a:p>
          <a:p>
            <a:pPr marL="411480" lvl="0" indent="-342900">
              <a:spcBef>
                <a:spcPts val="700"/>
              </a:spcBef>
              <a:buClr>
                <a:schemeClr val="tx2"/>
              </a:buClr>
              <a:buSzPct val="95000"/>
              <a:defRPr/>
            </a:pPr>
            <a:r>
              <a:rPr lang="en-US" sz="1400" dirty="0" smtClean="0">
                <a:solidFill>
                  <a:schemeClr val="bg1"/>
                </a:solidFill>
                <a:latin typeface="Lucida Console" pitchFamily="49" charset="0"/>
              </a:rPr>
              <a:t>	</a:t>
            </a:r>
            <a:r>
              <a:rPr lang="en-US" sz="1400" dirty="0" err="1" smtClean="0">
                <a:solidFill>
                  <a:schemeClr val="bg1"/>
                </a:solidFill>
                <a:latin typeface="Lucida Console" pitchFamily="49" charset="0"/>
              </a:rPr>
              <a:t>var</a:t>
            </a:r>
            <a:r>
              <a:rPr lang="en-US" sz="1400" dirty="0" smtClean="0">
                <a:solidFill>
                  <a:schemeClr val="bg1"/>
                </a:solidFill>
                <a:latin typeface="Lucida Console" pitchFamily="49" charset="0"/>
              </a:rPr>
              <a:t> </a:t>
            </a:r>
            <a:r>
              <a:rPr lang="en-US" sz="1400" dirty="0" err="1" smtClean="0">
                <a:solidFill>
                  <a:schemeClr val="bg1"/>
                </a:solidFill>
                <a:latin typeface="Lucida Console" pitchFamily="49" charset="0"/>
              </a:rPr>
              <a:t>newRect</a:t>
            </a:r>
            <a:r>
              <a:rPr lang="en-US" sz="1400" dirty="0" smtClean="0">
                <a:solidFill>
                  <a:schemeClr val="bg1"/>
                </a:solidFill>
                <a:latin typeface="Lucida Console" pitchFamily="49" charset="0"/>
              </a:rPr>
              <a:t> = </a:t>
            </a:r>
            <a:r>
              <a:rPr lang="en-US" sz="1400" dirty="0" err="1" smtClean="0">
                <a:solidFill>
                  <a:schemeClr val="bg1"/>
                </a:solidFill>
                <a:latin typeface="Lucida Console" pitchFamily="49" charset="0"/>
              </a:rPr>
              <a:t>host.createFromXaml</a:t>
            </a:r>
            <a:r>
              <a:rPr lang="en-US" sz="1400" dirty="0" smtClean="0">
                <a:solidFill>
                  <a:schemeClr val="bg1"/>
                </a:solidFill>
                <a:latin typeface="Lucida Console" pitchFamily="49" charset="0"/>
              </a:rPr>
              <a:t>(</a:t>
            </a:r>
            <a:r>
              <a:rPr lang="en-US" sz="1400" dirty="0" err="1" smtClean="0">
                <a:solidFill>
                  <a:schemeClr val="bg1"/>
                </a:solidFill>
                <a:latin typeface="Lucida Console" pitchFamily="49" charset="0"/>
              </a:rPr>
              <a:t>xaml</a:t>
            </a:r>
            <a:r>
              <a:rPr lang="en-US" sz="1400" dirty="0" smtClean="0">
                <a:solidFill>
                  <a:schemeClr val="bg1"/>
                </a:solidFill>
                <a:latin typeface="Lucida Console" pitchFamily="49" charset="0"/>
              </a:rPr>
              <a:t>);</a:t>
            </a:r>
          </a:p>
          <a:p>
            <a:pPr marL="411480" lvl="0" indent="-342900">
              <a:spcBef>
                <a:spcPts val="700"/>
              </a:spcBef>
              <a:buClr>
                <a:schemeClr val="tx2"/>
              </a:buClr>
              <a:buSzPct val="95000"/>
              <a:defRPr/>
            </a:pPr>
            <a:endParaRPr lang="en-US" sz="1400" baseline="0" dirty="0" smtClean="0">
              <a:solidFill>
                <a:schemeClr val="bg1"/>
              </a:solidFill>
              <a:latin typeface="Lucida Console" pitchFamily="49" charset="0"/>
            </a:endParaRPr>
          </a:p>
          <a:p>
            <a:pPr marL="411480" lvl="0" indent="-342900">
              <a:spcBef>
                <a:spcPts val="700"/>
              </a:spcBef>
              <a:buClr>
                <a:schemeClr val="tx2"/>
              </a:buClr>
              <a:buSzPct val="95000"/>
              <a:defRPr/>
            </a:pPr>
            <a:r>
              <a:rPr lang="en-US" sz="1400" dirty="0" smtClean="0">
                <a:solidFill>
                  <a:schemeClr val="bg1"/>
                </a:solidFill>
                <a:latin typeface="Lucida Console" pitchFamily="49" charset="0"/>
              </a:rPr>
              <a:t>	// Add to children collection …</a:t>
            </a:r>
          </a:p>
          <a:p>
            <a:pPr marL="411480" lvl="0" indent="-342900">
              <a:spcBef>
                <a:spcPts val="700"/>
              </a:spcBef>
              <a:buClr>
                <a:schemeClr val="tx2"/>
              </a:buClr>
              <a:buSzPct val="95000"/>
              <a:defRPr/>
            </a:pPr>
            <a:r>
              <a:rPr lang="en-US" sz="1400" baseline="0" dirty="0" smtClean="0">
                <a:solidFill>
                  <a:schemeClr val="bg1"/>
                </a:solidFill>
                <a:latin typeface="Lucida Console" pitchFamily="49" charset="0"/>
              </a:rPr>
              <a:t>	</a:t>
            </a:r>
            <a:r>
              <a:rPr lang="en-US" sz="1400" baseline="0" dirty="0" err="1" smtClean="0">
                <a:solidFill>
                  <a:schemeClr val="bg1"/>
                </a:solidFill>
                <a:latin typeface="Lucida Console" pitchFamily="49" charset="0"/>
              </a:rPr>
              <a:t>sender.children.add</a:t>
            </a:r>
            <a:r>
              <a:rPr lang="en-US" sz="1400" baseline="0" dirty="0" smtClean="0">
                <a:solidFill>
                  <a:schemeClr val="bg1"/>
                </a:solidFill>
                <a:latin typeface="Lucida Console" pitchFamily="49" charset="0"/>
              </a:rPr>
              <a:t>(</a:t>
            </a:r>
            <a:r>
              <a:rPr lang="en-US" sz="1400" baseline="0" dirty="0" err="1" smtClean="0">
                <a:solidFill>
                  <a:schemeClr val="bg1"/>
                </a:solidFill>
                <a:latin typeface="Lucida Console" pitchFamily="49" charset="0"/>
              </a:rPr>
              <a:t>newRect</a:t>
            </a:r>
            <a:r>
              <a:rPr lang="en-US" sz="1400" baseline="0" dirty="0" smtClean="0">
                <a:solidFill>
                  <a:schemeClr val="bg1"/>
                </a:solidFill>
                <a:latin typeface="Lucida Console" pitchFamily="49" charset="0"/>
              </a:rPr>
              <a:t>);</a:t>
            </a:r>
          </a:p>
          <a:p>
            <a:pPr marL="411480" lvl="0" indent="-342900">
              <a:spcBef>
                <a:spcPts val="700"/>
              </a:spcBef>
              <a:buClr>
                <a:schemeClr val="tx2"/>
              </a:buClr>
              <a:buSzPct val="95000"/>
              <a:defRPr/>
            </a:pPr>
            <a:endParaRPr lang="en-US" sz="1400" baseline="0" dirty="0" smtClean="0">
              <a:solidFill>
                <a:schemeClr val="bg1"/>
              </a:solidFill>
              <a:latin typeface="Lucida Console" pitchFamily="49" charset="0"/>
            </a:endParaRPr>
          </a:p>
          <a:p>
            <a:pPr marL="411480" lvl="0" indent="-342900">
              <a:spcBef>
                <a:spcPts val="700"/>
              </a:spcBef>
              <a:buClr>
                <a:schemeClr val="tx2"/>
              </a:buClr>
              <a:buSzPct val="95000"/>
              <a:defRPr/>
            </a:pPr>
            <a:r>
              <a:rPr lang="en-US" sz="1400" baseline="0" dirty="0" smtClean="0">
                <a:solidFill>
                  <a:schemeClr val="bg1"/>
                </a:solidFill>
                <a:latin typeface="Lucida Console" pitchFamily="49" charset="0"/>
              </a:rPr>
              <a:t>}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Lucida Console" pitchFamily="49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allAtOnce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s-DO" dirty="0" smtClean="0"/>
              <a:t>Demo (2)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DO" dirty="0" err="1" smtClean="0"/>
              <a:t>Putting</a:t>
            </a:r>
            <a:r>
              <a:rPr lang="es-DO" dirty="0" smtClean="0"/>
              <a:t> </a:t>
            </a:r>
            <a:r>
              <a:rPr lang="es-DO" dirty="0" err="1" smtClean="0"/>
              <a:t>it</a:t>
            </a:r>
            <a:r>
              <a:rPr lang="es-DO" dirty="0" smtClean="0"/>
              <a:t> </a:t>
            </a:r>
            <a:r>
              <a:rPr lang="es-DO" dirty="0" err="1" smtClean="0"/>
              <a:t>all</a:t>
            </a:r>
            <a:r>
              <a:rPr lang="es-DO" dirty="0" smtClean="0"/>
              <a:t> </a:t>
            </a:r>
            <a:r>
              <a:rPr lang="es-DO" dirty="0" err="1" smtClean="0"/>
              <a:t>together</a:t>
            </a:r>
            <a:r>
              <a:rPr lang="es-DO" dirty="0" smtClean="0"/>
              <a:t> (</a:t>
            </a:r>
            <a:r>
              <a:rPr lang="es-DO" dirty="0" err="1" smtClean="0"/>
              <a:t>Grid</a:t>
            </a:r>
            <a:r>
              <a:rPr lang="es-DO" dirty="0" smtClean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 err="1" smtClean="0"/>
              <a:t>Animaciones</a:t>
            </a:r>
            <a:r>
              <a:rPr lang="en-US" dirty="0" smtClean="0"/>
              <a:t> en </a:t>
            </a:r>
            <a:r>
              <a:rPr lang="en-US" dirty="0" err="1" smtClean="0"/>
              <a:t>silverlight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133600"/>
            <a:ext cx="8001000" cy="44958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marL="91440" lvl="0" indent="-91440">
              <a:buNone/>
              <a:defRPr/>
            </a:pPr>
            <a:r>
              <a:rPr lang="en-US" sz="1600" dirty="0" smtClean="0">
                <a:solidFill>
                  <a:schemeClr val="bg1"/>
                </a:solidFill>
                <a:latin typeface="Lucida Console" pitchFamily="49" charset="0"/>
              </a:rPr>
              <a:t>&lt;Canvas </a:t>
            </a:r>
            <a:r>
              <a:rPr lang="en-US" sz="1600" dirty="0" err="1" smtClean="0">
                <a:solidFill>
                  <a:schemeClr val="bg1"/>
                </a:solidFill>
                <a:latin typeface="Lucida Console" pitchFamily="49" charset="0"/>
              </a:rPr>
              <a:t>xmlns</a:t>
            </a:r>
            <a:r>
              <a:rPr lang="en-US" sz="1600" dirty="0" smtClean="0">
                <a:solidFill>
                  <a:schemeClr val="bg1"/>
                </a:solidFill>
                <a:latin typeface="Lucida Console" pitchFamily="49" charset="0"/>
              </a:rPr>
              <a:t>=</a:t>
            </a:r>
            <a:r>
              <a:rPr lang="en-US" sz="1600" dirty="0" smtClean="0">
                <a:solidFill>
                  <a:schemeClr val="bg1"/>
                </a:solidFill>
                <a:latin typeface="Lucida Console" pitchFamily="49" charset="0"/>
                <a:hlinkClick r:id="rId2"/>
              </a:rPr>
              <a:t>http://schemas.microsoft.com/client/2007</a:t>
            </a:r>
            <a:endParaRPr lang="en-US" sz="1600" dirty="0" smtClean="0">
              <a:solidFill>
                <a:schemeClr val="bg1"/>
              </a:solidFill>
              <a:latin typeface="Lucida Console" pitchFamily="49" charset="0"/>
            </a:endParaRPr>
          </a:p>
          <a:p>
            <a:pPr marL="91440" lvl="0" indent="-91440">
              <a:buNone/>
              <a:defRPr/>
            </a:pPr>
            <a:r>
              <a:rPr lang="en-US" sz="1600" dirty="0" smtClean="0">
                <a:solidFill>
                  <a:schemeClr val="bg1"/>
                </a:solidFill>
                <a:latin typeface="Lucida Console" pitchFamily="49" charset="0"/>
              </a:rPr>
              <a:t>	</a:t>
            </a:r>
            <a:r>
              <a:rPr lang="en-US" sz="1600" dirty="0" err="1" smtClean="0">
                <a:solidFill>
                  <a:schemeClr val="bg1"/>
                </a:solidFill>
                <a:latin typeface="Lucida Console" pitchFamily="49" charset="0"/>
              </a:rPr>
              <a:t>xmlns</a:t>
            </a:r>
            <a:r>
              <a:rPr lang="en-US" sz="1600" dirty="0" smtClean="0">
                <a:solidFill>
                  <a:schemeClr val="bg1"/>
                </a:solidFill>
                <a:latin typeface="Lucida Console" pitchFamily="49" charset="0"/>
              </a:rPr>
              <a:t>=</a:t>
            </a:r>
            <a:r>
              <a:rPr lang="en-US" sz="1600" dirty="0" smtClean="0">
                <a:solidFill>
                  <a:schemeClr val="bg1"/>
                </a:solidFill>
                <a:latin typeface="Lucida Console" pitchFamily="49" charset="0"/>
                <a:hlinkClick r:id="rId3"/>
              </a:rPr>
              <a:t>http://schemas.microsoft.com/winfx/2006/xaml</a:t>
            </a:r>
            <a:r>
              <a:rPr lang="en-US" sz="1600" dirty="0" smtClean="0">
                <a:solidFill>
                  <a:schemeClr val="bg1"/>
                </a:solidFill>
                <a:latin typeface="Lucida Console" pitchFamily="49" charset="0"/>
              </a:rPr>
              <a:t>&gt;</a:t>
            </a:r>
          </a:p>
          <a:p>
            <a:pPr marL="91440" lvl="0" indent="-91440">
              <a:buNone/>
              <a:defRPr/>
            </a:pPr>
            <a:r>
              <a:rPr lang="en-US" sz="1600" dirty="0" smtClean="0">
                <a:solidFill>
                  <a:schemeClr val="bg1"/>
                </a:solidFill>
                <a:latin typeface="Lucida Console" pitchFamily="49" charset="0"/>
              </a:rPr>
              <a:t>	&lt;</a:t>
            </a:r>
            <a:r>
              <a:rPr lang="en-US" sz="1600" dirty="0" err="1" smtClean="0">
                <a:solidFill>
                  <a:schemeClr val="bg1"/>
                </a:solidFill>
                <a:latin typeface="Lucida Console" pitchFamily="49" charset="0"/>
              </a:rPr>
              <a:t>Canvas.Triggers</a:t>
            </a:r>
            <a:r>
              <a:rPr lang="en-US" sz="1600" dirty="0" smtClean="0">
                <a:solidFill>
                  <a:schemeClr val="bg1"/>
                </a:solidFill>
                <a:latin typeface="Lucida Console" pitchFamily="49" charset="0"/>
              </a:rPr>
              <a:t>&gt;</a:t>
            </a:r>
          </a:p>
          <a:p>
            <a:pPr marL="91440" lvl="0" indent="-91440">
              <a:buNone/>
              <a:defRPr/>
            </a:pPr>
            <a:r>
              <a:rPr lang="en-US" sz="1600" dirty="0" smtClean="0">
                <a:solidFill>
                  <a:schemeClr val="bg1"/>
                </a:solidFill>
                <a:latin typeface="Lucida Console" pitchFamily="49" charset="0"/>
              </a:rPr>
              <a:t>	&lt;</a:t>
            </a:r>
            <a:r>
              <a:rPr lang="en-US" sz="1600" dirty="0" err="1" smtClean="0">
                <a:solidFill>
                  <a:schemeClr val="bg1"/>
                </a:solidFill>
                <a:latin typeface="Lucida Console" pitchFamily="49" charset="0"/>
              </a:rPr>
              <a:t>EventTriggers</a:t>
            </a:r>
            <a:r>
              <a:rPr lang="en-US" sz="1600" dirty="0" smtClean="0">
                <a:solidFill>
                  <a:schemeClr val="bg1"/>
                </a:solidFill>
                <a:latin typeface="Lucida Console" pitchFamily="49" charset="0"/>
              </a:rPr>
              <a:t>&gt;</a:t>
            </a:r>
          </a:p>
          <a:p>
            <a:pPr marL="91440" lvl="0" indent="-91440">
              <a:buNone/>
              <a:defRPr/>
            </a:pPr>
            <a:r>
              <a:rPr lang="en-US" sz="1600" dirty="0" smtClean="0">
                <a:solidFill>
                  <a:schemeClr val="bg1"/>
                </a:solidFill>
                <a:latin typeface="Lucida Console" pitchFamily="49" charset="0"/>
              </a:rPr>
              <a:t>	&lt;</a:t>
            </a:r>
            <a:r>
              <a:rPr lang="en-US" sz="1600" dirty="0" err="1" smtClean="0">
                <a:solidFill>
                  <a:schemeClr val="bg1"/>
                </a:solidFill>
                <a:latin typeface="Lucida Console" pitchFamily="49" charset="0"/>
              </a:rPr>
              <a:t>EventTrigger</a:t>
            </a:r>
            <a:r>
              <a:rPr lang="en-US" sz="1600" dirty="0" smtClean="0">
                <a:solidFill>
                  <a:schemeClr val="bg1"/>
                </a:solidFill>
                <a:latin typeface="Lucida Console" pitchFamily="49" charset="0"/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Console" pitchFamily="49" charset="0"/>
              </a:rPr>
              <a:t>RoutedEvent</a:t>
            </a:r>
            <a:r>
              <a:rPr 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Console" pitchFamily="49" charset="0"/>
              </a:rPr>
              <a:t>=“</a:t>
            </a:r>
            <a:r>
              <a:rPr lang="en-US" sz="16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Console" pitchFamily="49" charset="0"/>
              </a:rPr>
              <a:t>Canvas.Loaded</a:t>
            </a:r>
            <a:r>
              <a:rPr 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Console" pitchFamily="49" charset="0"/>
              </a:rPr>
              <a:t>”</a:t>
            </a:r>
            <a:r>
              <a:rPr lang="en-US" sz="1600" dirty="0" smtClean="0">
                <a:solidFill>
                  <a:schemeClr val="bg1"/>
                </a:solidFill>
                <a:latin typeface="Lucida Console" pitchFamily="49" charset="0"/>
              </a:rPr>
              <a:t>&gt;</a:t>
            </a:r>
          </a:p>
          <a:p>
            <a:pPr marL="91440" lvl="0" indent="-91440">
              <a:buNone/>
              <a:defRPr/>
            </a:pPr>
            <a:r>
              <a:rPr lang="en-US" sz="1600" dirty="0" smtClean="0">
                <a:solidFill>
                  <a:schemeClr val="bg1"/>
                </a:solidFill>
                <a:latin typeface="Lucida Console" pitchFamily="49" charset="0"/>
              </a:rPr>
              <a:t>	&lt;</a:t>
            </a:r>
            <a:r>
              <a:rPr lang="en-US" sz="1600" dirty="0" err="1" smtClean="0">
                <a:solidFill>
                  <a:schemeClr val="bg1"/>
                </a:solidFill>
                <a:latin typeface="Lucida Console" pitchFamily="49" charset="0"/>
              </a:rPr>
              <a:t>BeginStoryboard</a:t>
            </a:r>
            <a:r>
              <a:rPr lang="en-US" sz="1600" dirty="0" smtClean="0">
                <a:solidFill>
                  <a:schemeClr val="bg1"/>
                </a:solidFill>
                <a:latin typeface="Lucida Console" pitchFamily="49" charset="0"/>
              </a:rPr>
              <a:t>&gt;</a:t>
            </a:r>
          </a:p>
          <a:p>
            <a:pPr marL="91440" lvl="0" indent="-91440">
              <a:buNone/>
              <a:defRPr/>
            </a:pPr>
            <a:r>
              <a:rPr lang="en-US" sz="1600" dirty="0" smtClean="0">
                <a:solidFill>
                  <a:schemeClr val="bg1"/>
                </a:solidFill>
                <a:latin typeface="Lucida Console" pitchFamily="49" charset="0"/>
              </a:rPr>
              <a:t>		&lt;Storyboard&gt;</a:t>
            </a:r>
          </a:p>
          <a:p>
            <a:pPr marL="91440" lvl="0" indent="-91440">
              <a:buNone/>
              <a:defRPr/>
            </a:pPr>
            <a:r>
              <a:rPr lang="en-US" sz="1600" dirty="0" smtClean="0">
                <a:solidFill>
                  <a:schemeClr val="bg1"/>
                </a:solidFill>
                <a:latin typeface="Lucida Console" pitchFamily="49" charset="0"/>
              </a:rPr>
              <a:t>			&lt;</a:t>
            </a:r>
            <a:r>
              <a:rPr lang="en-US" sz="1600" dirty="0" err="1" smtClean="0">
                <a:solidFill>
                  <a:schemeClr val="bg1"/>
                </a:solidFill>
                <a:latin typeface="Lucida Console" pitchFamily="49" charset="0"/>
              </a:rPr>
              <a:t>DoubleAnimation</a:t>
            </a:r>
            <a:r>
              <a:rPr lang="en-US" sz="1600" dirty="0" smtClean="0">
                <a:solidFill>
                  <a:schemeClr val="bg1"/>
                </a:solidFill>
                <a:latin typeface="Lucida Console" pitchFamily="49" charset="0"/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  <a:latin typeface="Lucida Console" pitchFamily="49" charset="0"/>
              </a:rPr>
              <a:t>Storyboard.Targetname</a:t>
            </a:r>
            <a:r>
              <a:rPr lang="en-US" sz="1600" dirty="0" smtClean="0">
                <a:solidFill>
                  <a:schemeClr val="bg1"/>
                </a:solidFill>
                <a:latin typeface="Lucida Console" pitchFamily="49" charset="0"/>
              </a:rPr>
              <a:t>=“Rectangle1”</a:t>
            </a:r>
          </a:p>
          <a:p>
            <a:pPr marL="91440" lvl="0" indent="-91440">
              <a:buNone/>
              <a:defRPr/>
            </a:pPr>
            <a:r>
              <a:rPr lang="en-US" sz="1600" dirty="0" smtClean="0">
                <a:solidFill>
                  <a:schemeClr val="bg1"/>
                </a:solidFill>
                <a:latin typeface="Lucida Console" pitchFamily="49" charset="0"/>
              </a:rPr>
              <a:t>				</a:t>
            </a:r>
            <a:r>
              <a:rPr lang="en-US" sz="1600" dirty="0" err="1" smtClean="0">
                <a:solidFill>
                  <a:schemeClr val="bg1"/>
                </a:solidFill>
                <a:latin typeface="Lucida Console" pitchFamily="49" charset="0"/>
              </a:rPr>
              <a:t>Storyboard.TargetProperty</a:t>
            </a:r>
            <a:r>
              <a:rPr lang="en-US" sz="1600" dirty="0" smtClean="0">
                <a:solidFill>
                  <a:schemeClr val="bg1"/>
                </a:solidFill>
                <a:latin typeface="Lucida Console" pitchFamily="49" charset="0"/>
              </a:rPr>
              <a:t>=“(</a:t>
            </a:r>
            <a:r>
              <a:rPr lang="en-US" sz="1600" dirty="0" err="1" smtClean="0">
                <a:solidFill>
                  <a:schemeClr val="bg1"/>
                </a:solidFill>
                <a:latin typeface="Lucida Console" pitchFamily="49" charset="0"/>
              </a:rPr>
              <a:t>Rectangle.Height</a:t>
            </a:r>
            <a:r>
              <a:rPr lang="en-US" sz="1600" dirty="0" smtClean="0">
                <a:solidFill>
                  <a:schemeClr val="bg1"/>
                </a:solidFill>
                <a:latin typeface="Lucida Console" pitchFamily="49" charset="0"/>
              </a:rPr>
              <a:t>)”</a:t>
            </a:r>
          </a:p>
          <a:p>
            <a:pPr marL="91440" lvl="0" indent="-91440">
              <a:buNone/>
              <a:defRPr/>
            </a:pPr>
            <a:r>
              <a:rPr lang="en-US" sz="1600" dirty="0" smtClean="0">
                <a:solidFill>
                  <a:schemeClr val="bg1"/>
                </a:solidFill>
                <a:latin typeface="Lucida Console" pitchFamily="49" charset="0"/>
              </a:rPr>
              <a:t>				Duration=“0:00:01” Value=“400” /&gt;</a:t>
            </a:r>
          </a:p>
          <a:p>
            <a:pPr marL="91440" lvl="0" indent="-91440">
              <a:buNone/>
              <a:defRPr/>
            </a:pPr>
            <a:r>
              <a:rPr lang="en-US" sz="1600" dirty="0" smtClean="0">
                <a:solidFill>
                  <a:schemeClr val="bg1"/>
                </a:solidFill>
                <a:latin typeface="Lucida Console" pitchFamily="49" charset="0"/>
              </a:rPr>
              <a:t>		&lt;/Storyboard&gt;</a:t>
            </a:r>
          </a:p>
          <a:p>
            <a:pPr marL="91440" lvl="0" indent="-91440">
              <a:buNone/>
              <a:defRPr/>
            </a:pPr>
            <a:r>
              <a:rPr lang="en-US" sz="1600" dirty="0" smtClean="0">
                <a:solidFill>
                  <a:schemeClr val="bg1"/>
                </a:solidFill>
                <a:latin typeface="Lucida Console" pitchFamily="49" charset="0"/>
              </a:rPr>
              <a:t>	&lt;/</a:t>
            </a:r>
            <a:r>
              <a:rPr lang="en-US" sz="1600" dirty="0" err="1" smtClean="0">
                <a:solidFill>
                  <a:schemeClr val="bg1"/>
                </a:solidFill>
                <a:latin typeface="Lucida Console" pitchFamily="49" charset="0"/>
              </a:rPr>
              <a:t>BeginStoryboard</a:t>
            </a:r>
            <a:r>
              <a:rPr lang="en-US" sz="1600" dirty="0" smtClean="0">
                <a:solidFill>
                  <a:schemeClr val="bg1"/>
                </a:solidFill>
                <a:latin typeface="Lucida Console" pitchFamily="49" charset="0"/>
              </a:rPr>
              <a:t>&gt;</a:t>
            </a:r>
          </a:p>
          <a:p>
            <a:pPr marL="91440" lvl="0" indent="-91440">
              <a:buNone/>
              <a:defRPr/>
            </a:pPr>
            <a:r>
              <a:rPr lang="en-US" sz="1600" dirty="0" smtClean="0">
                <a:solidFill>
                  <a:schemeClr val="bg1"/>
                </a:solidFill>
                <a:latin typeface="Lucida Console" pitchFamily="49" charset="0"/>
              </a:rPr>
              <a:t>	&lt;/</a:t>
            </a:r>
            <a:r>
              <a:rPr lang="en-US" sz="1600" dirty="0" err="1" smtClean="0">
                <a:solidFill>
                  <a:schemeClr val="bg1"/>
                </a:solidFill>
                <a:latin typeface="Lucida Console" pitchFamily="49" charset="0"/>
              </a:rPr>
              <a:t>EventTrigger</a:t>
            </a:r>
            <a:r>
              <a:rPr lang="en-US" sz="1600" dirty="0" smtClean="0">
                <a:solidFill>
                  <a:schemeClr val="bg1"/>
                </a:solidFill>
                <a:latin typeface="Lucida Console" pitchFamily="49" charset="0"/>
              </a:rPr>
              <a:t>&gt;</a:t>
            </a:r>
          </a:p>
          <a:p>
            <a:pPr marL="91440" lvl="0" indent="-91440">
              <a:buNone/>
              <a:defRPr/>
            </a:pPr>
            <a:r>
              <a:rPr lang="en-US" sz="1600" dirty="0" smtClean="0">
                <a:solidFill>
                  <a:schemeClr val="bg1"/>
                </a:solidFill>
                <a:latin typeface="Lucida Console" pitchFamily="49" charset="0"/>
              </a:rPr>
              <a:t>	&lt;/</a:t>
            </a:r>
            <a:r>
              <a:rPr lang="en-US" sz="1600" dirty="0" err="1" smtClean="0">
                <a:solidFill>
                  <a:schemeClr val="bg1"/>
                </a:solidFill>
                <a:latin typeface="Lucida Console" pitchFamily="49" charset="0"/>
              </a:rPr>
              <a:t>EventTriggers</a:t>
            </a:r>
            <a:r>
              <a:rPr lang="en-US" sz="1600" dirty="0" smtClean="0">
                <a:solidFill>
                  <a:schemeClr val="bg1"/>
                </a:solidFill>
                <a:latin typeface="Lucida Console" pitchFamily="49" charset="0"/>
              </a:rPr>
              <a:t>&gt;</a:t>
            </a:r>
          </a:p>
          <a:p>
            <a:pPr marL="91440" lvl="0" indent="-91440">
              <a:buNone/>
              <a:defRPr/>
            </a:pPr>
            <a:r>
              <a:rPr lang="en-US" sz="1600" dirty="0" smtClean="0">
                <a:solidFill>
                  <a:schemeClr val="bg1"/>
                </a:solidFill>
                <a:latin typeface="Lucida Console" pitchFamily="49" charset="0"/>
              </a:rPr>
              <a:t>	&lt;/</a:t>
            </a:r>
            <a:r>
              <a:rPr lang="en-US" sz="1600" dirty="0" err="1" smtClean="0">
                <a:solidFill>
                  <a:schemeClr val="bg1"/>
                </a:solidFill>
                <a:latin typeface="Lucida Console" pitchFamily="49" charset="0"/>
              </a:rPr>
              <a:t>Canvas.Triggers</a:t>
            </a:r>
            <a:r>
              <a:rPr lang="en-US" sz="1600" dirty="0" smtClean="0">
                <a:solidFill>
                  <a:schemeClr val="bg1"/>
                </a:solidFill>
                <a:latin typeface="Lucida Console" pitchFamily="49" charset="0"/>
              </a:rPr>
              <a:t>&gt;</a:t>
            </a:r>
          </a:p>
          <a:p>
            <a:pPr marL="91440" lvl="0" indent="-91440">
              <a:buNone/>
              <a:defRPr/>
            </a:pPr>
            <a:endParaRPr lang="en-US" sz="1600" dirty="0" smtClean="0">
              <a:solidFill>
                <a:schemeClr val="bg1"/>
              </a:solidFill>
              <a:latin typeface="Lucida Console" pitchFamily="49" charset="0"/>
            </a:endParaRPr>
          </a:p>
          <a:p>
            <a:pPr marL="91440" lvl="0" indent="-91440">
              <a:buNone/>
              <a:defRPr/>
            </a:pPr>
            <a:r>
              <a:rPr lang="en-US" sz="1600" dirty="0" smtClean="0">
                <a:solidFill>
                  <a:schemeClr val="bg1"/>
                </a:solidFill>
                <a:latin typeface="Lucida Console" pitchFamily="49" charset="0"/>
              </a:rPr>
              <a:t>	&lt;Rectangle x:Name=“Rectangle1” </a:t>
            </a:r>
          </a:p>
          <a:p>
            <a:pPr marL="91440" lvl="0" indent="-91440">
              <a:buNone/>
              <a:defRPr/>
            </a:pPr>
            <a:r>
              <a:rPr lang="en-US" sz="1600" dirty="0" smtClean="0">
                <a:solidFill>
                  <a:schemeClr val="bg1"/>
                </a:solidFill>
                <a:latin typeface="Lucida Console" pitchFamily="49" charset="0"/>
              </a:rPr>
              <a:t>		Width=“300” Height=“300” </a:t>
            </a:r>
          </a:p>
          <a:p>
            <a:pPr marL="91440" lvl="0" indent="-91440">
              <a:buNone/>
              <a:defRPr/>
            </a:pPr>
            <a:r>
              <a:rPr lang="en-US" sz="1600" dirty="0" smtClean="0">
                <a:solidFill>
                  <a:schemeClr val="bg1"/>
                </a:solidFill>
                <a:latin typeface="Lucida Console" pitchFamily="49" charset="0"/>
              </a:rPr>
              <a:t>		Fill=“Blue” Stroke=“Black” /&gt;</a:t>
            </a:r>
          </a:p>
          <a:p>
            <a:pPr marL="91440" lvl="0" indent="-91440">
              <a:buNone/>
              <a:defRPr/>
            </a:pPr>
            <a:r>
              <a:rPr lang="en-US" sz="1600" dirty="0" smtClean="0">
                <a:solidFill>
                  <a:schemeClr val="bg1"/>
                </a:solidFill>
                <a:latin typeface="Lucida Console" pitchFamily="49" charset="0"/>
              </a:rPr>
              <a:t>&lt;/Canvas&gt;</a:t>
            </a:r>
            <a:endParaRPr lang="en-US" sz="1600" dirty="0">
              <a:solidFill>
                <a:schemeClr val="bg1"/>
              </a:solidFill>
              <a:latin typeface="Lucida Console" pitchFamily="49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914400" y="1219200"/>
            <a:ext cx="7772400" cy="95964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411480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Wingdings"/>
              <a:buChar char=""/>
              <a:tabLst/>
              <a:defRPr/>
            </a:pPr>
            <a:r>
              <a:rPr lang="en-US" sz="3000" dirty="0" smtClean="0"/>
              <a:t>XAML Event Triggers (</a:t>
            </a:r>
            <a:r>
              <a:rPr lang="en-US" sz="3000" dirty="0" err="1" smtClean="0"/>
              <a:t>Declarativos</a:t>
            </a:r>
            <a:r>
              <a:rPr lang="en-US" sz="3000" dirty="0" smtClean="0"/>
              <a:t>)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 err="1" smtClean="0"/>
              <a:t>Animaciones</a:t>
            </a:r>
            <a:r>
              <a:rPr lang="en-US" dirty="0" smtClean="0"/>
              <a:t> en </a:t>
            </a:r>
            <a:r>
              <a:rPr lang="en-US" dirty="0" err="1" smtClean="0"/>
              <a:t>silverlight</a:t>
            </a:r>
            <a:r>
              <a:rPr lang="en-US" dirty="0" smtClean="0"/>
              <a:t>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133600"/>
            <a:ext cx="8001000" cy="44958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91440" lvl="0" indent="-91440">
              <a:buNone/>
              <a:defRPr/>
            </a:pPr>
            <a:r>
              <a:rPr lang="en-US" sz="1600" dirty="0" smtClean="0">
                <a:solidFill>
                  <a:schemeClr val="bg1"/>
                </a:solidFill>
                <a:latin typeface="Lucida Console" pitchFamily="49" charset="0"/>
              </a:rPr>
              <a:t>&lt;Canvas </a:t>
            </a:r>
            <a:r>
              <a:rPr lang="en-US" sz="1600" dirty="0" err="1" smtClean="0">
                <a:solidFill>
                  <a:schemeClr val="bg1"/>
                </a:solidFill>
                <a:latin typeface="Lucida Console" pitchFamily="49" charset="0"/>
              </a:rPr>
              <a:t>xmlns</a:t>
            </a:r>
            <a:r>
              <a:rPr lang="en-US" sz="1600" dirty="0" smtClean="0">
                <a:solidFill>
                  <a:schemeClr val="bg1"/>
                </a:solidFill>
                <a:latin typeface="Lucida Console" pitchFamily="49" charset="0"/>
              </a:rPr>
              <a:t>=</a:t>
            </a:r>
            <a:r>
              <a:rPr lang="en-US" sz="1600" dirty="0" smtClean="0">
                <a:solidFill>
                  <a:schemeClr val="bg1"/>
                </a:solidFill>
                <a:latin typeface="Lucida Console" pitchFamily="49" charset="0"/>
                <a:hlinkClick r:id="rId2"/>
              </a:rPr>
              <a:t>http://schemas.microsoft.com/client/2007</a:t>
            </a:r>
            <a:endParaRPr lang="en-US" sz="1600" dirty="0" smtClean="0">
              <a:solidFill>
                <a:schemeClr val="bg1"/>
              </a:solidFill>
              <a:latin typeface="Lucida Console" pitchFamily="49" charset="0"/>
            </a:endParaRPr>
          </a:p>
          <a:p>
            <a:pPr marL="91440" lvl="0" indent="-91440">
              <a:buNone/>
              <a:defRPr/>
            </a:pPr>
            <a:r>
              <a:rPr lang="en-US" sz="1600" dirty="0" smtClean="0">
                <a:solidFill>
                  <a:schemeClr val="bg1"/>
                </a:solidFill>
                <a:latin typeface="Lucida Console" pitchFamily="49" charset="0"/>
              </a:rPr>
              <a:t>	</a:t>
            </a:r>
            <a:r>
              <a:rPr lang="en-US" sz="1600" dirty="0" err="1" smtClean="0">
                <a:solidFill>
                  <a:schemeClr val="bg1"/>
                </a:solidFill>
                <a:latin typeface="Lucida Console" pitchFamily="49" charset="0"/>
              </a:rPr>
              <a:t>xmlns</a:t>
            </a:r>
            <a:r>
              <a:rPr lang="en-US" sz="1600" dirty="0" smtClean="0">
                <a:solidFill>
                  <a:schemeClr val="bg1"/>
                </a:solidFill>
                <a:latin typeface="Lucida Console" pitchFamily="49" charset="0"/>
              </a:rPr>
              <a:t>=</a:t>
            </a:r>
            <a:r>
              <a:rPr lang="en-US" sz="1600" dirty="0" smtClean="0">
                <a:solidFill>
                  <a:schemeClr val="bg1"/>
                </a:solidFill>
                <a:latin typeface="Lucida Console" pitchFamily="49" charset="0"/>
                <a:hlinkClick r:id="rId3"/>
              </a:rPr>
              <a:t>http://schemas.microsoft.com/winfx/2006/xaml</a:t>
            </a:r>
            <a:r>
              <a:rPr lang="en-US" sz="1600" dirty="0" smtClean="0">
                <a:solidFill>
                  <a:schemeClr val="bg1"/>
                </a:solidFill>
                <a:latin typeface="Lucida Console" pitchFamily="49" charset="0"/>
              </a:rPr>
              <a:t>&gt;</a:t>
            </a:r>
          </a:p>
          <a:p>
            <a:pPr marL="91440" lvl="0" indent="-91440">
              <a:buNone/>
              <a:defRPr/>
            </a:pPr>
            <a:r>
              <a:rPr lang="en-US" sz="1600" dirty="0" smtClean="0">
                <a:solidFill>
                  <a:schemeClr val="bg1"/>
                </a:solidFill>
                <a:latin typeface="Lucida Console" pitchFamily="49" charset="0"/>
              </a:rPr>
              <a:t>	&lt;</a:t>
            </a:r>
            <a:r>
              <a:rPr lang="en-US" sz="1600" dirty="0" err="1" smtClean="0">
                <a:solidFill>
                  <a:schemeClr val="bg1"/>
                </a:solidFill>
                <a:latin typeface="Lucida Console" pitchFamily="49" charset="0"/>
              </a:rPr>
              <a:t>Canvas.Resources</a:t>
            </a:r>
            <a:r>
              <a:rPr lang="en-US" sz="1600" dirty="0" smtClean="0">
                <a:solidFill>
                  <a:schemeClr val="bg1"/>
                </a:solidFill>
                <a:latin typeface="Lucida Console" pitchFamily="49" charset="0"/>
              </a:rPr>
              <a:t>&gt;</a:t>
            </a:r>
          </a:p>
          <a:p>
            <a:pPr marL="91440" lvl="0" indent="-91440">
              <a:buNone/>
              <a:defRPr/>
            </a:pPr>
            <a:r>
              <a:rPr lang="en-US" sz="1600" dirty="0" smtClean="0">
                <a:solidFill>
                  <a:schemeClr val="bg1"/>
                </a:solidFill>
                <a:latin typeface="Lucida Console" pitchFamily="49" charset="0"/>
              </a:rPr>
              <a:t>		&lt;Storyboard x:Name=“Grow1”&gt;</a:t>
            </a:r>
          </a:p>
          <a:p>
            <a:pPr marL="91440" lvl="0" indent="-91440">
              <a:buNone/>
              <a:defRPr/>
            </a:pPr>
            <a:r>
              <a:rPr lang="en-US" sz="1600" dirty="0" smtClean="0">
                <a:solidFill>
                  <a:schemeClr val="bg1"/>
                </a:solidFill>
                <a:latin typeface="Lucida Console" pitchFamily="49" charset="0"/>
              </a:rPr>
              <a:t>			&lt;</a:t>
            </a:r>
            <a:r>
              <a:rPr lang="en-US" sz="1600" dirty="0" err="1" smtClean="0">
                <a:solidFill>
                  <a:schemeClr val="bg1"/>
                </a:solidFill>
                <a:latin typeface="Lucida Console" pitchFamily="49" charset="0"/>
              </a:rPr>
              <a:t>DoubleAnimation</a:t>
            </a:r>
            <a:r>
              <a:rPr lang="en-US" sz="1600" dirty="0" smtClean="0">
                <a:solidFill>
                  <a:schemeClr val="bg1"/>
                </a:solidFill>
                <a:latin typeface="Lucida Console" pitchFamily="49" charset="0"/>
              </a:rPr>
              <a:t> 						</a:t>
            </a:r>
            <a:r>
              <a:rPr lang="en-US" sz="1600" dirty="0" err="1" smtClean="0">
                <a:solidFill>
                  <a:schemeClr val="bg1"/>
                </a:solidFill>
                <a:latin typeface="Lucida Console" pitchFamily="49" charset="0"/>
              </a:rPr>
              <a:t>Storyboard.Targetname</a:t>
            </a:r>
            <a:r>
              <a:rPr lang="en-US" sz="1600" dirty="0" smtClean="0">
                <a:solidFill>
                  <a:schemeClr val="bg1"/>
                </a:solidFill>
                <a:latin typeface="Lucida Console" pitchFamily="49" charset="0"/>
              </a:rPr>
              <a:t>=“Rectangle1”</a:t>
            </a:r>
          </a:p>
          <a:p>
            <a:pPr marL="91440" lvl="0" indent="-91440">
              <a:buNone/>
              <a:defRPr/>
            </a:pPr>
            <a:r>
              <a:rPr lang="en-US" sz="1600" dirty="0" smtClean="0">
                <a:solidFill>
                  <a:schemeClr val="bg1"/>
                </a:solidFill>
                <a:latin typeface="Lucida Console" pitchFamily="49" charset="0"/>
              </a:rPr>
              <a:t>		       	</a:t>
            </a:r>
            <a:r>
              <a:rPr lang="en-US" sz="1600" dirty="0" err="1" smtClean="0">
                <a:solidFill>
                  <a:schemeClr val="bg1"/>
                </a:solidFill>
                <a:latin typeface="Lucida Console" pitchFamily="49" charset="0"/>
              </a:rPr>
              <a:t>Storyboard.TargetProperty</a:t>
            </a:r>
            <a:r>
              <a:rPr lang="en-US" sz="1600" dirty="0" smtClean="0">
                <a:solidFill>
                  <a:schemeClr val="bg1"/>
                </a:solidFill>
                <a:latin typeface="Lucida Console" pitchFamily="49" charset="0"/>
              </a:rPr>
              <a:t>=“(</a:t>
            </a:r>
            <a:r>
              <a:rPr lang="en-US" sz="1600" dirty="0" err="1" smtClean="0">
                <a:solidFill>
                  <a:schemeClr val="bg1"/>
                </a:solidFill>
                <a:latin typeface="Lucida Console" pitchFamily="49" charset="0"/>
              </a:rPr>
              <a:t>Rectangle.Height</a:t>
            </a:r>
            <a:r>
              <a:rPr lang="en-US" sz="1600" dirty="0" smtClean="0">
                <a:solidFill>
                  <a:schemeClr val="bg1"/>
                </a:solidFill>
                <a:latin typeface="Lucida Console" pitchFamily="49" charset="0"/>
              </a:rPr>
              <a:t>)”</a:t>
            </a:r>
          </a:p>
          <a:p>
            <a:pPr marL="91440" lvl="0" indent="-91440">
              <a:buNone/>
              <a:defRPr/>
            </a:pPr>
            <a:r>
              <a:rPr lang="en-US" sz="1600" dirty="0" smtClean="0">
                <a:solidFill>
                  <a:schemeClr val="bg1"/>
                </a:solidFill>
                <a:latin typeface="Lucida Console" pitchFamily="49" charset="0"/>
              </a:rPr>
              <a:t>				Duration=“0:00:01” Value=“400” /&gt;</a:t>
            </a:r>
          </a:p>
          <a:p>
            <a:pPr marL="91440" lvl="0" indent="-91440">
              <a:buNone/>
              <a:defRPr/>
            </a:pPr>
            <a:r>
              <a:rPr lang="en-US" sz="1600" dirty="0" smtClean="0">
                <a:solidFill>
                  <a:schemeClr val="bg1"/>
                </a:solidFill>
                <a:latin typeface="Lucida Console" pitchFamily="49" charset="0"/>
              </a:rPr>
              <a:t>		&lt;/Storyboard&gt;</a:t>
            </a:r>
          </a:p>
          <a:p>
            <a:pPr marL="91440" lvl="0" indent="-91440">
              <a:buNone/>
              <a:defRPr/>
            </a:pPr>
            <a:r>
              <a:rPr lang="en-US" sz="1600" dirty="0" smtClean="0">
                <a:solidFill>
                  <a:schemeClr val="bg1"/>
                </a:solidFill>
                <a:latin typeface="Lucida Console" pitchFamily="49" charset="0"/>
              </a:rPr>
              <a:t>	&lt;/</a:t>
            </a:r>
            <a:r>
              <a:rPr lang="en-US" sz="1600" dirty="0" err="1" smtClean="0">
                <a:solidFill>
                  <a:schemeClr val="bg1"/>
                </a:solidFill>
                <a:latin typeface="Lucida Console" pitchFamily="49" charset="0"/>
              </a:rPr>
              <a:t>Canvas.Resources</a:t>
            </a:r>
            <a:r>
              <a:rPr lang="en-US" sz="1600" dirty="0" smtClean="0">
                <a:solidFill>
                  <a:schemeClr val="bg1"/>
                </a:solidFill>
                <a:latin typeface="Lucida Console" pitchFamily="49" charset="0"/>
              </a:rPr>
              <a:t>&gt;</a:t>
            </a:r>
          </a:p>
          <a:p>
            <a:pPr marL="91440" lvl="0" indent="-91440">
              <a:buNone/>
              <a:defRPr/>
            </a:pPr>
            <a:r>
              <a:rPr lang="en-US" sz="1600" dirty="0" smtClean="0">
                <a:solidFill>
                  <a:schemeClr val="bg1"/>
                </a:solidFill>
                <a:latin typeface="Lucida Console" pitchFamily="49" charset="0"/>
              </a:rPr>
              <a:t>	&lt;Rectangle x:Name=“Rectangle1”</a:t>
            </a:r>
          </a:p>
          <a:p>
            <a:pPr marL="91440" lvl="0" indent="-91440">
              <a:buNone/>
              <a:defRPr/>
            </a:pPr>
            <a:r>
              <a:rPr lang="en-US" sz="1600" dirty="0" smtClean="0">
                <a:solidFill>
                  <a:schemeClr val="bg1"/>
                </a:solidFill>
                <a:latin typeface="Lucida Console" pitchFamily="49" charset="0"/>
              </a:rPr>
              <a:t>		</a:t>
            </a:r>
            <a:r>
              <a:rPr lang="en-US" sz="1600" dirty="0" err="1" smtClean="0">
                <a:solidFill>
                  <a:schemeClr val="bg1"/>
                </a:solidFill>
                <a:latin typeface="Lucida Console" pitchFamily="49" charset="0"/>
              </a:rPr>
              <a:t>MouseLeftButtonUp</a:t>
            </a:r>
            <a:r>
              <a:rPr lang="en-US" sz="1600" dirty="0" smtClean="0">
                <a:solidFill>
                  <a:schemeClr val="bg1"/>
                </a:solidFill>
                <a:latin typeface="Lucida Console" pitchFamily="49" charset="0"/>
              </a:rPr>
              <a:t>=“</a:t>
            </a:r>
            <a:r>
              <a:rPr lang="en-US" sz="1600" dirty="0" err="1" smtClean="0">
                <a:solidFill>
                  <a:schemeClr val="bg1"/>
                </a:solidFill>
                <a:latin typeface="Lucida Console" pitchFamily="49" charset="0"/>
              </a:rPr>
              <a:t>handleClick</a:t>
            </a:r>
            <a:r>
              <a:rPr lang="en-US" sz="1600" dirty="0" smtClean="0">
                <a:solidFill>
                  <a:schemeClr val="bg1"/>
                </a:solidFill>
                <a:latin typeface="Lucida Console" pitchFamily="49" charset="0"/>
              </a:rPr>
              <a:t>” </a:t>
            </a:r>
          </a:p>
          <a:p>
            <a:pPr marL="91440" lvl="0" indent="-91440">
              <a:buNone/>
              <a:defRPr/>
            </a:pPr>
            <a:r>
              <a:rPr lang="en-US" sz="1600" dirty="0" smtClean="0">
                <a:solidFill>
                  <a:schemeClr val="bg1"/>
                </a:solidFill>
                <a:latin typeface="Lucida Console" pitchFamily="49" charset="0"/>
              </a:rPr>
              <a:t>		Width=“300” </a:t>
            </a:r>
          </a:p>
          <a:p>
            <a:pPr marL="91440" lvl="0" indent="-91440">
              <a:buNone/>
              <a:defRPr/>
            </a:pPr>
            <a:r>
              <a:rPr lang="en-US" sz="1600" dirty="0" smtClean="0">
                <a:solidFill>
                  <a:schemeClr val="bg1"/>
                </a:solidFill>
                <a:latin typeface="Lucida Console" pitchFamily="49" charset="0"/>
              </a:rPr>
              <a:t>		Height=“300” </a:t>
            </a:r>
          </a:p>
          <a:p>
            <a:pPr marL="91440" lvl="0" indent="-91440">
              <a:buNone/>
              <a:defRPr/>
            </a:pPr>
            <a:r>
              <a:rPr lang="en-US" sz="1600" dirty="0" smtClean="0">
                <a:solidFill>
                  <a:schemeClr val="bg1"/>
                </a:solidFill>
                <a:latin typeface="Lucida Console" pitchFamily="49" charset="0"/>
              </a:rPr>
              <a:t>		Fill=“Blue”</a:t>
            </a:r>
          </a:p>
          <a:p>
            <a:pPr marL="91440" lvl="0" indent="-91440">
              <a:buNone/>
              <a:defRPr/>
            </a:pPr>
            <a:r>
              <a:rPr lang="en-US" sz="1600" dirty="0" smtClean="0">
                <a:solidFill>
                  <a:schemeClr val="bg1"/>
                </a:solidFill>
                <a:latin typeface="Lucida Console" pitchFamily="49" charset="0"/>
              </a:rPr>
              <a:t>		Stroke=“Black” /&gt;</a:t>
            </a:r>
          </a:p>
          <a:p>
            <a:pPr marL="91440" lvl="0" indent="-91440">
              <a:buNone/>
              <a:defRPr/>
            </a:pPr>
            <a:r>
              <a:rPr lang="en-US" sz="1600" dirty="0" smtClean="0">
                <a:solidFill>
                  <a:schemeClr val="bg1"/>
                </a:solidFill>
                <a:latin typeface="Lucida Console" pitchFamily="49" charset="0"/>
              </a:rPr>
              <a:t>&lt;/Canvas&gt;</a:t>
            </a:r>
            <a:endParaRPr lang="en-US" sz="1600" dirty="0">
              <a:solidFill>
                <a:schemeClr val="bg1"/>
              </a:solidFill>
              <a:latin typeface="Lucida Console" pitchFamily="49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914400" y="1219200"/>
            <a:ext cx="7772400" cy="95964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411480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Wingdings"/>
              <a:buChar char=""/>
              <a:tabLst/>
              <a:defRPr/>
            </a:pPr>
            <a:r>
              <a:rPr lang="en-US" sz="2400" dirty="0" err="1" smtClean="0"/>
              <a:t>Animaciones</a:t>
            </a:r>
            <a:r>
              <a:rPr lang="en-US" sz="2400" dirty="0" smtClean="0"/>
              <a:t> </a:t>
            </a:r>
            <a:r>
              <a:rPr lang="en-US" sz="2400" dirty="0" err="1" smtClean="0"/>
              <a:t>invocadas</a:t>
            </a:r>
            <a:r>
              <a:rPr lang="en-US" sz="2400" dirty="0" smtClean="0"/>
              <a:t> </a:t>
            </a:r>
            <a:r>
              <a:rPr lang="en-US" sz="2400" dirty="0" err="1" smtClean="0"/>
              <a:t>por</a:t>
            </a:r>
            <a:r>
              <a:rPr lang="en-US" sz="2400" dirty="0" smtClean="0"/>
              <a:t> </a:t>
            </a:r>
            <a:r>
              <a:rPr lang="en-US" sz="2400" dirty="0" err="1" smtClean="0"/>
              <a:t>procedimientos</a:t>
            </a:r>
            <a:r>
              <a:rPr lang="en-US" sz="2400" dirty="0" smtClean="0"/>
              <a:t> en </a:t>
            </a:r>
            <a:r>
              <a:rPr lang="en-US" sz="2400" dirty="0" err="1" smtClean="0"/>
              <a:t>Javascript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114800" y="5410200"/>
            <a:ext cx="5029200" cy="12954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>
            <a:normAutofit/>
          </a:bodyPr>
          <a:lstStyle/>
          <a:p>
            <a:pPr marL="411480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Wingdings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function</a:t>
            </a:r>
            <a:r>
              <a:rPr kumimoji="0" lang="en-US" sz="14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handleClick</a:t>
            </a:r>
            <a:r>
              <a:rPr kumimoji="0" lang="en-US" sz="14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(sender, </a:t>
            </a:r>
            <a:r>
              <a:rPr kumimoji="0" lang="en-US" sz="1400" b="0" i="0" u="none" strike="noStrike" kern="1200" cap="none" spc="0" normalizeH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args</a:t>
            </a:r>
            <a:r>
              <a:rPr kumimoji="0" lang="en-US" sz="14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){</a:t>
            </a:r>
            <a:endParaRPr lang="en-US" sz="1400" dirty="0" smtClean="0">
              <a:solidFill>
                <a:schemeClr val="bg1"/>
              </a:solidFill>
              <a:latin typeface="Lucida Console" pitchFamily="49" charset="0"/>
            </a:endParaRPr>
          </a:p>
          <a:p>
            <a:pPr marL="411480" lvl="0" indent="-342900">
              <a:spcBef>
                <a:spcPts val="700"/>
              </a:spcBef>
              <a:buClr>
                <a:schemeClr val="tx2"/>
              </a:buClr>
              <a:buSzPct val="95000"/>
              <a:defRPr/>
            </a:pPr>
            <a:r>
              <a:rPr lang="en-US" sz="1400" dirty="0">
                <a:solidFill>
                  <a:schemeClr val="bg1"/>
                </a:solidFill>
                <a:latin typeface="Lucida Console" pitchFamily="49" charset="0"/>
              </a:rPr>
              <a:t>	</a:t>
            </a:r>
            <a:r>
              <a:rPr lang="en-US" sz="1400" dirty="0" err="1" smtClean="0">
                <a:solidFill>
                  <a:schemeClr val="bg1"/>
                </a:solidFill>
                <a:latin typeface="Lucida Console" pitchFamily="49" charset="0"/>
              </a:rPr>
              <a:t>var</a:t>
            </a:r>
            <a:r>
              <a:rPr lang="en-US" sz="1400" dirty="0" smtClean="0">
                <a:solidFill>
                  <a:schemeClr val="bg1"/>
                </a:solidFill>
                <a:latin typeface="Lucida Console" pitchFamily="49" charset="0"/>
              </a:rPr>
              <a:t> </a:t>
            </a:r>
            <a:r>
              <a:rPr lang="en-US" sz="1400" dirty="0" err="1" smtClean="0">
                <a:solidFill>
                  <a:schemeClr val="bg1"/>
                </a:solidFill>
                <a:latin typeface="Lucida Console" pitchFamily="49" charset="0"/>
              </a:rPr>
              <a:t>anim</a:t>
            </a:r>
            <a:r>
              <a:rPr lang="en-US" sz="1400" dirty="0" smtClean="0">
                <a:solidFill>
                  <a:schemeClr val="bg1"/>
                </a:solidFill>
                <a:latin typeface="Lucida Console" pitchFamily="49" charset="0"/>
              </a:rPr>
              <a:t> = </a:t>
            </a:r>
            <a:r>
              <a:rPr lang="en-US" sz="1400" dirty="0" err="1" smtClean="0">
                <a:solidFill>
                  <a:schemeClr val="bg1"/>
                </a:solidFill>
                <a:latin typeface="Lucida Console" pitchFamily="49" charset="0"/>
              </a:rPr>
              <a:t>sender.findName</a:t>
            </a:r>
            <a:r>
              <a:rPr lang="en-US" sz="1400" dirty="0" smtClean="0">
                <a:solidFill>
                  <a:schemeClr val="bg1"/>
                </a:solidFill>
                <a:latin typeface="Lucida Console" pitchFamily="49" charset="0"/>
              </a:rPr>
              <a:t>(“grow1”);</a:t>
            </a:r>
          </a:p>
          <a:p>
            <a:pPr marL="411480" lvl="0" indent="-342900">
              <a:spcBef>
                <a:spcPts val="700"/>
              </a:spcBef>
              <a:buClr>
                <a:schemeClr val="tx2"/>
              </a:buClr>
              <a:buSzPct val="95000"/>
              <a:defRPr/>
            </a:pPr>
            <a:r>
              <a:rPr lang="en-US" sz="1400" baseline="0" dirty="0" smtClean="0">
                <a:solidFill>
                  <a:schemeClr val="bg1"/>
                </a:solidFill>
                <a:latin typeface="Lucida Console" pitchFamily="49" charset="0"/>
              </a:rPr>
              <a:t>	</a:t>
            </a:r>
            <a:r>
              <a:rPr lang="en-US" sz="1400" baseline="0" dirty="0" err="1" smtClean="0">
                <a:solidFill>
                  <a:schemeClr val="bg1"/>
                </a:solidFill>
                <a:latin typeface="Lucida Console" pitchFamily="49" charset="0"/>
              </a:rPr>
              <a:t>anim.begin</a:t>
            </a:r>
            <a:r>
              <a:rPr lang="en-US" sz="1400" baseline="0" dirty="0" smtClean="0">
                <a:solidFill>
                  <a:schemeClr val="bg1"/>
                </a:solidFill>
                <a:latin typeface="Lucida Console" pitchFamily="49" charset="0"/>
              </a:rPr>
              <a:t>();</a:t>
            </a:r>
          </a:p>
          <a:p>
            <a:pPr marL="411480" lvl="0" indent="-342900">
              <a:spcBef>
                <a:spcPts val="700"/>
              </a:spcBef>
              <a:buClr>
                <a:schemeClr val="tx2"/>
              </a:buClr>
              <a:buSzPct val="95000"/>
              <a:defRPr/>
            </a:pPr>
            <a:r>
              <a:rPr lang="en-US" sz="1400" baseline="0" dirty="0" smtClean="0">
                <a:solidFill>
                  <a:schemeClr val="bg1"/>
                </a:solidFill>
                <a:latin typeface="Lucida Console" pitchFamily="49" charset="0"/>
              </a:rPr>
              <a:t>}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Lucida Console" pitchFamily="49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s-DO" dirty="0" smtClean="0"/>
              <a:t>Animaciones en </a:t>
            </a:r>
            <a:r>
              <a:rPr lang="es-DO" dirty="0" err="1" smtClean="0"/>
              <a:t>silverlight</a:t>
            </a:r>
            <a:r>
              <a:rPr lang="es-DO" dirty="0" smtClean="0"/>
              <a:t> (2)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09598" y="1600200"/>
          <a:ext cx="7696204" cy="4525963"/>
        </p:xfrm>
        <a:graphic>
          <a:graphicData uri="http://schemas.openxmlformats.org/drawingml/2006/table">
            <a:tbl>
              <a:tblPr/>
              <a:tblGrid>
                <a:gridCol w="1066802"/>
                <a:gridCol w="1600200"/>
                <a:gridCol w="3105151"/>
                <a:gridCol w="1924051"/>
              </a:tblGrid>
              <a:tr h="878172">
                <a:tc>
                  <a:txBody>
                    <a:bodyPr/>
                    <a:lstStyle/>
                    <a:p>
                      <a:r>
                        <a:rPr lang="en-US" sz="1300" dirty="0" err="1" smtClean="0"/>
                        <a:t>Tipo</a:t>
                      </a:r>
                      <a:r>
                        <a:rPr lang="en-US" sz="1300" baseline="0" dirty="0" smtClean="0"/>
                        <a:t> de </a:t>
                      </a:r>
                      <a:r>
                        <a:rPr lang="en-US" sz="1300" baseline="0" dirty="0" err="1" smtClean="0"/>
                        <a:t>Propiedad</a:t>
                      </a:r>
                      <a:endParaRPr lang="en-US" sz="1300" dirty="0"/>
                    </a:p>
                  </a:txBody>
                  <a:tcPr marL="67552" marR="67552" marT="33776" marB="337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300" dirty="0" err="1" smtClean="0"/>
                        <a:t>Animación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Basica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dirty="0" smtClean="0"/>
                        <a:t>(From/To/By)</a:t>
                      </a:r>
                      <a:endParaRPr lang="en-US" sz="1300" dirty="0"/>
                    </a:p>
                  </a:txBody>
                  <a:tcPr marL="67552" marR="67552" marT="33776" marB="337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300" dirty="0" err="1" smtClean="0"/>
                        <a:t>Animación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KeyFrames</a:t>
                      </a:r>
                      <a:endParaRPr lang="en-US" sz="1300" dirty="0"/>
                    </a:p>
                  </a:txBody>
                  <a:tcPr marL="67552" marR="67552" marT="33776" marB="337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300" dirty="0" err="1" smtClean="0"/>
                        <a:t>Ejemplo</a:t>
                      </a:r>
                      <a:r>
                        <a:rPr lang="en-US" sz="1300" baseline="0" dirty="0" smtClean="0"/>
                        <a:t> de </a:t>
                      </a:r>
                      <a:r>
                        <a:rPr lang="en-US" sz="1300" baseline="0" dirty="0" err="1" smtClean="0"/>
                        <a:t>Uso</a:t>
                      </a:r>
                      <a:endParaRPr lang="en-US" sz="1300" dirty="0"/>
                    </a:p>
                  </a:txBody>
                  <a:tcPr marL="67552" marR="67552" marT="33776" marB="337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83482">
                <a:tc>
                  <a:txBody>
                    <a:bodyPr/>
                    <a:lstStyle/>
                    <a:p>
                      <a:r>
                        <a:rPr lang="en-US" sz="1300" u="none" dirty="0">
                          <a:hlinkClick r:id="rId2" action="ppaction://hlinkfile"/>
                        </a:rPr>
                        <a:t>Color</a:t>
                      </a:r>
                      <a:r>
                        <a:rPr lang="en-US" sz="1300" u="none" dirty="0"/>
                        <a:t> </a:t>
                      </a:r>
                    </a:p>
                  </a:txBody>
                  <a:tcPr marL="67552" marR="67552" marT="33776" marB="337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300" u="none" dirty="0" err="1">
                          <a:hlinkClick r:id="rId3" action="ppaction://hlinkfile"/>
                        </a:rPr>
                        <a:t>ColorAnimation</a:t>
                      </a:r>
                      <a:r>
                        <a:rPr lang="en-US" sz="1300" u="none" dirty="0"/>
                        <a:t> </a:t>
                      </a:r>
                    </a:p>
                  </a:txBody>
                  <a:tcPr marL="67552" marR="67552" marT="33776" marB="337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300" u="none" dirty="0" err="1">
                          <a:hlinkClick r:id="rId4" action="ppaction://hlinkfile"/>
                        </a:rPr>
                        <a:t>ColorAnimationUsingKeyFrames</a:t>
                      </a:r>
                      <a:r>
                        <a:rPr lang="en-US" sz="1300" u="none" dirty="0"/>
                        <a:t> </a:t>
                      </a:r>
                    </a:p>
                  </a:txBody>
                  <a:tcPr marL="67552" marR="67552" marT="33776" marB="337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300" u="none" dirty="0" err="1" smtClean="0"/>
                        <a:t>Animar</a:t>
                      </a:r>
                      <a:r>
                        <a:rPr lang="en-US" sz="1300" u="none" dirty="0" smtClean="0"/>
                        <a:t> el Color</a:t>
                      </a:r>
                      <a:r>
                        <a:rPr lang="en-US" sz="1300" u="none" baseline="0" dirty="0" smtClean="0"/>
                        <a:t> de </a:t>
                      </a:r>
                      <a:r>
                        <a:rPr lang="en-US" sz="1300" u="none" baseline="0" dirty="0" err="1" smtClean="0"/>
                        <a:t>una</a:t>
                      </a:r>
                      <a:r>
                        <a:rPr lang="en-US" sz="1300" u="none" baseline="0" dirty="0" smtClean="0"/>
                        <a:t> </a:t>
                      </a:r>
                      <a:r>
                        <a:rPr lang="en-US" sz="1300" u="none" baseline="0" dirty="0" err="1" smtClean="0"/>
                        <a:t>figura</a:t>
                      </a:r>
                      <a:r>
                        <a:rPr lang="en-US" sz="1300" u="none" dirty="0" smtClean="0"/>
                        <a:t>.</a:t>
                      </a:r>
                      <a:endParaRPr lang="en-US" sz="1300" u="none" dirty="0"/>
                    </a:p>
                  </a:txBody>
                  <a:tcPr marL="67552" marR="67552" marT="33776" marB="337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0827">
                <a:tc>
                  <a:txBody>
                    <a:bodyPr/>
                    <a:lstStyle/>
                    <a:p>
                      <a:r>
                        <a:rPr lang="en-US" sz="1300" u="none" dirty="0">
                          <a:hlinkClick r:id="rId5" action="ppaction://hlinkfile"/>
                        </a:rPr>
                        <a:t>Double</a:t>
                      </a:r>
                      <a:r>
                        <a:rPr lang="en-US" sz="1300" u="none" dirty="0"/>
                        <a:t> </a:t>
                      </a:r>
                    </a:p>
                  </a:txBody>
                  <a:tcPr marL="67552" marR="67552" marT="33776" marB="337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300" u="none">
                          <a:hlinkClick r:id="rId6" action="ppaction://hlinkfile"/>
                        </a:rPr>
                        <a:t>DoubleAnimation</a:t>
                      </a:r>
                      <a:r>
                        <a:rPr lang="en-US" sz="1300" u="none"/>
                        <a:t> </a:t>
                      </a:r>
                    </a:p>
                  </a:txBody>
                  <a:tcPr marL="67552" marR="67552" marT="33776" marB="337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300" u="none" dirty="0" err="1">
                          <a:hlinkClick r:id="rId7" action="ppaction://hlinkfile"/>
                        </a:rPr>
                        <a:t>DoubleAnimationUsingKeyFrames</a:t>
                      </a:r>
                      <a:r>
                        <a:rPr lang="en-US" sz="1300" u="none" dirty="0"/>
                        <a:t> </a:t>
                      </a:r>
                    </a:p>
                  </a:txBody>
                  <a:tcPr marL="67552" marR="67552" marT="33776" marB="337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300" u="none" dirty="0" err="1" smtClean="0"/>
                        <a:t>Animar</a:t>
                      </a:r>
                      <a:r>
                        <a:rPr lang="en-US" sz="1300" u="none" dirty="0" smtClean="0"/>
                        <a:t> el </a:t>
                      </a:r>
                      <a:r>
                        <a:rPr lang="en-US" sz="1300" u="none" dirty="0" err="1" smtClean="0"/>
                        <a:t>ancho</a:t>
                      </a:r>
                      <a:r>
                        <a:rPr lang="en-US" sz="1300" u="none" baseline="0" dirty="0" smtClean="0"/>
                        <a:t>, y alto de </a:t>
                      </a:r>
                      <a:r>
                        <a:rPr lang="en-US" sz="1300" u="none" baseline="0" dirty="0" err="1" smtClean="0"/>
                        <a:t>una</a:t>
                      </a:r>
                      <a:r>
                        <a:rPr lang="en-US" sz="1300" u="none" baseline="0" dirty="0" smtClean="0"/>
                        <a:t> </a:t>
                      </a:r>
                      <a:r>
                        <a:rPr lang="en-US" sz="1300" u="none" baseline="0" dirty="0" err="1" smtClean="0"/>
                        <a:t>figura</a:t>
                      </a:r>
                      <a:r>
                        <a:rPr lang="en-US" sz="1300" u="none" baseline="0" dirty="0" smtClean="0"/>
                        <a:t>.</a:t>
                      </a:r>
                      <a:endParaRPr lang="en-US" sz="1300" u="none" dirty="0"/>
                    </a:p>
                  </a:txBody>
                  <a:tcPr marL="67552" marR="67552" marT="33776" marB="337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83482">
                <a:tc>
                  <a:txBody>
                    <a:bodyPr/>
                    <a:lstStyle/>
                    <a:p>
                      <a:r>
                        <a:rPr lang="en-US" sz="1300" u="none" dirty="0">
                          <a:hlinkClick r:id="rId8" action="ppaction://hlinkfile"/>
                        </a:rPr>
                        <a:t>Point</a:t>
                      </a:r>
                      <a:r>
                        <a:rPr lang="en-US" sz="1300" u="none" dirty="0"/>
                        <a:t> </a:t>
                      </a:r>
                    </a:p>
                  </a:txBody>
                  <a:tcPr marL="67552" marR="67552" marT="33776" marB="337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300" u="none">
                          <a:hlinkClick r:id="rId9" action="ppaction://hlinkfile"/>
                        </a:rPr>
                        <a:t>PointAnimation</a:t>
                      </a:r>
                      <a:r>
                        <a:rPr lang="en-US" sz="1300" u="none"/>
                        <a:t> </a:t>
                      </a:r>
                    </a:p>
                  </a:txBody>
                  <a:tcPr marL="67552" marR="67552" marT="33776" marB="337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300" u="none">
                          <a:hlinkClick r:id="rId10" action="ppaction://hlinkfile"/>
                        </a:rPr>
                        <a:t>PointAnimationUsingKeyFrames</a:t>
                      </a:r>
                      <a:r>
                        <a:rPr lang="en-US" sz="1300" u="none"/>
                        <a:t> </a:t>
                      </a:r>
                    </a:p>
                  </a:txBody>
                  <a:tcPr marL="67552" marR="67552" marT="33776" marB="337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300" u="none" dirty="0" err="1" smtClean="0"/>
                        <a:t>Animar</a:t>
                      </a:r>
                      <a:r>
                        <a:rPr lang="en-US" sz="1300" u="none" dirty="0" smtClean="0"/>
                        <a:t> la </a:t>
                      </a:r>
                      <a:r>
                        <a:rPr lang="en-US" sz="1300" u="none" dirty="0" err="1" smtClean="0"/>
                        <a:t>posición</a:t>
                      </a:r>
                      <a:r>
                        <a:rPr lang="en-US" sz="1300" u="none" dirty="0" smtClean="0"/>
                        <a:t> de </a:t>
                      </a:r>
                      <a:r>
                        <a:rPr lang="en-US" sz="1300" u="none" dirty="0" err="1" smtClean="0"/>
                        <a:t>una</a:t>
                      </a:r>
                      <a:r>
                        <a:rPr lang="en-US" sz="1300" u="none" dirty="0" smtClean="0"/>
                        <a:t> </a:t>
                      </a:r>
                      <a:r>
                        <a:rPr lang="en-US" sz="1300" u="none" dirty="0" err="1" smtClean="0"/>
                        <a:t>figura</a:t>
                      </a:r>
                      <a:r>
                        <a:rPr lang="en-US" sz="1300" u="none" dirty="0" smtClean="0"/>
                        <a:t>.</a:t>
                      </a:r>
                      <a:endParaRPr lang="en-US" sz="1300" u="none" dirty="0"/>
                    </a:p>
                  </a:txBody>
                  <a:tcPr marL="67552" marR="67552" marT="33776" marB="337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s-DO" dirty="0" smtClean="0"/>
              <a:t>Demo (3)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DO" dirty="0" smtClean="0"/>
              <a:t>My Media Player</a:t>
            </a:r>
            <a:r>
              <a:rPr lang="es-DO" dirty="0" smtClean="0"/>
              <a:t>.</a:t>
            </a:r>
          </a:p>
          <a:p>
            <a:r>
              <a:rPr lang="es-DO" dirty="0" smtClean="0"/>
              <a:t>Full </a:t>
            </a:r>
            <a:r>
              <a:rPr lang="es-DO" dirty="0" err="1" smtClean="0"/>
              <a:t>Screen</a:t>
            </a:r>
            <a:r>
              <a:rPr lang="es-DO" dirty="0" smtClean="0"/>
              <a:t> </a:t>
            </a:r>
            <a:r>
              <a:rPr lang="es-DO" dirty="0" err="1" smtClean="0"/>
              <a:t>Support</a:t>
            </a:r>
            <a:r>
              <a:rPr lang="es-DO" smtClean="0"/>
              <a:t>.</a:t>
            </a:r>
            <a:endParaRPr lang="es-DO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Gracias!!!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Roberto </a:t>
            </a:r>
            <a:r>
              <a:rPr lang="en-US" dirty="0" err="1" smtClean="0"/>
              <a:t>Hernández-Pou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+ 1 (787) 310-1378</a:t>
            </a:r>
          </a:p>
          <a:p>
            <a:pPr>
              <a:buNone/>
            </a:pPr>
            <a:r>
              <a:rPr lang="en-US" dirty="0" smtClean="0">
                <a:hlinkClick r:id="rId2"/>
              </a:rPr>
              <a:t>rhernandez@truenorthcorporation.com</a:t>
            </a:r>
            <a:endParaRPr lang="en-US" dirty="0" smtClean="0"/>
          </a:p>
          <a:p>
            <a:pPr>
              <a:buNone/>
            </a:pPr>
            <a:r>
              <a:rPr lang="en-US" dirty="0" smtClean="0">
                <a:hlinkClick r:id="rId3"/>
              </a:rPr>
              <a:t>rhernandez@rhpconsulting.net</a:t>
            </a:r>
            <a:endParaRPr lang="en-US" dirty="0" smtClean="0"/>
          </a:p>
          <a:p>
            <a:pPr>
              <a:buNone/>
            </a:pPr>
            <a:r>
              <a:rPr lang="en-US" dirty="0" smtClean="0">
                <a:hlinkClick r:id="rId4"/>
              </a:rPr>
              <a:t>http://community.rhpconsulting.net</a:t>
            </a:r>
            <a:endParaRPr lang="en-US" dirty="0" smtClean="0"/>
          </a:p>
          <a:p>
            <a:pPr>
              <a:buNone/>
            </a:pPr>
            <a:r>
              <a:rPr lang="en-US" dirty="0" smtClean="0">
                <a:hlinkClick r:id="rId5"/>
              </a:rPr>
              <a:t>http://www.truenorthcorporation.com</a:t>
            </a:r>
            <a:r>
              <a:rPr lang="en-US" dirty="0" smtClean="0"/>
              <a:t>	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45720" rIns="45720" anchor="ctr">
            <a:normAutofit/>
          </a:bodyPr>
          <a:lstStyle/>
          <a:p>
            <a:r>
              <a:rPr lang="en-US" sz="3600" b="1" cap="all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  <a:reflection blurRad="6350" stA="60000" endA="900" endPos="60000" dist="60007" dir="5400000" sy="-100000" algn="bl" rotWithShape="0"/>
                </a:effectLst>
              </a:rPr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839200" cy="4754563"/>
          </a:xfrm>
        </p:spPr>
        <p:txBody>
          <a:bodyPr>
            <a:normAutofit/>
          </a:bodyPr>
          <a:lstStyle/>
          <a:p>
            <a:r>
              <a:rPr lang="es-DO" dirty="0" smtClean="0"/>
              <a:t>Que es </a:t>
            </a:r>
            <a:r>
              <a:rPr lang="es-DO" dirty="0" err="1" smtClean="0"/>
              <a:t>Silverlight</a:t>
            </a:r>
            <a:r>
              <a:rPr lang="es-DO" dirty="0" smtClean="0"/>
              <a:t>? </a:t>
            </a:r>
          </a:p>
          <a:p>
            <a:pPr lvl="1"/>
            <a:r>
              <a:rPr lang="es-DO" dirty="0" smtClean="0"/>
              <a:t>Ver </a:t>
            </a:r>
            <a:r>
              <a:rPr lang="es-DO" dirty="0" err="1" smtClean="0"/>
              <a:t>Webcast</a:t>
            </a:r>
            <a:r>
              <a:rPr lang="es-DO" dirty="0" smtClean="0"/>
              <a:t> de Introducción en MSDN Media Center</a:t>
            </a:r>
          </a:p>
          <a:p>
            <a:r>
              <a:rPr lang="es-DO" dirty="0" smtClean="0"/>
              <a:t>Modelo de </a:t>
            </a:r>
            <a:r>
              <a:rPr lang="es-DO" dirty="0" err="1" smtClean="0"/>
              <a:t>Hosting</a:t>
            </a:r>
            <a:r>
              <a:rPr lang="es-DO" dirty="0" smtClean="0"/>
              <a:t> en una Página Web.</a:t>
            </a:r>
          </a:p>
          <a:p>
            <a:r>
              <a:rPr lang="es-DO" dirty="0" smtClean="0"/>
              <a:t>Programación </a:t>
            </a:r>
            <a:r>
              <a:rPr lang="es-DO" dirty="0" err="1" smtClean="0"/>
              <a:t>Javascript</a:t>
            </a:r>
            <a:endParaRPr lang="es-DO" dirty="0" smtClean="0"/>
          </a:p>
          <a:p>
            <a:r>
              <a:rPr lang="es-DO" dirty="0" smtClean="0"/>
              <a:t>Animaciones en </a:t>
            </a:r>
            <a:r>
              <a:rPr lang="es-DO" dirty="0" err="1" smtClean="0"/>
              <a:t>Silverlight</a:t>
            </a:r>
            <a:r>
              <a:rPr lang="es-DO" dirty="0" smtClean="0"/>
              <a:t> </a:t>
            </a:r>
          </a:p>
          <a:p>
            <a:pPr lvl="1"/>
            <a:r>
              <a:rPr lang="es-DO" dirty="0" smtClean="0"/>
              <a:t>Utilizando </a:t>
            </a:r>
            <a:r>
              <a:rPr lang="es-DO" dirty="0" err="1" smtClean="0"/>
              <a:t>Expression</a:t>
            </a:r>
            <a:r>
              <a:rPr lang="es-DO" dirty="0" smtClean="0"/>
              <a:t> </a:t>
            </a:r>
            <a:r>
              <a:rPr lang="es-DO" dirty="0" err="1" smtClean="0"/>
              <a:t>Blend</a:t>
            </a:r>
            <a:r>
              <a:rPr lang="es-DO" dirty="0" smtClean="0"/>
              <a:t> 2.0, </a:t>
            </a:r>
            <a:r>
              <a:rPr lang="es-DO" dirty="0" err="1" smtClean="0"/>
              <a:t>Design</a:t>
            </a:r>
            <a:r>
              <a:rPr lang="es-DO" dirty="0" smtClean="0"/>
              <a:t>. Integración con AJAX</a:t>
            </a:r>
          </a:p>
          <a:p>
            <a:endParaRPr lang="es-DO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Modelo</a:t>
            </a:r>
            <a:r>
              <a:rPr lang="en-US" dirty="0" smtClean="0"/>
              <a:t> de hosting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0772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Las </a:t>
            </a:r>
            <a:r>
              <a:rPr lang="en-US" dirty="0" err="1" smtClean="0"/>
              <a:t>páginas</a:t>
            </a:r>
            <a:r>
              <a:rPr lang="en-US" dirty="0" smtClean="0"/>
              <a:t> web son los </a:t>
            </a:r>
            <a:r>
              <a:rPr lang="en-US" dirty="0" err="1" smtClean="0"/>
              <a:t>contenedores</a:t>
            </a:r>
            <a:r>
              <a:rPr lang="en-US" dirty="0" smtClean="0"/>
              <a:t> de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objetos</a:t>
            </a:r>
            <a:r>
              <a:rPr lang="en-US" dirty="0" smtClean="0"/>
              <a:t> </a:t>
            </a:r>
            <a:r>
              <a:rPr lang="en-US" dirty="0" err="1" smtClean="0"/>
              <a:t>Silverlight</a:t>
            </a:r>
            <a:endParaRPr lang="en-US" dirty="0" smtClean="0"/>
          </a:p>
          <a:p>
            <a:pPr lvl="1"/>
            <a:r>
              <a:rPr lang="en-US" dirty="0" smtClean="0"/>
              <a:t>El </a:t>
            </a:r>
            <a:r>
              <a:rPr lang="en-US" dirty="0" err="1" smtClean="0"/>
              <a:t>modelo</a:t>
            </a:r>
            <a:r>
              <a:rPr lang="en-US" dirty="0" smtClean="0"/>
              <a:t> de Hosting </a:t>
            </a:r>
            <a:r>
              <a:rPr lang="en-US" dirty="0" err="1" smtClean="0"/>
              <a:t>permite</a:t>
            </a:r>
            <a:r>
              <a:rPr lang="en-US" dirty="0" smtClean="0"/>
              <a:t> </a:t>
            </a:r>
            <a:r>
              <a:rPr lang="en-US" dirty="0" err="1" smtClean="0"/>
              <a:t>compatibilidad</a:t>
            </a:r>
            <a:r>
              <a:rPr lang="en-US" dirty="0" smtClean="0"/>
              <a:t> a </a:t>
            </a:r>
            <a:r>
              <a:rPr lang="en-US" dirty="0" err="1" smtClean="0"/>
              <a:t>traves</a:t>
            </a:r>
            <a:r>
              <a:rPr lang="en-US" dirty="0" smtClean="0"/>
              <a:t> de </a:t>
            </a:r>
            <a:r>
              <a:rPr lang="en-US" dirty="0" err="1" smtClean="0"/>
              <a:t>diferentes</a:t>
            </a:r>
            <a:r>
              <a:rPr lang="en-US" dirty="0" smtClean="0"/>
              <a:t> browsers y </a:t>
            </a:r>
            <a:r>
              <a:rPr lang="en-US" dirty="0" err="1" smtClean="0"/>
              <a:t>plataformas</a:t>
            </a:r>
            <a:r>
              <a:rPr lang="en-US" dirty="0" smtClean="0"/>
              <a:t> </a:t>
            </a:r>
            <a:r>
              <a:rPr lang="en-US" dirty="0" err="1" smtClean="0"/>
              <a:t>utilizando</a:t>
            </a:r>
            <a:r>
              <a:rPr lang="en-US" dirty="0" smtClean="0"/>
              <a:t> HTML.</a:t>
            </a:r>
          </a:p>
          <a:p>
            <a:pPr lvl="2"/>
            <a:r>
              <a:rPr lang="en-US" dirty="0" smtClean="0"/>
              <a:t>cab </a:t>
            </a:r>
            <a:r>
              <a:rPr lang="en-US" dirty="0" err="1" smtClean="0"/>
              <a:t>para</a:t>
            </a:r>
            <a:r>
              <a:rPr lang="en-US" dirty="0" smtClean="0"/>
              <a:t> IE.</a:t>
            </a:r>
          </a:p>
          <a:p>
            <a:pPr lvl="2"/>
            <a:r>
              <a:rPr lang="en-US" dirty="0" err="1" smtClean="0"/>
              <a:t>xpi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Firefox </a:t>
            </a:r>
          </a:p>
          <a:p>
            <a:pPr lvl="2">
              <a:buNone/>
            </a:pPr>
            <a:r>
              <a:rPr lang="en-US" dirty="0" smtClean="0"/>
              <a:t>	(Mozilla/Firefox Browser </a:t>
            </a:r>
            <a:r>
              <a:rPr lang="en-US" b="1" dirty="0" smtClean="0"/>
              <a:t>Extension)</a:t>
            </a:r>
            <a:endParaRPr lang="en-US" dirty="0" smtClean="0"/>
          </a:p>
          <a:p>
            <a:pPr lvl="2"/>
            <a:r>
              <a:rPr lang="en-US" dirty="0" err="1" smtClean="0"/>
              <a:t>dmg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Safari </a:t>
            </a:r>
          </a:p>
          <a:p>
            <a:pPr lvl="2">
              <a:buNone/>
            </a:pPr>
            <a:r>
              <a:rPr lang="en-US" dirty="0" smtClean="0"/>
              <a:t>	(</a:t>
            </a:r>
            <a:r>
              <a:rPr lang="pt-BR" dirty="0" smtClean="0"/>
              <a:t>Macintosh OS X Disk Copy Disk Image </a:t>
            </a:r>
            <a:r>
              <a:rPr lang="pt-BR" b="1" dirty="0" smtClean="0"/>
              <a:t>File</a:t>
            </a:r>
            <a:r>
              <a:rPr lang="pt-BR" dirty="0" smtClean="0"/>
              <a:t> )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67600" y="76200"/>
            <a:ext cx="1543050" cy="44767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 err="1" smtClean="0"/>
              <a:t>Modelo</a:t>
            </a:r>
            <a:r>
              <a:rPr lang="en-US" dirty="0" smtClean="0"/>
              <a:t> de hosting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077200" cy="4906963"/>
          </a:xfrm>
        </p:spPr>
        <p:txBody>
          <a:bodyPr>
            <a:normAutofit/>
          </a:bodyPr>
          <a:lstStyle/>
          <a:p>
            <a:r>
              <a:rPr lang="en-US" dirty="0" err="1" smtClean="0"/>
              <a:t>Formas</a:t>
            </a:r>
            <a:r>
              <a:rPr lang="en-US" dirty="0" smtClean="0"/>
              <a:t> de </a:t>
            </a:r>
            <a:r>
              <a:rPr lang="en-US" dirty="0" err="1" smtClean="0"/>
              <a:t>incorporar</a:t>
            </a:r>
            <a:r>
              <a:rPr lang="en-US" dirty="0" smtClean="0"/>
              <a:t> en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página</a:t>
            </a:r>
            <a:r>
              <a:rPr lang="en-US" dirty="0" smtClean="0"/>
              <a:t> web</a:t>
            </a:r>
          </a:p>
          <a:p>
            <a:pPr lvl="1"/>
            <a:r>
              <a:rPr lang="en-US" dirty="0" smtClean="0"/>
              <a:t>&lt;OBJECT&gt;</a:t>
            </a:r>
          </a:p>
          <a:p>
            <a:pPr lvl="1"/>
            <a:r>
              <a:rPr lang="en-US" dirty="0" smtClean="0"/>
              <a:t>Silverlight.js, CreateSilverlight.js.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67600" y="76200"/>
            <a:ext cx="1543050" cy="44767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304800" y="2743200"/>
            <a:ext cx="8534400" cy="38862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>
            <a:normAutofit/>
          </a:bodyPr>
          <a:lstStyle/>
          <a:p>
            <a:pPr marL="420624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&lt;html&gt;</a:t>
            </a:r>
          </a:p>
          <a:p>
            <a:pPr marL="420624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&lt;head&gt;</a:t>
            </a:r>
          </a:p>
          <a:p>
            <a:pPr marL="420624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	&lt;script type=“text/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javascript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”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src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=“Silverlight.js” /&gt;</a:t>
            </a:r>
          </a:p>
          <a:p>
            <a:pPr marL="420624" indent="-384048"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sz="1600" dirty="0" smtClean="0">
                <a:latin typeface="Lucida Console" pitchFamily="49" charset="0"/>
              </a:rPr>
              <a:t>	&lt;script type=“text/</a:t>
            </a:r>
            <a:r>
              <a:rPr lang="en-US" sz="1600" dirty="0" err="1" smtClean="0">
                <a:latin typeface="Lucida Console" pitchFamily="49" charset="0"/>
              </a:rPr>
              <a:t>javascript</a:t>
            </a:r>
            <a:r>
              <a:rPr lang="en-US" sz="1600" dirty="0" smtClean="0">
                <a:latin typeface="Lucida Console" pitchFamily="49" charset="0"/>
              </a:rPr>
              <a:t>” </a:t>
            </a:r>
            <a:r>
              <a:rPr lang="en-US" sz="1600" dirty="0" err="1" smtClean="0">
                <a:latin typeface="Lucida Console" pitchFamily="49" charset="0"/>
              </a:rPr>
              <a:t>src</a:t>
            </a:r>
            <a:r>
              <a:rPr lang="en-US" sz="1600" dirty="0" smtClean="0">
                <a:latin typeface="Lucida Console" pitchFamily="49" charset="0"/>
              </a:rPr>
              <a:t>=“CreateSilverlight.js” /&gt;</a:t>
            </a: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Lucida Console" pitchFamily="49" charset="0"/>
              <a:ea typeface="+mn-ea"/>
              <a:cs typeface="+mn-cs"/>
            </a:endParaRPr>
          </a:p>
          <a:p>
            <a:pPr marL="420624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&lt;/head&gt;</a:t>
            </a:r>
          </a:p>
          <a:p>
            <a:pPr marL="420624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&lt;body&gt;</a:t>
            </a:r>
          </a:p>
          <a:p>
            <a:pPr marL="420624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	&lt;div id=“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theDiv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”&gt;</a:t>
            </a:r>
          </a:p>
          <a:p>
            <a:pPr marL="420624" indent="-384048"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sz="1600" dirty="0" smtClean="0">
                <a:latin typeface="Lucida Console" pitchFamily="49" charset="0"/>
              </a:rPr>
              <a:t>		&lt;script type=“text/</a:t>
            </a:r>
            <a:r>
              <a:rPr lang="en-US" sz="1600" dirty="0" err="1" smtClean="0">
                <a:latin typeface="Lucida Console" pitchFamily="49" charset="0"/>
              </a:rPr>
              <a:t>javascript</a:t>
            </a:r>
            <a:r>
              <a:rPr lang="en-US" sz="1600" dirty="0" smtClean="0">
                <a:latin typeface="Lucida Console" pitchFamily="49" charset="0"/>
              </a:rPr>
              <a:t>”&gt;</a:t>
            </a:r>
            <a:r>
              <a:rPr lang="en-US" sz="1600" dirty="0" err="1" smtClean="0">
                <a:latin typeface="Lucida Console" pitchFamily="49" charset="0"/>
              </a:rPr>
              <a:t>createSilverlight</a:t>
            </a:r>
            <a:r>
              <a:rPr lang="en-US" sz="1600" dirty="0" smtClean="0">
                <a:latin typeface="Lucida Console" pitchFamily="49" charset="0"/>
              </a:rPr>
              <a:t>();&lt;/script&gt;</a:t>
            </a: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Lucida Console" pitchFamily="49" charset="0"/>
              <a:ea typeface="+mn-ea"/>
              <a:cs typeface="+mn-cs"/>
            </a:endParaRPr>
          </a:p>
          <a:p>
            <a:pPr marL="420624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	&lt;/div&gt;</a:t>
            </a:r>
          </a:p>
          <a:p>
            <a:pPr marL="420624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&lt;/body&gt;</a:t>
            </a:r>
          </a:p>
          <a:p>
            <a:pPr marL="420624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&lt;/html&gt;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Lucida Console" pitchFamily="49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uiExpand="1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 err="1" smtClean="0"/>
              <a:t>Modelo</a:t>
            </a:r>
            <a:r>
              <a:rPr lang="en-US" dirty="0" smtClean="0"/>
              <a:t> de hosting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077200" cy="4906963"/>
          </a:xfrm>
        </p:spPr>
        <p:txBody>
          <a:bodyPr>
            <a:normAutofit/>
          </a:bodyPr>
          <a:lstStyle/>
          <a:p>
            <a:r>
              <a:rPr lang="en-US" dirty="0" smtClean="0"/>
              <a:t>CreateSilverlight.js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67600" y="76200"/>
            <a:ext cx="1543050" cy="44767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304800" y="1905000"/>
            <a:ext cx="8534400" cy="47244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>
            <a:normAutofit fontScale="92500" lnSpcReduction="20000"/>
          </a:bodyPr>
          <a:lstStyle/>
          <a:p>
            <a:pPr marL="420624" lvl="0" indent="-384048"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sz="1600" dirty="0" smtClean="0"/>
              <a:t>function </a:t>
            </a:r>
            <a:r>
              <a:rPr lang="en-US" sz="1600" dirty="0" err="1" smtClean="0"/>
              <a:t>createMySilverlightControl</a:t>
            </a:r>
            <a:r>
              <a:rPr lang="en-US" sz="1600" dirty="0" smtClean="0"/>
              <a:t>() </a:t>
            </a:r>
          </a:p>
          <a:p>
            <a:pPr marL="420624" lvl="0" indent="-384048"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sz="1600" dirty="0" smtClean="0"/>
              <a:t>{</a:t>
            </a:r>
          </a:p>
          <a:p>
            <a:pPr marL="420624" lvl="0" indent="-384048"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sz="1600" dirty="0" smtClean="0"/>
              <a:t>	 </a:t>
            </a:r>
            <a:r>
              <a:rPr lang="en-US" sz="1600" dirty="0" err="1" smtClean="0"/>
              <a:t>Sys.Silverlight.createObject</a:t>
            </a:r>
            <a:r>
              <a:rPr lang="en-US" sz="1600" dirty="0" smtClean="0"/>
              <a:t>( "</a:t>
            </a:r>
            <a:r>
              <a:rPr lang="en-US" sz="1600" dirty="0" err="1" smtClean="0"/>
              <a:t>myxaml.xaml</a:t>
            </a:r>
            <a:r>
              <a:rPr lang="en-US" sz="1600" dirty="0" smtClean="0"/>
              <a:t>" // Source property value. </a:t>
            </a:r>
          </a:p>
          <a:p>
            <a:pPr marL="420624" lvl="0" indent="-384048"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sz="1600" dirty="0" smtClean="0"/>
              <a:t>		, </a:t>
            </a:r>
            <a:r>
              <a:rPr lang="en-US" sz="1600" dirty="0" err="1" smtClean="0"/>
              <a:t>parentElement</a:t>
            </a:r>
            <a:r>
              <a:rPr lang="en-US" sz="1600" dirty="0" smtClean="0"/>
              <a:t> 		// DOM reference to hosting DIV tag. </a:t>
            </a:r>
          </a:p>
          <a:p>
            <a:pPr marL="420624" lvl="0" indent="-384048"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sz="1600" dirty="0" smtClean="0"/>
              <a:t>		, "</a:t>
            </a:r>
            <a:r>
              <a:rPr lang="en-US" sz="1600" dirty="0" err="1" smtClean="0"/>
              <a:t>mySilverlightControl</a:t>
            </a:r>
            <a:r>
              <a:rPr lang="en-US" sz="1600" dirty="0" smtClean="0"/>
              <a:t>", 	// Unique control ID value. </a:t>
            </a:r>
          </a:p>
          <a:p>
            <a:pPr marL="420624" lvl="0" indent="-384048"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sz="1600" dirty="0" smtClean="0"/>
              <a:t>		,   {   // Control properties. </a:t>
            </a:r>
          </a:p>
          <a:p>
            <a:pPr marL="420624" lvl="0" indent="-384048"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sz="1600" dirty="0" smtClean="0"/>
              <a:t>		     width:'300‘        		// Width of rectangular region of control in pixels.</a:t>
            </a:r>
          </a:p>
          <a:p>
            <a:pPr marL="420624" lvl="0" indent="-384048"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sz="1600" dirty="0" smtClean="0"/>
              <a:t>		     ,height:'300'      		// Height of rectangular region of control in pixels. </a:t>
            </a:r>
          </a:p>
          <a:p>
            <a:pPr marL="420624" lvl="0" indent="-384048"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sz="1600" dirty="0" smtClean="0"/>
              <a:t>		     ,</a:t>
            </a:r>
            <a:r>
              <a:rPr lang="en-US" sz="1600" dirty="0" err="1" smtClean="0"/>
              <a:t>inplaceInstallPrompt:false</a:t>
            </a:r>
            <a:r>
              <a:rPr lang="en-US" sz="1600" dirty="0" smtClean="0"/>
              <a:t>  	// Determines whether to display in-place install 					// prompt if invalid version detected. </a:t>
            </a:r>
          </a:p>
          <a:p>
            <a:pPr marL="420624" lvl="0" indent="-384048"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sz="1600" dirty="0" smtClean="0"/>
              <a:t>		     ,background:'#D6D6D6', 	// Background color of control. </a:t>
            </a:r>
          </a:p>
          <a:p>
            <a:pPr marL="420624" lvl="0" indent="-384048"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sz="1600" dirty="0" smtClean="0"/>
              <a:t>		     ,</a:t>
            </a:r>
            <a:r>
              <a:rPr lang="en-US" sz="1600" dirty="0" err="1" smtClean="0"/>
              <a:t>isWindowless:'false</a:t>
            </a:r>
            <a:r>
              <a:rPr lang="en-US" sz="1600" dirty="0" smtClean="0"/>
              <a:t>', 	// Determines whether to display control </a:t>
            </a:r>
          </a:p>
          <a:p>
            <a:pPr marL="420624" lvl="0" indent="-384048"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sz="1600" dirty="0" smtClean="0"/>
              <a:t>					// in Windowless mode. </a:t>
            </a:r>
          </a:p>
          <a:p>
            <a:pPr marL="420624" lvl="0" indent="-384048"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sz="1600" dirty="0" smtClean="0"/>
              <a:t>		     ,framerate:'24‘		// </a:t>
            </a:r>
            <a:r>
              <a:rPr lang="en-US" sz="1600" dirty="0" err="1" smtClean="0"/>
              <a:t>MaxFrameRate</a:t>
            </a:r>
            <a:r>
              <a:rPr lang="en-US" sz="1600" dirty="0" smtClean="0"/>
              <a:t> property value. </a:t>
            </a:r>
          </a:p>
          <a:p>
            <a:pPr marL="420624" lvl="0" indent="-384048"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sz="1600" dirty="0" smtClean="0"/>
              <a:t>	               ,version:'0.9'                           // Control version to use. </a:t>
            </a:r>
          </a:p>
          <a:p>
            <a:pPr marL="420624" lvl="0" indent="-384048"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sz="1600" dirty="0" smtClean="0"/>
              <a:t>		     }</a:t>
            </a:r>
          </a:p>
          <a:p>
            <a:pPr marL="420624" lvl="0" indent="-384048"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sz="1600" dirty="0" smtClean="0"/>
              <a:t>		,  {   </a:t>
            </a:r>
            <a:r>
              <a:rPr lang="en-US" sz="1600" dirty="0" err="1" smtClean="0"/>
              <a:t>onError:null</a:t>
            </a:r>
            <a:r>
              <a:rPr lang="en-US" sz="1600" dirty="0" smtClean="0"/>
              <a:t> // </a:t>
            </a:r>
            <a:r>
              <a:rPr lang="en-US" sz="1600" dirty="0" err="1" smtClean="0"/>
              <a:t>OnError</a:t>
            </a:r>
            <a:r>
              <a:rPr lang="en-US" sz="1600" dirty="0" smtClean="0"/>
              <a:t> property value event handler function name. </a:t>
            </a:r>
          </a:p>
          <a:p>
            <a:pPr marL="420624" lvl="0" indent="-384048"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sz="1600" dirty="0" smtClean="0"/>
              <a:t>		     , </a:t>
            </a:r>
            <a:r>
              <a:rPr lang="en-US" sz="1600" dirty="0" err="1" smtClean="0"/>
              <a:t>onLoad:null</a:t>
            </a:r>
            <a:r>
              <a:rPr lang="en-US" sz="1600" dirty="0" smtClean="0"/>
              <a:t> // </a:t>
            </a:r>
            <a:r>
              <a:rPr lang="en-US" sz="1600" dirty="0" err="1" smtClean="0"/>
              <a:t>OnLoad</a:t>
            </a:r>
            <a:r>
              <a:rPr lang="en-US" sz="1600" dirty="0" smtClean="0"/>
              <a:t> property value event handler function name. </a:t>
            </a:r>
          </a:p>
          <a:p>
            <a:pPr marL="420624" lvl="0" indent="-384048"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sz="1600" dirty="0" smtClean="0"/>
              <a:t>		}, null); // Context value -- event handler function name. </a:t>
            </a:r>
          </a:p>
          <a:p>
            <a:pPr marL="420624" lvl="0" indent="-384048">
              <a:spcBef>
                <a:spcPct val="20000"/>
              </a:spcBef>
              <a:buClr>
                <a:schemeClr val="accent1"/>
              </a:buClr>
              <a:buSzPct val="80000"/>
            </a:pPr>
            <a:r>
              <a:rPr lang="en-US" sz="1600" dirty="0" smtClean="0"/>
              <a:t>}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Lucida Console" pitchFamily="49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" presetClass="emph" presetSubtype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73" dur="indefinite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74" dur="indefinite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75" dur="indefinite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uiExpand="1" build="allAtOnce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smtClean="0"/>
              <a:t>Programando  silverlight con javascript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Todo</a:t>
            </a:r>
            <a:r>
              <a:rPr lang="en-US" sz="2800" dirty="0" smtClean="0"/>
              <a:t> el </a:t>
            </a:r>
            <a:r>
              <a:rPr lang="en-US" sz="2800" dirty="0" err="1" smtClean="0"/>
              <a:t>código</a:t>
            </a:r>
            <a:r>
              <a:rPr lang="en-US" sz="2800" dirty="0" smtClean="0"/>
              <a:t> </a:t>
            </a:r>
            <a:r>
              <a:rPr lang="en-US" sz="2800" dirty="0" err="1" smtClean="0"/>
              <a:t>existe</a:t>
            </a:r>
            <a:r>
              <a:rPr lang="en-US" sz="2800" dirty="0" smtClean="0"/>
              <a:t> </a:t>
            </a:r>
            <a:r>
              <a:rPr lang="en-US" sz="2800" dirty="0" err="1" smtClean="0"/>
              <a:t>dentro</a:t>
            </a:r>
            <a:r>
              <a:rPr lang="en-US" sz="2800" dirty="0" smtClean="0"/>
              <a:t> de </a:t>
            </a:r>
            <a:r>
              <a:rPr lang="en-US" sz="2800" dirty="0" err="1" smtClean="0"/>
              <a:t>manejadores</a:t>
            </a:r>
            <a:r>
              <a:rPr lang="en-US" sz="2800" dirty="0" smtClean="0"/>
              <a:t> de </a:t>
            </a:r>
            <a:r>
              <a:rPr lang="en-US" sz="2800" dirty="0" err="1" smtClean="0"/>
              <a:t>eventos</a:t>
            </a:r>
            <a:r>
              <a:rPr lang="en-US" sz="2800" dirty="0" smtClean="0"/>
              <a:t>.</a:t>
            </a:r>
          </a:p>
          <a:p>
            <a:pPr lvl="1"/>
            <a:r>
              <a:rPr lang="en-US" sz="2800" dirty="0" smtClean="0"/>
              <a:t>El </a:t>
            </a:r>
            <a:r>
              <a:rPr lang="en-US" sz="2800" dirty="0" err="1" smtClean="0"/>
              <a:t>evento</a:t>
            </a:r>
            <a:r>
              <a:rPr lang="en-US" sz="2800" dirty="0" smtClean="0"/>
              <a:t> </a:t>
            </a:r>
            <a:r>
              <a:rPr lang="en-US" sz="2800" dirty="0" err="1" smtClean="0"/>
              <a:t>más</a:t>
            </a:r>
            <a:r>
              <a:rPr lang="en-US" sz="2800" dirty="0" smtClean="0"/>
              <a:t> </a:t>
            </a:r>
            <a:r>
              <a:rPr lang="en-US" sz="2800" dirty="0" err="1" smtClean="0"/>
              <a:t>básico</a:t>
            </a:r>
            <a:r>
              <a:rPr lang="en-US" sz="2800" dirty="0" smtClean="0"/>
              <a:t> </a:t>
            </a:r>
            <a:r>
              <a:rPr lang="en-US" sz="2800" dirty="0" err="1" smtClean="0"/>
              <a:t>es</a:t>
            </a:r>
            <a:r>
              <a:rPr lang="en-US" sz="2800" dirty="0" smtClean="0"/>
              <a:t> el ‘Loaded’.</a:t>
            </a:r>
          </a:p>
          <a:p>
            <a:r>
              <a:rPr lang="en-US" sz="2800" dirty="0" smtClean="0"/>
              <a:t>Los </a:t>
            </a:r>
            <a:r>
              <a:rPr lang="en-US" sz="2800" dirty="0" err="1" smtClean="0"/>
              <a:t>eventos</a:t>
            </a:r>
            <a:r>
              <a:rPr lang="en-US" sz="2800" dirty="0" smtClean="0"/>
              <a:t> se </a:t>
            </a:r>
            <a:r>
              <a:rPr lang="en-US" sz="2800" dirty="0" err="1" smtClean="0"/>
              <a:t>atan</a:t>
            </a:r>
            <a:r>
              <a:rPr lang="en-US" sz="2800" dirty="0" smtClean="0"/>
              <a:t> </a:t>
            </a:r>
            <a:r>
              <a:rPr lang="en-US" sz="2800" dirty="0" err="1" smtClean="0"/>
              <a:t>especificando</a:t>
            </a:r>
            <a:r>
              <a:rPr lang="en-US" sz="2800" dirty="0" smtClean="0"/>
              <a:t> el </a:t>
            </a:r>
            <a:r>
              <a:rPr lang="en-US" sz="2800" dirty="0" err="1" smtClean="0"/>
              <a:t>nombre</a:t>
            </a:r>
            <a:r>
              <a:rPr lang="en-US" sz="2800" dirty="0" smtClean="0"/>
              <a:t> de la </a:t>
            </a:r>
            <a:r>
              <a:rPr lang="en-US" sz="2800" dirty="0" err="1" smtClean="0"/>
              <a:t>función</a:t>
            </a:r>
            <a:endParaRPr lang="en-US" sz="2800" dirty="0" smtClean="0"/>
          </a:p>
          <a:p>
            <a:pPr lvl="1"/>
            <a:r>
              <a:rPr lang="en-US" sz="2800" dirty="0" err="1" smtClean="0"/>
              <a:t>Utilizando</a:t>
            </a:r>
            <a:r>
              <a:rPr lang="en-US" sz="2800" dirty="0" smtClean="0"/>
              <a:t> el moniker: ‘</a:t>
            </a:r>
            <a:r>
              <a:rPr lang="en-US" sz="2800" dirty="0" err="1" smtClean="0"/>
              <a:t>javascript</a:t>
            </a:r>
            <a:r>
              <a:rPr lang="en-US" sz="2800" dirty="0" smtClean="0"/>
              <a:t>:’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914400" y="4648200"/>
            <a:ext cx="7772400" cy="16002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>
            <a:normAutofit/>
          </a:bodyPr>
          <a:lstStyle/>
          <a:p>
            <a:pPr marL="411480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Wingdings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&lt;Canvas</a:t>
            </a:r>
            <a:r>
              <a:rPr kumimoji="0" lang="en-US" sz="16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xmlns</a:t>
            </a:r>
            <a:r>
              <a:rPr kumimoji="0" lang="en-US" sz="16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=</a:t>
            </a:r>
            <a:r>
              <a:rPr kumimoji="0" lang="en-US" sz="16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  <a:hlinkClick r:id="rId2"/>
              </a:rPr>
              <a:t>http://schemas.microsoft.com/client/2007</a:t>
            </a:r>
            <a:endParaRPr kumimoji="0" lang="en-US" sz="1600" b="0" i="0" u="none" strike="noStrike" kern="1200" cap="none" spc="0" normalizeH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Lucida Console" pitchFamily="49" charset="0"/>
              <a:ea typeface="+mn-ea"/>
              <a:cs typeface="+mn-cs"/>
            </a:endParaRPr>
          </a:p>
          <a:p>
            <a:pPr marL="411480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Wingdings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	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xmlns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=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  <a:hlinkClick r:id="rId3"/>
              </a:rPr>
              <a:t>http://schemas.microsoft.com/winfx/2006/xaml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/>
            </a:r>
            <a:b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</a:br>
            <a:r>
              <a:rPr kumimoji="0" 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Loaded=“</a:t>
            </a:r>
            <a:r>
              <a:rPr kumimoji="0" lang="en-US" sz="1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javascript:root_Loaded</a:t>
            </a:r>
            <a:r>
              <a:rPr kumimoji="0" 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”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&gt;</a:t>
            </a:r>
          </a:p>
          <a:p>
            <a:pPr marL="411480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Wingdings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&lt;/Canvas&gt;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Lucida Console" pitchFamily="49" charset="0"/>
              <a:ea typeface="+mn-ea"/>
              <a:cs typeface="+mn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124200" y="5715000"/>
            <a:ext cx="4267200" cy="9906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>
            <a:normAutofit fontScale="92500"/>
          </a:bodyPr>
          <a:lstStyle/>
          <a:p>
            <a:pPr marL="411480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Wingdings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function</a:t>
            </a:r>
            <a:r>
              <a:rPr kumimoji="0" lang="en-US" sz="16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root_Loaded</a:t>
            </a:r>
            <a:r>
              <a:rPr kumimoji="0" lang="en-US" sz="16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(sender, </a:t>
            </a:r>
            <a:r>
              <a:rPr kumimoji="0" lang="en-US" sz="1600" b="0" i="0" u="none" strike="noStrike" kern="1200" cap="none" spc="0" normalizeH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args</a:t>
            </a:r>
            <a:r>
              <a:rPr kumimoji="0" lang="en-US" sz="16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){</a:t>
            </a:r>
          </a:p>
          <a:p>
            <a:pPr marL="411480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Wingdings"/>
              <a:buNone/>
              <a:tabLst/>
              <a:defRPr/>
            </a:pPr>
            <a:r>
              <a:rPr lang="en-US" sz="1600" dirty="0">
                <a:solidFill>
                  <a:schemeClr val="bg1"/>
                </a:solidFill>
                <a:latin typeface="Lucida Console" pitchFamily="49" charset="0"/>
              </a:rPr>
              <a:t>	</a:t>
            </a:r>
            <a:r>
              <a:rPr lang="en-US" sz="1600" dirty="0" smtClean="0">
                <a:solidFill>
                  <a:schemeClr val="bg1"/>
                </a:solidFill>
                <a:latin typeface="Lucida Console" pitchFamily="49" charset="0"/>
              </a:rPr>
              <a:t>alert(“canvas loaded!!!!”);</a:t>
            </a:r>
            <a:endParaRPr kumimoji="0" lang="en-US" sz="1600" b="0" i="0" u="none" strike="noStrike" kern="1200" cap="none" spc="0" normalizeH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Lucida Console" pitchFamily="49" charset="0"/>
              <a:ea typeface="+mn-ea"/>
              <a:cs typeface="+mn-cs"/>
            </a:endParaRPr>
          </a:p>
          <a:p>
            <a:pPr marL="411480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Wingdings"/>
              <a:buNone/>
              <a:tabLst/>
              <a:defRPr/>
            </a:pPr>
            <a:r>
              <a:rPr lang="en-US" sz="1600" baseline="0" dirty="0">
                <a:solidFill>
                  <a:schemeClr val="bg1"/>
                </a:solidFill>
                <a:latin typeface="Lucida Console" pitchFamily="49" charset="0"/>
              </a:rPr>
              <a:t>}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Lucida Console" pitchFamily="49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smtClean="0"/>
              <a:t>Programando  silverlight con javascript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Los </a:t>
            </a:r>
            <a:r>
              <a:rPr lang="en-US" sz="2800" dirty="0" err="1" smtClean="0"/>
              <a:t>eventos</a:t>
            </a:r>
            <a:r>
              <a:rPr lang="en-US" sz="2800" dirty="0" smtClean="0"/>
              <a:t> </a:t>
            </a:r>
            <a:r>
              <a:rPr lang="en-US" sz="2800" dirty="0" err="1" smtClean="0"/>
              <a:t>consiste</a:t>
            </a:r>
            <a:r>
              <a:rPr lang="en-US" sz="2800" dirty="0" smtClean="0"/>
              <a:t> en:</a:t>
            </a:r>
          </a:p>
          <a:p>
            <a:pPr lvl="1"/>
            <a:r>
              <a:rPr lang="en-US" sz="2400" dirty="0" smtClean="0"/>
              <a:t>Sender: El </a:t>
            </a:r>
            <a:r>
              <a:rPr lang="en-US" sz="2400" dirty="0" err="1" smtClean="0"/>
              <a:t>objeto</a:t>
            </a:r>
            <a:r>
              <a:rPr lang="en-US" sz="2400" dirty="0" smtClean="0"/>
              <a:t> </a:t>
            </a:r>
            <a:r>
              <a:rPr lang="en-US" sz="2400" dirty="0" err="1" smtClean="0"/>
              <a:t>que</a:t>
            </a:r>
            <a:r>
              <a:rPr lang="en-US" sz="2400" dirty="0" smtClean="0"/>
              <a:t> </a:t>
            </a:r>
            <a:r>
              <a:rPr lang="en-US" sz="2400" dirty="0" err="1" smtClean="0"/>
              <a:t>es</a:t>
            </a:r>
            <a:r>
              <a:rPr lang="en-US" sz="2400" dirty="0" smtClean="0"/>
              <a:t> </a:t>
            </a:r>
            <a:r>
              <a:rPr lang="en-US" sz="2400" dirty="0" err="1" smtClean="0"/>
              <a:t>dueño</a:t>
            </a:r>
            <a:r>
              <a:rPr lang="en-US" sz="2400" dirty="0" smtClean="0"/>
              <a:t> del </a:t>
            </a:r>
            <a:r>
              <a:rPr lang="en-US" sz="2400" dirty="0" err="1" smtClean="0"/>
              <a:t>evento</a:t>
            </a:r>
            <a:r>
              <a:rPr lang="en-US" sz="2400" dirty="0" smtClean="0"/>
              <a:t>.</a:t>
            </a:r>
          </a:p>
          <a:p>
            <a:pPr lvl="1"/>
            <a:r>
              <a:rPr lang="en-US" sz="2400" dirty="0" err="1" smtClean="0"/>
              <a:t>Args</a:t>
            </a:r>
            <a:r>
              <a:rPr lang="en-US" sz="2400" dirty="0" smtClean="0"/>
              <a:t>:  </a:t>
            </a:r>
            <a:r>
              <a:rPr lang="en-US" sz="2400" dirty="0" err="1" smtClean="0"/>
              <a:t>Información</a:t>
            </a:r>
            <a:r>
              <a:rPr lang="en-US" sz="2400" dirty="0" smtClean="0"/>
              <a:t> </a:t>
            </a:r>
            <a:r>
              <a:rPr lang="en-US" sz="2400" dirty="0" err="1" smtClean="0"/>
              <a:t>adicional</a:t>
            </a:r>
            <a:r>
              <a:rPr lang="en-US" sz="2400" dirty="0" smtClean="0"/>
              <a:t>.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838200" y="3352800"/>
            <a:ext cx="7772400" cy="16002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>
            <a:normAutofit/>
          </a:bodyPr>
          <a:lstStyle/>
          <a:p>
            <a:pPr marL="411480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Wingdings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&lt;Canvas</a:t>
            </a:r>
            <a:r>
              <a:rPr kumimoji="0" lang="en-US" sz="16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xmlns</a:t>
            </a:r>
            <a:r>
              <a:rPr kumimoji="0" lang="en-US" sz="16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=</a:t>
            </a:r>
            <a:r>
              <a:rPr kumimoji="0" lang="en-US" sz="16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  <a:hlinkClick r:id="rId2"/>
              </a:rPr>
              <a:t>http://schemas.microsoft.com/client/2007</a:t>
            </a:r>
            <a:endParaRPr kumimoji="0" lang="en-US" sz="1600" b="0" i="0" u="none" strike="noStrike" kern="1200" cap="none" spc="0" normalizeH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Lucida Console" pitchFamily="49" charset="0"/>
              <a:ea typeface="+mn-ea"/>
              <a:cs typeface="+mn-cs"/>
            </a:endParaRPr>
          </a:p>
          <a:p>
            <a:pPr marL="411480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Wingdings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	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xmlns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=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  <a:hlinkClick r:id="rId3"/>
              </a:rPr>
              <a:t>http://schemas.microsoft.com/winfx/2006/xaml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/>
            </a:r>
            <a:b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</a:br>
            <a:r>
              <a:rPr kumimoji="0" 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Loaded=“</a:t>
            </a:r>
            <a:r>
              <a:rPr kumimoji="0" lang="en-US" sz="1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javascript:root_Loaded</a:t>
            </a:r>
            <a:r>
              <a:rPr kumimoji="0" 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”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&gt;</a:t>
            </a:r>
          </a:p>
          <a:p>
            <a:pPr marL="411480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Wingdings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&lt;/Canvas&gt;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Lucida Console" pitchFamily="49" charset="0"/>
              <a:ea typeface="+mn-ea"/>
              <a:cs typeface="+mn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810000" y="4419600"/>
            <a:ext cx="4267200" cy="9906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>
            <a:normAutofit fontScale="92500"/>
          </a:bodyPr>
          <a:lstStyle/>
          <a:p>
            <a:pPr marL="411480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Wingdings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function</a:t>
            </a:r>
            <a:r>
              <a:rPr kumimoji="0" lang="en-US" sz="16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root_Loaded</a:t>
            </a:r>
            <a:r>
              <a:rPr kumimoji="0" lang="en-US" sz="16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(sender, </a:t>
            </a:r>
            <a:r>
              <a:rPr kumimoji="0" lang="en-US" sz="1600" b="0" i="0" u="none" strike="noStrike" kern="1200" cap="none" spc="0" normalizeH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args</a:t>
            </a:r>
            <a:r>
              <a:rPr kumimoji="0" lang="en-US" sz="16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){</a:t>
            </a:r>
          </a:p>
          <a:p>
            <a:pPr marL="411480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Wingdings"/>
              <a:buNone/>
              <a:tabLst/>
              <a:defRPr/>
            </a:pPr>
            <a:r>
              <a:rPr lang="en-US" sz="1600" dirty="0">
                <a:solidFill>
                  <a:schemeClr val="bg1"/>
                </a:solidFill>
                <a:latin typeface="Lucida Console" pitchFamily="49" charset="0"/>
              </a:rPr>
              <a:t>	</a:t>
            </a:r>
            <a:r>
              <a:rPr lang="en-US" sz="1600" dirty="0" smtClean="0">
                <a:solidFill>
                  <a:schemeClr val="bg1"/>
                </a:solidFill>
                <a:latin typeface="Lucida Console" pitchFamily="49" charset="0"/>
              </a:rPr>
              <a:t>alert(</a:t>
            </a:r>
            <a:r>
              <a:rPr lang="en-US" sz="1600" dirty="0" err="1" smtClean="0">
                <a:solidFill>
                  <a:schemeClr val="bg1"/>
                </a:solidFill>
                <a:latin typeface="Lucida Console" pitchFamily="49" charset="0"/>
              </a:rPr>
              <a:t>sender.Name</a:t>
            </a:r>
            <a:r>
              <a:rPr lang="en-US" sz="1600" dirty="0" smtClean="0">
                <a:solidFill>
                  <a:schemeClr val="bg1"/>
                </a:solidFill>
                <a:latin typeface="Lucida Console" pitchFamily="49" charset="0"/>
              </a:rPr>
              <a:t>);</a:t>
            </a:r>
            <a:endParaRPr kumimoji="0" lang="en-US" sz="1600" b="0" i="0" u="none" strike="noStrike" kern="1200" cap="none" spc="0" normalizeH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Lucida Console" pitchFamily="49" charset="0"/>
              <a:ea typeface="+mn-ea"/>
              <a:cs typeface="+mn-cs"/>
            </a:endParaRPr>
          </a:p>
          <a:p>
            <a:pPr marL="411480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Wingdings"/>
              <a:buNone/>
              <a:tabLst/>
              <a:defRPr/>
            </a:pPr>
            <a:r>
              <a:rPr lang="en-US" sz="1600" baseline="0" dirty="0">
                <a:solidFill>
                  <a:schemeClr val="bg1"/>
                </a:solidFill>
                <a:latin typeface="Lucida Console" pitchFamily="49" charset="0"/>
              </a:rPr>
              <a:t>}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Lucida Console" pitchFamily="49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smtClean="0"/>
              <a:t>Programando  silverlight con javascript (3)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Los </a:t>
            </a:r>
            <a:r>
              <a:rPr lang="en-US" sz="2800" dirty="0" err="1" smtClean="0"/>
              <a:t>elementos</a:t>
            </a:r>
            <a:r>
              <a:rPr lang="en-US" sz="2800" dirty="0" smtClean="0"/>
              <a:t> XAML </a:t>
            </a:r>
            <a:r>
              <a:rPr lang="en-US" sz="2800" dirty="0" err="1" smtClean="0"/>
              <a:t>exponen</a:t>
            </a:r>
            <a:r>
              <a:rPr lang="en-US" sz="2800" dirty="0" smtClean="0"/>
              <a:t> los </a:t>
            </a:r>
            <a:r>
              <a:rPr lang="en-US" sz="2800" dirty="0" err="1" smtClean="0"/>
              <a:t>siguientes</a:t>
            </a:r>
            <a:r>
              <a:rPr lang="en-US" sz="2800" dirty="0" smtClean="0"/>
              <a:t> </a:t>
            </a:r>
            <a:r>
              <a:rPr lang="en-US" sz="2800" dirty="0" err="1" smtClean="0"/>
              <a:t>eventos</a:t>
            </a:r>
            <a:r>
              <a:rPr lang="en-US" sz="2800" dirty="0" smtClean="0"/>
              <a:t> </a:t>
            </a:r>
            <a:r>
              <a:rPr lang="en-US" sz="2800" dirty="0" err="1" smtClean="0"/>
              <a:t>comunes</a:t>
            </a:r>
            <a:r>
              <a:rPr lang="en-US" sz="2800" dirty="0" smtClean="0"/>
              <a:t>:</a:t>
            </a:r>
          </a:p>
          <a:p>
            <a:pPr lvl="2"/>
            <a:r>
              <a:rPr lang="en-US" sz="2200" dirty="0" smtClean="0"/>
              <a:t>Loaded.</a:t>
            </a:r>
          </a:p>
          <a:p>
            <a:pPr lvl="2"/>
            <a:r>
              <a:rPr lang="en-US" sz="2200" dirty="0" err="1" smtClean="0"/>
              <a:t>MouseEnter</a:t>
            </a:r>
            <a:r>
              <a:rPr lang="en-US" sz="2200" dirty="0" smtClean="0"/>
              <a:t>.</a:t>
            </a:r>
          </a:p>
          <a:p>
            <a:pPr lvl="2"/>
            <a:r>
              <a:rPr lang="en-US" sz="2200" dirty="0" err="1" smtClean="0"/>
              <a:t>MouseLeave</a:t>
            </a:r>
            <a:r>
              <a:rPr lang="en-US" sz="2200" dirty="0" smtClean="0"/>
              <a:t>.</a:t>
            </a:r>
          </a:p>
          <a:p>
            <a:pPr lvl="2"/>
            <a:r>
              <a:rPr lang="en-US" sz="2200" dirty="0" err="1" smtClean="0"/>
              <a:t>MouseLeftButtonDown</a:t>
            </a:r>
            <a:r>
              <a:rPr lang="en-US" sz="2200" dirty="0" smtClean="0"/>
              <a:t>.</a:t>
            </a:r>
          </a:p>
          <a:p>
            <a:pPr lvl="2"/>
            <a:r>
              <a:rPr lang="en-US" sz="2200" dirty="0" err="1" smtClean="0"/>
              <a:t>MouseLeftButtonUp</a:t>
            </a:r>
            <a:r>
              <a:rPr lang="en-US" sz="22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smtClean="0"/>
              <a:t>Programando  silverlight con javascript (4)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7467600" cy="46783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Las </a:t>
            </a:r>
            <a:r>
              <a:rPr lang="en-US" sz="2800" dirty="0" err="1" smtClean="0"/>
              <a:t>propiedades</a:t>
            </a:r>
            <a:r>
              <a:rPr lang="en-US" sz="2800" dirty="0" smtClean="0"/>
              <a:t> de los </a:t>
            </a:r>
            <a:r>
              <a:rPr lang="en-US" sz="2800" dirty="0" err="1" smtClean="0"/>
              <a:t>elementos</a:t>
            </a:r>
            <a:r>
              <a:rPr lang="en-US" sz="2800" dirty="0" smtClean="0"/>
              <a:t> se les </a:t>
            </a:r>
            <a:r>
              <a:rPr lang="en-US" sz="2800" dirty="0" err="1" smtClean="0"/>
              <a:t>puede</a:t>
            </a:r>
            <a:r>
              <a:rPr lang="en-US" sz="2800" dirty="0" smtClean="0"/>
              <a:t> </a:t>
            </a:r>
            <a:r>
              <a:rPr lang="en-US" sz="2800" dirty="0" err="1" smtClean="0"/>
              <a:t>asignar</a:t>
            </a:r>
            <a:r>
              <a:rPr lang="en-US" sz="2800" dirty="0" smtClean="0"/>
              <a:t> un valor </a:t>
            </a:r>
            <a:r>
              <a:rPr lang="en-US" sz="2800" dirty="0" err="1" smtClean="0"/>
              <a:t>utilizando</a:t>
            </a:r>
            <a:r>
              <a:rPr lang="en-US" sz="2800" dirty="0" smtClean="0"/>
              <a:t> “dot </a:t>
            </a:r>
            <a:r>
              <a:rPr lang="en-US" sz="2800" dirty="0" err="1" smtClean="0"/>
              <a:t>sintax</a:t>
            </a:r>
            <a:r>
              <a:rPr lang="en-US" sz="2800" dirty="0" smtClean="0"/>
              <a:t>”</a:t>
            </a:r>
            <a:endParaRPr lang="en-US" sz="2000" dirty="0" smtClean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762000" y="2971800"/>
            <a:ext cx="7772400" cy="16002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>
            <a:normAutofit/>
          </a:bodyPr>
          <a:lstStyle/>
          <a:p>
            <a:pPr marL="411480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Wingdings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&lt;Canvas</a:t>
            </a:r>
            <a:r>
              <a:rPr kumimoji="0" lang="en-US" sz="16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xmlns</a:t>
            </a:r>
            <a:r>
              <a:rPr kumimoji="0" lang="en-US" sz="16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=</a:t>
            </a:r>
            <a:r>
              <a:rPr kumimoji="0" lang="en-US" sz="16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  <a:hlinkClick r:id="rId2"/>
              </a:rPr>
              <a:t>http://schemas.microsoft.com/client/2007</a:t>
            </a:r>
            <a:endParaRPr kumimoji="0" lang="en-US" sz="1600" b="0" i="0" u="none" strike="noStrike" kern="1200" cap="none" spc="0" normalizeH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Lucida Console" pitchFamily="49" charset="0"/>
              <a:ea typeface="+mn-ea"/>
              <a:cs typeface="+mn-cs"/>
            </a:endParaRPr>
          </a:p>
          <a:p>
            <a:pPr marL="411480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Wingdings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	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xmlns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=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  <a:hlinkClick r:id="rId3"/>
              </a:rPr>
              <a:t>http://schemas.microsoft.com/winfx/2006/xaml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/>
            </a:r>
            <a:b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</a:br>
            <a:r>
              <a:rPr kumimoji="0" 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Loaded=“</a:t>
            </a:r>
            <a:r>
              <a:rPr kumimoji="0" lang="en-US" sz="1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javascript:root_Loaded</a:t>
            </a:r>
            <a:r>
              <a:rPr kumimoji="0" 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”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&gt;</a:t>
            </a:r>
          </a:p>
          <a:p>
            <a:pPr marL="411480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Wingdings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&lt;/Canvas&gt;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Lucida Console" pitchFamily="49" charset="0"/>
              <a:ea typeface="+mn-ea"/>
              <a:cs typeface="+mn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209800" y="3962400"/>
            <a:ext cx="6553200" cy="28956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>
            <a:normAutofit fontScale="85000" lnSpcReduction="20000"/>
          </a:bodyPr>
          <a:lstStyle/>
          <a:p>
            <a:pPr marL="411480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Wingdings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function</a:t>
            </a:r>
            <a:r>
              <a:rPr kumimoji="0" lang="en-US" sz="16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root_Loaded</a:t>
            </a:r>
            <a:r>
              <a:rPr kumimoji="0" lang="en-US" sz="16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(sender, </a:t>
            </a:r>
            <a:r>
              <a:rPr kumimoji="0" lang="en-US" sz="1600" b="0" i="0" u="none" strike="noStrike" kern="1200" cap="none" spc="0" normalizeH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args</a:t>
            </a:r>
            <a:r>
              <a:rPr kumimoji="0" lang="en-US" sz="16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){</a:t>
            </a:r>
          </a:p>
          <a:p>
            <a:pPr marL="411480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Wingdings"/>
              <a:buNone/>
              <a:tabLst/>
              <a:defRPr/>
            </a:pPr>
            <a:endParaRPr lang="en-US" sz="1600" dirty="0" smtClean="0">
              <a:solidFill>
                <a:schemeClr val="bg1"/>
              </a:solidFill>
              <a:latin typeface="Lucida Console" pitchFamily="49" charset="0"/>
            </a:endParaRPr>
          </a:p>
          <a:p>
            <a:pPr marL="411480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Wingdings"/>
              <a:buNone/>
              <a:tabLst/>
              <a:defRPr/>
            </a:pPr>
            <a:r>
              <a:rPr lang="en-US" sz="1600" dirty="0">
                <a:solidFill>
                  <a:schemeClr val="bg1"/>
                </a:solidFill>
                <a:latin typeface="Lucida Console" pitchFamily="49" charset="0"/>
              </a:rPr>
              <a:t>	</a:t>
            </a:r>
            <a:r>
              <a:rPr lang="en-US" sz="1600" dirty="0" smtClean="0">
                <a:solidFill>
                  <a:schemeClr val="bg1"/>
                </a:solidFill>
                <a:latin typeface="Lucida Console" pitchFamily="49" charset="0"/>
              </a:rPr>
              <a:t>// simple properties …</a:t>
            </a:r>
            <a:endParaRPr kumimoji="0" lang="en-US" sz="1600" b="0" i="0" u="none" strike="noStrike" kern="1200" cap="none" spc="0" normalizeH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Lucida Console" pitchFamily="49" charset="0"/>
              <a:ea typeface="+mn-ea"/>
              <a:cs typeface="+mn-cs"/>
            </a:endParaRPr>
          </a:p>
          <a:p>
            <a:pPr marL="411480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Wingdings"/>
              <a:buNone/>
              <a:tabLst/>
              <a:defRPr/>
            </a:pPr>
            <a:r>
              <a:rPr lang="en-US" sz="1600" dirty="0">
                <a:solidFill>
                  <a:schemeClr val="bg1"/>
                </a:solidFill>
                <a:latin typeface="Lucida Console" pitchFamily="49" charset="0"/>
              </a:rPr>
              <a:t>	</a:t>
            </a:r>
            <a:r>
              <a:rPr lang="en-US" sz="1600" dirty="0" err="1" smtClean="0">
                <a:solidFill>
                  <a:schemeClr val="bg1"/>
                </a:solidFill>
                <a:latin typeface="Lucida Console" pitchFamily="49" charset="0"/>
              </a:rPr>
              <a:t>sender.background</a:t>
            </a:r>
            <a:r>
              <a:rPr lang="en-US" sz="1600" dirty="0" smtClean="0">
                <a:solidFill>
                  <a:schemeClr val="bg1"/>
                </a:solidFill>
                <a:latin typeface="Lucida Console" pitchFamily="49" charset="0"/>
              </a:rPr>
              <a:t> = “blue”;</a:t>
            </a:r>
          </a:p>
          <a:p>
            <a:pPr marL="411480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Wingdings"/>
              <a:buNone/>
              <a:tabLst/>
              <a:defRPr/>
            </a:pPr>
            <a:r>
              <a:rPr kumimoji="0" lang="en-US" sz="1600" b="0" i="0" u="none" strike="noStrike" kern="120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	</a:t>
            </a:r>
            <a:r>
              <a:rPr kumimoji="0" lang="en-US" sz="1600" b="0" i="0" u="none" strike="noStrike" kern="1200" cap="none" spc="0" normalizeH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sender.width</a:t>
            </a:r>
            <a:r>
              <a:rPr kumimoji="0" lang="en-US" sz="16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 = 200;</a:t>
            </a:r>
          </a:p>
          <a:p>
            <a:pPr marL="411480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Wingdings"/>
              <a:buNone/>
              <a:tabLst/>
              <a:defRPr/>
            </a:pPr>
            <a:r>
              <a:rPr lang="en-US" sz="1600" dirty="0">
                <a:solidFill>
                  <a:schemeClr val="bg1"/>
                </a:solidFill>
                <a:latin typeface="Lucida Console" pitchFamily="49" charset="0"/>
              </a:rPr>
              <a:t>	</a:t>
            </a:r>
            <a:r>
              <a:rPr lang="en-US" sz="1600" dirty="0" err="1" smtClean="0">
                <a:solidFill>
                  <a:schemeClr val="bg1"/>
                </a:solidFill>
                <a:latin typeface="Lucida Console" pitchFamily="49" charset="0"/>
              </a:rPr>
              <a:t>sender.height</a:t>
            </a:r>
            <a:r>
              <a:rPr lang="en-US" sz="1600" dirty="0" smtClean="0">
                <a:solidFill>
                  <a:schemeClr val="bg1"/>
                </a:solidFill>
                <a:latin typeface="Lucida Console" pitchFamily="49" charset="0"/>
              </a:rPr>
              <a:t> = 300;</a:t>
            </a:r>
          </a:p>
          <a:p>
            <a:pPr marL="411480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Wingdings"/>
              <a:buNone/>
              <a:tabLst/>
              <a:defRPr/>
            </a:pPr>
            <a:endParaRPr lang="en-US" sz="1600" dirty="0" smtClean="0">
              <a:solidFill>
                <a:schemeClr val="bg1"/>
              </a:solidFill>
              <a:latin typeface="Lucida Console" pitchFamily="49" charset="0"/>
            </a:endParaRPr>
          </a:p>
          <a:p>
            <a:pPr marL="411480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Wingdings"/>
              <a:buNone/>
              <a:tabLst/>
              <a:defRPr/>
            </a:pPr>
            <a:r>
              <a:rPr kumimoji="0" lang="en-US" sz="1600" b="0" i="0" u="none" strike="noStrike" kern="120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	</a:t>
            </a:r>
            <a:r>
              <a:rPr kumimoji="0" lang="en-US" sz="16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// event handlers …</a:t>
            </a:r>
          </a:p>
          <a:p>
            <a:pPr marL="411480" lvl="0" indent="-342900">
              <a:spcBef>
                <a:spcPts val="700"/>
              </a:spcBef>
              <a:buClr>
                <a:schemeClr val="tx2"/>
              </a:buClr>
              <a:buSzPct val="95000"/>
            </a:pPr>
            <a:r>
              <a:rPr lang="en-US" sz="1600" dirty="0">
                <a:solidFill>
                  <a:schemeClr val="bg1"/>
                </a:solidFill>
                <a:latin typeface="Lucida Console" pitchFamily="49" charset="0"/>
              </a:rPr>
              <a:t>	</a:t>
            </a:r>
            <a:r>
              <a:rPr lang="en-US" sz="1600" dirty="0" err="1" smtClean="0">
                <a:solidFill>
                  <a:schemeClr val="bg1"/>
                </a:solidFill>
                <a:latin typeface="Lucida Console" pitchFamily="49" charset="0"/>
              </a:rPr>
              <a:t>sender.MouseEnter</a:t>
            </a:r>
            <a:r>
              <a:rPr lang="en-US" sz="1600" dirty="0" smtClean="0">
                <a:solidFill>
                  <a:schemeClr val="bg1"/>
                </a:solidFill>
                <a:latin typeface="Lucida Console" pitchFamily="49" charset="0"/>
              </a:rPr>
              <a:t> = “</a:t>
            </a:r>
            <a:r>
              <a:rPr lang="en-US" sz="1600" dirty="0" err="1" smtClean="0">
                <a:solidFill>
                  <a:schemeClr val="bg1"/>
                </a:solidFill>
                <a:latin typeface="Lucida Console" pitchFamily="49" charset="0"/>
              </a:rPr>
              <a:t>javascript:HandleMouseEnter</a:t>
            </a:r>
            <a:r>
              <a:rPr lang="en-US" sz="1600" dirty="0" smtClean="0">
                <a:solidFill>
                  <a:schemeClr val="bg1"/>
                </a:solidFill>
                <a:latin typeface="Lucida Console" pitchFamily="49" charset="0"/>
              </a:rPr>
              <a:t>” ;</a:t>
            </a:r>
          </a:p>
          <a:p>
            <a:pPr marL="411480" lvl="0" indent="-342900">
              <a:spcBef>
                <a:spcPts val="700"/>
              </a:spcBef>
              <a:buClr>
                <a:schemeClr val="tx2"/>
              </a:buClr>
              <a:buSzPct val="95000"/>
            </a:pPr>
            <a:r>
              <a:rPr kumimoji="0" lang="en-US" sz="1600" b="0" i="0" u="none" strike="noStrike" kern="120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	</a:t>
            </a:r>
            <a:r>
              <a:rPr kumimoji="0" lang="en-US" sz="1600" b="0" i="0" u="none" strike="noStrike" kern="1200" cap="none" spc="0" normalizeH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sender.MouseLeave</a:t>
            </a:r>
            <a:r>
              <a:rPr kumimoji="0" lang="en-US" sz="16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 = “</a:t>
            </a:r>
            <a:r>
              <a:rPr kumimoji="0" lang="en-US" sz="1600" b="0" i="0" u="none" strike="noStrike" kern="1200" cap="none" spc="0" normalizeH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ucida Console" pitchFamily="49" charset="0"/>
                <a:ea typeface="+mn-ea"/>
                <a:cs typeface="+mn-cs"/>
              </a:rPr>
              <a:t>javascript:HandleMouseLeave</a:t>
            </a:r>
            <a:r>
              <a:rPr lang="en-US" sz="1600" dirty="0" smtClean="0">
                <a:solidFill>
                  <a:schemeClr val="bg1"/>
                </a:solidFill>
                <a:latin typeface="Lucida Console" pitchFamily="49" charset="0"/>
              </a:rPr>
              <a:t>” </a:t>
            </a:r>
            <a:r>
              <a:rPr lang="en-US" sz="1600" dirty="0">
                <a:solidFill>
                  <a:schemeClr val="bg1"/>
                </a:solidFill>
                <a:latin typeface="Lucida Console" pitchFamily="49" charset="0"/>
              </a:rPr>
              <a:t>;</a:t>
            </a:r>
            <a:endParaRPr kumimoji="0" lang="en-US" sz="1600" b="0" i="0" u="none" strike="noStrike" kern="1200" cap="none" spc="0" normalizeH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Lucida Console" pitchFamily="49" charset="0"/>
              <a:ea typeface="+mn-ea"/>
              <a:cs typeface="+mn-cs"/>
            </a:endParaRPr>
          </a:p>
          <a:p>
            <a:pPr marL="411480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Wingdings"/>
              <a:buNone/>
              <a:tabLst/>
              <a:defRPr/>
            </a:pPr>
            <a:r>
              <a:rPr lang="en-US" sz="1600" baseline="0" dirty="0">
                <a:solidFill>
                  <a:schemeClr val="bg1"/>
                </a:solidFill>
                <a:latin typeface="Lucida Console" pitchFamily="49" charset="0"/>
              </a:rPr>
              <a:t>}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Lucida Console" pitchFamily="49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build="allAtOnce" animBg="1"/>
    </p:bldLst>
  </p:timing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echnic">
    <a:dk1>
      <a:sysClr val="windowText" lastClr="000000"/>
    </a:dk1>
    <a:lt1>
      <a:sysClr val="window" lastClr="FFFFFF"/>
    </a:lt1>
    <a:dk2>
      <a:srgbClr val="3B3B3B"/>
    </a:dk2>
    <a:lt2>
      <a:srgbClr val="D4D2D0"/>
    </a:lt2>
    <a:accent1>
      <a:srgbClr val="6EA0B0"/>
    </a:accent1>
    <a:accent2>
      <a:srgbClr val="CCAF0A"/>
    </a:accent2>
    <a:accent3>
      <a:srgbClr val="8D89A4"/>
    </a:accent3>
    <a:accent4>
      <a:srgbClr val="748560"/>
    </a:accent4>
    <a:accent5>
      <a:srgbClr val="9E9273"/>
    </a:accent5>
    <a:accent6>
      <a:srgbClr val="7E848D"/>
    </a:accent6>
    <a:hlink>
      <a:srgbClr val="00C8C3"/>
    </a:hlink>
    <a:folHlink>
      <a:srgbClr val="A116E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230</TotalTime>
  <Words>458</Words>
  <Application>Microsoft Office PowerPoint</Application>
  <PresentationFormat>On-screen Show (4:3)</PresentationFormat>
  <Paragraphs>204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Technic</vt:lpstr>
      <vt:lpstr>Animaciones  y javascript programming en Silverlight </vt:lpstr>
      <vt:lpstr>Agenda</vt:lpstr>
      <vt:lpstr>Modelo de hosting</vt:lpstr>
      <vt:lpstr> Modelo de hosting (1)</vt:lpstr>
      <vt:lpstr> Modelo de hosting (2)</vt:lpstr>
      <vt:lpstr>Programando  silverlight con javascript (1)</vt:lpstr>
      <vt:lpstr>Programando  silverlight con javascript (2)</vt:lpstr>
      <vt:lpstr>Programando  silverlight con javascript (3)</vt:lpstr>
      <vt:lpstr>Programando  silverlight con javascript (4)</vt:lpstr>
      <vt:lpstr>Programando  silverlight con javascript (4)</vt:lpstr>
      <vt:lpstr>Demo (1)</vt:lpstr>
      <vt:lpstr>Programando  silverlight con javascript  (5)</vt:lpstr>
      <vt:lpstr>Demo (2) </vt:lpstr>
      <vt:lpstr> Animaciones en silverlight</vt:lpstr>
      <vt:lpstr> Animaciones en silverlight (2)</vt:lpstr>
      <vt:lpstr>Animaciones en silverlight (2)</vt:lpstr>
      <vt:lpstr>Demo (3) </vt:lpstr>
      <vt:lpstr>Gracias!!!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Introducción a Silverlight @ MS</dc:title>
  <dc:creator>Roberto.Hernandez</dc:creator>
  <cp:lastModifiedBy>Roberto.Hernandez</cp:lastModifiedBy>
  <cp:revision>37</cp:revision>
  <dcterms:created xsi:type="dcterms:W3CDTF">2006-08-16T00:00:00Z</dcterms:created>
  <dcterms:modified xsi:type="dcterms:W3CDTF">2007-05-17T18:16:01Z</dcterms:modified>
</cp:coreProperties>
</file>