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customXml/itemProps1.xml" ContentType="application/vnd.openxmlformats-officedocument.customXmlProperties+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Layouts/slideLayout22.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72" r:id="rId2"/>
    <p:sldId id="288" r:id="rId3"/>
    <p:sldId id="289" r:id="rId4"/>
    <p:sldId id="290" r:id="rId5"/>
    <p:sldId id="291" r:id="rId6"/>
    <p:sldId id="292" r:id="rId7"/>
    <p:sldId id="295" r:id="rId8"/>
    <p:sldId id="297" r:id="rId9"/>
    <p:sldId id="298" r:id="rId10"/>
    <p:sldId id="300" r:id="rId11"/>
    <p:sldId id="302" r:id="rId12"/>
    <p:sldId id="303" r:id="rId13"/>
    <p:sldId id="304" r:id="rId14"/>
    <p:sldId id="308" r:id="rId15"/>
    <p:sldId id="305" r:id="rId16"/>
    <p:sldId id="309" r:id="rId17"/>
    <p:sldId id="310" r:id="rId18"/>
    <p:sldId id="306" r:id="rId19"/>
    <p:sldId id="307" r:id="rId20"/>
    <p:sldId id="285" r:id="rId21"/>
    <p:sldId id="286" r:id="rId22"/>
  </p:sldIdLst>
  <p:sldSz cx="9144000" cy="6858000" type="screen4x3"/>
  <p:notesSz cx="7010400" cy="9296400"/>
  <p:defaultTextStyle>
    <a:defPPr>
      <a:defRPr lang="es-ES"/>
    </a:defPPr>
    <a:lvl1pPr algn="ctr" rtl="0" fontAlgn="base">
      <a:spcBef>
        <a:spcPct val="0"/>
      </a:spcBef>
      <a:spcAft>
        <a:spcPct val="0"/>
      </a:spcAft>
      <a:defRPr kern="1200">
        <a:solidFill>
          <a:schemeClr val="bg2"/>
        </a:solidFill>
        <a:latin typeface="Garamond" pitchFamily="18" charset="0"/>
        <a:ea typeface="+mn-ea"/>
        <a:cs typeface="+mn-cs"/>
      </a:defRPr>
    </a:lvl1pPr>
    <a:lvl2pPr marL="457200" algn="ctr" rtl="0" fontAlgn="base">
      <a:spcBef>
        <a:spcPct val="0"/>
      </a:spcBef>
      <a:spcAft>
        <a:spcPct val="0"/>
      </a:spcAft>
      <a:defRPr kern="1200">
        <a:solidFill>
          <a:schemeClr val="bg2"/>
        </a:solidFill>
        <a:latin typeface="Garamond" pitchFamily="18" charset="0"/>
        <a:ea typeface="+mn-ea"/>
        <a:cs typeface="+mn-cs"/>
      </a:defRPr>
    </a:lvl2pPr>
    <a:lvl3pPr marL="914400" algn="ctr" rtl="0" fontAlgn="base">
      <a:spcBef>
        <a:spcPct val="0"/>
      </a:spcBef>
      <a:spcAft>
        <a:spcPct val="0"/>
      </a:spcAft>
      <a:defRPr kern="1200">
        <a:solidFill>
          <a:schemeClr val="bg2"/>
        </a:solidFill>
        <a:latin typeface="Garamond" pitchFamily="18" charset="0"/>
        <a:ea typeface="+mn-ea"/>
        <a:cs typeface="+mn-cs"/>
      </a:defRPr>
    </a:lvl3pPr>
    <a:lvl4pPr marL="1371600" algn="ctr" rtl="0" fontAlgn="base">
      <a:spcBef>
        <a:spcPct val="0"/>
      </a:spcBef>
      <a:spcAft>
        <a:spcPct val="0"/>
      </a:spcAft>
      <a:defRPr kern="1200">
        <a:solidFill>
          <a:schemeClr val="bg2"/>
        </a:solidFill>
        <a:latin typeface="Garamond" pitchFamily="18" charset="0"/>
        <a:ea typeface="+mn-ea"/>
        <a:cs typeface="+mn-cs"/>
      </a:defRPr>
    </a:lvl4pPr>
    <a:lvl5pPr marL="1828800" algn="ctr" rtl="0" fontAlgn="base">
      <a:spcBef>
        <a:spcPct val="0"/>
      </a:spcBef>
      <a:spcAft>
        <a:spcPct val="0"/>
      </a:spcAft>
      <a:defRPr kern="1200">
        <a:solidFill>
          <a:schemeClr val="bg2"/>
        </a:solidFill>
        <a:latin typeface="Garamond" pitchFamily="18" charset="0"/>
        <a:ea typeface="+mn-ea"/>
        <a:cs typeface="+mn-cs"/>
      </a:defRPr>
    </a:lvl5pPr>
    <a:lvl6pPr marL="2286000" algn="l" defTabSz="914400" rtl="0" eaLnBrk="1" latinLnBrk="0" hangingPunct="1">
      <a:defRPr kern="1200">
        <a:solidFill>
          <a:schemeClr val="bg2"/>
        </a:solidFill>
        <a:latin typeface="Garamond" pitchFamily="18" charset="0"/>
        <a:ea typeface="+mn-ea"/>
        <a:cs typeface="+mn-cs"/>
      </a:defRPr>
    </a:lvl6pPr>
    <a:lvl7pPr marL="2743200" algn="l" defTabSz="914400" rtl="0" eaLnBrk="1" latinLnBrk="0" hangingPunct="1">
      <a:defRPr kern="1200">
        <a:solidFill>
          <a:schemeClr val="bg2"/>
        </a:solidFill>
        <a:latin typeface="Garamond" pitchFamily="18" charset="0"/>
        <a:ea typeface="+mn-ea"/>
        <a:cs typeface="+mn-cs"/>
      </a:defRPr>
    </a:lvl7pPr>
    <a:lvl8pPr marL="3200400" algn="l" defTabSz="914400" rtl="0" eaLnBrk="1" latinLnBrk="0" hangingPunct="1">
      <a:defRPr kern="1200">
        <a:solidFill>
          <a:schemeClr val="bg2"/>
        </a:solidFill>
        <a:latin typeface="Garamond" pitchFamily="18" charset="0"/>
        <a:ea typeface="+mn-ea"/>
        <a:cs typeface="+mn-cs"/>
      </a:defRPr>
    </a:lvl8pPr>
    <a:lvl9pPr marL="3657600" algn="l" defTabSz="914400" rtl="0" eaLnBrk="1" latinLnBrk="0" hangingPunct="1">
      <a:defRPr kern="1200">
        <a:solidFill>
          <a:schemeClr val="bg2"/>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3300"/>
    <a:srgbClr val="FFFF00"/>
    <a:srgbClr val="FFFFCC"/>
    <a:srgbClr val="3333CC"/>
    <a:srgbClr val="3366FF"/>
    <a:srgbClr val="3333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07" autoAdjust="0"/>
    <p:restoredTop sz="71602" autoAdjust="0"/>
  </p:normalViewPr>
  <p:slideViewPr>
    <p:cSldViewPr>
      <p:cViewPr varScale="1">
        <p:scale>
          <a:sx n="65" d="100"/>
          <a:sy n="65" d="100"/>
        </p:scale>
        <p:origin x="-172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solidFill>
                  <a:schemeClr val="tx1"/>
                </a:solidFill>
                <a:latin typeface="Arial" charset="0"/>
              </a:defRPr>
            </a:lvl1pPr>
          </a:lstStyle>
          <a:p>
            <a:endParaRPr lang="es-ES"/>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
        <p:nvSpPr>
          <p:cNvPr id="163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solidFill>
                  <a:schemeClr val="tx1"/>
                </a:solidFill>
                <a:latin typeface="Arial" charset="0"/>
              </a:defRPr>
            </a:lvl1pPr>
          </a:lstStyle>
          <a:p>
            <a:fld id="{6D79717A-8D89-4817-BE4C-46B046B8A1E3}"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wrap="square" numCol="1" anchor="t" anchorCtr="0" compatLnSpc="1">
            <a:prstTxWarp prst="textNoShape">
              <a:avLst/>
            </a:prstTxWarp>
          </a:bodyPr>
          <a:lstStyle/>
          <a:p>
            <a:pPr marL="85725" indent="-261938">
              <a:lnSpc>
                <a:spcPct val="70000"/>
              </a:lnSpc>
              <a:spcBef>
                <a:spcPct val="0"/>
              </a:spcBef>
              <a:spcAft>
                <a:spcPts val="325"/>
              </a:spcAft>
            </a:pPr>
            <a:endParaRPr lang="es-ES" noProof="0" dirty="0" smtClean="0"/>
          </a:p>
        </p:txBody>
      </p:sp>
      <p:sp>
        <p:nvSpPr>
          <p:cNvPr id="143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8F32DE-095A-4919-85A2-085F4767B9FF}"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endParaRPr lang="es-ES" dirty="0" smtClean="0">
              <a:latin typeface="+mn-lt"/>
            </a:endParaRPr>
          </a:p>
          <a:p>
            <a:pPr rtl="0"/>
            <a:endParaRPr lang="es-ES" dirty="0" smtClean="0">
              <a:latin typeface="+mn-lt"/>
            </a:endParaRPr>
          </a:p>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pPr rtl="0" fontAlgn="ctr"/>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baseline="0" dirty="0" smtClean="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4/22/2009 12:37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baseline="0" dirty="0" smtClean="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3E9773-E319-4714-9113-1D434626DC4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79717A-8D89-4817-BE4C-46B046B8A1E3}" type="slidenum">
              <a:rPr lang="es-ES" smtClean="0"/>
              <a:pPr/>
              <a:t>21</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rtl="0"/>
            <a:endParaRPr lang="en-US" dirty="0"/>
          </a:p>
        </p:txBody>
      </p:sp>
      <p:sp>
        <p:nvSpPr>
          <p:cNvPr id="4" name="3 Marcador de número de diapositiva"/>
          <p:cNvSpPr>
            <a:spLocks noGrp="1"/>
          </p:cNvSpPr>
          <p:nvPr>
            <p:ph type="sldNum" sz="quarter" idx="10"/>
          </p:nvPr>
        </p:nvSpPr>
        <p:spPr/>
        <p:txBody>
          <a:bodyPr/>
          <a:lstStyle/>
          <a:p>
            <a:fld id="{0546837C-00B0-4EF3-9FAF-2E4E77846B1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512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512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512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512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512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513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s-E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Click to edit Master subtitle style</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es-ES"/>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es-ES"/>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9F91EA06-55B1-4DCC-8BAB-B4B3D3588D07}" type="slidenum">
              <a:rPr lang="es-ES"/>
              <a:pPr/>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78DBF84-F57F-4DE4-AE15-537A1D9712C8}"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022A662-318E-41E6-8900-EF3175650773}"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BB8CD94F-D5FA-4AA6-A529-678AFB877A5B}"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75A7C5C-75AD-46E0-8204-EE2C7AE8CC56}" type="datetimeFigureOut">
              <a:rPr lang="en-US" smtClean="0"/>
              <a:pPr/>
              <a:t>4/22/2009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1046F-EA70-4B42-8C4B-0948B0F9237A}" type="slidenum">
              <a:rPr lang="en-US" smtClean="0"/>
              <a:pPr/>
              <a:t>‹Nº›</a:t>
            </a:fld>
            <a:endParaRPr lang="en-US" dirty="0"/>
          </a:p>
        </p:txBody>
      </p:sp>
      <p:sp>
        <p:nvSpPr>
          <p:cNvPr id="8" name="Text Placeholder 7"/>
          <p:cNvSpPr>
            <a:spLocks noGrp="1"/>
          </p:cNvSpPr>
          <p:nvPr>
            <p:ph type="body" sz="quarter" idx="13"/>
          </p:nvPr>
        </p:nvSpPr>
        <p:spPr>
          <a:xfrm>
            <a:off x="339360" y="1933282"/>
            <a:ext cx="7781040" cy="4086518"/>
          </a:xfrm>
        </p:spPr>
        <p:txBody>
          <a:bodyPr/>
          <a:lstStyle>
            <a:lvl1pPr marL="282575" indent="-282575">
              <a:spcAft>
                <a:spcPts val="0"/>
              </a:spcAft>
              <a:buSzPct val="100000"/>
              <a:buFontTx/>
              <a:buBlip>
                <a:blip r:embed="rId2"/>
              </a:buBlip>
              <a:defRPr sz="1800">
                <a:solidFill>
                  <a:srgbClr val="525353"/>
                </a:solidFill>
                <a:effectLst/>
              </a:defRPr>
            </a:lvl1pPr>
            <a:lvl2pPr marL="576263" indent="-293688">
              <a:buFont typeface="Lucida Grande"/>
              <a:buChar char="-"/>
              <a:defRPr sz="1600">
                <a:solidFill>
                  <a:srgbClr val="525353"/>
                </a:solidFill>
              </a:defRPr>
            </a:lvl2pPr>
            <a:lvl3pPr marL="860425" indent="-284163">
              <a:defRPr sz="1600">
                <a:solidFill>
                  <a:srgbClr val="525353"/>
                </a:solidFill>
              </a:defRPr>
            </a:lvl3pPr>
            <a:lvl4pPr marL="1143000" indent="-282575">
              <a:defRPr sz="1600">
                <a:solidFill>
                  <a:srgbClr val="525353"/>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DF69ADB9-7862-46E5-86BA-B330C3B4E39C}"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045DF239-D3B2-4664-9820-A10FD373936B}"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lvl1pPr>
              <a:defRPr/>
            </a:lvl1pPr>
          </a:lstStyle>
          <a:p>
            <a:endParaRPr lang="es-ES"/>
          </a:p>
        </p:txBody>
      </p:sp>
      <p:sp>
        <p:nvSpPr>
          <p:cNvPr id="8" name="Slide Number Placeholder 7"/>
          <p:cNvSpPr>
            <a:spLocks noGrp="1"/>
          </p:cNvSpPr>
          <p:nvPr>
            <p:ph type="sldNum" sz="quarter" idx="11"/>
          </p:nvPr>
        </p:nvSpPr>
        <p:spPr/>
        <p:txBody>
          <a:bodyPr/>
          <a:lstStyle>
            <a:lvl1pPr>
              <a:defRPr/>
            </a:lvl1pPr>
          </a:lstStyle>
          <a:p>
            <a:fld id="{335ADC19-D53B-4244-9234-569E1A7E5037}" type="slidenum">
              <a:rPr lang="es-ES"/>
              <a:pPr/>
              <a:t>‹Nº›</a:t>
            </a:fld>
            <a:endParaRPr lang="es-ES"/>
          </a:p>
        </p:txBody>
      </p:sp>
      <p:sp>
        <p:nvSpPr>
          <p:cNvPr id="9" name="Footer Placeholder 8"/>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lvl1pPr>
              <a:defRPr/>
            </a:lvl1pPr>
          </a:lstStyle>
          <a:p>
            <a:endParaRPr lang="es-ES"/>
          </a:p>
        </p:txBody>
      </p:sp>
      <p:sp>
        <p:nvSpPr>
          <p:cNvPr id="4" name="Slide Number Placeholder 3"/>
          <p:cNvSpPr>
            <a:spLocks noGrp="1"/>
          </p:cNvSpPr>
          <p:nvPr>
            <p:ph type="sldNum" sz="quarter" idx="11"/>
          </p:nvPr>
        </p:nvSpPr>
        <p:spPr/>
        <p:txBody>
          <a:bodyPr/>
          <a:lstStyle>
            <a:lvl1pPr>
              <a:defRPr/>
            </a:lvl1pPr>
          </a:lstStyle>
          <a:p>
            <a:fld id="{B39498B2-30C4-473F-BC58-F5369EEC1044}" type="slidenum">
              <a:rPr lang="es-ES"/>
              <a:pPr/>
              <a:t>‹Nº›</a:t>
            </a:fld>
            <a:endParaRPr lang="es-ES"/>
          </a:p>
        </p:txBody>
      </p:sp>
      <p:sp>
        <p:nvSpPr>
          <p:cNvPr id="5" name="Footer Placeholder 4"/>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Slide Number Placeholder 2"/>
          <p:cNvSpPr>
            <a:spLocks noGrp="1"/>
          </p:cNvSpPr>
          <p:nvPr>
            <p:ph type="sldNum" sz="quarter" idx="11"/>
          </p:nvPr>
        </p:nvSpPr>
        <p:spPr/>
        <p:txBody>
          <a:bodyPr/>
          <a:lstStyle>
            <a:lvl1pPr>
              <a:defRPr/>
            </a:lvl1pPr>
          </a:lstStyle>
          <a:p>
            <a:fld id="{D165A803-D42A-4491-A6E8-DFC056B99AB5}" type="slidenum">
              <a:rPr lang="es-ES"/>
              <a:pPr/>
              <a:t>‹Nº›</a:t>
            </a:fld>
            <a:endParaRPr lang="es-ES"/>
          </a:p>
        </p:txBody>
      </p:sp>
      <p:sp>
        <p:nvSpPr>
          <p:cNvPr id="4" name="Footer Placeholder 3"/>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903912F5-AA5B-4166-B5C5-C708DFC9ADD6}"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FFD3B9D7-0825-4374-9385-8BA545E4C21A}"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s-E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B7473E84-0A9A-436C-B5D6-2E0B3AE05629}" type="slidenum">
              <a:rPr lang="es-ES"/>
              <a:pPr/>
              <a:t>‹Nº›</a:t>
            </a:fld>
            <a:endParaRPr lang="es-ES"/>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s-E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6" r:id="rId12"/>
    <p:sldLayoutId id="2147483667" r:id="rId13"/>
    <p:sldLayoutId id="2147483668" r:id="rId14"/>
    <p:sldLayoutId id="2147483669" r:id="rId15"/>
    <p:sldLayoutId id="2147483670" r:id="rId16"/>
    <p:sldLayoutId id="2147483673" r:id="rId17"/>
    <p:sldLayoutId id="2147483675" r:id="rId18"/>
    <p:sldLayoutId id="2147483676" r:id="rId19"/>
    <p:sldLayoutId id="2147483678" r:id="rId20"/>
    <p:sldLayoutId id="2147483679" r:id="rId21"/>
    <p:sldLayoutId id="2147483680" r:id="rId22"/>
    <p:sldLayoutId id="2147483681" r:id="rId23"/>
    <p:sldLayoutId id="2147483682" r:id="rId24"/>
    <p:sldLayoutId id="2147483683" r:id="rId25"/>
    <p:sldLayoutId id="2147483684" r:id="rId26"/>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msdn.com/esecuelesinfrontera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0.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hyperlink" Target="http://support.microsoft.com/kb/955706/en-us" TargetMode="External"/><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3" Type="http://schemas.openxmlformats.org/officeDocument/2006/relationships/hyperlink" Target="http://support.microsoft.com/kb/955706/en-us" TargetMode="External"/><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3" Type="http://schemas.openxmlformats.org/officeDocument/2006/relationships/hyperlink" Target="http://support.microsoft.com/kb/955706/en-us" TargetMode="External"/><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hyperlink" Target="http://msdn.microsoft.com/en-us/library/bb933993.aspx" TargetMode="External"/><Relationship Id="rId7" Type="http://schemas.openxmlformats.org/officeDocument/2006/relationships/hyperlink" Target="http://support.microsoft.com/kb/961930/en-us" TargetMode="External"/><Relationship Id="rId2" Type="http://schemas.openxmlformats.org/officeDocument/2006/relationships/notesSlide" Target="../notesSlides/notesSlide18.xml"/><Relationship Id="rId1" Type="http://schemas.openxmlformats.org/officeDocument/2006/relationships/slideLayout" Target="../slideLayouts/slideLayout26.xml"/><Relationship Id="rId6" Type="http://schemas.openxmlformats.org/officeDocument/2006/relationships/hyperlink" Target="http://support.microsoft.com/kb/955706/en-us" TargetMode="External"/><Relationship Id="rId5" Type="http://schemas.openxmlformats.org/officeDocument/2006/relationships/hyperlink" Target="http://www.microsoft.com/downloads/details.aspx?FamilyId=851C39EE-6F9D-47D9-8ECC-44AC1E9DC182&amp;displaylang=es" TargetMode="External"/><Relationship Id="rId4" Type="http://schemas.openxmlformats.org/officeDocument/2006/relationships/hyperlink" Target="http://technet.microsoft.com/en-us/sqlserver/bb895957.aspx"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www.microsoft.es/technet/recursos/cd/default.mspx" TargetMode="External"/><Relationship Id="rId3" Type="http://schemas.openxmlformats.org/officeDocument/2006/relationships/hyperlink" Target="http://www.microsoft.com/spain/technet/jornadas/webcasts/webcasts_ant.aspx" TargetMode="External"/><Relationship Id="rId7" Type="http://schemas.openxmlformats.org/officeDocument/2006/relationships/hyperlink" Target="http://www.microsoft.es/technet/itsshowtime/default.asp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www.microsoft.es/technet/boletines/default.mspx" TargetMode="External"/><Relationship Id="rId5" Type="http://schemas.openxmlformats.org/officeDocument/2006/relationships/hyperlink" Target="http://www.microsoft.com/spain/technet/jornadas/default.mspx" TargetMode="External"/><Relationship Id="rId4" Type="http://schemas.openxmlformats.org/officeDocument/2006/relationships/hyperlink" Target="http://www.microsoft.com/spain/technet/jornadas/webcasts/default.asp" TargetMode="Externa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upport.microsoft.com/kb/955706/en-us"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hyperlink" Target="http://blogs.msdn.com/esecuelesinfronteras/archive/2009/03/27/aclaraci-n-de-los-service-packs-y-cumulative-updates-de-sql-server-2005-post-service-pack-2.aspx" TargetMode="Externa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www.microsoft.com/downloads/details.aspx?FamilyID=ae7387c3-348c-4faa-8ae5-949fdfbe59c4&amp;displaylang=en"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5" Type="http://schemas.openxmlformats.org/officeDocument/2006/relationships/image" Target="../media/image1.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9.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6"/>
          <p:cNvSpPr>
            <a:spLocks noGrp="1"/>
          </p:cNvSpPr>
          <p:nvPr>
            <p:ph type="ctrTitle"/>
          </p:nvPr>
        </p:nvSpPr>
        <p:spPr>
          <a:xfrm>
            <a:off x="642910" y="3071810"/>
            <a:ext cx="7772400" cy="1470025"/>
          </a:xfrm>
        </p:spPr>
        <p:txBody>
          <a:bodyPr/>
          <a:lstStyle/>
          <a:p>
            <a:r>
              <a:rPr lang="es-ES" sz="5400" dirty="0" err="1" smtClean="0">
                <a:cs typeface="Andalus"/>
              </a:rPr>
              <a:t>Service</a:t>
            </a:r>
            <a:r>
              <a:rPr lang="es-ES" sz="5400" dirty="0" smtClean="0">
                <a:cs typeface="Andalus"/>
              </a:rPr>
              <a:t> Pack 3</a:t>
            </a:r>
            <a:br>
              <a:rPr lang="es-ES" sz="5400" dirty="0" smtClean="0">
                <a:cs typeface="Andalus"/>
              </a:rPr>
            </a:br>
            <a:r>
              <a:rPr lang="es-ES" sz="5400" dirty="0" smtClean="0">
                <a:cs typeface="Andalus"/>
              </a:rPr>
              <a:t>SQL Server 2005</a:t>
            </a:r>
            <a:endParaRPr lang="en-US" sz="5400" dirty="0" smtClean="0">
              <a:cs typeface="Andalus"/>
            </a:endParaRPr>
          </a:p>
        </p:txBody>
      </p:sp>
      <p:sp>
        <p:nvSpPr>
          <p:cNvPr id="5" name="Subtitle 5"/>
          <p:cNvSpPr txBox="1">
            <a:spLocks/>
          </p:cNvSpPr>
          <p:nvPr/>
        </p:nvSpPr>
        <p:spPr bwMode="auto">
          <a:xfrm>
            <a:off x="2743200" y="1524000"/>
            <a:ext cx="6172200" cy="1047744"/>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Marcos Celada</a:t>
            </a:r>
          </a:p>
          <a:p>
            <a:pPr lvl="0" algn="r" fontAlgn="auto">
              <a:spcBef>
                <a:spcPct val="20000"/>
              </a:spcBef>
              <a:spcAft>
                <a:spcPts val="0"/>
              </a:spcAft>
              <a:defRPr/>
            </a:pPr>
            <a:r>
              <a:rPr lang="en-US" b="1" dirty="0" smtClean="0">
                <a:solidFill>
                  <a:schemeClr val="tx1"/>
                </a:solidFill>
                <a:latin typeface="+mn-lt"/>
              </a:rPr>
              <a:t>Microsoft Support Services</a:t>
            </a:r>
          </a:p>
          <a:p>
            <a:pPr algn="r" fontAlgn="auto">
              <a:spcBef>
                <a:spcPct val="20000"/>
              </a:spcBef>
              <a:spcAft>
                <a:spcPts val="0"/>
              </a:spcAft>
              <a:defRPr/>
            </a:pPr>
            <a:r>
              <a:rPr lang="en-US" dirty="0" smtClean="0">
                <a:solidFill>
                  <a:schemeClr val="tx1"/>
                </a:solidFill>
                <a:effectLst>
                  <a:outerShdw blurRad="38100" dist="38100" dir="2700000" algn="tl">
                    <a:srgbClr val="000000"/>
                  </a:outerShdw>
                </a:effectLst>
                <a:hlinkClick r:id="rId3"/>
              </a:rPr>
              <a:t>http://blogs.msdn.com/esecuelesinfronteras/</a:t>
            </a:r>
            <a:endParaRPr lang="en-US" dirty="0" smtClean="0">
              <a:solidFill>
                <a:schemeClr val="tx1"/>
              </a:solidFill>
              <a:effectLst>
                <a:outerShdw blurRad="38100" dist="38100" dir="2700000" algn="tl">
                  <a:srgbClr val="000000"/>
                </a:outerShdw>
              </a:effectLst>
            </a:endParaRPr>
          </a:p>
          <a:p>
            <a:pPr lvl="0" algn="r" fontAlgn="auto">
              <a:spcBef>
                <a:spcPct val="20000"/>
              </a:spcBef>
              <a:spcAft>
                <a:spcPts val="0"/>
              </a:spcAft>
              <a:defRPr/>
            </a:pPr>
            <a:endParaRPr kumimoji="0" lang="en-US"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3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7" name="Picture 6" descr="TechNet_rgb.png"/>
          <p:cNvPicPr>
            <a:picLocks noChangeAspect="1"/>
          </p:cNvPicPr>
          <p:nvPr/>
        </p:nvPicPr>
        <p:blipFill>
          <a:blip r:embed="rId4"/>
          <a:stretch>
            <a:fillRect/>
          </a:stretch>
        </p:blipFill>
        <p:spPr>
          <a:xfrm>
            <a:off x="5319727" y="6079553"/>
            <a:ext cx="3824273" cy="778447"/>
          </a:xfrm>
          <a:prstGeom prst="rect">
            <a:avLst/>
          </a:prstGeom>
        </p:spPr>
      </p:pic>
      <p:sp>
        <p:nvSpPr>
          <p:cNvPr id="10" name="Rectangle 5"/>
          <p:cNvSpPr>
            <a:spLocks noChangeArrowheads="1"/>
          </p:cNvSpPr>
          <p:nvPr/>
        </p:nvSpPr>
        <p:spPr bwMode="auto">
          <a:xfrm>
            <a:off x="285720" y="2786058"/>
            <a:ext cx="8640762" cy="2143140"/>
          </a:xfrm>
          <a:prstGeom prst="rect">
            <a:avLst/>
          </a:prstGeom>
          <a:noFill/>
          <a:ln w="9525">
            <a:solidFill>
              <a:srgbClr val="FFFFCC"/>
            </a:solidFill>
            <a:miter lim="800000"/>
            <a:headEnd/>
            <a:tailEnd/>
          </a:ln>
          <a:effectLst/>
        </p:spPr>
        <p:txBody>
          <a:bodyPr wrap="none" anchor="ctr"/>
          <a:lstStyle/>
          <a:p>
            <a:endParaRPr lang="es-ES"/>
          </a:p>
        </p:txBody>
      </p:sp>
      <p:pic>
        <p:nvPicPr>
          <p:cNvPr id="9" name="Picture 2"/>
          <p:cNvPicPr>
            <a:picLocks noChangeAspect="1" noChangeArrowheads="1"/>
          </p:cNvPicPr>
          <p:nvPr/>
        </p:nvPicPr>
        <p:blipFill>
          <a:blip r:embed="rId5" cstate="print"/>
          <a:srcRect/>
          <a:stretch>
            <a:fillRect/>
          </a:stretch>
        </p:blipFill>
        <p:spPr bwMode="auto">
          <a:xfrm>
            <a:off x="7786710" y="214290"/>
            <a:ext cx="1008118" cy="129578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(5)</a:t>
            </a:r>
            <a:endParaRPr lang="en-US" dirty="0"/>
          </a:p>
        </p:txBody>
      </p:sp>
      <p:pic>
        <p:nvPicPr>
          <p:cNvPr id="7" name="Picture 3"/>
          <p:cNvPicPr>
            <a:picLocks noChangeAspect="1" noChangeArrowheads="1"/>
          </p:cNvPicPr>
          <p:nvPr/>
        </p:nvPicPr>
        <p:blipFill>
          <a:blip r:embed="rId3"/>
          <a:srcRect/>
          <a:stretch>
            <a:fillRect/>
          </a:stretch>
        </p:blipFill>
        <p:spPr bwMode="auto">
          <a:xfrm>
            <a:off x="214282" y="2928934"/>
            <a:ext cx="3657600" cy="1457325"/>
          </a:xfrm>
          <a:prstGeom prst="rect">
            <a:avLst/>
          </a:prstGeom>
          <a:noFill/>
          <a:ln w="9525">
            <a:noFill/>
            <a:miter lim="800000"/>
            <a:headEnd/>
            <a:tailEnd/>
          </a:ln>
          <a:effectLst/>
        </p:spPr>
      </p:pic>
      <p:pic>
        <p:nvPicPr>
          <p:cNvPr id="7171" name="Picture 3"/>
          <p:cNvPicPr>
            <a:picLocks noChangeAspect="1" noChangeArrowheads="1"/>
          </p:cNvPicPr>
          <p:nvPr/>
        </p:nvPicPr>
        <p:blipFill>
          <a:blip r:embed="rId4"/>
          <a:srcRect/>
          <a:stretch>
            <a:fillRect/>
          </a:stretch>
        </p:blipFill>
        <p:spPr bwMode="auto">
          <a:xfrm>
            <a:off x="4168140" y="1872520"/>
            <a:ext cx="4648200" cy="4648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(6)</a:t>
            </a:r>
            <a:endParaRPr lang="en-US" dirty="0"/>
          </a:p>
        </p:txBody>
      </p:sp>
      <p:pic>
        <p:nvPicPr>
          <p:cNvPr id="9220" name="Picture 4"/>
          <p:cNvPicPr>
            <a:picLocks noChangeAspect="1" noChangeArrowheads="1"/>
          </p:cNvPicPr>
          <p:nvPr/>
        </p:nvPicPr>
        <p:blipFill>
          <a:blip r:embed="rId3"/>
          <a:srcRect/>
          <a:stretch>
            <a:fillRect/>
          </a:stretch>
        </p:blipFill>
        <p:spPr bwMode="auto">
          <a:xfrm>
            <a:off x="4572000" y="1857364"/>
            <a:ext cx="4362448" cy="4362448"/>
          </a:xfrm>
          <a:prstGeom prst="rect">
            <a:avLst/>
          </a:prstGeom>
          <a:noFill/>
          <a:ln w="9525">
            <a:noFill/>
            <a:miter lim="800000"/>
            <a:headEnd/>
            <a:tailEnd/>
          </a:ln>
          <a:effectLst/>
        </p:spPr>
      </p:pic>
      <p:pic>
        <p:nvPicPr>
          <p:cNvPr id="7" name="Picture 2"/>
          <p:cNvPicPr>
            <a:picLocks noChangeAspect="1" noChangeArrowheads="1"/>
          </p:cNvPicPr>
          <p:nvPr/>
        </p:nvPicPr>
        <p:blipFill>
          <a:blip r:embed="rId4"/>
          <a:srcRect/>
          <a:stretch>
            <a:fillRect/>
          </a:stretch>
        </p:blipFill>
        <p:spPr bwMode="auto">
          <a:xfrm>
            <a:off x="142844" y="1857364"/>
            <a:ext cx="4371973" cy="437197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Comprobación</a:t>
            </a:r>
            <a:r>
              <a:rPr lang="en-US" dirty="0" smtClean="0"/>
              <a:t> (1)</a:t>
            </a:r>
            <a:endParaRPr lang="en-US" dirty="0"/>
          </a:p>
        </p:txBody>
      </p:sp>
      <p:pic>
        <p:nvPicPr>
          <p:cNvPr id="6" name="Picture 3"/>
          <p:cNvPicPr>
            <a:picLocks noChangeAspect="1" noChangeArrowheads="1"/>
          </p:cNvPicPr>
          <p:nvPr/>
        </p:nvPicPr>
        <p:blipFill>
          <a:blip r:embed="rId3"/>
          <a:srcRect/>
          <a:stretch>
            <a:fillRect/>
          </a:stretch>
        </p:blipFill>
        <p:spPr bwMode="auto">
          <a:xfrm>
            <a:off x="1285852" y="1500174"/>
            <a:ext cx="6829425" cy="5000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Comprobación</a:t>
            </a:r>
            <a:r>
              <a:rPr lang="en-US" dirty="0" smtClean="0"/>
              <a:t> (2)</a:t>
            </a:r>
            <a:endParaRPr lang="en-US" dirty="0"/>
          </a:p>
        </p:txBody>
      </p:sp>
      <p:pic>
        <p:nvPicPr>
          <p:cNvPr id="11266" name="Picture 2"/>
          <p:cNvPicPr>
            <a:picLocks noChangeAspect="1" noChangeArrowheads="1"/>
          </p:cNvPicPr>
          <p:nvPr/>
        </p:nvPicPr>
        <p:blipFill>
          <a:blip r:embed="rId3"/>
          <a:srcRect/>
          <a:stretch>
            <a:fillRect/>
          </a:stretch>
        </p:blipFill>
        <p:spPr bwMode="auto">
          <a:xfrm>
            <a:off x="1428728" y="1428736"/>
            <a:ext cx="6591300" cy="5048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Comprobación</a:t>
            </a:r>
            <a:r>
              <a:rPr lang="en-US" dirty="0" smtClean="0"/>
              <a:t> (3)</a:t>
            </a:r>
            <a:endParaRPr lang="en-US" dirty="0"/>
          </a:p>
        </p:txBody>
      </p:sp>
      <p:sp>
        <p:nvSpPr>
          <p:cNvPr id="10" name="Text Placeholder 9"/>
          <p:cNvSpPr>
            <a:spLocks noGrp="1"/>
          </p:cNvSpPr>
          <p:nvPr>
            <p:ph type="body" sz="quarter" idx="13"/>
          </p:nvPr>
        </p:nvSpPr>
        <p:spPr>
          <a:xfrm>
            <a:off x="571472" y="1933281"/>
            <a:ext cx="8143932" cy="4587439"/>
          </a:xfrm>
        </p:spPr>
        <p:txBody>
          <a:bodyPr>
            <a:noAutofit/>
          </a:bodyPr>
          <a:lstStyle/>
          <a:p>
            <a:r>
              <a:rPr lang="en-US" sz="2400" dirty="0" smtClean="0">
                <a:solidFill>
                  <a:schemeClr val="tx1"/>
                </a:solidFill>
                <a:effectLst>
                  <a:outerShdw blurRad="38100" dist="38100" dir="2700000" algn="tl">
                    <a:srgbClr val="000000"/>
                  </a:outerShdw>
                </a:effectLst>
              </a:rPr>
              <a:t>Logs en C:\Program  Files\Microsoft SQL Server\90\</a:t>
            </a:r>
            <a:br>
              <a:rPr lang="en-US" sz="2400" dirty="0" smtClean="0">
                <a:solidFill>
                  <a:schemeClr val="tx1"/>
                </a:solidFill>
                <a:effectLst>
                  <a:outerShdw blurRad="38100" dist="38100" dir="2700000" algn="tl">
                    <a:srgbClr val="000000"/>
                  </a:outerShdw>
                </a:effectLst>
              </a:rPr>
            </a:br>
            <a:r>
              <a:rPr lang="en-US" sz="2400" dirty="0" smtClean="0">
                <a:solidFill>
                  <a:schemeClr val="tx1"/>
                </a:solidFill>
                <a:effectLst>
                  <a:outerShdw blurRad="38100" dist="38100" dir="2700000" algn="tl">
                    <a:srgbClr val="000000"/>
                  </a:outerShdw>
                </a:effectLst>
              </a:rPr>
              <a:t>Setup Bootstrap\LOG\</a:t>
            </a:r>
            <a:r>
              <a:rPr lang="en-US" sz="2400" dirty="0" err="1" smtClean="0">
                <a:solidFill>
                  <a:schemeClr val="tx1"/>
                </a:solidFill>
                <a:effectLst>
                  <a:outerShdw blurRad="38100" dist="38100" dir="2700000" algn="tl">
                    <a:srgbClr val="000000"/>
                  </a:outerShdw>
                </a:effectLst>
              </a:rPr>
              <a:t>Hotfix</a:t>
            </a:r>
            <a:r>
              <a:rPr lang="en-US" sz="2400" dirty="0" smtClean="0">
                <a:solidFill>
                  <a:schemeClr val="tx1"/>
                </a:solidFill>
                <a:effectLst>
                  <a:outerShdw blurRad="38100" dist="38100" dir="2700000" algn="tl">
                    <a:srgbClr val="000000"/>
                  </a:outerShdw>
                </a:effectLst>
              </a:rPr>
              <a:t>\</a:t>
            </a:r>
          </a:p>
          <a:p>
            <a:endParaRPr lang="en-US" sz="2400" dirty="0" smtClean="0">
              <a:solidFill>
                <a:schemeClr val="tx1"/>
              </a:solidFill>
              <a:effectLst>
                <a:outerShdw blurRad="38100" dist="38100" dir="2700000" algn="tl">
                  <a:srgbClr val="000000"/>
                </a:outerShdw>
              </a:effectLst>
            </a:endParaRPr>
          </a:p>
          <a:p>
            <a:r>
              <a:rPr lang="en-US" sz="2400" dirty="0" err="1" smtClean="0">
                <a:solidFill>
                  <a:schemeClr val="tx1"/>
                </a:solidFill>
                <a:effectLst>
                  <a:outerShdw blurRad="38100" dist="38100" dir="2700000" algn="tl">
                    <a:srgbClr val="000000"/>
                  </a:outerShdw>
                </a:effectLst>
              </a:rPr>
              <a:t>Fichero</a:t>
            </a:r>
            <a:r>
              <a:rPr lang="en-US" sz="2400" dirty="0" smtClean="0">
                <a:solidFill>
                  <a:schemeClr val="tx1"/>
                </a:solidFill>
                <a:effectLst>
                  <a:outerShdw blurRad="38100" dist="38100" dir="2700000" algn="tl">
                    <a:srgbClr val="000000"/>
                  </a:outerShdw>
                </a:effectLst>
              </a:rPr>
              <a:t> principal: Summary.txt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Consideraciones</a:t>
            </a:r>
            <a:r>
              <a:rPr lang="en-US" dirty="0" smtClean="0"/>
              <a:t> (1)</a:t>
            </a:r>
            <a:endParaRPr lang="en-US" dirty="0"/>
          </a:p>
        </p:txBody>
      </p:sp>
      <p:sp>
        <p:nvSpPr>
          <p:cNvPr id="10" name="Text Placeholder 9"/>
          <p:cNvSpPr>
            <a:spLocks noGrp="1"/>
          </p:cNvSpPr>
          <p:nvPr>
            <p:ph type="body" sz="quarter" idx="13"/>
          </p:nvPr>
        </p:nvSpPr>
        <p:spPr>
          <a:xfrm>
            <a:off x="339360" y="1500175"/>
            <a:ext cx="7781040" cy="5020546"/>
          </a:xfrm>
        </p:spPr>
        <p:txBody>
          <a:bodyPr>
            <a:normAutofit fontScale="70000" lnSpcReduction="20000"/>
          </a:bodyPr>
          <a:lstStyle/>
          <a:p>
            <a:endParaRPr lang="en-US" sz="3200" dirty="0" smtClean="0">
              <a:hlinkClick r:id="rId3"/>
            </a:endParaRPr>
          </a:p>
          <a:p>
            <a:r>
              <a:rPr lang="en-US" sz="3400" dirty="0" smtClean="0">
                <a:solidFill>
                  <a:schemeClr val="tx1"/>
                </a:solidFill>
                <a:effectLst>
                  <a:outerShdw blurRad="38100" dist="38100" dir="2700000" algn="tl">
                    <a:srgbClr val="000000"/>
                  </a:outerShdw>
                </a:effectLst>
              </a:rPr>
              <a:t>675Mb de </a:t>
            </a:r>
            <a:r>
              <a:rPr lang="en-US" sz="3400" dirty="0" err="1" smtClean="0">
                <a:solidFill>
                  <a:schemeClr val="tx1"/>
                </a:solidFill>
                <a:effectLst>
                  <a:outerShdw blurRad="38100" dist="38100" dir="2700000" algn="tl">
                    <a:srgbClr val="000000"/>
                  </a:outerShdw>
                </a:effectLst>
              </a:rPr>
              <a:t>espacio</a:t>
            </a:r>
            <a:r>
              <a:rPr lang="en-US" sz="3400" dirty="0" smtClean="0">
                <a:solidFill>
                  <a:schemeClr val="tx1"/>
                </a:solidFill>
                <a:effectLst>
                  <a:outerShdw blurRad="38100" dist="38100" dir="2700000" algn="tl">
                    <a:srgbClr val="000000"/>
                  </a:outerShdw>
                </a:effectLst>
              </a:rPr>
              <a:t> disco </a:t>
            </a:r>
            <a:r>
              <a:rPr lang="en-US" sz="3400" dirty="0" err="1" smtClean="0">
                <a:solidFill>
                  <a:schemeClr val="tx1"/>
                </a:solidFill>
                <a:effectLst>
                  <a:outerShdw blurRad="38100" dist="38100" dir="2700000" algn="tl">
                    <a:srgbClr val="000000"/>
                  </a:outerShdw>
                </a:effectLst>
              </a:rPr>
              <a:t>libre</a:t>
            </a:r>
            <a:endParaRPr lang="en-US" sz="3400" dirty="0" smtClean="0">
              <a:solidFill>
                <a:schemeClr val="tx1"/>
              </a:solidFill>
              <a:effectLst>
                <a:outerShdw blurRad="38100" dist="38100" dir="2700000" algn="tl">
                  <a:srgbClr val="000000"/>
                </a:outerShdw>
              </a:effectLst>
            </a:endParaRPr>
          </a:p>
          <a:p>
            <a:endParaRPr lang="en-US" sz="3400" dirty="0" smtClean="0">
              <a:solidFill>
                <a:schemeClr val="tx1"/>
              </a:solidFill>
              <a:effectLst>
                <a:outerShdw blurRad="38100" dist="38100" dir="2700000" algn="tl">
                  <a:srgbClr val="000000"/>
                </a:outerShdw>
              </a:effectLst>
            </a:endParaRPr>
          </a:p>
          <a:p>
            <a:r>
              <a:rPr lang="en-US" sz="3400" dirty="0" smtClean="0">
                <a:solidFill>
                  <a:schemeClr val="tx1"/>
                </a:solidFill>
                <a:effectLst>
                  <a:outerShdw blurRad="38100" dist="38100" dir="2700000" algn="tl">
                    <a:srgbClr val="000000"/>
                  </a:outerShdw>
                </a:effectLst>
              </a:rPr>
              <a:t>Microsoft Update</a:t>
            </a:r>
          </a:p>
          <a:p>
            <a:endParaRPr lang="en-US" sz="3400" dirty="0" smtClean="0">
              <a:solidFill>
                <a:schemeClr val="tx1"/>
              </a:solidFill>
              <a:effectLst>
                <a:outerShdw blurRad="38100" dist="38100" dir="2700000" algn="tl">
                  <a:srgbClr val="000000"/>
                </a:outerShdw>
              </a:effectLst>
            </a:endParaRPr>
          </a:p>
          <a:p>
            <a:r>
              <a:rPr lang="en-US" sz="3400" dirty="0" err="1" smtClean="0">
                <a:solidFill>
                  <a:schemeClr val="tx1"/>
                </a:solidFill>
                <a:effectLst>
                  <a:outerShdw blurRad="38100" dist="38100" dir="2700000" algn="tl">
                    <a:srgbClr val="000000"/>
                  </a:outerShdw>
                </a:effectLst>
              </a:rPr>
              <a:t>Actualizar</a:t>
            </a:r>
            <a:r>
              <a:rPr lang="en-US" sz="3400" dirty="0" smtClean="0">
                <a:solidFill>
                  <a:schemeClr val="tx1"/>
                </a:solidFill>
                <a:effectLst>
                  <a:outerShdw blurRad="38100" dist="38100" dir="2700000" algn="tl">
                    <a:srgbClr val="000000"/>
                  </a:outerShdw>
                </a:effectLst>
              </a:rPr>
              <a:t> en </a:t>
            </a:r>
            <a:r>
              <a:rPr lang="en-US" sz="3400" dirty="0" err="1" smtClean="0">
                <a:solidFill>
                  <a:schemeClr val="tx1"/>
                </a:solidFill>
                <a:effectLst>
                  <a:outerShdw blurRad="38100" dist="38100" dir="2700000" algn="tl">
                    <a:srgbClr val="000000"/>
                  </a:outerShdw>
                </a:effectLst>
              </a:rPr>
              <a:t>nodo</a:t>
            </a:r>
            <a:r>
              <a:rPr lang="en-US" sz="3400" dirty="0" smtClean="0">
                <a:solidFill>
                  <a:schemeClr val="tx1"/>
                </a:solidFill>
                <a:effectLst>
                  <a:outerShdw blurRad="38100" dist="38100" dir="2700000" algn="tl">
                    <a:srgbClr val="000000"/>
                  </a:outerShdw>
                </a:effectLst>
              </a:rPr>
              <a:t> </a:t>
            </a:r>
            <a:r>
              <a:rPr lang="en-US" sz="3400" dirty="0" err="1" smtClean="0">
                <a:solidFill>
                  <a:schemeClr val="tx1"/>
                </a:solidFill>
                <a:effectLst>
                  <a:outerShdw blurRad="38100" dist="38100" dir="2700000" algn="tl">
                    <a:srgbClr val="000000"/>
                  </a:outerShdw>
                </a:effectLst>
              </a:rPr>
              <a:t>pasivo</a:t>
            </a:r>
            <a:r>
              <a:rPr lang="en-US" sz="3400" dirty="0" smtClean="0">
                <a:solidFill>
                  <a:schemeClr val="tx1"/>
                </a:solidFill>
                <a:effectLst>
                  <a:outerShdw blurRad="38100" dist="38100" dir="2700000" algn="tl">
                    <a:srgbClr val="000000"/>
                  </a:outerShdw>
                </a:effectLst>
              </a:rPr>
              <a:t> (</a:t>
            </a:r>
            <a:r>
              <a:rPr lang="en-US" sz="3400" dirty="0" err="1" smtClean="0">
                <a:solidFill>
                  <a:schemeClr val="tx1"/>
                </a:solidFill>
                <a:effectLst>
                  <a:outerShdw blurRad="38100" dist="38100" dir="2700000" algn="tl">
                    <a:srgbClr val="000000"/>
                  </a:outerShdw>
                </a:effectLst>
              </a:rPr>
              <a:t>Herramientas</a:t>
            </a:r>
            <a:r>
              <a:rPr lang="en-US" sz="3400" dirty="0" smtClean="0">
                <a:solidFill>
                  <a:schemeClr val="tx1"/>
                </a:solidFill>
                <a:effectLst>
                  <a:outerShdw blurRad="38100" dist="38100" dir="2700000" algn="tl">
                    <a:srgbClr val="000000"/>
                  </a:outerShdw>
                </a:effectLst>
              </a:rPr>
              <a:t> </a:t>
            </a:r>
            <a:r>
              <a:rPr lang="en-US" sz="3400" dirty="0" err="1" smtClean="0">
                <a:solidFill>
                  <a:schemeClr val="tx1"/>
                </a:solidFill>
                <a:effectLst>
                  <a:outerShdw blurRad="38100" dist="38100" dir="2700000" algn="tl">
                    <a:srgbClr val="000000"/>
                  </a:outerShdw>
                </a:effectLst>
              </a:rPr>
              <a:t>cliente</a:t>
            </a:r>
            <a:r>
              <a:rPr lang="en-US" sz="3400" dirty="0" smtClean="0">
                <a:solidFill>
                  <a:schemeClr val="tx1"/>
                </a:solidFill>
                <a:effectLst>
                  <a:outerShdw blurRad="38100" dist="38100" dir="2700000" algn="tl">
                    <a:srgbClr val="000000"/>
                  </a:outerShdw>
                </a:effectLst>
              </a:rPr>
              <a:t>, SSIS, …)</a:t>
            </a:r>
          </a:p>
          <a:p>
            <a:pPr>
              <a:buNone/>
            </a:pPr>
            <a:endParaRPr lang="en-US" sz="3400" dirty="0" smtClean="0">
              <a:solidFill>
                <a:schemeClr val="tx1"/>
              </a:solidFill>
              <a:effectLst>
                <a:outerShdw blurRad="38100" dist="38100" dir="2700000" algn="tl">
                  <a:srgbClr val="000000"/>
                </a:outerShdw>
              </a:effectLst>
            </a:endParaRPr>
          </a:p>
          <a:p>
            <a:r>
              <a:rPr lang="en-US" sz="3400" dirty="0" err="1" smtClean="0">
                <a:solidFill>
                  <a:schemeClr val="tx1"/>
                </a:solidFill>
                <a:effectLst>
                  <a:outerShdw blurRad="38100" dist="38100" dir="2700000" algn="tl">
                    <a:srgbClr val="000000"/>
                  </a:outerShdw>
                </a:effectLst>
              </a:rPr>
              <a:t>Administrador</a:t>
            </a:r>
            <a:r>
              <a:rPr lang="en-US" sz="3400" dirty="0" smtClean="0">
                <a:solidFill>
                  <a:schemeClr val="tx1"/>
                </a:solidFill>
                <a:effectLst>
                  <a:outerShdw blurRad="38100" dist="38100" dir="2700000" algn="tl">
                    <a:srgbClr val="000000"/>
                  </a:outerShdw>
                </a:effectLst>
              </a:rPr>
              <a:t> de </a:t>
            </a:r>
            <a:r>
              <a:rPr lang="en-US" sz="3400" dirty="0" err="1" smtClean="0">
                <a:solidFill>
                  <a:schemeClr val="tx1"/>
                </a:solidFill>
                <a:effectLst>
                  <a:outerShdw blurRad="38100" dist="38100" dir="2700000" algn="tl">
                    <a:srgbClr val="000000"/>
                  </a:outerShdw>
                </a:effectLst>
              </a:rPr>
              <a:t>dominio</a:t>
            </a:r>
            <a:r>
              <a:rPr lang="en-US" sz="3400" dirty="0" smtClean="0">
                <a:solidFill>
                  <a:schemeClr val="tx1"/>
                </a:solidFill>
                <a:effectLst>
                  <a:outerShdw blurRad="38100" dist="38100" dir="2700000" algn="tl">
                    <a:srgbClr val="000000"/>
                  </a:outerShdw>
                </a:effectLst>
              </a:rPr>
              <a:t> (cluster) o local</a:t>
            </a:r>
          </a:p>
          <a:p>
            <a:endParaRPr lang="en-US" sz="3400" dirty="0" smtClean="0">
              <a:solidFill>
                <a:schemeClr val="tx1"/>
              </a:solidFill>
              <a:effectLst>
                <a:outerShdw blurRad="38100" dist="38100" dir="2700000" algn="tl">
                  <a:srgbClr val="000000"/>
                </a:outerShdw>
              </a:effectLst>
            </a:endParaRPr>
          </a:p>
          <a:p>
            <a:r>
              <a:rPr lang="en-US" sz="3400" dirty="0" err="1" smtClean="0">
                <a:solidFill>
                  <a:schemeClr val="tx1"/>
                </a:solidFill>
                <a:effectLst>
                  <a:outerShdw blurRad="38100" dist="38100" dir="2700000" algn="tl">
                    <a:srgbClr val="000000"/>
                  </a:outerShdw>
                </a:effectLst>
              </a:rPr>
              <a:t>Desde</a:t>
            </a:r>
            <a:r>
              <a:rPr lang="en-US" sz="3400" dirty="0" smtClean="0">
                <a:solidFill>
                  <a:schemeClr val="tx1"/>
                </a:solidFill>
                <a:effectLst>
                  <a:outerShdw blurRad="38100" dist="38100" dir="2700000" algn="tl">
                    <a:srgbClr val="000000"/>
                  </a:outerShdw>
                </a:effectLst>
              </a:rPr>
              <a:t> SP2 CU10 o SP2CU11 </a:t>
            </a:r>
            <a:r>
              <a:rPr lang="en-US" sz="3400" dirty="0" smtClean="0">
                <a:solidFill>
                  <a:schemeClr val="tx1"/>
                </a:solidFill>
                <a:effectLst>
                  <a:outerShdw blurRad="38100" dist="38100" dir="2700000" algn="tl">
                    <a:srgbClr val="000000"/>
                  </a:outerShdw>
                </a:effectLst>
                <a:sym typeface="Wingdings" pitchFamily="2" charset="2"/>
              </a:rPr>
              <a:t> </a:t>
            </a:r>
            <a:r>
              <a:rPr lang="en-US" sz="3400" dirty="0" err="1" smtClean="0">
                <a:solidFill>
                  <a:schemeClr val="tx1"/>
                </a:solidFill>
                <a:effectLst>
                  <a:outerShdw blurRad="38100" dist="38100" dir="2700000" algn="tl">
                    <a:srgbClr val="000000"/>
                  </a:outerShdw>
                </a:effectLst>
                <a:sym typeface="Wingdings" pitchFamily="2" charset="2"/>
              </a:rPr>
              <a:t>Instalar</a:t>
            </a:r>
            <a:r>
              <a:rPr lang="en-US" sz="3400" dirty="0" smtClean="0">
                <a:solidFill>
                  <a:schemeClr val="tx1"/>
                </a:solidFill>
                <a:effectLst>
                  <a:outerShdw blurRad="38100" dist="38100" dir="2700000" algn="tl">
                    <a:srgbClr val="000000"/>
                  </a:outerShdw>
                </a:effectLst>
                <a:sym typeface="Wingdings" pitchFamily="2" charset="2"/>
              </a:rPr>
              <a:t> SP3CU1</a:t>
            </a:r>
          </a:p>
          <a:p>
            <a:pPr>
              <a:buNone/>
            </a:pPr>
            <a:r>
              <a:rPr lang="en-US" sz="3400" dirty="0" smtClean="0">
                <a:solidFill>
                  <a:schemeClr val="tx1"/>
                </a:solidFill>
                <a:effectLst>
                  <a:outerShdw blurRad="38100" dist="38100" dir="2700000" algn="tl">
                    <a:srgbClr val="000000"/>
                  </a:outerShdw>
                </a:effectLst>
                <a:sym typeface="Wingdings" pitchFamily="2" charset="2"/>
              </a:rPr>
              <a:t>    </a:t>
            </a:r>
            <a:r>
              <a:rPr lang="en-US" sz="3400" dirty="0" err="1" smtClean="0">
                <a:solidFill>
                  <a:schemeClr val="tx1"/>
                </a:solidFill>
                <a:effectLst>
                  <a:outerShdw blurRad="38100" dist="38100" dir="2700000" algn="tl">
                    <a:srgbClr val="000000"/>
                  </a:outerShdw>
                </a:effectLst>
                <a:sym typeface="Wingdings" pitchFamily="2" charset="2"/>
              </a:rPr>
              <a:t>Desde</a:t>
            </a:r>
            <a:r>
              <a:rPr lang="en-US" sz="3400" dirty="0" smtClean="0">
                <a:solidFill>
                  <a:schemeClr val="tx1"/>
                </a:solidFill>
                <a:effectLst>
                  <a:outerShdw blurRad="38100" dist="38100" dir="2700000" algn="tl">
                    <a:srgbClr val="000000"/>
                  </a:outerShdw>
                </a:effectLst>
                <a:sym typeface="Wingdings" pitchFamily="2" charset="2"/>
              </a:rPr>
              <a:t> SP2CU12  </a:t>
            </a:r>
            <a:r>
              <a:rPr lang="en-US" sz="3400" dirty="0" err="1" smtClean="0">
                <a:solidFill>
                  <a:schemeClr val="tx1"/>
                </a:solidFill>
                <a:effectLst>
                  <a:outerShdw blurRad="38100" dist="38100" dir="2700000" algn="tl">
                    <a:srgbClr val="000000"/>
                  </a:outerShdw>
                </a:effectLst>
                <a:sym typeface="Wingdings" pitchFamily="2" charset="2"/>
              </a:rPr>
              <a:t>Instalar</a:t>
            </a:r>
            <a:r>
              <a:rPr lang="en-US" sz="3400" dirty="0" smtClean="0">
                <a:solidFill>
                  <a:schemeClr val="tx1"/>
                </a:solidFill>
                <a:effectLst>
                  <a:outerShdw blurRad="38100" dist="38100" dir="2700000" algn="tl">
                    <a:srgbClr val="000000"/>
                  </a:outerShdw>
                </a:effectLst>
                <a:sym typeface="Wingdings" pitchFamily="2" charset="2"/>
              </a:rPr>
              <a:t> SP3CU2</a:t>
            </a:r>
          </a:p>
          <a:p>
            <a:endParaRPr lang="en-US" sz="3400" dirty="0" smtClean="0">
              <a:solidFill>
                <a:schemeClr val="tx1"/>
              </a:solidFill>
              <a:effectLst>
                <a:outerShdw blurRad="38100" dist="38100" dir="2700000" algn="tl">
                  <a:srgbClr val="000000"/>
                </a:outerShdw>
              </a:effectLst>
              <a:sym typeface="Wingdings" pitchFamily="2" charset="2"/>
            </a:endParaRPr>
          </a:p>
          <a:p>
            <a:r>
              <a:rPr lang="en-US" sz="3400" dirty="0" err="1" smtClean="0">
                <a:solidFill>
                  <a:schemeClr val="tx1"/>
                </a:solidFill>
                <a:effectLst>
                  <a:outerShdw blurRad="38100" dist="38100" dir="2700000" algn="tl">
                    <a:srgbClr val="000000"/>
                  </a:outerShdw>
                </a:effectLst>
                <a:sym typeface="Wingdings" pitchFamily="2" charset="2"/>
              </a:rPr>
              <a:t>Replicación</a:t>
            </a:r>
            <a:r>
              <a:rPr lang="en-US" sz="3400" dirty="0" smtClean="0">
                <a:solidFill>
                  <a:schemeClr val="tx1"/>
                </a:solidFill>
                <a:effectLst>
                  <a:outerShdw blurRad="38100" dist="38100" dir="2700000" algn="tl">
                    <a:srgbClr val="000000"/>
                  </a:outerShdw>
                </a:effectLst>
                <a:sym typeface="Wingdings" pitchFamily="2" charset="2"/>
              </a:rPr>
              <a:t>: </a:t>
            </a:r>
            <a:r>
              <a:rPr lang="en-US" sz="3400" dirty="0" err="1" smtClean="0">
                <a:solidFill>
                  <a:schemeClr val="tx1"/>
                </a:solidFill>
                <a:effectLst>
                  <a:outerShdw blurRad="38100" dist="38100" dir="2700000" algn="tl">
                    <a:srgbClr val="000000"/>
                  </a:outerShdw>
                </a:effectLst>
                <a:sym typeface="Wingdings" pitchFamily="2" charset="2"/>
              </a:rPr>
              <a:t>Distribuidor</a:t>
            </a:r>
            <a:r>
              <a:rPr lang="en-US" sz="3400" dirty="0" smtClean="0">
                <a:solidFill>
                  <a:schemeClr val="tx1"/>
                </a:solidFill>
                <a:effectLst>
                  <a:outerShdw blurRad="38100" dist="38100" dir="2700000" algn="tl">
                    <a:srgbClr val="000000"/>
                  </a:outerShdw>
                </a:effectLst>
                <a:sym typeface="Wingdings" pitchFamily="2" charset="2"/>
              </a:rPr>
              <a:t>  </a:t>
            </a:r>
            <a:r>
              <a:rPr lang="en-US" sz="3400" dirty="0" err="1" smtClean="0">
                <a:solidFill>
                  <a:schemeClr val="tx1"/>
                </a:solidFill>
                <a:effectLst>
                  <a:outerShdw blurRad="38100" dist="38100" dir="2700000" algn="tl">
                    <a:srgbClr val="000000"/>
                  </a:outerShdw>
                </a:effectLst>
                <a:sym typeface="Wingdings" pitchFamily="2" charset="2"/>
              </a:rPr>
              <a:t>Publicador</a:t>
            </a:r>
            <a:r>
              <a:rPr lang="en-US" sz="3400" dirty="0" smtClean="0">
                <a:solidFill>
                  <a:schemeClr val="tx1"/>
                </a:solidFill>
                <a:effectLst>
                  <a:outerShdw blurRad="38100" dist="38100" dir="2700000" algn="tl">
                    <a:srgbClr val="000000"/>
                  </a:outerShdw>
                </a:effectLst>
                <a:sym typeface="Wingdings" pitchFamily="2" charset="2"/>
              </a:rPr>
              <a:t>  </a:t>
            </a:r>
            <a:r>
              <a:rPr lang="en-US" sz="3400" dirty="0" err="1" smtClean="0">
                <a:solidFill>
                  <a:schemeClr val="tx1"/>
                </a:solidFill>
                <a:effectLst>
                  <a:outerShdw blurRad="38100" dist="38100" dir="2700000" algn="tl">
                    <a:srgbClr val="000000"/>
                  </a:outerShdw>
                </a:effectLst>
                <a:sym typeface="Wingdings" pitchFamily="2" charset="2"/>
              </a:rPr>
              <a:t>Subscriptores</a:t>
            </a:r>
            <a:r>
              <a:rPr lang="en-US" sz="3400" dirty="0" smtClean="0">
                <a:solidFill>
                  <a:schemeClr val="tx1"/>
                </a:solidFill>
                <a:effectLst>
                  <a:outerShdw blurRad="38100" dist="38100" dir="2700000" algn="tl">
                    <a:srgbClr val="000000"/>
                  </a:outerShdw>
                </a:effectLst>
                <a:sym typeface="Wingdings" pitchFamily="2" charset="2"/>
              </a:rPr>
              <a:t> </a:t>
            </a:r>
          </a:p>
          <a:p>
            <a:endParaRPr lang="en-US" sz="3200" dirty="0" smtClean="0"/>
          </a:p>
          <a:p>
            <a:pPr lvl="1"/>
            <a:endParaRPr lang="en-US" sz="3000" dirty="0" smtClean="0"/>
          </a:p>
          <a:p>
            <a:pPr lvl="1"/>
            <a:endParaRPr lang="en-US" sz="3000" dirty="0" smtClean="0"/>
          </a:p>
          <a:p>
            <a:pPr lvl="1"/>
            <a:endParaRPr lang="en-US" sz="3000" dirty="0" smtClean="0"/>
          </a:p>
          <a:p>
            <a:endParaRPr lang="en-US" sz="3200" dirty="0" smtClean="0"/>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Consideraciones</a:t>
            </a:r>
            <a:r>
              <a:rPr lang="en-US" dirty="0" smtClean="0"/>
              <a:t> (2)</a:t>
            </a:r>
            <a:endParaRPr lang="en-US" dirty="0"/>
          </a:p>
        </p:txBody>
      </p:sp>
      <p:sp>
        <p:nvSpPr>
          <p:cNvPr id="10" name="Text Placeholder 9"/>
          <p:cNvSpPr>
            <a:spLocks noGrp="1"/>
          </p:cNvSpPr>
          <p:nvPr>
            <p:ph type="body" sz="quarter" idx="13"/>
          </p:nvPr>
        </p:nvSpPr>
        <p:spPr>
          <a:xfrm>
            <a:off x="339360" y="1285860"/>
            <a:ext cx="7781040" cy="5234861"/>
          </a:xfrm>
        </p:spPr>
        <p:txBody>
          <a:bodyPr>
            <a:normAutofit fontScale="62500" lnSpcReduction="20000"/>
          </a:bodyPr>
          <a:lstStyle/>
          <a:p>
            <a:endParaRPr lang="en-US" sz="3200" dirty="0" smtClean="0">
              <a:hlinkClick r:id="rId3"/>
            </a:endParaRPr>
          </a:p>
          <a:p>
            <a:pPr fontAlgn="ctr"/>
            <a:r>
              <a:rPr lang="en-US" sz="3700" dirty="0" err="1" smtClean="0">
                <a:solidFill>
                  <a:schemeClr val="tx1"/>
                </a:solidFill>
                <a:effectLst>
                  <a:outerShdw blurRad="38100" dist="38100" dir="2700000" algn="tl">
                    <a:srgbClr val="000000"/>
                  </a:outerShdw>
                </a:effectLst>
              </a:rPr>
              <a:t>Servidor</a:t>
            </a:r>
            <a:r>
              <a:rPr lang="en-US" sz="3700" dirty="0" smtClean="0">
                <a:solidFill>
                  <a:schemeClr val="tx1"/>
                </a:solidFill>
                <a:effectLst>
                  <a:outerShdw blurRad="38100" dist="38100" dir="2700000" algn="tl">
                    <a:srgbClr val="000000"/>
                  </a:outerShdw>
                </a:effectLst>
              </a:rPr>
              <a:t> de </a:t>
            </a:r>
            <a:r>
              <a:rPr lang="en-US" sz="3700" dirty="0" err="1" smtClean="0">
                <a:solidFill>
                  <a:schemeClr val="tx1"/>
                </a:solidFill>
                <a:effectLst>
                  <a:outerShdw blurRad="38100" dist="38100" dir="2700000" algn="tl">
                    <a:srgbClr val="000000"/>
                  </a:outerShdw>
                </a:effectLst>
              </a:rPr>
              <a:t>pruebas</a:t>
            </a:r>
            <a:r>
              <a:rPr lang="en-US" sz="3700" dirty="0" smtClean="0">
                <a:solidFill>
                  <a:schemeClr val="tx1"/>
                </a:solidFill>
                <a:effectLst>
                  <a:outerShdw blurRad="38100" dist="38100" dir="2700000" algn="tl">
                    <a:srgbClr val="000000"/>
                  </a:outerShdw>
                </a:effectLst>
              </a:rPr>
              <a:t> </a:t>
            </a:r>
            <a:r>
              <a:rPr lang="en-US" sz="3700" dirty="0" err="1" smtClean="0">
                <a:solidFill>
                  <a:schemeClr val="tx1"/>
                </a:solidFill>
                <a:effectLst>
                  <a:outerShdw blurRad="38100" dist="38100" dir="2700000" algn="tl">
                    <a:srgbClr val="000000"/>
                  </a:outerShdw>
                </a:effectLst>
              </a:rPr>
              <a:t>primero</a:t>
            </a:r>
            <a:r>
              <a:rPr lang="en-US" sz="3700" dirty="0" smtClean="0">
                <a:solidFill>
                  <a:schemeClr val="tx1"/>
                </a:solidFill>
                <a:effectLst>
                  <a:outerShdw blurRad="38100" dist="38100" dir="2700000" algn="tl">
                    <a:srgbClr val="000000"/>
                  </a:outerShdw>
                </a:effectLst>
              </a:rPr>
              <a:t>!</a:t>
            </a:r>
          </a:p>
          <a:p>
            <a:pPr fontAlgn="ctr"/>
            <a:endParaRPr lang="en-US" sz="3700" dirty="0" smtClean="0">
              <a:solidFill>
                <a:schemeClr val="tx1"/>
              </a:solidFill>
              <a:effectLst>
                <a:outerShdw blurRad="38100" dist="38100" dir="2700000" algn="tl">
                  <a:srgbClr val="000000"/>
                </a:outerShdw>
              </a:effectLst>
            </a:endParaRPr>
          </a:p>
          <a:p>
            <a:pPr fontAlgn="ctr"/>
            <a:r>
              <a:rPr lang="en-US" sz="3700" dirty="0" smtClean="0">
                <a:solidFill>
                  <a:schemeClr val="tx1"/>
                </a:solidFill>
                <a:effectLst>
                  <a:outerShdw blurRad="38100" dist="38100" dir="2700000" algn="tl">
                    <a:srgbClr val="000000"/>
                  </a:outerShdw>
                </a:effectLst>
              </a:rPr>
              <a:t>DBCC CHECKDB</a:t>
            </a:r>
          </a:p>
          <a:p>
            <a:pPr fontAlgn="ctr"/>
            <a:endParaRPr lang="en-US" sz="3700" dirty="0" smtClean="0">
              <a:solidFill>
                <a:schemeClr val="tx1"/>
              </a:solidFill>
              <a:effectLst>
                <a:outerShdw blurRad="38100" dist="38100" dir="2700000" algn="tl">
                  <a:srgbClr val="000000"/>
                </a:outerShdw>
              </a:effectLst>
            </a:endParaRPr>
          </a:p>
          <a:p>
            <a:pPr fontAlgn="ctr"/>
            <a:r>
              <a:rPr lang="en-US" sz="3700" dirty="0" err="1" smtClean="0">
                <a:solidFill>
                  <a:schemeClr val="tx1"/>
                </a:solidFill>
                <a:effectLst>
                  <a:outerShdw blurRad="38100" dist="38100" dir="2700000" algn="tl">
                    <a:srgbClr val="000000"/>
                  </a:outerShdw>
                </a:effectLst>
              </a:rPr>
              <a:t>Copias</a:t>
            </a:r>
            <a:r>
              <a:rPr lang="en-US" sz="3700" dirty="0" smtClean="0">
                <a:solidFill>
                  <a:schemeClr val="tx1"/>
                </a:solidFill>
                <a:effectLst>
                  <a:outerShdw blurRad="38100" dist="38100" dir="2700000" algn="tl">
                    <a:srgbClr val="000000"/>
                  </a:outerShdw>
                </a:effectLst>
              </a:rPr>
              <a:t> de </a:t>
            </a:r>
            <a:r>
              <a:rPr lang="en-US" sz="3700" dirty="0" err="1" smtClean="0">
                <a:solidFill>
                  <a:schemeClr val="tx1"/>
                </a:solidFill>
                <a:effectLst>
                  <a:outerShdw blurRad="38100" dist="38100" dir="2700000" algn="tl">
                    <a:srgbClr val="000000"/>
                  </a:outerShdw>
                </a:effectLst>
              </a:rPr>
              <a:t>seguridad</a:t>
            </a:r>
            <a:r>
              <a:rPr lang="en-US" sz="3700" dirty="0" smtClean="0">
                <a:solidFill>
                  <a:schemeClr val="tx1"/>
                </a:solidFill>
                <a:effectLst>
                  <a:outerShdw blurRad="38100" dist="38100" dir="2700000" algn="tl">
                    <a:srgbClr val="000000"/>
                  </a:outerShdw>
                </a:effectLst>
              </a:rPr>
              <a:t> antes de </a:t>
            </a:r>
            <a:r>
              <a:rPr lang="en-US" sz="3700" dirty="0" err="1" smtClean="0">
                <a:solidFill>
                  <a:schemeClr val="tx1"/>
                </a:solidFill>
                <a:effectLst>
                  <a:outerShdw blurRad="38100" dist="38100" dir="2700000" algn="tl">
                    <a:srgbClr val="000000"/>
                  </a:outerShdw>
                </a:effectLst>
              </a:rPr>
              <a:t>instalar</a:t>
            </a:r>
            <a:r>
              <a:rPr lang="en-US" sz="3700" dirty="0" smtClean="0">
                <a:solidFill>
                  <a:schemeClr val="tx1"/>
                </a:solidFill>
                <a:effectLst>
                  <a:outerShdw blurRad="38100" dist="38100" dir="2700000" algn="tl">
                    <a:srgbClr val="000000"/>
                  </a:outerShdw>
                </a:effectLst>
              </a:rPr>
              <a:t> el SP3</a:t>
            </a:r>
          </a:p>
          <a:p>
            <a:pPr fontAlgn="ctr"/>
            <a:endParaRPr lang="en-US" sz="3700" dirty="0" smtClean="0">
              <a:solidFill>
                <a:schemeClr val="tx1"/>
              </a:solidFill>
              <a:effectLst>
                <a:outerShdw blurRad="38100" dist="38100" dir="2700000" algn="tl">
                  <a:srgbClr val="000000"/>
                </a:outerShdw>
              </a:effectLst>
            </a:endParaRPr>
          </a:p>
          <a:p>
            <a:pPr fontAlgn="ctr"/>
            <a:r>
              <a:rPr lang="en-US" sz="3700" dirty="0" err="1" smtClean="0">
                <a:solidFill>
                  <a:schemeClr val="tx1"/>
                </a:solidFill>
                <a:effectLst>
                  <a:outerShdw blurRad="38100" dist="38100" dir="2700000" algn="tl">
                    <a:srgbClr val="000000"/>
                  </a:outerShdw>
                </a:effectLst>
              </a:rPr>
              <a:t>Parar</a:t>
            </a:r>
            <a:r>
              <a:rPr lang="en-US" sz="3700" dirty="0" smtClean="0">
                <a:solidFill>
                  <a:schemeClr val="tx1"/>
                </a:solidFill>
                <a:effectLst>
                  <a:outerShdw blurRad="38100" dist="38100" dir="2700000" algn="tl">
                    <a:srgbClr val="000000"/>
                  </a:outerShdw>
                </a:effectLst>
              </a:rPr>
              <a:t> </a:t>
            </a:r>
            <a:r>
              <a:rPr lang="en-US" sz="3700" dirty="0" err="1" smtClean="0">
                <a:solidFill>
                  <a:schemeClr val="tx1"/>
                </a:solidFill>
                <a:effectLst>
                  <a:outerShdw blurRad="38100" dist="38100" dir="2700000" algn="tl">
                    <a:srgbClr val="000000"/>
                  </a:outerShdw>
                </a:effectLst>
              </a:rPr>
              <a:t>herramientas</a:t>
            </a:r>
            <a:r>
              <a:rPr lang="en-US" sz="3700" dirty="0" smtClean="0">
                <a:solidFill>
                  <a:schemeClr val="tx1"/>
                </a:solidFill>
                <a:effectLst>
                  <a:outerShdw blurRad="38100" dist="38100" dir="2700000" algn="tl">
                    <a:srgbClr val="000000"/>
                  </a:outerShdw>
                </a:effectLst>
              </a:rPr>
              <a:t> de </a:t>
            </a:r>
            <a:r>
              <a:rPr lang="en-US" sz="3700" dirty="0" err="1" smtClean="0">
                <a:solidFill>
                  <a:schemeClr val="tx1"/>
                </a:solidFill>
                <a:effectLst>
                  <a:outerShdw blurRad="38100" dist="38100" dir="2700000" algn="tl">
                    <a:srgbClr val="000000"/>
                  </a:outerShdw>
                </a:effectLst>
              </a:rPr>
              <a:t>monitorización</a:t>
            </a:r>
            <a:r>
              <a:rPr lang="en-US" sz="3700" dirty="0" smtClean="0">
                <a:solidFill>
                  <a:schemeClr val="tx1"/>
                </a:solidFill>
                <a:effectLst>
                  <a:outerShdw blurRad="38100" dist="38100" dir="2700000" algn="tl">
                    <a:srgbClr val="000000"/>
                  </a:outerShdw>
                </a:effectLst>
              </a:rPr>
              <a:t> y antivirus</a:t>
            </a:r>
          </a:p>
          <a:p>
            <a:pPr fontAlgn="ctr"/>
            <a:endParaRPr lang="en-US" sz="3700" dirty="0" smtClean="0">
              <a:solidFill>
                <a:schemeClr val="tx1"/>
              </a:solidFill>
              <a:effectLst>
                <a:outerShdw blurRad="38100" dist="38100" dir="2700000" algn="tl">
                  <a:srgbClr val="000000"/>
                </a:outerShdw>
              </a:effectLst>
            </a:endParaRPr>
          </a:p>
          <a:p>
            <a:pPr fontAlgn="ctr"/>
            <a:r>
              <a:rPr lang="en-US" sz="3700" dirty="0" smtClean="0">
                <a:solidFill>
                  <a:schemeClr val="tx1"/>
                </a:solidFill>
                <a:effectLst>
                  <a:outerShdw blurRad="38100" dist="38100" dir="2700000" algn="tl">
                    <a:srgbClr val="000000"/>
                  </a:outerShdw>
                </a:effectLst>
              </a:rPr>
              <a:t>Cluster</a:t>
            </a:r>
          </a:p>
          <a:p>
            <a:pPr lvl="1" fontAlgn="ctr"/>
            <a:r>
              <a:rPr lang="en-US" sz="3700" dirty="0" err="1" smtClean="0">
                <a:solidFill>
                  <a:schemeClr val="tx1"/>
                </a:solidFill>
                <a:ea typeface="+mn-ea"/>
                <a:cs typeface="+mn-cs"/>
              </a:rPr>
              <a:t>Todos</a:t>
            </a:r>
            <a:r>
              <a:rPr lang="en-US" sz="3700" dirty="0" smtClean="0">
                <a:solidFill>
                  <a:schemeClr val="tx1"/>
                </a:solidFill>
                <a:ea typeface="+mn-ea"/>
                <a:cs typeface="+mn-cs"/>
              </a:rPr>
              <a:t> los </a:t>
            </a:r>
            <a:r>
              <a:rPr lang="en-US" sz="3700" dirty="0" err="1" smtClean="0">
                <a:solidFill>
                  <a:schemeClr val="tx1"/>
                </a:solidFill>
                <a:ea typeface="+mn-ea"/>
                <a:cs typeface="+mn-cs"/>
              </a:rPr>
              <a:t>recursos</a:t>
            </a:r>
            <a:r>
              <a:rPr lang="en-US" sz="3700" dirty="0" smtClean="0">
                <a:solidFill>
                  <a:schemeClr val="tx1"/>
                </a:solidFill>
                <a:ea typeface="+mn-ea"/>
                <a:cs typeface="+mn-cs"/>
              </a:rPr>
              <a:t> de SQL server online</a:t>
            </a:r>
          </a:p>
          <a:p>
            <a:pPr lvl="1" fontAlgn="ctr"/>
            <a:r>
              <a:rPr lang="en-US" sz="3700" dirty="0" err="1" smtClean="0">
                <a:solidFill>
                  <a:schemeClr val="tx1"/>
                </a:solidFill>
                <a:ea typeface="+mn-ea"/>
                <a:cs typeface="+mn-cs"/>
              </a:rPr>
              <a:t>Recursos</a:t>
            </a:r>
            <a:r>
              <a:rPr lang="en-US" sz="3700" dirty="0" smtClean="0">
                <a:solidFill>
                  <a:schemeClr val="tx1"/>
                </a:solidFill>
                <a:ea typeface="+mn-ea"/>
                <a:cs typeface="+mn-cs"/>
              </a:rPr>
              <a:t> de discos online (</a:t>
            </a:r>
            <a:r>
              <a:rPr lang="en-US" sz="3700" dirty="0" err="1" smtClean="0">
                <a:solidFill>
                  <a:schemeClr val="tx1"/>
                </a:solidFill>
                <a:ea typeface="+mn-ea"/>
                <a:cs typeface="+mn-cs"/>
              </a:rPr>
              <a:t>incluídos</a:t>
            </a:r>
            <a:r>
              <a:rPr lang="en-US" sz="3700" dirty="0" smtClean="0">
                <a:solidFill>
                  <a:schemeClr val="tx1"/>
                </a:solidFill>
                <a:ea typeface="+mn-ea"/>
                <a:cs typeface="+mn-cs"/>
              </a:rPr>
              <a:t> los </a:t>
            </a:r>
            <a:r>
              <a:rPr lang="en-US" sz="3700" dirty="0" err="1" smtClean="0">
                <a:solidFill>
                  <a:schemeClr val="tx1"/>
                </a:solidFill>
                <a:ea typeface="+mn-ea"/>
                <a:cs typeface="+mn-cs"/>
              </a:rPr>
              <a:t>que</a:t>
            </a:r>
            <a:r>
              <a:rPr lang="en-US" sz="3700" dirty="0" smtClean="0">
                <a:solidFill>
                  <a:schemeClr val="tx1"/>
                </a:solidFill>
                <a:ea typeface="+mn-ea"/>
                <a:cs typeface="+mn-cs"/>
              </a:rPr>
              <a:t> no </a:t>
            </a:r>
            <a:r>
              <a:rPr lang="en-US" sz="3700" dirty="0" err="1" smtClean="0">
                <a:solidFill>
                  <a:schemeClr val="tx1"/>
                </a:solidFill>
                <a:ea typeface="+mn-ea"/>
                <a:cs typeface="+mn-cs"/>
              </a:rPr>
              <a:t>tienen</a:t>
            </a:r>
            <a:r>
              <a:rPr lang="en-US" sz="3700" dirty="0" smtClean="0">
                <a:solidFill>
                  <a:schemeClr val="tx1"/>
                </a:solidFill>
                <a:ea typeface="+mn-ea"/>
                <a:cs typeface="+mn-cs"/>
              </a:rPr>
              <a:t> </a:t>
            </a:r>
            <a:r>
              <a:rPr lang="en-US" sz="3700" dirty="0" err="1" smtClean="0">
                <a:solidFill>
                  <a:schemeClr val="tx1"/>
                </a:solidFill>
                <a:ea typeface="+mn-ea"/>
                <a:cs typeface="+mn-cs"/>
              </a:rPr>
              <a:t>que</a:t>
            </a:r>
            <a:r>
              <a:rPr lang="en-US" sz="3700" dirty="0" smtClean="0">
                <a:solidFill>
                  <a:schemeClr val="tx1"/>
                </a:solidFill>
                <a:ea typeface="+mn-ea"/>
                <a:cs typeface="+mn-cs"/>
              </a:rPr>
              <a:t> </a:t>
            </a:r>
            <a:r>
              <a:rPr lang="en-US" sz="3700" dirty="0" err="1" smtClean="0">
                <a:solidFill>
                  <a:schemeClr val="tx1"/>
                </a:solidFill>
                <a:ea typeface="+mn-ea"/>
                <a:cs typeface="+mn-cs"/>
              </a:rPr>
              <a:t>ver</a:t>
            </a:r>
            <a:r>
              <a:rPr lang="en-US" sz="3700" dirty="0" smtClean="0">
                <a:solidFill>
                  <a:schemeClr val="tx1"/>
                </a:solidFill>
                <a:ea typeface="+mn-ea"/>
                <a:cs typeface="+mn-cs"/>
              </a:rPr>
              <a:t> con SQL) </a:t>
            </a:r>
          </a:p>
          <a:p>
            <a:pPr lvl="1" fontAlgn="ctr"/>
            <a:r>
              <a:rPr lang="en-US" sz="3700" dirty="0" smtClean="0">
                <a:solidFill>
                  <a:schemeClr val="tx1"/>
                </a:solidFill>
                <a:ea typeface="+mn-ea"/>
                <a:cs typeface="+mn-cs"/>
              </a:rPr>
              <a:t>Sin </a:t>
            </a:r>
            <a:r>
              <a:rPr lang="en-US" sz="3700" dirty="0" err="1" smtClean="0">
                <a:solidFill>
                  <a:schemeClr val="tx1"/>
                </a:solidFill>
                <a:ea typeface="+mn-ea"/>
                <a:cs typeface="+mn-cs"/>
              </a:rPr>
              <a:t>dependencias</a:t>
            </a:r>
            <a:r>
              <a:rPr lang="en-US" sz="3700" dirty="0" smtClean="0">
                <a:solidFill>
                  <a:schemeClr val="tx1"/>
                </a:solidFill>
                <a:ea typeface="+mn-ea"/>
                <a:cs typeface="+mn-cs"/>
              </a:rPr>
              <a:t> </a:t>
            </a:r>
            <a:r>
              <a:rPr lang="en-US" sz="3700" dirty="0" err="1" smtClean="0">
                <a:solidFill>
                  <a:schemeClr val="tx1"/>
                </a:solidFill>
                <a:ea typeface="+mn-ea"/>
                <a:cs typeface="+mn-cs"/>
              </a:rPr>
              <a:t>adicionales</a:t>
            </a:r>
            <a:r>
              <a:rPr lang="en-US" sz="3700" dirty="0" smtClean="0">
                <a:solidFill>
                  <a:schemeClr val="tx1"/>
                </a:solidFill>
                <a:ea typeface="+mn-ea"/>
                <a:cs typeface="+mn-cs"/>
              </a:rPr>
              <a:t> en los </a:t>
            </a:r>
            <a:r>
              <a:rPr lang="en-US" sz="3700" dirty="0" err="1" smtClean="0">
                <a:solidFill>
                  <a:schemeClr val="tx1"/>
                </a:solidFill>
                <a:ea typeface="+mn-ea"/>
                <a:cs typeface="+mn-cs"/>
              </a:rPr>
              <a:t>recursos</a:t>
            </a:r>
            <a:endParaRPr lang="en-US" sz="3700" dirty="0" smtClean="0">
              <a:solidFill>
                <a:schemeClr val="tx1"/>
              </a:solidFill>
              <a:ea typeface="+mn-ea"/>
              <a:cs typeface="+mn-cs"/>
            </a:endParaRPr>
          </a:p>
          <a:p>
            <a:pPr lvl="1" fontAlgn="ctr"/>
            <a:r>
              <a:rPr lang="en-US" sz="3700" dirty="0" err="1" smtClean="0">
                <a:solidFill>
                  <a:schemeClr val="tx1"/>
                </a:solidFill>
                <a:ea typeface="+mn-ea"/>
                <a:cs typeface="+mn-cs"/>
              </a:rPr>
              <a:t>Desconectar</a:t>
            </a:r>
            <a:r>
              <a:rPr lang="en-US" sz="3700" dirty="0" smtClean="0">
                <a:solidFill>
                  <a:schemeClr val="tx1"/>
                </a:solidFill>
                <a:ea typeface="+mn-ea"/>
                <a:cs typeface="+mn-cs"/>
              </a:rPr>
              <a:t> </a:t>
            </a:r>
            <a:r>
              <a:rPr lang="en-US" sz="3700" dirty="0" err="1" smtClean="0">
                <a:solidFill>
                  <a:schemeClr val="tx1"/>
                </a:solidFill>
                <a:ea typeface="+mn-ea"/>
                <a:cs typeface="+mn-cs"/>
              </a:rPr>
              <a:t>todas</a:t>
            </a:r>
            <a:r>
              <a:rPr lang="en-US" sz="3700" dirty="0" smtClean="0">
                <a:solidFill>
                  <a:schemeClr val="tx1"/>
                </a:solidFill>
                <a:ea typeface="+mn-ea"/>
                <a:cs typeface="+mn-cs"/>
              </a:rPr>
              <a:t> </a:t>
            </a:r>
            <a:r>
              <a:rPr lang="en-US" sz="3700" dirty="0" err="1" smtClean="0">
                <a:solidFill>
                  <a:schemeClr val="tx1"/>
                </a:solidFill>
                <a:ea typeface="+mn-ea"/>
                <a:cs typeface="+mn-cs"/>
              </a:rPr>
              <a:t>las</a:t>
            </a:r>
            <a:r>
              <a:rPr lang="en-US" sz="3700" dirty="0" smtClean="0">
                <a:solidFill>
                  <a:schemeClr val="tx1"/>
                </a:solidFill>
                <a:ea typeface="+mn-ea"/>
                <a:cs typeface="+mn-cs"/>
              </a:rPr>
              <a:t> </a:t>
            </a:r>
            <a:r>
              <a:rPr lang="en-US" sz="3700" dirty="0" err="1" smtClean="0">
                <a:solidFill>
                  <a:schemeClr val="tx1"/>
                </a:solidFill>
                <a:ea typeface="+mn-ea"/>
                <a:cs typeface="+mn-cs"/>
              </a:rPr>
              <a:t>sesiones</a:t>
            </a:r>
            <a:r>
              <a:rPr lang="en-US" sz="3700" dirty="0" smtClean="0">
                <a:solidFill>
                  <a:schemeClr val="tx1"/>
                </a:solidFill>
                <a:ea typeface="+mn-ea"/>
                <a:cs typeface="+mn-cs"/>
              </a:rPr>
              <a:t> remotas</a:t>
            </a:r>
            <a:endParaRPr lang="en-US" sz="3700" dirty="0" err="1" smtClean="0">
              <a:solidFill>
                <a:schemeClr val="tx1"/>
              </a:solidFill>
              <a:ea typeface="+mn-ea"/>
              <a:cs typeface="+mn-cs"/>
            </a:endParaRPr>
          </a:p>
          <a:p>
            <a:endParaRPr lang="en-US" sz="3200" dirty="0" smtClean="0"/>
          </a:p>
          <a:p>
            <a:pPr lvl="1"/>
            <a:endParaRPr lang="en-US" sz="3000" dirty="0" smtClean="0"/>
          </a:p>
          <a:p>
            <a:pPr lvl="1"/>
            <a:endParaRPr lang="en-US" sz="3000" dirty="0" smtClean="0"/>
          </a:p>
          <a:p>
            <a:pPr lvl="1"/>
            <a:endParaRPr lang="en-US" sz="3000" dirty="0" smtClean="0"/>
          </a:p>
          <a:p>
            <a:endParaRPr lang="en-US" sz="3200" dirty="0" smtClean="0"/>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Problemas</a:t>
            </a:r>
            <a:r>
              <a:rPr lang="en-US" dirty="0" smtClean="0"/>
              <a:t> </a:t>
            </a:r>
            <a:r>
              <a:rPr lang="en-US" dirty="0" err="1" smtClean="0"/>
              <a:t>conocidos</a:t>
            </a:r>
            <a:endParaRPr lang="en-US" dirty="0"/>
          </a:p>
        </p:txBody>
      </p:sp>
      <p:sp>
        <p:nvSpPr>
          <p:cNvPr id="10" name="Text Placeholder 9"/>
          <p:cNvSpPr>
            <a:spLocks noGrp="1"/>
          </p:cNvSpPr>
          <p:nvPr>
            <p:ph type="body" sz="quarter" idx="13"/>
          </p:nvPr>
        </p:nvSpPr>
        <p:spPr>
          <a:xfrm>
            <a:off x="339360" y="1285860"/>
            <a:ext cx="7781040" cy="5234861"/>
          </a:xfrm>
        </p:spPr>
        <p:txBody>
          <a:bodyPr>
            <a:normAutofit fontScale="55000" lnSpcReduction="20000"/>
          </a:bodyPr>
          <a:lstStyle/>
          <a:p>
            <a:endParaRPr lang="en-US" sz="3200" dirty="0" smtClean="0">
              <a:hlinkClick r:id="rId3"/>
            </a:endParaRPr>
          </a:p>
          <a:p>
            <a:pPr fontAlgn="ctr"/>
            <a:r>
              <a:rPr lang="en-US" sz="3700" dirty="0" err="1" smtClean="0">
                <a:solidFill>
                  <a:schemeClr val="tx1"/>
                </a:solidFill>
                <a:effectLst>
                  <a:outerShdw blurRad="38100" dist="38100" dir="2700000" algn="tl">
                    <a:srgbClr val="000000"/>
                  </a:outerShdw>
                </a:effectLst>
              </a:rPr>
              <a:t>Instalar</a:t>
            </a:r>
            <a:r>
              <a:rPr lang="en-US" sz="3700" dirty="0" smtClean="0">
                <a:solidFill>
                  <a:schemeClr val="tx1"/>
                </a:solidFill>
                <a:effectLst>
                  <a:outerShdw blurRad="38100" dist="38100" dir="2700000" algn="tl">
                    <a:srgbClr val="000000"/>
                  </a:outerShdw>
                </a:effectLst>
              </a:rPr>
              <a:t> el SP2CU11:</a:t>
            </a:r>
          </a:p>
          <a:p>
            <a:pPr fontAlgn="ctr"/>
            <a:endParaRPr lang="en-US" sz="3700" dirty="0" smtClean="0">
              <a:solidFill>
                <a:schemeClr val="tx1"/>
              </a:solidFill>
              <a:effectLst>
                <a:outerShdw blurRad="38100" dist="38100" dir="2700000" algn="tl">
                  <a:srgbClr val="000000"/>
                </a:outerShdw>
              </a:effectLst>
            </a:endParaRPr>
          </a:p>
          <a:p>
            <a:pPr lvl="1" fontAlgn="ctr"/>
            <a:r>
              <a:rPr lang="en-US" sz="3500" dirty="0" smtClean="0">
                <a:solidFill>
                  <a:schemeClr val="tx1"/>
                </a:solidFill>
                <a:effectLst>
                  <a:outerShdw blurRad="38100" dist="38100" dir="2700000" algn="tl">
                    <a:srgbClr val="000000"/>
                  </a:outerShdw>
                </a:effectLst>
              </a:rPr>
              <a:t>KB960547: FIX: Error message when you install SQL Server 2005 Service Pack 3 for the client tools in SQL Server 2005 Express Edition: "No qualifying products were found which can be serviced by this package" </a:t>
            </a:r>
          </a:p>
          <a:p>
            <a:pPr fontAlgn="ctr"/>
            <a:endParaRPr lang="en-US" sz="3700" dirty="0" smtClean="0">
              <a:solidFill>
                <a:schemeClr val="tx1"/>
              </a:solidFill>
              <a:effectLst>
                <a:outerShdw blurRad="38100" dist="38100" dir="2700000" algn="tl">
                  <a:srgbClr val="000000"/>
                </a:outerShdw>
              </a:effectLst>
            </a:endParaRPr>
          </a:p>
          <a:p>
            <a:pPr lvl="1" fontAlgn="ctr"/>
            <a:r>
              <a:rPr lang="en-US" sz="3500" dirty="0" smtClean="0">
                <a:solidFill>
                  <a:schemeClr val="tx1"/>
                </a:solidFill>
                <a:effectLst>
                  <a:outerShdw blurRad="38100" dist="38100" dir="2700000" algn="tl">
                    <a:srgbClr val="000000"/>
                  </a:outerShdw>
                </a:effectLst>
              </a:rPr>
              <a:t>KB960548: FIX: Error message when you install SQL Server 2005 Service Pack 3 for the Reporting Services in Microsoft SQL Server 2005 Express Edition with Advanced Services: "The patch request could not proceed due to errors found in one or more INF files" </a:t>
            </a:r>
          </a:p>
          <a:p>
            <a:pPr fontAlgn="ctr"/>
            <a:endParaRPr lang="en-US" sz="3700" dirty="0" smtClean="0">
              <a:solidFill>
                <a:schemeClr val="tx1"/>
              </a:solidFill>
              <a:effectLst>
                <a:outerShdw blurRad="38100" dist="38100" dir="2700000" algn="tl">
                  <a:srgbClr val="000000"/>
                </a:outerShdw>
              </a:effectLst>
            </a:endParaRPr>
          </a:p>
          <a:p>
            <a:pPr lvl="1" fontAlgn="ctr"/>
            <a:r>
              <a:rPr lang="en-US" sz="3500" dirty="0" smtClean="0">
                <a:solidFill>
                  <a:schemeClr val="tx1"/>
                </a:solidFill>
                <a:effectLst>
                  <a:outerShdw blurRad="38100" dist="38100" dir="2700000" algn="tl">
                    <a:srgbClr val="000000"/>
                  </a:outerShdw>
                </a:effectLst>
              </a:rPr>
              <a:t>KB960550: FIX: You receive an error message when you install SQL Server 2005 Service Pack 3 for a SQL Server 2005 cluster on a computer that is running the Itanium-Based version of Windows Server 2008 R2</a:t>
            </a:r>
          </a:p>
          <a:p>
            <a:pPr fontAlgn="ctr"/>
            <a:endParaRPr lang="en-US" sz="3700" dirty="0" smtClean="0">
              <a:solidFill>
                <a:schemeClr val="tx1"/>
              </a:solidFill>
              <a:effectLst>
                <a:outerShdw blurRad="38100" dist="38100" dir="2700000" algn="tl">
                  <a:srgbClr val="000000"/>
                </a:outerShdw>
              </a:effectLst>
            </a:endParaRPr>
          </a:p>
          <a:p>
            <a:pPr fontAlgn="ctr"/>
            <a:r>
              <a:rPr lang="en-US" sz="3700" dirty="0" smtClean="0">
                <a:solidFill>
                  <a:schemeClr val="tx1"/>
                </a:solidFill>
                <a:effectLst>
                  <a:outerShdw blurRad="38100" dist="38100" dir="2700000" algn="tl">
                    <a:srgbClr val="000000"/>
                  </a:outerShdw>
                </a:effectLst>
              </a:rPr>
              <a:t>Error 1612: </a:t>
            </a:r>
            <a:r>
              <a:rPr lang="es-ES" sz="3700" dirty="0" smtClean="0">
                <a:solidFill>
                  <a:schemeClr val="tx1"/>
                </a:solidFill>
                <a:effectLst>
                  <a:outerShdw blurRad="38100" dist="38100" dir="2700000" algn="tl">
                    <a:srgbClr val="000000"/>
                  </a:outerShdw>
                </a:effectLst>
              </a:rPr>
              <a:t>No se puede instalar el archivo MSP de Windows </a:t>
            </a:r>
            <a:r>
              <a:rPr lang="es-ES" sz="3700" dirty="0" err="1" smtClean="0">
                <a:solidFill>
                  <a:schemeClr val="tx1"/>
                </a:solidFill>
                <a:effectLst>
                  <a:outerShdw blurRad="38100" dist="38100" dir="2700000" algn="tl">
                    <a:srgbClr val="000000"/>
                  </a:outerShdw>
                </a:effectLst>
              </a:rPr>
              <a:t>Installer</a:t>
            </a:r>
            <a:endParaRPr lang="en-US" sz="3700" dirty="0" smtClean="0">
              <a:solidFill>
                <a:schemeClr val="tx1"/>
              </a:solidFill>
              <a:effectLst>
                <a:outerShdw blurRad="38100" dist="38100" dir="2700000" algn="tl">
                  <a:srgbClr val="000000"/>
                </a:outerShdw>
              </a:effectLst>
            </a:endParaRPr>
          </a:p>
          <a:p>
            <a:pPr fontAlgn="ctr"/>
            <a:endParaRPr lang="en-US" sz="3700" dirty="0" smtClean="0">
              <a:solidFill>
                <a:schemeClr val="tx1"/>
              </a:solidFill>
              <a:effectLst>
                <a:outerShdw blurRad="38100" dist="38100" dir="2700000" algn="tl">
                  <a:srgbClr val="000000"/>
                </a:outerShdw>
              </a:effectLst>
            </a:endParaRPr>
          </a:p>
          <a:p>
            <a:endParaRPr lang="en-US" sz="3200" dirty="0" smtClean="0"/>
          </a:p>
          <a:p>
            <a:pPr lvl="1"/>
            <a:endParaRPr lang="en-US" sz="3000" dirty="0" smtClean="0"/>
          </a:p>
          <a:p>
            <a:pPr lvl="1"/>
            <a:endParaRPr lang="en-US" sz="3000" dirty="0" smtClean="0"/>
          </a:p>
          <a:p>
            <a:pPr lvl="1"/>
            <a:endParaRPr lang="en-US" sz="3000" dirty="0" smtClean="0"/>
          </a:p>
          <a:p>
            <a:endParaRPr lang="en-US" sz="3200" dirty="0" smtClean="0"/>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smtClean="0"/>
              <a:t>Documentación</a:t>
            </a:r>
            <a:endParaRPr lang="en-US" dirty="0"/>
          </a:p>
        </p:txBody>
      </p:sp>
      <p:sp>
        <p:nvSpPr>
          <p:cNvPr id="10" name="Text Placeholder 9"/>
          <p:cNvSpPr>
            <a:spLocks noGrp="1"/>
          </p:cNvSpPr>
          <p:nvPr>
            <p:ph type="body" sz="quarter" idx="13"/>
          </p:nvPr>
        </p:nvSpPr>
        <p:spPr>
          <a:xfrm>
            <a:off x="339360" y="1571612"/>
            <a:ext cx="7781040" cy="4448188"/>
          </a:xfrm>
        </p:spPr>
        <p:txBody>
          <a:bodyPr>
            <a:normAutofit fontScale="92500" lnSpcReduction="10000"/>
          </a:bodyPr>
          <a:lstStyle/>
          <a:p>
            <a:endParaRPr lang="en-US" sz="3200" dirty="0" smtClean="0">
              <a:hlinkClick r:id="rId3"/>
            </a:endParaRPr>
          </a:p>
          <a:p>
            <a:r>
              <a:rPr lang="en-US" sz="3200" dirty="0" smtClean="0">
                <a:hlinkClick r:id="rId4"/>
              </a:rPr>
              <a:t>Página del Service Pack 3</a:t>
            </a:r>
            <a:endParaRPr lang="en-US" sz="3200" dirty="0" smtClean="0"/>
          </a:p>
          <a:p>
            <a:endParaRPr lang="en-US" sz="3200" dirty="0" smtClean="0"/>
          </a:p>
          <a:p>
            <a:r>
              <a:rPr lang="en-US" sz="3200" dirty="0" err="1" smtClean="0">
                <a:hlinkClick r:id="rId5"/>
              </a:rPr>
              <a:t>Fichero</a:t>
            </a:r>
            <a:r>
              <a:rPr lang="en-US" sz="3200" dirty="0" smtClean="0">
                <a:hlinkClick r:id="rId5"/>
              </a:rPr>
              <a:t> Readme</a:t>
            </a:r>
            <a:endParaRPr lang="en-US" sz="3200" dirty="0" smtClean="0"/>
          </a:p>
          <a:p>
            <a:endParaRPr lang="en-US" sz="3200" dirty="0" smtClean="0"/>
          </a:p>
          <a:p>
            <a:r>
              <a:rPr lang="en-US" sz="3200" dirty="0" smtClean="0">
                <a:hlinkClick r:id="rId6"/>
              </a:rPr>
              <a:t>KB955706 Fixes del Service Pack 3</a:t>
            </a:r>
            <a:endParaRPr lang="en-US" sz="3200" dirty="0" smtClean="0">
              <a:hlinkClick r:id="rId5"/>
            </a:endParaRPr>
          </a:p>
          <a:p>
            <a:endParaRPr lang="en-US" sz="3200" dirty="0" smtClean="0"/>
          </a:p>
          <a:p>
            <a:r>
              <a:rPr lang="en-US" sz="3200" dirty="0" smtClean="0">
                <a:hlinkClick r:id="rId7"/>
              </a:rPr>
              <a:t>Cumulative update package 2 for SQL Server 2005 Service Pack 3</a:t>
            </a:r>
            <a:endParaRPr lang="en-US" sz="3200" dirty="0" smtClean="0"/>
          </a:p>
          <a:p>
            <a:pPr>
              <a:buNone/>
            </a:pPr>
            <a:endParaRPr lang="en-US" sz="32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lum bright="-100000"/>
          </a:blip>
          <a:srcRect/>
          <a:stretch>
            <a:fillRect/>
          </a:stretch>
        </p:blipFill>
        <p:spPr bwMode="black">
          <a:xfrm>
            <a:off x="1602053" y="2787386"/>
            <a:ext cx="5939896" cy="1283229"/>
          </a:xfrm>
          <a:prstGeom prst="rect">
            <a:avLst/>
          </a:prstGeom>
          <a:noFill/>
        </p:spPr>
      </p:pic>
      <p:sp>
        <p:nvSpPr>
          <p:cNvPr id="6" name="Text Box 3"/>
          <p:cNvSpPr txBox="1">
            <a:spLocks noChangeArrowheads="1"/>
          </p:cNvSpPr>
          <p:nvPr/>
        </p:nvSpPr>
        <p:spPr bwMode="blackWhite">
          <a:xfrm>
            <a:off x="457200" y="5486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solidFill>
                  <a:srgbClr val="525353"/>
                </a:solidFill>
                <a:latin typeface="Arial"/>
                <a:cs typeface="Arial"/>
              </a:rPr>
              <a:t>© </a:t>
            </a:r>
            <a:r>
              <a:rPr lang="en-US" sz="700" dirty="0" smtClean="0">
                <a:solidFill>
                  <a:srgbClr val="525353"/>
                </a:solidFill>
                <a:latin typeface="Arial"/>
                <a:cs typeface="Arial"/>
              </a:rPr>
              <a:t>2008 Microsoft </a:t>
            </a:r>
            <a:r>
              <a:rPr lang="en-US" sz="700" dirty="0">
                <a:solidFill>
                  <a:srgbClr val="525353"/>
                </a:solidFill>
                <a:latin typeface="Arial"/>
                <a:cs typeface="Arial"/>
              </a:rPr>
              <a:t>Corporation. All rights reserved. Microsoft, Windows, Windows Vista and other product names are or may be registered trademarks and/or trademarks in the U.S. and/or other countries.</a:t>
            </a:r>
          </a:p>
          <a:p>
            <a:pPr algn="ctr" defTabSz="914099" eaLnBrk="0" hangingPunct="0"/>
            <a:r>
              <a:rPr lang="en-US" sz="700" dirty="0">
                <a:solidFill>
                  <a:srgbClr val="525353"/>
                </a:solidFill>
                <a:latin typeface="Arial"/>
                <a:cs typeface="Aria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rgbClr val="525353"/>
                </a:solidFill>
                <a:latin typeface="Arial"/>
                <a:cs typeface="Arial"/>
              </a:rPr>
            </a:br>
            <a:r>
              <a:rPr lang="en-US" sz="700" dirty="0">
                <a:solidFill>
                  <a:srgbClr val="525353"/>
                </a:solidFill>
                <a:latin typeface="Arial"/>
                <a:cs typeface="Arial"/>
              </a:rPr>
              <a:t>MICROSOFT MAKES NO WARRANTIES, EXPRESS, IMPLIED OR STATUTORY, AS TO THE INFORMATION IN THIS PRESENTATION.</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Agenda</a:t>
            </a:r>
            <a:endParaRPr lang="en-US" dirty="0"/>
          </a:p>
        </p:txBody>
      </p:sp>
      <p:sp>
        <p:nvSpPr>
          <p:cNvPr id="10" name="Text Placeholder 9"/>
          <p:cNvSpPr>
            <a:spLocks noGrp="1"/>
          </p:cNvSpPr>
          <p:nvPr>
            <p:ph type="body" sz="quarter" idx="13"/>
          </p:nvPr>
        </p:nvSpPr>
        <p:spPr>
          <a:xfrm>
            <a:off x="571472" y="1714488"/>
            <a:ext cx="7781040" cy="4086518"/>
          </a:xfrm>
        </p:spPr>
        <p:txBody>
          <a:bodyPr>
            <a:normAutofit fontScale="85000" lnSpcReduction="20000"/>
          </a:bodyPr>
          <a:lstStyle/>
          <a:p>
            <a:endParaRPr lang="en-US" sz="3200" dirty="0" smtClean="0"/>
          </a:p>
          <a:p>
            <a:r>
              <a:rPr lang="en-US" sz="3100" dirty="0" smtClean="0">
                <a:solidFill>
                  <a:schemeClr val="tx1"/>
                </a:solidFill>
                <a:effectLst>
                  <a:outerShdw blurRad="38100" dist="38100" dir="2700000" algn="tl">
                    <a:srgbClr val="000000"/>
                  </a:outerShdw>
                </a:effectLst>
              </a:rPr>
              <a:t>¿</a:t>
            </a:r>
            <a:r>
              <a:rPr lang="en-US" sz="3100" dirty="0" err="1" smtClean="0">
                <a:solidFill>
                  <a:schemeClr val="tx1"/>
                </a:solidFill>
                <a:effectLst>
                  <a:outerShdw blurRad="38100" dist="38100" dir="2700000" algn="tl">
                    <a:srgbClr val="000000"/>
                  </a:outerShdw>
                </a:effectLst>
              </a:rPr>
              <a:t>Qué</a:t>
            </a:r>
            <a:r>
              <a:rPr lang="en-US" sz="3100" dirty="0" smtClean="0">
                <a:solidFill>
                  <a:schemeClr val="tx1"/>
                </a:solidFill>
                <a:effectLst>
                  <a:outerShdw blurRad="38100" dist="38100" dir="2700000" algn="tl">
                    <a:srgbClr val="000000"/>
                  </a:outerShdw>
                </a:effectLst>
              </a:rPr>
              <a:t> </a:t>
            </a:r>
            <a:r>
              <a:rPr lang="en-US" sz="3100" dirty="0" err="1" smtClean="0">
                <a:solidFill>
                  <a:schemeClr val="tx1"/>
                </a:solidFill>
                <a:effectLst>
                  <a:outerShdw blurRad="38100" dist="38100" dir="2700000" algn="tl">
                    <a:srgbClr val="000000"/>
                  </a:outerShdw>
                </a:effectLst>
              </a:rPr>
              <a:t>contiene</a:t>
            </a:r>
            <a:r>
              <a:rPr lang="en-US" sz="3100" dirty="0" smtClean="0">
                <a:solidFill>
                  <a:schemeClr val="tx1"/>
                </a:solidFill>
                <a:effectLst>
                  <a:outerShdw blurRad="38100" dist="38100" dir="2700000" algn="tl">
                    <a:srgbClr val="000000"/>
                  </a:outerShdw>
                </a:effectLst>
              </a:rPr>
              <a:t> el SP3?</a:t>
            </a:r>
          </a:p>
          <a:p>
            <a:endParaRPr lang="en-US" sz="3100" dirty="0" smtClean="0">
              <a:solidFill>
                <a:schemeClr val="tx1"/>
              </a:solidFill>
              <a:effectLst>
                <a:outerShdw blurRad="38100" dist="38100" dir="2700000" algn="tl">
                  <a:srgbClr val="000000"/>
                </a:outerShdw>
              </a:effectLst>
            </a:endParaRPr>
          </a:p>
          <a:p>
            <a:r>
              <a:rPr lang="en-US" sz="3100" dirty="0" smtClean="0">
                <a:solidFill>
                  <a:schemeClr val="tx1"/>
                </a:solidFill>
                <a:effectLst>
                  <a:outerShdw blurRad="38100" dist="38100" dir="2700000" algn="tl">
                    <a:srgbClr val="000000"/>
                  </a:outerShdw>
                </a:effectLst>
              </a:rPr>
              <a:t>Service Packs y Cumulative Updates</a:t>
            </a:r>
          </a:p>
          <a:p>
            <a:pPr>
              <a:buNone/>
            </a:pPr>
            <a:endParaRPr lang="en-US" sz="3100" dirty="0" smtClean="0">
              <a:solidFill>
                <a:schemeClr val="tx1"/>
              </a:solidFill>
              <a:effectLst>
                <a:outerShdw blurRad="38100" dist="38100" dir="2700000" algn="tl">
                  <a:srgbClr val="000000"/>
                </a:outerShdw>
              </a:effectLst>
            </a:endParaRPr>
          </a:p>
          <a:p>
            <a:r>
              <a:rPr lang="en-US" sz="3100" dirty="0" err="1" smtClean="0">
                <a:solidFill>
                  <a:schemeClr val="tx1"/>
                </a:solidFill>
                <a:effectLst>
                  <a:outerShdw blurRad="38100" dist="38100" dir="2700000" algn="tl">
                    <a:srgbClr val="000000"/>
                  </a:outerShdw>
                </a:effectLst>
              </a:rPr>
              <a:t>Instalación</a:t>
            </a:r>
            <a:r>
              <a:rPr lang="en-US" sz="3100" dirty="0" smtClean="0">
                <a:solidFill>
                  <a:schemeClr val="tx1"/>
                </a:solidFill>
                <a:effectLst>
                  <a:outerShdw blurRad="38100" dist="38100" dir="2700000" algn="tl">
                    <a:srgbClr val="000000"/>
                  </a:outerShdw>
                </a:effectLst>
              </a:rPr>
              <a:t> – El Setup</a:t>
            </a:r>
          </a:p>
          <a:p>
            <a:pPr>
              <a:buNone/>
            </a:pPr>
            <a:endParaRPr lang="en-US" sz="3100" dirty="0" smtClean="0">
              <a:solidFill>
                <a:schemeClr val="tx1"/>
              </a:solidFill>
              <a:effectLst>
                <a:outerShdw blurRad="38100" dist="38100" dir="2700000" algn="tl">
                  <a:srgbClr val="000000"/>
                </a:outerShdw>
              </a:effectLst>
            </a:endParaRPr>
          </a:p>
          <a:p>
            <a:r>
              <a:rPr lang="en-US" sz="3100" dirty="0" err="1" smtClean="0">
                <a:solidFill>
                  <a:schemeClr val="tx1"/>
                </a:solidFill>
                <a:effectLst>
                  <a:outerShdw blurRad="38100" dist="38100" dir="2700000" algn="tl">
                    <a:srgbClr val="000000"/>
                  </a:outerShdw>
                </a:effectLst>
              </a:rPr>
              <a:t>Comprobación</a:t>
            </a:r>
            <a:r>
              <a:rPr lang="en-US" sz="3100" dirty="0" smtClean="0">
                <a:solidFill>
                  <a:schemeClr val="tx1"/>
                </a:solidFill>
                <a:effectLst>
                  <a:outerShdw blurRad="38100" dist="38100" dir="2700000" algn="tl">
                    <a:srgbClr val="000000"/>
                  </a:outerShdw>
                </a:effectLst>
              </a:rPr>
              <a:t> de </a:t>
            </a:r>
            <a:r>
              <a:rPr lang="en-US" sz="3100" dirty="0" err="1" smtClean="0">
                <a:solidFill>
                  <a:schemeClr val="tx1"/>
                </a:solidFill>
                <a:effectLst>
                  <a:outerShdw blurRad="38100" dist="38100" dir="2700000" algn="tl">
                    <a:srgbClr val="000000"/>
                  </a:outerShdw>
                </a:effectLst>
              </a:rPr>
              <a:t>instalación</a:t>
            </a:r>
            <a:endParaRPr lang="en-US" sz="3100" dirty="0" smtClean="0">
              <a:solidFill>
                <a:schemeClr val="tx1"/>
              </a:solidFill>
              <a:effectLst>
                <a:outerShdw blurRad="38100" dist="38100" dir="2700000" algn="tl">
                  <a:srgbClr val="000000"/>
                </a:outerShdw>
              </a:effectLst>
            </a:endParaRPr>
          </a:p>
          <a:p>
            <a:endParaRPr lang="en-US" sz="3100" dirty="0" smtClean="0">
              <a:solidFill>
                <a:schemeClr val="tx1"/>
              </a:solidFill>
              <a:effectLst>
                <a:outerShdw blurRad="38100" dist="38100" dir="2700000" algn="tl">
                  <a:srgbClr val="000000"/>
                </a:outerShdw>
              </a:effectLst>
            </a:endParaRPr>
          </a:p>
          <a:p>
            <a:r>
              <a:rPr lang="en-US" sz="3100" dirty="0" err="1" smtClean="0">
                <a:solidFill>
                  <a:schemeClr val="tx1"/>
                </a:solidFill>
                <a:effectLst>
                  <a:outerShdw blurRad="38100" dist="38100" dir="2700000" algn="tl">
                    <a:srgbClr val="000000"/>
                  </a:outerShdw>
                </a:effectLst>
              </a:rPr>
              <a:t>Consideraciones</a:t>
            </a:r>
            <a:r>
              <a:rPr lang="en-US" sz="3100" dirty="0" smtClean="0">
                <a:solidFill>
                  <a:schemeClr val="tx1"/>
                </a:solidFill>
                <a:effectLst>
                  <a:outerShdw blurRad="38100" dist="38100" dir="2700000" algn="tl">
                    <a:srgbClr val="000000"/>
                  </a:outerShdw>
                </a:effectLst>
              </a:rPr>
              <a:t> y </a:t>
            </a:r>
            <a:r>
              <a:rPr lang="en-US" sz="3100" dirty="0" err="1" smtClean="0">
                <a:solidFill>
                  <a:schemeClr val="tx1"/>
                </a:solidFill>
                <a:effectLst>
                  <a:outerShdw blurRad="38100" dist="38100" dir="2700000" algn="tl">
                    <a:srgbClr val="000000"/>
                  </a:outerShdw>
                </a:effectLst>
              </a:rPr>
              <a:t>problemas</a:t>
            </a:r>
            <a:r>
              <a:rPr lang="en-US" sz="3100" dirty="0" smtClean="0">
                <a:solidFill>
                  <a:schemeClr val="tx1"/>
                </a:solidFill>
                <a:effectLst>
                  <a:outerShdw blurRad="38100" dist="38100" dir="2700000" algn="tl">
                    <a:srgbClr val="000000"/>
                  </a:outerShdw>
                </a:effectLst>
              </a:rPr>
              <a:t> </a:t>
            </a:r>
            <a:r>
              <a:rPr lang="en-US" sz="3100" dirty="0" err="1" smtClean="0">
                <a:solidFill>
                  <a:schemeClr val="tx1"/>
                </a:solidFill>
                <a:effectLst>
                  <a:outerShdw blurRad="38100" dist="38100" dir="2700000" algn="tl">
                    <a:srgbClr val="000000"/>
                  </a:outerShdw>
                </a:effectLst>
              </a:rPr>
              <a:t>conocidos</a:t>
            </a:r>
            <a:endParaRPr lang="en-US" sz="3100" dirty="0" smtClean="0">
              <a:solidFill>
                <a:schemeClr val="tx1"/>
              </a:solidFill>
              <a:effectLst>
                <a:outerShdw blurRad="38100" dist="38100" dir="2700000" algn="tl">
                  <a:srgbClr val="000000"/>
                </a:outerShdw>
              </a:effectLst>
            </a:endParaRPr>
          </a:p>
          <a:p>
            <a:endParaRPr lang="en-US" sz="3100" dirty="0" smtClean="0">
              <a:solidFill>
                <a:schemeClr val="tx1"/>
              </a:solidFill>
              <a:effectLst>
                <a:outerShdw blurRad="38100" dist="38100" dir="2700000" algn="tl">
                  <a:srgbClr val="000000"/>
                </a:outerShdw>
              </a:effectLst>
            </a:endParaRPr>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124200" y="1676400"/>
            <a:ext cx="3429000" cy="2743200"/>
            <a:chOff x="5181600" y="990600"/>
            <a:chExt cx="3276600" cy="2819783"/>
          </a:xfrm>
          <a:effectLst>
            <a:reflection blurRad="6350" stA="50000" endA="300" endPos="55000" dir="5400000" sy="-100000" algn="bl" rotWithShape="0"/>
          </a:effectLst>
        </p:grpSpPr>
        <p:pic>
          <p:nvPicPr>
            <p:cNvPr id="4" name="Picture 3" descr="Q.png"/>
            <p:cNvPicPr>
              <a:picLocks noChangeAspect="1"/>
            </p:cNvPicPr>
            <p:nvPr/>
          </p:nvPicPr>
          <p:blipFill>
            <a:blip r:embed="rId3"/>
            <a:stretch>
              <a:fillRect/>
            </a:stretch>
          </p:blipFill>
          <p:spPr>
            <a:xfrm>
              <a:off x="5181600" y="1524000"/>
              <a:ext cx="1447800" cy="2051656"/>
            </a:xfrm>
            <a:prstGeom prst="rect">
              <a:avLst/>
            </a:prstGeom>
            <a:ln>
              <a:noFill/>
            </a:ln>
            <a:effectLst>
              <a:outerShdw blurRad="292100" dist="139700" dir="2700000" algn="tl" rotWithShape="0">
                <a:srgbClr val="333333">
                  <a:alpha val="65000"/>
                </a:srgbClr>
              </a:outerShdw>
            </a:effectLst>
          </p:spPr>
        </p:pic>
        <p:pic>
          <p:nvPicPr>
            <p:cNvPr id="5" name="Picture 4" descr="Q.png"/>
            <p:cNvPicPr>
              <a:picLocks noChangeAspect="1"/>
            </p:cNvPicPr>
            <p:nvPr/>
          </p:nvPicPr>
          <p:blipFill>
            <a:blip r:embed="rId3"/>
            <a:stretch>
              <a:fillRect/>
            </a:stretch>
          </p:blipFill>
          <p:spPr>
            <a:xfrm>
              <a:off x="7543800" y="1371600"/>
              <a:ext cx="914400" cy="1295783"/>
            </a:xfrm>
            <a:prstGeom prst="rect">
              <a:avLst/>
            </a:prstGeom>
            <a:ln>
              <a:noFill/>
            </a:ln>
            <a:effectLst>
              <a:outerShdw blurRad="292100" dist="139700" dir="2700000" algn="tl" rotWithShape="0">
                <a:srgbClr val="333333">
                  <a:alpha val="65000"/>
                </a:srgbClr>
              </a:outerShdw>
            </a:effectLst>
          </p:spPr>
        </p:pic>
        <p:pic>
          <p:nvPicPr>
            <p:cNvPr id="6" name="Picture 5" descr="Q.png"/>
            <p:cNvPicPr>
              <a:picLocks noChangeAspect="1"/>
            </p:cNvPicPr>
            <p:nvPr/>
          </p:nvPicPr>
          <p:blipFill>
            <a:blip r:embed="rId3"/>
            <a:stretch>
              <a:fillRect/>
            </a:stretch>
          </p:blipFill>
          <p:spPr>
            <a:xfrm>
              <a:off x="6934200" y="2514600"/>
              <a:ext cx="914400" cy="1295783"/>
            </a:xfrm>
            <a:prstGeom prst="rect">
              <a:avLst/>
            </a:prstGeom>
            <a:ln>
              <a:noFill/>
            </a:ln>
            <a:effectLst>
              <a:outerShdw blurRad="292100" dist="139700" dir="2700000" algn="tl" rotWithShape="0">
                <a:srgbClr val="333333">
                  <a:alpha val="65000"/>
                </a:srgbClr>
              </a:outerShdw>
            </a:effectLst>
          </p:spPr>
        </p:pic>
        <p:pic>
          <p:nvPicPr>
            <p:cNvPr id="7" name="Picture 6" descr="Q.png"/>
            <p:cNvPicPr>
              <a:picLocks noChangeAspect="1"/>
            </p:cNvPicPr>
            <p:nvPr/>
          </p:nvPicPr>
          <p:blipFill>
            <a:blip r:embed="rId3"/>
            <a:stretch>
              <a:fillRect/>
            </a:stretch>
          </p:blipFill>
          <p:spPr>
            <a:xfrm>
              <a:off x="5943600" y="990600"/>
              <a:ext cx="1895475" cy="2686050"/>
            </a:xfrm>
            <a:prstGeom prst="rect">
              <a:avLst/>
            </a:prstGeom>
            <a:ln>
              <a:noFill/>
            </a:ln>
            <a:effectLst>
              <a:outerShdw blurRad="292100" dist="139700" dir="2700000" algn="tl" rotWithShape="0">
                <a:srgbClr val="333333">
                  <a:alpha val="65000"/>
                </a:srgbClr>
              </a:outerShdw>
            </a:effectLst>
          </p:spPr>
        </p:pic>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395288" y="52388"/>
            <a:ext cx="8229600" cy="855662"/>
          </a:xfrm>
        </p:spPr>
        <p:txBody>
          <a:bodyPr/>
          <a:lstStyle/>
          <a:p>
            <a:r>
              <a:rPr lang="es-ES" dirty="0"/>
              <a:t>Más acciones desde TechNet</a:t>
            </a:r>
          </a:p>
        </p:txBody>
      </p:sp>
      <p:sp>
        <p:nvSpPr>
          <p:cNvPr id="25603" name="Rectangle 3"/>
          <p:cNvSpPr>
            <a:spLocks noGrp="1" noChangeArrowheads="1"/>
          </p:cNvSpPr>
          <p:nvPr>
            <p:ph type="body" idx="1"/>
          </p:nvPr>
        </p:nvSpPr>
        <p:spPr>
          <a:xfrm>
            <a:off x="374650" y="1125538"/>
            <a:ext cx="8388350" cy="5111750"/>
          </a:xfrm>
          <a:noFill/>
        </p:spPr>
        <p:txBody>
          <a:bodyPr/>
          <a:lstStyle/>
          <a:p>
            <a:pPr>
              <a:lnSpc>
                <a:spcPct val="130000"/>
              </a:lnSpc>
              <a:spcBef>
                <a:spcPct val="50000"/>
              </a:spcBef>
              <a:buNone/>
            </a:pPr>
            <a:r>
              <a:rPr lang="es-ES" sz="1600" b="1" dirty="0" smtClean="0">
                <a:solidFill>
                  <a:srgbClr val="FFFFCC"/>
                </a:solidFill>
                <a:latin typeface="Arial" charset="0"/>
              </a:rPr>
              <a:t>	 Para </a:t>
            </a:r>
            <a:r>
              <a:rPr lang="es-ES" sz="1600" b="1" dirty="0">
                <a:solidFill>
                  <a:srgbClr val="FFFFCC"/>
                </a:solidFill>
                <a:latin typeface="Arial" charset="0"/>
              </a:rPr>
              <a:t>ver los </a:t>
            </a:r>
            <a:r>
              <a:rPr lang="es-ES" sz="1600" b="1" dirty="0" err="1">
                <a:solidFill>
                  <a:srgbClr val="FFFFCC"/>
                </a:solidFill>
                <a:latin typeface="Arial" charset="0"/>
              </a:rPr>
              <a:t>webcast</a:t>
            </a:r>
            <a:r>
              <a:rPr lang="es-ES" sz="1600" b="1" dirty="0">
                <a:solidFill>
                  <a:srgbClr val="FFFFCC"/>
                </a:solidFill>
                <a:latin typeface="Arial" charset="0"/>
              </a:rPr>
              <a:t> grabados sobre éste tema y otros temas, diríjase a:</a:t>
            </a:r>
          </a:p>
          <a:p>
            <a:pPr>
              <a:lnSpc>
                <a:spcPct val="130000"/>
              </a:lnSpc>
              <a:spcBef>
                <a:spcPct val="50000"/>
              </a:spcBef>
              <a:buNone/>
            </a:pPr>
            <a:r>
              <a:rPr lang="es-ES" sz="1600" b="1" dirty="0" smtClean="0">
                <a:solidFill>
                  <a:srgbClr val="FFFFCC"/>
                </a:solidFill>
                <a:latin typeface="Arial" charset="0"/>
              </a:rPr>
              <a:t>	</a:t>
            </a:r>
            <a:r>
              <a:rPr lang="es-ES" sz="1600" dirty="0" smtClean="0">
                <a:solidFill>
                  <a:srgbClr val="FFFFCC"/>
                </a:solidFill>
                <a:latin typeface="Arial" charset="0"/>
                <a:hlinkClick r:id="rId3"/>
              </a:rPr>
              <a:t>http://www.microsoft.com/spain/technet/jornadas/webcasts/webcasts_ant.aspx</a:t>
            </a:r>
            <a:r>
              <a:rPr lang="es-ES" sz="1600" dirty="0" smtClean="0">
                <a:solidFill>
                  <a:srgbClr val="FFFFCC"/>
                </a:solidFill>
                <a:latin typeface="Arial" charset="0"/>
                <a:hlinkClick r:id="rId4"/>
              </a:rPr>
              <a:t> </a:t>
            </a:r>
          </a:p>
          <a:p>
            <a:pPr>
              <a:lnSpc>
                <a:spcPct val="130000"/>
              </a:lnSpc>
              <a:spcBef>
                <a:spcPct val="50000"/>
              </a:spcBef>
              <a:buNone/>
            </a:pPr>
            <a:r>
              <a:rPr lang="es-ES" sz="1600" b="1" dirty="0" smtClean="0">
                <a:solidFill>
                  <a:srgbClr val="FFFFCC"/>
                </a:solidFill>
                <a:latin typeface="Arial" charset="0"/>
              </a:rPr>
              <a:t>	  </a:t>
            </a:r>
            <a:r>
              <a:rPr lang="es-ES" sz="1400" b="1" dirty="0" smtClean="0">
                <a:solidFill>
                  <a:srgbClr val="FFFFCC"/>
                </a:solidFill>
                <a:latin typeface="Arial" charset="0"/>
              </a:rPr>
              <a:t>Para información y registro de Futuros </a:t>
            </a:r>
            <a:r>
              <a:rPr lang="es-ES" sz="1400" b="1" dirty="0" err="1" smtClean="0">
                <a:solidFill>
                  <a:srgbClr val="FFFFCC"/>
                </a:solidFill>
                <a:latin typeface="Arial" charset="0"/>
              </a:rPr>
              <a:t>Webcast</a:t>
            </a:r>
            <a:r>
              <a:rPr lang="es-ES" sz="1400" b="1" dirty="0" smtClean="0">
                <a:solidFill>
                  <a:srgbClr val="FFFFCC"/>
                </a:solidFill>
                <a:latin typeface="Arial" charset="0"/>
              </a:rPr>
              <a:t> de éste y otros temas diríjase a:</a:t>
            </a:r>
            <a:endParaRPr lang="es-ES" sz="1600" b="1" dirty="0" smtClean="0">
              <a:solidFill>
                <a:srgbClr val="FFFFCC"/>
              </a:solidFill>
              <a:latin typeface="Arial" charset="0"/>
            </a:endParaRPr>
          </a:p>
          <a:p>
            <a:pPr lvl="1">
              <a:lnSpc>
                <a:spcPct val="130000"/>
              </a:lnSpc>
              <a:spcBef>
                <a:spcPct val="50000"/>
              </a:spcBef>
              <a:buNone/>
            </a:pPr>
            <a:r>
              <a:rPr lang="es-ES" sz="1600" dirty="0" smtClean="0">
                <a:solidFill>
                  <a:srgbClr val="FFFFCC"/>
                </a:solidFill>
                <a:latin typeface="Arial" charset="0"/>
                <a:hlinkClick r:id="rId5"/>
              </a:rPr>
              <a:t>http://www.microsoft.com/spain/technet/jornadas/default.mspx</a:t>
            </a:r>
            <a:endParaRPr lang="es-ES" sz="1600" dirty="0" smtClean="0">
              <a:solidFill>
                <a:srgbClr val="FFFFCC"/>
              </a:solidFill>
              <a:latin typeface="Arial" charset="0"/>
            </a:endParaRPr>
          </a:p>
          <a:p>
            <a:pPr lvl="1">
              <a:lnSpc>
                <a:spcPct val="130000"/>
              </a:lnSpc>
              <a:spcBef>
                <a:spcPct val="50000"/>
              </a:spcBef>
              <a:buNone/>
            </a:pPr>
            <a:r>
              <a:rPr lang="es-ES" sz="1600" b="1" dirty="0" smtClean="0">
                <a:solidFill>
                  <a:srgbClr val="FFFFCC"/>
                </a:solidFill>
                <a:latin typeface="Arial" charset="0"/>
                <a:ea typeface="+mn-ea"/>
                <a:cs typeface="+mn-cs"/>
              </a:rPr>
              <a:t>Para mantenerse informado sobre todos los Eventos, Seminarios y </a:t>
            </a:r>
            <a:r>
              <a:rPr lang="es-ES" sz="1600" b="1" dirty="0" err="1" smtClean="0">
                <a:solidFill>
                  <a:srgbClr val="FFFFCC"/>
                </a:solidFill>
                <a:latin typeface="Arial" charset="0"/>
                <a:ea typeface="+mn-ea"/>
                <a:cs typeface="+mn-cs"/>
              </a:rPr>
              <a:t>webcast</a:t>
            </a:r>
            <a:r>
              <a:rPr lang="es-ES" sz="1600" b="1" dirty="0" smtClean="0">
                <a:solidFill>
                  <a:srgbClr val="FFFFCC"/>
                </a:solidFill>
                <a:latin typeface="Arial" charset="0"/>
                <a:ea typeface="+mn-ea"/>
                <a:cs typeface="+mn-cs"/>
              </a:rPr>
              <a:t> suscríbase a nuestro boletín TechNet Flash en ésta dirección:</a:t>
            </a:r>
          </a:p>
          <a:p>
            <a:pPr lvl="1">
              <a:lnSpc>
                <a:spcPct val="130000"/>
              </a:lnSpc>
              <a:spcBef>
                <a:spcPct val="50000"/>
              </a:spcBef>
              <a:buNone/>
            </a:pPr>
            <a:r>
              <a:rPr lang="es-ES" sz="1600" dirty="0" smtClean="0">
                <a:solidFill>
                  <a:srgbClr val="FFFFCC"/>
                </a:solidFill>
                <a:latin typeface="Arial" charset="0"/>
                <a:hlinkClick r:id="rId6"/>
              </a:rPr>
              <a:t>http</a:t>
            </a:r>
            <a:r>
              <a:rPr lang="es-ES" sz="1600" dirty="0">
                <a:solidFill>
                  <a:srgbClr val="FFFFCC"/>
                </a:solidFill>
                <a:latin typeface="Arial" charset="0"/>
                <a:hlinkClick r:id="rId6"/>
              </a:rPr>
              <a:t>://www.microsoft.es/technet/boletines/default.mspx</a:t>
            </a:r>
            <a:endParaRPr lang="es-ES" sz="1600" dirty="0">
              <a:solidFill>
                <a:srgbClr val="FFFFCC"/>
              </a:solidFill>
              <a:latin typeface="Arial" charset="0"/>
            </a:endParaRPr>
          </a:p>
          <a:p>
            <a:pPr>
              <a:lnSpc>
                <a:spcPct val="130000"/>
              </a:lnSpc>
              <a:spcBef>
                <a:spcPct val="50000"/>
              </a:spcBef>
              <a:buNone/>
            </a:pPr>
            <a:r>
              <a:rPr lang="es-ES" sz="1600" b="1" dirty="0" smtClean="0">
                <a:solidFill>
                  <a:srgbClr val="FFFFCC"/>
                </a:solidFill>
                <a:latin typeface="Arial" charset="0"/>
              </a:rPr>
              <a:t>	   Descubra </a:t>
            </a:r>
            <a:r>
              <a:rPr lang="es-ES" sz="1600" b="1" dirty="0">
                <a:solidFill>
                  <a:srgbClr val="FFFFCC"/>
                </a:solidFill>
                <a:latin typeface="Arial" charset="0"/>
              </a:rPr>
              <a:t>los mejores vídeos para TI gratis y a un solo clic:</a:t>
            </a:r>
            <a:r>
              <a:rPr lang="es-ES" sz="1600" dirty="0">
                <a:solidFill>
                  <a:srgbClr val="FFFFCC"/>
                </a:solidFill>
                <a:latin typeface="Arial" charset="0"/>
              </a:rPr>
              <a:t> </a:t>
            </a:r>
          </a:p>
          <a:p>
            <a:pPr lvl="1">
              <a:lnSpc>
                <a:spcPct val="130000"/>
              </a:lnSpc>
              <a:spcBef>
                <a:spcPct val="50000"/>
              </a:spcBef>
              <a:buNone/>
            </a:pPr>
            <a:r>
              <a:rPr lang="es-ES" sz="1600" dirty="0">
                <a:solidFill>
                  <a:srgbClr val="FFFFCC"/>
                </a:solidFill>
                <a:latin typeface="Arial" charset="0"/>
                <a:hlinkClick r:id="rId7"/>
              </a:rPr>
              <a:t>http://www.microsoft.es/technet/itsshowtime/default.aspx</a:t>
            </a:r>
            <a:endParaRPr lang="es-ES" sz="1600" dirty="0">
              <a:solidFill>
                <a:srgbClr val="FFFFCC"/>
              </a:solidFill>
              <a:latin typeface="Arial" charset="0"/>
            </a:endParaRPr>
          </a:p>
          <a:p>
            <a:pPr>
              <a:lnSpc>
                <a:spcPct val="130000"/>
              </a:lnSpc>
              <a:spcBef>
                <a:spcPct val="50000"/>
              </a:spcBef>
              <a:buNone/>
            </a:pPr>
            <a:r>
              <a:rPr lang="es-ES" sz="1600" b="1" dirty="0" smtClean="0">
                <a:solidFill>
                  <a:srgbClr val="FFFFCC"/>
                </a:solidFill>
                <a:latin typeface="Arial" charset="0"/>
              </a:rPr>
              <a:t>	  Para </a:t>
            </a:r>
            <a:r>
              <a:rPr lang="es-ES" sz="1600" b="1" dirty="0">
                <a:solidFill>
                  <a:srgbClr val="FFFFCC"/>
                </a:solidFill>
                <a:latin typeface="Arial" charset="0"/>
              </a:rPr>
              <a:t>acceder a toda la información, betas, actualizaciones, recursos, puede suscribirse a Nuestra Suscripción TechNet en:</a:t>
            </a:r>
          </a:p>
          <a:p>
            <a:pPr lvl="1">
              <a:lnSpc>
                <a:spcPct val="130000"/>
              </a:lnSpc>
              <a:spcBef>
                <a:spcPct val="50000"/>
              </a:spcBef>
              <a:buNone/>
            </a:pPr>
            <a:r>
              <a:rPr lang="es-ES" sz="1600" dirty="0">
                <a:solidFill>
                  <a:srgbClr val="FFFFCC"/>
                </a:solidFill>
                <a:latin typeface="Arial" charset="0"/>
                <a:hlinkClick r:id="rId8"/>
              </a:rPr>
              <a:t>http://www.microsoft.es/technet/recursos/cd/default.mspx</a:t>
            </a:r>
            <a:endParaRPr lang="es-ES" sz="1600" dirty="0">
              <a:solidFill>
                <a:srgbClr val="FFFFCC"/>
              </a:solidFill>
              <a:latin typeface="Arial" charset="0"/>
            </a:endParaRPr>
          </a:p>
        </p:txBody>
      </p:sp>
      <p:pic>
        <p:nvPicPr>
          <p:cNvPr id="7" name="Picture 6" descr="TechNet_rgb.png"/>
          <p:cNvPicPr>
            <a:picLocks noChangeAspect="1"/>
          </p:cNvPicPr>
          <p:nvPr/>
        </p:nvPicPr>
        <p:blipFill>
          <a:blip r:embed="rId9"/>
          <a:stretch>
            <a:fillRect/>
          </a:stretch>
        </p:blipFill>
        <p:spPr>
          <a:xfrm>
            <a:off x="5353746" y="6086478"/>
            <a:ext cx="3790254" cy="771522"/>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t>
            </a:r>
            <a:r>
              <a:rPr lang="en-US" dirty="0" err="1" smtClean="0"/>
              <a:t>Qué</a:t>
            </a:r>
            <a:r>
              <a:rPr lang="en-US" dirty="0" smtClean="0"/>
              <a:t> </a:t>
            </a:r>
            <a:r>
              <a:rPr lang="en-US" dirty="0" err="1" smtClean="0"/>
              <a:t>contiene</a:t>
            </a:r>
            <a:r>
              <a:rPr lang="en-US" dirty="0" smtClean="0"/>
              <a:t> el SP3?</a:t>
            </a:r>
            <a:endParaRPr lang="en-US" dirty="0"/>
          </a:p>
        </p:txBody>
      </p:sp>
      <p:sp>
        <p:nvSpPr>
          <p:cNvPr id="10" name="Text Placeholder 9"/>
          <p:cNvSpPr>
            <a:spLocks noGrp="1"/>
          </p:cNvSpPr>
          <p:nvPr>
            <p:ph type="body" sz="quarter" idx="13"/>
          </p:nvPr>
        </p:nvSpPr>
        <p:spPr>
          <a:xfrm>
            <a:off x="500034" y="1571612"/>
            <a:ext cx="7781040" cy="4587439"/>
          </a:xfrm>
        </p:spPr>
        <p:txBody>
          <a:bodyPr>
            <a:normAutofit fontScale="77500" lnSpcReduction="20000"/>
          </a:bodyPr>
          <a:lstStyle/>
          <a:p>
            <a:endParaRPr lang="en-US" sz="3200" dirty="0" smtClean="0">
              <a:hlinkClick r:id="rId3"/>
            </a:endParaRPr>
          </a:p>
          <a:p>
            <a:r>
              <a:rPr lang="en-US" sz="3100" dirty="0" smtClean="0">
                <a:solidFill>
                  <a:schemeClr val="tx1"/>
                </a:solidFill>
                <a:effectLst>
                  <a:outerShdw blurRad="38100" dist="38100" dir="2700000" algn="tl">
                    <a:srgbClr val="000000"/>
                  </a:outerShdw>
                </a:effectLst>
                <a:hlinkClick r:id="rId3"/>
              </a:rPr>
              <a:t>KB955706 Fixes del Service Pack 3</a:t>
            </a:r>
            <a:endParaRPr lang="en-US" sz="3100" dirty="0" smtClean="0">
              <a:solidFill>
                <a:schemeClr val="tx1"/>
              </a:solidFill>
              <a:effectLst>
                <a:outerShdw blurRad="38100" dist="38100" dir="2700000" algn="tl">
                  <a:srgbClr val="000000"/>
                </a:outerShdw>
              </a:effectLst>
            </a:endParaRPr>
          </a:p>
          <a:p>
            <a:endParaRPr lang="en-US" sz="3100" dirty="0" smtClean="0">
              <a:solidFill>
                <a:schemeClr val="tx1"/>
              </a:solidFill>
              <a:effectLst>
                <a:outerShdw blurRad="38100" dist="38100" dir="2700000" algn="tl">
                  <a:srgbClr val="000000"/>
                </a:outerShdw>
              </a:effectLst>
            </a:endParaRPr>
          </a:p>
          <a:p>
            <a:r>
              <a:rPr lang="en-US" sz="3100" dirty="0" err="1" smtClean="0">
                <a:solidFill>
                  <a:schemeClr val="tx1"/>
                </a:solidFill>
                <a:effectLst>
                  <a:outerShdw blurRad="38100" dist="38100" dir="2700000" algn="tl">
                    <a:srgbClr val="000000"/>
                  </a:outerShdw>
                </a:effectLst>
              </a:rPr>
              <a:t>Todos</a:t>
            </a:r>
            <a:r>
              <a:rPr lang="en-US" sz="3100" dirty="0" smtClean="0">
                <a:solidFill>
                  <a:schemeClr val="tx1"/>
                </a:solidFill>
                <a:effectLst>
                  <a:outerShdw blurRad="38100" dist="38100" dir="2700000" algn="tl">
                    <a:srgbClr val="000000"/>
                  </a:outerShdw>
                </a:effectLst>
              </a:rPr>
              <a:t> los fixes del SP2 CU1 a CU9</a:t>
            </a:r>
          </a:p>
          <a:p>
            <a:endParaRPr lang="en-US" sz="3100" dirty="0" smtClean="0">
              <a:solidFill>
                <a:schemeClr val="tx1"/>
              </a:solidFill>
              <a:effectLst>
                <a:outerShdw blurRad="38100" dist="38100" dir="2700000" algn="tl">
                  <a:srgbClr val="000000"/>
                </a:outerShdw>
              </a:effectLst>
            </a:endParaRPr>
          </a:p>
          <a:p>
            <a:r>
              <a:rPr lang="en-US" sz="3100" dirty="0" smtClean="0">
                <a:solidFill>
                  <a:schemeClr val="tx1"/>
                </a:solidFill>
                <a:effectLst>
                  <a:outerShdw blurRad="38100" dist="38100" dir="2700000" algn="tl">
                    <a:srgbClr val="000000"/>
                  </a:outerShdw>
                </a:effectLst>
              </a:rPr>
              <a:t>“</a:t>
            </a:r>
            <a:r>
              <a:rPr lang="en-US" sz="3100" dirty="0" err="1" smtClean="0">
                <a:solidFill>
                  <a:schemeClr val="tx1"/>
                </a:solidFill>
                <a:effectLst>
                  <a:outerShdw blurRad="38100" dist="38100" dir="2700000" algn="tl">
                    <a:srgbClr val="000000"/>
                  </a:outerShdw>
                </a:effectLst>
              </a:rPr>
              <a:t>Novedades</a:t>
            </a:r>
            <a:r>
              <a:rPr lang="en-US" sz="3100" dirty="0" smtClean="0">
                <a:solidFill>
                  <a:schemeClr val="tx1"/>
                </a:solidFill>
                <a:effectLst>
                  <a:outerShdw blurRad="38100" dist="38100" dir="2700000" algn="tl">
                    <a:srgbClr val="000000"/>
                  </a:outerShdw>
                </a:effectLst>
              </a:rPr>
              <a:t>”</a:t>
            </a:r>
          </a:p>
          <a:p>
            <a:pPr lvl="1"/>
            <a:r>
              <a:rPr lang="en-US" sz="3100" dirty="0" smtClean="0">
                <a:solidFill>
                  <a:schemeClr val="tx1"/>
                </a:solidFill>
              </a:rPr>
              <a:t>DBCC CHECKDB &amp; ALL_ERRORMSGS</a:t>
            </a:r>
          </a:p>
          <a:p>
            <a:pPr lvl="1"/>
            <a:r>
              <a:rPr lang="en-US" sz="3100" dirty="0" smtClean="0">
                <a:solidFill>
                  <a:schemeClr val="tx1"/>
                </a:solidFill>
              </a:rPr>
              <a:t>NS: SQL Server 2008 </a:t>
            </a:r>
            <a:r>
              <a:rPr lang="en-US" sz="3100" dirty="0" err="1" smtClean="0">
                <a:solidFill>
                  <a:schemeClr val="tx1"/>
                </a:solidFill>
              </a:rPr>
              <a:t>como</a:t>
            </a:r>
            <a:r>
              <a:rPr lang="en-US" sz="3100" dirty="0" smtClean="0">
                <a:solidFill>
                  <a:schemeClr val="tx1"/>
                </a:solidFill>
              </a:rPr>
              <a:t> </a:t>
            </a:r>
            <a:r>
              <a:rPr lang="en-US" sz="3100" dirty="0" err="1" smtClean="0">
                <a:solidFill>
                  <a:schemeClr val="tx1"/>
                </a:solidFill>
              </a:rPr>
              <a:t>origen</a:t>
            </a:r>
            <a:r>
              <a:rPr lang="en-US" sz="3100" dirty="0" smtClean="0">
                <a:solidFill>
                  <a:schemeClr val="tx1"/>
                </a:solidFill>
              </a:rPr>
              <a:t> de </a:t>
            </a:r>
            <a:r>
              <a:rPr lang="en-US" sz="3100" dirty="0" err="1" smtClean="0">
                <a:solidFill>
                  <a:schemeClr val="tx1"/>
                </a:solidFill>
              </a:rPr>
              <a:t>datos</a:t>
            </a:r>
            <a:endParaRPr lang="en-US" sz="3100" dirty="0" smtClean="0">
              <a:solidFill>
                <a:schemeClr val="tx1"/>
              </a:solidFill>
            </a:endParaRPr>
          </a:p>
          <a:p>
            <a:pPr lvl="1"/>
            <a:r>
              <a:rPr lang="en-US" sz="3100" dirty="0" err="1" smtClean="0">
                <a:solidFill>
                  <a:schemeClr val="tx1"/>
                </a:solidFill>
              </a:rPr>
              <a:t>Replicación</a:t>
            </a:r>
            <a:r>
              <a:rPr lang="en-US" sz="3100" dirty="0" smtClean="0">
                <a:solidFill>
                  <a:schemeClr val="tx1"/>
                </a:solidFill>
              </a:rPr>
              <a:t>:</a:t>
            </a:r>
          </a:p>
          <a:p>
            <a:pPr lvl="2"/>
            <a:r>
              <a:rPr lang="en-US" sz="3100" dirty="0" err="1" smtClean="0">
                <a:solidFill>
                  <a:schemeClr val="tx1"/>
                </a:solidFill>
              </a:rPr>
              <a:t>sp_showpendingchanges</a:t>
            </a:r>
            <a:endParaRPr lang="en-US" sz="3100" dirty="0" smtClean="0">
              <a:solidFill>
                <a:schemeClr val="tx1"/>
              </a:solidFill>
            </a:endParaRPr>
          </a:p>
          <a:p>
            <a:pPr lvl="2"/>
            <a:r>
              <a:rPr lang="en-US" sz="3100" dirty="0" smtClean="0">
                <a:solidFill>
                  <a:schemeClr val="tx1"/>
                </a:solidFill>
              </a:rPr>
              <a:t>SP2CU11 y SP3CU1: Oracle 11g </a:t>
            </a:r>
            <a:r>
              <a:rPr lang="en-US" sz="3100" dirty="0" err="1" smtClean="0">
                <a:solidFill>
                  <a:schemeClr val="tx1"/>
                </a:solidFill>
              </a:rPr>
              <a:t>como</a:t>
            </a:r>
            <a:r>
              <a:rPr lang="en-US" sz="3100" dirty="0" smtClean="0">
                <a:solidFill>
                  <a:schemeClr val="tx1"/>
                </a:solidFill>
              </a:rPr>
              <a:t> </a:t>
            </a:r>
            <a:r>
              <a:rPr lang="en-US" sz="3100" dirty="0" err="1" smtClean="0">
                <a:solidFill>
                  <a:schemeClr val="tx1"/>
                </a:solidFill>
              </a:rPr>
              <a:t>publicador</a:t>
            </a:r>
            <a:endParaRPr lang="en-US" sz="3100" dirty="0" smtClean="0">
              <a:solidFill>
                <a:schemeClr val="tx1"/>
              </a:solidFill>
            </a:endParaRPr>
          </a:p>
          <a:p>
            <a:pPr lvl="1"/>
            <a:r>
              <a:rPr lang="en-US" sz="3100" dirty="0" smtClean="0">
                <a:solidFill>
                  <a:schemeClr val="tx1"/>
                </a:solidFill>
              </a:rPr>
              <a:t>Reporting Services (rendering de </a:t>
            </a:r>
            <a:r>
              <a:rPr lang="en-US" sz="3100" dirty="0" err="1" smtClean="0">
                <a:solidFill>
                  <a:schemeClr val="tx1"/>
                </a:solidFill>
              </a:rPr>
              <a:t>pdf</a:t>
            </a:r>
            <a:r>
              <a:rPr lang="en-US" sz="3100" dirty="0" smtClean="0">
                <a:solidFill>
                  <a:schemeClr val="tx1"/>
                </a:solidFill>
              </a:rPr>
              <a:t>, </a:t>
            </a:r>
            <a:r>
              <a:rPr lang="en-US" sz="3100" dirty="0" err="1" smtClean="0">
                <a:solidFill>
                  <a:schemeClr val="tx1"/>
                </a:solidFill>
              </a:rPr>
              <a:t>orígen</a:t>
            </a:r>
            <a:r>
              <a:rPr lang="en-US" sz="3100" dirty="0" smtClean="0">
                <a:solidFill>
                  <a:schemeClr val="tx1"/>
                </a:solidFill>
              </a:rPr>
              <a:t> de </a:t>
            </a:r>
            <a:r>
              <a:rPr lang="en-US" sz="3100" dirty="0" err="1" smtClean="0">
                <a:solidFill>
                  <a:schemeClr val="tx1"/>
                </a:solidFill>
              </a:rPr>
              <a:t>Teradata</a:t>
            </a:r>
            <a:r>
              <a:rPr lang="en-US" sz="3100" dirty="0" smtClean="0">
                <a:solidFill>
                  <a:schemeClr val="tx1"/>
                </a:solidFill>
              </a:rPr>
              <a:t>)</a:t>
            </a:r>
          </a:p>
          <a:p>
            <a:pPr lvl="1"/>
            <a:endParaRPr lang="en-US" sz="3000" dirty="0" smtClean="0"/>
          </a:p>
          <a:p>
            <a:pPr lvl="1"/>
            <a:endParaRPr lang="en-US" sz="3000" dirty="0" smtClean="0"/>
          </a:p>
          <a:p>
            <a:pPr lvl="1"/>
            <a:endParaRPr lang="en-US" sz="3000" dirty="0" smtClean="0"/>
          </a:p>
          <a:p>
            <a:endParaRPr lang="en-US" sz="3200" dirty="0" smtClean="0"/>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4282" y="285728"/>
            <a:ext cx="8929718" cy="1143000"/>
          </a:xfrm>
        </p:spPr>
        <p:txBody>
          <a:bodyPr/>
          <a:lstStyle/>
          <a:p>
            <a:r>
              <a:rPr lang="en-US" dirty="0" smtClean="0"/>
              <a:t>Service Packs y Cumulative Updates</a:t>
            </a:r>
            <a:endParaRPr lang="en-US" dirty="0"/>
          </a:p>
        </p:txBody>
      </p:sp>
      <p:pic>
        <p:nvPicPr>
          <p:cNvPr id="1026" name="Picture 2"/>
          <p:cNvPicPr>
            <a:picLocks noChangeAspect="1" noChangeArrowheads="1"/>
          </p:cNvPicPr>
          <p:nvPr/>
        </p:nvPicPr>
        <p:blipFill>
          <a:blip r:embed="rId3"/>
          <a:srcRect/>
          <a:stretch>
            <a:fillRect/>
          </a:stretch>
        </p:blipFill>
        <p:spPr bwMode="auto">
          <a:xfrm>
            <a:off x="642910" y="1643050"/>
            <a:ext cx="5329724" cy="4668838"/>
          </a:xfrm>
          <a:prstGeom prst="rect">
            <a:avLst/>
          </a:prstGeom>
          <a:noFill/>
          <a:ln w="9525">
            <a:noFill/>
            <a:miter lim="800000"/>
            <a:headEnd/>
            <a:tailEnd/>
          </a:ln>
          <a:effectLst/>
        </p:spPr>
      </p:pic>
      <p:sp>
        <p:nvSpPr>
          <p:cNvPr id="6" name="Text Placeholder 9"/>
          <p:cNvSpPr txBox="1">
            <a:spLocks/>
          </p:cNvSpPr>
          <p:nvPr/>
        </p:nvSpPr>
        <p:spPr>
          <a:xfrm>
            <a:off x="6027576" y="1933282"/>
            <a:ext cx="3116424" cy="4587438"/>
          </a:xfrm>
          <a:prstGeom prst="rect">
            <a:avLst/>
          </a:prstGeom>
        </p:spPr>
        <p:txBody>
          <a:bodyPr vert="horz" lIns="91440" tIns="45720" rIns="91440" bIns="45720" rtlCol="0" anchor="t">
            <a:normAutofit/>
          </a:bodyPr>
          <a:lstStyle/>
          <a:p>
            <a:pPr marL="282575" marR="0" lvl="0" indent="-282575" algn="l" defTabSz="457200" rtl="0" eaLnBrk="1" fontAlgn="auto" latinLnBrk="0" hangingPunct="1">
              <a:lnSpc>
                <a:spcPct val="100000"/>
              </a:lnSpc>
              <a:spcBef>
                <a:spcPct val="20000"/>
              </a:spcBef>
              <a:spcAft>
                <a:spcPts val="0"/>
              </a:spcAft>
              <a:buClrTx/>
              <a:buSzPct val="100000"/>
              <a:buFontTx/>
              <a:buBlip>
                <a:blip r:embed="rId4"/>
              </a:buBlip>
              <a:tabLst/>
              <a:defRPr/>
            </a:pPr>
            <a:endParaRPr kumimoji="0" lang="en-US" sz="3200" b="0" i="0" u="none" strike="noStrike" kern="1200" cap="none" spc="0" normalizeH="0" baseline="0" noProof="0" dirty="0" smtClean="0">
              <a:ln>
                <a:noFill/>
              </a:ln>
              <a:solidFill>
                <a:srgbClr val="525353"/>
              </a:solidFill>
              <a:effectLst/>
              <a:uLnTx/>
              <a:uFillTx/>
              <a:latin typeface="+mn-lt"/>
              <a:ea typeface="+mn-ea"/>
              <a:cs typeface="+mn-cs"/>
            </a:endParaRPr>
          </a:p>
          <a:p>
            <a:pPr marL="282575" lvl="0" indent="-282575">
              <a:spcBef>
                <a:spcPct val="20000"/>
              </a:spcBef>
              <a:buSzPct val="100000"/>
            </a:pPr>
            <a:r>
              <a:rPr lang="en-US" sz="1400" dirty="0" smtClean="0">
                <a:solidFill>
                  <a:srgbClr val="525353"/>
                </a:solidFill>
                <a:hlinkClick r:id="rId5"/>
              </a:rPr>
              <a:t>http://blogs.msdn.com/</a:t>
            </a:r>
            <a:br>
              <a:rPr lang="en-US" sz="1400" dirty="0" smtClean="0">
                <a:solidFill>
                  <a:srgbClr val="525353"/>
                </a:solidFill>
                <a:hlinkClick r:id="rId5"/>
              </a:rPr>
            </a:br>
            <a:r>
              <a:rPr lang="en-US" sz="1400" dirty="0" err="1" smtClean="0">
                <a:solidFill>
                  <a:srgbClr val="525353"/>
                </a:solidFill>
                <a:hlinkClick r:id="rId5"/>
              </a:rPr>
              <a:t>esecuelesinfronteras</a:t>
            </a:r>
            <a:r>
              <a:rPr lang="en-US" sz="1400" dirty="0" smtClean="0">
                <a:solidFill>
                  <a:srgbClr val="525353"/>
                </a:solidFill>
                <a:hlinkClick r:id="rId5"/>
              </a:rPr>
              <a:t>/archive/2009/03/27/aclaraci-n-de-los-service-packs-y-cumulative-updates-de-sql-server-2005-post-service-pack-2.aspx</a:t>
            </a:r>
            <a:endParaRPr lang="en-US" sz="1400" dirty="0" smtClean="0">
              <a:solidFill>
                <a:srgbClr val="525353"/>
              </a:solidFill>
            </a:endParaRPr>
          </a:p>
          <a:p>
            <a:pPr marL="282575" marR="0" lvl="0" indent="-282575" algn="l" defTabSz="457200" rtl="0" eaLnBrk="1" fontAlgn="auto" latinLnBrk="0" hangingPunct="1">
              <a:lnSpc>
                <a:spcPct val="100000"/>
              </a:lnSpc>
              <a:spcBef>
                <a:spcPct val="20000"/>
              </a:spcBef>
              <a:spcAft>
                <a:spcPts val="0"/>
              </a:spcAft>
              <a:buClrTx/>
              <a:buSzPct val="100000"/>
              <a:buFontTx/>
              <a:buBlip>
                <a:blip r:embed="rId4"/>
              </a:buBlip>
              <a:tabLst/>
              <a:defRPr/>
            </a:pPr>
            <a:endParaRPr kumimoji="0" lang="en-US" sz="3200" b="0" i="0" u="none" strike="noStrike" kern="1200" cap="none" spc="0" normalizeH="0" baseline="0" noProof="0" dirty="0" smtClean="0">
              <a:ln>
                <a:noFill/>
              </a:ln>
              <a:solidFill>
                <a:srgbClr val="525353"/>
              </a:solidFill>
              <a:effectLst/>
              <a:uLnTx/>
              <a:uFillTx/>
              <a:latin typeface="+mn-lt"/>
              <a:ea typeface="+mn-ea"/>
              <a:cs typeface="+mn-cs"/>
            </a:endParaRPr>
          </a:p>
          <a:p>
            <a:pPr marL="282575" marR="0" lvl="0" indent="-282575" algn="l" defTabSz="457200" rtl="0" eaLnBrk="1" fontAlgn="auto" latinLnBrk="0" hangingPunct="1">
              <a:lnSpc>
                <a:spcPct val="100000"/>
              </a:lnSpc>
              <a:spcBef>
                <a:spcPct val="20000"/>
              </a:spcBef>
              <a:spcAft>
                <a:spcPts val="0"/>
              </a:spcAft>
              <a:buClrTx/>
              <a:buSzPct val="100000"/>
              <a:buFontTx/>
              <a:buBlip>
                <a:blip r:embed="rId4"/>
              </a:buBlip>
              <a:tabLst/>
              <a:defRPr/>
            </a:pPr>
            <a:endParaRPr kumimoji="0" lang="en-US" sz="3200" b="0" i="0" u="none" strike="noStrike" kern="1200" cap="none" spc="0" normalizeH="0" baseline="0" noProof="0" dirty="0">
              <a:ln>
                <a:noFill/>
              </a:ln>
              <a:solidFill>
                <a:srgbClr val="525353"/>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(0)</a:t>
            </a:r>
            <a:endParaRPr lang="en-US" dirty="0"/>
          </a:p>
        </p:txBody>
      </p:sp>
      <p:sp>
        <p:nvSpPr>
          <p:cNvPr id="10" name="Text Placeholder 9"/>
          <p:cNvSpPr>
            <a:spLocks noGrp="1"/>
          </p:cNvSpPr>
          <p:nvPr>
            <p:ph type="body" sz="quarter" idx="13"/>
          </p:nvPr>
        </p:nvSpPr>
        <p:spPr>
          <a:xfrm>
            <a:off x="571472" y="1428736"/>
            <a:ext cx="7661664" cy="1785950"/>
          </a:xfrm>
        </p:spPr>
        <p:txBody>
          <a:bodyPr>
            <a:normAutofit fontScale="92500"/>
          </a:bodyPr>
          <a:lstStyle/>
          <a:p>
            <a:endParaRPr lang="en-US" sz="4400" dirty="0" smtClean="0">
              <a:solidFill>
                <a:schemeClr val="tx1"/>
              </a:solidFill>
              <a:effectLst>
                <a:outerShdw blurRad="38100" dist="38100" dir="2700000" algn="tl">
                  <a:srgbClr val="000000"/>
                </a:outerShdw>
              </a:effectLst>
            </a:endParaRPr>
          </a:p>
          <a:p>
            <a:r>
              <a:rPr lang="en-US" sz="4400" dirty="0" smtClean="0">
                <a:solidFill>
                  <a:schemeClr val="tx1"/>
                </a:solidFill>
                <a:effectLst>
                  <a:outerShdw blurRad="38100" dist="38100" dir="2700000" algn="tl">
                    <a:srgbClr val="000000"/>
                  </a:outerShdw>
                </a:effectLst>
              </a:rPr>
              <a:t> </a:t>
            </a:r>
            <a:r>
              <a:rPr lang="en-US" sz="4400" dirty="0" smtClean="0">
                <a:solidFill>
                  <a:schemeClr val="tx1"/>
                </a:solidFill>
                <a:effectLst>
                  <a:outerShdw blurRad="38100" dist="38100" dir="2700000" algn="tl">
                    <a:srgbClr val="000000"/>
                  </a:outerShdw>
                </a:effectLst>
                <a:hlinkClick r:id="rId3"/>
              </a:rPr>
              <a:t>Download SQL Server 2005 SP3</a:t>
            </a:r>
            <a:endParaRPr lang="en-US" sz="4400" dirty="0" smtClean="0">
              <a:solidFill>
                <a:schemeClr val="tx1"/>
              </a:solidFill>
              <a:effectLst>
                <a:outerShdw blurRad="38100" dist="38100" dir="2700000" algn="tl">
                  <a:srgbClr val="000000"/>
                </a:outerShdw>
              </a:effectLst>
            </a:endParaRPr>
          </a:p>
          <a:p>
            <a:endParaRPr lang="en-US" sz="4400" dirty="0" smtClean="0">
              <a:solidFill>
                <a:schemeClr val="tx1"/>
              </a:solidFill>
              <a:effectLst>
                <a:outerShdw blurRad="38100" dist="38100" dir="2700000" algn="tl">
                  <a:srgbClr val="000000"/>
                </a:outerShdw>
              </a:effectLst>
            </a:endParaRPr>
          </a:p>
          <a:p>
            <a:endParaRPr lang="en-US" sz="4400" dirty="0" smtClean="0">
              <a:solidFill>
                <a:schemeClr val="tx1"/>
              </a:solidFill>
              <a:effectLst>
                <a:outerShdw blurRad="38100" dist="38100" dir="2700000" algn="tl">
                  <a:srgbClr val="000000"/>
                </a:outerShdw>
              </a:effectLst>
            </a:endParaRPr>
          </a:p>
          <a:p>
            <a:pPr lvl="1"/>
            <a:endParaRPr lang="en-US" sz="3000" dirty="0" smtClean="0"/>
          </a:p>
          <a:p>
            <a:pPr lvl="1"/>
            <a:endParaRPr lang="en-US" sz="3000" dirty="0" smtClean="0"/>
          </a:p>
          <a:p>
            <a:endParaRPr lang="en-US" sz="3200" dirty="0" smtClean="0"/>
          </a:p>
          <a:p>
            <a:endParaRPr lang="en-US" sz="3200" dirty="0" smtClean="0"/>
          </a:p>
          <a:p>
            <a:endParaRPr lang="en-US" sz="3200" dirty="0"/>
          </a:p>
        </p:txBody>
      </p:sp>
      <p:pic>
        <p:nvPicPr>
          <p:cNvPr id="22530" name="Picture 2"/>
          <p:cNvPicPr>
            <a:picLocks noChangeAspect="1" noChangeArrowheads="1"/>
          </p:cNvPicPr>
          <p:nvPr/>
        </p:nvPicPr>
        <p:blipFill>
          <a:blip r:embed="rId4"/>
          <a:srcRect/>
          <a:stretch>
            <a:fillRect/>
          </a:stretch>
        </p:blipFill>
        <p:spPr bwMode="auto">
          <a:xfrm>
            <a:off x="857224" y="3286124"/>
            <a:ext cx="7572375" cy="1685925"/>
          </a:xfrm>
          <a:prstGeom prst="rect">
            <a:avLst/>
          </a:prstGeom>
          <a:noFill/>
          <a:ln w="9525">
            <a:noFill/>
            <a:miter lim="800000"/>
            <a:headEnd/>
            <a:tailEnd/>
          </a:ln>
          <a:effectLst/>
        </p:spPr>
      </p:pic>
      <p:sp>
        <p:nvSpPr>
          <p:cNvPr id="6" name="Text Placeholder 9"/>
          <p:cNvSpPr txBox="1">
            <a:spLocks/>
          </p:cNvSpPr>
          <p:nvPr/>
        </p:nvSpPr>
        <p:spPr bwMode="auto">
          <a:xfrm>
            <a:off x="714348" y="4786322"/>
            <a:ext cx="7661664" cy="1785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85000" lnSpcReduction="20000"/>
          </a:bodyPr>
          <a:lstStyle/>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r>
              <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 </a:t>
            </a:r>
            <a:r>
              <a:rPr kumimoji="0" lang="en-US" sz="4400" b="0" i="0" u="none" strike="noStrike" kern="0" cap="none" spc="0" normalizeH="0" baseline="0" noProof="0" dirty="0" err="1" smtClean="0">
                <a:ln>
                  <a:noFill/>
                </a:ln>
                <a:solidFill>
                  <a:schemeClr val="tx1"/>
                </a:solidFill>
                <a:effectLst>
                  <a:outerShdw blurRad="38100" dist="38100" dir="2700000" algn="tl">
                    <a:srgbClr val="000000"/>
                  </a:outerShdw>
                </a:effectLst>
                <a:uLnTx/>
                <a:uFillTx/>
                <a:latin typeface="+mn-lt"/>
                <a:ea typeface="+mn-ea"/>
                <a:cs typeface="+mn-cs"/>
              </a:rPr>
              <a:t>Instalación</a:t>
            </a:r>
            <a:r>
              <a:rPr kumimoji="0" lang="en-US" sz="4400" b="0" i="0" u="none" strike="noStrike" kern="0" cap="none" spc="0" normalizeH="0" noProof="0" dirty="0" smtClean="0">
                <a:ln>
                  <a:noFill/>
                </a:ln>
                <a:solidFill>
                  <a:schemeClr val="tx1"/>
                </a:solidFill>
                <a:effectLst>
                  <a:outerShdw blurRad="38100" dist="38100" dir="2700000" algn="tl">
                    <a:srgbClr val="000000"/>
                  </a:outerShdw>
                </a:effectLst>
                <a:uLnTx/>
                <a:uFillTx/>
                <a:latin typeface="+mn-lt"/>
                <a:ea typeface="+mn-ea"/>
                <a:cs typeface="+mn-cs"/>
              </a:rPr>
              <a:t> </a:t>
            </a:r>
            <a:r>
              <a:rPr kumimoji="0" lang="en-US" sz="4400" b="0" i="0" u="none" strike="noStrike" kern="0" cap="none" spc="0" normalizeH="0" noProof="0" dirty="0" err="1" smtClean="0">
                <a:ln>
                  <a:noFill/>
                </a:ln>
                <a:solidFill>
                  <a:schemeClr val="tx1"/>
                </a:solidFill>
                <a:effectLst>
                  <a:outerShdw blurRad="38100" dist="38100" dir="2700000" algn="tl">
                    <a:srgbClr val="000000"/>
                  </a:outerShdw>
                </a:effectLst>
                <a:uLnTx/>
                <a:uFillTx/>
                <a:latin typeface="+mn-lt"/>
                <a:ea typeface="+mn-ea"/>
                <a:cs typeface="+mn-cs"/>
              </a:rPr>
              <a:t>desatendida</a:t>
            </a:r>
            <a:endParaRPr lang="en-US" sz="4400" kern="0" dirty="0" smtClean="0">
              <a:solidFill>
                <a:schemeClr val="tx1"/>
              </a:solidFill>
              <a:effectLst>
                <a:outerShdw blurRad="38100" dist="38100" dir="2700000" algn="tl">
                  <a:srgbClr val="000000"/>
                </a:outerShdw>
              </a:effectLst>
              <a:latin typeface="+mn-lt"/>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tabLst/>
              <a:defRPr/>
            </a:pPr>
            <a:r>
              <a:rPr lang="en-US" sz="4400" kern="0" dirty="0" smtClean="0">
                <a:solidFill>
                  <a:schemeClr val="tx1"/>
                </a:solidFill>
                <a:effectLst>
                  <a:outerShdw blurRad="38100" dist="38100" dir="2700000" algn="tl">
                    <a:srgbClr val="000000"/>
                  </a:outerShdw>
                </a:effectLst>
                <a:latin typeface="+mn-lt"/>
              </a:rPr>
              <a:t>    en </a:t>
            </a:r>
            <a:r>
              <a:rPr lang="en-US" sz="4400" kern="0" dirty="0" err="1" smtClean="0">
                <a:solidFill>
                  <a:schemeClr val="tx1"/>
                </a:solidFill>
                <a:effectLst>
                  <a:outerShdw blurRad="38100" dist="38100" dir="2700000" algn="tl">
                    <a:srgbClr val="000000"/>
                  </a:outerShdw>
                </a:effectLst>
                <a:latin typeface="+mn-lt"/>
              </a:rPr>
              <a:t>linea</a:t>
            </a:r>
            <a:r>
              <a:rPr lang="en-US" sz="4400" kern="0" dirty="0" smtClean="0">
                <a:solidFill>
                  <a:schemeClr val="tx1"/>
                </a:solidFill>
                <a:effectLst>
                  <a:outerShdw blurRad="38100" dist="38100" dir="2700000" algn="tl">
                    <a:srgbClr val="000000"/>
                  </a:outerShdw>
                </a:effectLst>
                <a:latin typeface="+mn-lt"/>
              </a:rPr>
              <a:t> de </a:t>
            </a:r>
            <a:r>
              <a:rPr lang="en-US" sz="4400" kern="0" dirty="0" err="1" smtClean="0">
                <a:solidFill>
                  <a:schemeClr val="tx1"/>
                </a:solidFill>
                <a:effectLst>
                  <a:outerShdw blurRad="38100" dist="38100" dir="2700000" algn="tl">
                    <a:srgbClr val="000000"/>
                  </a:outerShdw>
                </a:effectLst>
                <a:latin typeface="+mn-lt"/>
              </a:rPr>
              <a:t>comando</a:t>
            </a:r>
            <a:r>
              <a:rPr lang="en-US" sz="4400" kern="0" dirty="0" smtClean="0">
                <a:solidFill>
                  <a:schemeClr val="tx1"/>
                </a:solidFill>
                <a:effectLst>
                  <a:outerShdw blurRad="38100" dist="38100" dir="2700000" algn="tl">
                    <a:srgbClr val="000000"/>
                  </a:outerShdw>
                </a:effectLst>
                <a:latin typeface="+mn-lt"/>
              </a:rPr>
              <a:t> con </a:t>
            </a:r>
            <a:r>
              <a:rPr lang="en-US" sz="4400" b="1" kern="0" dirty="0" smtClean="0">
                <a:solidFill>
                  <a:schemeClr val="tx1"/>
                </a:solidFill>
                <a:effectLst>
                  <a:outerShdw blurRad="38100" dist="38100" dir="2700000" algn="tl">
                    <a:srgbClr val="000000"/>
                  </a:outerShdw>
                </a:effectLst>
                <a:latin typeface="+mn-lt"/>
              </a:rPr>
              <a:t>/quiet</a:t>
            </a:r>
            <a:endParaRPr kumimoji="0" lang="en-US" sz="4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4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576263" marR="0" lvl="1" indent="-293688" algn="l" defTabSz="914400" rtl="0" eaLnBrk="1" fontAlgn="base" latinLnBrk="0" hangingPunct="1">
              <a:lnSpc>
                <a:spcPct val="100000"/>
              </a:lnSpc>
              <a:spcBef>
                <a:spcPct val="20000"/>
              </a:spcBef>
              <a:spcAft>
                <a:spcPct val="0"/>
              </a:spcAft>
              <a:buClr>
                <a:schemeClr val="accent2"/>
              </a:buClr>
              <a:buSzPct val="70000"/>
              <a:buFont typeface="Lucida Grande"/>
              <a:buChar char="-"/>
              <a:tabLst/>
              <a:defRPr/>
            </a:pPr>
            <a:endParaRPr kumimoji="0" lang="en-US" sz="3000" b="0" i="0" u="none" strike="noStrike" kern="0" cap="none" spc="0" normalizeH="0" baseline="0" noProof="0" dirty="0" smtClean="0">
              <a:ln>
                <a:noFill/>
              </a:ln>
              <a:solidFill>
                <a:srgbClr val="525353"/>
              </a:solidFill>
              <a:effectLst>
                <a:outerShdw blurRad="38100" dist="38100" dir="2700000" algn="tl">
                  <a:srgbClr val="000000"/>
                </a:outerShdw>
              </a:effectLst>
              <a:uLnTx/>
              <a:uFillTx/>
              <a:latin typeface="+mn-lt"/>
            </a:endParaRPr>
          </a:p>
          <a:p>
            <a:pPr marL="576263" marR="0" lvl="1" indent="-293688" algn="l" defTabSz="914400" rtl="0" eaLnBrk="1" fontAlgn="base" latinLnBrk="0" hangingPunct="1">
              <a:lnSpc>
                <a:spcPct val="100000"/>
              </a:lnSpc>
              <a:spcBef>
                <a:spcPct val="20000"/>
              </a:spcBef>
              <a:spcAft>
                <a:spcPct val="0"/>
              </a:spcAft>
              <a:buClr>
                <a:schemeClr val="accent2"/>
              </a:buClr>
              <a:buSzPct val="70000"/>
              <a:buFont typeface="Lucida Grande"/>
              <a:buChar char="-"/>
              <a:tabLst/>
              <a:defRPr/>
            </a:pPr>
            <a:endParaRPr kumimoji="0" lang="en-US" sz="3000" b="0" i="0" u="none" strike="noStrike" kern="0" cap="none" spc="0" normalizeH="0" baseline="0" noProof="0" dirty="0" smtClean="0">
              <a:ln>
                <a:noFill/>
              </a:ln>
              <a:solidFill>
                <a:srgbClr val="525353"/>
              </a:solidFill>
              <a:effectLst>
                <a:outerShdw blurRad="38100" dist="38100" dir="2700000" algn="tl">
                  <a:srgbClr val="000000"/>
                </a:outerShdw>
              </a:effectLst>
              <a:uLnTx/>
              <a:uFillTx/>
              <a:latin typeface="+mn-lt"/>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3200" b="0" i="0" u="none" strike="noStrike" kern="0" cap="none" spc="0" normalizeH="0" baseline="0" noProof="0" dirty="0" smtClean="0">
              <a:ln>
                <a:noFill/>
              </a:ln>
              <a:solidFill>
                <a:srgbClr val="525353"/>
              </a:solidFill>
              <a:effectLst/>
              <a:uLnTx/>
              <a:uFillTx/>
              <a:latin typeface="+mn-lt"/>
              <a:ea typeface="+mn-ea"/>
              <a:cs typeface="+mn-cs"/>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3200" b="0" i="0" u="none" strike="noStrike" kern="0" cap="none" spc="0" normalizeH="0" baseline="0" noProof="0" dirty="0" smtClean="0">
              <a:ln>
                <a:noFill/>
              </a:ln>
              <a:solidFill>
                <a:srgbClr val="525353"/>
              </a:solidFill>
              <a:effectLst/>
              <a:uLnTx/>
              <a:uFillTx/>
              <a:latin typeface="+mn-lt"/>
              <a:ea typeface="+mn-ea"/>
              <a:cs typeface="+mn-cs"/>
            </a:endParaRPr>
          </a:p>
          <a:p>
            <a:pPr marL="282575" marR="0" lvl="0" indent="-282575" algn="l" defTabSz="914400" rtl="0" eaLnBrk="1" fontAlgn="base" latinLnBrk="0" hangingPunct="1">
              <a:lnSpc>
                <a:spcPct val="100000"/>
              </a:lnSpc>
              <a:spcBef>
                <a:spcPct val="20000"/>
              </a:spcBef>
              <a:spcAft>
                <a:spcPts val="0"/>
              </a:spcAft>
              <a:buClr>
                <a:schemeClr val="hlink"/>
              </a:buClr>
              <a:buSzPct val="100000"/>
              <a:buFontTx/>
              <a:buBlip>
                <a:blip r:embed="rId5"/>
              </a:buBlip>
              <a:tabLst/>
              <a:defRPr/>
            </a:pPr>
            <a:endParaRPr kumimoji="0" lang="en-US" sz="3200" b="0" i="0" u="none" strike="noStrike" kern="0" cap="none" spc="0" normalizeH="0" baseline="0" noProof="0" dirty="0">
              <a:ln>
                <a:noFill/>
              </a:ln>
              <a:solidFill>
                <a:srgbClr val="525353"/>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(1)</a:t>
            </a:r>
            <a:endParaRPr lang="en-US" dirty="0"/>
          </a:p>
        </p:txBody>
      </p:sp>
      <p:pic>
        <p:nvPicPr>
          <p:cNvPr id="1026" name="Picture 2"/>
          <p:cNvPicPr>
            <a:picLocks noChangeAspect="1" noChangeArrowheads="1"/>
          </p:cNvPicPr>
          <p:nvPr/>
        </p:nvPicPr>
        <p:blipFill>
          <a:blip r:embed="rId3"/>
          <a:srcRect/>
          <a:stretch>
            <a:fillRect/>
          </a:stretch>
        </p:blipFill>
        <p:spPr bwMode="auto">
          <a:xfrm>
            <a:off x="214282" y="1785926"/>
            <a:ext cx="4301395" cy="4301395"/>
          </a:xfrm>
          <a:prstGeom prst="rect">
            <a:avLst/>
          </a:prstGeom>
          <a:noFill/>
          <a:ln w="9525">
            <a:noFill/>
            <a:miter lim="800000"/>
            <a:headEnd/>
            <a:tailEnd/>
          </a:ln>
          <a:effectLst/>
        </p:spPr>
      </p:pic>
      <p:pic>
        <p:nvPicPr>
          <p:cNvPr id="7" name="Picture 3"/>
          <p:cNvPicPr>
            <a:picLocks noChangeAspect="1" noChangeArrowheads="1"/>
          </p:cNvPicPr>
          <p:nvPr/>
        </p:nvPicPr>
        <p:blipFill>
          <a:blip r:embed="rId4"/>
          <a:srcRect/>
          <a:stretch>
            <a:fillRect/>
          </a:stretch>
        </p:blipFill>
        <p:spPr bwMode="auto">
          <a:xfrm>
            <a:off x="4643438" y="1785926"/>
            <a:ext cx="4292600" cy="43013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(2)</a:t>
            </a:r>
            <a:endParaRPr lang="en-US" dirty="0"/>
          </a:p>
        </p:txBody>
      </p:sp>
      <p:pic>
        <p:nvPicPr>
          <p:cNvPr id="6" name="Picture 2"/>
          <p:cNvPicPr>
            <a:picLocks noChangeAspect="1" noChangeArrowheads="1"/>
          </p:cNvPicPr>
          <p:nvPr/>
        </p:nvPicPr>
        <p:blipFill>
          <a:blip r:embed="rId3"/>
          <a:srcRect/>
          <a:stretch>
            <a:fillRect/>
          </a:stretch>
        </p:blipFill>
        <p:spPr bwMode="auto">
          <a:xfrm>
            <a:off x="4641977" y="1857364"/>
            <a:ext cx="4282946" cy="4300535"/>
          </a:xfrm>
          <a:prstGeom prst="rect">
            <a:avLst/>
          </a:prstGeom>
          <a:noFill/>
          <a:ln w="9525">
            <a:noFill/>
            <a:miter lim="800000"/>
            <a:headEnd/>
            <a:tailEnd/>
          </a:ln>
          <a:effectLst/>
        </p:spPr>
      </p:pic>
      <p:pic>
        <p:nvPicPr>
          <p:cNvPr id="8" name="Picture 4"/>
          <p:cNvPicPr>
            <a:picLocks noChangeAspect="1" noChangeArrowheads="1"/>
          </p:cNvPicPr>
          <p:nvPr/>
        </p:nvPicPr>
        <p:blipFill>
          <a:blip r:embed="rId4"/>
          <a:srcRect/>
          <a:stretch>
            <a:fillRect/>
          </a:stretch>
        </p:blipFill>
        <p:spPr bwMode="auto">
          <a:xfrm>
            <a:off x="214282" y="1857364"/>
            <a:ext cx="4309330" cy="430053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(3)</a:t>
            </a:r>
            <a:endParaRPr lang="en-US" dirty="0"/>
          </a:p>
        </p:txBody>
      </p:sp>
      <p:pic>
        <p:nvPicPr>
          <p:cNvPr id="4098" name="Picture 2"/>
          <p:cNvPicPr>
            <a:picLocks noChangeAspect="1" noChangeArrowheads="1"/>
          </p:cNvPicPr>
          <p:nvPr/>
        </p:nvPicPr>
        <p:blipFill>
          <a:blip r:embed="rId3"/>
          <a:srcRect/>
          <a:stretch>
            <a:fillRect/>
          </a:stretch>
        </p:blipFill>
        <p:spPr bwMode="auto">
          <a:xfrm>
            <a:off x="4641260" y="1928802"/>
            <a:ext cx="4302713" cy="4329110"/>
          </a:xfrm>
          <a:prstGeom prst="rect">
            <a:avLst/>
          </a:prstGeom>
          <a:noFill/>
          <a:ln w="9525">
            <a:noFill/>
            <a:miter lim="800000"/>
            <a:headEnd/>
            <a:tailEnd/>
          </a:ln>
          <a:effectLst/>
        </p:spPr>
      </p:pic>
      <p:pic>
        <p:nvPicPr>
          <p:cNvPr id="7" name="Picture 2"/>
          <p:cNvPicPr>
            <a:picLocks noChangeAspect="1" noChangeArrowheads="1"/>
          </p:cNvPicPr>
          <p:nvPr/>
        </p:nvPicPr>
        <p:blipFill>
          <a:blip r:embed="rId4"/>
          <a:srcRect/>
          <a:stretch>
            <a:fillRect/>
          </a:stretch>
        </p:blipFill>
        <p:spPr bwMode="auto">
          <a:xfrm>
            <a:off x="214282" y="1928802"/>
            <a:ext cx="4300535" cy="430053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Setup (4)</a:t>
            </a:r>
            <a:endParaRPr lang="en-US" dirty="0"/>
          </a:p>
        </p:txBody>
      </p:sp>
      <p:pic>
        <p:nvPicPr>
          <p:cNvPr id="5122" name="Picture 2"/>
          <p:cNvPicPr>
            <a:picLocks noChangeAspect="1" noChangeArrowheads="1"/>
          </p:cNvPicPr>
          <p:nvPr/>
        </p:nvPicPr>
        <p:blipFill>
          <a:blip r:embed="rId3"/>
          <a:srcRect/>
          <a:stretch>
            <a:fillRect/>
          </a:stretch>
        </p:blipFill>
        <p:spPr bwMode="auto">
          <a:xfrm>
            <a:off x="214283" y="1928802"/>
            <a:ext cx="4301264" cy="4310060"/>
          </a:xfrm>
          <a:prstGeom prst="rect">
            <a:avLst/>
          </a:prstGeom>
          <a:noFill/>
          <a:ln w="9525">
            <a:noFill/>
            <a:miter lim="800000"/>
            <a:headEnd/>
            <a:tailEnd/>
          </a:ln>
          <a:effectLst/>
        </p:spPr>
      </p:pic>
      <p:pic>
        <p:nvPicPr>
          <p:cNvPr id="7" name="Picture 2"/>
          <p:cNvPicPr>
            <a:picLocks noChangeAspect="1" noChangeArrowheads="1"/>
          </p:cNvPicPr>
          <p:nvPr/>
        </p:nvPicPr>
        <p:blipFill>
          <a:blip r:embed="rId4"/>
          <a:srcRect/>
          <a:stretch>
            <a:fillRect/>
          </a:stretch>
        </p:blipFill>
        <p:spPr bwMode="auto">
          <a:xfrm>
            <a:off x="4642710" y="1928802"/>
            <a:ext cx="4310787" cy="43195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A5AA6EFD-9CBD-4BA0-9BB5-C19EBA8AF3EE}"/>
</file>

<file path=customXml/itemProps2.xml><?xml version="1.0" encoding="utf-8"?>
<ds:datastoreItem xmlns:ds="http://schemas.openxmlformats.org/officeDocument/2006/customXml" ds:itemID="{B9040E27-276A-4695-8AF7-743300FDEC68}"/>
</file>

<file path=customXml/itemProps3.xml><?xml version="1.0" encoding="utf-8"?>
<ds:datastoreItem xmlns:ds="http://schemas.openxmlformats.org/officeDocument/2006/customXml" ds:itemID="{8EE4CCE5-D7C3-4132-8BDF-BCBF4A37A362}"/>
</file>

<file path=docProps/app.xml><?xml version="1.0" encoding="utf-8"?>
<Properties xmlns="http://schemas.openxmlformats.org/officeDocument/2006/extended-properties" xmlns:vt="http://schemas.openxmlformats.org/officeDocument/2006/docPropsVTypes">
  <Template>Stream</Template>
  <TotalTime>1255</TotalTime>
  <Words>681</Words>
  <Application>Microsoft Office PowerPoint</Application>
  <PresentationFormat>Presentación en pantalla (4:3)</PresentationFormat>
  <Paragraphs>167</Paragraphs>
  <Slides>21</Slides>
  <Notes>21</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Stream</vt:lpstr>
      <vt:lpstr>Service Pack 3 SQL Server 2005</vt:lpstr>
      <vt:lpstr>Agenda</vt:lpstr>
      <vt:lpstr>¿Qué contiene el SP3?</vt:lpstr>
      <vt:lpstr>Service Packs y Cumulative Updates</vt:lpstr>
      <vt:lpstr>El Setup (0)</vt:lpstr>
      <vt:lpstr>El Setup (1)</vt:lpstr>
      <vt:lpstr>El Setup (2)</vt:lpstr>
      <vt:lpstr>El Setup (3)</vt:lpstr>
      <vt:lpstr>El Setup (4)</vt:lpstr>
      <vt:lpstr>El Setup (5)</vt:lpstr>
      <vt:lpstr>El Setup (6)</vt:lpstr>
      <vt:lpstr>Comprobación (1)</vt:lpstr>
      <vt:lpstr>Comprobación (2)</vt:lpstr>
      <vt:lpstr>Comprobación (3)</vt:lpstr>
      <vt:lpstr>Consideraciones (1)</vt:lpstr>
      <vt:lpstr>Consideraciones (2)</vt:lpstr>
      <vt:lpstr>Problemas conocidos</vt:lpstr>
      <vt:lpstr>Documentación</vt:lpstr>
      <vt:lpstr>Diapositiva 19</vt:lpstr>
      <vt:lpstr>Diapositiva 20</vt:lpstr>
      <vt:lpstr>Más acciones desde TechNet</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Webcast de TechNet:SQL</dc:title>
  <dc:creator>v-analfa</dc:creator>
  <cp:lastModifiedBy>Marcos Celada Pellitero</cp:lastModifiedBy>
  <cp:revision>101</cp:revision>
  <dcterms:created xsi:type="dcterms:W3CDTF">2005-08-04T08:40:20Z</dcterms:created>
  <dcterms:modified xsi:type="dcterms:W3CDTF">2009-04-22T10:39:09Z</dcterms:modified>
</cp:coreProperties>
</file>