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31"/>
  </p:notesMasterIdLst>
  <p:sldIdLst>
    <p:sldId id="403" r:id="rId5"/>
    <p:sldId id="381" r:id="rId6"/>
    <p:sldId id="361" r:id="rId7"/>
    <p:sldId id="380" r:id="rId8"/>
    <p:sldId id="359" r:id="rId9"/>
    <p:sldId id="358" r:id="rId10"/>
    <p:sldId id="393" r:id="rId11"/>
    <p:sldId id="350" r:id="rId12"/>
    <p:sldId id="398" r:id="rId13"/>
    <p:sldId id="332" r:id="rId14"/>
    <p:sldId id="351" r:id="rId15"/>
    <p:sldId id="352" r:id="rId16"/>
    <p:sldId id="378" r:id="rId17"/>
    <p:sldId id="373" r:id="rId18"/>
    <p:sldId id="383" r:id="rId19"/>
    <p:sldId id="333" r:id="rId20"/>
    <p:sldId id="317" r:id="rId21"/>
    <p:sldId id="357" r:id="rId22"/>
    <p:sldId id="376" r:id="rId23"/>
    <p:sldId id="377" r:id="rId24"/>
    <p:sldId id="386" r:id="rId25"/>
    <p:sldId id="400" r:id="rId26"/>
    <p:sldId id="401" r:id="rId27"/>
    <p:sldId id="385" r:id="rId28"/>
    <p:sldId id="402" r:id="rId29"/>
    <p:sldId id="39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Lee Hill, Silver Fox Productions" initials="TLH&lt; SFP" lastIdx="4" clrIdx="0"/>
  <p:cmAuthor id="1" name="sarah bickle" initials="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6949" autoAdjust="0"/>
  </p:normalViewPr>
  <p:slideViewPr>
    <p:cSldViewPr>
      <p:cViewPr>
        <p:scale>
          <a:sx n="66" d="100"/>
          <a:sy n="66" d="100"/>
        </p:scale>
        <p:origin x="-630" y="-66"/>
      </p:cViewPr>
      <p:guideLst>
        <p:guide orient="horz" pos="2160"/>
        <p:guide orient="horz" pos="1200"/>
        <p:guide orient="horz" pos="144"/>
        <p:guide orient="horz" pos="912"/>
        <p:guide orient="horz" pos="576"/>
        <p:guide orient="horz" pos="2736"/>
        <p:guide orient="horz" pos="4176"/>
        <p:guide pos="2880"/>
        <p:guide pos="240"/>
        <p:guide pos="5520"/>
        <p:guide pos="4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B9D90-3CE2-486D-B4E0-270D1764087B}" type="datetimeFigureOut">
              <a:rPr lang="en-US" smtClean="0"/>
              <a:pPr/>
              <a:t>2/27/2008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4069C-A4EE-4983-977E-C2DBBA2A88A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Database applications</a:t>
            </a:r>
            <a:r>
              <a:rPr lang="en-AU" baseline="0" dirty="0" smtClean="0"/>
              <a:t> today are required to work in a much more complex environment than ever before. We no longer can get away with refusing to deal with anything except simple numbers and strings.</a:t>
            </a:r>
          </a:p>
          <a:p>
            <a:endParaRPr lang="en-AU" baseline="0" dirty="0" smtClean="0"/>
          </a:p>
          <a:p>
            <a:r>
              <a:rPr lang="en-AU" baseline="0" dirty="0" smtClean="0"/>
              <a:t>Users are demanding the ability to take their data with them and to synchronize it when they return.</a:t>
            </a:r>
          </a:p>
          <a:p>
            <a:endParaRPr lang="en-AU" baseline="0" dirty="0" smtClean="0"/>
          </a:p>
          <a:p>
            <a:r>
              <a:rPr lang="en-AU" baseline="0" dirty="0" smtClean="0"/>
              <a:t>The volume of data is increasing exponentially.</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A common</a:t>
            </a:r>
            <a:r>
              <a:rPr lang="en-AU" baseline="0" dirty="0" smtClean="0"/>
              <a:t> programming requirement is to insert data if it isn’t already there but update it if it does exist. The MERGE statement provides this ability in a single automatic operation. A great side benefit is that it does so on full sets of data, not just on individual rows. This can make a huge difference in ETL processes such as in SQL Server Integration Services when maintaining data warehouses or processing data from staging tables.</a:t>
            </a:r>
          </a:p>
          <a:p>
            <a:endParaRPr lang="en-AU" baseline="0" dirty="0" smtClean="0"/>
          </a:p>
          <a:p>
            <a:r>
              <a:rPr lang="en-AU" baseline="0" dirty="0" smtClean="0"/>
              <a:t>It is also common to need to pass a list of values to a stored procedure. Most programmers accomplish this via hacks like comma-delimited lists and then have to break the list apart with table-valued UDFs. Alternatively, they have accepted the overhead of passing in XML parameters and then needing to crack those open. Table-valued parameters let you pass complex structures and lists directly into stored procedures and then have them already in a table format ready for processing in the procedure.</a:t>
            </a:r>
          </a:p>
          <a:p>
            <a:endParaRPr lang="en-AU" baseline="0" dirty="0" smtClean="0"/>
          </a:p>
          <a:p>
            <a:r>
              <a:rPr lang="en-AU" baseline="0" dirty="0" smtClean="0"/>
              <a:t>The INSERT statement now has the ability to insert multiple rows at once. Table-valued constructors have enabled this. They can also be used in a variety of other statements, such as in the source for a MERGE statement.</a:t>
            </a:r>
          </a:p>
          <a:p>
            <a:endParaRPr lang="en-AU" baseline="0" dirty="0" smtClean="0"/>
          </a:p>
          <a:p>
            <a:r>
              <a:rPr lang="en-AU" baseline="0" dirty="0" smtClean="0"/>
              <a:t>CUBE and ROLLUP provide limited aggregation abilities, but the new Grouping Sets provide a standard way to produce summary data.</a:t>
            </a:r>
          </a:p>
          <a:p>
            <a:endParaRPr lang="en-AU" baseline="0" dirty="0" smtClean="0"/>
          </a:p>
          <a:p>
            <a:r>
              <a:rPr lang="en-AU" baseline="0" dirty="0" smtClean="0"/>
              <a:t>In SQL Server 2005, sp_depends suffers from a lack of full knowledge about dependencies, mostly due to deferred name resolution. SQL Server 2008 replaces sp_depends with a pair of new dynamic management functions (DMFs) that accurately reflect object dependencies, including partial dependencies when the full information is not yet known.</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DateTime2</a:t>
            </a:r>
            <a:r>
              <a:rPr lang="en-AU" baseline="0" dirty="0" smtClean="0"/>
              <a:t> provides a much higher precision DateTime data type. This can be very important when importing data from other systems that support different date ranges.</a:t>
            </a:r>
          </a:p>
          <a:p>
            <a:endParaRPr lang="en-AU" baseline="0" dirty="0" smtClean="0"/>
          </a:p>
          <a:p>
            <a:r>
              <a:rPr lang="en-AU" baseline="0" dirty="0" smtClean="0"/>
              <a:t>SQL Server 2008 provides separate date and time data types! This is a woo-hoo moment for SQL Server and delivers on a very common request from users. SQL Server 2008 also provides support for storing and processing time offsets with datetime data. GETDATE() has been enhanced and replaced by SYSDATETIME() and SYSDATETIMEOFFSET().</a:t>
            </a:r>
          </a:p>
          <a:p>
            <a:endParaRPr lang="en-AU" baseline="0" dirty="0" smtClean="0"/>
          </a:p>
          <a:p>
            <a:r>
              <a:rPr lang="en-AU" baseline="0" dirty="0" smtClean="0"/>
              <a:t>In SQL Server 2005, user-defined data types and user-defined aggregates are limited to 8K of static data. This restriction has been lifted, and these objects can now be up to 2GB in size. This allows for significantly more powerful types, such as the new system CLR types: geometry, geography, and hierarchyid.</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Modeling tree-structured data in</a:t>
            </a:r>
            <a:r>
              <a:rPr lang="en-AU" baseline="0" dirty="0" smtClean="0"/>
              <a:t> a relational database has been done in a wide variety of inconsistent and incompatible ways.</a:t>
            </a:r>
          </a:p>
          <a:p>
            <a:endParaRPr lang="en-AU" baseline="0" dirty="0" smtClean="0"/>
          </a:p>
          <a:p>
            <a:r>
              <a:rPr lang="en-AU" baseline="0" dirty="0" smtClean="0"/>
              <a:t>HierarchyID is the SQL Server implementation of an ORDPATH type. Applications can be built to support tree structures in a compact, efficient, and consistent way. A powerful set of query methods have been provided.</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SQL Server</a:t>
            </a:r>
            <a:r>
              <a:rPr lang="en-AU" baseline="0" dirty="0" smtClean="0"/>
              <a:t> Compact Edition provides the ideal local cache for partially connected and mobile applications. It has a particularly small footprint and is trivial to deploy. It is supported on both desktop and mobile operating systems. It can be deployed without the need for administrative permissions. It supports a subset of T-SQL syntax and most SQL Server data types.</a:t>
            </a:r>
          </a:p>
          <a:p>
            <a:endParaRPr lang="en-AU" baseline="0" dirty="0" smtClean="0"/>
          </a:p>
          <a:p>
            <a:r>
              <a:rPr lang="en-AU" baseline="0" dirty="0" smtClean="0"/>
              <a:t>SQL Server change tracking provides a simple mechanism for detecting changes in underlying tables and, when used in combination with the Sync Framework, makes building local caching applications easy. Conflict detection and resolution are critical for such applications, and the Sync Framework provides support for these out of the box. For even finer-grained control, custom resolution schemes can be implemented.</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 third pillar</a:t>
            </a:r>
            <a:r>
              <a:rPr lang="en-AU" sz="1200" baseline="0" dirty="0" smtClean="0"/>
              <a:t> we are discussing is how SQL Server 2008 is the most productive application platform to date.</a:t>
            </a:r>
            <a:endParaRPr lang="en-AU" sz="1200" dirty="0" smtClean="0"/>
          </a:p>
        </p:txBody>
      </p:sp>
      <p:sp>
        <p:nvSpPr>
          <p:cNvPr id="4" name="Slide Number Placeholder 3"/>
          <p:cNvSpPr>
            <a:spLocks noGrp="1"/>
          </p:cNvSpPr>
          <p:nvPr>
            <p:ph type="sldNum" sz="quarter" idx="10"/>
          </p:nvPr>
        </p:nvSpPr>
        <p:spPr/>
        <p:txBody>
          <a:bodyPr/>
          <a:lstStyle/>
          <a:p>
            <a:pPr>
              <a:defRPr/>
            </a:pPr>
            <a:fld id="{41B0DA30-506F-4852-80C4-57CB3CFB28A1}"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 this point, it’s important to spell out that</a:t>
            </a:r>
            <a:r>
              <a:rPr lang="en-AU" baseline="0" dirty="0" smtClean="0"/>
              <a:t> more than 90% of applications are data-related and that up to 40% of all code in applications is data-access code. This code is highly repetitive and typically involves large amounts of duplication. Reducing this code lets you build applications much faster and to greatly reduce support costs.</a:t>
            </a:r>
          </a:p>
          <a:p>
            <a:endParaRPr lang="en-AU" baseline="0" dirty="0" smtClean="0"/>
          </a:p>
          <a:p>
            <a:r>
              <a:rPr lang="en-AU" baseline="0" dirty="0" smtClean="0"/>
              <a:t>Most business applications today are built using object-oriented techniques. Unfortunately, there is a disconnect between the view that these applications need of the corporate data and how the data is stored in a relational database. Additionally, different applications might require different views of the same data.</a:t>
            </a:r>
          </a:p>
          <a:p>
            <a:endParaRPr lang="en-AU" baseline="0" dirty="0" smtClean="0"/>
          </a:p>
          <a:p>
            <a:r>
              <a:rPr lang="en-AU" baseline="0" dirty="0" smtClean="0"/>
              <a:t>Newer applications using technologies such as Silverlight and AJAX need access to corporate data in an asynchronous fashion. Today’s Web services are using mechanisms that were designed for presentation layers. Faster and simpler access is needed to the data using protocols optimized for data only.</a:t>
            </a:r>
          </a:p>
          <a:p>
            <a:endParaRPr lang="en-AU" baseline="0" dirty="0" smtClean="0"/>
          </a:p>
          <a:p>
            <a:r>
              <a:rPr lang="en-AU" baseline="0" dirty="0" smtClean="0"/>
              <a:t>Again, do not spend much time on the bullet points for the features because they are discussed in later slides.</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Today, corporate data</a:t>
            </a:r>
            <a:r>
              <a:rPr lang="en-AU" baseline="0" dirty="0" smtClean="0"/>
              <a:t> is most efficiently stored in relational database engines. This relational view, however, does not reflect the view required by business applications. Multiple tables may need to be queried to provide data for a single class. Knowledge about class inheritance tends to live in developers’ brains rather than in any declarative form because the relational database does not store these concepts.</a:t>
            </a:r>
          </a:p>
          <a:p>
            <a:endParaRPr lang="en-AU" baseline="0" dirty="0" smtClean="0"/>
          </a:p>
          <a:p>
            <a:r>
              <a:rPr lang="en-AU" baseline="0" dirty="0" smtClean="0"/>
              <a:t>The Entity Data Model allows the creation of entities that reflect business requirements. It then provides a declarative mapping layer (via a conceptual model) that relates this object model to the underlying database model.</a:t>
            </a:r>
          </a:p>
          <a:p>
            <a:endParaRPr lang="en-AU" baseline="0" dirty="0" smtClean="0"/>
          </a:p>
          <a:p>
            <a:r>
              <a:rPr lang="en-AU" baseline="0" dirty="0" smtClean="0"/>
              <a:t>This also allows different applications to have different entities modeled off the same underlying corporate data.</a:t>
            </a:r>
          </a:p>
          <a:p>
            <a:endParaRPr lang="en-AU" baseline="0" dirty="0" smtClean="0"/>
          </a:p>
          <a:p>
            <a:r>
              <a:rPr lang="en-AU" baseline="0" dirty="0" smtClean="0"/>
              <a:t>Visual Studio-based designers make it easy to create the mapping layer.</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Applications are no longer limited to querying</a:t>
            </a:r>
            <a:r>
              <a:rPr lang="en-AU" baseline="0" dirty="0" smtClean="0"/>
              <a:t> only at the ADO.NET or Dataset layers.</a:t>
            </a:r>
          </a:p>
          <a:p>
            <a:endParaRPr lang="en-AU" baseline="0" dirty="0" smtClean="0"/>
          </a:p>
          <a:p>
            <a:r>
              <a:rPr lang="en-AU" baseline="0" dirty="0" smtClean="0"/>
              <a:t>The Entity Framework gives the developer a choice of layers to program to, based on the needs of the application. Queries are expanded at the client before being sent to the data store, where they are then efficiently processed.</a:t>
            </a:r>
          </a:p>
          <a:p>
            <a:endParaRPr lang="en-AU" baseline="0" dirty="0" smtClean="0"/>
          </a:p>
          <a:p>
            <a:r>
              <a:rPr lang="en-AU" baseline="0" dirty="0" smtClean="0"/>
              <a:t>Decoupling the application model from the underlying schema insulates applications from changes in the corporate schema. This means that both the application and the corporate data schema can evolve independently while minimizing rework. This can greatly reduce support and maintenance costs.</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It has been common for applications to construct statements</a:t>
            </a:r>
            <a:r>
              <a:rPr lang="en-AU" baseline="0" dirty="0" smtClean="0"/>
              <a:t> that are sent to data stores for execution. Until the statement arrives, no knowledge of the correctness of the statements is available. While constructing statements, the developers are given no assistance regarding the correct names of items.</a:t>
            </a:r>
          </a:p>
          <a:p>
            <a:endParaRPr lang="en-AU" baseline="0" dirty="0" smtClean="0"/>
          </a:p>
          <a:p>
            <a:r>
              <a:rPr lang="en-AU" baseline="0" dirty="0" smtClean="0"/>
              <a:t>LINQ is a language enhancement that provides advanced querying ability in .NET-based languages. LINQ can be used at a variety of levels in the system, including SQL, Entities, XML, and Datasets.</a:t>
            </a:r>
          </a:p>
          <a:p>
            <a:endParaRPr lang="en-AU" baseline="0" dirty="0" smtClean="0"/>
          </a:p>
          <a:p>
            <a:r>
              <a:rPr lang="en-AU" baseline="0" dirty="0" smtClean="0"/>
              <a:t>When used with SQL, LINQ has a close relationship with the underlying SQL Server structure.</a:t>
            </a:r>
          </a:p>
          <a:p>
            <a:endParaRPr lang="en-AU" baseline="0" dirty="0" smtClean="0"/>
          </a:p>
          <a:p>
            <a:r>
              <a:rPr lang="en-AU" baseline="0" dirty="0" smtClean="0"/>
              <a:t>When used at the Entity layer, a richer level of abstraction is provided. This allows the developer to work with objects more related to business functions than to relational storage schemas.</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Advanced applications built using technologies</a:t>
            </a:r>
            <a:r>
              <a:rPr lang="en-AU" baseline="0" dirty="0" smtClean="0"/>
              <a:t> such as Silverlight and AJAX access data asynchronously via Web service calls separately to their UI payload. Such calls are using technologies not optimized for pure data access.</a:t>
            </a:r>
          </a:p>
          <a:p>
            <a:endParaRPr lang="en-AU" baseline="0" dirty="0" smtClean="0"/>
          </a:p>
          <a:p>
            <a:r>
              <a:rPr lang="en-AU" baseline="0" dirty="0" smtClean="0"/>
              <a:t>ADO.NET Data Services allows corporate data to be securely exposed via standard protocols. A key aim was to avoid inventing any new protocols. Industry standards have been used throughout.</a:t>
            </a:r>
          </a:p>
          <a:p>
            <a:endParaRPr lang="en-AU" baseline="0" dirty="0" smtClean="0"/>
          </a:p>
          <a:p>
            <a:r>
              <a:rPr lang="en-AU" baseline="0" dirty="0" smtClean="0"/>
              <a:t>Data is accessed using standard HTTP verbs (GET and POST). Results are returned in XML and JSON formats, optimized for pure data access.</a:t>
            </a:r>
          </a:p>
          <a:p>
            <a:endParaRPr lang="en-AU" baseline="0" dirty="0" smtClean="0"/>
          </a:p>
          <a:p>
            <a:r>
              <a:rPr lang="en-AU" baseline="0" dirty="0" smtClean="0"/>
              <a:t>The services use standard REST-based access patterns and allow the incorporation of some business logic such as paging and sorting, along with the data access.</a:t>
            </a:r>
          </a:p>
          <a:p>
            <a:endParaRPr lang="en-AU" baseline="0" dirty="0" smtClean="0"/>
          </a:p>
          <a:p>
            <a:r>
              <a:rPr lang="en-AU" baseline="0" dirty="0" smtClean="0"/>
              <a:t>Standard HTTP port entry points are used rather than SQL Server-specific ports.</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data programmability vision</a:t>
            </a:r>
            <a:r>
              <a:rPr lang="en-US" sz="1200" baseline="0" dirty="0" smtClean="0"/>
              <a:t> for SQL Server 2008 is to be the most comprehensive and flexible platform available while allowing developers to be highly productive.</a:t>
            </a:r>
          </a:p>
          <a:p>
            <a:endParaRPr lang="en-US" sz="1200" baseline="0" dirty="0" smtClean="0"/>
          </a:p>
          <a:p>
            <a:r>
              <a:rPr lang="en-US" sz="1200" baseline="0" dirty="0" smtClean="0"/>
              <a:t>SQL Server 2005 started the journey by providing support for XML data, UDTs up to 8K in size, and storage for large variable-length data, including BLOBs. SQL Server 2008 takes us further down that path by providing direct support for spatial data and for even larger variable-length data while maintaining performance by blending the best of both database and file system access to that data.</a:t>
            </a:r>
          </a:p>
          <a:p>
            <a:endParaRPr lang="en-US" sz="1200" baseline="0" dirty="0" smtClean="0"/>
          </a:p>
          <a:p>
            <a:r>
              <a:rPr lang="en-US" sz="1200" baseline="0" dirty="0" smtClean="0"/>
              <a:t>We have continued to invest in the T-SQL language to enable developers to write applications using less code. This increases the application-development speed and lowers support costs. </a:t>
            </a:r>
          </a:p>
          <a:p>
            <a:endParaRPr lang="en-US" sz="1200" baseline="0" dirty="0" smtClean="0"/>
          </a:p>
          <a:p>
            <a:r>
              <a:rPr lang="en-US" sz="1200" baseline="0" dirty="0" smtClean="0"/>
              <a:t>The sync framework provides a simple, supported framework for building systems that support local caching on mobile systems and efficient synchronization with the main database.</a:t>
            </a:r>
          </a:p>
          <a:p>
            <a:endParaRPr lang="en-US" sz="1200" baseline="0" dirty="0" smtClean="0"/>
          </a:p>
          <a:p>
            <a:r>
              <a:rPr lang="en-US" sz="1200" baseline="0" dirty="0" smtClean="0"/>
              <a:t>The Entity Framework lets businesses code at an object level that more closely reflects business needs while still providing efficient access to corporate data. LINQ simplifies data-access code and can reduce the volume and maintenance costs of that code. ADO.NET Data Services allows access to corporate data via industry standard protocols and formats.</a:t>
            </a:r>
            <a:endParaRPr lang="en-US" sz="1200" dirty="0"/>
          </a:p>
        </p:txBody>
      </p:sp>
      <p:sp>
        <p:nvSpPr>
          <p:cNvPr id="4" name="Slide Number Placeholder 3"/>
          <p:cNvSpPr>
            <a:spLocks noGrp="1"/>
          </p:cNvSpPr>
          <p:nvPr>
            <p:ph type="sldNum" sz="quarter" idx="10"/>
          </p:nvPr>
        </p:nvSpPr>
        <p:spPr/>
        <p:txBody>
          <a:bodyPr/>
          <a:lstStyle/>
          <a:p>
            <a:pPr>
              <a:defRPr/>
            </a:pPr>
            <a:fld id="{41B0DA30-506F-4852-80C4-57CB3CFB28A1}"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2/27/2008 12:38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Do not</a:t>
            </a:r>
            <a:r>
              <a:rPr lang="en-AU" baseline="0" dirty="0" smtClean="0"/>
              <a:t> spend much time discussing details of the enhancements at this point. But it is worth spending a few moments on the bulleted items that are not covered in the remainder of the slides, notably:</a:t>
            </a:r>
          </a:p>
          <a:p>
            <a:endParaRPr lang="en-AU" baseline="0" dirty="0" smtClean="0"/>
          </a:p>
          <a:p>
            <a:pPr>
              <a:buFont typeface="Arial" charset="0"/>
              <a:buChar char="•"/>
            </a:pPr>
            <a:r>
              <a:rPr lang="en-AU" baseline="0" dirty="0" smtClean="0"/>
              <a:t> Remote BLOB services</a:t>
            </a:r>
          </a:p>
          <a:p>
            <a:pPr>
              <a:buFont typeface="Arial" charset="0"/>
              <a:buChar char="•"/>
            </a:pPr>
            <a:r>
              <a:rPr lang="en-AU" baseline="0" dirty="0" smtClean="0"/>
              <a:t> Integrated full-text search</a:t>
            </a:r>
          </a:p>
          <a:p>
            <a:pPr>
              <a:buFont typeface="Arial" charset="0"/>
              <a:buChar char="•"/>
            </a:pPr>
            <a:r>
              <a:rPr lang="en-AU" baseline="0" dirty="0" smtClean="0"/>
              <a:t> Sparse columns</a:t>
            </a:r>
          </a:p>
          <a:p>
            <a:pPr>
              <a:buFont typeface="Arial" charset="0"/>
              <a:buChar char="•"/>
            </a:pPr>
            <a:r>
              <a:rPr lang="en-AU" baseline="0" dirty="0" smtClean="0"/>
              <a:t> Filtered indexes</a:t>
            </a:r>
          </a:p>
          <a:p>
            <a:pPr>
              <a:buFont typeface="Arial" charset="0"/>
              <a:buNone/>
            </a:pP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Make</a:t>
            </a:r>
            <a:r>
              <a:rPr lang="en-AU" baseline="0" dirty="0" smtClean="0"/>
              <a:t> sure the audience understands the difference between Planar and Geodetic measurement systems. Although you could do all the work with Geodetic systems, for historical reasons (mostly due to the lack of commonly available efficient computing systems), much existing spatial work occurs with flat Earth mappings. Over short distances, the curvature of the Earth isn’t an issue, but it becomes more of an issue with larger distances.</a:t>
            </a:r>
          </a:p>
          <a:p>
            <a:endParaRPr lang="en-AU" baseline="0" dirty="0" smtClean="0"/>
          </a:p>
          <a:p>
            <a:r>
              <a:rPr lang="en-AU" baseline="0" dirty="0" smtClean="0"/>
              <a:t>You are able to create mashups with Virtual Earth data and are able to interchange our spatial data with others using standard GML XML.</a:t>
            </a:r>
          </a:p>
          <a:p>
            <a:endParaRPr lang="en-AU" baseline="0" dirty="0" smtClean="0"/>
          </a:p>
          <a:p>
            <a:r>
              <a:rPr lang="en-AU" baseline="0" dirty="0" smtClean="0"/>
              <a:t>Spatial calculations are tough. A key differentiator for SQL Server 2008 is the provision of a separate MSI that lets .NET applications make direct use of spatial functions and data types.</a:t>
            </a:r>
          </a:p>
          <a:p>
            <a:endParaRPr lang="en-AU" baseline="0" dirty="0" smtClean="0"/>
          </a:p>
          <a:p>
            <a:r>
              <a:rPr lang="en-AU" baseline="0" dirty="0" smtClean="0"/>
              <a:t>Although you could do many of the same things without specific spatial support, performance could quickly become an issue. Imagine trying to find all the streets that intersect a university campus. It might seem simple to do that if the table of streets includes only those in the district. But if the table includes all those in the city, it’s harder. And if the table includes all streets in the country, you start to realize where standard relational approaches would let you down. Spatial indexes let you build high-performing spatial applications.</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Make</a:t>
            </a:r>
            <a:r>
              <a:rPr lang="en-AU" baseline="0" dirty="0" smtClean="0"/>
              <a:t> sure the audience understands that the geography data type relates to the flat Earth systems and that the geometry type relates to the round Earth systems. Note that the Earth isn’t spherical. SQL Server 2008 models it as an ellipsoid squashed 1 in 300. Calculating distances and doing calculations on spheres is fairly easy. Doing the same calculations on such an ellipsoid is very complicated. SQL Server 2008 provides that code for you in an easy-to-consume form.</a:t>
            </a:r>
          </a:p>
          <a:p>
            <a:endParaRPr lang="en-AU" baseline="0" dirty="0" smtClean="0"/>
          </a:p>
          <a:p>
            <a:r>
              <a:rPr lang="en-AU" baseline="0" dirty="0" smtClean="0"/>
              <a:t>Geography and Geometry are new system CLR types. Mention at this point that there is now a distinction between system and user CLR types. Regardless of your “Enable CLR Integration” setting, these types are available for use.</a:t>
            </a:r>
          </a:p>
          <a:p>
            <a:endParaRPr lang="en-AU" baseline="0" dirty="0" smtClean="0"/>
          </a:p>
          <a:p>
            <a:r>
              <a:rPr lang="en-AU" baseline="0" dirty="0" smtClean="0"/>
              <a:t>The OGC standards provide for a large number of spatial functions. SQL Server 2008 implements many of these and certainly all of the most useful ones.</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C1EFF-9A1C-482B-AC8C-23C8E86A2124}" type="slidenum">
              <a:rPr lang="en-US"/>
              <a:pPr/>
              <a:t>7</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p:spPr>
        <p:txBody>
          <a:bodyPr/>
          <a:lstStyle/>
          <a:p>
            <a:r>
              <a:rPr lang="en-US" sz="1200" kern="1200" dirty="0" smtClean="0">
                <a:solidFill>
                  <a:schemeClr val="tx1"/>
                </a:solidFill>
                <a:latin typeface="+mn-lt"/>
                <a:ea typeface="+mn-ea"/>
                <a:cs typeface="+mn-cs"/>
              </a:rPr>
              <a:t>SQL Server 2008 introduces spatial data types. This demonstration is structured in two halves. The first part of the demo uses a basic spatial viewer to demonstrate basic queries using the geometry data type. The second part of the demo starts the story of Next Generation Discount Airlines (NGDA). NGDA is a startup discount airline providing services to outback Australia. It has challenges with large distances and lightly populated areas. Transportation costs are significant for those living in these areas. The demo shows an application used to locate the nearest major transport hub for any given city and how far away that hub is. The application is expanded in subsequent demos.</a:t>
            </a:r>
          </a:p>
          <a:p>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avoid a dependency on a live Internet connection, a fixed image taken from Virtual Earth is overlaid in the application.</a:t>
            </a:r>
            <a:endParaRPr lang="en-AU" sz="1200" kern="1200" dirty="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 religious debate</a:t>
            </a:r>
            <a:r>
              <a:rPr lang="en-US" baseline="0" dirty="0" smtClean="0"/>
              <a:t> has raged in the industry for years on the best way to store BLOBs. They are faster to access via the operating system, but doing so provides transactional consistency issues. It has been easy for the operating system data to become out of sync with the database pointers to that data.</a:t>
            </a:r>
          </a:p>
          <a:p>
            <a:endParaRPr lang="en-US" baseline="0" dirty="0" smtClean="0"/>
          </a:p>
          <a:p>
            <a:r>
              <a:rPr lang="en-US" baseline="0" dirty="0" smtClean="0"/>
              <a:t>The FileStream data type provides the best of both worlds. Full transactional consistency is maintained. And a dual programming model means you can access the data via T-SQL or in a higher-performing way via Win32 streaming APIs.</a:t>
            </a:r>
          </a:p>
          <a:p>
            <a:endParaRPr lang="en-US" baseline="0" dirty="0" smtClean="0"/>
          </a:p>
          <a:p>
            <a:r>
              <a:rPr lang="en-US" baseline="0" dirty="0" smtClean="0"/>
              <a:t>An added advantage is the ability to manage the data along with other database objects in terms of backup/restore and security.</a:t>
            </a:r>
            <a:endParaRPr lang="en-US" dirty="0" smtClean="0"/>
          </a:p>
        </p:txBody>
      </p:sp>
      <p:sp>
        <p:nvSpPr>
          <p:cNvPr id="4" name="Slide Number Placeholder 3"/>
          <p:cNvSpPr>
            <a:spLocks noGrp="1"/>
          </p:cNvSpPr>
          <p:nvPr>
            <p:ph type="sldNum" sz="quarter" idx="10"/>
          </p:nvPr>
        </p:nvSpPr>
        <p:spPr/>
        <p:txBody>
          <a:bodyPr/>
          <a:lstStyle/>
          <a:p>
            <a:pPr>
              <a:defRPr/>
            </a:pPr>
            <a:fld id="{F040964E-5189-40A5-A58D-71A4889F3CAB}"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 second pillar we will be discussing</a:t>
            </a:r>
            <a:r>
              <a:rPr lang="en-AU" sz="1200" baseline="0" dirty="0" smtClean="0"/>
              <a:t> is how SQL Server 2008 is the most flexible data platform to date.</a:t>
            </a:r>
            <a:endParaRPr lang="en-AU" sz="1200" dirty="0" smtClean="0"/>
          </a:p>
        </p:txBody>
      </p:sp>
      <p:sp>
        <p:nvSpPr>
          <p:cNvPr id="4" name="Slide Number Placeholder 3"/>
          <p:cNvSpPr>
            <a:spLocks noGrp="1"/>
          </p:cNvSpPr>
          <p:nvPr>
            <p:ph type="sldNum" sz="quarter" idx="10"/>
          </p:nvPr>
        </p:nvSpPr>
        <p:spPr/>
        <p:txBody>
          <a:bodyPr/>
          <a:lstStyle/>
          <a:p>
            <a:pPr>
              <a:defRPr/>
            </a:pPr>
            <a:fld id="{41B0DA30-506F-4852-80C4-57CB3CFB28A1}"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a:t>
            </a:r>
            <a:r>
              <a:rPr lang="en-AU" baseline="0" dirty="0" smtClean="0"/>
              <a:t> this point, drive home the need to be able to handle more complex data, for developers and DBAs to achieve more in the same amount of time, and for users to get offline (yet synchronized) access to their data.</a:t>
            </a:r>
          </a:p>
          <a:p>
            <a:endParaRPr lang="en-AU" baseline="0" dirty="0" smtClean="0"/>
          </a:p>
          <a:p>
            <a:r>
              <a:rPr lang="en-AU" baseline="0" dirty="0" smtClean="0"/>
              <a:t>Again, do not spend too long on the bulleted points, which are discussed later.</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lvl1pPr>
              <a:buSzPct val="100000"/>
              <a:buFont typeface="Wingdings" pitchFamily="2" charset="2"/>
              <a:buChar char="§"/>
              <a:defRPr>
                <a:effectLst/>
              </a:defRPr>
            </a:lvl1pPr>
            <a:lvl2pPr>
              <a:buSzPct val="100000"/>
              <a:buFont typeface="Wingdings" pitchFamily="2" charset="2"/>
              <a:buChar char="§"/>
              <a:defRPr>
                <a:effectLst/>
              </a:defRPr>
            </a:lvl2pPr>
            <a:lvl3pPr>
              <a:buSzPct val="100000"/>
              <a:buFont typeface="Wingdings" pitchFamily="2" charset="2"/>
              <a:buChar char="§"/>
              <a:defRPr>
                <a:effectLst/>
              </a:defRPr>
            </a:lvl3pPr>
            <a:lvl4pPr>
              <a:buSzPct val="100000"/>
              <a:buFont typeface="Wingdings" pitchFamily="2" charset="2"/>
              <a:buChar char="§"/>
              <a:defRPr>
                <a:effectLst/>
              </a:defRPr>
            </a:lvl4pPr>
            <a:lvl5pPr>
              <a:buSzPct val="100000"/>
              <a:buFont typeface="Wingdings" pitchFamily="2" charset="2"/>
              <a:buChar cha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grpSp>
        <p:nvGrpSpPr>
          <p:cNvPr id="6" name="Group 5"/>
          <p:cNvGrpSpPr/>
          <p:nvPr userDrawn="1"/>
        </p:nvGrpSpPr>
        <p:grpSpPr>
          <a:xfrm>
            <a:off x="0" y="6268641"/>
            <a:ext cx="9144000" cy="589359"/>
            <a:chOff x="0" y="6268641"/>
            <a:chExt cx="9144000" cy="589359"/>
          </a:xfrm>
        </p:grpSpPr>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
          <p:nvSpPr>
            <p:cNvPr id="5" name="Title 4"/>
            <p:cNvSpPr txBox="1">
              <a:spLocks/>
            </p:cNvSpPr>
            <p:nvPr userDrawn="1"/>
          </p:nvSpPr>
          <p:spPr>
            <a:xfrm>
              <a:off x="142844" y="6286520"/>
              <a:ext cx="2571768" cy="498598"/>
            </a:xfrm>
            <a:prstGeom prst="rect">
              <a:avLst/>
            </a:prstGeom>
            <a:solidFill>
              <a:schemeClr val="tx1"/>
            </a:solidFill>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Microsoft </a:t>
              </a:r>
              <a:r>
                <a:rPr kumimoji="0" lang="en-US" sz="1200" b="0" i="0" u="none" strike="noStrike" kern="1200" cap="none" spc="-150" normalizeH="0" baseline="0" noProof="0" dirty="0" err="1"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TechDays</a:t>
              </a:r>
              <a:r>
                <a:rPr kumimoji="0" lang="en-US" sz="16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 </a:t>
              </a:r>
              <a:r>
                <a:rPr kumimoji="0" lang="en-US" sz="2000" b="0" i="0" u="none" strike="noStrike" kern="1200" cap="none" spc="-150" normalizeH="0" baseline="0" noProof="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2000" b="0" i="0" u="none" strike="noStrike" kern="1200" cap="none" spc="-150" normalizeH="0" baseline="0" noProof="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2000" b="0" i="0" u="none" strike="noStrike" kern="1200" cap="none" spc="-150"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a:t>
              </a:r>
              <a:r>
                <a:rPr kumimoji="0" lang="en-US" sz="20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The Evolution Show</a:t>
              </a:r>
              <a:r>
                <a:rPr kumimoji="0" lang="en-US" sz="2000" b="0" i="0" u="none" strike="noStrike" kern="1200" cap="none" spc="-150"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a:t>
              </a:r>
              <a:endParaRPr kumimoji="0" lang="en-US" sz="2000" b="0" i="0" u="none" strike="noStrike" kern="1200" cap="none" spc="-150" normalizeH="0" baseline="0" noProof="0" dirty="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endParaRPr>
            </a:p>
          </p:txBody>
        </p:sp>
      </p:gr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9"/>
        </a:buBlip>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9"/>
        </a:buBlip>
        <a:defRPr sz="2800" kern="1200">
          <a:solidFill>
            <a:schemeClr val="tx1"/>
          </a:solidFill>
          <a:latin typeface="+mn-lt"/>
          <a:ea typeface="+mn-ea"/>
          <a:cs typeface="+mn-cs"/>
        </a:defRPr>
      </a:lvl2pPr>
      <a:lvl3pPr marL="1196975" indent="-341313"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3pPr>
      <a:lvl4pPr marL="1546225" indent="-349250"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4pPr>
      <a:lvl5pPr marL="1887538" indent="-341313"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8.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www.microsoft.com/sql/2008/prodinfo/download.mspx" TargetMode="External"/><Relationship Id="rId3" Type="http://schemas.openxmlformats.org/officeDocument/2006/relationships/hyperlink" Target="http://www.microsoft.com/sql/2008/technologies/dataprogrammability.mspx" TargetMode="External"/><Relationship Id="rId7" Type="http://schemas.openxmlformats.org/officeDocument/2006/relationships/hyperlink" Target="http://www.microsoft.com/learning/sql/2008/default.msp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www.microsoft.com/sql/2008/learning/default.mspx" TargetMode="External"/><Relationship Id="rId5" Type="http://schemas.openxmlformats.org/officeDocument/2006/relationships/hyperlink" Target="http://www.microsoft.com/sql/2008/default.mspx" TargetMode="External"/><Relationship Id="rId4" Type="http://schemas.openxmlformats.org/officeDocument/2006/relationships/hyperlink" Target="http://www.microsoft.com/sql/2008/technologies/spatial.mspx" TargetMode="External"/><Relationship Id="rId9" Type="http://schemas.openxmlformats.org/officeDocument/2006/relationships/hyperlink" Target="http://www.sqlpass.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FGuerrero@SolidQ.com"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mailto:franca@microsoft.com" TargetMode="External"/><Relationship Id="rId5" Type="http://schemas.openxmlformats.org/officeDocument/2006/relationships/hyperlink" Target="mailto:alopez@microsoft.com" TargetMode="External"/><Relationship Id="rId4" Type="http://schemas.openxmlformats.org/officeDocument/2006/relationships/hyperlink" Target="mailto:arangel@esri-es.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8.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8.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362705"/>
            <a:ext cx="8610600" cy="1523495"/>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150" normalizeH="0" baseline="0" dirty="0" smtClean="0">
                <a:ln w="3175">
                  <a:noFill/>
                </a:ln>
                <a:solidFill>
                  <a:schemeClr val="tx1"/>
                </a:solidFill>
                <a:effectLst>
                  <a:outerShdw blurRad="50800" dist="38100" dir="2700000" algn="tl" rotWithShape="0">
                    <a:prstClr val="black">
                      <a:alpha val="40000"/>
                    </a:prstClr>
                  </a:outerShdw>
                </a:effectLst>
                <a:uLnTx/>
                <a:uFillTx/>
                <a:latin typeface="Segoe Light" pitchFamily="34" charset="0"/>
                <a:ea typeface="+mn-ea"/>
                <a:cs typeface="Arial" charset="0"/>
              </a:rPr>
              <a:t>{ </a:t>
            </a:r>
            <a:r>
              <a:rPr kumimoji="0" lang="es-ES" sz="4400" b="1" i="0" u="none" strike="noStrike" kern="1200" cap="none" spc="-150" normalizeH="0" baseline="0" dirty="0" smtClean="0">
                <a:ln w="3175">
                  <a:noFill/>
                </a:ln>
                <a:solidFill>
                  <a:srgbClr val="0099FF"/>
                </a:solidFill>
                <a:effectLst>
                  <a:outerShdw blurRad="50800" dist="38100" dir="2700000" algn="tl" rotWithShape="0">
                    <a:prstClr val="black">
                      <a:alpha val="40000"/>
                    </a:prstClr>
                  </a:outerShdw>
                </a:effectLst>
                <a:uLnTx/>
                <a:uFillTx/>
                <a:latin typeface="+mj-lt"/>
                <a:ea typeface="+mn-ea"/>
                <a:cs typeface="Arial" charset="0"/>
              </a:rPr>
              <a:t>Aplicaciones de Datos de Nueva Generación </a:t>
            </a:r>
            <a:r>
              <a:rPr kumimoji="0" lang="es-ES" sz="4400" b="0" i="0" u="none" strike="noStrike" kern="1200" cap="none" spc="-150" normalizeH="0" baseline="0" dirty="0" smtClean="0">
                <a:ln w="3175">
                  <a:noFill/>
                </a:ln>
                <a:solidFill>
                  <a:schemeClr val="tx1"/>
                </a:solidFill>
                <a:effectLst>
                  <a:outerShdw blurRad="50800" dist="38100" dir="2700000" algn="tl" rotWithShape="0">
                    <a:prstClr val="black">
                      <a:alpha val="40000"/>
                    </a:prstClr>
                  </a:outerShdw>
                </a:effectLst>
                <a:uLnTx/>
                <a:uFillTx/>
                <a:latin typeface="Segoe Light" pitchFamily="34" charset="0"/>
                <a:ea typeface="+mn-ea"/>
                <a:cs typeface="Arial" charset="0"/>
              </a:rPr>
              <a:t>}</a:t>
            </a:r>
            <a:endParaRPr kumimoji="0" lang="es-ES" sz="4400" b="0" i="0" u="none" strike="noStrike" kern="1200" cap="none" spc="-150" normalizeH="0" baseline="0" dirty="0">
              <a:ln w="3175">
                <a:noFill/>
              </a:ln>
              <a:solidFill>
                <a:schemeClr val="tx1"/>
              </a:solidFill>
              <a:effectLst>
                <a:outerShdw blurRad="50800" dist="38100" dir="2700000" algn="tl" rotWithShape="0">
                  <a:prstClr val="black">
                    <a:alpha val="40000"/>
                  </a:prstClr>
                </a:outerShdw>
              </a:effectLst>
              <a:uLnTx/>
              <a:uFillTx/>
              <a:latin typeface="Segoe Light" pitchFamily="34" charset="0"/>
              <a:ea typeface="+mn-ea"/>
              <a:cs typeface="Arial" charset="0"/>
            </a:endParaRPr>
          </a:p>
        </p:txBody>
      </p:sp>
      <p:sp>
        <p:nvSpPr>
          <p:cNvPr id="5" name="Subtitle 7"/>
          <p:cNvSpPr txBox="1">
            <a:spLocks/>
          </p:cNvSpPr>
          <p:nvPr/>
        </p:nvSpPr>
        <p:spPr>
          <a:xfrm>
            <a:off x="762000" y="4572000"/>
            <a:ext cx="8032751" cy="461665"/>
          </a:xfrm>
          <a:prstGeom prst="rect">
            <a:avLst/>
          </a:prstGeom>
        </p:spPr>
        <p:txBody>
          <a:bodyPr vert="horz" lIns="0" tIns="0" rIns="0" bIns="0" rtlCol="0">
            <a:noAutofit/>
          </a:bodyPr>
          <a:lstStyle/>
          <a:p>
            <a:pPr marL="1031875" marR="0" lvl="0" indent="-234950" algn="l" defTabSz="914363" rtl="0" eaLnBrk="1" fontAlgn="auto" latinLnBrk="0" hangingPunct="1">
              <a:lnSpc>
                <a:spcPct val="90000"/>
              </a:lnSpc>
              <a:spcBef>
                <a:spcPts val="0"/>
              </a:spcBef>
              <a:spcAft>
                <a:spcPts val="0"/>
              </a:spcAft>
              <a:buClrTx/>
              <a:buSzPct val="80000"/>
              <a:buFontTx/>
              <a:buNone/>
              <a:tabLst/>
              <a:defRPr/>
            </a:pPr>
            <a:r>
              <a:rPr kumimoji="0" lang="es-ES" sz="3200" b="0" i="0" u="none" strike="noStrike" kern="1200" cap="none" spc="0" normalizeH="0" baseline="0" dirty="0" smtClean="0">
                <a:ln>
                  <a:noFill/>
                </a:ln>
                <a:solidFill>
                  <a:schemeClr val="tx1">
                    <a:tint val="75000"/>
                  </a:schemeClr>
                </a:solidFill>
                <a:effectLst/>
                <a:uLnTx/>
                <a:uFillTx/>
                <a:latin typeface="Segoe Light" pitchFamily="34" charset="0"/>
                <a:ea typeface="+mn-ea"/>
                <a:cs typeface="+mn-cs"/>
              </a:rPr>
              <a:t>Microsoft Corporation</a:t>
            </a:r>
            <a:endParaRPr kumimoji="0" lang="es-ES" sz="3200" b="0" i="0" u="none" strike="noStrike" kern="1200" cap="none" spc="0" normalizeH="0" baseline="0" dirty="0">
              <a:ln>
                <a:noFill/>
              </a:ln>
              <a:solidFill>
                <a:schemeClr val="tx1">
                  <a:tint val="75000"/>
                </a:schemeClr>
              </a:solidFill>
              <a:effectLst/>
              <a:uLnTx/>
              <a:uFillTx/>
              <a:latin typeface="Segoe Light" pitchFamily="34" charset="0"/>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762000" y="1832783"/>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s-ES" sz="4400" dirty="0" smtClean="0"/>
              <a:t>El reto de la flexibilidad</a:t>
            </a:r>
            <a:endParaRPr lang="es-ES" sz="4400" dirty="0"/>
          </a:p>
        </p:txBody>
      </p:sp>
      <p:pic>
        <p:nvPicPr>
          <p:cNvPr id="9" name="Picture 3" descr="C:\Program Files\Microsoft Resource DVD Artwork\DVD_ART\Artwork_Imagery\HARDWARE_IMAGERY\Illustration - Misc Hardware\Miscellaneous\Connecting devices icon.png"/>
          <p:cNvPicPr>
            <a:picLocks noChangeAspect="1" noChangeArrowheads="1"/>
          </p:cNvPicPr>
          <p:nvPr/>
        </p:nvPicPr>
        <p:blipFill>
          <a:blip r:embed="rId3"/>
          <a:srcRect/>
          <a:stretch>
            <a:fillRect/>
          </a:stretch>
        </p:blipFill>
        <p:spPr bwMode="auto">
          <a:xfrm>
            <a:off x="7673319" y="76200"/>
            <a:ext cx="1394481" cy="1295400"/>
          </a:xfrm>
          <a:prstGeom prst="rect">
            <a:avLst/>
          </a:prstGeom>
          <a:noFill/>
        </p:spPr>
      </p:pic>
      <p:sp>
        <p:nvSpPr>
          <p:cNvPr id="12" name="Up Arrow 11"/>
          <p:cNvSpPr/>
          <p:nvPr/>
        </p:nvSpPr>
        <p:spPr bwMode="auto">
          <a:xfrm rot="5400000">
            <a:off x="3474468" y="1718787"/>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8"/>
          <p:cNvSpPr>
            <a:spLocks/>
          </p:cNvSpPr>
          <p:nvPr/>
        </p:nvSpPr>
        <p:spPr bwMode="auto">
          <a:xfrm>
            <a:off x="4933416" y="1454316"/>
            <a:ext cx="4037013" cy="2363724"/>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4"/>
              </a:buBlip>
              <a:defRPr/>
            </a:pPr>
            <a:r>
              <a:rPr lang="es-ES" sz="2400" dirty="0" smtClean="0">
                <a:latin typeface="Segoe"/>
              </a:rPr>
              <a:t>Mejoras en T-SQL</a:t>
            </a:r>
          </a:p>
          <a:p>
            <a:pPr marL="574675" lvl="2" indent="-287338" defTabSz="912813">
              <a:lnSpc>
                <a:spcPct val="90000"/>
              </a:lnSpc>
              <a:spcBef>
                <a:spcPct val="20000"/>
              </a:spcBef>
              <a:buSzPct val="80000"/>
              <a:buBlip>
                <a:blip r:embed="rId4"/>
              </a:buBlip>
              <a:defRPr/>
            </a:pPr>
            <a:r>
              <a:rPr lang="es-ES" sz="2000" dirty="0" smtClean="0"/>
              <a:t>Fecha/Hora</a:t>
            </a:r>
          </a:p>
          <a:p>
            <a:pPr marL="574675" lvl="2" indent="-287338" defTabSz="912813">
              <a:lnSpc>
                <a:spcPct val="90000"/>
              </a:lnSpc>
              <a:spcBef>
                <a:spcPct val="20000"/>
              </a:spcBef>
              <a:buSzPct val="80000"/>
              <a:buBlip>
                <a:blip r:embed="rId4"/>
              </a:buBlip>
              <a:defRPr/>
            </a:pPr>
            <a:r>
              <a:rPr lang="es-ES" sz="2000" dirty="0" smtClean="0"/>
              <a:t>Parámetros tabulares </a:t>
            </a:r>
          </a:p>
          <a:p>
            <a:pPr marL="574675" lvl="2" indent="-287338" defTabSz="912813">
              <a:lnSpc>
                <a:spcPct val="90000"/>
              </a:lnSpc>
              <a:spcBef>
                <a:spcPct val="20000"/>
              </a:spcBef>
              <a:buSzPct val="80000"/>
              <a:buBlip>
                <a:blip r:embed="rId4"/>
              </a:buBlip>
              <a:defRPr/>
            </a:pPr>
            <a:r>
              <a:rPr lang="es-ES" sz="2000" dirty="0" smtClean="0"/>
              <a:t>Dependencias de objetos</a:t>
            </a:r>
          </a:p>
          <a:p>
            <a:pPr marL="574675" lvl="2" indent="-287338" defTabSz="912813">
              <a:lnSpc>
                <a:spcPct val="90000"/>
              </a:lnSpc>
              <a:spcBef>
                <a:spcPct val="20000"/>
              </a:spcBef>
              <a:buSzPct val="80000"/>
              <a:buBlip>
                <a:blip r:embed="rId4"/>
              </a:buBlip>
              <a:defRPr/>
            </a:pPr>
            <a:r>
              <a:rPr lang="es-ES" sz="2000" dirty="0" smtClean="0"/>
              <a:t>MERGE</a:t>
            </a:r>
          </a:p>
          <a:p>
            <a:pPr marL="574675" lvl="2" indent="-287338" defTabSz="912813">
              <a:lnSpc>
                <a:spcPct val="90000"/>
              </a:lnSpc>
              <a:spcBef>
                <a:spcPct val="20000"/>
              </a:spcBef>
              <a:buSzPct val="80000"/>
              <a:buBlip>
                <a:blip r:embed="rId4"/>
              </a:buBlip>
              <a:defRPr/>
            </a:pPr>
            <a:r>
              <a:rPr lang="es-ES" sz="2000" dirty="0" smtClean="0"/>
              <a:t>Grouping Sets </a:t>
            </a:r>
          </a:p>
          <a:p>
            <a:pPr marL="574675" lvl="2" indent="-287338" defTabSz="912813">
              <a:lnSpc>
                <a:spcPct val="90000"/>
              </a:lnSpc>
              <a:spcBef>
                <a:spcPct val="20000"/>
              </a:spcBef>
              <a:buSzPct val="80000"/>
              <a:buBlip>
                <a:blip r:embed="rId4"/>
              </a:buBlip>
              <a:defRPr/>
            </a:pPr>
            <a:r>
              <a:rPr lang="es-ES" sz="2000" dirty="0" smtClean="0"/>
              <a:t>Muchos más...</a:t>
            </a:r>
          </a:p>
        </p:txBody>
      </p:sp>
      <p:sp>
        <p:nvSpPr>
          <p:cNvPr id="14" name="Rectangle 13"/>
          <p:cNvSpPr/>
          <p:nvPr/>
        </p:nvSpPr>
        <p:spPr>
          <a:xfrm>
            <a:off x="381000" y="2743200"/>
            <a:ext cx="2667000" cy="535531"/>
          </a:xfrm>
          <a:prstGeom prst="rect">
            <a:avLst/>
          </a:prstGeom>
        </p:spPr>
        <p:txBody>
          <a:bodyPr wrap="square">
            <a:spAutoFit/>
          </a:bodyPr>
          <a:lstStyle/>
          <a:p>
            <a:pPr defTabSz="912813">
              <a:lnSpc>
                <a:spcPct val="90000"/>
              </a:lnSpc>
              <a:spcBef>
                <a:spcPct val="20000"/>
              </a:spcBef>
              <a:buSzPct val="80000"/>
              <a:defRPr/>
            </a:pPr>
            <a:r>
              <a:rPr lang="es-ES" sz="1600" dirty="0" smtClean="0">
                <a:latin typeface="Segoe"/>
              </a:rPr>
              <a:t>Creciente complejidad de los datos</a:t>
            </a:r>
          </a:p>
        </p:txBody>
      </p:sp>
      <p:sp>
        <p:nvSpPr>
          <p:cNvPr id="16" name="Rectangle 15"/>
          <p:cNvSpPr/>
          <p:nvPr/>
        </p:nvSpPr>
        <p:spPr>
          <a:xfrm>
            <a:off x="4933416" y="4308872"/>
            <a:ext cx="4037013" cy="1686616"/>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4"/>
              </a:buBlip>
              <a:defRPr/>
            </a:pPr>
            <a:r>
              <a:rPr lang="es-ES" sz="2400" dirty="0" smtClean="0">
                <a:latin typeface="Segoe"/>
              </a:rPr>
              <a:t>Sincronización de datos </a:t>
            </a:r>
          </a:p>
          <a:p>
            <a:pPr marL="574675" lvl="2" indent="-287338" defTabSz="912813">
              <a:lnSpc>
                <a:spcPct val="90000"/>
              </a:lnSpc>
              <a:spcBef>
                <a:spcPct val="20000"/>
              </a:spcBef>
              <a:buSzPct val="80000"/>
              <a:buBlip>
                <a:blip r:embed="rId4"/>
              </a:buBlip>
              <a:defRPr/>
            </a:pPr>
            <a:r>
              <a:rPr lang="es-ES" sz="2000" dirty="0" smtClean="0">
                <a:latin typeface="Segoe"/>
              </a:rPr>
              <a:t>SQL Server Compact</a:t>
            </a:r>
          </a:p>
          <a:p>
            <a:pPr marL="574675" lvl="2" indent="-287338" defTabSz="912813">
              <a:lnSpc>
                <a:spcPct val="90000"/>
              </a:lnSpc>
              <a:spcBef>
                <a:spcPct val="20000"/>
              </a:spcBef>
              <a:buSzPct val="80000"/>
              <a:buBlip>
                <a:blip r:embed="rId4"/>
              </a:buBlip>
              <a:defRPr/>
            </a:pPr>
            <a:r>
              <a:rPr lang="es-ES" sz="2000" dirty="0" smtClean="0">
                <a:latin typeface="Segoe"/>
              </a:rPr>
              <a:t>Microsoft Sync Framework</a:t>
            </a:r>
          </a:p>
          <a:p>
            <a:pPr marL="574675" lvl="2" indent="-287338" defTabSz="912813">
              <a:lnSpc>
                <a:spcPct val="90000"/>
              </a:lnSpc>
              <a:spcBef>
                <a:spcPct val="20000"/>
              </a:spcBef>
              <a:buSzPct val="80000"/>
              <a:buBlip>
                <a:blip r:embed="rId4"/>
              </a:buBlip>
              <a:defRPr/>
            </a:pPr>
            <a:r>
              <a:rPr lang="es-ES" sz="2000" dirty="0" smtClean="0">
                <a:latin typeface="Segoe"/>
              </a:rPr>
              <a:t>Visual Studio 2008</a:t>
            </a:r>
          </a:p>
          <a:p>
            <a:pPr marL="574675" lvl="2" indent="-287338" defTabSz="912813">
              <a:lnSpc>
                <a:spcPct val="90000"/>
              </a:lnSpc>
              <a:spcBef>
                <a:spcPct val="20000"/>
              </a:spcBef>
              <a:buSzPct val="80000"/>
              <a:buBlip>
                <a:blip r:embed="rId4"/>
              </a:buBlip>
              <a:defRPr/>
            </a:pPr>
            <a:r>
              <a:rPr lang="es-ES" sz="2000" dirty="0" smtClean="0">
                <a:latin typeface="Segoe"/>
              </a:rPr>
              <a:t>Control de cambios</a:t>
            </a:r>
          </a:p>
        </p:txBody>
      </p:sp>
      <p:sp>
        <p:nvSpPr>
          <p:cNvPr id="20" name="Rectangle 19"/>
          <p:cNvSpPr/>
          <p:nvPr/>
        </p:nvSpPr>
        <p:spPr>
          <a:xfrm>
            <a:off x="381000" y="5562600"/>
            <a:ext cx="3429000" cy="535531"/>
          </a:xfrm>
          <a:prstGeom prst="rect">
            <a:avLst/>
          </a:prstGeom>
        </p:spPr>
        <p:txBody>
          <a:bodyPr wrap="square">
            <a:spAutoFit/>
          </a:bodyPr>
          <a:lstStyle/>
          <a:p>
            <a:pPr defTabSz="912813">
              <a:lnSpc>
                <a:spcPct val="90000"/>
              </a:lnSpc>
              <a:spcBef>
                <a:spcPct val="20000"/>
              </a:spcBef>
              <a:buSzPct val="80000"/>
              <a:defRPr/>
            </a:pPr>
            <a:r>
              <a:rPr lang="es-ES" sz="1600" dirty="0" smtClean="0">
                <a:latin typeface="Segoe"/>
              </a:rPr>
              <a:t>Los usuarios necesitan acceso a los datos offline</a:t>
            </a:r>
          </a:p>
        </p:txBody>
      </p:sp>
      <p:sp>
        <p:nvSpPr>
          <p:cNvPr id="21" name="Up Arrow 20"/>
          <p:cNvSpPr/>
          <p:nvPr/>
        </p:nvSpPr>
        <p:spPr bwMode="auto">
          <a:xfrm rot="5400000">
            <a:off x="3474468" y="4268644"/>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2050" name="Picture 2" descr="C:\Program Files\Microsoft Resource DVD Artwork\DVD_ART\Artwork_Imagery\Shapes and Graphics\documents folders Pages\data page.png"/>
          <p:cNvPicPr>
            <a:picLocks noChangeAspect="1" noChangeArrowheads="1"/>
          </p:cNvPicPr>
          <p:nvPr/>
        </p:nvPicPr>
        <p:blipFill>
          <a:blip r:embed="rId5"/>
          <a:srcRect/>
          <a:stretch>
            <a:fillRect/>
          </a:stretch>
        </p:blipFill>
        <p:spPr bwMode="auto">
          <a:xfrm>
            <a:off x="787687" y="1447800"/>
            <a:ext cx="838200" cy="1006751"/>
          </a:xfrm>
          <a:prstGeom prst="rect">
            <a:avLst/>
          </a:prstGeom>
          <a:noFill/>
        </p:spPr>
      </p:pic>
      <p:pic>
        <p:nvPicPr>
          <p:cNvPr id="15" name="Picture 2" descr="C:\Program Files\Microsoft Resource DVD Artwork\DVD_ART\Artwork_Imagery\Shapes and Graphics\documents folders Pages\data page.png"/>
          <p:cNvPicPr>
            <a:picLocks noChangeAspect="1" noChangeArrowheads="1"/>
          </p:cNvPicPr>
          <p:nvPr/>
        </p:nvPicPr>
        <p:blipFill>
          <a:blip r:embed="rId6" cstate="print"/>
          <a:srcRect/>
          <a:stretch>
            <a:fillRect/>
          </a:stretch>
        </p:blipFill>
        <p:spPr bwMode="auto">
          <a:xfrm>
            <a:off x="2349787" y="1219201"/>
            <a:ext cx="317213" cy="381000"/>
          </a:xfrm>
          <a:prstGeom prst="rect">
            <a:avLst/>
          </a:prstGeom>
          <a:noFill/>
        </p:spPr>
      </p:pic>
      <p:pic>
        <p:nvPicPr>
          <p:cNvPr id="17" name="Picture 2" descr="C:\Program Files\Microsoft Resource DVD Artwork\DVD_ART\Artwork_Imagery\Shapes and Graphics\documents folders Pages\data page.png"/>
          <p:cNvPicPr>
            <a:picLocks noChangeAspect="1" noChangeArrowheads="1"/>
          </p:cNvPicPr>
          <p:nvPr/>
        </p:nvPicPr>
        <p:blipFill>
          <a:blip r:embed="rId6" cstate="print"/>
          <a:srcRect/>
          <a:stretch>
            <a:fillRect/>
          </a:stretch>
        </p:blipFill>
        <p:spPr bwMode="auto">
          <a:xfrm>
            <a:off x="2349787" y="1714500"/>
            <a:ext cx="317213" cy="381000"/>
          </a:xfrm>
          <a:prstGeom prst="rect">
            <a:avLst/>
          </a:prstGeom>
          <a:noFill/>
        </p:spPr>
      </p:pic>
      <p:pic>
        <p:nvPicPr>
          <p:cNvPr id="18" name="Picture 2" descr="C:\Program Files\Microsoft Resource DVD Artwork\DVD_ART\Artwork_Imagery\Shapes and Graphics\documents folders Pages\data page.png"/>
          <p:cNvPicPr>
            <a:picLocks noChangeAspect="1" noChangeArrowheads="1"/>
          </p:cNvPicPr>
          <p:nvPr/>
        </p:nvPicPr>
        <p:blipFill>
          <a:blip r:embed="rId6" cstate="print"/>
          <a:srcRect/>
          <a:stretch>
            <a:fillRect/>
          </a:stretch>
        </p:blipFill>
        <p:spPr bwMode="auto">
          <a:xfrm>
            <a:off x="2349787" y="2209800"/>
            <a:ext cx="317213" cy="381000"/>
          </a:xfrm>
          <a:prstGeom prst="rect">
            <a:avLst/>
          </a:prstGeom>
          <a:noFill/>
        </p:spPr>
      </p:pic>
      <p:pic>
        <p:nvPicPr>
          <p:cNvPr id="22" name="Picture 2" descr="C:\Program Files\Microsoft Resource DVD Artwork\DVD_ART\Artwork_Imagery\Shapes and Graphics\documents folders Pages\data page.png"/>
          <p:cNvPicPr>
            <a:picLocks noChangeAspect="1" noChangeArrowheads="1"/>
          </p:cNvPicPr>
          <p:nvPr/>
        </p:nvPicPr>
        <p:blipFill>
          <a:blip r:embed="rId6" cstate="print"/>
          <a:srcRect/>
          <a:stretch>
            <a:fillRect/>
          </a:stretch>
        </p:blipFill>
        <p:spPr bwMode="auto">
          <a:xfrm>
            <a:off x="1816387" y="1981200"/>
            <a:ext cx="317213" cy="381000"/>
          </a:xfrm>
          <a:prstGeom prst="rect">
            <a:avLst/>
          </a:prstGeom>
          <a:noFill/>
        </p:spPr>
      </p:pic>
      <p:pic>
        <p:nvPicPr>
          <p:cNvPr id="23" name="Picture 2" descr="C:\Program Files\Microsoft Resource DVD Artwork\DVD_ART\Artwork_Imagery\Shapes and Graphics\documents folders Pages\data page.png"/>
          <p:cNvPicPr>
            <a:picLocks noChangeAspect="1" noChangeArrowheads="1"/>
          </p:cNvPicPr>
          <p:nvPr/>
        </p:nvPicPr>
        <p:blipFill>
          <a:blip r:embed="rId6" cstate="print"/>
          <a:srcRect/>
          <a:stretch>
            <a:fillRect/>
          </a:stretch>
        </p:blipFill>
        <p:spPr bwMode="auto">
          <a:xfrm>
            <a:off x="1816387" y="1524000"/>
            <a:ext cx="317213" cy="381000"/>
          </a:xfrm>
          <a:prstGeom prst="rect">
            <a:avLst/>
          </a:prstGeom>
          <a:noFill/>
        </p:spPr>
      </p:pic>
      <p:pic>
        <p:nvPicPr>
          <p:cNvPr id="2051" name="Picture 3" descr="C:\Program Files\Microsoft Resource DVD Artwork\DVD_ART\Artwork_Imagery\HARDWARE_IMAGERY\Photos - OEM Hardware\Mobility devices\Ultra Mobile PC\Samsung Ultra Mobile PC front.png"/>
          <p:cNvPicPr>
            <a:picLocks noChangeAspect="1" noChangeArrowheads="1"/>
          </p:cNvPicPr>
          <p:nvPr/>
        </p:nvPicPr>
        <p:blipFill>
          <a:blip r:embed="rId7" cstate="print"/>
          <a:srcRect/>
          <a:stretch>
            <a:fillRect/>
          </a:stretch>
        </p:blipFill>
        <p:spPr bwMode="auto">
          <a:xfrm>
            <a:off x="762000" y="4114800"/>
            <a:ext cx="2057400" cy="1352741"/>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dirty="0" smtClean="0"/>
              <a:t>Mejoras en T-SQL</a:t>
            </a:r>
            <a:endParaRPr lang="es-ES" sz="3600" dirty="0">
              <a:solidFill>
                <a:schemeClr val="tx2"/>
              </a:solidFill>
            </a:endParaRPr>
          </a:p>
        </p:txBody>
      </p:sp>
      <p:sp>
        <p:nvSpPr>
          <p:cNvPr id="3" name="Text Placeholder 2"/>
          <p:cNvSpPr>
            <a:spLocks noGrp="1"/>
          </p:cNvSpPr>
          <p:nvPr>
            <p:ph type="body" sz="quarter" idx="10"/>
          </p:nvPr>
        </p:nvSpPr>
        <p:spPr>
          <a:xfrm>
            <a:off x="381000" y="1676400"/>
            <a:ext cx="8382000" cy="4610493"/>
          </a:xfrm>
        </p:spPr>
        <p:txBody>
          <a:bodyPr/>
          <a:lstStyle/>
          <a:p>
            <a:r>
              <a:rPr lang="es-ES" sz="2800" dirty="0" smtClean="0"/>
              <a:t>Combina las operaciones INSERT y UPDATE mediante la nueva sentencia MERGE</a:t>
            </a:r>
          </a:p>
          <a:p>
            <a:r>
              <a:rPr lang="es-ES" sz="2800" dirty="0" smtClean="0"/>
              <a:t>Se pasan como parámetros estructuras complejas y listas de valores a los procedimientos almacenados mediante los nuevos parámetros tabulares</a:t>
            </a:r>
          </a:p>
          <a:p>
            <a:r>
              <a:rPr lang="es-ES" sz="2800" dirty="0" smtClean="0"/>
              <a:t>Se crean nuevas filas de datos sobre la marcha con los nuevos constructores de datos tabulares</a:t>
            </a:r>
          </a:p>
          <a:p>
            <a:r>
              <a:rPr lang="es-ES" sz="2800" dirty="0" smtClean="0"/>
              <a:t>Se simplifica la lógica de agregación con los nuevos Grouping Sets</a:t>
            </a:r>
          </a:p>
          <a:p>
            <a:r>
              <a:rPr lang="es-ES" sz="2800" dirty="0" smtClean="0"/>
              <a:t>Control exacto de las dependencias de los objetos mediante nuevos DMFs</a:t>
            </a:r>
          </a:p>
        </p:txBody>
      </p:sp>
      <p:pic>
        <p:nvPicPr>
          <p:cNvPr id="5" name="Picture 3" descr="C:\Program Files\Microsoft Resource DVD Artwork\DVD_ART\Artwork_Imagery\HARDWARE_IMAGERY\Illustration - Misc Hardware\Miscellaneous\Connecting devices icon.png"/>
          <p:cNvPicPr>
            <a:picLocks noChangeAspect="1" noChangeArrowheads="1"/>
          </p:cNvPicPr>
          <p:nvPr/>
        </p:nvPicPr>
        <p:blipFill>
          <a:blip r:embed="rId3"/>
          <a:srcRect/>
          <a:stretch>
            <a:fillRect/>
          </a:stretch>
        </p:blipFill>
        <p:spPr bwMode="auto">
          <a:xfrm>
            <a:off x="7673319" y="76200"/>
            <a:ext cx="1394481" cy="12954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s-ES" dirty="0" smtClean="0"/>
              <a:t>Mejoras en T-SQL</a:t>
            </a:r>
            <a:br>
              <a:rPr lang="es-ES" dirty="0" smtClean="0"/>
            </a:br>
            <a:r>
              <a:rPr lang="es-ES" sz="3600" dirty="0" smtClean="0">
                <a:solidFill>
                  <a:schemeClr val="tx2"/>
                </a:solidFill>
              </a:rPr>
              <a:t>Nuevos tipos de datos</a:t>
            </a:r>
            <a:endParaRPr lang="es-ES" dirty="0">
              <a:solidFill>
                <a:schemeClr val="tx2"/>
              </a:solidFill>
            </a:endParaRPr>
          </a:p>
        </p:txBody>
      </p:sp>
      <p:sp>
        <p:nvSpPr>
          <p:cNvPr id="3" name="Text Placeholder 2"/>
          <p:cNvSpPr>
            <a:spLocks noGrp="1"/>
          </p:cNvSpPr>
          <p:nvPr>
            <p:ph type="body" sz="quarter" idx="10"/>
          </p:nvPr>
        </p:nvSpPr>
        <p:spPr>
          <a:xfrm>
            <a:off x="381000" y="1905000"/>
            <a:ext cx="8382000" cy="4210383"/>
          </a:xfrm>
        </p:spPr>
        <p:txBody>
          <a:bodyPr/>
          <a:lstStyle/>
          <a:p>
            <a:r>
              <a:rPr lang="es-ES" dirty="0" smtClean="0"/>
              <a:t>Aplicaciones con una mejor gestión de fecha/hora gracias a nuevos tipos de datos de alta precisión:</a:t>
            </a:r>
          </a:p>
          <a:p>
            <a:pPr marL="750888" lvl="1" indent="-342900"/>
            <a:r>
              <a:rPr lang="es-ES" dirty="0" smtClean="0"/>
              <a:t>datetime2 </a:t>
            </a:r>
          </a:p>
          <a:p>
            <a:pPr marL="750888" lvl="1" indent="-342900"/>
            <a:r>
              <a:rPr lang="es-ES" dirty="0" smtClean="0"/>
              <a:t>date </a:t>
            </a:r>
          </a:p>
          <a:p>
            <a:pPr marL="750888" lvl="1" indent="-342900"/>
            <a:r>
              <a:rPr lang="es-ES" dirty="0" smtClean="0"/>
              <a:t>time</a:t>
            </a:r>
          </a:p>
          <a:p>
            <a:pPr marL="750888" lvl="1" indent="-342900"/>
            <a:r>
              <a:rPr lang="es-ES" dirty="0" smtClean="0"/>
              <a:t>datetimeoffset</a:t>
            </a:r>
          </a:p>
          <a:p>
            <a:r>
              <a:rPr lang="es-ES" dirty="0" smtClean="0"/>
              <a:t>Permite abordar problemas complejos con UDTs y UDAs más grandes</a:t>
            </a:r>
          </a:p>
        </p:txBody>
      </p:sp>
      <p:sp>
        <p:nvSpPr>
          <p:cNvPr id="5" name="Explosion 2 4"/>
          <p:cNvSpPr/>
          <p:nvPr/>
        </p:nvSpPr>
        <p:spPr bwMode="auto">
          <a:xfrm>
            <a:off x="3530600" y="3657600"/>
            <a:ext cx="1676400" cy="838200"/>
          </a:xfrm>
          <a:prstGeom prst="irregularSeal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s-ES" sz="2300" dirty="0" smtClean="0">
                <a:solidFill>
                  <a:srgbClr val="FFFFFF"/>
                </a:solidFill>
                <a:effectLst>
                  <a:outerShdw blurRad="38100" dist="38100" dir="2700000" algn="tl">
                    <a:srgbClr val="000000">
                      <a:alpha val="43137"/>
                    </a:srgbClr>
                  </a:outerShdw>
                </a:effectLst>
                <a:latin typeface="Segoe" pitchFamily="34" charset="0"/>
              </a:rPr>
              <a:t>!!!</a:t>
            </a:r>
          </a:p>
        </p:txBody>
      </p:sp>
      <p:sp>
        <p:nvSpPr>
          <p:cNvPr id="6" name="Right Arrow 5"/>
          <p:cNvSpPr/>
          <p:nvPr/>
        </p:nvSpPr>
        <p:spPr bwMode="auto">
          <a:xfrm rot="-11520000">
            <a:off x="2404200" y="4222730"/>
            <a:ext cx="1066800" cy="27180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ight Arrow 6"/>
          <p:cNvSpPr/>
          <p:nvPr/>
        </p:nvSpPr>
        <p:spPr bwMode="auto">
          <a:xfrm rot="-10740000">
            <a:off x="2461389" y="3894751"/>
            <a:ext cx="982356" cy="267731"/>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3" descr="C:\Program Files\Microsoft Resource DVD Artwork\DVD_ART\Artwork_Imagery\HARDWARE_IMAGERY\Illustration - Misc Hardware\Miscellaneous\Connecting devices icon.png"/>
          <p:cNvPicPr>
            <a:picLocks noChangeAspect="1" noChangeArrowheads="1"/>
          </p:cNvPicPr>
          <p:nvPr/>
        </p:nvPicPr>
        <p:blipFill>
          <a:blip r:embed="rId3"/>
          <a:srcRect/>
          <a:stretch>
            <a:fillRect/>
          </a:stretch>
        </p:blipFill>
        <p:spPr bwMode="auto">
          <a:xfrm>
            <a:off x="7673319" y="76200"/>
            <a:ext cx="1394481" cy="12954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s-ES" dirty="0" smtClean="0"/>
              <a:t>Mejoras en T-SQL</a:t>
            </a:r>
            <a:br>
              <a:rPr lang="es-ES" dirty="0" smtClean="0"/>
            </a:br>
            <a:r>
              <a:rPr lang="es-ES" sz="3600" dirty="0" smtClean="0">
                <a:solidFill>
                  <a:schemeClr val="tx2"/>
                </a:solidFill>
              </a:rPr>
              <a:t>Tipo de datos HierarchyID</a:t>
            </a:r>
            <a:endParaRPr lang="es-ES" dirty="0">
              <a:solidFill>
                <a:schemeClr val="tx2"/>
              </a:solidFill>
            </a:endParaRPr>
          </a:p>
        </p:txBody>
      </p:sp>
      <p:sp>
        <p:nvSpPr>
          <p:cNvPr id="3" name="Text Placeholder 2"/>
          <p:cNvSpPr>
            <a:spLocks noGrp="1"/>
          </p:cNvSpPr>
          <p:nvPr>
            <p:ph type="body" sz="quarter" idx="10"/>
          </p:nvPr>
        </p:nvSpPr>
        <p:spPr>
          <a:xfrm>
            <a:off x="381000" y="1752600"/>
            <a:ext cx="8382000" cy="4721292"/>
          </a:xfrm>
        </p:spPr>
        <p:txBody>
          <a:bodyPr/>
          <a:lstStyle/>
          <a:p>
            <a:pPr marL="404813" indent="-404813"/>
            <a:r>
              <a:rPr lang="es-ES" sz="2800" dirty="0" smtClean="0"/>
              <a:t>Representa una posición en una jerarquía </a:t>
            </a:r>
          </a:p>
          <a:p>
            <a:pPr marL="404813" indent="-404813"/>
            <a:r>
              <a:rPr lang="es-ES" sz="2800" dirty="0" smtClean="0"/>
              <a:t>La representación natural de:</a:t>
            </a:r>
          </a:p>
          <a:p>
            <a:pPr marL="800100" lvl="1"/>
            <a:r>
              <a:rPr lang="es-ES" sz="2400" dirty="0" smtClean="0"/>
              <a:t>Organigramas corporativos</a:t>
            </a:r>
          </a:p>
          <a:p>
            <a:pPr marL="800100" lvl="1"/>
            <a:r>
              <a:rPr lang="es-ES" sz="2400" dirty="0" smtClean="0"/>
              <a:t>Listas de componentes</a:t>
            </a:r>
          </a:p>
          <a:p>
            <a:pPr marL="800100" lvl="1"/>
            <a:r>
              <a:rPr lang="es-ES" sz="2400" dirty="0" smtClean="0"/>
              <a:t>Contabilidad – cuentas/subcuentas</a:t>
            </a:r>
          </a:p>
          <a:p>
            <a:pPr marL="800100" lvl="1"/>
            <a:r>
              <a:rPr lang="es-ES" sz="2400" dirty="0" smtClean="0"/>
              <a:t>Gestión de contenidos</a:t>
            </a:r>
          </a:p>
          <a:p>
            <a:pPr marL="800100" lvl="1"/>
            <a:r>
              <a:rPr lang="es-ES" sz="2400" dirty="0" smtClean="0"/>
              <a:t>Foros / lista de correo</a:t>
            </a:r>
          </a:p>
          <a:p>
            <a:pPr marL="404813" indent="-404813"/>
            <a:r>
              <a:rPr lang="es-ES" sz="2800" dirty="0" smtClean="0"/>
              <a:t>Almacenamiento compacto y eficiente</a:t>
            </a:r>
          </a:p>
          <a:p>
            <a:pPr marL="404813" indent="-404813"/>
            <a:r>
              <a:rPr lang="es-ES" sz="2800" dirty="0" smtClean="0"/>
              <a:t>Soporte para inserciones y borrados arbitrarios</a:t>
            </a:r>
          </a:p>
          <a:p>
            <a:pPr marL="404813" indent="-404813"/>
            <a:r>
              <a:rPr lang="es-ES" sz="2800" dirty="0" smtClean="0"/>
              <a:t>Potentes métodos de consulta</a:t>
            </a:r>
          </a:p>
          <a:p>
            <a:pPr marL="800100" lvl="1"/>
            <a:r>
              <a:rPr lang="es-ES" sz="2400" dirty="0" smtClean="0"/>
              <a:t>GetRoot, GetLevel, IsDescendant, ReParent, etc.</a:t>
            </a:r>
          </a:p>
        </p:txBody>
      </p:sp>
      <p:pic>
        <p:nvPicPr>
          <p:cNvPr id="5" name="Picture 3" descr="C:\Program Files\Microsoft Resource DVD Artwork\DVD_ART\Artwork_Imagery\HARDWARE_IMAGERY\Illustration - Misc Hardware\Miscellaneous\Connecting devices icon.png"/>
          <p:cNvPicPr>
            <a:picLocks noChangeAspect="1" noChangeArrowheads="1"/>
          </p:cNvPicPr>
          <p:nvPr/>
        </p:nvPicPr>
        <p:blipFill>
          <a:blip r:embed="rId3"/>
          <a:srcRect/>
          <a:stretch>
            <a:fillRect/>
          </a:stretch>
        </p:blipFill>
        <p:spPr bwMode="auto">
          <a:xfrm>
            <a:off x="7673319" y="76200"/>
            <a:ext cx="1394481" cy="1295400"/>
          </a:xfrm>
          <a:prstGeom prst="rect">
            <a:avLst/>
          </a:prstGeom>
          <a:noFill/>
        </p:spPr>
      </p:pic>
      <p:pic>
        <p:nvPicPr>
          <p:cNvPr id="3074" name="Picture 2" descr="C:\Program Files\Microsoft Resource DVD Artwork\DVD_ART\Artwork_Imagery\HARDWARE_IMAGERY\Illustration - Misc Hardware\Miscellaneous\network all flat.png"/>
          <p:cNvPicPr>
            <a:picLocks noChangeAspect="1" noChangeArrowheads="1"/>
          </p:cNvPicPr>
          <p:nvPr/>
        </p:nvPicPr>
        <p:blipFill>
          <a:blip r:embed="rId4"/>
          <a:srcRect/>
          <a:stretch>
            <a:fillRect/>
          </a:stretch>
        </p:blipFill>
        <p:spPr bwMode="auto">
          <a:xfrm>
            <a:off x="5105400" y="2209800"/>
            <a:ext cx="3886200" cy="291465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846993"/>
            <a:ext cx="6248400" cy="4345805"/>
          </a:xfrm>
        </p:spPr>
        <p:txBody>
          <a:bodyPr/>
          <a:lstStyle/>
          <a:p>
            <a:pPr marL="404813" indent="-404813"/>
            <a:r>
              <a:rPr lang="es-ES" sz="2400" dirty="0" smtClean="0"/>
              <a:t>SQL Server Compact</a:t>
            </a:r>
          </a:p>
          <a:p>
            <a:pPr marL="747713" lvl="1" indent="-342900"/>
            <a:r>
              <a:rPr lang="es-ES" sz="2000" dirty="0" smtClean="0"/>
              <a:t>Base de datos por defecto en Visual Studio 2008</a:t>
            </a:r>
          </a:p>
          <a:p>
            <a:pPr marL="747713" lvl="1" indent="-342900"/>
            <a:r>
              <a:rPr lang="es-ES" sz="2000" dirty="0" smtClean="0"/>
              <a:t>Orientada a desktops y dispositivos móviles</a:t>
            </a:r>
          </a:p>
          <a:p>
            <a:pPr marL="747713" lvl="1" indent="-342900"/>
            <a:r>
              <a:rPr lang="es-ES" sz="2000" dirty="0" smtClean="0"/>
              <a:t>Edición reducida de 2 MB de SQL Server </a:t>
            </a:r>
          </a:p>
          <a:p>
            <a:pPr marL="747713" lvl="1" indent="-342900"/>
            <a:r>
              <a:rPr lang="es-ES" sz="2000" dirty="0" smtClean="0"/>
              <a:t>Soporta la sintaxis de T-SQL  y la mayoría de tipos de datos</a:t>
            </a:r>
          </a:p>
          <a:p>
            <a:pPr marL="404813" indent="-404813"/>
            <a:r>
              <a:rPr lang="es-ES" sz="2400" dirty="0" smtClean="0"/>
              <a:t>Gestión de cambios en SQL Server</a:t>
            </a:r>
          </a:p>
          <a:p>
            <a:pPr marL="404813" indent="-404813"/>
            <a:r>
              <a:rPr lang="es-ES" sz="2400" dirty="0" smtClean="0"/>
              <a:t>Synchronization Services for ADO.NET</a:t>
            </a:r>
          </a:p>
          <a:p>
            <a:pPr marL="747713" lvl="1" indent="-342900"/>
            <a:r>
              <a:rPr lang="es-ES" sz="2000" dirty="0" smtClean="0"/>
              <a:t>Detección y resolución de conflictos</a:t>
            </a:r>
          </a:p>
          <a:p>
            <a:pPr marL="747713" lvl="1" indent="-342900"/>
            <a:r>
              <a:rPr lang="es-ES" sz="2000" dirty="0" smtClean="0"/>
              <a:t>La detección y resolución se realizan de manera independiente en cada nodo</a:t>
            </a:r>
          </a:p>
          <a:p>
            <a:pPr marL="747713" lvl="1" indent="-342900"/>
            <a:r>
              <a:rPr lang="es-ES" sz="2000" dirty="0" smtClean="0"/>
              <a:t>Pueden definirse acciones personalizadas para resolver los conflictos</a:t>
            </a:r>
          </a:p>
        </p:txBody>
      </p:sp>
      <p:sp>
        <p:nvSpPr>
          <p:cNvPr id="22" name="Rounded Rectangle 21"/>
          <p:cNvSpPr/>
          <p:nvPr/>
        </p:nvSpPr>
        <p:spPr bwMode="auto">
          <a:xfrm>
            <a:off x="6629400" y="1902371"/>
            <a:ext cx="2286000" cy="4674277"/>
          </a:xfrm>
          <a:prstGeom prst="roundRect">
            <a:avLst>
              <a:gd name="adj" fmla="val 9407"/>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664797"/>
          </a:xfrm>
        </p:spPr>
        <p:txBody>
          <a:bodyPr/>
          <a:lstStyle/>
          <a:p>
            <a:r>
              <a:rPr lang="es-ES" dirty="0" smtClean="0"/>
              <a:t>Sincronización de datos</a:t>
            </a:r>
            <a:endParaRPr lang="es-ES" dirty="0">
              <a:solidFill>
                <a:schemeClr val="tx2"/>
              </a:solidFill>
            </a:endParaRPr>
          </a:p>
        </p:txBody>
      </p:sp>
      <p:pic>
        <p:nvPicPr>
          <p:cNvPr id="10" name="Picture 3" descr="C:\Program Files\Microsoft Resource DVD Artwork\DVD_ART\Artwork_Imagery\HARDWARE_IMAGERY\Illustration - Misc Hardware\Miscellaneous\Connecting devices icon.png"/>
          <p:cNvPicPr>
            <a:picLocks noChangeAspect="1" noChangeArrowheads="1"/>
          </p:cNvPicPr>
          <p:nvPr/>
        </p:nvPicPr>
        <p:blipFill>
          <a:blip r:embed="rId3"/>
          <a:srcRect/>
          <a:stretch>
            <a:fillRect/>
          </a:stretch>
        </p:blipFill>
        <p:spPr bwMode="auto">
          <a:xfrm>
            <a:off x="7673319" y="76200"/>
            <a:ext cx="1394481" cy="1295400"/>
          </a:xfrm>
          <a:prstGeom prst="rect">
            <a:avLst/>
          </a:prstGeom>
          <a:noFill/>
        </p:spPr>
      </p:pic>
      <p:pic>
        <p:nvPicPr>
          <p:cNvPr id="9" name="Picture 3" descr="C:\Program Files\Microsoft Resource DVD Artwork\DVD_ART\Artwork_Imagery\HARDWARE_IMAGERY\Photos - OEM Hardware\Mobility devices\Ultra Mobile PC\Samsung Ultra Mobile PC front.png"/>
          <p:cNvPicPr>
            <a:picLocks noChangeAspect="1" noChangeArrowheads="1"/>
          </p:cNvPicPr>
          <p:nvPr/>
        </p:nvPicPr>
        <p:blipFill>
          <a:blip r:embed="rId4" cstate="print"/>
          <a:srcRect/>
          <a:stretch>
            <a:fillRect/>
          </a:stretch>
        </p:blipFill>
        <p:spPr bwMode="auto">
          <a:xfrm>
            <a:off x="6743700" y="4286059"/>
            <a:ext cx="2057400" cy="1352741"/>
          </a:xfrm>
          <a:prstGeom prst="rect">
            <a:avLst/>
          </a:prstGeom>
          <a:noFill/>
        </p:spPr>
      </p:pic>
      <p:pic>
        <p:nvPicPr>
          <p:cNvPr id="4099" name="Picture 3" descr="C:\Program Files\Microsoft Resource DVD Artwork\DVD_ART\Artwork_Imagery\HARDWARE_IMAGERY\Photos - OEM Hardware\Server Computer\HP AlphaServer SC4.png"/>
          <p:cNvPicPr>
            <a:picLocks noChangeAspect="1" noChangeArrowheads="1"/>
          </p:cNvPicPr>
          <p:nvPr/>
        </p:nvPicPr>
        <p:blipFill>
          <a:blip r:embed="rId5"/>
          <a:srcRect/>
          <a:stretch>
            <a:fillRect/>
          </a:stretch>
        </p:blipFill>
        <p:spPr bwMode="auto">
          <a:xfrm>
            <a:off x="6772275" y="2152459"/>
            <a:ext cx="2000251" cy="1524191"/>
          </a:xfrm>
          <a:prstGeom prst="rect">
            <a:avLst/>
          </a:prstGeom>
          <a:noFill/>
        </p:spPr>
      </p:pic>
      <p:pic>
        <p:nvPicPr>
          <p:cNvPr id="4104" name="Picture 8" descr="C:\Program Files\Microsoft Resource DVD Artwork\DVD_ART\Artwork_Imagery\HARDWARE_IMAGERY\Illustration - Misc Hardware\Windows Vista Illustration Icons\Sync.png"/>
          <p:cNvPicPr>
            <a:picLocks noChangeAspect="1" noChangeArrowheads="1"/>
          </p:cNvPicPr>
          <p:nvPr/>
        </p:nvPicPr>
        <p:blipFill>
          <a:blip r:embed="rId6"/>
          <a:srcRect/>
          <a:stretch>
            <a:fillRect/>
          </a:stretch>
        </p:blipFill>
        <p:spPr bwMode="auto">
          <a:xfrm>
            <a:off x="7124700" y="3295459"/>
            <a:ext cx="1295400" cy="129540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a:spLocks noGrp="1"/>
          </p:cNvSpPr>
          <p:nvPr>
            <p:ph type="title"/>
          </p:nvPr>
        </p:nvSpPr>
        <p:spPr>
          <a:xfrm>
            <a:off x="381000" y="1066800"/>
            <a:ext cx="8382000" cy="498598"/>
          </a:xfrm>
        </p:spPr>
        <p:txBody>
          <a:bodyPr/>
          <a:lstStyle/>
          <a:p>
            <a:r>
              <a:rPr sz="3600">
                <a:solidFill>
                  <a:schemeClr val="tx2"/>
                </a:solidFill>
              </a:rPr>
              <a:t>Next-Generation Data </a:t>
            </a:r>
            <a:r>
              <a:rPr sz="3600" smtClean="0">
                <a:solidFill>
                  <a:schemeClr val="tx2"/>
                </a:solidFill>
              </a:rPr>
              <a:t>Applications</a:t>
            </a:r>
            <a:endParaRPr lang="en-US" sz="3600" dirty="0"/>
          </a:p>
        </p:txBody>
      </p:sp>
      <p:sp>
        <p:nvSpPr>
          <p:cNvPr id="111" name="Rectangle 110"/>
          <p:cNvSpPr/>
          <p:nvPr/>
        </p:nvSpPr>
        <p:spPr bwMode="auto">
          <a:xfrm>
            <a:off x="614277" y="6172200"/>
            <a:ext cx="7914582" cy="5448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From Database to Platform</a:t>
            </a:r>
            <a:endParaRPr lang="en-US" sz="3600" dirty="0" smtClean="0">
              <a:solidFill>
                <a:schemeClr val="tx1">
                  <a:lumMod val="85000"/>
                </a:schemeClr>
              </a:solidFill>
              <a:effectLst>
                <a:outerShdw blurRad="38100" dist="38100" dir="2700000" algn="tl">
                  <a:srgbClr val="000000">
                    <a:alpha val="43137"/>
                  </a:srgbClr>
                </a:outerShdw>
              </a:effectLst>
              <a:latin typeface="Segoe" pitchFamily="34" charset="0"/>
            </a:endParaRPr>
          </a:p>
        </p:txBody>
      </p:sp>
      <p:sp>
        <p:nvSpPr>
          <p:cNvPr id="112" name="Rounded Rectangle 30"/>
          <p:cNvSpPr/>
          <p:nvPr/>
        </p:nvSpPr>
        <p:spPr bwMode="auto">
          <a:xfrm>
            <a:off x="481806" y="5469118"/>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3" name="Left-Right Arrow 122"/>
          <p:cNvSpPr/>
          <p:nvPr/>
        </p:nvSpPr>
        <p:spPr bwMode="auto">
          <a:xfrm>
            <a:off x="846943" y="5561350"/>
            <a:ext cx="7390151" cy="547141"/>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6" name="Group 35"/>
          <p:cNvGrpSpPr/>
          <p:nvPr/>
        </p:nvGrpSpPr>
        <p:grpSpPr>
          <a:xfrm>
            <a:off x="637448" y="2108659"/>
            <a:ext cx="2536243" cy="3934691"/>
            <a:chOff x="637448" y="2108659"/>
            <a:chExt cx="2536243" cy="3934691"/>
          </a:xfrm>
        </p:grpSpPr>
        <p:sp>
          <p:nvSpPr>
            <p:cNvPr id="105" name="Rounded Rectangle 104"/>
            <p:cNvSpPr/>
            <p:nvPr/>
          </p:nvSpPr>
          <p:spPr bwMode="auto">
            <a:xfrm>
              <a:off x="637448" y="2108659"/>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6" name="Rectangle 105"/>
            <p:cNvSpPr/>
            <p:nvPr/>
          </p:nvSpPr>
          <p:spPr bwMode="auto">
            <a:xfrm>
              <a:off x="654504" y="228888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Rectangle 106"/>
            <p:cNvSpPr>
              <a:spLocks noChangeArrowheads="1"/>
            </p:cNvSpPr>
            <p:nvPr/>
          </p:nvSpPr>
          <p:spPr bwMode="auto">
            <a:xfrm>
              <a:off x="644450" y="2999911"/>
              <a:ext cx="2522239" cy="760202"/>
            </a:xfrm>
            <a:prstGeom prst="rect">
              <a:avLst/>
            </a:prstGeom>
            <a:noFill/>
            <a:ln w="9525">
              <a:noFill/>
              <a:miter lim="800000"/>
              <a:headEnd/>
              <a:tailEnd/>
            </a:ln>
          </p:spPr>
          <p:txBody>
            <a:bodyPr wrap="square" lIns="91432" tIns="45717" rIns="91432" bIns="45717">
              <a:spAutoFit/>
            </a:bodyPr>
            <a:lstStyle/>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Spatial</a:t>
              </a:r>
            </a:p>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Unstructured</a:t>
              </a:r>
            </a:p>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Structured</a:t>
              </a:r>
            </a:p>
          </p:txBody>
        </p:sp>
        <p:sp>
          <p:nvSpPr>
            <p:cNvPr id="108" name="TextBox 833617"/>
            <p:cNvSpPr txBox="1">
              <a:spLocks noChangeArrowheads="1"/>
            </p:cNvSpPr>
            <p:nvPr/>
          </p:nvSpPr>
          <p:spPr bwMode="auto">
            <a:xfrm>
              <a:off x="685800" y="2286000"/>
              <a:ext cx="236220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Comprehensive</a:t>
              </a:r>
            </a:p>
          </p:txBody>
        </p:sp>
        <p:cxnSp>
          <p:nvCxnSpPr>
            <p:cNvPr id="109" name="Straight Connector 108"/>
            <p:cNvCxnSpPr/>
            <p:nvPr/>
          </p:nvCxnSpPr>
          <p:spPr>
            <a:xfrm>
              <a:off x="648269" y="289401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105469"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24" name="Group 43"/>
            <p:cNvGrpSpPr>
              <a:grpSpLocks/>
            </p:cNvGrpSpPr>
            <p:nvPr/>
          </p:nvGrpSpPr>
          <p:grpSpPr bwMode="auto">
            <a:xfrm>
              <a:off x="1367491" y="4417320"/>
              <a:ext cx="918510" cy="941820"/>
              <a:chOff x="8763000" y="4876800"/>
              <a:chExt cx="1143000" cy="1152525"/>
            </a:xfrm>
          </p:grpSpPr>
          <p:grpSp>
            <p:nvGrpSpPr>
              <p:cNvPr id="125" name="Group 42"/>
              <p:cNvGrpSpPr>
                <a:grpSpLocks/>
              </p:cNvGrpSpPr>
              <p:nvPr/>
            </p:nvGrpSpPr>
            <p:grpSpPr bwMode="auto">
              <a:xfrm>
                <a:off x="8763000" y="4876800"/>
                <a:ext cx="960437" cy="1152525"/>
                <a:chOff x="9372600" y="4876800"/>
                <a:chExt cx="960437" cy="1152525"/>
              </a:xfrm>
            </p:grpSpPr>
            <p:pic>
              <p:nvPicPr>
                <p:cNvPr id="127" name="Picture 27" descr="xml doc illustration icon"/>
                <p:cNvPicPr>
                  <a:picLocks noChangeAspect="1" noChangeArrowheads="1"/>
                </p:cNvPicPr>
                <p:nvPr/>
              </p:nvPicPr>
              <p:blipFill>
                <a:blip r:embed="rId4" cstate="print"/>
                <a:srcRect/>
                <a:stretch>
                  <a:fillRect/>
                </a:stretch>
              </p:blipFill>
              <p:spPr bwMode="auto">
                <a:xfrm>
                  <a:off x="9906000" y="4876800"/>
                  <a:ext cx="427037" cy="493712"/>
                </a:xfrm>
                <a:prstGeom prst="rect">
                  <a:avLst/>
                </a:prstGeom>
                <a:noFill/>
                <a:ln w="9525">
                  <a:noFill/>
                  <a:miter lim="800000"/>
                  <a:headEnd/>
                  <a:tailEnd/>
                </a:ln>
              </p:spPr>
            </p:pic>
            <p:pic>
              <p:nvPicPr>
                <p:cNvPr id="128" name="Picture 29" descr="XP icon my documents"/>
                <p:cNvPicPr>
                  <a:picLocks noChangeAspect="1" noChangeArrowheads="1"/>
                </p:cNvPicPr>
                <p:nvPr/>
              </p:nvPicPr>
              <p:blipFill>
                <a:blip r:embed="rId5"/>
                <a:srcRect/>
                <a:stretch>
                  <a:fillRect/>
                </a:stretch>
              </p:blipFill>
              <p:spPr bwMode="auto">
                <a:xfrm>
                  <a:off x="9753600" y="5410200"/>
                  <a:ext cx="554038" cy="619125"/>
                </a:xfrm>
                <a:prstGeom prst="rect">
                  <a:avLst/>
                </a:prstGeom>
                <a:noFill/>
                <a:ln w="9525">
                  <a:noFill/>
                  <a:miter lim="800000"/>
                  <a:headEnd/>
                  <a:tailEnd/>
                </a:ln>
              </p:spPr>
            </p:pic>
            <p:pic>
              <p:nvPicPr>
                <p:cNvPr id="129" name="Picture 31" descr="my-photos"/>
                <p:cNvPicPr>
                  <a:picLocks noChangeAspect="1" noChangeArrowheads="1"/>
                </p:cNvPicPr>
                <p:nvPr/>
              </p:nvPicPr>
              <p:blipFill>
                <a:blip r:embed="rId6" cstate="print"/>
                <a:srcRect/>
                <a:stretch>
                  <a:fillRect/>
                </a:stretch>
              </p:blipFill>
              <p:spPr bwMode="auto">
                <a:xfrm>
                  <a:off x="9372600" y="5105400"/>
                  <a:ext cx="641350" cy="568325"/>
                </a:xfrm>
                <a:prstGeom prst="rect">
                  <a:avLst/>
                </a:prstGeom>
                <a:noFill/>
                <a:ln w="9525">
                  <a:noFill/>
                  <a:miter lim="800000"/>
                  <a:headEnd/>
                  <a:tailEnd/>
                </a:ln>
              </p:spPr>
            </p:pic>
          </p:grpSp>
          <p:pic>
            <p:nvPicPr>
              <p:cNvPr id="12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cstate="print"/>
              <a:srcRect/>
              <a:stretch>
                <a:fillRect/>
              </a:stretch>
            </p:blipFill>
            <p:spPr bwMode="auto">
              <a:xfrm>
                <a:off x="9372600" y="5181600"/>
                <a:ext cx="533400" cy="485775"/>
              </a:xfrm>
              <a:prstGeom prst="rect">
                <a:avLst/>
              </a:prstGeom>
              <a:noFill/>
              <a:ln w="9525">
                <a:noFill/>
                <a:miter lim="800000"/>
                <a:headEnd/>
                <a:tailEnd/>
              </a:ln>
            </p:spPr>
          </p:pic>
        </p:grpSp>
      </p:grpSp>
      <p:grpSp>
        <p:nvGrpSpPr>
          <p:cNvPr id="34" name="Group 33"/>
          <p:cNvGrpSpPr/>
          <p:nvPr/>
        </p:nvGrpSpPr>
        <p:grpSpPr>
          <a:xfrm>
            <a:off x="3308975" y="2108659"/>
            <a:ext cx="2538767" cy="3934691"/>
            <a:chOff x="3308975" y="2108659"/>
            <a:chExt cx="2538767" cy="3934691"/>
          </a:xfrm>
        </p:grpSpPr>
        <p:sp>
          <p:nvSpPr>
            <p:cNvPr id="104" name="Rounded Rectangle 103"/>
            <p:cNvSpPr/>
            <p:nvPr/>
          </p:nvSpPr>
          <p:spPr bwMode="auto">
            <a:xfrm>
              <a:off x="3311499"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3" name="Rectangle 112"/>
            <p:cNvSpPr/>
            <p:nvPr/>
          </p:nvSpPr>
          <p:spPr bwMode="auto">
            <a:xfrm>
              <a:off x="3329124" y="228888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14" name="Straight Connector 113"/>
            <p:cNvCxnSpPr/>
            <p:nvPr/>
          </p:nvCxnSpPr>
          <p:spPr>
            <a:xfrm>
              <a:off x="3322889" y="289401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5" name="Rectangle 114"/>
            <p:cNvSpPr>
              <a:spLocks noChangeArrowheads="1"/>
            </p:cNvSpPr>
            <p:nvPr/>
          </p:nvSpPr>
          <p:spPr bwMode="auto">
            <a:xfrm>
              <a:off x="3308975" y="2999911"/>
              <a:ext cx="2522239" cy="954101"/>
            </a:xfrm>
            <a:prstGeom prst="rect">
              <a:avLst/>
            </a:prstGeom>
            <a:noFill/>
            <a:ln w="9525">
              <a:noFill/>
              <a:miter lim="800000"/>
              <a:headEnd/>
              <a:tailEnd/>
            </a:ln>
          </p:spPr>
          <p:txBody>
            <a:bodyPr wrap="square" lIns="91432" tIns="45717" rIns="91432" bIns="45717">
              <a:spAutoFit/>
            </a:bodyPr>
            <a:lstStyle/>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T-SQL enhancements</a:t>
              </a:r>
            </a:p>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SQL Server Compact</a:t>
              </a:r>
            </a:p>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Synchronization Services for ADO.NET</a:t>
              </a:r>
            </a:p>
          </p:txBody>
        </p:sp>
        <p:cxnSp>
          <p:nvCxnSpPr>
            <p:cNvPr id="116" name="Straight Connector 115"/>
            <p:cNvCxnSpPr/>
            <p:nvPr/>
          </p:nvCxnSpPr>
          <p:spPr>
            <a:xfrm>
              <a:off x="3769994"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0" name="TextBox 833617"/>
            <p:cNvSpPr txBox="1">
              <a:spLocks noChangeArrowheads="1"/>
            </p:cNvSpPr>
            <p:nvPr/>
          </p:nvSpPr>
          <p:spPr bwMode="auto">
            <a:xfrm>
              <a:off x="3360420" y="2286000"/>
              <a:ext cx="241554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Flexible</a:t>
              </a:r>
            </a:p>
          </p:txBody>
        </p:sp>
        <p:pic>
          <p:nvPicPr>
            <p:cNvPr id="130" name="Picture 3" descr="C:\Program Files\Microsoft Resource DVD Artwork\DVD_ART\Artwork_Imagery\HARDWARE_IMAGERY\Illustration - Misc Hardware\Miscellaneous\Connecting devices icon.png"/>
            <p:cNvPicPr>
              <a:picLocks noChangeAspect="1" noChangeArrowheads="1"/>
            </p:cNvPicPr>
            <p:nvPr/>
          </p:nvPicPr>
          <p:blipFill>
            <a:blip r:embed="rId8" cstate="print"/>
            <a:srcRect/>
            <a:stretch>
              <a:fillRect/>
            </a:stretch>
          </p:blipFill>
          <p:spPr bwMode="auto">
            <a:xfrm>
              <a:off x="4038600" y="4393800"/>
              <a:ext cx="1066800" cy="991000"/>
            </a:xfrm>
            <a:prstGeom prst="rect">
              <a:avLst/>
            </a:prstGeom>
            <a:noFill/>
          </p:spPr>
        </p:pic>
      </p:grpSp>
      <p:grpSp>
        <p:nvGrpSpPr>
          <p:cNvPr id="35" name="Group 34"/>
          <p:cNvGrpSpPr/>
          <p:nvPr/>
        </p:nvGrpSpPr>
        <p:grpSpPr>
          <a:xfrm>
            <a:off x="5978450" y="2108659"/>
            <a:ext cx="2541640" cy="3934691"/>
            <a:chOff x="5978450" y="2108659"/>
            <a:chExt cx="2541640" cy="3934691"/>
          </a:xfrm>
        </p:grpSpPr>
        <p:sp>
          <p:nvSpPr>
            <p:cNvPr id="103" name="Rounded Rectangle 102"/>
            <p:cNvSpPr/>
            <p:nvPr/>
          </p:nvSpPr>
          <p:spPr bwMode="auto">
            <a:xfrm>
              <a:off x="5983847"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7" name="Rectangle 116"/>
            <p:cNvSpPr/>
            <p:nvPr/>
          </p:nvSpPr>
          <p:spPr bwMode="auto">
            <a:xfrm>
              <a:off x="6003744" y="228888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18" name="Straight Connector 117"/>
            <p:cNvCxnSpPr/>
            <p:nvPr/>
          </p:nvCxnSpPr>
          <p:spPr>
            <a:xfrm>
              <a:off x="5997509" y="289401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TextBox 833617"/>
            <p:cNvSpPr txBox="1">
              <a:spLocks noChangeArrowheads="1"/>
            </p:cNvSpPr>
            <p:nvPr/>
          </p:nvSpPr>
          <p:spPr bwMode="auto">
            <a:xfrm>
              <a:off x="5981700" y="2286000"/>
              <a:ext cx="252984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Productive</a:t>
              </a:r>
            </a:p>
          </p:txBody>
        </p:sp>
        <p:sp>
          <p:nvSpPr>
            <p:cNvPr id="121" name="Rectangle 120"/>
            <p:cNvSpPr>
              <a:spLocks noChangeArrowheads="1"/>
            </p:cNvSpPr>
            <p:nvPr/>
          </p:nvSpPr>
          <p:spPr bwMode="auto">
            <a:xfrm>
              <a:off x="5978450" y="2999911"/>
              <a:ext cx="2522239" cy="1191089"/>
            </a:xfrm>
            <a:prstGeom prst="rect">
              <a:avLst/>
            </a:prstGeom>
            <a:noFill/>
            <a:ln w="9525">
              <a:noFill/>
              <a:miter lim="800000"/>
              <a:headEnd/>
              <a:tailEnd/>
            </a:ln>
          </p:spPr>
          <p:txBody>
            <a:bodyPr wrap="square" lIns="91432" tIns="45717" rIns="91432" bIns="45717">
              <a:spAutoFit/>
            </a:bodyPr>
            <a:lstStyle/>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Entity Data Model</a:t>
              </a:r>
            </a:p>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ADO.NET Entity Framework</a:t>
              </a:r>
            </a:p>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LINQ</a:t>
              </a:r>
            </a:p>
            <a:p>
              <a:pPr marL="292100" indent="-292100" defTabSz="914363">
                <a:lnSpc>
                  <a:spcPct val="90000"/>
                </a:lnSpc>
                <a:spcBef>
                  <a:spcPct val="20000"/>
                </a:spcBef>
                <a:buClr>
                  <a:schemeClr val="tx2"/>
                </a:buClr>
                <a:buSzPct val="80000"/>
                <a:buBlip>
                  <a:blip r:embed="rId3"/>
                </a:buBlip>
                <a:defRPr/>
              </a:pPr>
              <a:r>
                <a:rPr lang="en-US" sz="1400" dirty="0" smtClean="0">
                  <a:effectLst>
                    <a:outerShdw blurRad="38100" dist="38100" dir="2700000" algn="tl">
                      <a:srgbClr val="000000">
                        <a:alpha val="43137"/>
                      </a:srgbClr>
                    </a:outerShdw>
                  </a:effectLst>
                </a:rPr>
                <a:t>ADO.NET Data Services</a:t>
              </a:r>
            </a:p>
          </p:txBody>
        </p:sp>
        <p:cxnSp>
          <p:nvCxnSpPr>
            <p:cNvPr id="122" name="Straight Connector 121"/>
            <p:cNvCxnSpPr/>
            <p:nvPr/>
          </p:nvCxnSpPr>
          <p:spPr>
            <a:xfrm>
              <a:off x="6439469"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pic>
          <p:nvPicPr>
            <p:cNvPr id="131" name="Picture 2" descr="C:\Work\Katmai Marketing\PAG_icon library\PAG_icon library\Database blue.png"/>
            <p:cNvPicPr>
              <a:picLocks noChangeAspect="1" noChangeArrowheads="1"/>
            </p:cNvPicPr>
            <p:nvPr/>
          </p:nvPicPr>
          <p:blipFill>
            <a:blip r:embed="rId9"/>
            <a:srcRect/>
            <a:stretch>
              <a:fillRect/>
            </a:stretch>
          </p:blipFill>
          <p:spPr bwMode="auto">
            <a:xfrm>
              <a:off x="7086600" y="4419600"/>
              <a:ext cx="712822" cy="746692"/>
            </a:xfrm>
            <a:prstGeom prst="rect">
              <a:avLst/>
            </a:prstGeom>
            <a:noFill/>
            <a:ln w="9525">
              <a:noFill/>
              <a:miter lim="800000"/>
              <a:headEnd/>
              <a:tailEnd/>
            </a:ln>
          </p:spPr>
        </p:pic>
        <p:pic>
          <p:nvPicPr>
            <p:cNvPr id="132"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10"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pic>
        <p:nvPicPr>
          <p:cNvPr id="37" name="Picture 2"/>
          <p:cNvPicPr>
            <a:picLocks noChangeAspect="1" noChangeArrowheads="1"/>
          </p:cNvPicPr>
          <p:nvPr/>
        </p:nvPicPr>
        <p:blipFill>
          <a:blip r:embed="rId11"/>
          <a:srcRect/>
          <a:stretch>
            <a:fillRect/>
          </a:stretch>
        </p:blipFill>
        <p:spPr bwMode="auto">
          <a:xfrm>
            <a:off x="424032" y="228600"/>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Bottom)">
                                      <p:cBhvr>
                                        <p:cTn id="7" dur="1000"/>
                                        <p:tgtEl>
                                          <p:spTgt spid="36"/>
                                        </p:tgtEl>
                                      </p:cBhvr>
                                    </p:animEffect>
                                  </p:childTnLst>
                                </p:cTn>
                              </p:par>
                              <p:par>
                                <p:cTn id="8" presetID="12" presetClass="entr" presetSubtype="4" fill="hold" nodeType="withEffect">
                                  <p:stCondLst>
                                    <p:cond delay="100"/>
                                  </p:stCondLst>
                                  <p:childTnLst>
                                    <p:set>
                                      <p:cBhvr>
                                        <p:cTn id="9" dur="1" fill="hold">
                                          <p:stCondLst>
                                            <p:cond delay="0"/>
                                          </p:stCondLst>
                                        </p:cTn>
                                        <p:tgtEl>
                                          <p:spTgt spid="34"/>
                                        </p:tgtEl>
                                        <p:attrNameLst>
                                          <p:attrName>style.visibility</p:attrName>
                                        </p:attrNameLst>
                                      </p:cBhvr>
                                      <p:to>
                                        <p:strVal val="visible"/>
                                      </p:to>
                                    </p:set>
                                    <p:animEffect transition="in" filter="slide(fromBottom)">
                                      <p:cBhvr>
                                        <p:cTn id="10" dur="1000"/>
                                        <p:tgtEl>
                                          <p:spTgt spid="34"/>
                                        </p:tgtEl>
                                      </p:cBhvr>
                                    </p:animEffect>
                                  </p:childTnLst>
                                </p:cTn>
                              </p:par>
                              <p:par>
                                <p:cTn id="11" presetID="12" presetClass="entr" presetSubtype="4" fill="hold" nodeType="withEffect">
                                  <p:stCondLst>
                                    <p:cond delay="200"/>
                                  </p:stCondLst>
                                  <p:childTnLst>
                                    <p:set>
                                      <p:cBhvr>
                                        <p:cTn id="12" dur="1" fill="hold">
                                          <p:stCondLst>
                                            <p:cond delay="0"/>
                                          </p:stCondLst>
                                        </p:cTn>
                                        <p:tgtEl>
                                          <p:spTgt spid="35"/>
                                        </p:tgtEl>
                                        <p:attrNameLst>
                                          <p:attrName>style.visibility</p:attrName>
                                        </p:attrNameLst>
                                      </p:cBhvr>
                                      <p:to>
                                        <p:strVal val="visible"/>
                                      </p:to>
                                    </p:set>
                                    <p:animEffect transition="in" filter="slide(fromBottom)">
                                      <p:cBhvr>
                                        <p:cTn id="13" dur="10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6"/>
                                        </p:tgtEl>
                                        <p:attrNameLst>
                                          <p:attrName>style.opacity</p:attrName>
                                        </p:attrNameLst>
                                      </p:cBhvr>
                                      <p:to>
                                        <p:strVal val="0.25"/>
                                      </p:to>
                                    </p:set>
                                    <p:animEffect filter="image" prLst="opacity: 0.25">
                                      <p:cBhvr rctx="IE">
                                        <p:cTn id="18" dur="indefinite"/>
                                        <p:tgtEl>
                                          <p:spTgt spid="36"/>
                                        </p:tgtEl>
                                      </p:cBhvr>
                                    </p:animEffect>
                                  </p:childTnLst>
                                </p:cTn>
                              </p:par>
                              <p:par>
                                <p:cTn id="19" presetID="9" presetClass="emph" presetSubtype="0" nodeType="withEffect">
                                  <p:stCondLst>
                                    <p:cond delay="0"/>
                                  </p:stCondLst>
                                  <p:childTnLst>
                                    <p:set>
                                      <p:cBhvr rctx="PPT">
                                        <p:cTn id="20" dur="indefinite"/>
                                        <p:tgtEl>
                                          <p:spTgt spid="34"/>
                                        </p:tgtEl>
                                        <p:attrNameLst>
                                          <p:attrName>style.opacity</p:attrName>
                                        </p:attrNameLst>
                                      </p:cBhvr>
                                      <p:to>
                                        <p:strVal val="0.25"/>
                                      </p:to>
                                    </p:set>
                                    <p:animEffect filter="image" prLst="opacity: 0.25">
                                      <p:cBhvr rctx="IE">
                                        <p:cTn id="21" dur="indefinite"/>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s-ES" sz="4400" dirty="0" smtClean="0"/>
              <a:t>Retos de productividad</a:t>
            </a:r>
            <a:endParaRPr lang="es-ES" sz="4400" dirty="0"/>
          </a:p>
        </p:txBody>
      </p:sp>
      <p:sp>
        <p:nvSpPr>
          <p:cNvPr id="8" name="Rounded Rectangle 7"/>
          <p:cNvSpPr/>
          <p:nvPr/>
        </p:nvSpPr>
        <p:spPr bwMode="auto">
          <a:xfrm rot="16200000">
            <a:off x="1501012" y="327791"/>
            <a:ext cx="1521860" cy="3761880"/>
          </a:xfrm>
          <a:prstGeom prst="roundRect">
            <a:avLst>
              <a:gd name="adj" fmla="val 1401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rot="16200000">
            <a:off x="1501012" y="3877995"/>
            <a:ext cx="1521860" cy="3761880"/>
          </a:xfrm>
          <a:prstGeom prst="roundRect">
            <a:avLst>
              <a:gd name="adj" fmla="val 1401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8"/>
          <p:cNvSpPr>
            <a:spLocks/>
          </p:cNvSpPr>
          <p:nvPr/>
        </p:nvSpPr>
        <p:spPr bwMode="auto">
          <a:xfrm>
            <a:off x="4933416" y="2760143"/>
            <a:ext cx="4037013" cy="2345257"/>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3"/>
              </a:buBlip>
              <a:defRPr/>
            </a:pPr>
            <a:r>
              <a:rPr lang="es-ES" sz="2800" dirty="0" smtClean="0">
                <a:latin typeface="Segoe"/>
              </a:rPr>
              <a:t>Acceso a datos</a:t>
            </a:r>
          </a:p>
          <a:p>
            <a:pPr marL="574675" lvl="2" indent="-287338" defTabSz="912813">
              <a:lnSpc>
                <a:spcPct val="90000"/>
              </a:lnSpc>
              <a:spcBef>
                <a:spcPct val="20000"/>
              </a:spcBef>
              <a:buSzPct val="80000"/>
              <a:buBlip>
                <a:blip r:embed="rId3"/>
              </a:buBlip>
              <a:defRPr/>
            </a:pPr>
            <a:r>
              <a:rPr lang="es-ES" sz="2400" dirty="0" smtClean="0"/>
              <a:t>Entity Data Model</a:t>
            </a:r>
          </a:p>
          <a:p>
            <a:pPr marL="574675" lvl="2" indent="-287338" defTabSz="912813">
              <a:lnSpc>
                <a:spcPct val="90000"/>
              </a:lnSpc>
              <a:spcBef>
                <a:spcPct val="20000"/>
              </a:spcBef>
              <a:buSzPct val="80000"/>
              <a:buBlip>
                <a:blip r:embed="rId3"/>
              </a:buBlip>
              <a:defRPr/>
            </a:pPr>
            <a:r>
              <a:rPr lang="es-ES" sz="2400" dirty="0" smtClean="0"/>
              <a:t>ADO.NET Entity Framework</a:t>
            </a:r>
          </a:p>
          <a:p>
            <a:pPr marL="574675" lvl="2" indent="-287338" defTabSz="912813">
              <a:lnSpc>
                <a:spcPct val="90000"/>
              </a:lnSpc>
              <a:spcBef>
                <a:spcPct val="20000"/>
              </a:spcBef>
              <a:buSzPct val="80000"/>
              <a:buBlip>
                <a:blip r:embed="rId3"/>
              </a:buBlip>
              <a:defRPr/>
            </a:pPr>
            <a:r>
              <a:rPr lang="es-ES" sz="2400" dirty="0" smtClean="0"/>
              <a:t>LINQ </a:t>
            </a:r>
          </a:p>
          <a:p>
            <a:pPr marL="574675" lvl="2" indent="-287338" defTabSz="912813">
              <a:lnSpc>
                <a:spcPct val="90000"/>
              </a:lnSpc>
              <a:spcBef>
                <a:spcPct val="20000"/>
              </a:spcBef>
              <a:buSzPct val="80000"/>
              <a:buBlip>
                <a:blip r:embed="rId3"/>
              </a:buBlip>
              <a:defRPr/>
            </a:pPr>
            <a:r>
              <a:rPr lang="es-ES" sz="2400" dirty="0" smtClean="0"/>
              <a:t>ADO.NET Data Services</a:t>
            </a:r>
          </a:p>
        </p:txBody>
      </p:sp>
      <p:sp>
        <p:nvSpPr>
          <p:cNvPr id="12" name="Rectangle 11"/>
          <p:cNvSpPr/>
          <p:nvPr/>
        </p:nvSpPr>
        <p:spPr>
          <a:xfrm>
            <a:off x="533400" y="1676400"/>
            <a:ext cx="3429000" cy="1200329"/>
          </a:xfrm>
          <a:prstGeom prst="rect">
            <a:avLst/>
          </a:prstGeom>
        </p:spPr>
        <p:txBody>
          <a:bodyPr wrap="square">
            <a:spAutoFit/>
          </a:bodyPr>
          <a:lstStyle/>
          <a:p>
            <a:pPr defTabSz="912813">
              <a:lnSpc>
                <a:spcPct val="90000"/>
              </a:lnSpc>
              <a:spcBef>
                <a:spcPct val="20000"/>
              </a:spcBef>
              <a:buSzPct val="80000"/>
              <a:defRPr/>
            </a:pPr>
            <a:r>
              <a:rPr lang="es-ES" sz="2000" b="1" dirty="0" smtClean="0">
                <a:effectLst>
                  <a:outerShdw blurRad="38100" dist="38100" dir="2700000" algn="tl">
                    <a:srgbClr val="000000">
                      <a:alpha val="43137"/>
                    </a:srgbClr>
                  </a:outerShdw>
                </a:effectLst>
              </a:rPr>
              <a:t>Hasta un 40% de todo el código de las aplicaciones es código de acceso a datos</a:t>
            </a:r>
            <a:endParaRPr lang="es-ES" sz="2000" b="1" dirty="0" smtClean="0">
              <a:effectLst>
                <a:outerShdw blurRad="38100" dist="38100" dir="2700000" algn="tl">
                  <a:srgbClr val="000000">
                    <a:alpha val="43137"/>
                  </a:srgbClr>
                </a:outerShdw>
              </a:effectLst>
              <a:latin typeface="Segoe"/>
            </a:endParaRPr>
          </a:p>
        </p:txBody>
      </p:sp>
      <p:sp>
        <p:nvSpPr>
          <p:cNvPr id="17" name="Rounded Rectangle 16"/>
          <p:cNvSpPr/>
          <p:nvPr/>
        </p:nvSpPr>
        <p:spPr bwMode="auto">
          <a:xfrm rot="16200000">
            <a:off x="1501012" y="2071755"/>
            <a:ext cx="1521860" cy="3761880"/>
          </a:xfrm>
          <a:prstGeom prst="roundRect">
            <a:avLst>
              <a:gd name="adj" fmla="val 1401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a:xfrm>
            <a:off x="533400" y="3352531"/>
            <a:ext cx="3099889" cy="1200329"/>
          </a:xfrm>
          <a:prstGeom prst="rect">
            <a:avLst/>
          </a:prstGeom>
        </p:spPr>
        <p:txBody>
          <a:bodyPr wrap="square">
            <a:spAutoFit/>
          </a:bodyPr>
          <a:lstStyle/>
          <a:p>
            <a:pPr defTabSz="912813">
              <a:lnSpc>
                <a:spcPct val="90000"/>
              </a:lnSpc>
              <a:spcBef>
                <a:spcPct val="20000"/>
              </a:spcBef>
              <a:buSzPct val="80000"/>
              <a:defRPr/>
            </a:pPr>
            <a:r>
              <a:rPr lang="es-ES" sz="2000" b="1" dirty="0" smtClean="0">
                <a:effectLst>
                  <a:outerShdw blurRad="38100" dist="38100" dir="2700000" algn="tl">
                    <a:srgbClr val="000000">
                      <a:alpha val="43137"/>
                    </a:srgbClr>
                  </a:outerShdw>
                </a:effectLst>
              </a:rPr>
              <a:t>Desconexión entre la programación orientada a objetos y las BD relacionales</a:t>
            </a:r>
            <a:endParaRPr lang="es-ES" sz="2000" b="1" dirty="0" smtClean="0">
              <a:effectLst>
                <a:outerShdw blurRad="38100" dist="38100" dir="2700000" algn="tl">
                  <a:srgbClr val="000000">
                    <a:alpha val="43137"/>
                  </a:srgbClr>
                </a:outerShdw>
              </a:effectLst>
              <a:latin typeface="Segoe"/>
            </a:endParaRPr>
          </a:p>
        </p:txBody>
      </p:sp>
      <p:sp>
        <p:nvSpPr>
          <p:cNvPr id="19" name="Up Arrow 18"/>
          <p:cNvSpPr/>
          <p:nvPr/>
        </p:nvSpPr>
        <p:spPr bwMode="auto">
          <a:xfrm rot="5400000">
            <a:off x="2223863" y="3567339"/>
            <a:ext cx="4552588" cy="770716"/>
          </a:xfrm>
          <a:prstGeom prst="upArrow">
            <a:avLst>
              <a:gd name="adj1" fmla="val 50000"/>
              <a:gd name="adj2" fmla="val 12652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a:xfrm>
            <a:off x="685800" y="5435770"/>
            <a:ext cx="3415937" cy="923330"/>
          </a:xfrm>
          <a:prstGeom prst="rect">
            <a:avLst/>
          </a:prstGeom>
        </p:spPr>
        <p:txBody>
          <a:bodyPr wrap="square">
            <a:spAutoFit/>
          </a:bodyPr>
          <a:lstStyle/>
          <a:p>
            <a:pPr defTabSz="912813">
              <a:lnSpc>
                <a:spcPct val="90000"/>
              </a:lnSpc>
              <a:spcBef>
                <a:spcPct val="20000"/>
              </a:spcBef>
              <a:buSzPct val="80000"/>
              <a:defRPr/>
            </a:pPr>
            <a:r>
              <a:rPr lang="es-ES" sz="2000" b="1" dirty="0" smtClean="0">
                <a:effectLst>
                  <a:outerShdw blurRad="38100" dist="38100" dir="2700000" algn="tl">
                    <a:srgbClr val="000000">
                      <a:alpha val="43137"/>
                    </a:srgbClr>
                  </a:outerShdw>
                </a:effectLst>
              </a:rPr>
              <a:t>Las aplicaciones Web de nueva generación necesitan datos</a:t>
            </a:r>
          </a:p>
        </p:txBody>
      </p:sp>
      <p:grpSp>
        <p:nvGrpSpPr>
          <p:cNvPr id="24" name="Group 23"/>
          <p:cNvGrpSpPr/>
          <p:nvPr/>
        </p:nvGrpSpPr>
        <p:grpSpPr>
          <a:xfrm>
            <a:off x="8175582" y="88900"/>
            <a:ext cx="895436" cy="920016"/>
            <a:chOff x="6903986" y="4419600"/>
            <a:chExt cx="895436" cy="920016"/>
          </a:xfrm>
        </p:grpSpPr>
        <p:pic>
          <p:nvPicPr>
            <p:cNvPr id="22" name="Picture 2" descr="C:\Work\Katmai Marketing\PAG_icon library\PAG_icon library\Database blue.png"/>
            <p:cNvPicPr>
              <a:picLocks noChangeAspect="1" noChangeArrowheads="1"/>
            </p:cNvPicPr>
            <p:nvPr/>
          </p:nvPicPr>
          <p:blipFill>
            <a:blip r:embed="rId4"/>
            <a:srcRect/>
            <a:stretch>
              <a:fillRect/>
            </a:stretch>
          </p:blipFill>
          <p:spPr bwMode="auto">
            <a:xfrm>
              <a:off x="7086600" y="4419600"/>
              <a:ext cx="712822" cy="746692"/>
            </a:xfrm>
            <a:prstGeom prst="rect">
              <a:avLst/>
            </a:prstGeom>
            <a:noFill/>
            <a:ln w="9525">
              <a:noFill/>
              <a:miter lim="800000"/>
              <a:headEnd/>
              <a:tailEnd/>
            </a:ln>
          </p:spPr>
        </p:pic>
        <p:pic>
          <p:nvPicPr>
            <p:cNvPr id="23"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5"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dirty="0" smtClean="0"/>
              <a:t>Modelo de Datos de Entidad</a:t>
            </a:r>
            <a:endParaRPr lang="es-ES" dirty="0">
              <a:solidFill>
                <a:schemeClr val="tx2"/>
              </a:solidFill>
            </a:endParaRPr>
          </a:p>
        </p:txBody>
      </p:sp>
      <p:sp>
        <p:nvSpPr>
          <p:cNvPr id="3" name="Text Placeholder 2"/>
          <p:cNvSpPr>
            <a:spLocks noGrp="1"/>
          </p:cNvSpPr>
          <p:nvPr>
            <p:ph type="body" sz="quarter" idx="10"/>
          </p:nvPr>
        </p:nvSpPr>
        <p:spPr>
          <a:xfrm>
            <a:off x="381000" y="1676400"/>
            <a:ext cx="8382000" cy="2240613"/>
          </a:xfrm>
        </p:spPr>
        <p:txBody>
          <a:bodyPr/>
          <a:lstStyle/>
          <a:p>
            <a:pPr marL="342900" indent="-342900"/>
            <a:r>
              <a:rPr lang="es-ES" sz="2400" dirty="0" smtClean="0"/>
              <a:t>Permite definir un modelo conceptual de una empresa</a:t>
            </a:r>
          </a:p>
          <a:p>
            <a:pPr marL="636588" lvl="1" indent="-293688"/>
            <a:r>
              <a:rPr lang="es-ES" sz="2000" dirty="0" smtClean="0"/>
              <a:t>Refleja los requisitos corporativos, en vez de aplicar un modelo de base de datos relacional</a:t>
            </a:r>
          </a:p>
          <a:p>
            <a:pPr marL="636588" lvl="1" indent="-293688"/>
            <a:r>
              <a:rPr lang="es-ES" sz="2000" dirty="0" smtClean="0"/>
              <a:t>Reduce la complejidad de las aplicaciones</a:t>
            </a:r>
          </a:p>
          <a:p>
            <a:pPr marL="636588" lvl="1" indent="-293688"/>
            <a:r>
              <a:rPr lang="es-ES" sz="2000" dirty="0" smtClean="0"/>
              <a:t>Soporta conceptos no relacionales avanzados, como la herencia</a:t>
            </a:r>
          </a:p>
          <a:p>
            <a:pPr marL="636588" lvl="1" indent="-293688"/>
            <a:r>
              <a:rPr lang="es-ES" sz="2000" dirty="0" smtClean="0"/>
              <a:t>Captura el conocimiento del dominio mediante programación declarativa y soporte de diseño basado en Visual Studio</a:t>
            </a:r>
          </a:p>
        </p:txBody>
      </p:sp>
      <p:grpSp>
        <p:nvGrpSpPr>
          <p:cNvPr id="15" name="Group 14"/>
          <p:cNvGrpSpPr/>
          <p:nvPr/>
        </p:nvGrpSpPr>
        <p:grpSpPr>
          <a:xfrm>
            <a:off x="8175582" y="88900"/>
            <a:ext cx="895436" cy="920016"/>
            <a:chOff x="6903986" y="4419600"/>
            <a:chExt cx="895436" cy="920016"/>
          </a:xfrm>
        </p:grpSpPr>
        <p:pic>
          <p:nvPicPr>
            <p:cNvPr id="16"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17"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
        <p:nvSpPr>
          <p:cNvPr id="20" name="Rounded Rectangle 19"/>
          <p:cNvSpPr/>
          <p:nvPr/>
        </p:nvSpPr>
        <p:spPr bwMode="auto">
          <a:xfrm>
            <a:off x="457200" y="4267200"/>
            <a:ext cx="2438400" cy="1981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3352800" y="4267200"/>
            <a:ext cx="2438400" cy="1981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a:off x="6248400" y="4267200"/>
            <a:ext cx="2438400" cy="1981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1" name="Group 9"/>
          <p:cNvGrpSpPr>
            <a:grpSpLocks/>
          </p:cNvGrpSpPr>
          <p:nvPr/>
        </p:nvGrpSpPr>
        <p:grpSpPr bwMode="auto">
          <a:xfrm>
            <a:off x="6591300" y="4416425"/>
            <a:ext cx="1943100" cy="1755740"/>
            <a:chOff x="7315200" y="1371600"/>
            <a:chExt cx="1943100" cy="1755542"/>
          </a:xfrm>
        </p:grpSpPr>
        <p:pic>
          <p:nvPicPr>
            <p:cNvPr id="12" name="Picture 5" descr="C:\Program Files\Microsoft Resource DVD Artwork\DVD_ART\Artwork_Imagery\HARDWARE_IMAGERY\Illustration - Misc Hardware\XML Icons\database green.png"/>
            <p:cNvPicPr>
              <a:picLocks noChangeAspect="1" noChangeArrowheads="1"/>
            </p:cNvPicPr>
            <p:nvPr/>
          </p:nvPicPr>
          <p:blipFill>
            <a:blip r:embed="rId5"/>
            <a:srcRect/>
            <a:stretch>
              <a:fillRect/>
            </a:stretch>
          </p:blipFill>
          <p:spPr bwMode="auto">
            <a:xfrm>
              <a:off x="7772400" y="1371600"/>
              <a:ext cx="795338" cy="952501"/>
            </a:xfrm>
            <a:prstGeom prst="rect">
              <a:avLst/>
            </a:prstGeom>
            <a:noFill/>
            <a:effectLst>
              <a:reflection blurRad="6350" stA="52000" endA="300" endPos="35000" dir="5400000" sy="-100000" algn="bl" rotWithShape="0"/>
            </a:effectLst>
          </p:spPr>
        </p:pic>
        <p:sp>
          <p:nvSpPr>
            <p:cNvPr id="13" name="TextBox 11"/>
            <p:cNvSpPr txBox="1">
              <a:spLocks noChangeArrowheads="1"/>
            </p:cNvSpPr>
            <p:nvPr/>
          </p:nvSpPr>
          <p:spPr bwMode="auto">
            <a:xfrm>
              <a:off x="7315200" y="2819400"/>
              <a:ext cx="1943100" cy="307742"/>
            </a:xfrm>
            <a:prstGeom prst="rect">
              <a:avLst/>
            </a:prstGeom>
            <a:noFill/>
            <a:ln w="9525">
              <a:noFill/>
              <a:miter lim="800000"/>
              <a:headEnd/>
              <a:tailEnd/>
            </a:ln>
          </p:spPr>
          <p:txBody>
            <a:bodyPr wrap="square">
              <a:spAutoFit/>
            </a:bodyPr>
            <a:lstStyle/>
            <a:p>
              <a:pPr algn="ctr"/>
              <a:r>
                <a:rPr lang="es-ES" sz="1400" dirty="0" smtClean="0"/>
                <a:t>3:  Modelo de BBDD</a:t>
              </a:r>
              <a:endParaRPr lang="es-ES" sz="1400" dirty="0"/>
            </a:p>
          </p:txBody>
        </p:sp>
      </p:grpSp>
      <p:grpSp>
        <p:nvGrpSpPr>
          <p:cNvPr id="5" name="Group 3"/>
          <p:cNvGrpSpPr>
            <a:grpSpLocks/>
          </p:cNvGrpSpPr>
          <p:nvPr/>
        </p:nvGrpSpPr>
        <p:grpSpPr bwMode="auto">
          <a:xfrm>
            <a:off x="800100" y="4416425"/>
            <a:ext cx="1866900" cy="1755740"/>
            <a:chOff x="3352800" y="1371600"/>
            <a:chExt cx="1866900" cy="1755542"/>
          </a:xfrm>
        </p:grpSpPr>
        <p:pic>
          <p:nvPicPr>
            <p:cNvPr id="6" name="Picture 3"/>
            <p:cNvPicPr>
              <a:picLocks noChangeAspect="1" noChangeArrowheads="1"/>
            </p:cNvPicPr>
            <p:nvPr/>
          </p:nvPicPr>
          <p:blipFill>
            <a:blip r:embed="rId6"/>
            <a:srcRect/>
            <a:stretch>
              <a:fillRect/>
            </a:stretch>
          </p:blipFill>
          <p:spPr bwMode="auto">
            <a:xfrm>
              <a:off x="3505200" y="1371600"/>
              <a:ext cx="1374531" cy="1066800"/>
            </a:xfrm>
            <a:prstGeom prst="rect">
              <a:avLst/>
            </a:prstGeom>
            <a:noFill/>
            <a:ln w="9525">
              <a:noFill/>
              <a:miter lim="800000"/>
              <a:headEnd/>
              <a:tailEnd/>
            </a:ln>
            <a:effectLst>
              <a:reflection blurRad="6350" stA="52000" endA="300" endPos="35000" dir="5400000" sy="-100000" algn="bl" rotWithShape="0"/>
            </a:effectLst>
          </p:spPr>
        </p:pic>
        <p:sp>
          <p:nvSpPr>
            <p:cNvPr id="7" name="TextBox 5"/>
            <p:cNvSpPr txBox="1">
              <a:spLocks noChangeArrowheads="1"/>
            </p:cNvSpPr>
            <p:nvPr/>
          </p:nvSpPr>
          <p:spPr bwMode="auto">
            <a:xfrm>
              <a:off x="3352800" y="2819400"/>
              <a:ext cx="1866900" cy="307742"/>
            </a:xfrm>
            <a:prstGeom prst="rect">
              <a:avLst/>
            </a:prstGeom>
            <a:noFill/>
            <a:ln w="9525">
              <a:noFill/>
              <a:miter lim="800000"/>
              <a:headEnd/>
              <a:tailEnd/>
            </a:ln>
          </p:spPr>
          <p:txBody>
            <a:bodyPr wrap="square">
              <a:spAutoFit/>
            </a:bodyPr>
            <a:lstStyle/>
            <a:p>
              <a:pPr algn="ctr"/>
              <a:r>
                <a:rPr lang="es-ES" sz="1400" dirty="0" smtClean="0"/>
                <a:t>1:  Modelo de Objeto</a:t>
              </a:r>
              <a:endParaRPr lang="es-ES" sz="1400" dirty="0"/>
            </a:p>
          </p:txBody>
        </p:sp>
      </p:grpSp>
      <p:sp>
        <p:nvSpPr>
          <p:cNvPr id="9" name="TextBox 7"/>
          <p:cNvSpPr txBox="1">
            <a:spLocks noChangeArrowheads="1"/>
          </p:cNvSpPr>
          <p:nvPr/>
        </p:nvSpPr>
        <p:spPr bwMode="auto">
          <a:xfrm>
            <a:off x="3505200" y="5864388"/>
            <a:ext cx="2133600" cy="307812"/>
          </a:xfrm>
          <a:prstGeom prst="rect">
            <a:avLst/>
          </a:prstGeom>
          <a:noFill/>
          <a:ln w="9525">
            <a:noFill/>
            <a:miter lim="800000"/>
            <a:headEnd/>
            <a:tailEnd/>
          </a:ln>
        </p:spPr>
        <p:txBody>
          <a:bodyPr wrap="square">
            <a:spAutoFit/>
          </a:bodyPr>
          <a:lstStyle/>
          <a:p>
            <a:pPr algn="ctr"/>
            <a:r>
              <a:rPr lang="es-ES" sz="1400" dirty="0" smtClean="0"/>
              <a:t>2:  Modelo conceptual</a:t>
            </a:r>
            <a:endParaRPr lang="es-ES" sz="1400" dirty="0"/>
          </a:p>
        </p:txBody>
      </p:sp>
      <p:pic>
        <p:nvPicPr>
          <p:cNvPr id="10" name="Picture 4"/>
          <p:cNvPicPr>
            <a:picLocks noChangeAspect="1" noChangeArrowheads="1"/>
          </p:cNvPicPr>
          <p:nvPr/>
        </p:nvPicPr>
        <p:blipFill>
          <a:blip r:embed="rId7"/>
          <a:srcRect/>
          <a:stretch>
            <a:fillRect/>
          </a:stretch>
        </p:blipFill>
        <p:spPr bwMode="auto">
          <a:xfrm>
            <a:off x="3771900" y="4419600"/>
            <a:ext cx="1447800" cy="103246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dirty="0" smtClean="0"/>
              <a:t>ADO.NET Entity Framework</a:t>
            </a:r>
            <a:endParaRPr lang="es-ES" dirty="0">
              <a:solidFill>
                <a:schemeClr val="tx2"/>
              </a:solidFill>
            </a:endParaRPr>
          </a:p>
        </p:txBody>
      </p:sp>
      <p:sp>
        <p:nvSpPr>
          <p:cNvPr id="3" name="Text Placeholder 2"/>
          <p:cNvSpPr>
            <a:spLocks noGrp="1"/>
          </p:cNvSpPr>
          <p:nvPr>
            <p:ph type="body" sz="quarter" idx="10"/>
          </p:nvPr>
        </p:nvSpPr>
        <p:spPr>
          <a:xfrm>
            <a:off x="381000" y="1143000"/>
            <a:ext cx="5105400" cy="5558445"/>
          </a:xfrm>
        </p:spPr>
        <p:txBody>
          <a:bodyPr/>
          <a:lstStyle/>
          <a:p>
            <a:pPr marL="407988" indent="-407988"/>
            <a:r>
              <a:rPr lang="es-ES" sz="2800" dirty="0" smtClean="0"/>
              <a:t>Desvincula el modelo de aplicación del esquema de almacenamiento</a:t>
            </a:r>
          </a:p>
          <a:p>
            <a:pPr marL="636588" lvl="1" indent="-293688"/>
            <a:r>
              <a:rPr lang="es-ES" sz="2400" dirty="0" smtClean="0"/>
              <a:t>Las consultas se expanden en el cliente, pero se evalúan en el almacén de datos</a:t>
            </a:r>
          </a:p>
          <a:p>
            <a:pPr marL="636588" lvl="1" indent="-293688"/>
            <a:r>
              <a:rPr lang="es-ES" sz="2400" dirty="0" smtClean="0"/>
              <a:t>Mapeo flexible</a:t>
            </a:r>
          </a:p>
          <a:p>
            <a:pPr marL="979488" lvl="2" indent="-293688"/>
            <a:r>
              <a:rPr lang="es-ES" sz="2000" dirty="0" smtClean="0"/>
              <a:t>Múltiples entidades en una misma tabla </a:t>
            </a:r>
          </a:p>
          <a:p>
            <a:pPr marL="979488" lvl="2" indent="-293688"/>
            <a:r>
              <a:rPr lang="es-ES" sz="2000" dirty="0" smtClean="0"/>
              <a:t>Entidades distribuidas entre varias tablas</a:t>
            </a:r>
          </a:p>
          <a:p>
            <a:pPr marL="979488" lvl="2" indent="-293688"/>
            <a:r>
              <a:rPr lang="es-ES" sz="2000" dirty="0" smtClean="0"/>
              <a:t>Soporte para procedimientos almacenados</a:t>
            </a:r>
          </a:p>
          <a:p>
            <a:pPr marL="636588" lvl="1" indent="-293688"/>
            <a:r>
              <a:rPr lang="es-ES" sz="2400" dirty="0" smtClean="0"/>
              <a:t>Permite la evolución independiente de las aplicaciones y el esquema</a:t>
            </a:r>
          </a:p>
        </p:txBody>
      </p:sp>
      <p:pic>
        <p:nvPicPr>
          <p:cNvPr id="21" name="Picture 3" descr="C:\Program Files\Microsoft Resource DVD Artwork\DVD_ART\Artwork_Imagery\HARDWARE_IMAGERY\Illustration - Misc Hardware\XML Icons\Database blue.png"/>
          <p:cNvPicPr>
            <a:picLocks noChangeAspect="1" noChangeArrowheads="1"/>
          </p:cNvPicPr>
          <p:nvPr/>
        </p:nvPicPr>
        <p:blipFill>
          <a:blip r:embed="rId3" cstate="print"/>
          <a:srcRect/>
          <a:stretch>
            <a:fillRect/>
          </a:stretch>
        </p:blipFill>
        <p:spPr bwMode="auto">
          <a:xfrm>
            <a:off x="6934200" y="5486400"/>
            <a:ext cx="750781" cy="904579"/>
          </a:xfrm>
          <a:prstGeom prst="rect">
            <a:avLst/>
          </a:prstGeom>
          <a:noFill/>
        </p:spPr>
      </p:pic>
      <p:sp>
        <p:nvSpPr>
          <p:cNvPr id="22" name="Rounded Rectangle 21"/>
          <p:cNvSpPr/>
          <p:nvPr/>
        </p:nvSpPr>
        <p:spPr bwMode="auto">
          <a:xfrm>
            <a:off x="5715000" y="1828800"/>
            <a:ext cx="1524000" cy="130048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s-ES" sz="2000" dirty="0" smtClean="0">
                <a:solidFill>
                  <a:srgbClr val="FFFFFF"/>
                </a:solidFill>
                <a:effectLst>
                  <a:outerShdw blurRad="38100" dist="38100" dir="2700000" algn="tl">
                    <a:srgbClr val="000000">
                      <a:alpha val="43137"/>
                    </a:srgbClr>
                  </a:outerShdw>
                </a:effectLst>
              </a:rPr>
              <a:t>LINQ</a:t>
            </a:r>
          </a:p>
          <a:p>
            <a:pPr algn="ctr" defTabSz="914099"/>
            <a:r>
              <a:rPr lang="es-ES" sz="2000" dirty="0" smtClean="0">
                <a:solidFill>
                  <a:srgbClr val="FFFFFF"/>
                </a:solidFill>
                <a:effectLst>
                  <a:outerShdw blurRad="38100" dist="38100" dir="2700000" algn="tl">
                    <a:srgbClr val="000000">
                      <a:alpha val="43137"/>
                    </a:srgbClr>
                  </a:outerShdw>
                </a:effectLst>
              </a:rPr>
              <a:t>To Entities</a:t>
            </a:r>
          </a:p>
        </p:txBody>
      </p:sp>
      <p:sp>
        <p:nvSpPr>
          <p:cNvPr id="23" name="Rounded Rectangle 22"/>
          <p:cNvSpPr/>
          <p:nvPr/>
        </p:nvSpPr>
        <p:spPr bwMode="auto">
          <a:xfrm>
            <a:off x="5715000" y="3200400"/>
            <a:ext cx="1524000" cy="762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s-ES" sz="2000" dirty="0" smtClean="0">
                <a:solidFill>
                  <a:srgbClr val="FFFFFF"/>
                </a:solidFill>
                <a:effectLst>
                  <a:outerShdw blurRad="38100" dist="38100" dir="2700000" algn="tl">
                    <a:srgbClr val="000000">
                      <a:alpha val="43137"/>
                    </a:srgbClr>
                  </a:outerShdw>
                </a:effectLst>
              </a:rPr>
              <a:t>Servicios de Datos</a:t>
            </a:r>
          </a:p>
        </p:txBody>
      </p:sp>
      <p:sp>
        <p:nvSpPr>
          <p:cNvPr id="24" name="Rounded Rectangle 23"/>
          <p:cNvSpPr/>
          <p:nvPr/>
        </p:nvSpPr>
        <p:spPr bwMode="auto">
          <a:xfrm>
            <a:off x="5715000" y="4038600"/>
            <a:ext cx="15240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s-ES" sz="2000" dirty="0" smtClean="0">
                <a:solidFill>
                  <a:srgbClr val="FFFFFF"/>
                </a:solidFill>
                <a:effectLst>
                  <a:outerShdw blurRad="38100" dist="38100" dir="2700000" algn="tl">
                    <a:srgbClr val="000000">
                      <a:alpha val="43137"/>
                    </a:srgbClr>
                  </a:outerShdw>
                </a:effectLst>
              </a:rPr>
              <a:t>Entities</a:t>
            </a:r>
          </a:p>
        </p:txBody>
      </p:sp>
      <p:sp>
        <p:nvSpPr>
          <p:cNvPr id="25" name="Rounded Rectangle 24"/>
          <p:cNvSpPr/>
          <p:nvPr/>
        </p:nvSpPr>
        <p:spPr bwMode="auto">
          <a:xfrm>
            <a:off x="7315200" y="2667000"/>
            <a:ext cx="1524000" cy="1295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s-ES" sz="2000" dirty="0" smtClean="0">
                <a:solidFill>
                  <a:srgbClr val="FFFFFF"/>
                </a:solidFill>
                <a:effectLst>
                  <a:outerShdw blurRad="38100" dist="38100" dir="2700000" algn="tl">
                    <a:srgbClr val="000000">
                      <a:alpha val="43137"/>
                    </a:srgbClr>
                  </a:outerShdw>
                </a:effectLst>
              </a:rPr>
              <a:t>LINQ</a:t>
            </a:r>
          </a:p>
          <a:p>
            <a:pPr algn="ctr" defTabSz="914099"/>
            <a:r>
              <a:rPr lang="es-ES" sz="2000" dirty="0" smtClean="0">
                <a:solidFill>
                  <a:srgbClr val="FFFFFF"/>
                </a:solidFill>
                <a:effectLst>
                  <a:outerShdw blurRad="38100" dist="38100" dir="2700000" algn="tl">
                    <a:srgbClr val="000000">
                      <a:alpha val="43137"/>
                    </a:srgbClr>
                  </a:outerShdw>
                </a:effectLst>
              </a:rPr>
              <a:t>To Datasets</a:t>
            </a:r>
          </a:p>
        </p:txBody>
      </p:sp>
      <p:sp>
        <p:nvSpPr>
          <p:cNvPr id="26" name="Rounded Rectangle 25"/>
          <p:cNvSpPr/>
          <p:nvPr/>
        </p:nvSpPr>
        <p:spPr bwMode="auto">
          <a:xfrm>
            <a:off x="5715000" y="4724400"/>
            <a:ext cx="31242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s-ES" sz="2000" dirty="0" smtClean="0">
                <a:solidFill>
                  <a:srgbClr val="FFFFFF"/>
                </a:solidFill>
                <a:effectLst>
                  <a:outerShdw blurRad="38100" dist="38100" dir="2700000" algn="tl">
                    <a:srgbClr val="000000">
                      <a:alpha val="43137"/>
                    </a:srgbClr>
                  </a:outerShdw>
                </a:effectLst>
              </a:rPr>
              <a:t>ADO.NET Providers</a:t>
            </a:r>
          </a:p>
        </p:txBody>
      </p:sp>
      <p:sp>
        <p:nvSpPr>
          <p:cNvPr id="27" name="Rounded Rectangle 26"/>
          <p:cNvSpPr/>
          <p:nvPr/>
        </p:nvSpPr>
        <p:spPr bwMode="auto">
          <a:xfrm>
            <a:off x="7315200" y="4038600"/>
            <a:ext cx="15240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s-ES" sz="2000" dirty="0" smtClean="0">
                <a:solidFill>
                  <a:srgbClr val="FFFFFF"/>
                </a:solidFill>
                <a:effectLst>
                  <a:outerShdw blurRad="38100" dist="38100" dir="2700000" algn="tl">
                    <a:srgbClr val="000000">
                      <a:alpha val="43137"/>
                    </a:srgbClr>
                  </a:outerShdw>
                </a:effectLst>
              </a:rPr>
              <a:t>Datasets</a:t>
            </a:r>
          </a:p>
        </p:txBody>
      </p:sp>
      <p:grpSp>
        <p:nvGrpSpPr>
          <p:cNvPr id="12" name="Group 11"/>
          <p:cNvGrpSpPr/>
          <p:nvPr/>
        </p:nvGrpSpPr>
        <p:grpSpPr>
          <a:xfrm>
            <a:off x="8175582" y="88900"/>
            <a:ext cx="895436" cy="920016"/>
            <a:chOff x="6903986" y="4419600"/>
            <a:chExt cx="895436" cy="920016"/>
          </a:xfrm>
        </p:grpSpPr>
        <p:pic>
          <p:nvPicPr>
            <p:cNvPr id="13" name="Picture 2" descr="C:\Work\Katmai Marketing\PAG_icon library\PAG_icon library\Database blue.png"/>
            <p:cNvPicPr>
              <a:picLocks noChangeAspect="1" noChangeArrowheads="1"/>
            </p:cNvPicPr>
            <p:nvPr/>
          </p:nvPicPr>
          <p:blipFill>
            <a:blip r:embed="rId4"/>
            <a:srcRect/>
            <a:stretch>
              <a:fillRect/>
            </a:stretch>
          </p:blipFill>
          <p:spPr bwMode="auto">
            <a:xfrm>
              <a:off x="7086600" y="4419600"/>
              <a:ext cx="712822" cy="746692"/>
            </a:xfrm>
            <a:prstGeom prst="rect">
              <a:avLst/>
            </a:prstGeom>
            <a:noFill/>
            <a:ln w="9525">
              <a:noFill/>
              <a:miter lim="800000"/>
              <a:headEnd/>
              <a:tailEnd/>
            </a:ln>
          </p:spPr>
        </p:pic>
        <p:pic>
          <p:nvPicPr>
            <p:cNvPr id="14"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5"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LINQ </a:t>
            </a:r>
            <a:br>
              <a:rPr lang="en-US" dirty="0" smtClean="0"/>
            </a:br>
            <a:r>
              <a:rPr lang="en-US" sz="3600" dirty="0" smtClean="0">
                <a:solidFill>
                  <a:schemeClr val="tx2"/>
                </a:solidFill>
              </a:rPr>
              <a:t>LINQ to SQL and LINQ to Entities</a:t>
            </a:r>
            <a:endParaRPr lang="en-US" sz="3600" dirty="0">
              <a:solidFill>
                <a:schemeClr val="tx2"/>
              </a:solidFill>
            </a:endParaRPr>
          </a:p>
        </p:txBody>
      </p:sp>
      <p:sp>
        <p:nvSpPr>
          <p:cNvPr id="3" name="Text Placeholder 2"/>
          <p:cNvSpPr>
            <a:spLocks noGrp="1"/>
          </p:cNvSpPr>
          <p:nvPr>
            <p:ph type="body" sz="quarter" idx="10"/>
          </p:nvPr>
        </p:nvSpPr>
        <p:spPr>
          <a:xfrm>
            <a:off x="381000" y="1932730"/>
            <a:ext cx="8382000" cy="4696670"/>
          </a:xfrm>
        </p:spPr>
        <p:txBody>
          <a:bodyPr/>
          <a:lstStyle/>
          <a:p>
            <a:r>
              <a:rPr lang="en-US" sz="2800" dirty="0" smtClean="0"/>
              <a:t>IntelliSense, typed vars, compile-time </a:t>
            </a:r>
            <a:br>
              <a:rPr lang="en-US" sz="2800" dirty="0" smtClean="0"/>
            </a:br>
            <a:r>
              <a:rPr lang="en-US" sz="2800" dirty="0" smtClean="0"/>
              <a:t>error checking</a:t>
            </a:r>
          </a:p>
          <a:p>
            <a:r>
              <a:rPr lang="en-US" sz="2800" dirty="0" smtClean="0"/>
              <a:t>Add logic to insert, update, delete events</a:t>
            </a:r>
          </a:p>
          <a:p>
            <a:r>
              <a:rPr lang="en-US" sz="2800" dirty="0" smtClean="0"/>
              <a:t>LINQ to SQL</a:t>
            </a:r>
          </a:p>
          <a:p>
            <a:pPr lvl="1"/>
            <a:r>
              <a:rPr lang="en-US" sz="2400" dirty="0" smtClean="0"/>
              <a:t>Access SQL Server databases only</a:t>
            </a:r>
          </a:p>
          <a:p>
            <a:pPr lvl="1"/>
            <a:r>
              <a:rPr lang="en-US" sz="2400" dirty="0" smtClean="0"/>
              <a:t>1:1 mapping of SQL Server database to classes</a:t>
            </a:r>
          </a:p>
          <a:p>
            <a:r>
              <a:rPr lang="en-US" sz="2800" dirty="0" smtClean="0"/>
              <a:t>LINQ to Entities</a:t>
            </a:r>
          </a:p>
          <a:p>
            <a:pPr lvl="1"/>
            <a:r>
              <a:rPr lang="en-US" sz="2400" dirty="0" smtClean="0"/>
              <a:t>Enables richer level of abstraction</a:t>
            </a:r>
          </a:p>
          <a:p>
            <a:pPr lvl="1"/>
            <a:r>
              <a:rPr lang="en-US" sz="2400" dirty="0" smtClean="0"/>
              <a:t>Entity Framework provides flexible</a:t>
            </a:r>
            <a:br>
              <a:rPr lang="en-US" sz="2400" dirty="0" smtClean="0"/>
            </a:br>
            <a:r>
              <a:rPr lang="en-US" sz="2400" dirty="0" smtClean="0"/>
              <a:t>mapping support</a:t>
            </a:r>
          </a:p>
          <a:p>
            <a:endParaRPr lang="en-AU" dirty="0"/>
          </a:p>
        </p:txBody>
      </p:sp>
      <p:grpSp>
        <p:nvGrpSpPr>
          <p:cNvPr id="5" name="Group 4"/>
          <p:cNvGrpSpPr/>
          <p:nvPr/>
        </p:nvGrpSpPr>
        <p:grpSpPr>
          <a:xfrm>
            <a:off x="8175582" y="88900"/>
            <a:ext cx="895436" cy="920016"/>
            <a:chOff x="6903986" y="4419600"/>
            <a:chExt cx="895436" cy="920016"/>
          </a:xfrm>
        </p:grpSpPr>
        <p:pic>
          <p:nvPicPr>
            <p:cNvPr id="6"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7"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57200" y="1419224"/>
            <a:ext cx="3886201" cy="4905375"/>
            <a:chOff x="457200" y="1419224"/>
            <a:chExt cx="3886201" cy="4905375"/>
          </a:xfrm>
        </p:grpSpPr>
        <p:sp>
          <p:nvSpPr>
            <p:cNvPr id="50" name="Rounded Rectangle 49"/>
            <p:cNvSpPr/>
            <p:nvPr/>
          </p:nvSpPr>
          <p:spPr bwMode="auto">
            <a:xfrm rot="16200000">
              <a:off x="-52387" y="1928812"/>
              <a:ext cx="4905375" cy="3886200"/>
            </a:xfrm>
            <a:prstGeom prst="roundRect">
              <a:avLst>
                <a:gd name="adj" fmla="val 584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51" name="Group 50"/>
            <p:cNvGrpSpPr/>
            <p:nvPr/>
          </p:nvGrpSpPr>
          <p:grpSpPr>
            <a:xfrm>
              <a:off x="659961" y="2296471"/>
              <a:ext cx="3442139" cy="1645736"/>
              <a:chOff x="444061" y="2088064"/>
              <a:chExt cx="3442139" cy="1645736"/>
            </a:xfrm>
          </p:grpSpPr>
          <p:grpSp>
            <p:nvGrpSpPr>
              <p:cNvPr id="55" name="Group 54"/>
              <p:cNvGrpSpPr/>
              <p:nvPr/>
            </p:nvGrpSpPr>
            <p:grpSpPr>
              <a:xfrm>
                <a:off x="2057400" y="2088064"/>
                <a:ext cx="1828800" cy="1264736"/>
                <a:chOff x="1597195" y="1990257"/>
                <a:chExt cx="2289005" cy="1582998"/>
              </a:xfrm>
            </p:grpSpPr>
            <p:pic>
              <p:nvPicPr>
                <p:cNvPr id="59" name="Picture 5" descr="C:\Program Files\Microsoft Resource DVD Artwork\DVD_ART\Artwork_Imagery\HARDWARE_IMAGERY\Illustration - Misc Hardware\Miscellaneous\disk pc purple.png"/>
                <p:cNvPicPr>
                  <a:picLocks noChangeAspect="1" noChangeArrowheads="1"/>
                </p:cNvPicPr>
                <p:nvPr/>
              </p:nvPicPr>
              <p:blipFill>
                <a:blip r:embed="rId3"/>
                <a:srcRect/>
                <a:stretch>
                  <a:fillRect/>
                </a:stretch>
              </p:blipFill>
              <p:spPr bwMode="auto">
                <a:xfrm>
                  <a:off x="1597195" y="1990257"/>
                  <a:ext cx="2289005" cy="1582998"/>
                </a:xfrm>
                <a:prstGeom prst="rect">
                  <a:avLst/>
                </a:prstGeom>
                <a:noFill/>
              </p:spPr>
            </p:pic>
            <p:pic>
              <p:nvPicPr>
                <p:cNvPr id="60" name="Picture 8" descr="C:\Program Files\Microsoft Resource DVD Artwork\DVD_ART\Artwork_Imagery\Shapes and Graphics\Cylinder\green gel cylinder.png"/>
                <p:cNvPicPr>
                  <a:picLocks noChangeAspect="1" noChangeArrowheads="1"/>
                </p:cNvPicPr>
                <p:nvPr/>
              </p:nvPicPr>
              <p:blipFill>
                <a:blip r:embed="rId4" cstate="print"/>
                <a:srcRect/>
                <a:stretch>
                  <a:fillRect/>
                </a:stretch>
              </p:blipFill>
              <p:spPr bwMode="auto">
                <a:xfrm>
                  <a:off x="2944727" y="2584041"/>
                  <a:ext cx="583925" cy="563071"/>
                </a:xfrm>
                <a:prstGeom prst="rect">
                  <a:avLst/>
                </a:prstGeom>
                <a:noFill/>
              </p:spPr>
            </p:pic>
          </p:grpSp>
          <p:grpSp>
            <p:nvGrpSpPr>
              <p:cNvPr id="56" name="Group 55"/>
              <p:cNvGrpSpPr/>
              <p:nvPr/>
            </p:nvGrpSpPr>
            <p:grpSpPr>
              <a:xfrm>
                <a:off x="444061" y="2514600"/>
                <a:ext cx="1765739" cy="1219200"/>
                <a:chOff x="718036" y="2850220"/>
                <a:chExt cx="1390027" cy="959780"/>
              </a:xfrm>
            </p:grpSpPr>
            <p:pic>
              <p:nvPicPr>
                <p:cNvPr id="57" name="Picture 4" descr="C:\Program Files\Microsoft Resource DVD Artwork\DVD_ART\Artwork_Imagery\HARDWARE_IMAGERY\Illustration - Misc Hardware\Miscellaneous\disk person pc laptop person blue.png"/>
                <p:cNvPicPr>
                  <a:picLocks noChangeAspect="1" noChangeArrowheads="1"/>
                </p:cNvPicPr>
                <p:nvPr/>
              </p:nvPicPr>
              <p:blipFill>
                <a:blip r:embed="rId5"/>
                <a:srcRect/>
                <a:stretch>
                  <a:fillRect/>
                </a:stretch>
              </p:blipFill>
              <p:spPr bwMode="auto">
                <a:xfrm>
                  <a:off x="718036" y="2850220"/>
                  <a:ext cx="1390027" cy="959780"/>
                </a:xfrm>
                <a:prstGeom prst="rect">
                  <a:avLst/>
                </a:prstGeom>
                <a:noFill/>
              </p:spPr>
            </p:pic>
            <p:pic>
              <p:nvPicPr>
                <p:cNvPr id="58" name="Picture 8" descr="C:\Program Files\Microsoft Resource DVD Artwork\DVD_ART\Artwork_Imagery\Shapes and Graphics\Cylinder\green gel cylinder.png"/>
                <p:cNvPicPr>
                  <a:picLocks noChangeAspect="1" noChangeArrowheads="1"/>
                </p:cNvPicPr>
                <p:nvPr/>
              </p:nvPicPr>
              <p:blipFill>
                <a:blip r:embed="rId6" cstate="print"/>
                <a:srcRect/>
                <a:stretch>
                  <a:fillRect/>
                </a:stretch>
              </p:blipFill>
              <p:spPr bwMode="auto">
                <a:xfrm>
                  <a:off x="846007" y="3328100"/>
                  <a:ext cx="276417" cy="266545"/>
                </a:xfrm>
                <a:prstGeom prst="rect">
                  <a:avLst/>
                </a:prstGeom>
                <a:noFill/>
              </p:spPr>
            </p:pic>
          </p:grpSp>
        </p:grpSp>
        <p:pic>
          <p:nvPicPr>
            <p:cNvPr id="52" name="Picture 3" descr="C:\Program Files\Microsoft Resource DVD Artwork\DVD_ART\Artwork_Imagery\Shapes and Graphics\Line\line drop shadow.png"/>
            <p:cNvPicPr>
              <a:picLocks noChangeAspect="1" noChangeArrowheads="1"/>
            </p:cNvPicPr>
            <p:nvPr/>
          </p:nvPicPr>
          <p:blipFill>
            <a:blip r:embed="rId7"/>
            <a:srcRect/>
            <a:stretch>
              <a:fillRect/>
            </a:stretch>
          </p:blipFill>
          <p:spPr bwMode="auto">
            <a:xfrm>
              <a:off x="952500" y="1943100"/>
              <a:ext cx="2895600" cy="228600"/>
            </a:xfrm>
            <a:prstGeom prst="rect">
              <a:avLst/>
            </a:prstGeom>
            <a:noFill/>
          </p:spPr>
        </p:pic>
        <p:sp>
          <p:nvSpPr>
            <p:cNvPr id="53" name="Content Placeholder 16"/>
            <p:cNvSpPr txBox="1">
              <a:spLocks/>
            </p:cNvSpPr>
            <p:nvPr/>
          </p:nvSpPr>
          <p:spPr>
            <a:xfrm>
              <a:off x="609600" y="4191000"/>
              <a:ext cx="3657600" cy="1107996"/>
            </a:xfrm>
            <a:prstGeom prst="rect">
              <a:avLst/>
            </a:prstGeom>
          </p:spPr>
          <p:txBody>
            <a:bodyPr vert="horz" wrap="square" lIns="0" tIns="0" rIns="0" bIns="0" rtlCol="0">
              <a:spAutoFit/>
            </a:bodyPr>
            <a:lstStyle/>
            <a:p>
              <a:pPr marL="339976" marR="0" lvl="0" indent="-339976" algn="l" defTabSz="914363" rtl="0" eaLnBrk="1" fontAlgn="auto" latinLnBrk="0" hangingPunct="1">
                <a:lnSpc>
                  <a:spcPct val="90000"/>
                </a:lnSpc>
                <a:spcBef>
                  <a:spcPct val="20000"/>
                </a:spcBef>
                <a:spcAft>
                  <a:spcPts val="0"/>
                </a:spcAft>
                <a:buClrTx/>
                <a:buSzPct val="80000"/>
                <a:buFontTx/>
                <a:buBlip>
                  <a:blip r:embed="rId8"/>
                </a:buBlip>
                <a:tabLst/>
                <a:defRPr/>
              </a:pPr>
              <a:r>
                <a:rPr kumimoji="0" lang="es-ES"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Relational</a:t>
              </a:r>
              <a:r>
                <a:rPr kumimoji="0" lang="es-E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s-ES"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client</a:t>
              </a:r>
              <a:r>
                <a:rPr kumimoji="0" lang="es-E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/server </a:t>
              </a:r>
              <a:r>
                <a:rPr kumimoji="0" lang="es-ES"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applications</a:t>
              </a:r>
              <a:endParaRPr kumimoji="0" lang="es-E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39976" marR="0" lvl="0" indent="-339976" algn="l" defTabSz="914363" rtl="0" eaLnBrk="1" fontAlgn="auto" latinLnBrk="0" hangingPunct="1">
                <a:lnSpc>
                  <a:spcPct val="90000"/>
                </a:lnSpc>
                <a:spcBef>
                  <a:spcPct val="20000"/>
                </a:spcBef>
                <a:spcAft>
                  <a:spcPts val="0"/>
                </a:spcAft>
                <a:buClrTx/>
                <a:buSzPct val="80000"/>
                <a:buFontTx/>
                <a:buBlip>
                  <a:blip r:embed="rId8"/>
                </a:buBlip>
                <a:tabLst/>
                <a:defRPr/>
              </a:pPr>
              <a:r>
                <a:rPr kumimoji="0" lang="es-ES"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Stationary</a:t>
              </a:r>
              <a:r>
                <a:rPr kumimoji="0" lang="es-E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s-ES"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centralized</a:t>
              </a:r>
              <a:r>
                <a:rPr kumimoji="0" lang="es-E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data</a:t>
              </a:r>
            </a:p>
            <a:p>
              <a:pPr marL="339976" marR="0" lvl="0" indent="-339976" algn="l" defTabSz="914363" rtl="0" eaLnBrk="1" fontAlgn="auto" latinLnBrk="0" hangingPunct="1">
                <a:lnSpc>
                  <a:spcPct val="90000"/>
                </a:lnSpc>
                <a:spcBef>
                  <a:spcPct val="20000"/>
                </a:spcBef>
                <a:spcAft>
                  <a:spcPts val="0"/>
                </a:spcAft>
                <a:buClrTx/>
                <a:buSzPct val="80000"/>
                <a:buFontTx/>
                <a:buBlip>
                  <a:blip r:embed="rId8"/>
                </a:buBlip>
                <a:tabLst/>
                <a:defRPr/>
              </a:pPr>
              <a:r>
                <a:rPr kumimoji="0" lang="es-ES"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Some</a:t>
              </a:r>
              <a:r>
                <a:rPr kumimoji="0" lang="es-E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s-ES"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services</a:t>
              </a:r>
              <a:endParaRPr kumimoji="0" lang="es-E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54" name="Content Placeholder 17"/>
            <p:cNvSpPr txBox="1">
              <a:spLocks/>
            </p:cNvSpPr>
            <p:nvPr/>
          </p:nvSpPr>
          <p:spPr>
            <a:xfrm>
              <a:off x="457200" y="1558802"/>
              <a:ext cx="3886200" cy="498598"/>
            </a:xfrm>
            <a:prstGeom prst="rect">
              <a:avLst/>
            </a:prstGeom>
          </p:spPr>
          <p:txBody>
            <a:bodyPr vert="horz" wrap="square" lIns="0" tIns="0" rIns="0" bIns="0" rtlCol="0">
              <a:spAutoFit/>
            </a:bodyPr>
            <a:lstStyle/>
            <a:p>
              <a:pPr marL="347914" marR="0" lvl="0" indent="-347914" algn="ctr" defTabSz="914363" rtl="0" eaLnBrk="1" fontAlgn="auto" latinLnBrk="0" hangingPunct="1">
                <a:lnSpc>
                  <a:spcPct val="90000"/>
                </a:lnSpc>
                <a:spcBef>
                  <a:spcPct val="20000"/>
                </a:spcBef>
                <a:spcAft>
                  <a:spcPts val="0"/>
                </a:spcAft>
                <a:buClrTx/>
                <a:buSzPct val="80000"/>
                <a:tabLst/>
                <a:defRPr/>
              </a:pPr>
              <a:r>
                <a:rPr kumimoji="0" lang="es-ES" sz="3600" b="1" i="1"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Yesterday</a:t>
              </a:r>
              <a:endParaRPr kumimoji="0" lang="es-ES" sz="36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pSp>
      <p:sp>
        <p:nvSpPr>
          <p:cNvPr id="44" name="Title 1"/>
          <p:cNvSpPr>
            <a:spLocks noGrp="1"/>
          </p:cNvSpPr>
          <p:nvPr>
            <p:ph type="title"/>
          </p:nvPr>
        </p:nvSpPr>
        <p:spPr>
          <a:xfrm>
            <a:off x="228600" y="230188"/>
            <a:ext cx="8915400" cy="553998"/>
          </a:xfrm>
        </p:spPr>
        <p:txBody>
          <a:bodyPr/>
          <a:lstStyle/>
          <a:p>
            <a:r>
              <a:rPr lang="es-ES" sz="4000" smtClean="0"/>
              <a:t>Evolución de la programación de BBDD</a:t>
            </a:r>
            <a:endParaRPr lang="es-ES" sz="4000" dirty="0"/>
          </a:p>
        </p:txBody>
      </p:sp>
      <p:grpSp>
        <p:nvGrpSpPr>
          <p:cNvPr id="48" name="Group 47"/>
          <p:cNvGrpSpPr/>
          <p:nvPr/>
        </p:nvGrpSpPr>
        <p:grpSpPr>
          <a:xfrm>
            <a:off x="4800600" y="1419225"/>
            <a:ext cx="3886201" cy="4905375"/>
            <a:chOff x="4800600" y="1419225"/>
            <a:chExt cx="3886201" cy="4905375"/>
          </a:xfrm>
        </p:grpSpPr>
        <p:sp>
          <p:nvSpPr>
            <p:cNvPr id="34" name="Rounded Rectangle 33"/>
            <p:cNvSpPr/>
            <p:nvPr/>
          </p:nvSpPr>
          <p:spPr bwMode="auto">
            <a:xfrm rot="16200000">
              <a:off x="4291013" y="1928813"/>
              <a:ext cx="4905375" cy="3886200"/>
            </a:xfrm>
            <a:prstGeom prst="roundRect">
              <a:avLst>
                <a:gd name="adj" fmla="val 584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0" name="Group 29"/>
            <p:cNvGrpSpPr/>
            <p:nvPr/>
          </p:nvGrpSpPr>
          <p:grpSpPr>
            <a:xfrm>
              <a:off x="4940300" y="2418207"/>
              <a:ext cx="3581400" cy="1598636"/>
              <a:chOff x="5105400" y="2209800"/>
              <a:chExt cx="3581400" cy="1598636"/>
            </a:xfrm>
          </p:grpSpPr>
          <p:pic>
            <p:nvPicPr>
              <p:cNvPr id="1026" name="Picture 2" descr="C:\Program Files\Microsoft Resource DVD Artwork\DVD_ART\Artwork_Imagery\HARDWARE_IMAGERY\Illustration - Misc Hardware\Miscellaneous\Connecting people icon.png"/>
              <p:cNvPicPr>
                <a:picLocks noChangeAspect="1" noChangeArrowheads="1"/>
              </p:cNvPicPr>
              <p:nvPr/>
            </p:nvPicPr>
            <p:blipFill>
              <a:blip r:embed="rId9" cstate="print"/>
              <a:srcRect/>
              <a:stretch>
                <a:fillRect/>
              </a:stretch>
            </p:blipFill>
            <p:spPr bwMode="auto">
              <a:xfrm>
                <a:off x="6386852" y="2575288"/>
                <a:ext cx="1233148" cy="1233148"/>
              </a:xfrm>
              <a:prstGeom prst="rect">
                <a:avLst/>
              </a:prstGeom>
              <a:noFill/>
            </p:spPr>
          </p:pic>
          <p:pic>
            <p:nvPicPr>
              <p:cNvPr id="2" name="Picture 3" descr="C:\Program Files\Microsoft Resource DVD Artwork\DVD_ART\Artwork_Imagery\HARDWARE_IMAGERY\Illustration - Misc Hardware\Miscellaneous\Connecting devices icon.png"/>
              <p:cNvPicPr>
                <a:picLocks noChangeAspect="1" noChangeArrowheads="1"/>
              </p:cNvPicPr>
              <p:nvPr/>
            </p:nvPicPr>
            <p:blipFill>
              <a:blip r:embed="rId10" cstate="print"/>
              <a:srcRect/>
              <a:stretch>
                <a:fillRect/>
              </a:stretch>
            </p:blipFill>
            <p:spPr bwMode="auto">
              <a:xfrm>
                <a:off x="5105400" y="2238975"/>
                <a:ext cx="1193860" cy="1109033"/>
              </a:xfrm>
              <a:prstGeom prst="rect">
                <a:avLst/>
              </a:prstGeom>
              <a:noFill/>
            </p:spPr>
          </p:pic>
          <p:pic>
            <p:nvPicPr>
              <p:cNvPr id="3" name="Picture 5" descr="C:\Program Files\Microsoft Resource DVD Artwork\DVD_ART\Artwork_Imagery\HARDWARE_IMAGERY\Illustration - Misc Hardware\Miscellaneous\disk mobile device person yellow.png"/>
              <p:cNvPicPr>
                <a:picLocks noChangeAspect="1" noChangeArrowheads="1"/>
              </p:cNvPicPr>
              <p:nvPr/>
            </p:nvPicPr>
            <p:blipFill>
              <a:blip r:embed="rId11"/>
              <a:srcRect/>
              <a:stretch>
                <a:fillRect/>
              </a:stretch>
            </p:blipFill>
            <p:spPr bwMode="auto">
              <a:xfrm>
                <a:off x="7440639" y="2286000"/>
                <a:ext cx="1246161" cy="915853"/>
              </a:xfrm>
              <a:prstGeom prst="rect">
                <a:avLst/>
              </a:prstGeom>
              <a:noFill/>
            </p:spPr>
          </p:pic>
          <p:pic>
            <p:nvPicPr>
              <p:cNvPr id="43" name="Picture 8" descr="C:\Program Files\Microsoft Resource DVD Artwork\DVD_ART\Artwork_Imagery\Shapes and Graphics\Cylinder\green gel cylinder.png"/>
              <p:cNvPicPr>
                <a:picLocks noChangeAspect="1" noChangeArrowheads="1"/>
              </p:cNvPicPr>
              <p:nvPr/>
            </p:nvPicPr>
            <p:blipFill>
              <a:blip r:embed="rId12" cstate="print"/>
              <a:srcRect/>
              <a:stretch>
                <a:fillRect/>
              </a:stretch>
            </p:blipFill>
            <p:spPr bwMode="auto">
              <a:xfrm>
                <a:off x="8334472" y="2721406"/>
                <a:ext cx="240816" cy="232216"/>
              </a:xfrm>
              <a:prstGeom prst="rect">
                <a:avLst/>
              </a:prstGeom>
              <a:noFill/>
            </p:spPr>
          </p:pic>
          <p:pic>
            <p:nvPicPr>
              <p:cNvPr id="15" name="Picture 8" descr="C:\Program Files\Microsoft Resource DVD Artwork\DVD_ART\Artwork_Imagery\Shapes and Graphics\Cylinder\green gel cylinder.png"/>
              <p:cNvPicPr>
                <a:picLocks noChangeAspect="1" noChangeArrowheads="1"/>
              </p:cNvPicPr>
              <p:nvPr/>
            </p:nvPicPr>
            <p:blipFill>
              <a:blip r:embed="rId13" cstate="print"/>
              <a:srcRect/>
              <a:stretch>
                <a:fillRect/>
              </a:stretch>
            </p:blipFill>
            <p:spPr bwMode="auto">
              <a:xfrm>
                <a:off x="5528821" y="2209800"/>
                <a:ext cx="341883" cy="370932"/>
              </a:xfrm>
              <a:prstGeom prst="rect">
                <a:avLst/>
              </a:prstGeom>
              <a:noFill/>
            </p:spPr>
          </p:pic>
        </p:grpSp>
        <p:pic>
          <p:nvPicPr>
            <p:cNvPr id="35" name="Picture 3" descr="C:\Program Files\Microsoft Resource DVD Artwork\DVD_ART\Artwork_Imagery\Shapes and Graphics\Line\line drop shadow.png"/>
            <p:cNvPicPr>
              <a:picLocks noChangeAspect="1" noChangeArrowheads="1"/>
            </p:cNvPicPr>
            <p:nvPr/>
          </p:nvPicPr>
          <p:blipFill>
            <a:blip r:embed="rId7"/>
            <a:srcRect/>
            <a:stretch>
              <a:fillRect/>
            </a:stretch>
          </p:blipFill>
          <p:spPr bwMode="auto">
            <a:xfrm>
              <a:off x="5295900" y="1943100"/>
              <a:ext cx="2895600" cy="228600"/>
            </a:xfrm>
            <a:prstGeom prst="rect">
              <a:avLst/>
            </a:prstGeom>
            <a:noFill/>
          </p:spPr>
        </p:pic>
        <p:sp>
          <p:nvSpPr>
            <p:cNvPr id="29" name="Content Placeholder 17"/>
            <p:cNvSpPr txBox="1">
              <a:spLocks/>
            </p:cNvSpPr>
            <p:nvPr/>
          </p:nvSpPr>
          <p:spPr>
            <a:xfrm>
              <a:off x="4800600" y="1558802"/>
              <a:ext cx="3886200" cy="498598"/>
            </a:xfrm>
            <a:prstGeom prst="rect">
              <a:avLst/>
            </a:prstGeom>
          </p:spPr>
          <p:txBody>
            <a:bodyPr vert="horz" wrap="square" lIns="0" tIns="0" rIns="0" bIns="0" rtlCol="0">
              <a:spAutoFit/>
            </a:bodyPr>
            <a:lstStyle/>
            <a:p>
              <a:pPr marL="347914" marR="0" lvl="0" indent="-347914" algn="ctr" defTabSz="914363" rtl="0" eaLnBrk="1" fontAlgn="auto" latinLnBrk="0" hangingPunct="1">
                <a:lnSpc>
                  <a:spcPct val="90000"/>
                </a:lnSpc>
                <a:spcBef>
                  <a:spcPct val="20000"/>
                </a:spcBef>
                <a:spcAft>
                  <a:spcPts val="0"/>
                </a:spcAft>
                <a:buClrTx/>
                <a:buSzPct val="80000"/>
                <a:tabLst/>
                <a:defRPr/>
              </a:pPr>
              <a:r>
                <a:rPr kumimoji="0" lang="es-ES" sz="3600" b="1" i="1"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Hoy</a:t>
              </a:r>
              <a:endParaRPr kumimoji="0" lang="es-ES" sz="36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36" name="Content Placeholder 17"/>
            <p:cNvSpPr txBox="1">
              <a:spLocks/>
            </p:cNvSpPr>
            <p:nvPr/>
          </p:nvSpPr>
          <p:spPr>
            <a:xfrm>
              <a:off x="4953000" y="4191000"/>
              <a:ext cx="3733800" cy="1797415"/>
            </a:xfrm>
            <a:prstGeom prst="rect">
              <a:avLst/>
            </a:prstGeom>
          </p:spPr>
          <p:txBody>
            <a:bodyPr vert="horz" lIns="0" tIns="0" rIns="0" bIns="0" rtlCol="0">
              <a:spAutoFit/>
            </a:bodyPr>
            <a:lstStyle/>
            <a:p>
              <a:pPr marL="347914" marR="0" lvl="0" indent="-347914" algn="l" defTabSz="914363" rtl="0" eaLnBrk="1" fontAlgn="auto" latinLnBrk="0" hangingPunct="1">
                <a:lnSpc>
                  <a:spcPct val="90000"/>
                </a:lnSpc>
                <a:spcBef>
                  <a:spcPct val="20000"/>
                </a:spcBef>
                <a:spcAft>
                  <a:spcPts val="0"/>
                </a:spcAft>
                <a:buClrTx/>
                <a:buSzPct val="80000"/>
                <a:buFontTx/>
                <a:buBlip>
                  <a:blip r:embed="rId8"/>
                </a:buBlip>
                <a:tabLst/>
                <a:defRPr/>
              </a:pPr>
              <a:r>
                <a:rPr kumimoji="0" lang="es-E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Datos relacionales y no estructurados</a:t>
              </a:r>
            </a:p>
            <a:p>
              <a:pPr marL="347914" marR="0" lvl="0" indent="-347914" algn="l" defTabSz="914363" rtl="0" eaLnBrk="1" fontAlgn="auto" latinLnBrk="0" hangingPunct="1">
                <a:lnSpc>
                  <a:spcPct val="90000"/>
                </a:lnSpc>
                <a:spcBef>
                  <a:spcPct val="20000"/>
                </a:spcBef>
                <a:spcAft>
                  <a:spcPts val="0"/>
                </a:spcAft>
                <a:buClrTx/>
                <a:buSzPct val="80000"/>
                <a:buFontTx/>
                <a:buBlip>
                  <a:blip r:embed="rId8"/>
                </a:buBlip>
                <a:tabLst/>
                <a:defRPr/>
              </a:pPr>
              <a:r>
                <a:rPr lang="es-ES" sz="1600" smtClean="0">
                  <a:effectLst>
                    <a:outerShdw blurRad="38100" dist="38100" dir="2700000" algn="tl">
                      <a:srgbClr val="000000">
                        <a:alpha val="43137"/>
                      </a:srgbClr>
                    </a:outerShdw>
                  </a:effectLst>
                </a:rPr>
                <a:t>Acceso desde Web y dispositivos móviles</a:t>
              </a:r>
            </a:p>
            <a:p>
              <a:pPr marL="347914" marR="0" lvl="0" indent="-347914" algn="l" defTabSz="914363" rtl="0" eaLnBrk="1" fontAlgn="auto" latinLnBrk="0" hangingPunct="1">
                <a:lnSpc>
                  <a:spcPct val="90000"/>
                </a:lnSpc>
                <a:spcBef>
                  <a:spcPct val="20000"/>
                </a:spcBef>
                <a:spcAft>
                  <a:spcPts val="0"/>
                </a:spcAft>
                <a:buClrTx/>
                <a:buSzPct val="80000"/>
                <a:buFontTx/>
                <a:buBlip>
                  <a:blip r:embed="rId8"/>
                </a:buBlip>
                <a:tabLst/>
                <a:defRPr/>
              </a:pPr>
              <a:r>
                <a:rPr kumimoji="0" lang="es-E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Muchos servicios disponibles</a:t>
              </a:r>
            </a:p>
            <a:p>
              <a:pPr marL="347914" marR="0" lvl="0" indent="-347914" algn="l" defTabSz="914363" rtl="0" eaLnBrk="1" fontAlgn="auto" latinLnBrk="0" hangingPunct="1">
                <a:lnSpc>
                  <a:spcPct val="90000"/>
                </a:lnSpc>
                <a:spcBef>
                  <a:spcPct val="20000"/>
                </a:spcBef>
                <a:spcAft>
                  <a:spcPts val="0"/>
                </a:spcAft>
                <a:buClrTx/>
                <a:buSzPct val="80000"/>
                <a:buFontTx/>
                <a:buBlip>
                  <a:blip r:embed="rId8"/>
                </a:buBlip>
                <a:tabLst/>
                <a:defRPr/>
              </a:pPr>
              <a:r>
                <a:rPr lang="es-ES" sz="1600" smtClean="0">
                  <a:effectLst>
                    <a:outerShdw blurRad="38100" dist="38100" dir="2700000" algn="tl">
                      <a:srgbClr val="000000">
                        <a:alpha val="43137"/>
                      </a:srgbClr>
                    </a:outerShdw>
                  </a:effectLst>
                </a:rPr>
                <a:t>Sincronización de datos</a:t>
              </a:r>
            </a:p>
            <a:p>
              <a:pPr marL="347914" marR="0" lvl="0" indent="-347914" algn="l" defTabSz="914363" rtl="0" eaLnBrk="1" fontAlgn="auto" latinLnBrk="0" hangingPunct="1">
                <a:lnSpc>
                  <a:spcPct val="90000"/>
                </a:lnSpc>
                <a:spcBef>
                  <a:spcPct val="20000"/>
                </a:spcBef>
                <a:spcAft>
                  <a:spcPts val="0"/>
                </a:spcAft>
                <a:buClrTx/>
                <a:buSzPct val="80000"/>
                <a:buFontTx/>
                <a:buBlip>
                  <a:blip r:embed="rId8"/>
                </a:buBlip>
                <a:tabLst/>
                <a:defRPr/>
              </a:pPr>
              <a:r>
                <a:rPr kumimoji="0" lang="es-E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Soporte para aplicaciones antiguas</a:t>
              </a:r>
            </a:p>
            <a:p>
              <a:pPr marL="347914" marR="0" lvl="0" indent="-347914" algn="l" defTabSz="914363" rtl="0" eaLnBrk="1" fontAlgn="auto" latinLnBrk="0" hangingPunct="1">
                <a:lnSpc>
                  <a:spcPct val="90000"/>
                </a:lnSpc>
                <a:spcBef>
                  <a:spcPct val="20000"/>
                </a:spcBef>
                <a:spcAft>
                  <a:spcPts val="0"/>
                </a:spcAft>
                <a:buClrTx/>
                <a:buSzPct val="80000"/>
                <a:buFontTx/>
                <a:buBlip>
                  <a:blip r:embed="rId8"/>
                </a:buBlip>
                <a:tabLst/>
                <a:defRPr/>
              </a:pPr>
              <a:r>
                <a:rPr kumimoji="0" lang="es-E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Complejidad creciente</a:t>
              </a:r>
              <a:r>
                <a:rPr kumimoji="0" lang="es-ES" sz="1600" b="0" i="0" u="none" strike="noStrike" kern="1200" cap="none" spc="0" normalizeH="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 de los datos</a:t>
              </a:r>
              <a:endParaRPr kumimoji="0" lang="es-ES"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pSp>
      <p:grpSp>
        <p:nvGrpSpPr>
          <p:cNvPr id="47" name="Group 46"/>
          <p:cNvGrpSpPr/>
          <p:nvPr/>
        </p:nvGrpSpPr>
        <p:grpSpPr>
          <a:xfrm>
            <a:off x="457200" y="1419224"/>
            <a:ext cx="3886201" cy="4905375"/>
            <a:chOff x="457200" y="1419224"/>
            <a:chExt cx="3886201" cy="4905375"/>
          </a:xfrm>
        </p:grpSpPr>
        <p:sp>
          <p:nvSpPr>
            <p:cNvPr id="24" name="Rounded Rectangle 23"/>
            <p:cNvSpPr/>
            <p:nvPr/>
          </p:nvSpPr>
          <p:spPr bwMode="auto">
            <a:xfrm rot="16200000">
              <a:off x="-52387" y="1928812"/>
              <a:ext cx="4905375" cy="3886200"/>
            </a:xfrm>
            <a:prstGeom prst="roundRect">
              <a:avLst>
                <a:gd name="adj" fmla="val 584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3" name="Group 32"/>
            <p:cNvGrpSpPr/>
            <p:nvPr/>
          </p:nvGrpSpPr>
          <p:grpSpPr>
            <a:xfrm>
              <a:off x="659961" y="2296471"/>
              <a:ext cx="3442139" cy="1645736"/>
              <a:chOff x="444061" y="2088064"/>
              <a:chExt cx="3442139" cy="1645736"/>
            </a:xfrm>
          </p:grpSpPr>
          <p:grpSp>
            <p:nvGrpSpPr>
              <p:cNvPr id="31" name="Group 30"/>
              <p:cNvGrpSpPr/>
              <p:nvPr/>
            </p:nvGrpSpPr>
            <p:grpSpPr>
              <a:xfrm>
                <a:off x="2057400" y="2088064"/>
                <a:ext cx="1828800" cy="1264736"/>
                <a:chOff x="1597195" y="1990257"/>
                <a:chExt cx="2289005" cy="1582998"/>
              </a:xfrm>
            </p:grpSpPr>
            <p:pic>
              <p:nvPicPr>
                <p:cNvPr id="1029" name="Picture 5" descr="C:\Program Files\Microsoft Resource DVD Artwork\DVD_ART\Artwork_Imagery\HARDWARE_IMAGERY\Illustration - Misc Hardware\Miscellaneous\disk pc purple.png"/>
                <p:cNvPicPr>
                  <a:picLocks noChangeAspect="1" noChangeArrowheads="1"/>
                </p:cNvPicPr>
                <p:nvPr/>
              </p:nvPicPr>
              <p:blipFill>
                <a:blip r:embed="rId3"/>
                <a:srcRect/>
                <a:stretch>
                  <a:fillRect/>
                </a:stretch>
              </p:blipFill>
              <p:spPr bwMode="auto">
                <a:xfrm>
                  <a:off x="1597195" y="1990257"/>
                  <a:ext cx="2289005" cy="1582998"/>
                </a:xfrm>
                <a:prstGeom prst="rect">
                  <a:avLst/>
                </a:prstGeom>
                <a:noFill/>
              </p:spPr>
            </p:pic>
            <p:pic>
              <p:nvPicPr>
                <p:cNvPr id="1032" name="Picture 8" descr="C:\Program Files\Microsoft Resource DVD Artwork\DVD_ART\Artwork_Imagery\Shapes and Graphics\Cylinder\green gel cylinder.png"/>
                <p:cNvPicPr>
                  <a:picLocks noChangeAspect="1" noChangeArrowheads="1"/>
                </p:cNvPicPr>
                <p:nvPr/>
              </p:nvPicPr>
              <p:blipFill>
                <a:blip r:embed="rId4" cstate="print"/>
                <a:srcRect/>
                <a:stretch>
                  <a:fillRect/>
                </a:stretch>
              </p:blipFill>
              <p:spPr bwMode="auto">
                <a:xfrm>
                  <a:off x="2944727" y="2584041"/>
                  <a:ext cx="583925" cy="563071"/>
                </a:xfrm>
                <a:prstGeom prst="rect">
                  <a:avLst/>
                </a:prstGeom>
                <a:noFill/>
              </p:spPr>
            </p:pic>
          </p:grpSp>
          <p:grpSp>
            <p:nvGrpSpPr>
              <p:cNvPr id="32" name="Group 31"/>
              <p:cNvGrpSpPr/>
              <p:nvPr/>
            </p:nvGrpSpPr>
            <p:grpSpPr>
              <a:xfrm>
                <a:off x="444061" y="2514600"/>
                <a:ext cx="1765739" cy="1219200"/>
                <a:chOff x="718036" y="2850220"/>
                <a:chExt cx="1390027" cy="959780"/>
              </a:xfrm>
            </p:grpSpPr>
            <p:pic>
              <p:nvPicPr>
                <p:cNvPr id="1028" name="Picture 4" descr="C:\Program Files\Microsoft Resource DVD Artwork\DVD_ART\Artwork_Imagery\HARDWARE_IMAGERY\Illustration - Misc Hardware\Miscellaneous\disk person pc laptop person blue.png"/>
                <p:cNvPicPr>
                  <a:picLocks noChangeAspect="1" noChangeArrowheads="1"/>
                </p:cNvPicPr>
                <p:nvPr/>
              </p:nvPicPr>
              <p:blipFill>
                <a:blip r:embed="rId5"/>
                <a:srcRect/>
                <a:stretch>
                  <a:fillRect/>
                </a:stretch>
              </p:blipFill>
              <p:spPr bwMode="auto">
                <a:xfrm>
                  <a:off x="718036" y="2850220"/>
                  <a:ext cx="1390027" cy="959780"/>
                </a:xfrm>
                <a:prstGeom prst="rect">
                  <a:avLst/>
                </a:prstGeom>
                <a:noFill/>
              </p:spPr>
            </p:pic>
            <p:pic>
              <p:nvPicPr>
                <p:cNvPr id="14" name="Picture 8" descr="C:\Program Files\Microsoft Resource DVD Artwork\DVD_ART\Artwork_Imagery\Shapes and Graphics\Cylinder\green gel cylinder.png"/>
                <p:cNvPicPr>
                  <a:picLocks noChangeAspect="1" noChangeArrowheads="1"/>
                </p:cNvPicPr>
                <p:nvPr/>
              </p:nvPicPr>
              <p:blipFill>
                <a:blip r:embed="rId6" cstate="print"/>
                <a:srcRect/>
                <a:stretch>
                  <a:fillRect/>
                </a:stretch>
              </p:blipFill>
              <p:spPr bwMode="auto">
                <a:xfrm>
                  <a:off x="846007" y="3328100"/>
                  <a:ext cx="276417" cy="266545"/>
                </a:xfrm>
                <a:prstGeom prst="rect">
                  <a:avLst/>
                </a:prstGeom>
                <a:noFill/>
              </p:spPr>
            </p:pic>
          </p:grpSp>
        </p:grpSp>
        <p:pic>
          <p:nvPicPr>
            <p:cNvPr id="1027" name="Picture 3" descr="C:\Program Files\Microsoft Resource DVD Artwork\DVD_ART\Artwork_Imagery\Shapes and Graphics\Line\line drop shadow.png"/>
            <p:cNvPicPr>
              <a:picLocks noChangeAspect="1" noChangeArrowheads="1"/>
            </p:cNvPicPr>
            <p:nvPr/>
          </p:nvPicPr>
          <p:blipFill>
            <a:blip r:embed="rId7"/>
            <a:srcRect/>
            <a:stretch>
              <a:fillRect/>
            </a:stretch>
          </p:blipFill>
          <p:spPr bwMode="auto">
            <a:xfrm>
              <a:off x="952500" y="1943100"/>
              <a:ext cx="2895600" cy="228600"/>
            </a:xfrm>
            <a:prstGeom prst="rect">
              <a:avLst/>
            </a:prstGeom>
            <a:noFill/>
          </p:spPr>
        </p:pic>
        <p:sp>
          <p:nvSpPr>
            <p:cNvPr id="37" name="Content Placeholder 16"/>
            <p:cNvSpPr txBox="1">
              <a:spLocks/>
            </p:cNvSpPr>
            <p:nvPr/>
          </p:nvSpPr>
          <p:spPr>
            <a:xfrm>
              <a:off x="609600" y="4191000"/>
              <a:ext cx="3657600" cy="984885"/>
            </a:xfrm>
            <a:prstGeom prst="rect">
              <a:avLst/>
            </a:prstGeom>
          </p:spPr>
          <p:txBody>
            <a:bodyPr vert="horz" wrap="square" lIns="0" tIns="0" rIns="0" bIns="0" rtlCol="0">
              <a:spAutoFit/>
            </a:bodyPr>
            <a:lstStyle/>
            <a:p>
              <a:pPr marL="339976" marR="0" lvl="0" indent="-339976" algn="l" defTabSz="914363" rtl="0" eaLnBrk="1" fontAlgn="auto" latinLnBrk="0" hangingPunct="1">
                <a:lnSpc>
                  <a:spcPct val="90000"/>
                </a:lnSpc>
                <a:spcBef>
                  <a:spcPct val="20000"/>
                </a:spcBef>
                <a:spcAft>
                  <a:spcPts val="0"/>
                </a:spcAft>
                <a:buClrTx/>
                <a:buSzPct val="80000"/>
                <a:buFontTx/>
                <a:buBlip>
                  <a:blip r:embed="rId8"/>
                </a:buBlip>
                <a:tabLst/>
                <a:defRPr/>
              </a:pPr>
              <a:r>
                <a:rPr kumimoji="0" lang="es-E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Aplicaciones relacionales cliente/servidor</a:t>
              </a:r>
            </a:p>
            <a:p>
              <a:pPr marL="339976" marR="0" lvl="0" indent="-339976" algn="l" defTabSz="914363" rtl="0" eaLnBrk="1" fontAlgn="auto" latinLnBrk="0" hangingPunct="1">
                <a:lnSpc>
                  <a:spcPct val="90000"/>
                </a:lnSpc>
                <a:spcBef>
                  <a:spcPct val="20000"/>
                </a:spcBef>
                <a:spcAft>
                  <a:spcPts val="0"/>
                </a:spcAft>
                <a:buClrTx/>
                <a:buSzPct val="80000"/>
                <a:buFontTx/>
                <a:buBlip>
                  <a:blip r:embed="rId8"/>
                </a:buBlip>
                <a:tabLst/>
                <a:defRPr/>
              </a:pPr>
              <a:r>
                <a:rPr kumimoji="0" lang="es-E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Datos estáticos y centralizados</a:t>
              </a:r>
            </a:p>
            <a:p>
              <a:pPr marL="339976" marR="0" lvl="0" indent="-339976" algn="l" defTabSz="914363" rtl="0" eaLnBrk="1" fontAlgn="auto" latinLnBrk="0" hangingPunct="1">
                <a:lnSpc>
                  <a:spcPct val="90000"/>
                </a:lnSpc>
                <a:spcBef>
                  <a:spcPct val="20000"/>
                </a:spcBef>
                <a:spcAft>
                  <a:spcPts val="0"/>
                </a:spcAft>
                <a:buClrTx/>
                <a:buSzPct val="80000"/>
                <a:buFontTx/>
                <a:buBlip>
                  <a:blip r:embed="rId8"/>
                </a:buBlip>
                <a:tabLst/>
                <a:defRPr/>
              </a:pPr>
              <a:r>
                <a:rPr lang="es-ES" sz="1600" smtClean="0">
                  <a:effectLst>
                    <a:outerShdw blurRad="38100" dist="38100" dir="2700000" algn="tl">
                      <a:srgbClr val="000000">
                        <a:alpha val="43137"/>
                      </a:srgbClr>
                    </a:outerShdw>
                  </a:effectLst>
                </a:rPr>
                <a:t>Unos pocos </a:t>
              </a:r>
              <a:r>
                <a:rPr kumimoji="0" lang="es-E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servicios</a:t>
              </a:r>
              <a:endParaRPr kumimoji="0" lang="es-ES"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6" name="Content Placeholder 17"/>
            <p:cNvSpPr txBox="1">
              <a:spLocks/>
            </p:cNvSpPr>
            <p:nvPr/>
          </p:nvSpPr>
          <p:spPr>
            <a:xfrm>
              <a:off x="457200" y="1558802"/>
              <a:ext cx="3886200" cy="498598"/>
            </a:xfrm>
            <a:prstGeom prst="rect">
              <a:avLst/>
            </a:prstGeom>
          </p:spPr>
          <p:txBody>
            <a:bodyPr vert="horz" wrap="square" lIns="0" tIns="0" rIns="0" bIns="0" rtlCol="0">
              <a:spAutoFit/>
            </a:bodyPr>
            <a:lstStyle/>
            <a:p>
              <a:pPr marL="347914" marR="0" lvl="0" indent="-347914" algn="ctr" defTabSz="914363" rtl="0" eaLnBrk="1" fontAlgn="auto" latinLnBrk="0" hangingPunct="1">
                <a:lnSpc>
                  <a:spcPct val="90000"/>
                </a:lnSpc>
                <a:spcBef>
                  <a:spcPct val="20000"/>
                </a:spcBef>
                <a:spcAft>
                  <a:spcPts val="0"/>
                </a:spcAft>
                <a:buClrTx/>
                <a:buSzPct val="80000"/>
                <a:tabLst/>
                <a:defRPr/>
              </a:pPr>
              <a:r>
                <a:rPr kumimoji="0" lang="es-ES" sz="3600" b="1" i="1"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Ayer</a:t>
              </a:r>
              <a:endParaRPr kumimoji="0" lang="es-ES" sz="36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pSp>
      <p:sp>
        <p:nvSpPr>
          <p:cNvPr id="61" name="Up Arrow 60"/>
          <p:cNvSpPr/>
          <p:nvPr/>
        </p:nvSpPr>
        <p:spPr bwMode="auto">
          <a:xfrm rot="5400000">
            <a:off x="2189542" y="3623431"/>
            <a:ext cx="4738791" cy="457201"/>
          </a:xfrm>
          <a:prstGeom prst="upArrow">
            <a:avLst>
              <a:gd name="adj1" fmla="val 50000"/>
              <a:gd name="adj2" fmla="val 12652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9"/>
                                        </p:tgtEl>
                                        <p:attrNameLst>
                                          <p:attrName>style.opacity</p:attrName>
                                        </p:attrNameLst>
                                      </p:cBhvr>
                                      <p:to>
                                        <p:strVal val="0.5"/>
                                      </p:to>
                                    </p:set>
                                    <p:animEffect filter="image" prLst="opacity: 0.5">
                                      <p:cBhvr rctx="IE">
                                        <p:cTn id="7" dur="indefinite"/>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slide(fromLeft)">
                                      <p:cBhvr>
                                        <p:cTn id="12" dur="1000"/>
                                        <p:tgtEl>
                                          <p:spTgt spid="4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slide(fromLeft)">
                                      <p:cBhvr>
                                        <p:cTn id="15" dur="1000"/>
                                        <p:tgtEl>
                                          <p:spTgt spid="61"/>
                                        </p:tgtEl>
                                      </p:cBhvr>
                                    </p:animEffect>
                                  </p:childTnLst>
                                </p:cTn>
                              </p:par>
                              <p:par>
                                <p:cTn id="16" presetID="10" presetClass="exit" presetSubtype="0" fill="hold" nodeType="withEffect">
                                  <p:stCondLst>
                                    <p:cond delay="0"/>
                                  </p:stCondLst>
                                  <p:childTnLst>
                                    <p:animEffect transition="out" filter="fade">
                                      <p:cBhvr>
                                        <p:cTn id="17" dur="1000"/>
                                        <p:tgtEl>
                                          <p:spTgt spid="47"/>
                                        </p:tgtEl>
                                      </p:cBhvr>
                                    </p:animEffect>
                                    <p:set>
                                      <p:cBhvr>
                                        <p:cTn id="18" dur="1" fill="hold">
                                          <p:stCondLst>
                                            <p:cond delay="9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dirty="0" smtClean="0"/>
              <a:t>ADO.NET Data Services</a:t>
            </a:r>
            <a:endParaRPr lang="es-ES" sz="3600" dirty="0">
              <a:solidFill>
                <a:schemeClr val="tx2"/>
              </a:solidFill>
            </a:endParaRPr>
          </a:p>
        </p:txBody>
      </p:sp>
      <p:sp>
        <p:nvSpPr>
          <p:cNvPr id="3" name="Text Placeholder 2"/>
          <p:cNvSpPr>
            <a:spLocks noGrp="1"/>
          </p:cNvSpPr>
          <p:nvPr>
            <p:ph type="body" sz="quarter" idx="10"/>
          </p:nvPr>
        </p:nvSpPr>
        <p:spPr>
          <a:xfrm>
            <a:off x="381000" y="1828800"/>
            <a:ext cx="8382000" cy="3779496"/>
          </a:xfrm>
        </p:spPr>
        <p:txBody>
          <a:bodyPr/>
          <a:lstStyle/>
          <a:p>
            <a:pPr marL="342900" indent="-342900"/>
            <a:r>
              <a:rPr lang="es-ES" sz="2400" dirty="0" smtClean="0"/>
              <a:t>Exposición de datos más segura en forma de servicios ampliando ADO.NET</a:t>
            </a:r>
          </a:p>
          <a:p>
            <a:pPr marL="342900" indent="-342900"/>
            <a:r>
              <a:rPr lang="es-ES" sz="2400" dirty="0" smtClean="0"/>
              <a:t>Acceso a “recursos” sobre HTTP utilizando URIs</a:t>
            </a:r>
          </a:p>
          <a:p>
            <a:pPr marL="685800" lvl="1" indent="-342900"/>
            <a:r>
              <a:rPr lang="es-ES" sz="2000" dirty="0" smtClean="0"/>
              <a:t>Uso de verbos (GET y POST)</a:t>
            </a:r>
          </a:p>
          <a:p>
            <a:pPr marL="342900" indent="-342900"/>
            <a:r>
              <a:rPr lang="es-ES" sz="2400" dirty="0" smtClean="0"/>
              <a:t>Soporte para CRUD (create, read, update, delete)</a:t>
            </a:r>
          </a:p>
          <a:p>
            <a:pPr marL="342900" indent="-342900"/>
            <a:r>
              <a:rPr lang="es-ES" sz="2400" dirty="0" smtClean="0"/>
              <a:t>Soporta resultados en formato XML y JSON</a:t>
            </a:r>
          </a:p>
          <a:p>
            <a:pPr marL="342900" indent="-342900"/>
            <a:r>
              <a:rPr lang="es-ES" sz="2400" dirty="0" smtClean="0"/>
              <a:t>Utiliza patrones de acceso basados en REST</a:t>
            </a:r>
          </a:p>
          <a:p>
            <a:pPr marL="342900" indent="-342900"/>
            <a:r>
              <a:rPr lang="es-ES" sz="2400" dirty="0" smtClean="0"/>
              <a:t>Integra la lógica de negocio con los conceptos Web </a:t>
            </a:r>
          </a:p>
          <a:p>
            <a:pPr marL="685800" lvl="1" indent="-342900"/>
            <a:r>
              <a:rPr lang="es-ES" sz="2000" dirty="0" smtClean="0"/>
              <a:t>Paginación, clasificación, etc.</a:t>
            </a:r>
          </a:p>
          <a:p>
            <a:pPr marL="342900" indent="-342900"/>
            <a:r>
              <a:rPr lang="es-ES" sz="2400" dirty="0" smtClean="0"/>
              <a:t>Expone recursos mediante puntos de entrada HTTP </a:t>
            </a:r>
          </a:p>
        </p:txBody>
      </p:sp>
      <p:grpSp>
        <p:nvGrpSpPr>
          <p:cNvPr id="5" name="Group 4"/>
          <p:cNvGrpSpPr/>
          <p:nvPr/>
        </p:nvGrpSpPr>
        <p:grpSpPr>
          <a:xfrm>
            <a:off x="8175582" y="88900"/>
            <a:ext cx="895436" cy="920016"/>
            <a:chOff x="6903986" y="4419600"/>
            <a:chExt cx="895436" cy="920016"/>
          </a:xfrm>
        </p:grpSpPr>
        <p:pic>
          <p:nvPicPr>
            <p:cNvPr id="6" name="Picture 2" descr="C:\Work\Katmai Marketing\PAG_icon library\PAG_icon library\Database blue.png"/>
            <p:cNvPicPr>
              <a:picLocks noChangeAspect="1" noChangeArrowheads="1"/>
            </p:cNvPicPr>
            <p:nvPr/>
          </p:nvPicPr>
          <p:blipFill>
            <a:blip r:embed="rId3"/>
            <a:srcRect/>
            <a:stretch>
              <a:fillRect/>
            </a:stretch>
          </p:blipFill>
          <p:spPr bwMode="auto">
            <a:xfrm>
              <a:off x="7086600" y="4419600"/>
              <a:ext cx="712822" cy="746692"/>
            </a:xfrm>
            <a:prstGeom prst="rect">
              <a:avLst/>
            </a:prstGeom>
            <a:noFill/>
            <a:ln w="9525">
              <a:noFill/>
              <a:miter lim="800000"/>
              <a:headEnd/>
              <a:tailEnd/>
            </a:ln>
          </p:spPr>
        </p:pic>
        <p:pic>
          <p:nvPicPr>
            <p:cNvPr id="7"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4"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Title 4"/>
          <p:cNvSpPr>
            <a:spLocks noGrp="1"/>
          </p:cNvSpPr>
          <p:nvPr>
            <p:ph type="title"/>
          </p:nvPr>
        </p:nvSpPr>
        <p:spPr/>
        <p:txBody>
          <a:bodyPr/>
          <a:lstStyle/>
          <a:p>
            <a:r>
              <a:rPr lang="es-ES" dirty="0" smtClean="0"/>
              <a:t>Resumen</a:t>
            </a:r>
            <a:endParaRPr lang="es-ES" dirty="0"/>
          </a:p>
        </p:txBody>
      </p:sp>
      <p:sp>
        <p:nvSpPr>
          <p:cNvPr id="6" name="Text Placeholder 5"/>
          <p:cNvSpPr>
            <a:spLocks noGrp="1"/>
          </p:cNvSpPr>
          <p:nvPr>
            <p:ph type="body" sz="quarter" idx="10"/>
          </p:nvPr>
        </p:nvSpPr>
        <p:spPr>
          <a:xfrm>
            <a:off x="762000" y="1905000"/>
            <a:ext cx="8037576" cy="4204228"/>
          </a:xfrm>
        </p:spPr>
        <p:txBody>
          <a:bodyPr/>
          <a:lstStyle/>
          <a:p>
            <a:r>
              <a:rPr lang="es-ES" dirty="0" smtClean="0"/>
              <a:t>SQL Server 2008 permite trabajar a los desarrolladores de manera más eficiente</a:t>
            </a:r>
          </a:p>
          <a:p>
            <a:pPr lvl="1"/>
            <a:r>
              <a:rPr lang="es-ES" dirty="0" smtClean="0"/>
              <a:t>Datos espaciales y no estructurados </a:t>
            </a:r>
          </a:p>
          <a:p>
            <a:pPr lvl="1"/>
            <a:r>
              <a:rPr lang="es-ES" dirty="0" smtClean="0"/>
              <a:t>Mejoras en T-SQL</a:t>
            </a:r>
          </a:p>
          <a:p>
            <a:pPr lvl="1"/>
            <a:r>
              <a:rPr lang="es-ES" dirty="0" smtClean="0"/>
              <a:t>Nuevos tipos de datos</a:t>
            </a:r>
          </a:p>
          <a:p>
            <a:pPr lvl="1"/>
            <a:r>
              <a:rPr lang="es-ES" dirty="0" smtClean="0"/>
              <a:t>Sincronización avanzada</a:t>
            </a:r>
          </a:p>
          <a:p>
            <a:pPr lvl="1"/>
            <a:r>
              <a:rPr lang="es-ES" dirty="0" smtClean="0"/>
              <a:t>ADO.NET Entity Framework</a:t>
            </a:r>
          </a:p>
          <a:p>
            <a:pPr lvl="1"/>
            <a:endParaRPr lang="es-ES" dirty="0" smtClean="0"/>
          </a:p>
          <a:p>
            <a:pPr lvl="1"/>
            <a:endParaRPr lang="es-E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s-ES"/>
              <a:t>FTS en EL PAÍS</a:t>
            </a:r>
          </a:p>
        </p:txBody>
      </p:sp>
      <p:sp>
        <p:nvSpPr>
          <p:cNvPr id="2053" name="Rectangle 5"/>
          <p:cNvSpPr>
            <a:spLocks noGrp="1" noChangeArrowheads="1"/>
          </p:cNvSpPr>
          <p:nvPr>
            <p:ph type="body" idx="1"/>
          </p:nvPr>
        </p:nvSpPr>
        <p:spPr/>
        <p:txBody>
          <a:bodyPr/>
          <a:lstStyle/>
          <a:p>
            <a:pPr>
              <a:lnSpc>
                <a:spcPct val="80000"/>
              </a:lnSpc>
            </a:pPr>
            <a:r>
              <a:rPr lang="es-ES" sz="2000" dirty="0"/>
              <a:t>Donde se utiliza FTS en EL PAÍS</a:t>
            </a:r>
          </a:p>
          <a:p>
            <a:pPr lvl="1">
              <a:lnSpc>
                <a:spcPct val="80000"/>
              </a:lnSpc>
            </a:pPr>
            <a:r>
              <a:rPr lang="es-ES" sz="1800" dirty="0"/>
              <a:t>Sistema Documental (fotos, infografías, texto)</a:t>
            </a:r>
          </a:p>
          <a:p>
            <a:pPr>
              <a:lnSpc>
                <a:spcPct val="80000"/>
              </a:lnSpc>
            </a:pPr>
            <a:r>
              <a:rPr lang="es-ES" sz="2000" dirty="0"/>
              <a:t>Porque utilizamos FTS en EL PAÍS</a:t>
            </a:r>
          </a:p>
          <a:p>
            <a:pPr lvl="1">
              <a:lnSpc>
                <a:spcPct val="80000"/>
              </a:lnSpc>
            </a:pPr>
            <a:r>
              <a:rPr lang="es-ES" sz="1800" dirty="0"/>
              <a:t>Historia de la aplicación desde SQL 6.5 a 2005</a:t>
            </a:r>
          </a:p>
          <a:p>
            <a:pPr>
              <a:lnSpc>
                <a:spcPct val="80000"/>
              </a:lnSpc>
            </a:pPr>
            <a:r>
              <a:rPr lang="es-ES" sz="2000" dirty="0"/>
              <a:t>Como tenemos configurado FTS </a:t>
            </a:r>
          </a:p>
          <a:p>
            <a:pPr lvl="1">
              <a:lnSpc>
                <a:spcPct val="80000"/>
              </a:lnSpc>
            </a:pPr>
            <a:r>
              <a:rPr lang="es-ES" sz="1800" dirty="0"/>
              <a:t>Arquitectura: </a:t>
            </a:r>
            <a:r>
              <a:rPr lang="es-ES" sz="1800" dirty="0" err="1"/>
              <a:t>Cluster</a:t>
            </a:r>
            <a:r>
              <a:rPr lang="es-ES" sz="1800" dirty="0"/>
              <a:t> de dos servidores x86 con 3 GB RAM y 2 procesadores Intel ( 4 con </a:t>
            </a:r>
            <a:r>
              <a:rPr lang="es-ES" sz="1800" dirty="0" err="1"/>
              <a:t>hyperthreading</a:t>
            </a:r>
            <a:r>
              <a:rPr lang="es-ES" sz="1800" dirty="0"/>
              <a:t>) con almacenamiento HP EVA</a:t>
            </a:r>
          </a:p>
          <a:p>
            <a:pPr lvl="1">
              <a:lnSpc>
                <a:spcPct val="80000"/>
              </a:lnSpc>
            </a:pPr>
            <a:r>
              <a:rPr lang="es-ES" sz="1800" dirty="0"/>
              <a:t> 2 catálogos de FTS ( 4 y 5 millones de registros)</a:t>
            </a:r>
          </a:p>
          <a:p>
            <a:pPr lvl="1">
              <a:lnSpc>
                <a:spcPct val="80000"/>
              </a:lnSpc>
            </a:pPr>
            <a:r>
              <a:rPr lang="es-ES" sz="1800" dirty="0"/>
              <a:t>Actualización incremental y automática</a:t>
            </a:r>
          </a:p>
          <a:p>
            <a:pPr lvl="1">
              <a:lnSpc>
                <a:spcPct val="80000"/>
              </a:lnSpc>
            </a:pPr>
            <a:r>
              <a:rPr lang="es-ES" sz="1800" dirty="0"/>
              <a:t>Tiempo de creación de los catálogos:</a:t>
            </a:r>
          </a:p>
          <a:p>
            <a:pPr lvl="2">
              <a:lnSpc>
                <a:spcPct val="80000"/>
              </a:lnSpc>
            </a:pPr>
            <a:r>
              <a:rPr lang="es-ES" sz="1600" dirty="0"/>
              <a:t>En SQL 2005 5 horas para una tabla con 4 millones de registros, generando un fichero de 3 GB y con 3.386.249 palabras únicas.</a:t>
            </a:r>
          </a:p>
          <a:p>
            <a:pPr lvl="2">
              <a:lnSpc>
                <a:spcPct val="80000"/>
              </a:lnSpc>
            </a:pPr>
            <a:r>
              <a:rPr lang="es-ES" sz="1600" dirty="0"/>
              <a:t>En SQL 2005 3 horas para una tabla con 3 millones de registros, generando un fichero de 2GB para 3.498.643 palabras únicas.</a:t>
            </a:r>
          </a:p>
          <a:p>
            <a:pPr lvl="1">
              <a:lnSpc>
                <a:spcPct val="80000"/>
              </a:lnSpc>
            </a:pPr>
            <a:r>
              <a:rPr lang="es-ES" sz="1800" dirty="0"/>
              <a:t>Acceso desde aplicación para documentalistas y desde la intranet para toda la compañía.</a:t>
            </a:r>
          </a:p>
          <a:p>
            <a:pPr lvl="1">
              <a:lnSpc>
                <a:spcPct val="80000"/>
              </a:lnSpc>
            </a:pPr>
            <a:endParaRPr lang="es-ES" sz="1800" dirty="0"/>
          </a:p>
        </p:txBody>
      </p:sp>
      <p:pic>
        <p:nvPicPr>
          <p:cNvPr id="1026" name="Picture 2"/>
          <p:cNvPicPr>
            <a:picLocks noChangeAspect="1" noChangeArrowheads="1"/>
          </p:cNvPicPr>
          <p:nvPr/>
        </p:nvPicPr>
        <p:blipFill>
          <a:blip r:embed="rId2"/>
          <a:srcRect/>
          <a:stretch>
            <a:fillRect/>
          </a:stretch>
        </p:blipFill>
        <p:spPr bwMode="auto">
          <a:xfrm>
            <a:off x="6934200" y="152400"/>
            <a:ext cx="1993900" cy="431800"/>
          </a:xfrm>
          <a:prstGeom prst="rect">
            <a:avLst/>
          </a:prstGeom>
          <a:noFill/>
          <a:ln w="9525">
            <a:noFill/>
            <a:miter lim="800000"/>
            <a:headEnd/>
            <a:tailEnd/>
          </a:ln>
          <a:effec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7875"/>
          </a:xfrm>
        </p:spPr>
        <p:txBody>
          <a:bodyPr/>
          <a:lstStyle/>
          <a:p>
            <a:r>
              <a:rPr lang="es-ES"/>
              <a:t>FTS en EL PAÍS</a:t>
            </a:r>
          </a:p>
        </p:txBody>
      </p:sp>
      <p:sp>
        <p:nvSpPr>
          <p:cNvPr id="5123" name="Rectangle 3"/>
          <p:cNvSpPr>
            <a:spLocks noGrp="1" noChangeArrowheads="1"/>
          </p:cNvSpPr>
          <p:nvPr>
            <p:ph type="body" idx="1"/>
          </p:nvPr>
        </p:nvSpPr>
        <p:spPr/>
        <p:txBody>
          <a:bodyPr/>
          <a:lstStyle/>
          <a:p>
            <a:pPr>
              <a:lnSpc>
                <a:spcPct val="80000"/>
              </a:lnSpc>
            </a:pPr>
            <a:r>
              <a:rPr lang="es-ES" sz="2800" dirty="0"/>
              <a:t>FTS en SQL 2005</a:t>
            </a:r>
          </a:p>
          <a:p>
            <a:pPr lvl="1">
              <a:lnSpc>
                <a:spcPct val="80000"/>
              </a:lnSpc>
            </a:pPr>
            <a:r>
              <a:rPr lang="es-ES" sz="2400" dirty="0"/>
              <a:t>Posibilidad de elegir la sensibilidad a los acentos</a:t>
            </a:r>
          </a:p>
          <a:p>
            <a:pPr lvl="1">
              <a:lnSpc>
                <a:spcPct val="80000"/>
              </a:lnSpc>
            </a:pPr>
            <a:r>
              <a:rPr lang="es-ES" sz="2400" dirty="0"/>
              <a:t>El </a:t>
            </a:r>
            <a:r>
              <a:rPr lang="es-ES" sz="2400" dirty="0" err="1"/>
              <a:t>backup</a:t>
            </a:r>
            <a:r>
              <a:rPr lang="es-ES" sz="2400" dirty="0"/>
              <a:t> de BD se integra con el catálogo de FTS</a:t>
            </a:r>
          </a:p>
          <a:p>
            <a:pPr lvl="1">
              <a:lnSpc>
                <a:spcPct val="80000"/>
              </a:lnSpc>
            </a:pPr>
            <a:r>
              <a:rPr lang="es-ES" sz="2400" dirty="0"/>
              <a:t>Tres veces más rápido creando los catálogos en comparación con SQL 2000.</a:t>
            </a:r>
          </a:p>
          <a:p>
            <a:pPr>
              <a:lnSpc>
                <a:spcPct val="80000"/>
              </a:lnSpc>
            </a:pPr>
            <a:r>
              <a:rPr lang="es-ES" sz="2800" dirty="0"/>
              <a:t>Las novedades esperadas en EL PAÍS con SQL 2008</a:t>
            </a:r>
          </a:p>
          <a:p>
            <a:pPr lvl="1">
              <a:lnSpc>
                <a:spcPct val="80000"/>
              </a:lnSpc>
            </a:pPr>
            <a:r>
              <a:rPr lang="es-ES" sz="2400" dirty="0" err="1"/>
              <a:t>Filestream</a:t>
            </a:r>
            <a:endParaRPr lang="es-ES" sz="2400" dirty="0"/>
          </a:p>
          <a:p>
            <a:pPr lvl="1">
              <a:lnSpc>
                <a:spcPct val="80000"/>
              </a:lnSpc>
            </a:pPr>
            <a:r>
              <a:rPr lang="es-ES" sz="2400" dirty="0"/>
              <a:t>Integración del motor de búsqueda dentro del motor de SQL</a:t>
            </a:r>
          </a:p>
          <a:p>
            <a:pPr lvl="1">
              <a:lnSpc>
                <a:spcPct val="80000"/>
              </a:lnSpc>
            </a:pPr>
            <a:r>
              <a:rPr lang="es-ES" sz="2400" dirty="0"/>
              <a:t>Ver las tripas del catalogo de FTS</a:t>
            </a:r>
          </a:p>
          <a:p>
            <a:pPr lvl="1">
              <a:lnSpc>
                <a:spcPct val="80000"/>
              </a:lnSpc>
            </a:pPr>
            <a:r>
              <a:rPr lang="es-ES" sz="2400" dirty="0" err="1"/>
              <a:t>Dettach</a:t>
            </a:r>
            <a:r>
              <a:rPr lang="es-ES" sz="2400" dirty="0"/>
              <a:t>\</a:t>
            </a:r>
            <a:r>
              <a:rPr lang="es-ES" sz="2400" dirty="0" err="1"/>
              <a:t>Attach</a:t>
            </a:r>
            <a:r>
              <a:rPr lang="es-ES" sz="2400" dirty="0"/>
              <a:t>, log </a:t>
            </a:r>
            <a:r>
              <a:rPr lang="es-ES" sz="2400" dirty="0" err="1"/>
              <a:t>shiping</a:t>
            </a:r>
            <a:r>
              <a:rPr lang="es-ES" sz="2400" dirty="0"/>
              <a:t> con FTS</a:t>
            </a:r>
          </a:p>
          <a:p>
            <a:pPr lvl="4">
              <a:lnSpc>
                <a:spcPct val="80000"/>
              </a:lnSpc>
              <a:buFontTx/>
              <a:buNone/>
            </a:pPr>
            <a:endParaRPr lang="es-ES" sz="1800" dirty="0"/>
          </a:p>
        </p:txBody>
      </p:sp>
      <p:pic>
        <p:nvPicPr>
          <p:cNvPr id="2050" name="Picture 2"/>
          <p:cNvPicPr>
            <a:picLocks noChangeAspect="1" noChangeArrowheads="1"/>
          </p:cNvPicPr>
          <p:nvPr/>
        </p:nvPicPr>
        <p:blipFill>
          <a:blip r:embed="rId2"/>
          <a:srcRect/>
          <a:stretch>
            <a:fillRect/>
          </a:stretch>
        </p:blipFill>
        <p:spPr bwMode="auto">
          <a:xfrm>
            <a:off x="6934200" y="152400"/>
            <a:ext cx="1993900" cy="431800"/>
          </a:xfrm>
          <a:prstGeom prst="rect">
            <a:avLst/>
          </a:prstGeom>
          <a:noFill/>
          <a:ln w="9525">
            <a:noFill/>
            <a:miter lim="800000"/>
            <a:headEnd/>
            <a:tailEnd/>
          </a:ln>
          <a:effec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dirty="0" smtClean="0"/>
              <a:t>Recursos</a:t>
            </a:r>
            <a:endParaRPr lang="es-ES" dirty="0"/>
          </a:p>
        </p:txBody>
      </p:sp>
      <p:sp>
        <p:nvSpPr>
          <p:cNvPr id="3" name="Text Placeholder 2"/>
          <p:cNvSpPr>
            <a:spLocks noGrp="1"/>
          </p:cNvSpPr>
          <p:nvPr>
            <p:ph type="body" sz="quarter" idx="10"/>
          </p:nvPr>
        </p:nvSpPr>
        <p:spPr>
          <a:xfrm>
            <a:off x="621792" y="1524000"/>
            <a:ext cx="8065008" cy="4770537"/>
          </a:xfrm>
        </p:spPr>
        <p:txBody>
          <a:bodyPr/>
          <a:lstStyle/>
          <a:p>
            <a:r>
              <a:rPr lang="es-ES" sz="2000" dirty="0" smtClean="0"/>
              <a:t>Sobre programación de datos </a:t>
            </a:r>
          </a:p>
          <a:p>
            <a:pPr lvl="1">
              <a:buNone/>
            </a:pPr>
            <a:r>
              <a:rPr lang="es-ES" sz="1600" dirty="0" smtClean="0">
                <a:solidFill>
                  <a:schemeClr val="accent1"/>
                </a:solidFill>
                <a:effectLst>
                  <a:outerShdw blurRad="38100" dist="38100" dir="2700000" algn="tl">
                    <a:srgbClr val="000000">
                      <a:alpha val="43137"/>
                    </a:srgbClr>
                  </a:outerShdw>
                </a:effectLst>
                <a:hlinkClick r:id="rId3"/>
              </a:rPr>
              <a:t>http://www.microsoft.com/sql/2008/technologies/dataprogrammability.mspx</a:t>
            </a:r>
            <a:r>
              <a:rPr lang="es-ES" sz="1600" dirty="0" smtClean="0">
                <a:solidFill>
                  <a:schemeClr val="accent1"/>
                </a:solidFill>
                <a:effectLst>
                  <a:outerShdw blurRad="38100" dist="38100" dir="2700000" algn="tl">
                    <a:srgbClr val="000000">
                      <a:alpha val="43137"/>
                    </a:srgbClr>
                  </a:outerShdw>
                </a:effectLst>
              </a:rPr>
              <a:t> </a:t>
            </a:r>
          </a:p>
          <a:p>
            <a:r>
              <a:rPr lang="es-ES" sz="2000" dirty="0" smtClean="0"/>
              <a:t>Más info sobre datos espaciales </a:t>
            </a:r>
            <a:br>
              <a:rPr lang="es-ES" sz="2000" dirty="0" smtClean="0"/>
            </a:br>
            <a:r>
              <a:rPr lang="es-ES" sz="1600" dirty="0" smtClean="0">
                <a:solidFill>
                  <a:schemeClr val="accent1"/>
                </a:solidFill>
                <a:effectLst>
                  <a:outerShdw blurRad="38100" dist="38100" dir="2700000" algn="tl">
                    <a:srgbClr val="000000">
                      <a:alpha val="43137"/>
                    </a:srgbClr>
                  </a:outerShdw>
                </a:effectLst>
                <a:hlinkClick r:id="rId4"/>
              </a:rPr>
              <a:t>http://www.microsoft.com/sql/2008/technologies/spatial.mspx</a:t>
            </a:r>
            <a:r>
              <a:rPr lang="es-ES" sz="1600" dirty="0" smtClean="0">
                <a:solidFill>
                  <a:schemeClr val="accent1"/>
                </a:solidFill>
                <a:effectLst>
                  <a:outerShdw blurRad="38100" dist="38100" dir="2700000" algn="tl">
                    <a:srgbClr val="000000">
                      <a:alpha val="43137"/>
                    </a:srgbClr>
                  </a:outerShdw>
                </a:effectLst>
              </a:rPr>
              <a:t> </a:t>
            </a:r>
          </a:p>
          <a:p>
            <a:pPr lvl="0"/>
            <a:r>
              <a:rPr lang="es-ES" sz="2000" dirty="0" smtClean="0"/>
              <a:t>Información sobre SQL Server 2008</a:t>
            </a:r>
            <a:br>
              <a:rPr lang="es-ES" sz="2000" dirty="0" smtClean="0"/>
            </a:br>
            <a:r>
              <a:rPr lang="es-ES" sz="1600" dirty="0" smtClean="0">
                <a:hlinkClick r:id="rId5"/>
              </a:rPr>
              <a:t>http://www.microsoft.com/sql/2008/default.mspx</a:t>
            </a:r>
            <a:endParaRPr lang="es-ES" sz="1600" dirty="0" smtClean="0"/>
          </a:p>
          <a:p>
            <a:pPr lvl="0"/>
            <a:r>
              <a:rPr lang="es-ES" sz="2000" dirty="0" smtClean="0"/>
              <a:t>Webcasts, Labs Virtuales y Whitepapers de SQL Server 2008</a:t>
            </a:r>
            <a:br>
              <a:rPr lang="es-ES" sz="2000" dirty="0" smtClean="0"/>
            </a:br>
            <a:r>
              <a:rPr lang="es-ES" sz="1600" dirty="0" smtClean="0">
                <a:hlinkClick r:id="rId6"/>
              </a:rPr>
              <a:t>http://www.microsoft.com/sql/2008/learning/default.mspx</a:t>
            </a:r>
            <a:endParaRPr lang="es-ES" sz="1600" dirty="0" smtClean="0"/>
          </a:p>
          <a:p>
            <a:pPr lvl="0"/>
            <a:r>
              <a:rPr lang="es-ES" sz="2000" dirty="0" smtClean="0"/>
              <a:t>Formación en SQL Server 2008</a:t>
            </a:r>
            <a:br>
              <a:rPr lang="es-ES" sz="2000" dirty="0" smtClean="0"/>
            </a:br>
            <a:r>
              <a:rPr lang="es-ES" sz="1600" dirty="0" smtClean="0">
                <a:hlinkClick r:id="rId7"/>
              </a:rPr>
              <a:t>http://www.microsoft.com/learning/sql/2008/default.mspx</a:t>
            </a:r>
            <a:endParaRPr lang="es-ES" sz="1600" dirty="0" smtClean="0"/>
          </a:p>
          <a:p>
            <a:pPr lvl="0"/>
            <a:r>
              <a:rPr lang="es-ES" sz="2000" dirty="0" smtClean="0"/>
              <a:t>Descarga de CTP de SQL Server</a:t>
            </a:r>
            <a:br>
              <a:rPr lang="es-ES" sz="2000" dirty="0" smtClean="0"/>
            </a:br>
            <a:r>
              <a:rPr lang="es-ES" sz="1600" dirty="0" smtClean="0">
                <a:hlinkClick r:id="rId8"/>
              </a:rPr>
              <a:t>http://www.microsoft.com/sql/2008/prodinfo/download.mspx</a:t>
            </a:r>
            <a:endParaRPr lang="es-ES" sz="1600" dirty="0" smtClean="0"/>
          </a:p>
          <a:p>
            <a:pPr lvl="0"/>
            <a:r>
              <a:rPr lang="es-ES" sz="2000" dirty="0" smtClean="0"/>
              <a:t>Comunidad de SQL PASS</a:t>
            </a:r>
            <a:endParaRPr lang="es-ES" sz="1600" dirty="0" smtClean="0"/>
          </a:p>
          <a:p>
            <a:pPr>
              <a:buNone/>
            </a:pPr>
            <a:r>
              <a:rPr lang="es-ES" sz="1600" dirty="0" smtClean="0"/>
              <a:t>	</a:t>
            </a:r>
            <a:r>
              <a:rPr lang="es-ES" sz="1600" dirty="0" smtClean="0">
                <a:hlinkClick r:id="rId9"/>
              </a:rPr>
              <a:t>http://www.sqlpass.org</a:t>
            </a:r>
            <a:endParaRPr lang="es-ES" sz="1600" dirty="0" smtClean="0"/>
          </a:p>
          <a:p>
            <a:pPr lvl="0"/>
            <a:r>
              <a:rPr lang="es-ES" sz="2000" dirty="0" smtClean="0"/>
              <a:t>Rincón de SQL a partir de las15:15.</a:t>
            </a:r>
            <a:endParaRPr lang="es-ES" sz="1600" dirty="0" smtClean="0"/>
          </a:p>
          <a:p>
            <a:pPr lvl="0"/>
            <a:endParaRPr lang="es-ES" sz="18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dirty="0" smtClean="0"/>
              <a:t>Contactos</a:t>
            </a:r>
            <a:endParaRPr lang="es-ES" dirty="0"/>
          </a:p>
        </p:txBody>
      </p:sp>
      <p:sp>
        <p:nvSpPr>
          <p:cNvPr id="3" name="Text Placeholder 2"/>
          <p:cNvSpPr>
            <a:spLocks noGrp="1"/>
          </p:cNvSpPr>
          <p:nvPr>
            <p:ph type="body" idx="1"/>
          </p:nvPr>
        </p:nvSpPr>
        <p:spPr/>
        <p:txBody>
          <a:bodyPr/>
          <a:lstStyle/>
          <a:p>
            <a:pPr lvl="0">
              <a:buNone/>
            </a:pPr>
            <a:r>
              <a:rPr lang="es-ES" sz="2400" dirty="0" smtClean="0"/>
              <a:t/>
            </a:r>
            <a:br>
              <a:rPr lang="es-ES" sz="2400" dirty="0" smtClean="0"/>
            </a:br>
            <a:endParaRPr lang="es-ES" sz="1800" dirty="0" smtClean="0"/>
          </a:p>
          <a:p>
            <a:pPr>
              <a:buNone/>
            </a:pPr>
            <a:endParaRPr lang="es-ES" sz="1800" dirty="0" smtClean="0"/>
          </a:p>
        </p:txBody>
      </p:sp>
      <p:sp>
        <p:nvSpPr>
          <p:cNvPr id="8" name="Content Placeholder 7"/>
          <p:cNvSpPr>
            <a:spLocks noGrp="1"/>
          </p:cNvSpPr>
          <p:nvPr>
            <p:ph sz="half" idx="2"/>
          </p:nvPr>
        </p:nvSpPr>
        <p:spPr>
          <a:xfrm>
            <a:off x="380999" y="2174875"/>
            <a:ext cx="4114800" cy="3231654"/>
          </a:xfrm>
        </p:spPr>
        <p:txBody>
          <a:bodyPr/>
          <a:lstStyle/>
          <a:p>
            <a:pPr lvl="0"/>
            <a:r>
              <a:rPr lang="es-ES" sz="2800" dirty="0" smtClean="0"/>
              <a:t>Fernando G. Guerrero </a:t>
            </a:r>
          </a:p>
          <a:p>
            <a:pPr lvl="1">
              <a:buNone/>
            </a:pPr>
            <a:r>
              <a:rPr lang="es-ES" sz="2400" dirty="0" smtClean="0">
                <a:hlinkClick r:id="rId3"/>
              </a:rPr>
              <a:t>FGuerrero@SolidQ.com</a:t>
            </a:r>
            <a:endParaRPr lang="es-ES" sz="2800" dirty="0" smtClean="0"/>
          </a:p>
          <a:p>
            <a:pPr lvl="1">
              <a:buNone/>
            </a:pPr>
            <a:r>
              <a:rPr lang="es-ES" sz="2400" dirty="0" err="1" smtClean="0"/>
              <a:t>Solid</a:t>
            </a:r>
            <a:r>
              <a:rPr lang="es-ES" sz="2400" dirty="0" smtClean="0"/>
              <a:t> </a:t>
            </a:r>
            <a:r>
              <a:rPr lang="es-ES" sz="2400" dirty="0" err="1" smtClean="0"/>
              <a:t>Quality</a:t>
            </a:r>
            <a:r>
              <a:rPr lang="es-ES" sz="2400" dirty="0" smtClean="0"/>
              <a:t> </a:t>
            </a:r>
            <a:r>
              <a:rPr lang="es-ES" sz="2400" dirty="0" err="1" smtClean="0"/>
              <a:t>Mentors</a:t>
            </a:r>
            <a:endParaRPr lang="es-ES" sz="2400" dirty="0" smtClean="0"/>
          </a:p>
          <a:p>
            <a:pPr lvl="1">
              <a:buNone/>
            </a:pPr>
            <a:endParaRPr lang="es-ES" sz="2400" dirty="0" smtClean="0"/>
          </a:p>
          <a:p>
            <a:pPr lvl="0"/>
            <a:r>
              <a:rPr lang="es-ES" sz="2800" dirty="0" smtClean="0"/>
              <a:t>Adriana Rangel </a:t>
            </a:r>
            <a:r>
              <a:rPr lang="es-ES" sz="2800" dirty="0" err="1" smtClean="0"/>
              <a:t>Sotter</a:t>
            </a:r>
            <a:r>
              <a:rPr lang="es-ES" sz="2800" dirty="0" smtClean="0"/>
              <a:t> </a:t>
            </a:r>
          </a:p>
          <a:p>
            <a:pPr lvl="1">
              <a:buNone/>
            </a:pPr>
            <a:r>
              <a:rPr lang="es-ES" sz="2400" dirty="0" smtClean="0">
                <a:hlinkClick r:id="rId4"/>
              </a:rPr>
              <a:t>arangel@esri-es.com</a:t>
            </a:r>
            <a:endParaRPr lang="es-ES" sz="2400" dirty="0" smtClean="0"/>
          </a:p>
          <a:p>
            <a:pPr lvl="1">
              <a:buNone/>
            </a:pPr>
            <a:r>
              <a:rPr lang="es-ES" sz="2400" dirty="0" err="1" smtClean="0"/>
              <a:t>Esri</a:t>
            </a:r>
            <a:r>
              <a:rPr lang="es-ES" sz="2400" dirty="0" smtClean="0"/>
              <a:t> España.</a:t>
            </a:r>
          </a:p>
          <a:p>
            <a:pPr lvl="1">
              <a:buNone/>
            </a:pPr>
            <a:endParaRPr lang="es-ES" dirty="0" smtClean="0"/>
          </a:p>
        </p:txBody>
      </p:sp>
      <p:sp>
        <p:nvSpPr>
          <p:cNvPr id="10" name="Content Placeholder 9"/>
          <p:cNvSpPr>
            <a:spLocks noGrp="1"/>
          </p:cNvSpPr>
          <p:nvPr>
            <p:ph sz="quarter" idx="4"/>
          </p:nvPr>
        </p:nvSpPr>
        <p:spPr>
          <a:xfrm>
            <a:off x="4645026" y="2174875"/>
            <a:ext cx="4117974" cy="3282437"/>
          </a:xfrm>
        </p:spPr>
        <p:txBody>
          <a:bodyPr/>
          <a:lstStyle/>
          <a:p>
            <a:pPr lvl="0"/>
            <a:r>
              <a:rPr lang="es-ES" sz="2800" dirty="0" smtClean="0"/>
              <a:t>Arturo López </a:t>
            </a:r>
          </a:p>
          <a:p>
            <a:pPr lvl="1">
              <a:buNone/>
            </a:pPr>
            <a:r>
              <a:rPr lang="es-ES" sz="2400" dirty="0" smtClean="0">
                <a:hlinkClick r:id="rId5"/>
              </a:rPr>
              <a:t>alopez@microsoft.com</a:t>
            </a:r>
            <a:endParaRPr lang="es-ES" sz="2400" dirty="0" smtClean="0"/>
          </a:p>
          <a:p>
            <a:pPr lvl="1">
              <a:buNone/>
            </a:pPr>
            <a:r>
              <a:rPr lang="es-ES" sz="2400" dirty="0" smtClean="0"/>
              <a:t>Microsoft España.</a:t>
            </a:r>
          </a:p>
          <a:p>
            <a:pPr lvl="1">
              <a:buNone/>
            </a:pPr>
            <a:endParaRPr lang="es-ES" sz="2400" dirty="0" smtClean="0"/>
          </a:p>
          <a:p>
            <a:pPr lvl="0"/>
            <a:r>
              <a:rPr lang="es-ES" sz="2800" dirty="0" smtClean="0"/>
              <a:t>Francisco Camina </a:t>
            </a:r>
          </a:p>
          <a:p>
            <a:pPr lvl="1">
              <a:buNone/>
            </a:pPr>
            <a:r>
              <a:rPr lang="es-ES" sz="2400" dirty="0" smtClean="0">
                <a:hlinkClick r:id="rId6"/>
              </a:rPr>
              <a:t>franca@microsoft.com</a:t>
            </a:r>
            <a:endParaRPr lang="es-ES" sz="2400" dirty="0" smtClean="0"/>
          </a:p>
          <a:p>
            <a:pPr lvl="1">
              <a:buNone/>
            </a:pPr>
            <a:r>
              <a:rPr lang="es-ES" sz="2400" dirty="0" smtClean="0"/>
              <a:t>Microsoft España.</a:t>
            </a:r>
          </a:p>
          <a:p>
            <a:endParaRPr lang="es-E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646317"/>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r>
              <a:rPr lang="es-ES" sz="600" i="1" dirty="0" smtClean="0"/>
              <a:t>Este es un documento preliminar y puede cambiar notablemente antes de la aparición de la versión comercial del producto descrito en él. La información contenida en este documento representa la visión actual de Microsoft </a:t>
            </a:r>
            <a:r>
              <a:rPr lang="es-ES" sz="600" i="1" dirty="0" err="1" smtClean="0"/>
              <a:t>Corporation</a:t>
            </a:r>
            <a:r>
              <a:rPr lang="es-ES" sz="600" i="1" dirty="0" smtClean="0"/>
              <a:t> acerca de los temas analizados en la fecha de publicación. Debido a que Microsoft debe responder a condiciones de mercado cambiantes, no debe interpretarse como un compromiso por parte de Microsoft, y Microsoft no puede garantizar la exactitud de ninguna información aquí mostrada después de la fecha de su publicación. Este documento se publica con fines informativos exclusivamente. MICROSOFT NO OFRECE GARANTIAS, EXPRESAS, IMPLICITAS NI ESTATUTARIAS SOBRE LA INFORMACIÓN CONTENIDA EN ESTE DOCUMENTO.</a:t>
            </a:r>
          </a:p>
          <a:p>
            <a:r>
              <a:rPr lang="es-ES" sz="600" i="1" dirty="0" smtClean="0"/>
              <a:t>© 2008 Microsoft </a:t>
            </a:r>
            <a:r>
              <a:rPr lang="es-ES" sz="600" i="1" dirty="0" err="1" smtClean="0"/>
              <a:t>Corporation</a:t>
            </a:r>
            <a:r>
              <a:rPr lang="es-ES" sz="600" i="1" dirty="0" smtClean="0"/>
              <a:t>. Todos los derechos reservados. Microsoft, BizTalk </a:t>
            </a:r>
            <a:r>
              <a:rPr lang="es-ES" sz="600" i="1" dirty="0" err="1" smtClean="0"/>
              <a:t>Server,.NET</a:t>
            </a:r>
            <a:r>
              <a:rPr lang="es-ES" sz="600" i="1" dirty="0" smtClean="0"/>
              <a:t> Framework, el logo Office, SQL, SharePoint, Visio, Visual Studio, Windows Server y Windows  son marcas registradas o marcas comerciales de Microsoft </a:t>
            </a:r>
            <a:r>
              <a:rPr lang="es-ES" sz="600" i="1" dirty="0" err="1" smtClean="0"/>
              <a:t>Corporation</a:t>
            </a:r>
            <a:r>
              <a:rPr lang="es-ES" sz="600" i="1" dirty="0" smtClean="0"/>
              <a:t> en Estados Unidos y/o en otros países. Otros  nombres de empresas y productos mencionados aquí pueden ser marcas registradas de sus respectivos propietarios</a:t>
            </a:r>
            <a:endParaRPr lang="en-US" sz="300" dirty="0">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81000" y="1025402"/>
            <a:ext cx="8382000" cy="498598"/>
          </a:xfrm>
        </p:spPr>
        <p:txBody>
          <a:bodyPr/>
          <a:lstStyle/>
          <a:p>
            <a:r>
              <a:rPr lang="es-ES" sz="3600" dirty="0" smtClean="0">
                <a:solidFill>
                  <a:schemeClr val="tx2"/>
                </a:solidFill>
              </a:rPr>
              <a:t>Aplicaciones de Datos de Nueva Generación</a:t>
            </a:r>
            <a:endParaRPr lang="es-ES" sz="3600" dirty="0"/>
          </a:p>
        </p:txBody>
      </p:sp>
      <p:sp>
        <p:nvSpPr>
          <p:cNvPr id="47" name="Rectangle 46"/>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Desde la Base de Datos a la Plataforma</a:t>
            </a:r>
            <a:endParaRPr lang="es-ES" sz="3600" dirty="0" smtClean="0">
              <a:solidFill>
                <a:schemeClr val="tx1">
                  <a:lumMod val="85000"/>
                </a:schemeClr>
              </a:solidFill>
              <a:effectLst>
                <a:outerShdw blurRad="38100" dist="38100" dir="2700000" algn="tl">
                  <a:srgbClr val="000000">
                    <a:alpha val="43137"/>
                  </a:srgbClr>
                </a:outerShdw>
              </a:effectLst>
              <a:latin typeface="Segoe" pitchFamily="34" charset="0"/>
            </a:endParaRPr>
          </a:p>
        </p:txBody>
      </p:sp>
      <p:sp>
        <p:nvSpPr>
          <p:cNvPr id="48" name="Rounded Rectangle 30"/>
          <p:cNvSpPr/>
          <p:nvPr/>
        </p:nvSpPr>
        <p:spPr bwMode="auto">
          <a:xfrm>
            <a:off x="481806" y="5469118"/>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Left-Right Arrow 67"/>
          <p:cNvSpPr/>
          <p:nvPr/>
        </p:nvSpPr>
        <p:spPr bwMode="auto">
          <a:xfrm>
            <a:off x="846943" y="5561350"/>
            <a:ext cx="7390151" cy="547141"/>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8" name="Group 37"/>
          <p:cNvGrpSpPr/>
          <p:nvPr/>
        </p:nvGrpSpPr>
        <p:grpSpPr>
          <a:xfrm>
            <a:off x="637448" y="2108659"/>
            <a:ext cx="2536243" cy="3934691"/>
            <a:chOff x="637448" y="2108659"/>
            <a:chExt cx="2536243" cy="3934691"/>
          </a:xfrm>
        </p:grpSpPr>
        <p:sp>
          <p:nvSpPr>
            <p:cNvPr id="42" name="Rectangle 41"/>
            <p:cNvSpPr/>
            <p:nvPr/>
          </p:nvSpPr>
          <p:spPr bwMode="auto">
            <a:xfrm>
              <a:off x="654504" y="228888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5" name="Straight Connector 44"/>
            <p:cNvCxnSpPr/>
            <p:nvPr/>
          </p:nvCxnSpPr>
          <p:spPr>
            <a:xfrm>
              <a:off x="648269" y="289401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37448" y="2108659"/>
              <a:ext cx="2536243" cy="3934691"/>
              <a:chOff x="637448" y="2108659"/>
              <a:chExt cx="2536243" cy="3934691"/>
            </a:xfrm>
          </p:grpSpPr>
          <p:sp>
            <p:nvSpPr>
              <p:cNvPr id="41" name="Rounded Rectangle 40"/>
              <p:cNvSpPr/>
              <p:nvPr/>
            </p:nvSpPr>
            <p:spPr bwMode="auto">
              <a:xfrm>
                <a:off x="637448" y="2108659"/>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3" name="Rectangle 42"/>
              <p:cNvSpPr>
                <a:spLocks noChangeArrowheads="1"/>
              </p:cNvSpPr>
              <p:nvPr/>
            </p:nvSpPr>
            <p:spPr bwMode="auto">
              <a:xfrm>
                <a:off x="644450" y="2999911"/>
                <a:ext cx="2522239" cy="760202"/>
              </a:xfrm>
              <a:prstGeom prst="rect">
                <a:avLst/>
              </a:prstGeom>
              <a:noFill/>
              <a:ln w="9525">
                <a:noFill/>
                <a:miter lim="800000"/>
                <a:headEnd/>
                <a:tailEnd/>
              </a:ln>
            </p:spPr>
            <p:txBody>
              <a:bodyPr wrap="square" lIns="91432" tIns="45717" rIns="91432" bIns="45717">
                <a:spAutoFit/>
              </a:bodyPr>
              <a:lstStyle/>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Datos espaciales</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Estructurados</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No estructurados</a:t>
                </a:r>
              </a:p>
            </p:txBody>
          </p:sp>
          <p:sp>
            <p:nvSpPr>
              <p:cNvPr id="44" name="TextBox 833617"/>
              <p:cNvSpPr txBox="1">
                <a:spLocks noChangeArrowheads="1"/>
              </p:cNvSpPr>
              <p:nvPr/>
            </p:nvSpPr>
            <p:spPr bwMode="auto">
              <a:xfrm>
                <a:off x="762000" y="2286000"/>
                <a:ext cx="227838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Completo</a:t>
                </a:r>
              </a:p>
            </p:txBody>
          </p:sp>
          <p:cxnSp>
            <p:nvCxnSpPr>
              <p:cNvPr id="46" name="Straight Connector 45"/>
              <p:cNvCxnSpPr/>
              <p:nvPr/>
            </p:nvCxnSpPr>
            <p:spPr>
              <a:xfrm>
                <a:off x="1105469"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71" name="Group 43"/>
              <p:cNvGrpSpPr>
                <a:grpSpLocks/>
              </p:cNvGrpSpPr>
              <p:nvPr/>
            </p:nvGrpSpPr>
            <p:grpSpPr bwMode="auto">
              <a:xfrm>
                <a:off x="1367491" y="4417320"/>
                <a:ext cx="918510" cy="941820"/>
                <a:chOff x="8763000" y="4876800"/>
                <a:chExt cx="1143000" cy="1152525"/>
              </a:xfrm>
            </p:grpSpPr>
            <p:grpSp>
              <p:nvGrpSpPr>
                <p:cNvPr id="72" name="Group 42"/>
                <p:cNvGrpSpPr>
                  <a:grpSpLocks/>
                </p:cNvGrpSpPr>
                <p:nvPr/>
              </p:nvGrpSpPr>
              <p:grpSpPr bwMode="auto">
                <a:xfrm>
                  <a:off x="8763000" y="4876800"/>
                  <a:ext cx="960437" cy="1152525"/>
                  <a:chOff x="9372600" y="4876800"/>
                  <a:chExt cx="960437" cy="1152525"/>
                </a:xfrm>
              </p:grpSpPr>
              <p:pic>
                <p:nvPicPr>
                  <p:cNvPr id="74" name="Picture 27" descr="xml doc illustration icon"/>
                  <p:cNvPicPr>
                    <a:picLocks noChangeAspect="1" noChangeArrowheads="1"/>
                  </p:cNvPicPr>
                  <p:nvPr/>
                </p:nvPicPr>
                <p:blipFill>
                  <a:blip r:embed="rId4" cstate="print"/>
                  <a:srcRect/>
                  <a:stretch>
                    <a:fillRect/>
                  </a:stretch>
                </p:blipFill>
                <p:spPr bwMode="auto">
                  <a:xfrm>
                    <a:off x="9906000" y="4876800"/>
                    <a:ext cx="427037" cy="493712"/>
                  </a:xfrm>
                  <a:prstGeom prst="rect">
                    <a:avLst/>
                  </a:prstGeom>
                  <a:noFill/>
                  <a:ln w="9525">
                    <a:noFill/>
                    <a:miter lim="800000"/>
                    <a:headEnd/>
                    <a:tailEnd/>
                  </a:ln>
                </p:spPr>
              </p:pic>
              <p:pic>
                <p:nvPicPr>
                  <p:cNvPr id="75" name="Picture 29" descr="XP icon my documents"/>
                  <p:cNvPicPr>
                    <a:picLocks noChangeAspect="1" noChangeArrowheads="1"/>
                  </p:cNvPicPr>
                  <p:nvPr/>
                </p:nvPicPr>
                <p:blipFill>
                  <a:blip r:embed="rId5"/>
                  <a:srcRect/>
                  <a:stretch>
                    <a:fillRect/>
                  </a:stretch>
                </p:blipFill>
                <p:spPr bwMode="auto">
                  <a:xfrm>
                    <a:off x="9753600" y="5410200"/>
                    <a:ext cx="554038" cy="619125"/>
                  </a:xfrm>
                  <a:prstGeom prst="rect">
                    <a:avLst/>
                  </a:prstGeom>
                  <a:noFill/>
                  <a:ln w="9525">
                    <a:noFill/>
                    <a:miter lim="800000"/>
                    <a:headEnd/>
                    <a:tailEnd/>
                  </a:ln>
                </p:spPr>
              </p:pic>
              <p:pic>
                <p:nvPicPr>
                  <p:cNvPr id="76" name="Picture 31" descr="my-photos"/>
                  <p:cNvPicPr>
                    <a:picLocks noChangeAspect="1" noChangeArrowheads="1"/>
                  </p:cNvPicPr>
                  <p:nvPr/>
                </p:nvPicPr>
                <p:blipFill>
                  <a:blip r:embed="rId6" cstate="print"/>
                  <a:srcRect/>
                  <a:stretch>
                    <a:fillRect/>
                  </a:stretch>
                </p:blipFill>
                <p:spPr bwMode="auto">
                  <a:xfrm>
                    <a:off x="9372600" y="5105400"/>
                    <a:ext cx="641350" cy="568325"/>
                  </a:xfrm>
                  <a:prstGeom prst="rect">
                    <a:avLst/>
                  </a:prstGeom>
                  <a:noFill/>
                  <a:ln w="9525">
                    <a:noFill/>
                    <a:miter lim="800000"/>
                    <a:headEnd/>
                    <a:tailEnd/>
                  </a:ln>
                </p:spPr>
              </p:pic>
            </p:grpSp>
            <p:pic>
              <p:nvPicPr>
                <p:cNvPr id="73"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cstate="print"/>
                <a:srcRect/>
                <a:stretch>
                  <a:fillRect/>
                </a:stretch>
              </p:blipFill>
              <p:spPr bwMode="auto">
                <a:xfrm>
                  <a:off x="9372600" y="5181600"/>
                  <a:ext cx="533400" cy="485775"/>
                </a:xfrm>
                <a:prstGeom prst="rect">
                  <a:avLst/>
                </a:prstGeom>
                <a:noFill/>
                <a:ln w="9525">
                  <a:noFill/>
                  <a:miter lim="800000"/>
                  <a:headEnd/>
                  <a:tailEnd/>
                </a:ln>
              </p:spPr>
            </p:pic>
          </p:grpSp>
        </p:grpSp>
      </p:grpSp>
      <p:grpSp>
        <p:nvGrpSpPr>
          <p:cNvPr id="40" name="Group 39"/>
          <p:cNvGrpSpPr/>
          <p:nvPr/>
        </p:nvGrpSpPr>
        <p:grpSpPr>
          <a:xfrm>
            <a:off x="3308975" y="2108659"/>
            <a:ext cx="2538767" cy="3934691"/>
            <a:chOff x="3308975" y="2108659"/>
            <a:chExt cx="2538767" cy="3934691"/>
          </a:xfrm>
        </p:grpSpPr>
        <p:sp>
          <p:nvSpPr>
            <p:cNvPr id="49" name="Rectangle 48"/>
            <p:cNvSpPr/>
            <p:nvPr/>
          </p:nvSpPr>
          <p:spPr bwMode="auto">
            <a:xfrm>
              <a:off x="3329124" y="228888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0" name="Straight Connector 49"/>
            <p:cNvCxnSpPr/>
            <p:nvPr/>
          </p:nvCxnSpPr>
          <p:spPr>
            <a:xfrm>
              <a:off x="3322889" y="289401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308975" y="2108659"/>
              <a:ext cx="2538767" cy="3934691"/>
              <a:chOff x="3308975" y="2108659"/>
              <a:chExt cx="2538767" cy="3934691"/>
            </a:xfrm>
          </p:grpSpPr>
          <p:sp>
            <p:nvSpPr>
              <p:cNvPr id="39" name="Rounded Rectangle 38"/>
              <p:cNvSpPr/>
              <p:nvPr/>
            </p:nvSpPr>
            <p:spPr bwMode="auto">
              <a:xfrm>
                <a:off x="3311499"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1" name="Rectangle 50"/>
              <p:cNvSpPr>
                <a:spLocks noChangeArrowheads="1"/>
              </p:cNvSpPr>
              <p:nvPr/>
            </p:nvSpPr>
            <p:spPr bwMode="auto">
              <a:xfrm>
                <a:off x="3308975" y="2999911"/>
                <a:ext cx="2522239" cy="954101"/>
              </a:xfrm>
              <a:prstGeom prst="rect">
                <a:avLst/>
              </a:prstGeom>
              <a:noFill/>
              <a:ln w="9525">
                <a:noFill/>
                <a:miter lim="800000"/>
                <a:headEnd/>
                <a:tailEnd/>
              </a:ln>
            </p:spPr>
            <p:txBody>
              <a:bodyPr wrap="square" lIns="91432" tIns="45717" rIns="91432" bIns="45717">
                <a:spAutoFit/>
              </a:bodyPr>
              <a:lstStyle/>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Mejoras en T-SQL</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SQL Server Compact</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Synchronization Services para ADO.NET</a:t>
                </a:r>
              </a:p>
            </p:txBody>
          </p:sp>
          <p:cxnSp>
            <p:nvCxnSpPr>
              <p:cNvPr id="52" name="Straight Connector 51"/>
              <p:cNvCxnSpPr/>
              <p:nvPr/>
            </p:nvCxnSpPr>
            <p:spPr>
              <a:xfrm>
                <a:off x="3769994"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56" name="TextBox 833617"/>
              <p:cNvSpPr txBox="1">
                <a:spLocks noChangeArrowheads="1"/>
              </p:cNvSpPr>
              <p:nvPr/>
            </p:nvSpPr>
            <p:spPr bwMode="auto">
              <a:xfrm>
                <a:off x="3360420" y="2286000"/>
                <a:ext cx="241554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Flexible</a:t>
                </a:r>
              </a:p>
            </p:txBody>
          </p:sp>
          <p:pic>
            <p:nvPicPr>
              <p:cNvPr id="77" name="Picture 3" descr="C:\Program Files\Microsoft Resource DVD Artwork\DVD_ART\Artwork_Imagery\HARDWARE_IMAGERY\Illustration - Misc Hardware\Miscellaneous\Connecting devices icon.png"/>
              <p:cNvPicPr>
                <a:picLocks noChangeAspect="1" noChangeArrowheads="1"/>
              </p:cNvPicPr>
              <p:nvPr/>
            </p:nvPicPr>
            <p:blipFill>
              <a:blip r:embed="rId8" cstate="print"/>
              <a:srcRect/>
              <a:stretch>
                <a:fillRect/>
              </a:stretch>
            </p:blipFill>
            <p:spPr bwMode="auto">
              <a:xfrm>
                <a:off x="4038600" y="4393800"/>
                <a:ext cx="1066800" cy="991000"/>
              </a:xfrm>
              <a:prstGeom prst="rect">
                <a:avLst/>
              </a:prstGeom>
              <a:noFill/>
            </p:spPr>
          </p:pic>
        </p:grpSp>
      </p:grpSp>
      <p:grpSp>
        <p:nvGrpSpPr>
          <p:cNvPr id="59" name="Group 58"/>
          <p:cNvGrpSpPr/>
          <p:nvPr/>
        </p:nvGrpSpPr>
        <p:grpSpPr>
          <a:xfrm>
            <a:off x="5978450" y="2108659"/>
            <a:ext cx="2541640" cy="3934691"/>
            <a:chOff x="5978450" y="2108659"/>
            <a:chExt cx="2541640" cy="3934691"/>
          </a:xfrm>
        </p:grpSpPr>
        <p:sp>
          <p:nvSpPr>
            <p:cNvPr id="53" name="Rectangle 52"/>
            <p:cNvSpPr/>
            <p:nvPr/>
          </p:nvSpPr>
          <p:spPr bwMode="auto">
            <a:xfrm>
              <a:off x="6003744" y="228888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4" name="Straight Connector 53"/>
            <p:cNvCxnSpPr/>
            <p:nvPr/>
          </p:nvCxnSpPr>
          <p:spPr>
            <a:xfrm>
              <a:off x="5997509" y="289401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5978450" y="2108659"/>
              <a:ext cx="2541640" cy="3934691"/>
              <a:chOff x="5978450" y="2108659"/>
              <a:chExt cx="2541640" cy="3934691"/>
            </a:xfrm>
          </p:grpSpPr>
          <p:sp>
            <p:nvSpPr>
              <p:cNvPr id="33" name="Rounded Rectangle 32"/>
              <p:cNvSpPr/>
              <p:nvPr/>
            </p:nvSpPr>
            <p:spPr bwMode="auto">
              <a:xfrm>
                <a:off x="5983847"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5" name="TextBox 833617"/>
              <p:cNvSpPr txBox="1">
                <a:spLocks noChangeArrowheads="1"/>
              </p:cNvSpPr>
              <p:nvPr/>
            </p:nvSpPr>
            <p:spPr bwMode="auto">
              <a:xfrm>
                <a:off x="5981700" y="2286000"/>
                <a:ext cx="252984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Productivo</a:t>
                </a:r>
              </a:p>
            </p:txBody>
          </p:sp>
          <p:sp>
            <p:nvSpPr>
              <p:cNvPr id="57" name="Rectangle 56"/>
              <p:cNvSpPr>
                <a:spLocks noChangeArrowheads="1"/>
              </p:cNvSpPr>
              <p:nvPr/>
            </p:nvSpPr>
            <p:spPr bwMode="auto">
              <a:xfrm>
                <a:off x="5978450" y="2999911"/>
                <a:ext cx="2522239" cy="1384988"/>
              </a:xfrm>
              <a:prstGeom prst="rect">
                <a:avLst/>
              </a:prstGeom>
              <a:noFill/>
              <a:ln w="9525">
                <a:noFill/>
                <a:miter lim="800000"/>
                <a:headEnd/>
                <a:tailEnd/>
              </a:ln>
            </p:spPr>
            <p:txBody>
              <a:bodyPr wrap="square" lIns="91432" tIns="45717" rIns="91432" bIns="45717">
                <a:spAutoFit/>
              </a:bodyPr>
              <a:lstStyle/>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Modelo de Datos de Entidad</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ADO.NET Entity Framework</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LINQ</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ADO.NET Data Services</a:t>
                </a:r>
              </a:p>
            </p:txBody>
          </p:sp>
          <p:cxnSp>
            <p:nvCxnSpPr>
              <p:cNvPr id="58" name="Straight Connector 57"/>
              <p:cNvCxnSpPr/>
              <p:nvPr/>
            </p:nvCxnSpPr>
            <p:spPr>
              <a:xfrm>
                <a:off x="6439469"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pic>
            <p:nvPicPr>
              <p:cNvPr id="79" name="Picture 2" descr="C:\Work\Katmai Marketing\PAG_icon library\PAG_icon library\Database blue.png"/>
              <p:cNvPicPr>
                <a:picLocks noChangeAspect="1" noChangeArrowheads="1"/>
              </p:cNvPicPr>
              <p:nvPr/>
            </p:nvPicPr>
            <p:blipFill>
              <a:blip r:embed="rId9"/>
              <a:srcRect/>
              <a:stretch>
                <a:fillRect/>
              </a:stretch>
            </p:blipFill>
            <p:spPr bwMode="auto">
              <a:xfrm>
                <a:off x="7086600" y="4419600"/>
                <a:ext cx="712822" cy="746692"/>
              </a:xfrm>
              <a:prstGeom prst="rect">
                <a:avLst/>
              </a:prstGeom>
              <a:noFill/>
              <a:ln w="9525">
                <a:noFill/>
                <a:miter lim="800000"/>
                <a:headEnd/>
                <a:tailEnd/>
              </a:ln>
            </p:spPr>
          </p:pic>
          <p:pic>
            <p:nvPicPr>
              <p:cNvPr id="2051"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10"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grpSp>
      <p:pic>
        <p:nvPicPr>
          <p:cNvPr id="60" name="Picture 2"/>
          <p:cNvPicPr>
            <a:picLocks noChangeAspect="1" noChangeArrowheads="1"/>
          </p:cNvPicPr>
          <p:nvPr/>
        </p:nvPicPr>
        <p:blipFill>
          <a:blip r:embed="rId11"/>
          <a:srcRect/>
          <a:stretch>
            <a:fillRect/>
          </a:stretch>
        </p:blipFill>
        <p:spPr bwMode="auto">
          <a:xfrm>
            <a:off x="424032" y="228600"/>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lide(fromBottom)">
                                      <p:cBhvr>
                                        <p:cTn id="7" dur="1000"/>
                                        <p:tgtEl>
                                          <p:spTgt spid="38"/>
                                        </p:tgtEl>
                                      </p:cBhvr>
                                    </p:animEffect>
                                  </p:childTnLst>
                                </p:cTn>
                              </p:par>
                              <p:par>
                                <p:cTn id="8" presetID="12" presetClass="entr" presetSubtype="4" fill="hold" nodeType="withEffect">
                                  <p:stCondLst>
                                    <p:cond delay="100"/>
                                  </p:stCondLst>
                                  <p:childTnLst>
                                    <p:set>
                                      <p:cBhvr>
                                        <p:cTn id="9" dur="1" fill="hold">
                                          <p:stCondLst>
                                            <p:cond delay="0"/>
                                          </p:stCondLst>
                                        </p:cTn>
                                        <p:tgtEl>
                                          <p:spTgt spid="40"/>
                                        </p:tgtEl>
                                        <p:attrNameLst>
                                          <p:attrName>style.visibility</p:attrName>
                                        </p:attrNameLst>
                                      </p:cBhvr>
                                      <p:to>
                                        <p:strVal val="visible"/>
                                      </p:to>
                                    </p:set>
                                    <p:animEffect transition="in" filter="slide(fromBottom)">
                                      <p:cBhvr>
                                        <p:cTn id="10" dur="1000"/>
                                        <p:tgtEl>
                                          <p:spTgt spid="40"/>
                                        </p:tgtEl>
                                      </p:cBhvr>
                                    </p:animEffect>
                                  </p:childTnLst>
                                </p:cTn>
                              </p:par>
                              <p:par>
                                <p:cTn id="11" presetID="12" presetClass="entr" presetSubtype="4" fill="hold" nodeType="withEffect">
                                  <p:stCondLst>
                                    <p:cond delay="200"/>
                                  </p:stCondLst>
                                  <p:childTnLst>
                                    <p:set>
                                      <p:cBhvr>
                                        <p:cTn id="12" dur="1" fill="hold">
                                          <p:stCondLst>
                                            <p:cond delay="0"/>
                                          </p:stCondLst>
                                        </p:cTn>
                                        <p:tgtEl>
                                          <p:spTgt spid="59"/>
                                        </p:tgtEl>
                                        <p:attrNameLst>
                                          <p:attrName>style.visibility</p:attrName>
                                        </p:attrNameLst>
                                      </p:cBhvr>
                                      <p:to>
                                        <p:strVal val="visible"/>
                                      </p:to>
                                    </p:set>
                                    <p:animEffect transition="in" filter="slide(fromBottom)">
                                      <p:cBhvr>
                                        <p:cTn id="13" dur="10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40"/>
                                        </p:tgtEl>
                                        <p:attrNameLst>
                                          <p:attrName>style.opacity</p:attrName>
                                        </p:attrNameLst>
                                      </p:cBhvr>
                                      <p:to>
                                        <p:strVal val="0.25"/>
                                      </p:to>
                                    </p:set>
                                    <p:animEffect filter="image" prLst="opacity: 0.25">
                                      <p:cBhvr rctx="IE">
                                        <p:cTn id="18" dur="indefinite"/>
                                        <p:tgtEl>
                                          <p:spTgt spid="40"/>
                                        </p:tgtEl>
                                      </p:cBhvr>
                                    </p:animEffect>
                                  </p:childTnLst>
                                </p:cTn>
                              </p:par>
                              <p:par>
                                <p:cTn id="19" presetID="9" presetClass="emph" presetSubtype="0" nodeType="withEffect">
                                  <p:stCondLst>
                                    <p:cond delay="0"/>
                                  </p:stCondLst>
                                  <p:childTnLst>
                                    <p:set>
                                      <p:cBhvr rctx="PPT">
                                        <p:cTn id="20" dur="indefinite"/>
                                        <p:tgtEl>
                                          <p:spTgt spid="59"/>
                                        </p:tgtEl>
                                        <p:attrNameLst>
                                          <p:attrName>style.opacity</p:attrName>
                                        </p:attrNameLst>
                                      </p:cBhvr>
                                      <p:to>
                                        <p:strVal val="0.25"/>
                                      </p:to>
                                    </p:set>
                                    <p:animEffect filter="image" prLst="opacity: 0.25">
                                      <p:cBhvr rctx="IE">
                                        <p:cTn id="21" dur="indefinite"/>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Retos de la Programación</a:t>
            </a:r>
            <a:endParaRPr lang="es-ES" dirty="0"/>
          </a:p>
        </p:txBody>
      </p:sp>
      <p:grpSp>
        <p:nvGrpSpPr>
          <p:cNvPr id="11" name="Group 43"/>
          <p:cNvGrpSpPr>
            <a:grpSpLocks/>
          </p:cNvGrpSpPr>
          <p:nvPr/>
        </p:nvGrpSpPr>
        <p:grpSpPr bwMode="auto">
          <a:xfrm>
            <a:off x="7924800" y="129540"/>
            <a:ext cx="1062691" cy="1089660"/>
            <a:chOff x="8763000" y="4876800"/>
            <a:chExt cx="1143000" cy="1152525"/>
          </a:xfrm>
        </p:grpSpPr>
        <p:grpSp>
          <p:nvGrpSpPr>
            <p:cNvPr id="12" name="Group 42"/>
            <p:cNvGrpSpPr>
              <a:grpSpLocks/>
            </p:cNvGrpSpPr>
            <p:nvPr/>
          </p:nvGrpSpPr>
          <p:grpSpPr bwMode="auto">
            <a:xfrm>
              <a:off x="8763000" y="4876800"/>
              <a:ext cx="960437" cy="1152525"/>
              <a:chOff x="9372600" y="4876800"/>
              <a:chExt cx="960437" cy="1152525"/>
            </a:xfrm>
          </p:grpSpPr>
          <p:pic>
            <p:nvPicPr>
              <p:cNvPr id="15" name="Picture 27" descr="xml doc illustration icon"/>
              <p:cNvPicPr>
                <a:picLocks noChangeAspect="1" noChangeArrowheads="1"/>
              </p:cNvPicPr>
              <p:nvPr/>
            </p:nvPicPr>
            <p:blipFill>
              <a:blip r:embed="rId3" cstate="print"/>
              <a:srcRect/>
              <a:stretch>
                <a:fillRect/>
              </a:stretch>
            </p:blipFill>
            <p:spPr bwMode="auto">
              <a:xfrm>
                <a:off x="9906000" y="4876800"/>
                <a:ext cx="427037" cy="493712"/>
              </a:xfrm>
              <a:prstGeom prst="rect">
                <a:avLst/>
              </a:prstGeom>
              <a:noFill/>
              <a:ln w="9525">
                <a:noFill/>
                <a:miter lim="800000"/>
                <a:headEnd/>
                <a:tailEnd/>
              </a:ln>
            </p:spPr>
          </p:pic>
          <p:pic>
            <p:nvPicPr>
              <p:cNvPr id="16" name="Picture 29" descr="XP icon my documents"/>
              <p:cNvPicPr>
                <a:picLocks noChangeAspect="1" noChangeArrowheads="1"/>
              </p:cNvPicPr>
              <p:nvPr/>
            </p:nvPicPr>
            <p:blipFill>
              <a:blip r:embed="rId4"/>
              <a:srcRect/>
              <a:stretch>
                <a:fillRect/>
              </a:stretch>
            </p:blipFill>
            <p:spPr bwMode="auto">
              <a:xfrm>
                <a:off x="9753600" y="5410200"/>
                <a:ext cx="554038" cy="619125"/>
              </a:xfrm>
              <a:prstGeom prst="rect">
                <a:avLst/>
              </a:prstGeom>
              <a:noFill/>
              <a:ln w="9525">
                <a:noFill/>
                <a:miter lim="800000"/>
                <a:headEnd/>
                <a:tailEnd/>
              </a:ln>
            </p:spPr>
          </p:pic>
          <p:pic>
            <p:nvPicPr>
              <p:cNvPr id="17" name="Picture 31" descr="my-photos"/>
              <p:cNvPicPr>
                <a:picLocks noChangeAspect="1" noChangeArrowheads="1"/>
              </p:cNvPicPr>
              <p:nvPr/>
            </p:nvPicPr>
            <p:blipFill>
              <a:blip r:embed="rId5" cstate="print"/>
              <a:srcRect/>
              <a:stretch>
                <a:fillRect/>
              </a:stretch>
            </p:blipFill>
            <p:spPr bwMode="auto">
              <a:xfrm>
                <a:off x="9372600" y="5105400"/>
                <a:ext cx="641350" cy="568325"/>
              </a:xfrm>
              <a:prstGeom prst="rect">
                <a:avLst/>
              </a:prstGeom>
              <a:noFill/>
              <a:ln w="9525">
                <a:noFill/>
                <a:miter lim="800000"/>
                <a:headEnd/>
                <a:tailEnd/>
              </a:ln>
            </p:spPr>
          </p:pic>
        </p:grpSp>
        <p:pic>
          <p:nvPicPr>
            <p:cNvPr id="14" name="Picture 9" descr="C:\Program Files\Microsoft Resource DVD Artwork\DVD_ART\Artwork_Imagery\HARDWARE_IMAGERY\Illustration - Misc Hardware\Windows Vista Illustration Icons\Internet.png"/>
            <p:cNvPicPr>
              <a:picLocks noChangeAspect="1" noChangeArrowheads="1"/>
            </p:cNvPicPr>
            <p:nvPr/>
          </p:nvPicPr>
          <p:blipFill>
            <a:blip r:embed="rId6" cstate="print"/>
            <a:srcRect/>
            <a:stretch>
              <a:fillRect/>
            </a:stretch>
          </p:blipFill>
          <p:spPr bwMode="auto">
            <a:xfrm>
              <a:off x="9372600" y="5181600"/>
              <a:ext cx="533400" cy="485775"/>
            </a:xfrm>
            <a:prstGeom prst="rect">
              <a:avLst/>
            </a:prstGeom>
            <a:noFill/>
            <a:ln w="9525">
              <a:noFill/>
              <a:miter lim="800000"/>
              <a:headEnd/>
              <a:tailEnd/>
            </a:ln>
          </p:spPr>
        </p:pic>
      </p:grpSp>
      <p:sp>
        <p:nvSpPr>
          <p:cNvPr id="20" name="Up Arrow 19"/>
          <p:cNvSpPr/>
          <p:nvPr/>
        </p:nvSpPr>
        <p:spPr bwMode="auto">
          <a:xfrm rot="5400000">
            <a:off x="4227752" y="1420605"/>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21" name="Rectangle 18"/>
          <p:cNvSpPr>
            <a:spLocks/>
          </p:cNvSpPr>
          <p:nvPr/>
        </p:nvSpPr>
        <p:spPr bwMode="auto">
          <a:xfrm>
            <a:off x="5638800" y="1460833"/>
            <a:ext cx="4037013" cy="1495794"/>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7"/>
              </a:buBlip>
              <a:defRPr/>
            </a:pPr>
            <a:r>
              <a:rPr lang="es-ES" sz="2000" dirty="0" smtClean="0">
                <a:latin typeface="Segoe"/>
              </a:rPr>
              <a:t>Información espacial</a:t>
            </a:r>
          </a:p>
          <a:p>
            <a:pPr marL="574675" lvl="2" indent="-287338" defTabSz="912813">
              <a:lnSpc>
                <a:spcPct val="90000"/>
              </a:lnSpc>
              <a:spcBef>
                <a:spcPct val="20000"/>
              </a:spcBef>
              <a:buSzPct val="80000"/>
              <a:buBlip>
                <a:blip r:embed="rId7"/>
              </a:buBlip>
              <a:defRPr/>
            </a:pPr>
            <a:r>
              <a:rPr lang="es-ES" dirty="0" smtClean="0"/>
              <a:t>Tipo de datos Geometry</a:t>
            </a:r>
          </a:p>
          <a:p>
            <a:pPr marL="574675" lvl="2" indent="-287338" defTabSz="912813">
              <a:lnSpc>
                <a:spcPct val="90000"/>
              </a:lnSpc>
              <a:spcBef>
                <a:spcPct val="20000"/>
              </a:spcBef>
              <a:buSzPct val="80000"/>
              <a:buBlip>
                <a:blip r:embed="rId7"/>
              </a:buBlip>
              <a:defRPr/>
            </a:pPr>
            <a:r>
              <a:rPr lang="es-ES" dirty="0" smtClean="0"/>
              <a:t>Tipo de datos Geography</a:t>
            </a:r>
          </a:p>
          <a:p>
            <a:pPr marL="574675" lvl="2" indent="-287338" defTabSz="912813">
              <a:lnSpc>
                <a:spcPct val="90000"/>
              </a:lnSpc>
              <a:spcBef>
                <a:spcPct val="20000"/>
              </a:spcBef>
              <a:buSzPct val="80000"/>
              <a:buBlip>
                <a:blip r:embed="rId7"/>
              </a:buBlip>
              <a:defRPr/>
            </a:pPr>
            <a:r>
              <a:rPr lang="es-ES" dirty="0" smtClean="0"/>
              <a:t>Funciones espaciales</a:t>
            </a:r>
          </a:p>
          <a:p>
            <a:pPr marL="574675" lvl="2" indent="-287338" defTabSz="912813">
              <a:lnSpc>
                <a:spcPct val="90000"/>
              </a:lnSpc>
              <a:spcBef>
                <a:spcPct val="20000"/>
              </a:spcBef>
              <a:buSzPct val="80000"/>
              <a:buBlip>
                <a:blip r:embed="rId7"/>
              </a:buBlip>
              <a:defRPr/>
            </a:pPr>
            <a:r>
              <a:rPr lang="es-ES" dirty="0" smtClean="0"/>
              <a:t>Índices espaciales</a:t>
            </a:r>
            <a:endParaRPr lang="es-ES" dirty="0">
              <a:latin typeface="Segoe"/>
            </a:endParaRPr>
          </a:p>
        </p:txBody>
      </p:sp>
      <p:sp>
        <p:nvSpPr>
          <p:cNvPr id="22" name="Rectangle 21"/>
          <p:cNvSpPr/>
          <p:nvPr/>
        </p:nvSpPr>
        <p:spPr>
          <a:xfrm>
            <a:off x="381000" y="2545795"/>
            <a:ext cx="3886200" cy="535531"/>
          </a:xfrm>
          <a:prstGeom prst="rect">
            <a:avLst/>
          </a:prstGeom>
        </p:spPr>
        <p:txBody>
          <a:bodyPr wrap="square">
            <a:spAutoFit/>
          </a:bodyPr>
          <a:lstStyle/>
          <a:p>
            <a:pPr defTabSz="912813" eaLnBrk="1" hangingPunct="1">
              <a:lnSpc>
                <a:spcPct val="90000"/>
              </a:lnSpc>
              <a:spcBef>
                <a:spcPct val="20000"/>
              </a:spcBef>
              <a:buSzPct val="80000"/>
              <a:defRPr/>
            </a:pPr>
            <a:r>
              <a:rPr lang="es-ES" sz="1600" dirty="0" smtClean="0">
                <a:latin typeface="Segoe"/>
              </a:rPr>
              <a:t>La información de localización geográfica cada vez es más importante</a:t>
            </a:r>
          </a:p>
        </p:txBody>
      </p:sp>
      <p:sp>
        <p:nvSpPr>
          <p:cNvPr id="23" name="Rectangle 22"/>
          <p:cNvSpPr/>
          <p:nvPr/>
        </p:nvSpPr>
        <p:spPr>
          <a:xfrm>
            <a:off x="381000" y="6297884"/>
            <a:ext cx="4495800" cy="313932"/>
          </a:xfrm>
          <a:prstGeom prst="rect">
            <a:avLst/>
          </a:prstGeom>
        </p:spPr>
        <p:txBody>
          <a:bodyPr wrap="square">
            <a:spAutoFit/>
          </a:bodyPr>
          <a:lstStyle/>
          <a:p>
            <a:pPr defTabSz="912813">
              <a:lnSpc>
                <a:spcPct val="90000"/>
              </a:lnSpc>
              <a:spcBef>
                <a:spcPct val="20000"/>
              </a:spcBef>
              <a:buSzPct val="80000"/>
              <a:defRPr/>
            </a:pPr>
            <a:r>
              <a:rPr lang="es-ES" sz="1600" dirty="0" smtClean="0">
                <a:latin typeface="Segoe"/>
              </a:rPr>
              <a:t>Requisitos de las aplicaciones muy complicados </a:t>
            </a:r>
          </a:p>
        </p:txBody>
      </p:sp>
      <p:sp>
        <p:nvSpPr>
          <p:cNvPr id="31" name="Rectangle 30"/>
          <p:cNvSpPr/>
          <p:nvPr/>
        </p:nvSpPr>
        <p:spPr>
          <a:xfrm>
            <a:off x="5647509" y="3357148"/>
            <a:ext cx="4037013" cy="1440394"/>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7"/>
              </a:buBlip>
              <a:defRPr/>
            </a:pPr>
            <a:r>
              <a:rPr lang="es-ES" sz="2000" dirty="0" smtClean="0">
                <a:latin typeface="Segoe"/>
              </a:rPr>
              <a:t>Información no estructurada</a:t>
            </a:r>
          </a:p>
          <a:p>
            <a:pPr marL="574675" lvl="2" indent="-287338" defTabSz="912813">
              <a:lnSpc>
                <a:spcPct val="90000"/>
              </a:lnSpc>
              <a:spcBef>
                <a:spcPct val="20000"/>
              </a:spcBef>
              <a:buSzPct val="80000"/>
              <a:buBlip>
                <a:blip r:embed="rId7"/>
              </a:buBlip>
              <a:defRPr/>
            </a:pPr>
            <a:r>
              <a:rPr lang="es-ES" dirty="0" smtClean="0">
                <a:latin typeface="Segoe"/>
              </a:rPr>
              <a:t>FILESTREAM</a:t>
            </a:r>
          </a:p>
          <a:p>
            <a:pPr marL="574675" lvl="2" indent="-287338" defTabSz="912813">
              <a:lnSpc>
                <a:spcPct val="90000"/>
              </a:lnSpc>
              <a:spcBef>
                <a:spcPct val="20000"/>
              </a:spcBef>
              <a:buSzPct val="80000"/>
              <a:buBlip>
                <a:blip r:embed="rId7"/>
              </a:buBlip>
              <a:defRPr/>
            </a:pPr>
            <a:r>
              <a:rPr lang="es-ES" dirty="0" smtClean="0">
                <a:latin typeface="Segoe"/>
              </a:rPr>
              <a:t>Servicios BLOB remotos</a:t>
            </a:r>
          </a:p>
          <a:p>
            <a:pPr marL="574675" lvl="2" indent="-287338" defTabSz="912813">
              <a:lnSpc>
                <a:spcPct val="90000"/>
              </a:lnSpc>
              <a:spcBef>
                <a:spcPct val="20000"/>
              </a:spcBef>
              <a:buSzPct val="80000"/>
              <a:buBlip>
                <a:blip r:embed="rId7"/>
              </a:buBlip>
              <a:defRPr/>
            </a:pPr>
            <a:r>
              <a:rPr lang="es-ES" dirty="0" smtClean="0">
                <a:latin typeface="Segoe"/>
              </a:rPr>
              <a:t>Búsqueda de texto completo integrada</a:t>
            </a:r>
          </a:p>
        </p:txBody>
      </p:sp>
      <p:sp>
        <p:nvSpPr>
          <p:cNvPr id="32" name="Rectangle 31"/>
          <p:cNvSpPr/>
          <p:nvPr/>
        </p:nvSpPr>
        <p:spPr>
          <a:xfrm>
            <a:off x="5638800" y="5011038"/>
            <a:ext cx="3505200" cy="1495794"/>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7"/>
              </a:buBlip>
              <a:defRPr/>
            </a:pPr>
            <a:r>
              <a:rPr lang="es-ES" sz="2000" dirty="0" smtClean="0">
                <a:latin typeface="Segoe"/>
              </a:rPr>
              <a:t>Información relacional</a:t>
            </a:r>
          </a:p>
          <a:p>
            <a:pPr marL="574675" lvl="2" indent="-287338" defTabSz="912813">
              <a:lnSpc>
                <a:spcPct val="90000"/>
              </a:lnSpc>
              <a:spcBef>
                <a:spcPct val="20000"/>
              </a:spcBef>
              <a:buSzPct val="80000"/>
              <a:buBlip>
                <a:blip r:embed="rId7"/>
              </a:buBlip>
              <a:defRPr/>
            </a:pPr>
            <a:r>
              <a:rPr lang="es-ES" dirty="0" smtClean="0">
                <a:latin typeface="Segoe"/>
              </a:rPr>
              <a:t>Columnas ligeras (“Sparse”)</a:t>
            </a:r>
          </a:p>
          <a:p>
            <a:pPr marL="574675" lvl="2" indent="-287338" defTabSz="912813">
              <a:lnSpc>
                <a:spcPct val="90000"/>
              </a:lnSpc>
              <a:spcBef>
                <a:spcPct val="20000"/>
              </a:spcBef>
              <a:buSzPct val="80000"/>
              <a:buBlip>
                <a:blip r:embed="rId7"/>
              </a:buBlip>
              <a:defRPr/>
            </a:pPr>
            <a:r>
              <a:rPr lang="es-ES" dirty="0" smtClean="0">
                <a:latin typeface="Segoe"/>
              </a:rPr>
              <a:t>Índices filtrados</a:t>
            </a:r>
          </a:p>
          <a:p>
            <a:pPr marL="574675" lvl="2" indent="-287338" defTabSz="912813">
              <a:lnSpc>
                <a:spcPct val="90000"/>
              </a:lnSpc>
              <a:spcBef>
                <a:spcPct val="20000"/>
              </a:spcBef>
              <a:buSzPct val="80000"/>
              <a:buBlip>
                <a:blip r:embed="rId7"/>
              </a:buBlip>
              <a:defRPr/>
            </a:pPr>
            <a:r>
              <a:rPr lang="es-ES" dirty="0" smtClean="0">
                <a:latin typeface="Segoe"/>
              </a:rPr>
              <a:t>Jerarquía</a:t>
            </a:r>
          </a:p>
          <a:p>
            <a:pPr marL="574675" lvl="2" indent="-287338" defTabSz="912813">
              <a:lnSpc>
                <a:spcPct val="90000"/>
              </a:lnSpc>
              <a:spcBef>
                <a:spcPct val="20000"/>
              </a:spcBef>
              <a:buSzPct val="80000"/>
              <a:buBlip>
                <a:blip r:embed="rId7"/>
              </a:buBlip>
              <a:defRPr/>
            </a:pPr>
            <a:r>
              <a:rPr lang="es-ES" dirty="0" smtClean="0">
                <a:latin typeface="Segoe"/>
              </a:rPr>
              <a:t>Grandes UDTs</a:t>
            </a:r>
          </a:p>
        </p:txBody>
      </p:sp>
      <p:sp>
        <p:nvSpPr>
          <p:cNvPr id="33" name="Up Arrow 32"/>
          <p:cNvSpPr/>
          <p:nvPr/>
        </p:nvSpPr>
        <p:spPr bwMode="auto">
          <a:xfrm rot="5400000">
            <a:off x="4227752" y="4970810"/>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a:xfrm>
            <a:off x="381000" y="4342512"/>
            <a:ext cx="3429000" cy="535531"/>
          </a:xfrm>
          <a:prstGeom prst="rect">
            <a:avLst/>
          </a:prstGeom>
        </p:spPr>
        <p:txBody>
          <a:bodyPr wrap="square">
            <a:spAutoFit/>
          </a:bodyPr>
          <a:lstStyle/>
          <a:p>
            <a:pPr defTabSz="912813">
              <a:lnSpc>
                <a:spcPct val="90000"/>
              </a:lnSpc>
              <a:spcBef>
                <a:spcPct val="20000"/>
              </a:spcBef>
              <a:buSzPct val="80000"/>
              <a:defRPr/>
            </a:pPr>
            <a:r>
              <a:rPr lang="es-ES" sz="1600" dirty="0" smtClean="0">
                <a:latin typeface="Segoe"/>
              </a:rPr>
              <a:t>Creciente necesidad de almacenar archivos y documentos</a:t>
            </a:r>
          </a:p>
        </p:txBody>
      </p:sp>
      <p:sp>
        <p:nvSpPr>
          <p:cNvPr id="38" name="Up Arrow 37"/>
          <p:cNvSpPr/>
          <p:nvPr/>
        </p:nvSpPr>
        <p:spPr bwMode="auto">
          <a:xfrm rot="5400000">
            <a:off x="4227752" y="3164570"/>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descr="C:\Program Files\Microsoft Resource DVD Artwork\DVD_ART\Artwork_Imagery\HARDWARE_IMAGERY\Illustration - Misc Hardware\Windows Vista Illustration Icons\Internet.png"/>
          <p:cNvPicPr>
            <a:picLocks noChangeAspect="1" noChangeArrowheads="1"/>
          </p:cNvPicPr>
          <p:nvPr/>
        </p:nvPicPr>
        <p:blipFill>
          <a:blip r:embed="rId8"/>
          <a:srcRect/>
          <a:stretch>
            <a:fillRect/>
          </a:stretch>
        </p:blipFill>
        <p:spPr bwMode="auto">
          <a:xfrm>
            <a:off x="533400" y="1219200"/>
            <a:ext cx="1371600" cy="1371600"/>
          </a:xfrm>
          <a:prstGeom prst="rect">
            <a:avLst/>
          </a:prstGeom>
          <a:noFill/>
        </p:spPr>
      </p:pic>
      <p:pic>
        <p:nvPicPr>
          <p:cNvPr id="24" name="Picture 23" descr="virtual-earth.png"/>
          <p:cNvPicPr>
            <a:picLocks noChangeAspect="1"/>
          </p:cNvPicPr>
          <p:nvPr/>
        </p:nvPicPr>
        <p:blipFill>
          <a:blip r:embed="rId9" cstate="print"/>
          <a:stretch>
            <a:fillRect/>
          </a:stretch>
        </p:blipFill>
        <p:spPr>
          <a:xfrm>
            <a:off x="2293510" y="1295400"/>
            <a:ext cx="1585180" cy="1219200"/>
          </a:xfrm>
          <a:prstGeom prst="rect">
            <a:avLst/>
          </a:prstGeom>
          <a:effectLst>
            <a:outerShdw blurRad="50800" dist="38100" dir="2700000" algn="tl" rotWithShape="0">
              <a:prstClr val="black">
                <a:alpha val="40000"/>
              </a:prstClr>
            </a:outerShdw>
          </a:effectLst>
        </p:spPr>
      </p:pic>
      <p:pic>
        <p:nvPicPr>
          <p:cNvPr id="1034" name="Picture 10" descr="C:\Program Files\Microsoft Resource DVD Artwork\DVD_ART\BoxShots_Logos\Word 2007\Word 2007 box angled.png"/>
          <p:cNvPicPr>
            <a:picLocks noChangeAspect="1" noChangeArrowheads="1"/>
          </p:cNvPicPr>
          <p:nvPr/>
        </p:nvPicPr>
        <p:blipFill>
          <a:blip r:embed="rId10" cstate="print"/>
          <a:srcRect/>
          <a:stretch>
            <a:fillRect/>
          </a:stretch>
        </p:blipFill>
        <p:spPr bwMode="auto">
          <a:xfrm>
            <a:off x="762000" y="3182276"/>
            <a:ext cx="838200" cy="1134747"/>
          </a:xfrm>
          <a:prstGeom prst="rect">
            <a:avLst/>
          </a:prstGeom>
          <a:noFill/>
        </p:spPr>
      </p:pic>
      <p:pic>
        <p:nvPicPr>
          <p:cNvPr id="1035" name="Picture 11" descr="C:\Program Files\Microsoft Resource DVD Artwork\DVD_ART\Artwork_Imagery\HARDWARE_IMAGERY\Illustration - Misc Hardware\Windows Vista Illustration Icons\Audio CD.png"/>
          <p:cNvPicPr>
            <a:picLocks noChangeAspect="1" noChangeArrowheads="1"/>
          </p:cNvPicPr>
          <p:nvPr/>
        </p:nvPicPr>
        <p:blipFill>
          <a:blip r:embed="rId11"/>
          <a:srcRect/>
          <a:stretch>
            <a:fillRect/>
          </a:stretch>
        </p:blipFill>
        <p:spPr bwMode="auto">
          <a:xfrm>
            <a:off x="2552700" y="3276600"/>
            <a:ext cx="1066800" cy="1066800"/>
          </a:xfrm>
          <a:prstGeom prst="rect">
            <a:avLst/>
          </a:prstGeom>
          <a:noFill/>
        </p:spPr>
      </p:pic>
      <p:pic>
        <p:nvPicPr>
          <p:cNvPr id="1036" name="Picture 12" descr="C:\Program Files\Microsoft Resource DVD Artwork\DVD_ART\Artwork_Imagery\HARDWARE_IMAGERY\Illustration - Misc Hardware\Miscellaneous\network all flat.png"/>
          <p:cNvPicPr>
            <a:picLocks noChangeAspect="1" noChangeArrowheads="1"/>
          </p:cNvPicPr>
          <p:nvPr/>
        </p:nvPicPr>
        <p:blipFill>
          <a:blip r:embed="rId12" cstate="print"/>
          <a:srcRect/>
          <a:stretch>
            <a:fillRect/>
          </a:stretch>
        </p:blipFill>
        <p:spPr bwMode="auto">
          <a:xfrm>
            <a:off x="1436080" y="4646734"/>
            <a:ext cx="2362200" cy="177165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dirty="0" smtClean="0"/>
              <a:t>Datos espaciales</a:t>
            </a:r>
            <a:endParaRPr lang="es-ES" dirty="0">
              <a:solidFill>
                <a:schemeClr val="tx2"/>
              </a:solidFill>
            </a:endParaRPr>
          </a:p>
        </p:txBody>
      </p:sp>
      <p:sp>
        <p:nvSpPr>
          <p:cNvPr id="5" name="Content Placeholder 4"/>
          <p:cNvSpPr>
            <a:spLocks noGrp="1"/>
          </p:cNvSpPr>
          <p:nvPr>
            <p:ph type="body" sz="quarter" idx="10"/>
          </p:nvPr>
        </p:nvSpPr>
        <p:spPr>
          <a:xfrm>
            <a:off x="381000" y="1600200"/>
            <a:ext cx="4419600" cy="3631763"/>
          </a:xfrm>
        </p:spPr>
        <p:txBody>
          <a:bodyPr/>
          <a:lstStyle/>
          <a:p>
            <a:pPr marL="342900" indent="-342900"/>
            <a:r>
              <a:rPr lang="es-ES" sz="2000" dirty="0" smtClean="0"/>
              <a:t>Algoritmos planares (tierra plana) y Geodésicos (globo terráqueo)</a:t>
            </a:r>
          </a:p>
          <a:p>
            <a:pPr marL="342900" indent="-342900"/>
            <a:r>
              <a:rPr lang="es-ES" sz="2000" dirty="0" smtClean="0"/>
              <a:t>Visualización de datos espaciales con el Virtual Earth SDK</a:t>
            </a:r>
          </a:p>
          <a:p>
            <a:pPr marL="342900" indent="-342900"/>
            <a:r>
              <a:rPr lang="es-ES" sz="2000" dirty="0" smtClean="0"/>
              <a:t>Intercambio de información espacial utilizando GML XML</a:t>
            </a:r>
          </a:p>
          <a:p>
            <a:pPr marL="342900" indent="-342900"/>
            <a:r>
              <a:rPr lang="es-ES" sz="2000" dirty="0" smtClean="0"/>
              <a:t>Integra los datos espaciales con aplicaciones .NET </a:t>
            </a:r>
          </a:p>
          <a:p>
            <a:pPr marL="342900" indent="-342900"/>
            <a:r>
              <a:rPr lang="es-ES" sz="2000" dirty="0" smtClean="0"/>
              <a:t>Optimiza el rendimiento utilizando índices espaciales </a:t>
            </a:r>
          </a:p>
          <a:p>
            <a:pPr marL="342900" indent="-342900"/>
            <a:r>
              <a:rPr lang="es-ES" sz="2000" dirty="0" smtClean="0"/>
              <a:t>Soporte de los partners para los tipos de datos espaciales </a:t>
            </a:r>
          </a:p>
        </p:txBody>
      </p:sp>
      <p:pic>
        <p:nvPicPr>
          <p:cNvPr id="12" name="Picture 2"/>
          <p:cNvPicPr>
            <a:picLocks noChangeAspect="1" noChangeArrowheads="1"/>
          </p:cNvPicPr>
          <p:nvPr/>
        </p:nvPicPr>
        <p:blipFill>
          <a:blip r:embed="rId3"/>
          <a:srcRect/>
          <a:stretch>
            <a:fillRect/>
          </a:stretch>
        </p:blipFill>
        <p:spPr bwMode="auto">
          <a:xfrm>
            <a:off x="5029200" y="2286000"/>
            <a:ext cx="3809506" cy="2667000"/>
          </a:xfrm>
          <a:prstGeom prst="rect">
            <a:avLst/>
          </a:prstGeom>
          <a:ln>
            <a:noFill/>
          </a:ln>
          <a:effectLst>
            <a:outerShdw blurRad="292100" dist="139700" dir="2700000" algn="tl" rotWithShape="0">
              <a:srgbClr val="333333">
                <a:alpha val="65000"/>
              </a:srgbClr>
            </a:outerShdw>
          </a:effectLst>
        </p:spPr>
      </p:pic>
      <p:sp>
        <p:nvSpPr>
          <p:cNvPr id="14" name="Rectangular Callout 13"/>
          <p:cNvSpPr/>
          <p:nvPr/>
        </p:nvSpPr>
        <p:spPr>
          <a:xfrm>
            <a:off x="7239000" y="3429000"/>
            <a:ext cx="1681146" cy="424918"/>
          </a:xfrm>
          <a:prstGeom prst="wedgeRectCallout">
            <a:avLst>
              <a:gd name="adj1" fmla="val 12513"/>
              <a:gd name="adj2" fmla="val -13480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0" dirty="0" smtClean="0">
                <a:solidFill>
                  <a:schemeClr val="bg2"/>
                </a:solidFill>
                <a:effectLst/>
              </a:rPr>
              <a:t>47.6456,</a:t>
            </a:r>
          </a:p>
          <a:p>
            <a:pPr algn="ctr"/>
            <a:r>
              <a:rPr lang="es-ES" sz="1050" b="0" dirty="0" smtClean="0">
                <a:solidFill>
                  <a:schemeClr val="bg2"/>
                </a:solidFill>
                <a:effectLst/>
              </a:rPr>
              <a:t>-122.12551</a:t>
            </a:r>
          </a:p>
        </p:txBody>
      </p:sp>
      <p:grpSp>
        <p:nvGrpSpPr>
          <p:cNvPr id="13" name="Group 43"/>
          <p:cNvGrpSpPr>
            <a:grpSpLocks/>
          </p:cNvGrpSpPr>
          <p:nvPr/>
        </p:nvGrpSpPr>
        <p:grpSpPr bwMode="auto">
          <a:xfrm>
            <a:off x="7924800" y="129540"/>
            <a:ext cx="1062691" cy="1089660"/>
            <a:chOff x="8763000" y="4876800"/>
            <a:chExt cx="1143000" cy="1152525"/>
          </a:xfrm>
        </p:grpSpPr>
        <p:grpSp>
          <p:nvGrpSpPr>
            <p:cNvPr id="15" name="Group 42"/>
            <p:cNvGrpSpPr>
              <a:grpSpLocks/>
            </p:cNvGrpSpPr>
            <p:nvPr/>
          </p:nvGrpSpPr>
          <p:grpSpPr bwMode="auto">
            <a:xfrm>
              <a:off x="8763000" y="4876800"/>
              <a:ext cx="960437" cy="1152525"/>
              <a:chOff x="9372600" y="4876800"/>
              <a:chExt cx="960437" cy="1152525"/>
            </a:xfrm>
          </p:grpSpPr>
          <p:pic>
            <p:nvPicPr>
              <p:cNvPr id="17" name="Picture 27" descr="xml doc illustration icon"/>
              <p:cNvPicPr>
                <a:picLocks noChangeAspect="1" noChangeArrowheads="1"/>
              </p:cNvPicPr>
              <p:nvPr/>
            </p:nvPicPr>
            <p:blipFill>
              <a:blip r:embed="rId4" cstate="print"/>
              <a:srcRect/>
              <a:stretch>
                <a:fillRect/>
              </a:stretch>
            </p:blipFill>
            <p:spPr bwMode="auto">
              <a:xfrm>
                <a:off x="9906000" y="4876800"/>
                <a:ext cx="427037" cy="493712"/>
              </a:xfrm>
              <a:prstGeom prst="rect">
                <a:avLst/>
              </a:prstGeom>
              <a:noFill/>
              <a:ln w="9525">
                <a:noFill/>
                <a:miter lim="800000"/>
                <a:headEnd/>
                <a:tailEnd/>
              </a:ln>
            </p:spPr>
          </p:pic>
          <p:pic>
            <p:nvPicPr>
              <p:cNvPr id="18" name="Picture 29" descr="XP icon my documents"/>
              <p:cNvPicPr>
                <a:picLocks noChangeAspect="1" noChangeArrowheads="1"/>
              </p:cNvPicPr>
              <p:nvPr/>
            </p:nvPicPr>
            <p:blipFill>
              <a:blip r:embed="rId5"/>
              <a:srcRect/>
              <a:stretch>
                <a:fillRect/>
              </a:stretch>
            </p:blipFill>
            <p:spPr bwMode="auto">
              <a:xfrm>
                <a:off x="9753600" y="5410200"/>
                <a:ext cx="554038" cy="619125"/>
              </a:xfrm>
              <a:prstGeom prst="rect">
                <a:avLst/>
              </a:prstGeom>
              <a:noFill/>
              <a:ln w="9525">
                <a:noFill/>
                <a:miter lim="800000"/>
                <a:headEnd/>
                <a:tailEnd/>
              </a:ln>
            </p:spPr>
          </p:pic>
          <p:pic>
            <p:nvPicPr>
              <p:cNvPr id="19" name="Picture 31" descr="my-photos"/>
              <p:cNvPicPr>
                <a:picLocks noChangeAspect="1" noChangeArrowheads="1"/>
              </p:cNvPicPr>
              <p:nvPr/>
            </p:nvPicPr>
            <p:blipFill>
              <a:blip r:embed="rId6" cstate="print"/>
              <a:srcRect/>
              <a:stretch>
                <a:fillRect/>
              </a:stretch>
            </p:blipFill>
            <p:spPr bwMode="auto">
              <a:xfrm>
                <a:off x="9372600" y="5105400"/>
                <a:ext cx="641350" cy="568325"/>
              </a:xfrm>
              <a:prstGeom prst="rect">
                <a:avLst/>
              </a:prstGeom>
              <a:noFill/>
              <a:ln w="9525">
                <a:noFill/>
                <a:miter lim="800000"/>
                <a:headEnd/>
                <a:tailEnd/>
              </a:ln>
            </p:spPr>
          </p:pic>
        </p:grpSp>
        <p:pic>
          <p:nvPicPr>
            <p:cNvPr id="1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cstate="print"/>
            <a:srcRect/>
            <a:stretch>
              <a:fillRect/>
            </a:stretch>
          </p:blipFill>
          <p:spPr bwMode="auto">
            <a:xfrm>
              <a:off x="9372600" y="5181600"/>
              <a:ext cx="533400" cy="48577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rot="16200000">
            <a:off x="-190498" y="2019298"/>
            <a:ext cx="5105400" cy="3962400"/>
          </a:xfrm>
          <a:prstGeom prst="roundRect">
            <a:avLst>
              <a:gd name="adj" fmla="val 584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rot="16200000">
            <a:off x="4000501" y="1790699"/>
            <a:ext cx="5105399" cy="4419600"/>
          </a:xfrm>
          <a:prstGeom prst="roundRect">
            <a:avLst>
              <a:gd name="adj" fmla="val 584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Title 1"/>
          <p:cNvSpPr>
            <a:spLocks noGrp="1"/>
          </p:cNvSpPr>
          <p:nvPr>
            <p:ph type="title"/>
          </p:nvPr>
        </p:nvSpPr>
        <p:spPr>
          <a:xfrm>
            <a:off x="381000" y="230188"/>
            <a:ext cx="8382000" cy="664797"/>
          </a:xfrm>
        </p:spPr>
        <p:txBody>
          <a:bodyPr/>
          <a:lstStyle/>
          <a:p>
            <a:r>
              <a:rPr lang="es-ES" dirty="0" smtClean="0"/>
              <a:t>Tipos de datos espaciales</a:t>
            </a:r>
            <a:endParaRPr lang="es-ES" dirty="0">
              <a:solidFill>
                <a:schemeClr val="tx2"/>
              </a:solidFill>
            </a:endParaRPr>
          </a:p>
        </p:txBody>
      </p:sp>
      <p:sp>
        <p:nvSpPr>
          <p:cNvPr id="5" name="Content Placeholder 4"/>
          <p:cNvSpPr>
            <a:spLocks noGrp="1"/>
          </p:cNvSpPr>
          <p:nvPr>
            <p:ph sz="half" idx="4294967295"/>
          </p:nvPr>
        </p:nvSpPr>
        <p:spPr>
          <a:xfrm>
            <a:off x="522516" y="2209800"/>
            <a:ext cx="3733800" cy="3247043"/>
          </a:xfrm>
        </p:spPr>
        <p:txBody>
          <a:bodyPr/>
          <a:lstStyle/>
          <a:p>
            <a:pPr marL="228600" indent="-228600"/>
            <a:r>
              <a:rPr lang="es-ES" sz="2000" dirty="0" smtClean="0"/>
              <a:t>Almacena varios tipos:</a:t>
            </a:r>
          </a:p>
          <a:p>
            <a:pPr marL="407988" lvl="1" indent="-179388"/>
            <a:r>
              <a:rPr lang="es-ES" sz="1800" dirty="0" smtClean="0"/>
              <a:t>Puntos</a:t>
            </a:r>
          </a:p>
          <a:p>
            <a:pPr marL="407988" lvl="1" indent="-179388"/>
            <a:r>
              <a:rPr lang="es-ES" sz="1800" dirty="0" smtClean="0"/>
              <a:t>Cadenas lineales</a:t>
            </a:r>
          </a:p>
          <a:p>
            <a:pPr marL="407988" lvl="1" indent="-179388"/>
            <a:r>
              <a:rPr lang="es-ES" sz="1800" dirty="0" smtClean="0"/>
              <a:t>Polígonos</a:t>
            </a:r>
          </a:p>
          <a:p>
            <a:pPr marL="407988" lvl="1" indent="-179388"/>
            <a:r>
              <a:rPr lang="es-ES" sz="1800" dirty="0" smtClean="0"/>
              <a:t>Combinaciones de los anteriores</a:t>
            </a:r>
          </a:p>
          <a:p>
            <a:pPr marL="228600" indent="-228600"/>
            <a:r>
              <a:rPr lang="es-ES" sz="2000" dirty="0" smtClean="0"/>
              <a:t>Funciones espaciales</a:t>
            </a:r>
          </a:p>
          <a:p>
            <a:pPr marL="407988" lvl="1" indent="-179388"/>
            <a:r>
              <a:rPr lang="es-ES" sz="1800" dirty="0" smtClean="0"/>
              <a:t>Relaciones espaciales: intersecciones, tangencias, etc. </a:t>
            </a:r>
          </a:p>
          <a:p>
            <a:pPr marL="407988" lvl="1" indent="-179388"/>
            <a:r>
              <a:rPr lang="es-ES" sz="1800" dirty="0" smtClean="0"/>
              <a:t>Construcciones espaciales: intersección, unión, etc..</a:t>
            </a:r>
          </a:p>
          <a:p>
            <a:pPr marL="407988" lvl="1" indent="-179388"/>
            <a:r>
              <a:rPr lang="es-ES" sz="1800" dirty="0" smtClean="0"/>
              <a:t>Métrica: distancia, área</a:t>
            </a:r>
          </a:p>
        </p:txBody>
      </p:sp>
      <p:sp>
        <p:nvSpPr>
          <p:cNvPr id="7" name="Content Placeholder 6"/>
          <p:cNvSpPr>
            <a:spLocks noGrp="1"/>
          </p:cNvSpPr>
          <p:nvPr>
            <p:ph sz="quarter" idx="4294967295"/>
          </p:nvPr>
        </p:nvSpPr>
        <p:spPr>
          <a:xfrm>
            <a:off x="4645025" y="2209800"/>
            <a:ext cx="4117975" cy="3474797"/>
          </a:xfrm>
        </p:spPr>
        <p:txBody>
          <a:bodyPr/>
          <a:lstStyle/>
          <a:p>
            <a:pPr marL="290513" indent="-290513"/>
            <a:r>
              <a:rPr lang="es-ES" sz="2000" dirty="0" smtClean="0"/>
              <a:t>Creación de una instancia:</a:t>
            </a:r>
          </a:p>
          <a:p>
            <a:pPr lvl="1">
              <a:buNone/>
            </a:pPr>
            <a:r>
              <a:rPr lang="es-ES" sz="1800" dirty="0" smtClean="0">
                <a:effectLst>
                  <a:outerShdw blurRad="38100" dist="38100" dir="2700000" algn="tl">
                    <a:srgbClr val="000000">
                      <a:alpha val="43137"/>
                    </a:srgbClr>
                  </a:outerShdw>
                </a:effectLst>
                <a:latin typeface="Courier New" pitchFamily="49" charset="0"/>
                <a:cs typeface="Courier New" pitchFamily="49" charset="0"/>
              </a:rPr>
              <a:t>declare @g geography</a:t>
            </a:r>
          </a:p>
          <a:p>
            <a:pPr lvl="1">
              <a:buNone/>
            </a:pPr>
            <a:r>
              <a:rPr lang="es-ES" sz="1800" dirty="0" smtClean="0">
                <a:effectLst>
                  <a:outerShdw blurRad="38100" dist="38100" dir="2700000" algn="tl">
                    <a:srgbClr val="000000">
                      <a:alpha val="43137"/>
                    </a:srgbClr>
                  </a:outerShdw>
                </a:effectLst>
                <a:latin typeface="Courier New" pitchFamily="49" charset="0"/>
                <a:cs typeface="Courier New" pitchFamily="49" charset="0"/>
              </a:rPr>
              <a:t>set @g = geography::Parse(‘POINT(47.6456 -122.12551)’)</a:t>
            </a:r>
          </a:p>
          <a:p>
            <a:pPr marL="290513" indent="-290513"/>
            <a:r>
              <a:rPr lang="es-ES" sz="2000" dirty="0" smtClean="0"/>
              <a:t>Crear una tabla:</a:t>
            </a:r>
          </a:p>
          <a:p>
            <a:pPr lvl="1">
              <a:buNone/>
            </a:pPr>
            <a:r>
              <a:rPr lang="es-ES" sz="1800" dirty="0" smtClean="0">
                <a:effectLst>
                  <a:outerShdw blurRad="38100" dist="38100" dir="2700000" algn="tl">
                    <a:srgbClr val="000000">
                      <a:alpha val="43137"/>
                    </a:srgbClr>
                  </a:outerShdw>
                </a:effectLst>
                <a:latin typeface="Courier New" pitchFamily="49" charset="0"/>
                <a:cs typeface="Courier New" pitchFamily="49" charset="0"/>
              </a:rPr>
              <a:t>create table T(id int, region geography)</a:t>
            </a:r>
          </a:p>
          <a:p>
            <a:pPr marL="290513" indent="-290513"/>
            <a:r>
              <a:rPr lang="es-ES" sz="2000" dirty="0" smtClean="0"/>
              <a:t>Seleccionar datos:</a:t>
            </a:r>
          </a:p>
          <a:p>
            <a:pPr lvl="1">
              <a:buNone/>
            </a:pPr>
            <a:r>
              <a:rPr lang="es-ES" sz="1800" dirty="0" smtClean="0">
                <a:effectLst>
                  <a:outerShdw blurRad="38100" dist="38100" dir="2700000" algn="tl">
                    <a:srgbClr val="000000">
                      <a:alpha val="43137"/>
                    </a:srgbClr>
                  </a:outerShdw>
                </a:effectLst>
                <a:latin typeface="Courier New" pitchFamily="49" charset="0"/>
                <a:cs typeface="Courier New" pitchFamily="49" charset="0"/>
              </a:rPr>
              <a:t>select * from T where region.STIntersects(@g) </a:t>
            </a:r>
          </a:p>
          <a:p>
            <a:pPr lvl="1">
              <a:buNone/>
            </a:pPr>
            <a:r>
              <a:rPr lang="es-ES" sz="1800" dirty="0" smtClean="0">
                <a:effectLst>
                  <a:outerShdw blurRad="38100" dist="38100" dir="2700000" algn="tl">
                    <a:srgbClr val="000000">
                      <a:alpha val="43137"/>
                    </a:srgbClr>
                  </a:outerShdw>
                </a:effectLst>
                <a:latin typeface="Courier New" pitchFamily="49" charset="0"/>
                <a:cs typeface="Courier New" pitchFamily="49" charset="0"/>
              </a:rPr>
              <a:t>   = 1</a:t>
            </a:r>
          </a:p>
        </p:txBody>
      </p:sp>
      <p:sp>
        <p:nvSpPr>
          <p:cNvPr id="9" name="Content Placeholder 4"/>
          <p:cNvSpPr txBox="1">
            <a:spLocks/>
          </p:cNvSpPr>
          <p:nvPr/>
        </p:nvSpPr>
        <p:spPr>
          <a:xfrm>
            <a:off x="522516" y="6172200"/>
            <a:ext cx="4114800" cy="276999"/>
          </a:xfrm>
          <a:prstGeom prst="rect">
            <a:avLst/>
          </a:prstGeom>
        </p:spPr>
        <p:txBody>
          <a:bodyPr vert="horz" lIns="0" tIns="0" rIns="0" bIns="0" rtlCol="0">
            <a:spAutoFit/>
          </a:bodyPr>
          <a:lstStyle/>
          <a:p>
            <a:pPr marL="228600" marR="0" lvl="0" indent="-228600" defTabSz="914363" fontAlgn="auto">
              <a:lnSpc>
                <a:spcPct val="90000"/>
              </a:lnSpc>
              <a:spcBef>
                <a:spcPct val="20000"/>
              </a:spcBef>
              <a:spcAft>
                <a:spcPts val="0"/>
              </a:spcAft>
              <a:buClrTx/>
              <a:buSzPct val="80000"/>
              <a:buBlip>
                <a:blip r:embed="rId3"/>
              </a:buBlip>
              <a:tabLst/>
              <a:defRPr/>
            </a:pPr>
            <a:r>
              <a:rPr lang="es-ES" sz="2000" dirty="0" smtClean="0"/>
              <a:t>Soporta los estándares OGC</a:t>
            </a:r>
          </a:p>
        </p:txBody>
      </p:sp>
      <p:grpSp>
        <p:nvGrpSpPr>
          <p:cNvPr id="17" name="Group 43"/>
          <p:cNvGrpSpPr>
            <a:grpSpLocks/>
          </p:cNvGrpSpPr>
          <p:nvPr/>
        </p:nvGrpSpPr>
        <p:grpSpPr bwMode="auto">
          <a:xfrm>
            <a:off x="7924800" y="129540"/>
            <a:ext cx="1062691" cy="1089660"/>
            <a:chOff x="8763000" y="4876800"/>
            <a:chExt cx="1143000" cy="1152525"/>
          </a:xfrm>
        </p:grpSpPr>
        <p:grpSp>
          <p:nvGrpSpPr>
            <p:cNvPr id="18" name="Group 42"/>
            <p:cNvGrpSpPr>
              <a:grpSpLocks/>
            </p:cNvGrpSpPr>
            <p:nvPr/>
          </p:nvGrpSpPr>
          <p:grpSpPr bwMode="auto">
            <a:xfrm>
              <a:off x="8763000" y="4876800"/>
              <a:ext cx="960437" cy="1152525"/>
              <a:chOff x="9372600" y="4876800"/>
              <a:chExt cx="960437" cy="1152525"/>
            </a:xfrm>
          </p:grpSpPr>
          <p:pic>
            <p:nvPicPr>
              <p:cNvPr id="20" name="Picture 27" descr="xml doc illustration icon"/>
              <p:cNvPicPr>
                <a:picLocks noChangeAspect="1" noChangeArrowheads="1"/>
              </p:cNvPicPr>
              <p:nvPr/>
            </p:nvPicPr>
            <p:blipFill>
              <a:blip r:embed="rId4" cstate="print"/>
              <a:srcRect/>
              <a:stretch>
                <a:fillRect/>
              </a:stretch>
            </p:blipFill>
            <p:spPr bwMode="auto">
              <a:xfrm>
                <a:off x="9906000" y="4876800"/>
                <a:ext cx="427037" cy="493712"/>
              </a:xfrm>
              <a:prstGeom prst="rect">
                <a:avLst/>
              </a:prstGeom>
              <a:noFill/>
              <a:ln w="9525">
                <a:noFill/>
                <a:miter lim="800000"/>
                <a:headEnd/>
                <a:tailEnd/>
              </a:ln>
            </p:spPr>
          </p:pic>
          <p:pic>
            <p:nvPicPr>
              <p:cNvPr id="21" name="Picture 29" descr="XP icon my documents"/>
              <p:cNvPicPr>
                <a:picLocks noChangeAspect="1" noChangeArrowheads="1"/>
              </p:cNvPicPr>
              <p:nvPr/>
            </p:nvPicPr>
            <p:blipFill>
              <a:blip r:embed="rId5"/>
              <a:srcRect/>
              <a:stretch>
                <a:fillRect/>
              </a:stretch>
            </p:blipFill>
            <p:spPr bwMode="auto">
              <a:xfrm>
                <a:off x="9753600" y="5410200"/>
                <a:ext cx="554038" cy="619125"/>
              </a:xfrm>
              <a:prstGeom prst="rect">
                <a:avLst/>
              </a:prstGeom>
              <a:noFill/>
              <a:ln w="9525">
                <a:noFill/>
                <a:miter lim="800000"/>
                <a:headEnd/>
                <a:tailEnd/>
              </a:ln>
            </p:spPr>
          </p:pic>
          <p:pic>
            <p:nvPicPr>
              <p:cNvPr id="22" name="Picture 31" descr="my-photos"/>
              <p:cNvPicPr>
                <a:picLocks noChangeAspect="1" noChangeArrowheads="1"/>
              </p:cNvPicPr>
              <p:nvPr/>
            </p:nvPicPr>
            <p:blipFill>
              <a:blip r:embed="rId6" cstate="print"/>
              <a:srcRect/>
              <a:stretch>
                <a:fillRect/>
              </a:stretch>
            </p:blipFill>
            <p:spPr bwMode="auto">
              <a:xfrm>
                <a:off x="9372600" y="5105400"/>
                <a:ext cx="641350" cy="568325"/>
              </a:xfrm>
              <a:prstGeom prst="rect">
                <a:avLst/>
              </a:prstGeom>
              <a:noFill/>
              <a:ln w="9525">
                <a:noFill/>
                <a:miter lim="800000"/>
                <a:headEnd/>
                <a:tailEnd/>
              </a:ln>
            </p:spPr>
          </p:pic>
        </p:grpSp>
        <p:pic>
          <p:nvPicPr>
            <p:cNvPr id="19"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cstate="print"/>
            <a:srcRect/>
            <a:stretch>
              <a:fillRect/>
            </a:stretch>
          </p:blipFill>
          <p:spPr bwMode="auto">
            <a:xfrm>
              <a:off x="9372600" y="5181600"/>
              <a:ext cx="533400" cy="485775"/>
            </a:xfrm>
            <a:prstGeom prst="rect">
              <a:avLst/>
            </a:prstGeom>
            <a:noFill/>
            <a:ln w="9525">
              <a:noFill/>
              <a:miter lim="800000"/>
              <a:headEnd/>
              <a:tailEnd/>
            </a:ln>
          </p:spPr>
        </p:pic>
      </p:grpSp>
      <p:pic>
        <p:nvPicPr>
          <p:cNvPr id="23" name="Picture 3" descr="C:\Program Files\Microsoft Resource DVD Artwork\DVD_ART\Artwork_Imagery\Shapes and Graphics\Line\line drop shadow.png"/>
          <p:cNvPicPr>
            <a:picLocks noChangeAspect="1" noChangeArrowheads="1"/>
          </p:cNvPicPr>
          <p:nvPr/>
        </p:nvPicPr>
        <p:blipFill>
          <a:blip r:embed="rId8"/>
          <a:srcRect/>
          <a:stretch>
            <a:fillRect/>
          </a:stretch>
        </p:blipFill>
        <p:spPr bwMode="auto">
          <a:xfrm>
            <a:off x="838200" y="2057400"/>
            <a:ext cx="2895600" cy="228600"/>
          </a:xfrm>
          <a:prstGeom prst="rect">
            <a:avLst/>
          </a:prstGeom>
          <a:noFill/>
        </p:spPr>
      </p:pic>
      <p:pic>
        <p:nvPicPr>
          <p:cNvPr id="24" name="Picture 3" descr="C:\Program Files\Microsoft Resource DVD Artwork\DVD_ART\Artwork_Imagery\Shapes and Graphics\Line\line drop shadow.png"/>
          <p:cNvPicPr>
            <a:picLocks noChangeAspect="1" noChangeArrowheads="1"/>
          </p:cNvPicPr>
          <p:nvPr/>
        </p:nvPicPr>
        <p:blipFill>
          <a:blip r:embed="rId8"/>
          <a:srcRect/>
          <a:stretch>
            <a:fillRect/>
          </a:stretch>
        </p:blipFill>
        <p:spPr bwMode="auto">
          <a:xfrm>
            <a:off x="876301" y="5981700"/>
            <a:ext cx="2895600" cy="228600"/>
          </a:xfrm>
          <a:prstGeom prst="rect">
            <a:avLst/>
          </a:prstGeom>
          <a:noFill/>
        </p:spPr>
      </p:pic>
      <p:pic>
        <p:nvPicPr>
          <p:cNvPr id="25" name="Picture 3" descr="C:\Program Files\Microsoft Resource DVD Artwork\DVD_ART\Artwork_Imagery\Shapes and Graphics\Line\line drop shadow.png"/>
          <p:cNvPicPr>
            <a:picLocks noChangeAspect="1" noChangeArrowheads="1"/>
          </p:cNvPicPr>
          <p:nvPr/>
        </p:nvPicPr>
        <p:blipFill>
          <a:blip r:embed="rId8"/>
          <a:srcRect/>
          <a:stretch>
            <a:fillRect/>
          </a:stretch>
        </p:blipFill>
        <p:spPr bwMode="auto">
          <a:xfrm>
            <a:off x="5105400" y="2057400"/>
            <a:ext cx="2895600" cy="228600"/>
          </a:xfrm>
          <a:prstGeom prst="rect">
            <a:avLst/>
          </a:prstGeom>
          <a:noFill/>
        </p:spPr>
      </p:pic>
      <p:sp>
        <p:nvSpPr>
          <p:cNvPr id="8" name="Text Placeholder 3"/>
          <p:cNvSpPr txBox="1">
            <a:spLocks/>
          </p:cNvSpPr>
          <p:nvPr/>
        </p:nvSpPr>
        <p:spPr>
          <a:xfrm>
            <a:off x="381000" y="5597351"/>
            <a:ext cx="3886200" cy="346249"/>
          </a:xfrm>
          <a:prstGeom prst="rect">
            <a:avLst/>
          </a:prstGeom>
        </p:spPr>
        <p:txBody>
          <a:bodyPr vert="horz" wrap="square" lIns="0" tIns="0" rIns="0" bIns="0" rtlCol="0" anchor="b">
            <a:spAutoFit/>
          </a:bodyPr>
          <a:lstStyle/>
          <a:p>
            <a:pPr marL="0" marR="0" lvl="0" indent="0" algn="ctr" defTabSz="914363" rtl="0" eaLnBrk="1" fontAlgn="auto" latinLnBrk="0" hangingPunct="1">
              <a:lnSpc>
                <a:spcPct val="90000"/>
              </a:lnSpc>
              <a:spcBef>
                <a:spcPts val="0"/>
              </a:spcBef>
              <a:spcAft>
                <a:spcPts val="0"/>
              </a:spcAft>
              <a:buClrTx/>
              <a:buSzPct val="80000"/>
              <a:buFontTx/>
              <a:buNone/>
              <a:tabLst/>
              <a:defRPr/>
            </a:pPr>
            <a:r>
              <a:rPr kumimoji="0" lang="es-ES" sz="2500" b="1" i="1" u="none" strike="noStrike" kern="1200" cap="none" spc="0" normalizeH="0" baseline="0" dirty="0" smtClean="0">
                <a:ln>
                  <a:noFill/>
                </a:ln>
                <a:uLnTx/>
                <a:uFillTx/>
                <a:latin typeface="+mn-lt"/>
                <a:ea typeface="+mn-ea"/>
                <a:cs typeface="+mn-cs"/>
              </a:rPr>
              <a:t>Tipo de datos Geometry</a:t>
            </a:r>
            <a:endParaRPr kumimoji="0" lang="es-ES" sz="2500" b="1" i="1" u="none" strike="noStrike" kern="1200" cap="none" spc="0" normalizeH="0" baseline="0" dirty="0">
              <a:ln>
                <a:noFill/>
              </a:ln>
              <a:uLnTx/>
              <a:uFillTx/>
              <a:latin typeface="+mn-lt"/>
              <a:ea typeface="+mn-ea"/>
              <a:cs typeface="+mn-cs"/>
            </a:endParaRPr>
          </a:p>
        </p:txBody>
      </p:sp>
      <p:sp>
        <p:nvSpPr>
          <p:cNvPr id="4" name="Text Placeholder 3"/>
          <p:cNvSpPr>
            <a:spLocks noGrp="1"/>
          </p:cNvSpPr>
          <p:nvPr>
            <p:ph type="body" idx="4294967295"/>
          </p:nvPr>
        </p:nvSpPr>
        <p:spPr>
          <a:xfrm>
            <a:off x="381000" y="1676400"/>
            <a:ext cx="3886200" cy="346249"/>
          </a:xfrm>
        </p:spPr>
        <p:txBody>
          <a:bodyPr/>
          <a:lstStyle/>
          <a:p>
            <a:pPr marL="0" indent="0" algn="ctr">
              <a:spcBef>
                <a:spcPts val="0"/>
              </a:spcBef>
              <a:buNone/>
              <a:defRPr/>
            </a:pPr>
            <a:r>
              <a:rPr lang="es-ES" sz="2500" b="1" i="1" dirty="0" smtClean="0"/>
              <a:t>Tipo de Datos Geography</a:t>
            </a:r>
            <a:r>
              <a:rPr lang="es-ES" sz="2500" b="1" i="1" dirty="0" smtClean="0">
                <a:effectLst>
                  <a:outerShdw blurRad="38100" dist="38100" dir="2700000" algn="tl">
                    <a:srgbClr val="000000">
                      <a:alpha val="43137"/>
                    </a:srgbClr>
                  </a:outerShdw>
                </a:effectLst>
              </a:rPr>
              <a:t> </a:t>
            </a:r>
            <a:endParaRPr lang="es-ES" sz="2500" b="1" i="1" dirty="0">
              <a:effectLst>
                <a:outerShdw blurRad="38100" dist="38100" dir="2700000" algn="tl">
                  <a:srgbClr val="000000">
                    <a:alpha val="43137"/>
                  </a:srgbClr>
                </a:outerShdw>
              </a:effectLst>
            </a:endParaRPr>
          </a:p>
        </p:txBody>
      </p:sp>
      <p:sp>
        <p:nvSpPr>
          <p:cNvPr id="6" name="Text Placeholder 5"/>
          <p:cNvSpPr>
            <a:spLocks noGrp="1"/>
          </p:cNvSpPr>
          <p:nvPr>
            <p:ph type="body" sz="quarter" idx="4294967295"/>
          </p:nvPr>
        </p:nvSpPr>
        <p:spPr>
          <a:xfrm>
            <a:off x="4343400" y="1676400"/>
            <a:ext cx="4344987" cy="346249"/>
          </a:xfrm>
        </p:spPr>
        <p:txBody>
          <a:bodyPr/>
          <a:lstStyle/>
          <a:p>
            <a:pPr marL="0" indent="0" algn="ctr">
              <a:spcBef>
                <a:spcPts val="0"/>
              </a:spcBef>
              <a:buNone/>
              <a:defRPr/>
            </a:pPr>
            <a:r>
              <a:rPr lang="es-ES" sz="2500" b="1" i="1" dirty="0" smtClean="0"/>
              <a:t>Modo de uso</a:t>
            </a:r>
            <a:endParaRPr lang="es-ES" sz="2500" b="1" i="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69219" y="649805"/>
            <a:ext cx="7392194" cy="1523494"/>
          </a:xfrm>
        </p:spPr>
        <p:txBody>
          <a:bodyPr/>
          <a:lstStyle/>
          <a:p>
            <a:pPr marL="282575" lvl="0" indent="-282575">
              <a:lnSpc>
                <a:spcPts val="3500"/>
              </a:lnSpc>
            </a:pPr>
            <a:r>
              <a:rPr lang="es-ES" sz="4000" dirty="0" smtClean="0">
                <a:solidFill>
                  <a:schemeClr val="tx1"/>
                </a:solidFill>
                <a:latin typeface="Segoe Light" pitchFamily="34" charset="0"/>
              </a:rPr>
              <a:t>{ </a:t>
            </a:r>
            <a:r>
              <a:rPr lang="es-ES" sz="4000" b="1" dirty="0" smtClean="0">
                <a:solidFill>
                  <a:srgbClr val="0099FF"/>
                </a:solidFill>
              </a:rPr>
              <a:t>Información espacial</a:t>
            </a:r>
            <a:r>
              <a:rPr lang="es-ES" sz="4000" dirty="0" smtClean="0">
                <a:solidFill>
                  <a:schemeClr val="tx1"/>
                </a:solidFill>
                <a:latin typeface="Segoe Light" pitchFamily="34" charset="0"/>
              </a:rPr>
              <a:t>}</a:t>
            </a:r>
            <a:endParaRPr lang="es-ES" sz="4000" dirty="0"/>
          </a:p>
        </p:txBody>
      </p:sp>
      <p:sp>
        <p:nvSpPr>
          <p:cNvPr id="9" name="Text Placeholder 8"/>
          <p:cNvSpPr>
            <a:spLocks noGrp="1"/>
          </p:cNvSpPr>
          <p:nvPr>
            <p:ph type="body" sz="quarter" idx="10"/>
          </p:nvPr>
        </p:nvSpPr>
        <p:spPr/>
        <p:txBody>
          <a:bodyPr/>
          <a:lstStyle/>
          <a:p>
            <a:r>
              <a:rPr lang="es-ES" dirty="0" smtClean="0"/>
              <a:t>demo</a:t>
            </a:r>
            <a:endParaRPr lang="es-ES" dirty="0"/>
          </a:p>
        </p:txBody>
      </p:sp>
      <p:sp>
        <p:nvSpPr>
          <p:cNvPr id="4" name="TextBox 3"/>
          <p:cNvSpPr txBox="1"/>
          <p:nvPr/>
        </p:nvSpPr>
        <p:spPr>
          <a:xfrm>
            <a:off x="1447800" y="4191000"/>
            <a:ext cx="7804765" cy="584775"/>
          </a:xfrm>
          <a:prstGeom prst="rect">
            <a:avLst/>
          </a:prstGeom>
          <a:noFill/>
        </p:spPr>
        <p:txBody>
          <a:bodyPr wrap="none" rtlCol="0">
            <a:spAutoFit/>
          </a:bodyPr>
          <a:lstStyle/>
          <a:p>
            <a:pPr marL="282575" indent="-282575">
              <a:spcBef>
                <a:spcPct val="20000"/>
              </a:spcBef>
              <a:buSzPct val="80000"/>
              <a:buBlip>
                <a:blip r:embed="rId3"/>
              </a:buBlip>
            </a:pPr>
            <a:r>
              <a:rPr lang="es-ES" sz="3200" dirty="0" smtClean="0"/>
              <a:t>Operación con tipos de datos espaciales</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381000" y="230188"/>
            <a:ext cx="8382000" cy="1163395"/>
          </a:xfrm>
        </p:spPr>
        <p:txBody>
          <a:bodyPr/>
          <a:lstStyle/>
          <a:p>
            <a:r>
              <a:rPr lang="es-ES" dirty="0" smtClean="0"/>
              <a:t>Datos no estructurados</a:t>
            </a:r>
            <a:br>
              <a:rPr lang="es-ES" dirty="0" smtClean="0"/>
            </a:br>
            <a:r>
              <a:rPr lang="es-ES" sz="3600" dirty="0" smtClean="0">
                <a:solidFill>
                  <a:schemeClr val="tx2"/>
                </a:solidFill>
              </a:rPr>
              <a:t>FileStream</a:t>
            </a:r>
            <a:endParaRPr lang="es-ES" sz="3600" dirty="0">
              <a:solidFill>
                <a:schemeClr val="tx2"/>
              </a:solidFill>
            </a:endParaRPr>
          </a:p>
        </p:txBody>
      </p:sp>
      <p:sp>
        <p:nvSpPr>
          <p:cNvPr id="26" name="Content Placeholder 2"/>
          <p:cNvSpPr>
            <a:spLocks noGrp="1"/>
          </p:cNvSpPr>
          <p:nvPr>
            <p:ph type="body" sz="quarter" idx="10"/>
          </p:nvPr>
        </p:nvSpPr>
        <p:spPr>
          <a:xfrm>
            <a:off x="4572000" y="1447800"/>
            <a:ext cx="4191000" cy="4795159"/>
          </a:xfrm>
        </p:spPr>
        <p:txBody>
          <a:bodyPr/>
          <a:lstStyle/>
          <a:p>
            <a:pPr marL="342900" indent="-342900"/>
            <a:r>
              <a:rPr lang="es-ES" sz="2000" dirty="0" smtClean="0"/>
              <a:t>Atributo de almacenamiento en VARBINARY(MAX)</a:t>
            </a:r>
          </a:p>
          <a:p>
            <a:pPr marL="342900" indent="-342900"/>
            <a:r>
              <a:rPr lang="es-ES" sz="2000" dirty="0" smtClean="0"/>
              <a:t>Datos no estructurados guardados directamente en sistema de archivos NTFS </a:t>
            </a:r>
          </a:p>
          <a:p>
            <a:pPr marL="342900" indent="-342900"/>
            <a:r>
              <a:rPr lang="es-ES" sz="2000" dirty="0" smtClean="0"/>
              <a:t>Modelo de programación dual:</a:t>
            </a:r>
          </a:p>
          <a:p>
            <a:pPr marL="636588" lvl="1" indent="-293688"/>
            <a:r>
              <a:rPr lang="es-ES" sz="1800" dirty="0" smtClean="0"/>
              <a:t>T-SQL (como un BLOB SQL)</a:t>
            </a:r>
          </a:p>
          <a:p>
            <a:pPr marL="636588" lvl="1" indent="-293688"/>
            <a:r>
              <a:rPr lang="es-ES" sz="1800" dirty="0" smtClean="0"/>
              <a:t>API de Streaming de Win32 Streaming APIs con semántica transaccional de T-SQL </a:t>
            </a:r>
          </a:p>
          <a:p>
            <a:pPr marL="342900" indent="-342900"/>
            <a:r>
              <a:rPr lang="es-ES" sz="2000" dirty="0" smtClean="0"/>
              <a:t>Consistencia transaccional</a:t>
            </a:r>
          </a:p>
          <a:p>
            <a:pPr marL="342900" indent="-342900"/>
            <a:r>
              <a:rPr lang="es-ES" sz="2000" dirty="0" smtClean="0"/>
              <a:t>Capacidad de gestión integrada</a:t>
            </a:r>
          </a:p>
          <a:p>
            <a:pPr marL="636588" lvl="1" indent="-293688"/>
            <a:r>
              <a:rPr lang="es-ES" sz="1800" dirty="0" smtClean="0"/>
              <a:t>Backup/restore</a:t>
            </a:r>
          </a:p>
          <a:p>
            <a:pPr marL="636588" lvl="1" indent="-293688"/>
            <a:r>
              <a:rPr lang="es-ES" sz="1800" dirty="0" smtClean="0"/>
              <a:t>Seguridad de SQL Server</a:t>
            </a:r>
          </a:p>
          <a:p>
            <a:pPr marL="342900" indent="-342900"/>
            <a:r>
              <a:rPr lang="es-ES" sz="2000" dirty="0" smtClean="0"/>
              <a:t>Tamaño limitado al tamaño del volumen del sistema de archivos</a:t>
            </a:r>
          </a:p>
        </p:txBody>
      </p:sp>
      <p:grpSp>
        <p:nvGrpSpPr>
          <p:cNvPr id="3" name="Group 27"/>
          <p:cNvGrpSpPr/>
          <p:nvPr/>
        </p:nvGrpSpPr>
        <p:grpSpPr>
          <a:xfrm>
            <a:off x="457200" y="1981201"/>
            <a:ext cx="3429000" cy="4343399"/>
            <a:chOff x="6315075" y="2735613"/>
            <a:chExt cx="1380744" cy="2017360"/>
          </a:xfrm>
        </p:grpSpPr>
        <p:grpSp>
          <p:nvGrpSpPr>
            <p:cNvPr id="4" name="Group 98"/>
            <p:cNvGrpSpPr/>
            <p:nvPr/>
          </p:nvGrpSpPr>
          <p:grpSpPr>
            <a:xfrm>
              <a:off x="6315075" y="2735613"/>
              <a:ext cx="1380744" cy="1531580"/>
              <a:chOff x="5534025" y="965803"/>
              <a:chExt cx="2286000" cy="2157154"/>
            </a:xfrm>
          </p:grpSpPr>
          <p:sp>
            <p:nvSpPr>
              <p:cNvPr id="35" name="Rectangle 34"/>
              <p:cNvSpPr/>
              <p:nvPr/>
            </p:nvSpPr>
            <p:spPr bwMode="auto">
              <a:xfrm>
                <a:off x="5534025" y="965803"/>
                <a:ext cx="2286000" cy="215715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s-ES" sz="2400" b="1" i="0" u="sng"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Guarda</a:t>
                </a:r>
                <a:r>
                  <a:rPr lang="es-ES" sz="2400" b="1" u="sng" dirty="0" smtClean="0">
                    <a:solidFill>
                      <a:schemeClr val="tx1"/>
                    </a:solidFill>
                    <a:effectLst>
                      <a:outerShdw blurRad="38100" dist="38100" dir="2700000" algn="tl">
                        <a:srgbClr val="000000">
                          <a:alpha val="43137"/>
                        </a:srgbClr>
                      </a:outerShdw>
                    </a:effectLst>
                    <a:latin typeface="Segoe" pitchFamily="34" charset="0"/>
                  </a:rPr>
                  <a:t> BLOBs en DB + File System</a:t>
                </a:r>
                <a:endParaRPr kumimoji="0" lang="es-ES" sz="2400" b="1" i="0" u="sng"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blackGray">
              <a:xfrm>
                <a:off x="5695949" y="1828800"/>
                <a:ext cx="2009775"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s-ES" sz="1200" dirty="0" smtClean="0">
                    <a:solidFill>
                      <a:schemeClr val="tx1"/>
                    </a:solidFill>
                    <a:effectLst>
                      <a:outerShdw blurRad="38100" dist="38100" dir="2700000" algn="tl">
                        <a:srgbClr val="000000">
                          <a:alpha val="43137"/>
                        </a:srgbClr>
                      </a:outerShdw>
                    </a:effectLst>
                  </a:rPr>
                  <a:t>Aplicación</a:t>
                </a:r>
                <a:endParaRPr kumimoji="0" lang="es-ES" sz="12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8" name="Snip Single Corner Rectangle 37"/>
              <p:cNvSpPr/>
              <p:nvPr/>
            </p:nvSpPr>
            <p:spPr bwMode="blackGray">
              <a:xfrm>
                <a:off x="6716765" y="2085975"/>
                <a:ext cx="1017535"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solidFill>
                      <a:schemeClr val="tx1"/>
                    </a:solidFill>
                    <a:effectLst>
                      <a:outerShdw blurRad="38100" dist="38100" dir="2700000" algn="tl">
                        <a:srgbClr val="000000">
                          <a:alpha val="43137"/>
                        </a:srgbClr>
                      </a:outerShdw>
                    </a:effectLst>
                  </a:rPr>
                  <a:t>BLOB</a:t>
                </a:r>
              </a:p>
            </p:txBody>
          </p:sp>
          <p:pic>
            <p:nvPicPr>
              <p:cNvPr id="39" name="Picture 3"/>
              <p:cNvPicPr>
                <a:picLocks noChangeAspect="1" noChangeArrowheads="1"/>
              </p:cNvPicPr>
              <p:nvPr/>
            </p:nvPicPr>
            <p:blipFill>
              <a:blip r:embed="rId3" cstate="print"/>
              <a:srcRect/>
              <a:stretch>
                <a:fillRect/>
              </a:stretch>
            </p:blipFill>
            <p:spPr bwMode="auto">
              <a:xfrm>
                <a:off x="5665623" y="2047875"/>
                <a:ext cx="889165" cy="522670"/>
              </a:xfrm>
              <a:prstGeom prst="rect">
                <a:avLst/>
              </a:prstGeom>
              <a:noFill/>
              <a:ln w="9525">
                <a:noFill/>
                <a:miter lim="800000"/>
                <a:headEnd/>
                <a:tailEnd/>
              </a:ln>
              <a:effectLst/>
            </p:spPr>
          </p:pic>
          <p:sp>
            <p:nvSpPr>
              <p:cNvPr id="40" name="Down Arrow 39"/>
              <p:cNvSpPr/>
              <p:nvPr/>
            </p:nvSpPr>
            <p:spPr bwMode="auto">
              <a:xfrm flipH="1">
                <a:off x="6874214" y="2653773"/>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tx1"/>
                  </a:solidFill>
                  <a:effectLst/>
                  <a:latin typeface="Segoe" pitchFamily="34" charset="0"/>
                </a:endParaRPr>
              </a:p>
            </p:txBody>
          </p:sp>
          <p:sp>
            <p:nvSpPr>
              <p:cNvPr id="44" name="Down Arrow 43"/>
              <p:cNvSpPr/>
              <p:nvPr/>
            </p:nvSpPr>
            <p:spPr bwMode="auto">
              <a:xfrm flipH="1">
                <a:off x="6005185" y="2653773"/>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tx1"/>
                  </a:solidFill>
                  <a:effectLst/>
                  <a:latin typeface="Segoe" pitchFamily="34" charset="0"/>
                </a:endParaRPr>
              </a:p>
            </p:txBody>
          </p:sp>
        </p:grpSp>
        <p:grpSp>
          <p:nvGrpSpPr>
            <p:cNvPr id="5" name="Group 111"/>
            <p:cNvGrpSpPr/>
            <p:nvPr/>
          </p:nvGrpSpPr>
          <p:grpSpPr>
            <a:xfrm>
              <a:off x="6562725" y="4238622"/>
              <a:ext cx="904875" cy="514351"/>
              <a:chOff x="6228536" y="3619500"/>
              <a:chExt cx="1467663" cy="697967"/>
            </a:xfrm>
          </p:grpSpPr>
          <p:sp>
            <p:nvSpPr>
              <p:cNvPr id="31" name="Rounded Rectangle 30"/>
              <p:cNvSpPr/>
              <p:nvPr/>
            </p:nvSpPr>
            <p:spPr bwMode="auto">
              <a:xfrm>
                <a:off x="6228536" y="3619500"/>
                <a:ext cx="1467663" cy="697967"/>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tx1"/>
                  </a:solidFill>
                  <a:effectLst/>
                  <a:latin typeface="Segoe" pitchFamily="34" charset="0"/>
                </a:endParaRPr>
              </a:p>
            </p:txBody>
          </p:sp>
          <p:sp>
            <p:nvSpPr>
              <p:cNvPr id="32" name="Flowchart: Magnetic Disk 31"/>
              <p:cNvSpPr/>
              <p:nvPr/>
            </p:nvSpPr>
            <p:spPr bwMode="auto">
              <a:xfrm>
                <a:off x="6383028" y="3650130"/>
                <a:ext cx="801124" cy="395970"/>
              </a:xfrm>
              <a:prstGeom prst="flowChartMagneticDisk">
                <a:avLst/>
              </a:prstGeom>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s-ES" sz="1200" dirty="0" smtClean="0">
                    <a:solidFill>
                      <a:schemeClr val="tx1"/>
                    </a:solidFill>
                    <a:latin typeface="Segoe" pitchFamily="34" charset="0"/>
                  </a:rPr>
                  <a:t>Base de Datos</a:t>
                </a:r>
                <a:endParaRPr kumimoji="0" lang="es-ES" sz="1200" b="0" i="0" u="none" strike="noStrike" cap="none" normalizeH="0" baseline="0" dirty="0" smtClean="0">
                  <a:solidFill>
                    <a:schemeClr val="tx1"/>
                  </a:solidFill>
                  <a:effectLst/>
                  <a:latin typeface="Segoe" pitchFamily="34" charset="0"/>
                </a:endParaRPr>
              </a:p>
            </p:txBody>
          </p:sp>
          <p:sp>
            <p:nvSpPr>
              <p:cNvPr id="33" name="AutoShape 8"/>
              <p:cNvSpPr>
                <a:spLocks noChangeArrowheads="1"/>
              </p:cNvSpPr>
              <p:nvPr/>
            </p:nvSpPr>
            <p:spPr bwMode="auto">
              <a:xfrm>
                <a:off x="7250827" y="3993031"/>
                <a:ext cx="304800" cy="270933"/>
              </a:xfrm>
              <a:prstGeom prst="flowChartPunchedCard">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s-ES" sz="1400" dirty="0"/>
              </a:p>
            </p:txBody>
          </p:sp>
          <p:cxnSp>
            <p:nvCxnSpPr>
              <p:cNvPr id="34" name="Shape 33"/>
              <p:cNvCxnSpPr>
                <a:stCxn id="32" idx="4"/>
                <a:endCxn id="33" idx="0"/>
              </p:cNvCxnSpPr>
              <p:nvPr/>
            </p:nvCxnSpPr>
            <p:spPr bwMode="auto">
              <a:xfrm>
                <a:off x="7184152" y="3848115"/>
                <a:ext cx="219075" cy="144915"/>
              </a:xfrm>
              <a:prstGeom prst="bentConnector2">
                <a:avLst/>
              </a:pr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grpSp>
      </p:grpSp>
      <p:grpSp>
        <p:nvGrpSpPr>
          <p:cNvPr id="24" name="Group 43"/>
          <p:cNvGrpSpPr>
            <a:grpSpLocks/>
          </p:cNvGrpSpPr>
          <p:nvPr/>
        </p:nvGrpSpPr>
        <p:grpSpPr bwMode="auto">
          <a:xfrm>
            <a:off x="7924800" y="129540"/>
            <a:ext cx="1062691" cy="1089660"/>
            <a:chOff x="8763000" y="4876800"/>
            <a:chExt cx="1143000" cy="1152525"/>
          </a:xfrm>
        </p:grpSpPr>
        <p:grpSp>
          <p:nvGrpSpPr>
            <p:cNvPr id="25" name="Group 42"/>
            <p:cNvGrpSpPr>
              <a:grpSpLocks/>
            </p:cNvGrpSpPr>
            <p:nvPr/>
          </p:nvGrpSpPr>
          <p:grpSpPr bwMode="auto">
            <a:xfrm>
              <a:off x="8763000" y="4876800"/>
              <a:ext cx="960437" cy="1152525"/>
              <a:chOff x="9372600" y="4876800"/>
              <a:chExt cx="960437" cy="1152525"/>
            </a:xfrm>
          </p:grpSpPr>
          <p:pic>
            <p:nvPicPr>
              <p:cNvPr id="28" name="Picture 27" descr="xml doc illustration icon"/>
              <p:cNvPicPr>
                <a:picLocks noChangeAspect="1" noChangeArrowheads="1"/>
              </p:cNvPicPr>
              <p:nvPr/>
            </p:nvPicPr>
            <p:blipFill>
              <a:blip r:embed="rId4" cstate="print"/>
              <a:srcRect/>
              <a:stretch>
                <a:fillRect/>
              </a:stretch>
            </p:blipFill>
            <p:spPr bwMode="auto">
              <a:xfrm>
                <a:off x="9906000" y="4876800"/>
                <a:ext cx="427037" cy="493712"/>
              </a:xfrm>
              <a:prstGeom prst="rect">
                <a:avLst/>
              </a:prstGeom>
              <a:noFill/>
              <a:ln w="9525">
                <a:noFill/>
                <a:miter lim="800000"/>
                <a:headEnd/>
                <a:tailEnd/>
              </a:ln>
            </p:spPr>
          </p:pic>
          <p:pic>
            <p:nvPicPr>
              <p:cNvPr id="29" name="Picture 29" descr="XP icon my documents"/>
              <p:cNvPicPr>
                <a:picLocks noChangeAspect="1" noChangeArrowheads="1"/>
              </p:cNvPicPr>
              <p:nvPr/>
            </p:nvPicPr>
            <p:blipFill>
              <a:blip r:embed="rId5"/>
              <a:srcRect/>
              <a:stretch>
                <a:fillRect/>
              </a:stretch>
            </p:blipFill>
            <p:spPr bwMode="auto">
              <a:xfrm>
                <a:off x="9753600" y="5410200"/>
                <a:ext cx="554038" cy="619125"/>
              </a:xfrm>
              <a:prstGeom prst="rect">
                <a:avLst/>
              </a:prstGeom>
              <a:noFill/>
              <a:ln w="9525">
                <a:noFill/>
                <a:miter lim="800000"/>
                <a:headEnd/>
                <a:tailEnd/>
              </a:ln>
            </p:spPr>
          </p:pic>
          <p:pic>
            <p:nvPicPr>
              <p:cNvPr id="30" name="Picture 31" descr="my-photos"/>
              <p:cNvPicPr>
                <a:picLocks noChangeAspect="1" noChangeArrowheads="1"/>
              </p:cNvPicPr>
              <p:nvPr/>
            </p:nvPicPr>
            <p:blipFill>
              <a:blip r:embed="rId6" cstate="print"/>
              <a:srcRect/>
              <a:stretch>
                <a:fillRect/>
              </a:stretch>
            </p:blipFill>
            <p:spPr bwMode="auto">
              <a:xfrm>
                <a:off x="9372600" y="5105400"/>
                <a:ext cx="641350" cy="568325"/>
              </a:xfrm>
              <a:prstGeom prst="rect">
                <a:avLst/>
              </a:prstGeom>
              <a:noFill/>
              <a:ln w="9525">
                <a:noFill/>
                <a:miter lim="800000"/>
                <a:headEnd/>
                <a:tailEnd/>
              </a:ln>
            </p:spPr>
          </p:pic>
        </p:grpSp>
        <p:pic>
          <p:nvPicPr>
            <p:cNvPr id="27"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cstate="print"/>
            <a:srcRect/>
            <a:stretch>
              <a:fillRect/>
            </a:stretch>
          </p:blipFill>
          <p:spPr bwMode="auto">
            <a:xfrm>
              <a:off x="9372600" y="5181600"/>
              <a:ext cx="533400" cy="485775"/>
            </a:xfrm>
            <a:prstGeom prst="rect">
              <a:avLst/>
            </a:prstGeom>
            <a:noFill/>
            <a:ln w="9525">
              <a:noFill/>
              <a:miter lim="800000"/>
              <a:headEnd/>
              <a:tailEnd/>
            </a:ln>
          </p:spPr>
        </p:pic>
      </p:grpSp>
    </p:spTree>
  </p:cSld>
  <p:clrMapOvr>
    <a:masterClrMapping/>
  </p:clrMapOvr>
  <p:transition advTm="78960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381000" y="1066800"/>
            <a:ext cx="8382000" cy="498598"/>
          </a:xfrm>
        </p:spPr>
        <p:txBody>
          <a:bodyPr/>
          <a:lstStyle/>
          <a:p>
            <a:r>
              <a:rPr lang="es-ES" sz="3600" dirty="0">
                <a:solidFill>
                  <a:schemeClr val="tx2"/>
                </a:solidFill>
              </a:rPr>
              <a:t>Aplicaciones de Datos de Nueva Generación</a:t>
            </a:r>
            <a:endParaRPr lang="en-US" sz="2800" dirty="0"/>
          </a:p>
        </p:txBody>
      </p:sp>
      <p:sp>
        <p:nvSpPr>
          <p:cNvPr id="36" name="Rectangle 35"/>
          <p:cNvSpPr/>
          <p:nvPr/>
        </p:nvSpPr>
        <p:spPr>
          <a:xfrm>
            <a:off x="5451470" y="1238251"/>
            <a:ext cx="2997204" cy="301615"/>
          </a:xfrm>
          <a:prstGeom prst="rect">
            <a:avLst/>
          </a:prstGeom>
        </p:spPr>
        <p:txBody>
          <a:bodyPr wrap="square" lIns="91432" tIns="45717" rIns="91432" bIns="45717">
            <a:spAutoFit/>
          </a:bodyPr>
          <a:lstStyle/>
          <a:p>
            <a:pPr marL="215891" lvl="1" indent="-201605" algn="ctr" defTabSz="914363">
              <a:lnSpc>
                <a:spcPct val="85000"/>
              </a:lnSpc>
              <a:spcBef>
                <a:spcPct val="15000"/>
              </a:spcBef>
              <a:defRPr/>
            </a:pPr>
            <a:endParaRPr lang="en-US" sz="1600" dirty="0" smtClean="0"/>
          </a:p>
        </p:txBody>
      </p:sp>
      <p:sp>
        <p:nvSpPr>
          <p:cNvPr id="78" name="Rectangle 77"/>
          <p:cNvSpPr/>
          <p:nvPr/>
        </p:nvSpPr>
        <p:spPr bwMode="auto">
          <a:xfrm>
            <a:off x="614277" y="60845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Desde la Base de Datos a la Plataforma</a:t>
            </a:r>
            <a:endParaRPr lang="es-ES" sz="3600" dirty="0" smtClean="0">
              <a:solidFill>
                <a:schemeClr val="tx1">
                  <a:lumMod val="85000"/>
                </a:schemeClr>
              </a:solidFill>
              <a:effectLst>
                <a:outerShdw blurRad="38100" dist="38100" dir="2700000" algn="tl">
                  <a:srgbClr val="000000">
                    <a:alpha val="43137"/>
                  </a:srgbClr>
                </a:outerShdw>
              </a:effectLst>
              <a:latin typeface="Segoe" pitchFamily="34" charset="0"/>
            </a:endParaRPr>
          </a:p>
        </p:txBody>
      </p:sp>
      <p:sp>
        <p:nvSpPr>
          <p:cNvPr id="79" name="Rounded Rectangle 30"/>
          <p:cNvSpPr/>
          <p:nvPr/>
        </p:nvSpPr>
        <p:spPr bwMode="auto">
          <a:xfrm>
            <a:off x="481806" y="5469118"/>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Left-Right Arrow 89"/>
          <p:cNvSpPr/>
          <p:nvPr/>
        </p:nvSpPr>
        <p:spPr bwMode="auto">
          <a:xfrm>
            <a:off x="846943" y="5561350"/>
            <a:ext cx="7390151" cy="547141"/>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33"/>
          <p:cNvGrpSpPr/>
          <p:nvPr/>
        </p:nvGrpSpPr>
        <p:grpSpPr>
          <a:xfrm>
            <a:off x="637448" y="2108659"/>
            <a:ext cx="2536243" cy="3934691"/>
            <a:chOff x="637448" y="2108659"/>
            <a:chExt cx="2536243" cy="3934691"/>
          </a:xfrm>
        </p:grpSpPr>
        <p:sp>
          <p:nvSpPr>
            <p:cNvPr id="72" name="Rounded Rectangle 71"/>
            <p:cNvSpPr/>
            <p:nvPr/>
          </p:nvSpPr>
          <p:spPr bwMode="auto">
            <a:xfrm>
              <a:off x="637448" y="2108659"/>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3" name="Rectangle 72"/>
            <p:cNvSpPr/>
            <p:nvPr/>
          </p:nvSpPr>
          <p:spPr bwMode="auto">
            <a:xfrm>
              <a:off x="654504" y="228888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ectangle 73"/>
            <p:cNvSpPr>
              <a:spLocks noChangeArrowheads="1"/>
            </p:cNvSpPr>
            <p:nvPr/>
          </p:nvSpPr>
          <p:spPr bwMode="auto">
            <a:xfrm>
              <a:off x="644450" y="2999911"/>
              <a:ext cx="2522239" cy="760202"/>
            </a:xfrm>
            <a:prstGeom prst="rect">
              <a:avLst/>
            </a:prstGeom>
            <a:noFill/>
            <a:ln w="9525">
              <a:noFill/>
              <a:miter lim="800000"/>
              <a:headEnd/>
              <a:tailEnd/>
            </a:ln>
          </p:spPr>
          <p:txBody>
            <a:bodyPr wrap="square" lIns="91432" tIns="45717" rIns="91432" bIns="45717">
              <a:spAutoFit/>
            </a:bodyPr>
            <a:lstStyle/>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Datos espaciales</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Estructurados</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No estructurados</a:t>
              </a:r>
            </a:p>
          </p:txBody>
        </p:sp>
        <p:sp>
          <p:nvSpPr>
            <p:cNvPr id="75" name="TextBox 833617"/>
            <p:cNvSpPr txBox="1">
              <a:spLocks noChangeArrowheads="1"/>
            </p:cNvSpPr>
            <p:nvPr/>
          </p:nvSpPr>
          <p:spPr bwMode="auto">
            <a:xfrm>
              <a:off x="784860" y="2286000"/>
              <a:ext cx="233934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Completo</a:t>
              </a:r>
            </a:p>
          </p:txBody>
        </p:sp>
        <p:cxnSp>
          <p:nvCxnSpPr>
            <p:cNvPr id="76" name="Straight Connector 75"/>
            <p:cNvCxnSpPr/>
            <p:nvPr/>
          </p:nvCxnSpPr>
          <p:spPr>
            <a:xfrm>
              <a:off x="648269" y="289401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05469"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 name="Group 43"/>
            <p:cNvGrpSpPr>
              <a:grpSpLocks/>
            </p:cNvGrpSpPr>
            <p:nvPr/>
          </p:nvGrpSpPr>
          <p:grpSpPr bwMode="auto">
            <a:xfrm>
              <a:off x="1367491" y="4417320"/>
              <a:ext cx="918510" cy="941820"/>
              <a:chOff x="8763000" y="4876800"/>
              <a:chExt cx="1143000" cy="1152525"/>
            </a:xfrm>
          </p:grpSpPr>
          <p:grpSp>
            <p:nvGrpSpPr>
              <p:cNvPr id="4" name="Group 42"/>
              <p:cNvGrpSpPr>
                <a:grpSpLocks/>
              </p:cNvGrpSpPr>
              <p:nvPr/>
            </p:nvGrpSpPr>
            <p:grpSpPr bwMode="auto">
              <a:xfrm>
                <a:off x="8763000" y="4876800"/>
                <a:ext cx="960437" cy="1152525"/>
                <a:chOff x="9372600" y="4876800"/>
                <a:chExt cx="960437" cy="1152525"/>
              </a:xfrm>
            </p:grpSpPr>
            <p:pic>
              <p:nvPicPr>
                <p:cNvPr id="94" name="Picture 27" descr="xml doc illustration icon"/>
                <p:cNvPicPr>
                  <a:picLocks noChangeAspect="1" noChangeArrowheads="1"/>
                </p:cNvPicPr>
                <p:nvPr/>
              </p:nvPicPr>
              <p:blipFill>
                <a:blip r:embed="rId4" cstate="print"/>
                <a:srcRect/>
                <a:stretch>
                  <a:fillRect/>
                </a:stretch>
              </p:blipFill>
              <p:spPr bwMode="auto">
                <a:xfrm>
                  <a:off x="9906000" y="4876800"/>
                  <a:ext cx="427037" cy="493712"/>
                </a:xfrm>
                <a:prstGeom prst="rect">
                  <a:avLst/>
                </a:prstGeom>
                <a:noFill/>
                <a:ln w="9525">
                  <a:noFill/>
                  <a:miter lim="800000"/>
                  <a:headEnd/>
                  <a:tailEnd/>
                </a:ln>
              </p:spPr>
            </p:pic>
            <p:pic>
              <p:nvPicPr>
                <p:cNvPr id="95" name="Picture 29" descr="XP icon my documents"/>
                <p:cNvPicPr>
                  <a:picLocks noChangeAspect="1" noChangeArrowheads="1"/>
                </p:cNvPicPr>
                <p:nvPr/>
              </p:nvPicPr>
              <p:blipFill>
                <a:blip r:embed="rId5"/>
                <a:srcRect/>
                <a:stretch>
                  <a:fillRect/>
                </a:stretch>
              </p:blipFill>
              <p:spPr bwMode="auto">
                <a:xfrm>
                  <a:off x="9753600" y="5410200"/>
                  <a:ext cx="554038" cy="619125"/>
                </a:xfrm>
                <a:prstGeom prst="rect">
                  <a:avLst/>
                </a:prstGeom>
                <a:noFill/>
                <a:ln w="9525">
                  <a:noFill/>
                  <a:miter lim="800000"/>
                  <a:headEnd/>
                  <a:tailEnd/>
                </a:ln>
              </p:spPr>
            </p:pic>
            <p:pic>
              <p:nvPicPr>
                <p:cNvPr id="96" name="Picture 31" descr="my-photos"/>
                <p:cNvPicPr>
                  <a:picLocks noChangeAspect="1" noChangeArrowheads="1"/>
                </p:cNvPicPr>
                <p:nvPr/>
              </p:nvPicPr>
              <p:blipFill>
                <a:blip r:embed="rId6" cstate="print"/>
                <a:srcRect/>
                <a:stretch>
                  <a:fillRect/>
                </a:stretch>
              </p:blipFill>
              <p:spPr bwMode="auto">
                <a:xfrm>
                  <a:off x="9372600" y="5105400"/>
                  <a:ext cx="641350" cy="568325"/>
                </a:xfrm>
                <a:prstGeom prst="rect">
                  <a:avLst/>
                </a:prstGeom>
                <a:noFill/>
                <a:ln w="9525">
                  <a:noFill/>
                  <a:miter lim="800000"/>
                  <a:headEnd/>
                  <a:tailEnd/>
                </a:ln>
              </p:spPr>
            </p:pic>
          </p:grpSp>
          <p:pic>
            <p:nvPicPr>
              <p:cNvPr id="93"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cstate="print"/>
              <a:srcRect/>
              <a:stretch>
                <a:fillRect/>
              </a:stretch>
            </p:blipFill>
            <p:spPr bwMode="auto">
              <a:xfrm>
                <a:off x="9372600" y="5181600"/>
                <a:ext cx="533400" cy="485775"/>
              </a:xfrm>
              <a:prstGeom prst="rect">
                <a:avLst/>
              </a:prstGeom>
              <a:noFill/>
              <a:ln w="9525">
                <a:noFill/>
                <a:miter lim="800000"/>
                <a:headEnd/>
                <a:tailEnd/>
              </a:ln>
            </p:spPr>
          </p:pic>
        </p:grpSp>
      </p:grpSp>
      <p:grpSp>
        <p:nvGrpSpPr>
          <p:cNvPr id="5" name="Group 36"/>
          <p:cNvGrpSpPr/>
          <p:nvPr/>
        </p:nvGrpSpPr>
        <p:grpSpPr>
          <a:xfrm>
            <a:off x="3308975" y="2108659"/>
            <a:ext cx="2538767" cy="3934691"/>
            <a:chOff x="3308975" y="2108659"/>
            <a:chExt cx="2538767" cy="3934691"/>
          </a:xfrm>
        </p:grpSpPr>
        <p:sp>
          <p:nvSpPr>
            <p:cNvPr id="71" name="Rounded Rectangle 70"/>
            <p:cNvSpPr/>
            <p:nvPr/>
          </p:nvSpPr>
          <p:spPr bwMode="auto">
            <a:xfrm>
              <a:off x="3311499"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0" name="Rectangle 79"/>
            <p:cNvSpPr/>
            <p:nvPr/>
          </p:nvSpPr>
          <p:spPr bwMode="auto">
            <a:xfrm>
              <a:off x="3329124" y="228888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81" name="Straight Connector 80"/>
            <p:cNvCxnSpPr/>
            <p:nvPr/>
          </p:nvCxnSpPr>
          <p:spPr>
            <a:xfrm>
              <a:off x="3322889" y="289401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a:spLocks noChangeArrowheads="1"/>
            </p:cNvSpPr>
            <p:nvPr/>
          </p:nvSpPr>
          <p:spPr bwMode="auto">
            <a:xfrm>
              <a:off x="3308975" y="2999911"/>
              <a:ext cx="2522239" cy="954101"/>
            </a:xfrm>
            <a:prstGeom prst="rect">
              <a:avLst/>
            </a:prstGeom>
            <a:noFill/>
            <a:ln w="9525">
              <a:noFill/>
              <a:miter lim="800000"/>
              <a:headEnd/>
              <a:tailEnd/>
            </a:ln>
          </p:spPr>
          <p:txBody>
            <a:bodyPr wrap="square" lIns="91432" tIns="45717" rIns="91432" bIns="45717">
              <a:spAutoFit/>
            </a:bodyPr>
            <a:lstStyle/>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Mejoras en T-SQL</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SQL Server Compact</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Synchronization Services para ADO.NET</a:t>
              </a:r>
            </a:p>
          </p:txBody>
        </p:sp>
        <p:cxnSp>
          <p:nvCxnSpPr>
            <p:cNvPr id="83" name="Straight Connector 82"/>
            <p:cNvCxnSpPr/>
            <p:nvPr/>
          </p:nvCxnSpPr>
          <p:spPr>
            <a:xfrm>
              <a:off x="3769994"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87" name="TextBox 833617"/>
            <p:cNvSpPr txBox="1">
              <a:spLocks noChangeArrowheads="1"/>
            </p:cNvSpPr>
            <p:nvPr/>
          </p:nvSpPr>
          <p:spPr bwMode="auto">
            <a:xfrm>
              <a:off x="3360420" y="2286000"/>
              <a:ext cx="241554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Flexible</a:t>
              </a:r>
            </a:p>
          </p:txBody>
        </p:sp>
        <p:pic>
          <p:nvPicPr>
            <p:cNvPr id="97" name="Picture 3" descr="C:\Program Files\Microsoft Resource DVD Artwork\DVD_ART\Artwork_Imagery\HARDWARE_IMAGERY\Illustration - Misc Hardware\Miscellaneous\Connecting devices icon.png"/>
            <p:cNvPicPr>
              <a:picLocks noChangeAspect="1" noChangeArrowheads="1"/>
            </p:cNvPicPr>
            <p:nvPr/>
          </p:nvPicPr>
          <p:blipFill>
            <a:blip r:embed="rId8" cstate="print"/>
            <a:srcRect/>
            <a:stretch>
              <a:fillRect/>
            </a:stretch>
          </p:blipFill>
          <p:spPr bwMode="auto">
            <a:xfrm>
              <a:off x="4038600" y="4393800"/>
              <a:ext cx="1066800" cy="991000"/>
            </a:xfrm>
            <a:prstGeom prst="rect">
              <a:avLst/>
            </a:prstGeom>
            <a:noFill/>
          </p:spPr>
        </p:pic>
      </p:grpSp>
      <p:grpSp>
        <p:nvGrpSpPr>
          <p:cNvPr id="6" name="Group 37"/>
          <p:cNvGrpSpPr/>
          <p:nvPr/>
        </p:nvGrpSpPr>
        <p:grpSpPr>
          <a:xfrm>
            <a:off x="5978450" y="2108659"/>
            <a:ext cx="2541640" cy="3934691"/>
            <a:chOff x="5978450" y="2108659"/>
            <a:chExt cx="2541640" cy="3934691"/>
          </a:xfrm>
        </p:grpSpPr>
        <p:sp>
          <p:nvSpPr>
            <p:cNvPr id="70" name="Rounded Rectangle 69"/>
            <p:cNvSpPr/>
            <p:nvPr/>
          </p:nvSpPr>
          <p:spPr bwMode="auto">
            <a:xfrm>
              <a:off x="5983847"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4" name="Rectangle 83"/>
            <p:cNvSpPr/>
            <p:nvPr/>
          </p:nvSpPr>
          <p:spPr bwMode="auto">
            <a:xfrm>
              <a:off x="6003744" y="228888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85" name="Straight Connector 84"/>
            <p:cNvCxnSpPr/>
            <p:nvPr/>
          </p:nvCxnSpPr>
          <p:spPr>
            <a:xfrm>
              <a:off x="5997509" y="289401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86" name="TextBox 833617"/>
            <p:cNvSpPr txBox="1">
              <a:spLocks noChangeArrowheads="1"/>
            </p:cNvSpPr>
            <p:nvPr/>
          </p:nvSpPr>
          <p:spPr bwMode="auto">
            <a:xfrm>
              <a:off x="5981700" y="2286000"/>
              <a:ext cx="252984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Productivo</a:t>
              </a:r>
            </a:p>
          </p:txBody>
        </p:sp>
        <p:sp>
          <p:nvSpPr>
            <p:cNvPr id="88" name="Rectangle 87"/>
            <p:cNvSpPr>
              <a:spLocks noChangeArrowheads="1"/>
            </p:cNvSpPr>
            <p:nvPr/>
          </p:nvSpPr>
          <p:spPr bwMode="auto">
            <a:xfrm>
              <a:off x="5978450" y="2999911"/>
              <a:ext cx="2522239" cy="1384988"/>
            </a:xfrm>
            <a:prstGeom prst="rect">
              <a:avLst/>
            </a:prstGeom>
            <a:noFill/>
            <a:ln w="9525">
              <a:noFill/>
              <a:miter lim="800000"/>
              <a:headEnd/>
              <a:tailEnd/>
            </a:ln>
          </p:spPr>
          <p:txBody>
            <a:bodyPr wrap="square" lIns="91432" tIns="45717" rIns="91432" bIns="45717">
              <a:spAutoFit/>
            </a:bodyPr>
            <a:lstStyle/>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Modelo de Datos de Entidad</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ADO.NET Entity Framework</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LINQ</a:t>
              </a:r>
            </a:p>
            <a:p>
              <a:pPr marL="292100" indent="-292100" defTabSz="914363">
                <a:lnSpc>
                  <a:spcPct val="90000"/>
                </a:lnSpc>
                <a:spcBef>
                  <a:spcPct val="20000"/>
                </a:spcBef>
                <a:buClr>
                  <a:schemeClr val="tx2"/>
                </a:buClr>
                <a:buSzPct val="80000"/>
                <a:buBlip>
                  <a:blip r:embed="rId3"/>
                </a:buBlip>
                <a:defRPr/>
              </a:pPr>
              <a:r>
                <a:rPr lang="es-ES" sz="1400" dirty="0" smtClean="0">
                  <a:effectLst>
                    <a:outerShdw blurRad="38100" dist="38100" dir="2700000" algn="tl">
                      <a:srgbClr val="000000">
                        <a:alpha val="43137"/>
                      </a:srgbClr>
                    </a:outerShdw>
                  </a:effectLst>
                </a:rPr>
                <a:t>ADO.NET Data Services</a:t>
              </a:r>
            </a:p>
          </p:txBody>
        </p:sp>
        <p:cxnSp>
          <p:nvCxnSpPr>
            <p:cNvPr id="89" name="Straight Connector 88"/>
            <p:cNvCxnSpPr/>
            <p:nvPr/>
          </p:nvCxnSpPr>
          <p:spPr>
            <a:xfrm>
              <a:off x="6439469"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pic>
          <p:nvPicPr>
            <p:cNvPr id="98" name="Picture 2" descr="C:\Work\Katmai Marketing\PAG_icon library\PAG_icon library\Database blue.png"/>
            <p:cNvPicPr>
              <a:picLocks noChangeAspect="1" noChangeArrowheads="1"/>
            </p:cNvPicPr>
            <p:nvPr/>
          </p:nvPicPr>
          <p:blipFill>
            <a:blip r:embed="rId9"/>
            <a:srcRect/>
            <a:stretch>
              <a:fillRect/>
            </a:stretch>
          </p:blipFill>
          <p:spPr bwMode="auto">
            <a:xfrm>
              <a:off x="7086600" y="4419600"/>
              <a:ext cx="712822" cy="746692"/>
            </a:xfrm>
            <a:prstGeom prst="rect">
              <a:avLst/>
            </a:prstGeom>
            <a:noFill/>
            <a:ln w="9525">
              <a:noFill/>
              <a:miter lim="800000"/>
              <a:headEnd/>
              <a:tailEnd/>
            </a:ln>
          </p:spPr>
        </p:pic>
        <p:pic>
          <p:nvPicPr>
            <p:cNvPr id="99" name="Picture 3" descr="C:\Program Files\Microsoft Resource DVD Artwork\DVD_ART\Artwork_Imagery\HARDWARE_IMAGERY\Illustration - Misc Hardware\Windows Vista Illustration Icons\Application.png"/>
            <p:cNvPicPr>
              <a:picLocks noChangeAspect="1" noChangeArrowheads="1"/>
            </p:cNvPicPr>
            <p:nvPr/>
          </p:nvPicPr>
          <p:blipFill>
            <a:blip r:embed="rId10" cstate="print"/>
            <a:srcRect/>
            <a:stretch>
              <a:fillRect/>
            </a:stretch>
          </p:blipFill>
          <p:spPr bwMode="auto">
            <a:xfrm>
              <a:off x="6903986" y="4806216"/>
              <a:ext cx="533400" cy="53340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prstMaterial="matte">
              <a:contourClr>
                <a:srgbClr val="C0C0C0"/>
              </a:contourClr>
            </a:sp3d>
          </p:spPr>
        </p:pic>
      </p:grpSp>
      <p:pic>
        <p:nvPicPr>
          <p:cNvPr id="39" name="Picture 2"/>
          <p:cNvPicPr>
            <a:picLocks noChangeAspect="1" noChangeArrowheads="1"/>
          </p:cNvPicPr>
          <p:nvPr/>
        </p:nvPicPr>
        <p:blipFill>
          <a:blip r:embed="rId11"/>
          <a:srcRect/>
          <a:stretch>
            <a:fillRect/>
          </a:stretch>
        </p:blipFill>
        <p:spPr bwMode="auto">
          <a:xfrm>
            <a:off x="424032" y="228600"/>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par>
                                <p:cTn id="8" presetID="12" presetClass="entr" presetSubtype="4"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1000"/>
                                        <p:tgtEl>
                                          <p:spTgt spid="5"/>
                                        </p:tgtEl>
                                      </p:cBhvr>
                                    </p:animEffect>
                                  </p:childTnLst>
                                </p:cTn>
                              </p:par>
                              <p:par>
                                <p:cTn id="11" presetID="12" presetClass="entr" presetSubtype="4" fill="hold"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2"/>
                                        </p:tgtEl>
                                        <p:attrNameLst>
                                          <p:attrName>style.opacity</p:attrName>
                                        </p:attrNameLst>
                                      </p:cBhvr>
                                      <p:to>
                                        <p:strVal val="0.25"/>
                                      </p:to>
                                    </p:set>
                                    <p:animEffect filter="image" prLst="opacity: 0.25">
                                      <p:cBhvr rctx="IE">
                                        <p:cTn id="18" dur="indefinite"/>
                                        <p:tgtEl>
                                          <p:spTgt spid="2"/>
                                        </p:tgtEl>
                                      </p:cBhvr>
                                    </p:animEffect>
                                  </p:childTnLst>
                                </p:cTn>
                              </p:par>
                              <p:par>
                                <p:cTn id="19" presetID="9" presetClass="emph" presetSubtype="0" nodeType="withEffect">
                                  <p:stCondLst>
                                    <p:cond delay="0"/>
                                  </p:stCondLst>
                                  <p:childTnLst>
                                    <p:set>
                                      <p:cBhvr rctx="PPT">
                                        <p:cTn id="20" dur="indefinite"/>
                                        <p:tgtEl>
                                          <p:spTgt spid="6"/>
                                        </p:tgtEl>
                                        <p:attrNameLst>
                                          <p:attrName>style.opacity</p:attrName>
                                        </p:attrNameLst>
                                      </p:cBhvr>
                                      <p:to>
                                        <p:strVal val="0.25"/>
                                      </p:to>
                                    </p:set>
                                    <p:animEffect filter="image" prLst="opacity: 0.25">
                                      <p:cBhvr rctx="IE">
                                        <p:cTn id="21"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08_Launch_Wave_template_4x3">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B26D0E28FB3F4BAF4645C63F93163E" ma:contentTypeVersion="0" ma:contentTypeDescription="Create a new document." ma:contentTypeScope="" ma:versionID="69b8cbffc3d10ab8a71b413955957f9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797763E-6DB6-456B-BC06-16659B84FE1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37D5AF3C-ACCE-42D0-9E49-61A4BCBE26F6}">
  <ds:schemaRefs>
    <ds:schemaRef ds:uri="http://schemas.microsoft.com/sharepoint/v3/contenttype/forms"/>
  </ds:schemaRefs>
</ds:datastoreItem>
</file>

<file path=customXml/itemProps3.xml><?xml version="1.0" encoding="utf-8"?>
<ds:datastoreItem xmlns:ds="http://schemas.openxmlformats.org/officeDocument/2006/customXml" ds:itemID="{BFE67528-7DA2-4BF8-B806-0A9E3E64B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4066</Words>
  <Application>Microsoft Office PowerPoint</Application>
  <PresentationFormat>On-screen Show (4:3)</PresentationFormat>
  <Paragraphs>420</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2008_Launch_Wave_template_4x3</vt:lpstr>
      <vt:lpstr>Slide 1</vt:lpstr>
      <vt:lpstr>Evolución de la programación de BBDD</vt:lpstr>
      <vt:lpstr>Aplicaciones de Datos de Nueva Generación</vt:lpstr>
      <vt:lpstr>Retos de la Programación</vt:lpstr>
      <vt:lpstr>Datos espaciales</vt:lpstr>
      <vt:lpstr>Tipos de datos espaciales</vt:lpstr>
      <vt:lpstr>{ Información espacial}</vt:lpstr>
      <vt:lpstr>Datos no estructurados FileStream</vt:lpstr>
      <vt:lpstr>Aplicaciones de Datos de Nueva Generación</vt:lpstr>
      <vt:lpstr>El reto de la flexibilidad</vt:lpstr>
      <vt:lpstr>Mejoras en T-SQL</vt:lpstr>
      <vt:lpstr>Mejoras en T-SQL Nuevos tipos de datos</vt:lpstr>
      <vt:lpstr>Mejoras en T-SQL Tipo de datos HierarchyID</vt:lpstr>
      <vt:lpstr>Sincronización de datos</vt:lpstr>
      <vt:lpstr>Next-Generation Data Applications</vt:lpstr>
      <vt:lpstr>Retos de productividad</vt:lpstr>
      <vt:lpstr>Modelo de Datos de Entidad</vt:lpstr>
      <vt:lpstr>ADO.NET Entity Framework</vt:lpstr>
      <vt:lpstr>LINQ  LINQ to SQL and LINQ to Entities</vt:lpstr>
      <vt:lpstr>ADO.NET Data Services</vt:lpstr>
      <vt:lpstr>Resumen</vt:lpstr>
      <vt:lpstr>FTS en EL PAÍS</vt:lpstr>
      <vt:lpstr>FTS en EL PAÍS</vt:lpstr>
      <vt:lpstr>Recursos</vt:lpstr>
      <vt:lpstr>Contactos</vt:lpstr>
      <vt:lpstr>Slide 26</vt:lpstr>
    </vt:vector>
  </TitlesOfParts>
  <Manager>&lt;Speech Writer/content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Data Applications</dc:title>
  <dc:subject>&lt;Event name here&gt;</dc:subject>
  <dc:creator>Dr Greg Low</dc:creator>
  <dc:description>Template design:_x000d_
Formatter: Joshua Jorgensen, Silver Fox Productions, Inc._x000d_
Event Date:_x000d_
Event Location:_x000d_
Speech Length:_x000d_
Audience:_x000d_
Key Topics:</dc:description>
  <cp:lastModifiedBy>Francisco Camina</cp:lastModifiedBy>
  <cp:revision>189</cp:revision>
  <dcterms:created xsi:type="dcterms:W3CDTF">2007-11-19T06:56:11Z</dcterms:created>
  <dcterms:modified xsi:type="dcterms:W3CDTF">2008-02-27T11:39:31Z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0x0101007AB26D0E28FB3F4BAF4645C63F93163E</vt:lpwstr>
  </property>
</Properties>
</file>