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74"/>
  </p:notesMasterIdLst>
  <p:handoutMasterIdLst>
    <p:handoutMasterId r:id="rId75"/>
  </p:handoutMasterIdLst>
  <p:sldIdLst>
    <p:sldId id="262" r:id="rId5"/>
    <p:sldId id="490" r:id="rId6"/>
    <p:sldId id="491" r:id="rId7"/>
    <p:sldId id="337" r:id="rId8"/>
    <p:sldId id="338" r:id="rId9"/>
    <p:sldId id="426" r:id="rId10"/>
    <p:sldId id="457" r:id="rId11"/>
    <p:sldId id="458" r:id="rId12"/>
    <p:sldId id="459" r:id="rId13"/>
    <p:sldId id="339" r:id="rId14"/>
    <p:sldId id="344" r:id="rId15"/>
    <p:sldId id="345" r:id="rId16"/>
    <p:sldId id="427" r:id="rId17"/>
    <p:sldId id="461" r:id="rId18"/>
    <p:sldId id="462" r:id="rId19"/>
    <p:sldId id="463" r:id="rId20"/>
    <p:sldId id="464" r:id="rId21"/>
    <p:sldId id="346" r:id="rId22"/>
    <p:sldId id="351" r:id="rId23"/>
    <p:sldId id="352" r:id="rId24"/>
    <p:sldId id="428" r:id="rId25"/>
    <p:sldId id="465" r:id="rId26"/>
    <p:sldId id="466" r:id="rId27"/>
    <p:sldId id="467" r:id="rId28"/>
    <p:sldId id="353"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358" r:id="rId54"/>
    <p:sldId id="359" r:id="rId55"/>
    <p:sldId id="429" r:id="rId56"/>
    <p:sldId id="468" r:id="rId57"/>
    <p:sldId id="360" r:id="rId58"/>
    <p:sldId id="365" r:id="rId59"/>
    <p:sldId id="387" r:id="rId60"/>
    <p:sldId id="430" r:id="rId61"/>
    <p:sldId id="469" r:id="rId62"/>
    <p:sldId id="470" r:id="rId63"/>
    <p:sldId id="471" r:id="rId64"/>
    <p:sldId id="367" r:id="rId65"/>
    <p:sldId id="372" r:id="rId66"/>
    <p:sldId id="385" r:id="rId67"/>
    <p:sldId id="431" r:id="rId68"/>
    <p:sldId id="472" r:id="rId69"/>
    <p:sldId id="473" r:id="rId70"/>
    <p:sldId id="474" r:id="rId71"/>
    <p:sldId id="374" r:id="rId72"/>
    <p:sldId id="419" r:id="rId73"/>
  </p:sldIdLst>
  <p:sldSz cx="10972800" cy="8229600" type="B4JIS"/>
  <p:notesSz cx="6858000" cy="9144000"/>
  <p:defaultTextStyle>
    <a:defPPr>
      <a:defRPr lang="en-US"/>
    </a:defPPr>
    <a:lvl1pPr algn="l" rtl="0" fontAlgn="base">
      <a:spcBef>
        <a:spcPct val="0"/>
      </a:spcBef>
      <a:spcAft>
        <a:spcPct val="0"/>
      </a:spcAft>
      <a:defRPr sz="2900" kern="1200">
        <a:solidFill>
          <a:schemeClr val="bg2"/>
        </a:solidFill>
        <a:latin typeface="Segoe Semibold" pitchFamily="34" charset="0"/>
        <a:ea typeface="+mn-ea"/>
        <a:cs typeface="+mn-cs"/>
      </a:defRPr>
    </a:lvl1pPr>
    <a:lvl2pPr marL="457146" algn="l" rtl="0" fontAlgn="base">
      <a:spcBef>
        <a:spcPct val="0"/>
      </a:spcBef>
      <a:spcAft>
        <a:spcPct val="0"/>
      </a:spcAft>
      <a:defRPr sz="2900" kern="1200">
        <a:solidFill>
          <a:schemeClr val="bg2"/>
        </a:solidFill>
        <a:latin typeface="Segoe Semibold" pitchFamily="34" charset="0"/>
        <a:ea typeface="+mn-ea"/>
        <a:cs typeface="+mn-cs"/>
      </a:defRPr>
    </a:lvl2pPr>
    <a:lvl3pPr marL="914292" algn="l" rtl="0" fontAlgn="base">
      <a:spcBef>
        <a:spcPct val="0"/>
      </a:spcBef>
      <a:spcAft>
        <a:spcPct val="0"/>
      </a:spcAft>
      <a:defRPr sz="2900" kern="1200">
        <a:solidFill>
          <a:schemeClr val="bg2"/>
        </a:solidFill>
        <a:latin typeface="Segoe Semibold" pitchFamily="34" charset="0"/>
        <a:ea typeface="+mn-ea"/>
        <a:cs typeface="+mn-cs"/>
      </a:defRPr>
    </a:lvl3pPr>
    <a:lvl4pPr marL="1371436" algn="l" rtl="0" fontAlgn="base">
      <a:spcBef>
        <a:spcPct val="0"/>
      </a:spcBef>
      <a:spcAft>
        <a:spcPct val="0"/>
      </a:spcAft>
      <a:defRPr sz="2900" kern="1200">
        <a:solidFill>
          <a:schemeClr val="bg2"/>
        </a:solidFill>
        <a:latin typeface="Segoe Semibold" pitchFamily="34" charset="0"/>
        <a:ea typeface="+mn-ea"/>
        <a:cs typeface="+mn-cs"/>
      </a:defRPr>
    </a:lvl4pPr>
    <a:lvl5pPr marL="1828580" algn="l" rtl="0" fontAlgn="base">
      <a:spcBef>
        <a:spcPct val="0"/>
      </a:spcBef>
      <a:spcAft>
        <a:spcPct val="0"/>
      </a:spcAft>
      <a:defRPr sz="2900" kern="1200">
        <a:solidFill>
          <a:schemeClr val="bg2"/>
        </a:solidFill>
        <a:latin typeface="Segoe Semibold" pitchFamily="34" charset="0"/>
        <a:ea typeface="+mn-ea"/>
        <a:cs typeface="+mn-cs"/>
      </a:defRPr>
    </a:lvl5pPr>
    <a:lvl6pPr marL="2285726" algn="l" defTabSz="914292" rtl="0" eaLnBrk="1" latinLnBrk="0" hangingPunct="1">
      <a:defRPr sz="2900" kern="1200">
        <a:solidFill>
          <a:schemeClr val="bg2"/>
        </a:solidFill>
        <a:latin typeface="Segoe Semibold" pitchFamily="34" charset="0"/>
        <a:ea typeface="+mn-ea"/>
        <a:cs typeface="+mn-cs"/>
      </a:defRPr>
    </a:lvl6pPr>
    <a:lvl7pPr marL="2742872" algn="l" defTabSz="914292" rtl="0" eaLnBrk="1" latinLnBrk="0" hangingPunct="1">
      <a:defRPr sz="2900" kern="1200">
        <a:solidFill>
          <a:schemeClr val="bg2"/>
        </a:solidFill>
        <a:latin typeface="Segoe Semibold" pitchFamily="34" charset="0"/>
        <a:ea typeface="+mn-ea"/>
        <a:cs typeface="+mn-cs"/>
      </a:defRPr>
    </a:lvl7pPr>
    <a:lvl8pPr marL="3200016" algn="l" defTabSz="914292" rtl="0" eaLnBrk="1" latinLnBrk="0" hangingPunct="1">
      <a:defRPr sz="2900" kern="1200">
        <a:solidFill>
          <a:schemeClr val="bg2"/>
        </a:solidFill>
        <a:latin typeface="Segoe Semibold" pitchFamily="34" charset="0"/>
        <a:ea typeface="+mn-ea"/>
        <a:cs typeface="+mn-cs"/>
      </a:defRPr>
    </a:lvl8pPr>
    <a:lvl9pPr marL="3657161" algn="l" defTabSz="914292" rtl="0" eaLnBrk="1" latinLnBrk="0" hangingPunct="1">
      <a:defRPr sz="29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 id="1" name="Andrea" initials="A" lastIdx="15" clrIdx="1"/>
  <p:cmAuthor id="2" name="Preferred Customer" initials="PC" lastIdx="3" clrIdx="2"/>
  <p:cmAuthor id="3" name="rahul.agarwal" initials="r" lastIdx="13" clrIdx="3"/>
  <p:cmAuthor id="4" name="gaurav.nelson" initials="GN" lastIdx="10" clrIdx="4"/>
  <p:cmAuthor id="5" name="juhi" initials="j" lastIdx="2" clrIdx="5"/>
  <p:cmAuthor id="6" name="shinoy" initials="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08080"/>
    <a:srgbClr val="006462"/>
    <a:srgbClr val="005A58"/>
    <a:srgbClr val="00B4B0"/>
    <a:srgbClr val="0040C0"/>
    <a:srgbClr val="757575"/>
    <a:srgbClr val="460000"/>
    <a:srgbClr val="540000"/>
    <a:srgbClr val="FFFFFF"/>
    <a:srgbClr val="1C2B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815" autoAdjust="0"/>
    <p:restoredTop sz="98741" autoAdjust="0"/>
  </p:normalViewPr>
  <p:slideViewPr>
    <p:cSldViewPr snapToGrid="0">
      <p:cViewPr varScale="1">
        <p:scale>
          <a:sx n="87" d="100"/>
          <a:sy n="87" d="100"/>
        </p:scale>
        <p:origin x="-84" y="-168"/>
      </p:cViewPr>
      <p:guideLst>
        <p:guide orient="horz" pos="172"/>
        <p:guide orient="horz" pos="1069"/>
        <p:guide orient="horz" pos="1439"/>
        <p:guide orient="horz" pos="1780"/>
        <p:guide orient="horz" pos="3455"/>
        <p:guide pos="288"/>
        <p:guide pos="550"/>
        <p:guide pos="6624"/>
        <p:guide pos="10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332"/>
    </p:cViewPr>
  </p:sorterViewPr>
  <p:notesViewPr>
    <p:cSldViewPr snapToGrid="0">
      <p:cViewPr varScale="1">
        <p:scale>
          <a:sx n="56" d="100"/>
          <a:sy n="56" d="100"/>
        </p:scale>
        <p:origin x="-2496" y="-10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984AC-3D5F-450F-99AA-45694A5895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TW" altLang="en-US"/>
        </a:p>
      </dgm:t>
    </dgm:pt>
    <dgm:pt modelId="{25FC23AA-9F3C-40FB-B70E-E4D3F0545926}">
      <dgm:prSet/>
      <dgm:spPr/>
      <dgm:t>
        <a:bodyPr/>
        <a:lstStyle/>
        <a:p>
          <a:pPr rtl="0"/>
          <a:r>
            <a:rPr lang="zh-TW" dirty="0" smtClean="0"/>
            <a:t>微軟基礎架構優化模型可協助資訊單位瞭解及持續改進</a:t>
          </a:r>
          <a:r>
            <a:rPr lang="en-US" dirty="0" smtClean="0"/>
            <a:t>IT</a:t>
          </a:r>
          <a:r>
            <a:rPr lang="zh-TW" dirty="0" smtClean="0"/>
            <a:t>基礎架構的現況，而這也代表了適時反應成本、安全風險及作業的靈活性。</a:t>
          </a:r>
          <a:endParaRPr lang="en-US" dirty="0"/>
        </a:p>
      </dgm:t>
    </dgm:pt>
    <dgm:pt modelId="{6A30A40F-4768-48BC-B8F7-16A900C5D37D}" type="parTrans" cxnId="{21113DB2-D164-48F1-B90B-22F61A68C2EA}">
      <dgm:prSet/>
      <dgm:spPr/>
      <dgm:t>
        <a:bodyPr/>
        <a:lstStyle/>
        <a:p>
          <a:endParaRPr lang="zh-TW" altLang="en-US"/>
        </a:p>
      </dgm:t>
    </dgm:pt>
    <dgm:pt modelId="{D2FA7085-5F8E-40D6-9103-F3707C0E34C2}" type="sibTrans" cxnId="{21113DB2-D164-48F1-B90B-22F61A68C2EA}">
      <dgm:prSet/>
      <dgm:spPr/>
      <dgm:t>
        <a:bodyPr/>
        <a:lstStyle/>
        <a:p>
          <a:endParaRPr lang="zh-TW" altLang="en-US"/>
        </a:p>
      </dgm:t>
    </dgm:pt>
    <dgm:pt modelId="{A3F9D7DF-6C32-4ED3-9317-092F42158BB7}">
      <dgm:prSet/>
      <dgm:spPr/>
      <dgm:t>
        <a:bodyPr/>
        <a:lstStyle/>
        <a:p>
          <a:pPr rtl="0"/>
          <a:r>
            <a:rPr lang="zh-TW" dirty="0" smtClean="0"/>
            <a:t>將</a:t>
          </a:r>
          <a:r>
            <a:rPr lang="en-US" dirty="0" smtClean="0"/>
            <a:t>IT</a:t>
          </a:r>
          <a:r>
            <a:rPr lang="zh-TW" dirty="0" smtClean="0"/>
            <a:t>架構從未管理環境提升至優化環境，能大幅地節省成本， 並且提升員工的生產力。</a:t>
          </a:r>
          <a:endParaRPr lang="en-US" dirty="0"/>
        </a:p>
      </dgm:t>
    </dgm:pt>
    <dgm:pt modelId="{18882B98-6BB4-4DA4-B87F-845926BBB6B9}" type="parTrans" cxnId="{67D65FE7-D040-4343-8F00-8E37C38FA76D}">
      <dgm:prSet/>
      <dgm:spPr/>
      <dgm:t>
        <a:bodyPr/>
        <a:lstStyle/>
        <a:p>
          <a:endParaRPr lang="zh-TW" altLang="en-US"/>
        </a:p>
      </dgm:t>
    </dgm:pt>
    <dgm:pt modelId="{834DCA4F-C197-44A5-B764-505912A1653C}" type="sibTrans" cxnId="{67D65FE7-D040-4343-8F00-8E37C38FA76D}">
      <dgm:prSet/>
      <dgm:spPr/>
      <dgm:t>
        <a:bodyPr/>
        <a:lstStyle/>
        <a:p>
          <a:endParaRPr lang="zh-TW" altLang="en-US"/>
        </a:p>
      </dgm:t>
    </dgm:pt>
    <dgm:pt modelId="{DCFA9145-EA57-4C0A-9910-019656B02AB1}">
      <dgm:prSet/>
      <dgm:spPr/>
      <dgm:t>
        <a:bodyPr/>
        <a:lstStyle/>
        <a:p>
          <a:pPr rtl="0"/>
          <a:r>
            <a:rPr lang="en-US" dirty="0" smtClean="0"/>
            <a:t>IT</a:t>
          </a:r>
          <a:r>
            <a:rPr lang="zh-TW" dirty="0" smtClean="0"/>
            <a:t>基礎架構的管理方式，從手動、被動的方式變成高度自動、主動的方式。微軟與合作夥伴能提供技術、作業及程序，以協助客戶提升基礎架構。</a:t>
          </a:r>
          <a:endParaRPr lang="en-US" dirty="0"/>
        </a:p>
      </dgm:t>
    </dgm:pt>
    <dgm:pt modelId="{7634FD7D-7351-49F8-88D2-902BF5776299}" type="parTrans" cxnId="{0C67E653-3C31-4238-8311-19D8516F0477}">
      <dgm:prSet/>
      <dgm:spPr/>
      <dgm:t>
        <a:bodyPr/>
        <a:lstStyle/>
        <a:p>
          <a:endParaRPr lang="zh-TW" altLang="en-US"/>
        </a:p>
      </dgm:t>
    </dgm:pt>
    <dgm:pt modelId="{22F82B80-0995-4FD9-B497-D4FEE3D9536D}" type="sibTrans" cxnId="{0C67E653-3C31-4238-8311-19D8516F0477}">
      <dgm:prSet/>
      <dgm:spPr/>
      <dgm:t>
        <a:bodyPr/>
        <a:lstStyle/>
        <a:p>
          <a:endParaRPr lang="zh-TW" altLang="en-US"/>
        </a:p>
      </dgm:t>
    </dgm:pt>
    <dgm:pt modelId="{5A05CBB4-F6F5-478C-9A13-2C2A043E0AE1}">
      <dgm:prSet/>
      <dgm:spPr/>
      <dgm:t>
        <a:bodyPr/>
        <a:lstStyle/>
        <a:p>
          <a:pPr rtl="0"/>
          <a:r>
            <a:rPr lang="zh-TW" dirty="0" smtClean="0"/>
            <a:t>管理流程從亂無章法，予以最佳化而可一再重複使用。隨著基礎架構由基本層級提升至動態層級，企業可有效利用科技增進靈敏度及競爭力。</a:t>
          </a:r>
          <a:endParaRPr lang="zh-TW" dirty="0"/>
        </a:p>
      </dgm:t>
    </dgm:pt>
    <dgm:pt modelId="{10013587-D205-43BC-B6FD-7E05352A9C5B}" type="parTrans" cxnId="{F7DA54EA-032D-426E-850D-EC09EFCF6439}">
      <dgm:prSet/>
      <dgm:spPr/>
      <dgm:t>
        <a:bodyPr/>
        <a:lstStyle/>
        <a:p>
          <a:endParaRPr lang="zh-TW" altLang="en-US"/>
        </a:p>
      </dgm:t>
    </dgm:pt>
    <dgm:pt modelId="{15471083-485F-469D-887E-C9CBD3077358}" type="sibTrans" cxnId="{F7DA54EA-032D-426E-850D-EC09EFCF6439}">
      <dgm:prSet/>
      <dgm:spPr/>
      <dgm:t>
        <a:bodyPr/>
        <a:lstStyle/>
        <a:p>
          <a:endParaRPr lang="zh-TW" altLang="en-US"/>
        </a:p>
      </dgm:t>
    </dgm:pt>
    <dgm:pt modelId="{62F0B244-EAD1-43EB-AFE0-C114D4A95D8F}" type="pres">
      <dgm:prSet presAssocID="{2C8984AC-3D5F-450F-99AA-45694A589586}" presName="linear" presStyleCnt="0">
        <dgm:presLayoutVars>
          <dgm:animLvl val="lvl"/>
          <dgm:resizeHandles val="exact"/>
        </dgm:presLayoutVars>
      </dgm:prSet>
      <dgm:spPr/>
      <dgm:t>
        <a:bodyPr/>
        <a:lstStyle/>
        <a:p>
          <a:endParaRPr lang="zh-TW" altLang="en-US"/>
        </a:p>
      </dgm:t>
    </dgm:pt>
    <dgm:pt modelId="{5DE69C1F-DA26-4C3C-BA05-101DCE016085}" type="pres">
      <dgm:prSet presAssocID="{25FC23AA-9F3C-40FB-B70E-E4D3F0545926}" presName="parentText" presStyleLbl="node1" presStyleIdx="0" presStyleCnt="4">
        <dgm:presLayoutVars>
          <dgm:chMax val="0"/>
          <dgm:bulletEnabled val="1"/>
        </dgm:presLayoutVars>
      </dgm:prSet>
      <dgm:spPr/>
      <dgm:t>
        <a:bodyPr/>
        <a:lstStyle/>
        <a:p>
          <a:endParaRPr lang="zh-TW" altLang="en-US"/>
        </a:p>
      </dgm:t>
    </dgm:pt>
    <dgm:pt modelId="{087D19B4-6698-4BAB-B8BD-237A9044DB4C}" type="pres">
      <dgm:prSet presAssocID="{D2FA7085-5F8E-40D6-9103-F3707C0E34C2}" presName="spacer" presStyleCnt="0"/>
      <dgm:spPr/>
    </dgm:pt>
    <dgm:pt modelId="{A7D4B237-8E1B-4645-A565-6FE4B617EF23}" type="pres">
      <dgm:prSet presAssocID="{A3F9D7DF-6C32-4ED3-9317-092F42158BB7}" presName="parentText" presStyleLbl="node1" presStyleIdx="1" presStyleCnt="4">
        <dgm:presLayoutVars>
          <dgm:chMax val="0"/>
          <dgm:bulletEnabled val="1"/>
        </dgm:presLayoutVars>
      </dgm:prSet>
      <dgm:spPr/>
      <dgm:t>
        <a:bodyPr/>
        <a:lstStyle/>
        <a:p>
          <a:endParaRPr lang="zh-TW" altLang="en-US"/>
        </a:p>
      </dgm:t>
    </dgm:pt>
    <dgm:pt modelId="{77465D56-76C6-4FF9-9C0E-CB8DCE3CA5BC}" type="pres">
      <dgm:prSet presAssocID="{834DCA4F-C197-44A5-B764-505912A1653C}" presName="spacer" presStyleCnt="0"/>
      <dgm:spPr/>
    </dgm:pt>
    <dgm:pt modelId="{67A193E1-6786-49D4-9DEF-5CB7922B8944}" type="pres">
      <dgm:prSet presAssocID="{DCFA9145-EA57-4C0A-9910-019656B02AB1}" presName="parentText" presStyleLbl="node1" presStyleIdx="2" presStyleCnt="4">
        <dgm:presLayoutVars>
          <dgm:chMax val="0"/>
          <dgm:bulletEnabled val="1"/>
        </dgm:presLayoutVars>
      </dgm:prSet>
      <dgm:spPr/>
      <dgm:t>
        <a:bodyPr/>
        <a:lstStyle/>
        <a:p>
          <a:endParaRPr lang="zh-TW" altLang="en-US"/>
        </a:p>
      </dgm:t>
    </dgm:pt>
    <dgm:pt modelId="{5D51C08E-7928-44DD-ADB0-A20AE100E828}" type="pres">
      <dgm:prSet presAssocID="{22F82B80-0995-4FD9-B497-D4FEE3D9536D}" presName="spacer" presStyleCnt="0"/>
      <dgm:spPr/>
    </dgm:pt>
    <dgm:pt modelId="{AC6BF81E-51D8-4B79-A2AD-4E53EEF54143}" type="pres">
      <dgm:prSet presAssocID="{5A05CBB4-F6F5-478C-9A13-2C2A043E0AE1}" presName="parentText" presStyleLbl="node1" presStyleIdx="3" presStyleCnt="4">
        <dgm:presLayoutVars>
          <dgm:chMax val="0"/>
          <dgm:bulletEnabled val="1"/>
        </dgm:presLayoutVars>
      </dgm:prSet>
      <dgm:spPr/>
      <dgm:t>
        <a:bodyPr/>
        <a:lstStyle/>
        <a:p>
          <a:endParaRPr lang="zh-TW" altLang="en-US"/>
        </a:p>
      </dgm:t>
    </dgm:pt>
  </dgm:ptLst>
  <dgm:cxnLst>
    <dgm:cxn modelId="{0C67E653-3C31-4238-8311-19D8516F0477}" srcId="{2C8984AC-3D5F-450F-99AA-45694A589586}" destId="{DCFA9145-EA57-4C0A-9910-019656B02AB1}" srcOrd="2" destOrd="0" parTransId="{7634FD7D-7351-49F8-88D2-902BF5776299}" sibTransId="{22F82B80-0995-4FD9-B497-D4FEE3D9536D}"/>
    <dgm:cxn modelId="{67D65FE7-D040-4343-8F00-8E37C38FA76D}" srcId="{2C8984AC-3D5F-450F-99AA-45694A589586}" destId="{A3F9D7DF-6C32-4ED3-9317-092F42158BB7}" srcOrd="1" destOrd="0" parTransId="{18882B98-6BB4-4DA4-B87F-845926BBB6B9}" sibTransId="{834DCA4F-C197-44A5-B764-505912A1653C}"/>
    <dgm:cxn modelId="{21113DB2-D164-48F1-B90B-22F61A68C2EA}" srcId="{2C8984AC-3D5F-450F-99AA-45694A589586}" destId="{25FC23AA-9F3C-40FB-B70E-E4D3F0545926}" srcOrd="0" destOrd="0" parTransId="{6A30A40F-4768-48BC-B8F7-16A900C5D37D}" sibTransId="{D2FA7085-5F8E-40D6-9103-F3707C0E34C2}"/>
    <dgm:cxn modelId="{EC624C9C-BD5B-46C2-BDCA-0313F66722B8}" type="presOf" srcId="{5A05CBB4-F6F5-478C-9A13-2C2A043E0AE1}" destId="{AC6BF81E-51D8-4B79-A2AD-4E53EEF54143}" srcOrd="0" destOrd="0" presId="urn:microsoft.com/office/officeart/2005/8/layout/vList2"/>
    <dgm:cxn modelId="{330B6517-C69E-4616-B38E-8B62CAFA48E6}" type="presOf" srcId="{25FC23AA-9F3C-40FB-B70E-E4D3F0545926}" destId="{5DE69C1F-DA26-4C3C-BA05-101DCE016085}" srcOrd="0" destOrd="0" presId="urn:microsoft.com/office/officeart/2005/8/layout/vList2"/>
    <dgm:cxn modelId="{F7DA54EA-032D-426E-850D-EC09EFCF6439}" srcId="{2C8984AC-3D5F-450F-99AA-45694A589586}" destId="{5A05CBB4-F6F5-478C-9A13-2C2A043E0AE1}" srcOrd="3" destOrd="0" parTransId="{10013587-D205-43BC-B6FD-7E05352A9C5B}" sibTransId="{15471083-485F-469D-887E-C9CBD3077358}"/>
    <dgm:cxn modelId="{0AE50132-9036-41C9-8000-6D33AAA70EE4}" type="presOf" srcId="{2C8984AC-3D5F-450F-99AA-45694A589586}" destId="{62F0B244-EAD1-43EB-AFE0-C114D4A95D8F}" srcOrd="0" destOrd="0" presId="urn:microsoft.com/office/officeart/2005/8/layout/vList2"/>
    <dgm:cxn modelId="{16B885DB-4F1D-4E9C-945B-94544AA1FDF7}" type="presOf" srcId="{A3F9D7DF-6C32-4ED3-9317-092F42158BB7}" destId="{A7D4B237-8E1B-4645-A565-6FE4B617EF23}" srcOrd="0" destOrd="0" presId="urn:microsoft.com/office/officeart/2005/8/layout/vList2"/>
    <dgm:cxn modelId="{2A81F951-163D-47C0-BE64-3C2C5E9E55F9}" type="presOf" srcId="{DCFA9145-EA57-4C0A-9910-019656B02AB1}" destId="{67A193E1-6786-49D4-9DEF-5CB7922B8944}" srcOrd="0" destOrd="0" presId="urn:microsoft.com/office/officeart/2005/8/layout/vList2"/>
    <dgm:cxn modelId="{C2942462-2DBD-47CE-A66F-0A05E4D64C2C}" type="presParOf" srcId="{62F0B244-EAD1-43EB-AFE0-C114D4A95D8F}" destId="{5DE69C1F-DA26-4C3C-BA05-101DCE016085}" srcOrd="0" destOrd="0" presId="urn:microsoft.com/office/officeart/2005/8/layout/vList2"/>
    <dgm:cxn modelId="{59AA227A-FEAF-4D34-B955-E7BAFF516BA4}" type="presParOf" srcId="{62F0B244-EAD1-43EB-AFE0-C114D4A95D8F}" destId="{087D19B4-6698-4BAB-B8BD-237A9044DB4C}" srcOrd="1" destOrd="0" presId="urn:microsoft.com/office/officeart/2005/8/layout/vList2"/>
    <dgm:cxn modelId="{7F5493B4-034F-4ACB-8122-9AA93E548B74}" type="presParOf" srcId="{62F0B244-EAD1-43EB-AFE0-C114D4A95D8F}" destId="{A7D4B237-8E1B-4645-A565-6FE4B617EF23}" srcOrd="2" destOrd="0" presId="urn:microsoft.com/office/officeart/2005/8/layout/vList2"/>
    <dgm:cxn modelId="{46B41542-4180-45C2-BBFD-A424D84A84DA}" type="presParOf" srcId="{62F0B244-EAD1-43EB-AFE0-C114D4A95D8F}" destId="{77465D56-76C6-4FF9-9C0E-CB8DCE3CA5BC}" srcOrd="3" destOrd="0" presId="urn:microsoft.com/office/officeart/2005/8/layout/vList2"/>
    <dgm:cxn modelId="{63A1E9E6-7E66-4975-940A-089B1B32253E}" type="presParOf" srcId="{62F0B244-EAD1-43EB-AFE0-C114D4A95D8F}" destId="{67A193E1-6786-49D4-9DEF-5CB7922B8944}" srcOrd="4" destOrd="0" presId="urn:microsoft.com/office/officeart/2005/8/layout/vList2"/>
    <dgm:cxn modelId="{B9ACEFA9-4904-48DD-8928-E27769BBE656}" type="presParOf" srcId="{62F0B244-EAD1-43EB-AFE0-C114D4A95D8F}" destId="{5D51C08E-7928-44DD-ADB0-A20AE100E828}" srcOrd="5" destOrd="0" presId="urn:microsoft.com/office/officeart/2005/8/layout/vList2"/>
    <dgm:cxn modelId="{F02B8BA2-7AE6-45A9-AC03-9204524E290A}" type="presParOf" srcId="{62F0B244-EAD1-43EB-AFE0-C114D4A95D8F}" destId="{AC6BF81E-51D8-4B79-A2AD-4E53EEF54143}" srcOrd="6"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1809D111-CA5A-452B-860F-84F205CA1F6D}" type="doc">
      <dgm:prSet loTypeId="urn:microsoft.com/office/officeart/2005/8/layout/process3" loCatId="process" qsTypeId="urn:microsoft.com/office/officeart/2005/8/quickstyle/3d1" qsCatId="3D" csTypeId="urn:microsoft.com/office/officeart/2005/8/colors/accent0_2" csCatId="mainScheme" phldr="1"/>
      <dgm:spPr/>
      <dgm:t>
        <a:bodyPr/>
        <a:lstStyle/>
        <a:p>
          <a:endParaRPr lang="zh-TW" altLang="en-US"/>
        </a:p>
      </dgm:t>
    </dgm:pt>
    <dgm:pt modelId="{2BD571E9-29CA-491B-B175-C5DA9F3C6548}">
      <dgm:prSet phldrT="[文字]"/>
      <dgm:spPr/>
      <dgm:t>
        <a:bodyPr/>
        <a:lstStyle/>
        <a:p>
          <a:r>
            <a:rPr lang="zh-TW" altLang="en-US" dirty="0" smtClean="0"/>
            <a:t>基本層級 </a:t>
          </a:r>
          <a:r>
            <a:rPr lang="en-US" altLang="zh-TW" dirty="0" smtClean="0"/>
            <a:t>(Basic)</a:t>
          </a:r>
          <a:endParaRPr lang="zh-TW" altLang="en-US" dirty="0" smtClean="0"/>
        </a:p>
      </dgm:t>
    </dgm:pt>
    <dgm:pt modelId="{1BD55677-76C3-4C67-8C10-9A4B9C8E6EDF}" type="parTrans" cxnId="{FFEB153E-37CD-4B95-A579-EFC69E4B76E7}">
      <dgm:prSet/>
      <dgm:spPr/>
      <dgm:t>
        <a:bodyPr/>
        <a:lstStyle/>
        <a:p>
          <a:endParaRPr lang="zh-TW" altLang="en-US"/>
        </a:p>
      </dgm:t>
    </dgm:pt>
    <dgm:pt modelId="{2340DE98-1328-4D0A-B338-5F3B0F8C17B5}" type="sibTrans" cxnId="{FFEB153E-37CD-4B95-A579-EFC69E4B76E7}">
      <dgm:prSet/>
      <dgm:spPr/>
      <dgm:t>
        <a:bodyPr/>
        <a:lstStyle/>
        <a:p>
          <a:endParaRPr lang="zh-TW" altLang="en-US"/>
        </a:p>
      </dgm:t>
    </dgm:pt>
    <dgm:pt modelId="{097285CC-4582-42CA-891C-A571FEA7435B}">
      <dgm:prSet phldrT="[文字]"/>
      <dgm:spPr/>
      <dgm:t>
        <a:bodyPr/>
        <a:lstStyle/>
        <a:p>
          <a:r>
            <a:rPr lang="zh-TW" altLang="en-US" dirty="0" smtClean="0"/>
            <a:t>基本層級的</a:t>
          </a:r>
          <a:r>
            <a:rPr lang="en-US" altLang="zh-TW" dirty="0" smtClean="0"/>
            <a:t>IT</a:t>
          </a:r>
          <a:r>
            <a:rPr lang="zh-TW" altLang="en-US" dirty="0" smtClean="0"/>
            <a:t>基礎架構，特徵為手動、局部作業、極小量中央控制，且欠缺</a:t>
          </a:r>
          <a:r>
            <a:rPr lang="en-US" altLang="zh-TW" dirty="0" smtClean="0"/>
            <a:t>IT</a:t>
          </a:r>
          <a:r>
            <a:rPr lang="zh-TW" altLang="en-US" dirty="0" smtClean="0"/>
            <a:t>政策與關於安全、備援、圖像管理與部署、遵循及其他一般</a:t>
          </a:r>
          <a:r>
            <a:rPr lang="en-US" altLang="zh-TW" dirty="0" smtClean="0"/>
            <a:t>IT</a:t>
          </a:r>
          <a:r>
            <a:rPr lang="zh-TW" altLang="en-US" dirty="0" smtClean="0"/>
            <a:t>實例等標準</a:t>
          </a:r>
          <a:endParaRPr lang="zh-TW" altLang="en-US" dirty="0"/>
        </a:p>
      </dgm:t>
    </dgm:pt>
    <dgm:pt modelId="{685749C6-4240-4AFE-A548-4A21E5D10535}" type="parTrans" cxnId="{DF49F14E-8ED2-47A2-ACA2-F4D468690D83}">
      <dgm:prSet/>
      <dgm:spPr/>
      <dgm:t>
        <a:bodyPr/>
        <a:lstStyle/>
        <a:p>
          <a:endParaRPr lang="zh-TW" altLang="en-US"/>
        </a:p>
      </dgm:t>
    </dgm:pt>
    <dgm:pt modelId="{7661AA81-71BE-439F-888D-1D8426031A2F}" type="sibTrans" cxnId="{DF49F14E-8ED2-47A2-ACA2-F4D468690D83}">
      <dgm:prSet/>
      <dgm:spPr/>
      <dgm:t>
        <a:bodyPr/>
        <a:lstStyle/>
        <a:p>
          <a:endParaRPr lang="zh-TW" altLang="en-US"/>
        </a:p>
      </dgm:t>
    </dgm:pt>
    <dgm:pt modelId="{37C1950A-C47D-40CD-BE31-514F409B4995}">
      <dgm:prSet phldrT="[文字]"/>
      <dgm:spPr/>
      <dgm:t>
        <a:bodyPr/>
        <a:lstStyle/>
        <a:p>
          <a:r>
            <a:rPr lang="zh-TW" altLang="en-US" dirty="0" smtClean="0"/>
            <a:t>標準層級 </a:t>
          </a:r>
          <a:r>
            <a:rPr lang="en-US" altLang="zh-TW" dirty="0" smtClean="0"/>
            <a:t>(Standardized)</a:t>
          </a:r>
          <a:endParaRPr lang="zh-TW" altLang="en-US" dirty="0"/>
        </a:p>
      </dgm:t>
    </dgm:pt>
    <dgm:pt modelId="{8DC4FF8B-3FF0-4F21-82BA-7DCB1A82B98C}" type="parTrans" cxnId="{C9D6E538-8C97-4336-BB7A-7743ACC4C911}">
      <dgm:prSet/>
      <dgm:spPr/>
      <dgm:t>
        <a:bodyPr/>
        <a:lstStyle/>
        <a:p>
          <a:endParaRPr lang="zh-TW" altLang="en-US"/>
        </a:p>
      </dgm:t>
    </dgm:pt>
    <dgm:pt modelId="{4897DA81-E552-4A0E-82EC-46BF3C2D1530}" type="sibTrans" cxnId="{C9D6E538-8C97-4336-BB7A-7743ACC4C911}">
      <dgm:prSet/>
      <dgm:spPr/>
      <dgm:t>
        <a:bodyPr/>
        <a:lstStyle/>
        <a:p>
          <a:endParaRPr lang="zh-TW" altLang="en-US"/>
        </a:p>
      </dgm:t>
    </dgm:pt>
    <dgm:pt modelId="{344E4F0C-61B3-4EE5-BB7F-BF819CE55D08}">
      <dgm:prSet phldrT="[文字]"/>
      <dgm:spPr/>
      <dgm:t>
        <a:bodyPr/>
        <a:lstStyle/>
        <a:p>
          <a:r>
            <a:rPr lang="zh-TW" altLang="en-US" dirty="0" smtClean="0"/>
            <a:t>標準層級的基礎架構，會善用標準和政策來管理桌面及伺服器，對於 </a:t>
          </a:r>
          <a:r>
            <a:rPr lang="en-US" altLang="zh-TW" dirty="0" smtClean="0"/>
            <a:t>IT </a:t>
          </a:r>
          <a:r>
            <a:rPr lang="zh-TW" altLang="en-US" dirty="0" smtClean="0"/>
            <a:t>取得更佳的掌握。</a:t>
          </a:r>
          <a:endParaRPr lang="zh-TW" altLang="en-US" dirty="0"/>
        </a:p>
      </dgm:t>
    </dgm:pt>
    <dgm:pt modelId="{E3D8B6D2-2D0D-49E8-8141-C0733CF70099}" type="parTrans" cxnId="{0200AE91-C9AC-4156-BC61-6EE55BBB6B54}">
      <dgm:prSet/>
      <dgm:spPr/>
      <dgm:t>
        <a:bodyPr/>
        <a:lstStyle/>
        <a:p>
          <a:endParaRPr lang="zh-TW" altLang="en-US"/>
        </a:p>
      </dgm:t>
    </dgm:pt>
    <dgm:pt modelId="{1FD10D6B-61DD-475D-83A0-3C986E96CBCD}" type="sibTrans" cxnId="{0200AE91-C9AC-4156-BC61-6EE55BBB6B54}">
      <dgm:prSet/>
      <dgm:spPr/>
      <dgm:t>
        <a:bodyPr/>
        <a:lstStyle/>
        <a:p>
          <a:endParaRPr lang="zh-TW" altLang="en-US"/>
        </a:p>
      </dgm:t>
    </dgm:pt>
    <dgm:pt modelId="{4AC25D1A-0F41-4D51-A866-B85982277EF1}">
      <dgm:prSet phldrT="[文字]"/>
      <dgm:spPr/>
      <dgm:t>
        <a:bodyPr/>
        <a:lstStyle/>
        <a:p>
          <a:r>
            <a:rPr lang="zh-TW" altLang="en-US" dirty="0" smtClean="0"/>
            <a:t>合理化層級 </a:t>
          </a:r>
          <a:r>
            <a:rPr lang="en-US" altLang="zh-TW" dirty="0" smtClean="0"/>
            <a:t>(Rationalized)</a:t>
          </a:r>
          <a:endParaRPr lang="zh-TW" altLang="en-US" dirty="0"/>
        </a:p>
      </dgm:t>
    </dgm:pt>
    <dgm:pt modelId="{61255E8B-9F0C-488D-BE35-4EA933EEE9B2}" type="parTrans" cxnId="{1005E065-DD15-4F70-A3FD-215AC82B6429}">
      <dgm:prSet/>
      <dgm:spPr/>
      <dgm:t>
        <a:bodyPr/>
        <a:lstStyle/>
        <a:p>
          <a:endParaRPr lang="zh-TW" altLang="en-US"/>
        </a:p>
      </dgm:t>
    </dgm:pt>
    <dgm:pt modelId="{FEEDC033-573F-4C6E-9062-86A45933604E}" type="sibTrans" cxnId="{1005E065-DD15-4F70-A3FD-215AC82B6429}">
      <dgm:prSet/>
      <dgm:spPr/>
      <dgm:t>
        <a:bodyPr/>
        <a:lstStyle/>
        <a:p>
          <a:endParaRPr lang="zh-TW" altLang="en-US"/>
        </a:p>
      </dgm:t>
    </dgm:pt>
    <dgm:pt modelId="{6DCFE7F0-7138-4414-9A3B-0981DC5B66D7}">
      <dgm:prSet phldrT="[文字]"/>
      <dgm:spPr/>
      <dgm:t>
        <a:bodyPr/>
        <a:lstStyle/>
        <a:p>
          <a:r>
            <a:rPr lang="zh-TW" altLang="en-US" dirty="0" smtClean="0"/>
            <a:t>在合理層級基礎架構中，管理桌面和伺服器的成本最低，作業和程序的成熟度也足以支援及擴大業務</a:t>
          </a:r>
          <a:endParaRPr lang="zh-TW" altLang="en-US" dirty="0"/>
        </a:p>
      </dgm:t>
    </dgm:pt>
    <dgm:pt modelId="{EDCA5B71-BE45-4867-BB66-DA6D8BC7CB49}" type="parTrans" cxnId="{5A70D6C4-DEB3-4384-B362-7FE72FA89142}">
      <dgm:prSet/>
      <dgm:spPr/>
      <dgm:t>
        <a:bodyPr/>
        <a:lstStyle/>
        <a:p>
          <a:endParaRPr lang="zh-TW" altLang="en-US"/>
        </a:p>
      </dgm:t>
    </dgm:pt>
    <dgm:pt modelId="{3149D8D1-97D4-4E72-814C-69E0F6106526}" type="sibTrans" cxnId="{5A70D6C4-DEB3-4384-B362-7FE72FA89142}">
      <dgm:prSet/>
      <dgm:spPr/>
      <dgm:t>
        <a:bodyPr/>
        <a:lstStyle/>
        <a:p>
          <a:endParaRPr lang="zh-TW" altLang="en-US"/>
        </a:p>
      </dgm:t>
    </dgm:pt>
    <dgm:pt modelId="{E93B2420-AC64-45AC-99BD-B07407E72AEB}">
      <dgm:prSet phldrT="[文字]"/>
      <dgm:spPr/>
      <dgm:t>
        <a:bodyPr/>
        <a:lstStyle/>
        <a:p>
          <a:r>
            <a:rPr lang="zh-TW" altLang="en-US" dirty="0" smtClean="0"/>
            <a:t>動態層級 </a:t>
          </a:r>
          <a:r>
            <a:rPr lang="en-US" altLang="zh-TW" dirty="0" smtClean="0"/>
            <a:t>(Dynamic)</a:t>
          </a:r>
          <a:endParaRPr lang="zh-TW" altLang="en-US" dirty="0"/>
        </a:p>
      </dgm:t>
    </dgm:pt>
    <dgm:pt modelId="{0491C28D-AAFD-4963-A9CF-A7D2F0C63A13}" type="parTrans" cxnId="{C5669CBB-5715-4464-8FA6-13D788499C35}">
      <dgm:prSet/>
      <dgm:spPr/>
      <dgm:t>
        <a:bodyPr/>
        <a:lstStyle/>
        <a:p>
          <a:endParaRPr lang="zh-TW" altLang="en-US"/>
        </a:p>
      </dgm:t>
    </dgm:pt>
    <dgm:pt modelId="{D8878FAC-B9C5-43B3-813D-BE26366E770D}" type="sibTrans" cxnId="{C5669CBB-5715-4464-8FA6-13D788499C35}">
      <dgm:prSet/>
      <dgm:spPr/>
      <dgm:t>
        <a:bodyPr/>
        <a:lstStyle/>
        <a:p>
          <a:endParaRPr lang="zh-TW" altLang="en-US"/>
        </a:p>
      </dgm:t>
    </dgm:pt>
    <dgm:pt modelId="{DEBA6EAB-0778-4D71-A2FF-E4BB93A3C102}">
      <dgm:prSet phldrT="[文字]"/>
      <dgm:spPr/>
      <dgm:t>
        <a:bodyPr/>
        <a:lstStyle/>
        <a:p>
          <a:r>
            <a:rPr lang="en-US" altLang="zh-TW" dirty="0" smtClean="0"/>
            <a:t>IT </a:t>
          </a:r>
          <a:r>
            <a:rPr lang="zh-TW" altLang="en-US" dirty="0" smtClean="0"/>
            <a:t>基礎架構標準層級的客戶已體認到標準和政策的價值，但仍然相當被動。</a:t>
          </a:r>
          <a:endParaRPr lang="zh-TW" altLang="en-US" dirty="0"/>
        </a:p>
      </dgm:t>
    </dgm:pt>
    <dgm:pt modelId="{FB756841-B46A-49EB-8FC0-CCA8D6815666}" type="parTrans" cxnId="{17468127-BEDE-415A-93BA-89F8EE9F98C3}">
      <dgm:prSet/>
      <dgm:spPr/>
      <dgm:t>
        <a:bodyPr/>
        <a:lstStyle/>
        <a:p>
          <a:endParaRPr lang="zh-TW" altLang="en-US"/>
        </a:p>
      </dgm:t>
    </dgm:pt>
    <dgm:pt modelId="{6519D26B-2B4D-446A-B4ED-77B9E9975E87}" type="sibTrans" cxnId="{17468127-BEDE-415A-93BA-89F8EE9F98C3}">
      <dgm:prSet/>
      <dgm:spPr/>
      <dgm:t>
        <a:bodyPr/>
        <a:lstStyle/>
        <a:p>
          <a:endParaRPr lang="zh-TW" altLang="en-US"/>
        </a:p>
      </dgm:t>
    </dgm:pt>
    <dgm:pt modelId="{3927A5D4-A095-44E4-BD7F-42BF88DEA2DB}">
      <dgm:prSet phldrT="[文字]"/>
      <dgm:spPr/>
      <dgm:t>
        <a:bodyPr/>
        <a:lstStyle/>
        <a:p>
          <a:r>
            <a:rPr lang="zh-TW" altLang="en-US" dirty="0" smtClean="0"/>
            <a:t>客戶在從合理層級基礎架構提升至動態層級基礎架構時，會協助增加業務上利益</a:t>
          </a:r>
          <a:endParaRPr lang="zh-TW" altLang="en-US" dirty="0"/>
        </a:p>
      </dgm:t>
    </dgm:pt>
    <dgm:pt modelId="{4128DDEB-C5D6-40A7-A626-4CABEC018F4F}" type="parTrans" cxnId="{35B18F89-9299-44D4-BA22-1C0C8E2D5749}">
      <dgm:prSet/>
      <dgm:spPr/>
      <dgm:t>
        <a:bodyPr/>
        <a:lstStyle/>
        <a:p>
          <a:endParaRPr lang="zh-TW" altLang="en-US"/>
        </a:p>
      </dgm:t>
    </dgm:pt>
    <dgm:pt modelId="{31DC2A1E-7F2C-4425-873D-8F381587D664}" type="sibTrans" cxnId="{35B18F89-9299-44D4-BA22-1C0C8E2D5749}">
      <dgm:prSet/>
      <dgm:spPr/>
      <dgm:t>
        <a:bodyPr/>
        <a:lstStyle/>
        <a:p>
          <a:endParaRPr lang="zh-TW" altLang="en-US"/>
        </a:p>
      </dgm:t>
    </dgm:pt>
    <dgm:pt modelId="{35146187-4C06-4507-B85F-76DB24175872}">
      <dgm:prSet phldrT="[文字]"/>
      <dgm:spPr/>
      <dgm:t>
        <a:bodyPr/>
        <a:lstStyle/>
        <a:p>
          <a:r>
            <a:rPr lang="zh-TW" altLang="en-US" dirty="0" smtClean="0"/>
            <a:t>擁有動態基礎架構的客戶充分瞭解基礎架構所帶來的策略性價值，以協助其有效率地經營企業並且領先群雄</a:t>
          </a:r>
          <a:endParaRPr lang="zh-TW" altLang="en-US" dirty="0"/>
        </a:p>
      </dgm:t>
    </dgm:pt>
    <dgm:pt modelId="{B9831B3A-42B4-4C18-99D2-3D7CEE56CC47}" type="parTrans" cxnId="{0A16C81F-DCF6-4023-91CB-1627FEA37DF1}">
      <dgm:prSet/>
      <dgm:spPr/>
      <dgm:t>
        <a:bodyPr/>
        <a:lstStyle/>
        <a:p>
          <a:endParaRPr lang="zh-TW" altLang="en-US"/>
        </a:p>
      </dgm:t>
    </dgm:pt>
    <dgm:pt modelId="{A229AF0C-51B8-4DA9-A978-3430AE9B833A}" type="sibTrans" cxnId="{0A16C81F-DCF6-4023-91CB-1627FEA37DF1}">
      <dgm:prSet/>
      <dgm:spPr/>
      <dgm:t>
        <a:bodyPr/>
        <a:lstStyle/>
        <a:p>
          <a:endParaRPr lang="zh-TW" altLang="en-US"/>
        </a:p>
      </dgm:t>
    </dgm:pt>
    <dgm:pt modelId="{B0C80CD0-55EE-46D1-84A4-77C62EB663E6}">
      <dgm:prSet phldrT="[文字]"/>
      <dgm:spPr/>
      <dgm:t>
        <a:bodyPr/>
        <a:lstStyle/>
        <a:p>
          <a:r>
            <a:rPr lang="en-US" altLang="zh-TW" dirty="0" smtClean="0"/>
            <a:t>IT</a:t>
          </a:r>
          <a:r>
            <a:rPr lang="zh-TW" altLang="en-US" dirty="0" smtClean="0"/>
            <a:t>能按照企業需求進行合作和管理。科技方面的投資，能產生具體、迅速和重要的企業優勢。</a:t>
          </a:r>
          <a:endParaRPr lang="zh-TW" altLang="en-US" dirty="0"/>
        </a:p>
      </dgm:t>
    </dgm:pt>
    <dgm:pt modelId="{288C99E1-87F8-4274-B813-7216E514417D}" type="parTrans" cxnId="{4DCF63D2-34A0-47FF-99F0-62330A9A4197}">
      <dgm:prSet/>
      <dgm:spPr/>
      <dgm:t>
        <a:bodyPr/>
        <a:lstStyle/>
        <a:p>
          <a:endParaRPr lang="zh-TW" altLang="en-US"/>
        </a:p>
      </dgm:t>
    </dgm:pt>
    <dgm:pt modelId="{E18F183B-68F3-44E7-B37B-1FA40E27A781}" type="sibTrans" cxnId="{4DCF63D2-34A0-47FF-99F0-62330A9A4197}">
      <dgm:prSet/>
      <dgm:spPr/>
      <dgm:t>
        <a:bodyPr/>
        <a:lstStyle/>
        <a:p>
          <a:endParaRPr lang="zh-TW" altLang="en-US"/>
        </a:p>
      </dgm:t>
    </dgm:pt>
    <dgm:pt modelId="{349B8904-8549-43B0-8CD2-CD9DC17E5465}" type="pres">
      <dgm:prSet presAssocID="{1809D111-CA5A-452B-860F-84F205CA1F6D}" presName="linearFlow" presStyleCnt="0">
        <dgm:presLayoutVars>
          <dgm:dir/>
          <dgm:animLvl val="lvl"/>
          <dgm:resizeHandles val="exact"/>
        </dgm:presLayoutVars>
      </dgm:prSet>
      <dgm:spPr/>
      <dgm:t>
        <a:bodyPr/>
        <a:lstStyle/>
        <a:p>
          <a:endParaRPr lang="zh-TW" altLang="en-US"/>
        </a:p>
      </dgm:t>
    </dgm:pt>
    <dgm:pt modelId="{C56FBC8E-4AA9-4F6B-B787-0553FBE4E4CB}" type="pres">
      <dgm:prSet presAssocID="{2BD571E9-29CA-491B-B175-C5DA9F3C6548}" presName="composite" presStyleCnt="0"/>
      <dgm:spPr/>
    </dgm:pt>
    <dgm:pt modelId="{3F759D19-DBA0-4736-B4EC-1EF9298FBE39}" type="pres">
      <dgm:prSet presAssocID="{2BD571E9-29CA-491B-B175-C5DA9F3C6548}" presName="parTx" presStyleLbl="node1" presStyleIdx="0" presStyleCnt="4">
        <dgm:presLayoutVars>
          <dgm:chMax val="0"/>
          <dgm:chPref val="0"/>
          <dgm:bulletEnabled val="1"/>
        </dgm:presLayoutVars>
      </dgm:prSet>
      <dgm:spPr/>
      <dgm:t>
        <a:bodyPr/>
        <a:lstStyle/>
        <a:p>
          <a:endParaRPr lang="zh-TW" altLang="en-US"/>
        </a:p>
      </dgm:t>
    </dgm:pt>
    <dgm:pt modelId="{8845CF12-91A3-4280-9D20-4A81CA2AAE70}" type="pres">
      <dgm:prSet presAssocID="{2BD571E9-29CA-491B-B175-C5DA9F3C6548}" presName="parSh" presStyleLbl="node1" presStyleIdx="0" presStyleCnt="4"/>
      <dgm:spPr/>
      <dgm:t>
        <a:bodyPr/>
        <a:lstStyle/>
        <a:p>
          <a:endParaRPr lang="zh-TW" altLang="en-US"/>
        </a:p>
      </dgm:t>
    </dgm:pt>
    <dgm:pt modelId="{30E067BA-F47C-4CC7-B213-D5B929B93449}" type="pres">
      <dgm:prSet presAssocID="{2BD571E9-29CA-491B-B175-C5DA9F3C6548}" presName="desTx" presStyleLbl="fgAcc1" presStyleIdx="0" presStyleCnt="4">
        <dgm:presLayoutVars>
          <dgm:bulletEnabled val="1"/>
        </dgm:presLayoutVars>
      </dgm:prSet>
      <dgm:spPr/>
      <dgm:t>
        <a:bodyPr/>
        <a:lstStyle/>
        <a:p>
          <a:endParaRPr lang="zh-TW" altLang="en-US"/>
        </a:p>
      </dgm:t>
    </dgm:pt>
    <dgm:pt modelId="{DBFCCBB9-FEBE-4BE7-A77E-731B1B4BB234}" type="pres">
      <dgm:prSet presAssocID="{2340DE98-1328-4D0A-B338-5F3B0F8C17B5}" presName="sibTrans" presStyleLbl="sibTrans2D1" presStyleIdx="0" presStyleCnt="3"/>
      <dgm:spPr/>
      <dgm:t>
        <a:bodyPr/>
        <a:lstStyle/>
        <a:p>
          <a:endParaRPr lang="zh-TW" altLang="en-US"/>
        </a:p>
      </dgm:t>
    </dgm:pt>
    <dgm:pt modelId="{D1AD9EB6-1396-43F5-A702-8F5803120FD4}" type="pres">
      <dgm:prSet presAssocID="{2340DE98-1328-4D0A-B338-5F3B0F8C17B5}" presName="connTx" presStyleLbl="sibTrans2D1" presStyleIdx="0" presStyleCnt="3"/>
      <dgm:spPr/>
      <dgm:t>
        <a:bodyPr/>
        <a:lstStyle/>
        <a:p>
          <a:endParaRPr lang="zh-TW" altLang="en-US"/>
        </a:p>
      </dgm:t>
    </dgm:pt>
    <dgm:pt modelId="{5DB9481E-E8BB-4804-994D-BA232E5F5FD5}" type="pres">
      <dgm:prSet presAssocID="{37C1950A-C47D-40CD-BE31-514F409B4995}" presName="composite" presStyleCnt="0"/>
      <dgm:spPr/>
    </dgm:pt>
    <dgm:pt modelId="{401EA4B5-D2B0-40CD-9491-9A1AE1189AC2}" type="pres">
      <dgm:prSet presAssocID="{37C1950A-C47D-40CD-BE31-514F409B4995}" presName="parTx" presStyleLbl="node1" presStyleIdx="0" presStyleCnt="4">
        <dgm:presLayoutVars>
          <dgm:chMax val="0"/>
          <dgm:chPref val="0"/>
          <dgm:bulletEnabled val="1"/>
        </dgm:presLayoutVars>
      </dgm:prSet>
      <dgm:spPr/>
      <dgm:t>
        <a:bodyPr/>
        <a:lstStyle/>
        <a:p>
          <a:endParaRPr lang="zh-TW" altLang="en-US"/>
        </a:p>
      </dgm:t>
    </dgm:pt>
    <dgm:pt modelId="{FE050BF1-F12C-4AE7-8C0B-5D64CCEA011F}" type="pres">
      <dgm:prSet presAssocID="{37C1950A-C47D-40CD-BE31-514F409B4995}" presName="parSh" presStyleLbl="node1" presStyleIdx="1" presStyleCnt="4"/>
      <dgm:spPr/>
      <dgm:t>
        <a:bodyPr/>
        <a:lstStyle/>
        <a:p>
          <a:endParaRPr lang="zh-TW" altLang="en-US"/>
        </a:p>
      </dgm:t>
    </dgm:pt>
    <dgm:pt modelId="{ABE61737-A056-49C2-86A7-8C8104DDEA11}" type="pres">
      <dgm:prSet presAssocID="{37C1950A-C47D-40CD-BE31-514F409B4995}" presName="desTx" presStyleLbl="fgAcc1" presStyleIdx="1" presStyleCnt="4">
        <dgm:presLayoutVars>
          <dgm:bulletEnabled val="1"/>
        </dgm:presLayoutVars>
      </dgm:prSet>
      <dgm:spPr/>
      <dgm:t>
        <a:bodyPr/>
        <a:lstStyle/>
        <a:p>
          <a:endParaRPr lang="zh-TW" altLang="en-US"/>
        </a:p>
      </dgm:t>
    </dgm:pt>
    <dgm:pt modelId="{5BDC4BC0-5BC1-49E7-9101-8F51C03B255F}" type="pres">
      <dgm:prSet presAssocID="{4897DA81-E552-4A0E-82EC-46BF3C2D1530}" presName="sibTrans" presStyleLbl="sibTrans2D1" presStyleIdx="1" presStyleCnt="3"/>
      <dgm:spPr/>
      <dgm:t>
        <a:bodyPr/>
        <a:lstStyle/>
        <a:p>
          <a:endParaRPr lang="zh-TW" altLang="en-US"/>
        </a:p>
      </dgm:t>
    </dgm:pt>
    <dgm:pt modelId="{EDCF4777-A1E9-4D02-B46A-9D856F440295}" type="pres">
      <dgm:prSet presAssocID="{4897DA81-E552-4A0E-82EC-46BF3C2D1530}" presName="connTx" presStyleLbl="sibTrans2D1" presStyleIdx="1" presStyleCnt="3"/>
      <dgm:spPr/>
      <dgm:t>
        <a:bodyPr/>
        <a:lstStyle/>
        <a:p>
          <a:endParaRPr lang="zh-TW" altLang="en-US"/>
        </a:p>
      </dgm:t>
    </dgm:pt>
    <dgm:pt modelId="{4369298B-7389-4E9E-8D16-B3CF119DEDBC}" type="pres">
      <dgm:prSet presAssocID="{4AC25D1A-0F41-4D51-A866-B85982277EF1}" presName="composite" presStyleCnt="0"/>
      <dgm:spPr/>
    </dgm:pt>
    <dgm:pt modelId="{ABB9D6B2-78AB-4995-9063-DA92C1120016}" type="pres">
      <dgm:prSet presAssocID="{4AC25D1A-0F41-4D51-A866-B85982277EF1}" presName="parTx" presStyleLbl="node1" presStyleIdx="1" presStyleCnt="4">
        <dgm:presLayoutVars>
          <dgm:chMax val="0"/>
          <dgm:chPref val="0"/>
          <dgm:bulletEnabled val="1"/>
        </dgm:presLayoutVars>
      </dgm:prSet>
      <dgm:spPr/>
      <dgm:t>
        <a:bodyPr/>
        <a:lstStyle/>
        <a:p>
          <a:endParaRPr lang="zh-TW" altLang="en-US"/>
        </a:p>
      </dgm:t>
    </dgm:pt>
    <dgm:pt modelId="{248B7CF2-9AFF-4282-B115-C1EB9FCBE764}" type="pres">
      <dgm:prSet presAssocID="{4AC25D1A-0F41-4D51-A866-B85982277EF1}" presName="parSh" presStyleLbl="node1" presStyleIdx="2" presStyleCnt="4"/>
      <dgm:spPr/>
      <dgm:t>
        <a:bodyPr/>
        <a:lstStyle/>
        <a:p>
          <a:endParaRPr lang="zh-TW" altLang="en-US"/>
        </a:p>
      </dgm:t>
    </dgm:pt>
    <dgm:pt modelId="{952C5CA8-1421-4912-BED0-040F2A0B97CA}" type="pres">
      <dgm:prSet presAssocID="{4AC25D1A-0F41-4D51-A866-B85982277EF1}" presName="desTx" presStyleLbl="fgAcc1" presStyleIdx="2" presStyleCnt="4">
        <dgm:presLayoutVars>
          <dgm:bulletEnabled val="1"/>
        </dgm:presLayoutVars>
      </dgm:prSet>
      <dgm:spPr/>
      <dgm:t>
        <a:bodyPr/>
        <a:lstStyle/>
        <a:p>
          <a:endParaRPr lang="zh-TW" altLang="en-US"/>
        </a:p>
      </dgm:t>
    </dgm:pt>
    <dgm:pt modelId="{DFD427A9-8EF8-48E6-B60C-1F49537494E5}" type="pres">
      <dgm:prSet presAssocID="{FEEDC033-573F-4C6E-9062-86A45933604E}" presName="sibTrans" presStyleLbl="sibTrans2D1" presStyleIdx="2" presStyleCnt="3"/>
      <dgm:spPr/>
      <dgm:t>
        <a:bodyPr/>
        <a:lstStyle/>
        <a:p>
          <a:endParaRPr lang="zh-TW" altLang="en-US"/>
        </a:p>
      </dgm:t>
    </dgm:pt>
    <dgm:pt modelId="{A54C7D9B-DBA4-4F66-A280-4A58670BD58E}" type="pres">
      <dgm:prSet presAssocID="{FEEDC033-573F-4C6E-9062-86A45933604E}" presName="connTx" presStyleLbl="sibTrans2D1" presStyleIdx="2" presStyleCnt="3"/>
      <dgm:spPr/>
      <dgm:t>
        <a:bodyPr/>
        <a:lstStyle/>
        <a:p>
          <a:endParaRPr lang="zh-TW" altLang="en-US"/>
        </a:p>
      </dgm:t>
    </dgm:pt>
    <dgm:pt modelId="{E529F926-74F2-4093-AFEC-F56EA8D17211}" type="pres">
      <dgm:prSet presAssocID="{E93B2420-AC64-45AC-99BD-B07407E72AEB}" presName="composite" presStyleCnt="0"/>
      <dgm:spPr/>
    </dgm:pt>
    <dgm:pt modelId="{AC1C9F7E-4635-4A58-B4B7-5022863602A6}" type="pres">
      <dgm:prSet presAssocID="{E93B2420-AC64-45AC-99BD-B07407E72AEB}" presName="parTx" presStyleLbl="node1" presStyleIdx="2" presStyleCnt="4">
        <dgm:presLayoutVars>
          <dgm:chMax val="0"/>
          <dgm:chPref val="0"/>
          <dgm:bulletEnabled val="1"/>
        </dgm:presLayoutVars>
      </dgm:prSet>
      <dgm:spPr/>
      <dgm:t>
        <a:bodyPr/>
        <a:lstStyle/>
        <a:p>
          <a:endParaRPr lang="zh-TW" altLang="en-US"/>
        </a:p>
      </dgm:t>
    </dgm:pt>
    <dgm:pt modelId="{3A02DF9D-AB5F-43C2-B804-166A8FB2EEFA}" type="pres">
      <dgm:prSet presAssocID="{E93B2420-AC64-45AC-99BD-B07407E72AEB}" presName="parSh" presStyleLbl="node1" presStyleIdx="3" presStyleCnt="4"/>
      <dgm:spPr/>
      <dgm:t>
        <a:bodyPr/>
        <a:lstStyle/>
        <a:p>
          <a:endParaRPr lang="zh-TW" altLang="en-US"/>
        </a:p>
      </dgm:t>
    </dgm:pt>
    <dgm:pt modelId="{6D44FF10-E4F0-46C0-9C56-839F9FE0A627}" type="pres">
      <dgm:prSet presAssocID="{E93B2420-AC64-45AC-99BD-B07407E72AEB}" presName="desTx" presStyleLbl="fgAcc1" presStyleIdx="3" presStyleCnt="4">
        <dgm:presLayoutVars>
          <dgm:bulletEnabled val="1"/>
        </dgm:presLayoutVars>
      </dgm:prSet>
      <dgm:spPr/>
      <dgm:t>
        <a:bodyPr/>
        <a:lstStyle/>
        <a:p>
          <a:endParaRPr lang="zh-TW" altLang="en-US"/>
        </a:p>
      </dgm:t>
    </dgm:pt>
  </dgm:ptLst>
  <dgm:cxnLst>
    <dgm:cxn modelId="{2BC895B4-BC58-4AB2-88BD-56CFE4E91983}" type="presOf" srcId="{4897DA81-E552-4A0E-82EC-46BF3C2D1530}" destId="{EDCF4777-A1E9-4D02-B46A-9D856F440295}" srcOrd="1" destOrd="0" presId="urn:microsoft.com/office/officeart/2005/8/layout/process3"/>
    <dgm:cxn modelId="{6E672570-BC52-4E46-A641-1E5B4A468C71}" type="presOf" srcId="{1809D111-CA5A-452B-860F-84F205CA1F6D}" destId="{349B8904-8549-43B0-8CD2-CD9DC17E5465}" srcOrd="0" destOrd="0" presId="urn:microsoft.com/office/officeart/2005/8/layout/process3"/>
    <dgm:cxn modelId="{1005E065-DD15-4F70-A3FD-215AC82B6429}" srcId="{1809D111-CA5A-452B-860F-84F205CA1F6D}" destId="{4AC25D1A-0F41-4D51-A866-B85982277EF1}" srcOrd="2" destOrd="0" parTransId="{61255E8B-9F0C-488D-BE35-4EA933EEE9B2}" sibTransId="{FEEDC033-573F-4C6E-9062-86A45933604E}"/>
    <dgm:cxn modelId="{444A9734-27E9-47C1-AAE8-84BFAFA280BA}" type="presOf" srcId="{FEEDC033-573F-4C6E-9062-86A45933604E}" destId="{A54C7D9B-DBA4-4F66-A280-4A58670BD58E}" srcOrd="1" destOrd="0" presId="urn:microsoft.com/office/officeart/2005/8/layout/process3"/>
    <dgm:cxn modelId="{37030E8E-7718-4B69-AB79-6C89A6DD9645}" type="presOf" srcId="{37C1950A-C47D-40CD-BE31-514F409B4995}" destId="{401EA4B5-D2B0-40CD-9491-9A1AE1189AC2}" srcOrd="0" destOrd="0" presId="urn:microsoft.com/office/officeart/2005/8/layout/process3"/>
    <dgm:cxn modelId="{EADEA1DA-BDC5-4105-A43B-97B9CE724C0C}" type="presOf" srcId="{4AC25D1A-0F41-4D51-A866-B85982277EF1}" destId="{ABB9D6B2-78AB-4995-9063-DA92C1120016}" srcOrd="0" destOrd="0" presId="urn:microsoft.com/office/officeart/2005/8/layout/process3"/>
    <dgm:cxn modelId="{4DCF63D2-34A0-47FF-99F0-62330A9A4197}" srcId="{E93B2420-AC64-45AC-99BD-B07407E72AEB}" destId="{B0C80CD0-55EE-46D1-84A4-77C62EB663E6}" srcOrd="1" destOrd="0" parTransId="{288C99E1-87F8-4274-B813-7216E514417D}" sibTransId="{E18F183B-68F3-44E7-B37B-1FA40E27A781}"/>
    <dgm:cxn modelId="{DF49F14E-8ED2-47A2-ACA2-F4D468690D83}" srcId="{2BD571E9-29CA-491B-B175-C5DA9F3C6548}" destId="{097285CC-4582-42CA-891C-A571FEA7435B}" srcOrd="0" destOrd="0" parTransId="{685749C6-4240-4AFE-A548-4A21E5D10535}" sibTransId="{7661AA81-71BE-439F-888D-1D8426031A2F}"/>
    <dgm:cxn modelId="{35B18F89-9299-44D4-BA22-1C0C8E2D5749}" srcId="{4AC25D1A-0F41-4D51-A866-B85982277EF1}" destId="{3927A5D4-A095-44E4-BD7F-42BF88DEA2DB}" srcOrd="1" destOrd="0" parTransId="{4128DDEB-C5D6-40A7-A626-4CABEC018F4F}" sibTransId="{31DC2A1E-7F2C-4425-873D-8F381587D664}"/>
    <dgm:cxn modelId="{B84F9878-3BF6-40CB-B505-29593F5FE7B7}" type="presOf" srcId="{FEEDC033-573F-4C6E-9062-86A45933604E}" destId="{DFD427A9-8EF8-48E6-B60C-1F49537494E5}" srcOrd="0" destOrd="0" presId="urn:microsoft.com/office/officeart/2005/8/layout/process3"/>
    <dgm:cxn modelId="{0A16C81F-DCF6-4023-91CB-1627FEA37DF1}" srcId="{E93B2420-AC64-45AC-99BD-B07407E72AEB}" destId="{35146187-4C06-4507-B85F-76DB24175872}" srcOrd="0" destOrd="0" parTransId="{B9831B3A-42B4-4C18-99D2-3D7CEE56CC47}" sibTransId="{A229AF0C-51B8-4DA9-A978-3430AE9B833A}"/>
    <dgm:cxn modelId="{C5669CBB-5715-4464-8FA6-13D788499C35}" srcId="{1809D111-CA5A-452B-860F-84F205CA1F6D}" destId="{E93B2420-AC64-45AC-99BD-B07407E72AEB}" srcOrd="3" destOrd="0" parTransId="{0491C28D-AAFD-4963-A9CF-A7D2F0C63A13}" sibTransId="{D8878FAC-B9C5-43B3-813D-BE26366E770D}"/>
    <dgm:cxn modelId="{E3A00250-2F81-40FE-8763-E61094669556}" type="presOf" srcId="{37C1950A-C47D-40CD-BE31-514F409B4995}" destId="{FE050BF1-F12C-4AE7-8C0B-5D64CCEA011F}" srcOrd="1" destOrd="0" presId="urn:microsoft.com/office/officeart/2005/8/layout/process3"/>
    <dgm:cxn modelId="{5EAB8A9A-3984-4162-B0B2-95579324D201}" type="presOf" srcId="{2BD571E9-29CA-491B-B175-C5DA9F3C6548}" destId="{3F759D19-DBA0-4736-B4EC-1EF9298FBE39}" srcOrd="0" destOrd="0" presId="urn:microsoft.com/office/officeart/2005/8/layout/process3"/>
    <dgm:cxn modelId="{5A70D6C4-DEB3-4384-B362-7FE72FA89142}" srcId="{4AC25D1A-0F41-4D51-A866-B85982277EF1}" destId="{6DCFE7F0-7138-4414-9A3B-0981DC5B66D7}" srcOrd="0" destOrd="0" parTransId="{EDCA5B71-BE45-4867-BB66-DA6D8BC7CB49}" sibTransId="{3149D8D1-97D4-4E72-814C-69E0F6106526}"/>
    <dgm:cxn modelId="{03F8EB69-FEEB-4FA2-9465-80727BC1674F}" type="presOf" srcId="{2340DE98-1328-4D0A-B338-5F3B0F8C17B5}" destId="{D1AD9EB6-1396-43F5-A702-8F5803120FD4}" srcOrd="1" destOrd="0" presId="urn:microsoft.com/office/officeart/2005/8/layout/process3"/>
    <dgm:cxn modelId="{17468127-BEDE-415A-93BA-89F8EE9F98C3}" srcId="{37C1950A-C47D-40CD-BE31-514F409B4995}" destId="{DEBA6EAB-0778-4D71-A2FF-E4BB93A3C102}" srcOrd="1" destOrd="0" parTransId="{FB756841-B46A-49EB-8FC0-CCA8D6815666}" sibTransId="{6519D26B-2B4D-446A-B4ED-77B9E9975E87}"/>
    <dgm:cxn modelId="{53EC4A88-82CB-44DA-B2CF-5A0A37FF37D6}" type="presOf" srcId="{4897DA81-E552-4A0E-82EC-46BF3C2D1530}" destId="{5BDC4BC0-5BC1-49E7-9101-8F51C03B255F}" srcOrd="0" destOrd="0" presId="urn:microsoft.com/office/officeart/2005/8/layout/process3"/>
    <dgm:cxn modelId="{0200AE91-C9AC-4156-BC61-6EE55BBB6B54}" srcId="{37C1950A-C47D-40CD-BE31-514F409B4995}" destId="{344E4F0C-61B3-4EE5-BB7F-BF819CE55D08}" srcOrd="0" destOrd="0" parTransId="{E3D8B6D2-2D0D-49E8-8141-C0733CF70099}" sibTransId="{1FD10D6B-61DD-475D-83A0-3C986E96CBCD}"/>
    <dgm:cxn modelId="{15A78DBB-0624-4F90-B614-7238EDD9BE59}" type="presOf" srcId="{3927A5D4-A095-44E4-BD7F-42BF88DEA2DB}" destId="{952C5CA8-1421-4912-BED0-040F2A0B97CA}" srcOrd="0" destOrd="1" presId="urn:microsoft.com/office/officeart/2005/8/layout/process3"/>
    <dgm:cxn modelId="{785DCBF4-E5E5-4CFC-8F58-C8E804B86A9C}" type="presOf" srcId="{E93B2420-AC64-45AC-99BD-B07407E72AEB}" destId="{3A02DF9D-AB5F-43C2-B804-166A8FB2EEFA}" srcOrd="1" destOrd="0" presId="urn:microsoft.com/office/officeart/2005/8/layout/process3"/>
    <dgm:cxn modelId="{3CFFF9A7-B501-4266-9A5A-22E40E2E49B3}" type="presOf" srcId="{6DCFE7F0-7138-4414-9A3B-0981DC5B66D7}" destId="{952C5CA8-1421-4912-BED0-040F2A0B97CA}" srcOrd="0" destOrd="0" presId="urn:microsoft.com/office/officeart/2005/8/layout/process3"/>
    <dgm:cxn modelId="{C9D6E538-8C97-4336-BB7A-7743ACC4C911}" srcId="{1809D111-CA5A-452B-860F-84F205CA1F6D}" destId="{37C1950A-C47D-40CD-BE31-514F409B4995}" srcOrd="1" destOrd="0" parTransId="{8DC4FF8B-3FF0-4F21-82BA-7DCB1A82B98C}" sibTransId="{4897DA81-E552-4A0E-82EC-46BF3C2D1530}"/>
    <dgm:cxn modelId="{FFEB153E-37CD-4B95-A579-EFC69E4B76E7}" srcId="{1809D111-CA5A-452B-860F-84F205CA1F6D}" destId="{2BD571E9-29CA-491B-B175-C5DA9F3C6548}" srcOrd="0" destOrd="0" parTransId="{1BD55677-76C3-4C67-8C10-9A4B9C8E6EDF}" sibTransId="{2340DE98-1328-4D0A-B338-5F3B0F8C17B5}"/>
    <dgm:cxn modelId="{1DB0324D-B80A-4783-86C8-8D2D004907FE}" type="presOf" srcId="{DEBA6EAB-0778-4D71-A2FF-E4BB93A3C102}" destId="{ABE61737-A056-49C2-86A7-8C8104DDEA11}" srcOrd="0" destOrd="1" presId="urn:microsoft.com/office/officeart/2005/8/layout/process3"/>
    <dgm:cxn modelId="{0D2D3A0F-7702-4FE8-843C-B0F92521BF39}" type="presOf" srcId="{4AC25D1A-0F41-4D51-A866-B85982277EF1}" destId="{248B7CF2-9AFF-4282-B115-C1EB9FCBE764}" srcOrd="1" destOrd="0" presId="urn:microsoft.com/office/officeart/2005/8/layout/process3"/>
    <dgm:cxn modelId="{579519CC-FD83-4CCB-8151-FD9BDC4EB7DB}" type="presOf" srcId="{35146187-4C06-4507-B85F-76DB24175872}" destId="{6D44FF10-E4F0-46C0-9C56-839F9FE0A627}" srcOrd="0" destOrd="0" presId="urn:microsoft.com/office/officeart/2005/8/layout/process3"/>
    <dgm:cxn modelId="{A6590C32-5CF1-417F-870A-C95E1FBE5434}" type="presOf" srcId="{097285CC-4582-42CA-891C-A571FEA7435B}" destId="{30E067BA-F47C-4CC7-B213-D5B929B93449}" srcOrd="0" destOrd="0" presId="urn:microsoft.com/office/officeart/2005/8/layout/process3"/>
    <dgm:cxn modelId="{EEC60F7E-C7EE-4456-B4D0-47ECA94E3095}" type="presOf" srcId="{B0C80CD0-55EE-46D1-84A4-77C62EB663E6}" destId="{6D44FF10-E4F0-46C0-9C56-839F9FE0A627}" srcOrd="0" destOrd="1" presId="urn:microsoft.com/office/officeart/2005/8/layout/process3"/>
    <dgm:cxn modelId="{73F077F3-F463-486F-B704-8478EC4E864D}" type="presOf" srcId="{2BD571E9-29CA-491B-B175-C5DA9F3C6548}" destId="{8845CF12-91A3-4280-9D20-4A81CA2AAE70}" srcOrd="1" destOrd="0" presId="urn:microsoft.com/office/officeart/2005/8/layout/process3"/>
    <dgm:cxn modelId="{25C95D61-BFBF-45C6-95E2-D0CA13D79C13}" type="presOf" srcId="{E93B2420-AC64-45AC-99BD-B07407E72AEB}" destId="{AC1C9F7E-4635-4A58-B4B7-5022863602A6}" srcOrd="0" destOrd="0" presId="urn:microsoft.com/office/officeart/2005/8/layout/process3"/>
    <dgm:cxn modelId="{53520712-B116-4C24-B355-79CCCD7D0063}" type="presOf" srcId="{344E4F0C-61B3-4EE5-BB7F-BF819CE55D08}" destId="{ABE61737-A056-49C2-86A7-8C8104DDEA11}" srcOrd="0" destOrd="0" presId="urn:microsoft.com/office/officeart/2005/8/layout/process3"/>
    <dgm:cxn modelId="{82397863-B864-4E1A-ABFD-D5503844DC3E}" type="presOf" srcId="{2340DE98-1328-4D0A-B338-5F3B0F8C17B5}" destId="{DBFCCBB9-FEBE-4BE7-A77E-731B1B4BB234}" srcOrd="0" destOrd="0" presId="urn:microsoft.com/office/officeart/2005/8/layout/process3"/>
    <dgm:cxn modelId="{9AE3171F-FF36-41CD-83B0-D54ABAD9338A}" type="presParOf" srcId="{349B8904-8549-43B0-8CD2-CD9DC17E5465}" destId="{C56FBC8E-4AA9-4F6B-B787-0553FBE4E4CB}" srcOrd="0" destOrd="0" presId="urn:microsoft.com/office/officeart/2005/8/layout/process3"/>
    <dgm:cxn modelId="{0B3AF97F-7E27-46D3-8AF2-E85D9AB32A74}" type="presParOf" srcId="{C56FBC8E-4AA9-4F6B-B787-0553FBE4E4CB}" destId="{3F759D19-DBA0-4736-B4EC-1EF9298FBE39}" srcOrd="0" destOrd="0" presId="urn:microsoft.com/office/officeart/2005/8/layout/process3"/>
    <dgm:cxn modelId="{60A9A719-F3F8-4DF0-B98B-EB7C51830887}" type="presParOf" srcId="{C56FBC8E-4AA9-4F6B-B787-0553FBE4E4CB}" destId="{8845CF12-91A3-4280-9D20-4A81CA2AAE70}" srcOrd="1" destOrd="0" presId="urn:microsoft.com/office/officeart/2005/8/layout/process3"/>
    <dgm:cxn modelId="{07D2FE1F-EB66-40CF-8F4B-3707712F697C}" type="presParOf" srcId="{C56FBC8E-4AA9-4F6B-B787-0553FBE4E4CB}" destId="{30E067BA-F47C-4CC7-B213-D5B929B93449}" srcOrd="2" destOrd="0" presId="urn:microsoft.com/office/officeart/2005/8/layout/process3"/>
    <dgm:cxn modelId="{A7962F53-5061-4704-8A21-18C120859B06}" type="presParOf" srcId="{349B8904-8549-43B0-8CD2-CD9DC17E5465}" destId="{DBFCCBB9-FEBE-4BE7-A77E-731B1B4BB234}" srcOrd="1" destOrd="0" presId="urn:microsoft.com/office/officeart/2005/8/layout/process3"/>
    <dgm:cxn modelId="{672D6516-5512-451E-B608-73C21D80D430}" type="presParOf" srcId="{DBFCCBB9-FEBE-4BE7-A77E-731B1B4BB234}" destId="{D1AD9EB6-1396-43F5-A702-8F5803120FD4}" srcOrd="0" destOrd="0" presId="urn:microsoft.com/office/officeart/2005/8/layout/process3"/>
    <dgm:cxn modelId="{3FC4B35E-0E52-46DA-AC2F-7C468D88D4E2}" type="presParOf" srcId="{349B8904-8549-43B0-8CD2-CD9DC17E5465}" destId="{5DB9481E-E8BB-4804-994D-BA232E5F5FD5}" srcOrd="2" destOrd="0" presId="urn:microsoft.com/office/officeart/2005/8/layout/process3"/>
    <dgm:cxn modelId="{B289AE53-DD9E-4965-96A0-1913EA6C8AB5}" type="presParOf" srcId="{5DB9481E-E8BB-4804-994D-BA232E5F5FD5}" destId="{401EA4B5-D2B0-40CD-9491-9A1AE1189AC2}" srcOrd="0" destOrd="0" presId="urn:microsoft.com/office/officeart/2005/8/layout/process3"/>
    <dgm:cxn modelId="{7E4D5376-FEA6-4CF3-99A5-83BA9A9B15B1}" type="presParOf" srcId="{5DB9481E-E8BB-4804-994D-BA232E5F5FD5}" destId="{FE050BF1-F12C-4AE7-8C0B-5D64CCEA011F}" srcOrd="1" destOrd="0" presId="urn:microsoft.com/office/officeart/2005/8/layout/process3"/>
    <dgm:cxn modelId="{3E77A2BE-4810-46C5-B53C-08A634307E61}" type="presParOf" srcId="{5DB9481E-E8BB-4804-994D-BA232E5F5FD5}" destId="{ABE61737-A056-49C2-86A7-8C8104DDEA11}" srcOrd="2" destOrd="0" presId="urn:microsoft.com/office/officeart/2005/8/layout/process3"/>
    <dgm:cxn modelId="{8C9CF797-AB23-43A1-B86A-2EFBB50539D2}" type="presParOf" srcId="{349B8904-8549-43B0-8CD2-CD9DC17E5465}" destId="{5BDC4BC0-5BC1-49E7-9101-8F51C03B255F}" srcOrd="3" destOrd="0" presId="urn:microsoft.com/office/officeart/2005/8/layout/process3"/>
    <dgm:cxn modelId="{BD7C5AB1-C9FB-4945-892E-8867B6DDD9C7}" type="presParOf" srcId="{5BDC4BC0-5BC1-49E7-9101-8F51C03B255F}" destId="{EDCF4777-A1E9-4D02-B46A-9D856F440295}" srcOrd="0" destOrd="0" presId="urn:microsoft.com/office/officeart/2005/8/layout/process3"/>
    <dgm:cxn modelId="{425BDD27-7A7B-4E9B-8222-EB97D841F174}" type="presParOf" srcId="{349B8904-8549-43B0-8CD2-CD9DC17E5465}" destId="{4369298B-7389-4E9E-8D16-B3CF119DEDBC}" srcOrd="4" destOrd="0" presId="urn:microsoft.com/office/officeart/2005/8/layout/process3"/>
    <dgm:cxn modelId="{C59677C2-FC8A-4651-8388-879209413543}" type="presParOf" srcId="{4369298B-7389-4E9E-8D16-B3CF119DEDBC}" destId="{ABB9D6B2-78AB-4995-9063-DA92C1120016}" srcOrd="0" destOrd="0" presId="urn:microsoft.com/office/officeart/2005/8/layout/process3"/>
    <dgm:cxn modelId="{0808C91D-730B-4B03-902E-D81EA9A8E897}" type="presParOf" srcId="{4369298B-7389-4E9E-8D16-B3CF119DEDBC}" destId="{248B7CF2-9AFF-4282-B115-C1EB9FCBE764}" srcOrd="1" destOrd="0" presId="urn:microsoft.com/office/officeart/2005/8/layout/process3"/>
    <dgm:cxn modelId="{98DA8976-A9B8-4F81-8F2D-7BB098CFFEB1}" type="presParOf" srcId="{4369298B-7389-4E9E-8D16-B3CF119DEDBC}" destId="{952C5CA8-1421-4912-BED0-040F2A0B97CA}" srcOrd="2" destOrd="0" presId="urn:microsoft.com/office/officeart/2005/8/layout/process3"/>
    <dgm:cxn modelId="{36FAE467-296F-4575-B5AE-2B48EE75F9CA}" type="presParOf" srcId="{349B8904-8549-43B0-8CD2-CD9DC17E5465}" destId="{DFD427A9-8EF8-48E6-B60C-1F49537494E5}" srcOrd="5" destOrd="0" presId="urn:microsoft.com/office/officeart/2005/8/layout/process3"/>
    <dgm:cxn modelId="{74E25842-1CBA-4C60-BA8B-F1DF307DBC1E}" type="presParOf" srcId="{DFD427A9-8EF8-48E6-B60C-1F49537494E5}" destId="{A54C7D9B-DBA4-4F66-A280-4A58670BD58E}" srcOrd="0" destOrd="0" presId="urn:microsoft.com/office/officeart/2005/8/layout/process3"/>
    <dgm:cxn modelId="{A343EDBC-93A8-44F7-B7A5-89B9F95C52B4}" type="presParOf" srcId="{349B8904-8549-43B0-8CD2-CD9DC17E5465}" destId="{E529F926-74F2-4093-AFEC-F56EA8D17211}" srcOrd="6" destOrd="0" presId="urn:microsoft.com/office/officeart/2005/8/layout/process3"/>
    <dgm:cxn modelId="{F4362422-CF57-46A7-ADE7-ED166EF73EF9}" type="presParOf" srcId="{E529F926-74F2-4093-AFEC-F56EA8D17211}" destId="{AC1C9F7E-4635-4A58-B4B7-5022863602A6}" srcOrd="0" destOrd="0" presId="urn:microsoft.com/office/officeart/2005/8/layout/process3"/>
    <dgm:cxn modelId="{F0DEE68F-3A95-42DC-8CBF-3C74AA6B476E}" type="presParOf" srcId="{E529F926-74F2-4093-AFEC-F56EA8D17211}" destId="{3A02DF9D-AB5F-43C2-B804-166A8FB2EEFA}" srcOrd="1" destOrd="0" presId="urn:microsoft.com/office/officeart/2005/8/layout/process3"/>
    <dgm:cxn modelId="{B8A34067-7DD9-416C-A936-367C8104E03C}" type="presParOf" srcId="{E529F926-74F2-4093-AFEC-F56EA8D17211}" destId="{6D44FF10-E4F0-46C0-9C56-839F9FE0A627}" srcOrd="2" destOrd="0" presId="urn:microsoft.com/office/officeart/2005/8/layout/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r>
              <a:rPr lang="en-US" dirty="0"/>
              <a:t>Business Value Launch 2006</a:t>
            </a:r>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4/7/2008 12:21 AM</a:t>
            </a:fld>
            <a:endParaRPr lang="en-US" dirty="0"/>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500">
                <a:latin typeface="Segoe" pitchFamily="34" charset="0"/>
                <a:cs typeface="Arial" charset="0"/>
              </a:defRPr>
            </a:lvl1p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r>
              <a:rPr lang="en-US" dirty="0"/>
              <a:t>Business Value Launch 2006</a:t>
            </a:r>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4/7/2008 12:21 AM</a:t>
            </a:fld>
            <a:endParaRPr lang="en-US" dirty="0"/>
          </a:p>
        </p:txBody>
      </p:sp>
      <p:sp>
        <p:nvSpPr>
          <p:cNvPr id="29700" name="Rectangle 4"/>
          <p:cNvSpPr>
            <a:spLocks noGrp="1" noRot="1" noChangeAspect="1" noChangeArrowheads="1" noTextEdit="1"/>
          </p:cNvSpPr>
          <p:nvPr>
            <p:ph type="sldImg" idx="2"/>
          </p:nvPr>
        </p:nvSpPr>
        <p:spPr bwMode="auto">
          <a:xfrm>
            <a:off x="1241425" y="558800"/>
            <a:ext cx="4183063" cy="31369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91575"/>
            <a:ext cx="59594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500">
                <a:latin typeface="Segoe" pitchFamily="34" charset="0"/>
                <a:cs typeface="Arial" charset="0"/>
              </a:defRPr>
            </a:lvl1p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dirty="0"/>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1000" kern="1200">
        <a:solidFill>
          <a:schemeClr val="tx1"/>
        </a:solidFill>
        <a:latin typeface="Segoe" pitchFamily="34" charset="0"/>
        <a:ea typeface="+mn-ea"/>
        <a:cs typeface="+mn-cs"/>
      </a:defRPr>
    </a:lvl1pPr>
    <a:lvl2pPr marL="198414" indent="-195240"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2pPr>
    <a:lvl3pPr marL="404764" indent="-204764"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3pPr>
    <a:lvl4pPr marL="592067" indent="-185716"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4pPr>
    <a:lvl5pPr marL="768257" indent="-174604"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5pPr>
    <a:lvl6pPr marL="2285726" algn="l" defTabSz="914292" rtl="0" eaLnBrk="1" latinLnBrk="0" hangingPunct="1">
      <a:defRPr sz="1200" kern="1200">
        <a:solidFill>
          <a:schemeClr val="tx1"/>
        </a:solidFill>
        <a:latin typeface="+mn-lt"/>
        <a:ea typeface="+mn-ea"/>
        <a:cs typeface="+mn-cs"/>
      </a:defRPr>
    </a:lvl6pPr>
    <a:lvl7pPr marL="2742872" algn="l" defTabSz="914292" rtl="0" eaLnBrk="1" latinLnBrk="0" hangingPunct="1">
      <a:defRPr sz="1200" kern="1200">
        <a:solidFill>
          <a:schemeClr val="tx1"/>
        </a:solidFill>
        <a:latin typeface="+mn-lt"/>
        <a:ea typeface="+mn-ea"/>
        <a:cs typeface="+mn-cs"/>
      </a:defRPr>
    </a:lvl7pPr>
    <a:lvl8pPr marL="3200016" algn="l" defTabSz="914292" rtl="0" eaLnBrk="1" latinLnBrk="0" hangingPunct="1">
      <a:defRPr sz="1200" kern="1200">
        <a:solidFill>
          <a:schemeClr val="tx1"/>
        </a:solidFill>
        <a:latin typeface="+mn-lt"/>
        <a:ea typeface="+mn-ea"/>
        <a:cs typeface="+mn-cs"/>
      </a:defRPr>
    </a:lvl8pPr>
    <a:lvl9pPr marL="3657161" algn="l" defTabSz="9142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12:26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12:33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68</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Business Value Launch 2006</a:t>
            </a:r>
          </a:p>
        </p:txBody>
      </p:sp>
      <p:sp>
        <p:nvSpPr>
          <p:cNvPr id="5" name="Rectangle 3"/>
          <p:cNvSpPr>
            <a:spLocks noGrp="1" noChangeArrowheads="1"/>
          </p:cNvSpPr>
          <p:nvPr>
            <p:ph type="dt" idx="1"/>
          </p:nvPr>
        </p:nvSpPr>
        <p:spPr>
          <a:ln/>
        </p:spPr>
        <p:txBody>
          <a:bodyPr/>
          <a:lstStyle/>
          <a:p>
            <a:fld id="{19587AA1-06E0-4D21-B9C0-ECE608764E01}" type="datetime8">
              <a:rPr lang="en-US"/>
              <a:pPr/>
              <a:t>4/7/2008 12:22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25792D1-B195-489E-A28A-D06C7B23A674}" type="slidenum">
              <a:rPr lang="en-US"/>
              <a:pPr/>
              <a:t>69</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xfrm>
            <a:off x="414338" y="3775075"/>
            <a:ext cx="6021387" cy="2286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CF682-9F4D-4E29-8ECF-E2CE72358643}"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Business Value Launch 2006</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12:22 AM</a:t>
            </a:fld>
            <a:endParaRPr lang="en-US" dirty="0"/>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PRB06_BRLN_ACDYART_SERP.png"/>
          <p:cNvPicPr>
            <a:picLocks noChangeAspect="1"/>
          </p:cNvPicPr>
          <p:nvPr userDrawn="1"/>
        </p:nvPicPr>
        <p:blipFill>
          <a:blip r:embed="rId2"/>
          <a:srcRect t="2500" b="2638"/>
          <a:stretch>
            <a:fillRect/>
          </a:stretch>
        </p:blipFill>
        <p:spPr>
          <a:xfrm>
            <a:off x="-1" y="0"/>
            <a:ext cx="10972801" cy="8229600"/>
          </a:xfrm>
          <a:prstGeom prst="rect">
            <a:avLst/>
          </a:prstGeom>
        </p:spPr>
      </p:pic>
      <p:grpSp>
        <p:nvGrpSpPr>
          <p:cNvPr id="5" name="Group 4"/>
          <p:cNvGrpSpPr/>
          <p:nvPr userDrawn="1"/>
        </p:nvGrpSpPr>
        <p:grpSpPr>
          <a:xfrm>
            <a:off x="0" y="0"/>
            <a:ext cx="10972800" cy="8229603"/>
            <a:chOff x="0" y="-2"/>
            <a:chExt cx="9144000" cy="6858002"/>
          </a:xfrm>
        </p:grpSpPr>
        <p:sp>
          <p:nvSpPr>
            <p:cNvPr id="7" name="Rectangle 6"/>
            <p:cNvSpPr/>
            <p:nvPr userDrawn="1"/>
          </p:nvSpPr>
          <p:spPr bwMode="auto">
            <a:xfrm flipV="1">
              <a:off x="0" y="-2"/>
              <a:ext cx="9144000" cy="6858002"/>
            </a:xfrm>
            <a:prstGeom prst="rect">
              <a:avLst/>
            </a:prstGeom>
            <a:gradFill flip="none" rotWithShape="1">
              <a:gsLst>
                <a:gs pos="0">
                  <a:srgbClr val="6699FF">
                    <a:alpha val="43922"/>
                  </a:srgbClr>
                </a:gs>
                <a:gs pos="28000">
                  <a:srgbClr val="00246C">
                    <a:alpha val="88235"/>
                  </a:srgbClr>
                </a:gs>
                <a:gs pos="49000">
                  <a:srgbClr val="0A3CA5">
                    <a:alpha val="60000"/>
                  </a:srgbClr>
                </a:gs>
                <a:gs pos="65000">
                  <a:srgbClr val="00246C">
                    <a:alpha val="89804"/>
                  </a:srgbClr>
                </a:gs>
                <a:gs pos="100000">
                  <a:srgbClr val="0A3CA5">
                    <a:alpha val="55000"/>
                  </a:srgbClr>
                </a:gs>
              </a:gsLst>
              <a:lin ang="780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292" rtl="0" eaLnBrk="0" fontAlgn="base" latinLnBrk="0" hangingPunct="0">
                <a:lnSpc>
                  <a:spcPct val="85000"/>
                </a:lnSpc>
                <a:spcBef>
                  <a:spcPct val="20000"/>
                </a:spcBef>
                <a:spcAft>
                  <a:spcPct val="0"/>
                </a:spcAft>
                <a:buClrTx/>
                <a:buSzTx/>
                <a:buFontTx/>
                <a:buNone/>
                <a:tabLst/>
              </a:pPr>
              <a:endParaRPr kumimoji="0" lang="en-US" sz="1800" b="1" i="0" u="none" strike="noStrike" cap="none" normalizeH="0" baseline="0" dirty="0" smtClean="0">
                <a:solidFill>
                  <a:schemeClr val="tx1"/>
                </a:solidFill>
                <a:effectLst/>
                <a:latin typeface="Segoe Semibold" pitchFamily="34" charset="0"/>
              </a:endParaRPr>
            </a:p>
          </p:txBody>
        </p:sp>
        <p:sp>
          <p:nvSpPr>
            <p:cNvPr id="6" name="Rectangle 5"/>
            <p:cNvSpPr/>
            <p:nvPr userDrawn="1"/>
          </p:nvSpPr>
          <p:spPr bwMode="auto">
            <a:xfrm flipV="1">
              <a:off x="0" y="3196166"/>
              <a:ext cx="9144000" cy="3661834"/>
            </a:xfrm>
            <a:prstGeom prst="rect">
              <a:avLst/>
            </a:prstGeom>
            <a:gradFill flip="none" rotWithShape="1">
              <a:gsLst>
                <a:gs pos="0">
                  <a:srgbClr val="0046D2">
                    <a:alpha val="74902"/>
                  </a:srgbClr>
                </a:gs>
                <a:gs pos="78000">
                  <a:srgbClr val="00246C">
                    <a:alpha val="84706"/>
                  </a:srgbClr>
                </a:gs>
                <a:gs pos="47000">
                  <a:srgbClr val="0046D2">
                    <a:alpha val="24706"/>
                  </a:srgbClr>
                </a:gs>
                <a:gs pos="100000">
                  <a:srgbClr val="6699FF">
                    <a:alpha val="20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292" rtl="0" eaLnBrk="0" fontAlgn="base" latinLnBrk="0" hangingPunct="0">
                <a:lnSpc>
                  <a:spcPct val="85000"/>
                </a:lnSpc>
                <a:spcBef>
                  <a:spcPct val="20000"/>
                </a:spcBef>
                <a:spcAft>
                  <a:spcPct val="0"/>
                </a:spcAft>
                <a:buClrTx/>
                <a:buSzTx/>
                <a:buFontTx/>
                <a:buNone/>
                <a:tabLst/>
              </a:pPr>
              <a:endParaRPr kumimoji="0" lang="en-US" sz="1800" b="1" i="0" u="none" strike="noStrike" cap="none" normalizeH="0" baseline="0" dirty="0" smtClean="0">
                <a:solidFill>
                  <a:schemeClr val="tx1"/>
                </a:solidFill>
                <a:effectLst/>
                <a:latin typeface="Segoe Semibold" pitchFamily="34" charset="0"/>
              </a:endParaRPr>
            </a:p>
          </p:txBody>
        </p:sp>
      </p:grpSp>
      <p:sp>
        <p:nvSpPr>
          <p:cNvPr id="9" name="Rectangle 8"/>
          <p:cNvSpPr>
            <a:spLocks noChangeArrowheads="1"/>
          </p:cNvSpPr>
          <p:nvPr userDrawn="1"/>
        </p:nvSpPr>
        <p:spPr bwMode="auto">
          <a:xfrm>
            <a:off x="0" y="3843028"/>
            <a:ext cx="10972800" cy="535526"/>
          </a:xfrm>
          <a:prstGeom prst="rect">
            <a:avLst/>
          </a:prstGeom>
          <a:gradFill flip="none" rotWithShape="1">
            <a:gsLst>
              <a:gs pos="0">
                <a:srgbClr val="37A307">
                  <a:alpha val="65000"/>
                </a:srgbClr>
              </a:gs>
              <a:gs pos="38000">
                <a:srgbClr val="37A311">
                  <a:shade val="67500"/>
                  <a:satMod val="115000"/>
                  <a:alpha val="42000"/>
                </a:srgbClr>
              </a:gs>
              <a:gs pos="21000">
                <a:srgbClr val="37A311">
                  <a:shade val="100000"/>
                  <a:satMod val="115000"/>
                  <a:alpha val="60000"/>
                </a:srgbClr>
              </a:gs>
              <a:gs pos="100000">
                <a:srgbClr val="37A311">
                  <a:shade val="100000"/>
                  <a:satMod val="115000"/>
                  <a:alpha val="75000"/>
                </a:srgbClr>
              </a:gs>
            </a:gsLst>
            <a:lin ang="14400000" scaled="0"/>
            <a:tileRect/>
          </a:gradFill>
          <a:ln w="19050" algn="ctr">
            <a:noFill/>
            <a:round/>
            <a:headEnd/>
            <a:tailEnd/>
          </a:ln>
        </p:spPr>
        <p:txBody>
          <a:bodyPr wrap="square" lIns="91429" tIns="45714" rIns="91429" bIns="45714">
            <a:spAutoFit/>
          </a:bodyPr>
          <a:lstStyle/>
          <a:p>
            <a:endParaRPr lang="en-US" dirty="0"/>
          </a:p>
        </p:txBody>
      </p:sp>
      <p:sp>
        <p:nvSpPr>
          <p:cNvPr id="10" name="Rectangle 9"/>
          <p:cNvSpPr/>
          <p:nvPr userDrawn="1"/>
        </p:nvSpPr>
        <p:spPr bwMode="auto">
          <a:xfrm>
            <a:off x="-18726" y="5781549"/>
            <a:ext cx="11009376" cy="228600"/>
          </a:xfrm>
          <a:prstGeom prst="rect">
            <a:avLst/>
          </a:prstGeom>
          <a:gradFill>
            <a:gsLst>
              <a:gs pos="100000">
                <a:srgbClr val="B9D0FF">
                  <a:alpha val="86000"/>
                </a:srgbClr>
              </a:gs>
              <a:gs pos="15000">
                <a:schemeClr val="bg2">
                  <a:lumMod val="65000"/>
                  <a:lumOff val="35000"/>
                  <a:alpha val="0"/>
                </a:schemeClr>
              </a:gs>
              <a:gs pos="0">
                <a:srgbClr val="B9D0FF">
                  <a:alpha val="82000"/>
                </a:srgbClr>
              </a:gs>
            </a:gsLst>
            <a:lin ang="0" scaled="0"/>
          </a:gradFill>
          <a:ln w="9525" cap="flat" cmpd="sng" algn="ctr">
            <a:noFill/>
            <a:prstDash val="solid"/>
            <a:round/>
            <a:headEnd type="none" w="med" len="med"/>
            <a:tailEnd type="none" w="med" len="med"/>
          </a:ln>
          <a:effectLst>
            <a:softEdge rad="12700"/>
          </a:effectLst>
        </p:spPr>
        <p:txBody>
          <a:bodyPr lIns="91429" tIns="45714" rIns="91429" bIns="45714">
            <a:spAutoFit/>
          </a:bodyPr>
          <a:lstStyle/>
          <a:p>
            <a:pPr>
              <a:defRPr/>
            </a:pPr>
            <a:endParaRPr lang="en-US" dirty="0"/>
          </a:p>
        </p:txBody>
      </p:sp>
      <p:sp>
        <p:nvSpPr>
          <p:cNvPr id="11" name="Rectangle 10"/>
          <p:cNvSpPr/>
          <p:nvPr userDrawn="1"/>
        </p:nvSpPr>
        <p:spPr bwMode="auto">
          <a:xfrm flipH="1">
            <a:off x="-18726" y="3675381"/>
            <a:ext cx="11009376" cy="535526"/>
          </a:xfrm>
          <a:prstGeom prst="rect">
            <a:avLst/>
          </a:prstGeom>
          <a:gradFill>
            <a:gsLst>
              <a:gs pos="95000">
                <a:srgbClr val="B9D0FF">
                  <a:alpha val="82353"/>
                </a:srgbClr>
              </a:gs>
              <a:gs pos="20000">
                <a:schemeClr val="bg2">
                  <a:lumMod val="65000"/>
                  <a:lumOff val="35000"/>
                  <a:alpha val="0"/>
                </a:schemeClr>
              </a:gs>
              <a:gs pos="0">
                <a:srgbClr val="B9D0FF">
                  <a:alpha val="85882"/>
                </a:srgbClr>
              </a:gs>
            </a:gsLst>
            <a:lin ang="0" scaled="0"/>
          </a:gradFill>
          <a:ln w="9525" cap="flat" cmpd="sng" algn="ctr">
            <a:noFill/>
            <a:prstDash val="solid"/>
            <a:round/>
            <a:headEnd type="none" w="med" len="med"/>
            <a:tailEnd type="none" w="med" len="med"/>
          </a:ln>
          <a:effectLst>
            <a:softEdge rad="12700"/>
          </a:effectLst>
        </p:spPr>
        <p:txBody>
          <a:bodyPr lIns="91429" tIns="45714" rIns="91429" bIns="45714">
            <a:spAutoFit/>
          </a:bodyPr>
          <a:lstStyle/>
          <a:p>
            <a:pPr>
              <a:defRPr/>
            </a:pPr>
            <a:endParaRPr lang="en-US" dirty="0"/>
          </a:p>
        </p:txBody>
      </p:sp>
      <p:pic>
        <p:nvPicPr>
          <p:cNvPr id="12" name="Picture 11" descr="IO_Icon.png"/>
          <p:cNvPicPr>
            <a:picLocks noChangeAspect="1"/>
          </p:cNvPicPr>
          <p:nvPr userDrawn="1"/>
        </p:nvPicPr>
        <p:blipFill>
          <a:blip r:embed="rId3"/>
          <a:srcRect/>
          <a:stretch>
            <a:fillRect/>
          </a:stretch>
        </p:blipFill>
        <p:spPr bwMode="auto">
          <a:xfrm>
            <a:off x="8393116" y="7045324"/>
            <a:ext cx="2305050" cy="628650"/>
          </a:xfrm>
          <a:prstGeom prst="rect">
            <a:avLst/>
          </a:prstGeom>
          <a:noFill/>
          <a:ln w="9525">
            <a:noFill/>
            <a:miter lim="800000"/>
            <a:headEnd/>
            <a:tailEnd/>
          </a:ln>
        </p:spPr>
      </p:pic>
      <p:sp>
        <p:nvSpPr>
          <p:cNvPr id="18434" name="Rectangle 2"/>
          <p:cNvSpPr>
            <a:spLocks noGrp="1" noChangeArrowheads="1"/>
          </p:cNvSpPr>
          <p:nvPr userDrawn="1">
            <p:ph type="ctrTitle"/>
          </p:nvPr>
        </p:nvSpPr>
        <p:spPr>
          <a:xfrm>
            <a:off x="400054" y="4407408"/>
            <a:ext cx="10972799" cy="747898"/>
          </a:xfrm>
          <a:ln algn="ctr"/>
        </p:spPr>
        <p:txBody>
          <a:bodyPr lIns="0" tIns="0" rIns="0" bIns="0" anchor="ctr"/>
          <a:lstStyle>
            <a:lvl1pPr algn="l">
              <a:defRPr sz="5400" b="1" i="0" cap="none" spc="0" baseline="0">
                <a:ln w="18415" cmpd="sng">
                  <a:noFill/>
                  <a:prstDash val="solid"/>
                </a:ln>
                <a:solidFill>
                  <a:schemeClr val="bg2"/>
                </a:solidFill>
                <a:effectLst>
                  <a:outerShdw blurRad="38100" dist="38100" dir="2700000" algn="tl">
                    <a:srgbClr val="000000">
                      <a:alpha val="43137"/>
                    </a:srgbClr>
                  </a:outerShdw>
                </a:effectLst>
                <a:latin typeface="Segoe" pitchFamily="34" charset="0"/>
              </a:defRPr>
            </a:lvl1pPr>
          </a:lstStyle>
          <a:p>
            <a:r>
              <a:rPr lang="en-US" dirty="0" smtClean="0"/>
              <a:t>Click to edit Master title style</a:t>
            </a:r>
            <a:endParaRPr lang="en-US" dirty="0"/>
          </a:p>
        </p:txBody>
      </p:sp>
      <p:sp>
        <p:nvSpPr>
          <p:cNvPr id="18435" name="Rectangle 3"/>
          <p:cNvSpPr>
            <a:spLocks noGrp="1" noChangeArrowheads="1"/>
          </p:cNvSpPr>
          <p:nvPr userDrawn="1">
            <p:ph type="subTitle" idx="1"/>
          </p:nvPr>
        </p:nvSpPr>
        <p:spPr>
          <a:xfrm>
            <a:off x="469901" y="6791801"/>
            <a:ext cx="5956300" cy="1135696"/>
          </a:xfrm>
        </p:spPr>
        <p:txBody>
          <a:bodyPr lIns="0" tIns="0" rIns="0" bIns="0" anchor="t"/>
          <a:lstStyle>
            <a:lvl1pPr marL="0" indent="0" algn="l">
              <a:spcBef>
                <a:spcPct val="0"/>
              </a:spcBef>
              <a:buFont typeface="Wingdings" pitchFamily="2" charset="2"/>
              <a:buNone/>
              <a:defRPr sz="4100" baseline="0">
                <a:solidFill>
                  <a:schemeClr val="tx1"/>
                </a:solidFill>
                <a:effectLst>
                  <a:outerShdw blurRad="38100" dist="38100" dir="2700000" algn="tl">
                    <a:srgbClr val="000000">
                      <a:alpha val="43137"/>
                    </a:srgbClr>
                  </a:outerShdw>
                </a:effectLst>
                <a:latin typeface="+mj-lt"/>
              </a:defRPr>
            </a:lvl1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609398"/>
          </a:xfrm>
          <a:ln w="0"/>
        </p:spPr>
        <p:txBody>
          <a:bodyPr/>
          <a:lstStyle>
            <a:lvl1pPr>
              <a:defRPr sz="4400" b="0" cap="none" spc="0" baseline="0">
                <a:ln w="0" cmpd="sng">
                  <a:noFill/>
                  <a:prstDash val="solid"/>
                </a:ln>
                <a:solidFill>
                  <a:schemeClr val="bg2"/>
                </a:solidFill>
                <a:effectLst>
                  <a:outerShdw blurRad="38100" dist="38100" dir="2700000" algn="tl">
                    <a:srgbClr val="000000">
                      <a:alpha val="43137"/>
                    </a:srgbClr>
                  </a:outerShdw>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6"/>
            <a:ext cx="10056494" cy="1938992"/>
          </a:xfrm>
        </p:spPr>
        <p:txBody>
          <a:bodyPr/>
          <a:lstStyle>
            <a:lvl1pPr>
              <a:defRPr sz="2800">
                <a:solidFill>
                  <a:schemeClr val="tx1"/>
                </a:solidFill>
                <a:effectLst>
                  <a:outerShdw blurRad="38100" dist="38100" dir="2700000" algn="tl">
                    <a:srgbClr val="000000">
                      <a:alpha val="43137"/>
                    </a:srgbClr>
                  </a:outerShdw>
                </a:effectLst>
                <a:latin typeface="+mn-lt"/>
              </a:defRPr>
            </a:lvl1pPr>
            <a:lvl2pPr>
              <a:defRPr sz="2400">
                <a:solidFill>
                  <a:schemeClr val="tx1"/>
                </a:solidFill>
                <a:effectLst>
                  <a:outerShdw blurRad="38100" dist="38100" dir="2700000" algn="tl">
                    <a:srgbClr val="000000">
                      <a:alpha val="43137"/>
                    </a:srgbClr>
                  </a:outerShdw>
                </a:effectLst>
                <a:latin typeface="+mn-lt"/>
              </a:defRPr>
            </a:lvl2pPr>
            <a:lvl3pPr>
              <a:defRPr sz="2000">
                <a:solidFill>
                  <a:schemeClr val="tx1"/>
                </a:solidFill>
                <a:effectLst>
                  <a:outerShdw blurRad="38100" dist="38100" dir="2700000" algn="tl">
                    <a:srgbClr val="000000">
                      <a:alpha val="43137"/>
                    </a:srgbClr>
                  </a:outerShdw>
                </a:effectLst>
                <a:latin typeface="+mn-lt"/>
              </a:defRPr>
            </a:lvl3pPr>
            <a:lvl4pPr>
              <a:defRPr sz="1800">
                <a:solidFill>
                  <a:schemeClr val="tx1"/>
                </a:solidFill>
                <a:effectLst>
                  <a:outerShdw blurRad="38100" dist="38100" dir="2700000" algn="tl">
                    <a:srgbClr val="000000">
                      <a:alpha val="43137"/>
                    </a:srgbClr>
                  </a:outerShdw>
                </a:effectLst>
                <a:latin typeface="+mn-lt"/>
              </a:defRPr>
            </a:lvl4pPr>
            <a:lvl5pPr>
              <a:defRPr sz="1800">
                <a:solidFill>
                  <a:schemeClr val="tx1"/>
                </a:solidFill>
                <a:effectLst>
                  <a:outerShdw blurRad="38100" dist="38100" dir="2700000" algn="tl">
                    <a:srgbClr val="000000">
                      <a:alpha val="43137"/>
                    </a:srgbClr>
                  </a:outerShdw>
                </a:effectLst>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12698" y="7708904"/>
            <a:ext cx="10985500" cy="538609"/>
          </a:xfrm>
          <a:prstGeom prst="rect">
            <a:avLst/>
          </a:prstGeom>
          <a:gradFill>
            <a:gsLst>
              <a:gs pos="100000">
                <a:srgbClr val="B9D0FF">
                  <a:alpha val="82000"/>
                </a:srgbClr>
              </a:gs>
              <a:gs pos="15000">
                <a:schemeClr val="bg2">
                  <a:lumMod val="65000"/>
                  <a:lumOff val="35000"/>
                  <a:alpha val="0"/>
                </a:schemeClr>
              </a:gs>
              <a:gs pos="0">
                <a:srgbClr val="B9D0FF">
                  <a:alpha val="80000"/>
                </a:srgbClr>
              </a:gs>
            </a:gsLst>
            <a:lin ang="0" scaled="0"/>
          </a:gradFill>
          <a:ln w="9525" cap="flat" cmpd="sng" algn="ctr">
            <a:noFill/>
            <a:prstDash val="solid"/>
            <a:round/>
            <a:headEnd type="none" w="med" len="med"/>
            <a:tailEnd type="none" w="med" len="med"/>
          </a:ln>
          <a:effectLst>
            <a:softEdge rad="12700"/>
          </a:effectLst>
        </p:spPr>
        <p:txBody>
          <a:bodyPr wrap="square" lIns="91429" tIns="45714" rIns="91429" bIns="45714">
            <a:spAutoFit/>
          </a:bodyPr>
          <a:lstStyle/>
          <a:p>
            <a:pPr>
              <a:defRPr/>
            </a:pPr>
            <a:endParaRPr lang="en-US" dirty="0"/>
          </a:p>
        </p:txBody>
      </p:sp>
      <p:pic>
        <p:nvPicPr>
          <p:cNvPr id="5" name="Picture 15" descr="IO_Icon.png"/>
          <p:cNvPicPr>
            <a:picLocks noChangeAspect="1"/>
          </p:cNvPicPr>
          <p:nvPr userDrawn="1"/>
        </p:nvPicPr>
        <p:blipFill>
          <a:blip r:embed="rId3"/>
          <a:srcRect/>
          <a:stretch>
            <a:fillRect/>
          </a:stretch>
        </p:blipFill>
        <p:spPr bwMode="auto">
          <a:xfrm>
            <a:off x="9241429" y="7770150"/>
            <a:ext cx="1581838" cy="4314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noFill/>
                  <a:prstDash val="solid"/>
                </a:ln>
                <a:solidFill>
                  <a:schemeClr val="bg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43"/>
            <a:ext cx="4951412" cy="22492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43"/>
            <a:ext cx="4953000" cy="22492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bwMode="auto">
          <a:xfrm>
            <a:off x="-12698" y="7708904"/>
            <a:ext cx="10985500" cy="538609"/>
          </a:xfrm>
          <a:prstGeom prst="rect">
            <a:avLst/>
          </a:prstGeom>
          <a:gradFill>
            <a:gsLst>
              <a:gs pos="100000">
                <a:srgbClr val="B9D0FF">
                  <a:alpha val="82000"/>
                </a:srgbClr>
              </a:gs>
              <a:gs pos="15000">
                <a:schemeClr val="bg2">
                  <a:lumMod val="65000"/>
                  <a:lumOff val="35000"/>
                  <a:alpha val="0"/>
                </a:schemeClr>
              </a:gs>
              <a:gs pos="0">
                <a:srgbClr val="B9D0FF">
                  <a:alpha val="80000"/>
                </a:srgbClr>
              </a:gs>
            </a:gsLst>
            <a:lin ang="0" scaled="0"/>
          </a:gradFill>
          <a:ln w="9525" cap="flat" cmpd="sng" algn="ctr">
            <a:noFill/>
            <a:prstDash val="solid"/>
            <a:round/>
            <a:headEnd type="none" w="med" len="med"/>
            <a:tailEnd type="none" w="med" len="med"/>
          </a:ln>
          <a:effectLst>
            <a:softEdge rad="12700"/>
          </a:effectLst>
        </p:spPr>
        <p:txBody>
          <a:bodyPr wrap="square" lIns="91429" tIns="45714" rIns="91429" bIns="45714">
            <a:spAutoFit/>
          </a:bodyPr>
          <a:lstStyle/>
          <a:p>
            <a:pPr>
              <a:defRPr/>
            </a:pP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noFill/>
                  <a:prstDash val="solid"/>
                </a:ln>
                <a:solidFill>
                  <a:schemeClr val="bg2"/>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Rectangle 2"/>
          <p:cNvSpPr/>
          <p:nvPr userDrawn="1"/>
        </p:nvSpPr>
        <p:spPr bwMode="auto">
          <a:xfrm>
            <a:off x="-12698" y="7708904"/>
            <a:ext cx="10985500" cy="538609"/>
          </a:xfrm>
          <a:prstGeom prst="rect">
            <a:avLst/>
          </a:prstGeom>
          <a:gradFill>
            <a:gsLst>
              <a:gs pos="100000">
                <a:srgbClr val="B9D0FF">
                  <a:alpha val="82000"/>
                </a:srgbClr>
              </a:gs>
              <a:gs pos="15000">
                <a:schemeClr val="bg2">
                  <a:lumMod val="65000"/>
                  <a:lumOff val="35000"/>
                  <a:alpha val="0"/>
                </a:schemeClr>
              </a:gs>
              <a:gs pos="0">
                <a:srgbClr val="B9D0FF">
                  <a:alpha val="80000"/>
                </a:srgbClr>
              </a:gs>
            </a:gsLst>
            <a:lin ang="0" scaled="0"/>
          </a:gradFill>
          <a:ln w="9525" cap="flat" cmpd="sng" algn="ctr">
            <a:noFill/>
            <a:prstDash val="solid"/>
            <a:round/>
            <a:headEnd type="none" w="med" len="med"/>
            <a:tailEnd type="none" w="med" len="med"/>
          </a:ln>
          <a:effectLst>
            <a:softEdge rad="12700"/>
          </a:effectLst>
        </p:spPr>
        <p:txBody>
          <a:bodyPr wrap="square" lIns="91429" tIns="45714" rIns="91429" bIns="45714">
            <a:spAutoFit/>
          </a:bodyPr>
          <a:lstStyle/>
          <a:p>
            <a:pPr>
              <a:defRPr/>
            </a:pP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noFill/>
                  <a:prstDash val="solid"/>
                </a:ln>
                <a:solidFill>
                  <a:schemeClr val="bg2"/>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noFill/>
                  <a:prstDash val="solid"/>
                </a:ln>
                <a:solidFill>
                  <a:schemeClr val="bg2"/>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6"/>
            <a:ext cx="10056494" cy="1938992"/>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bwMode="auto">
          <a:xfrm>
            <a:off x="-12698" y="7708904"/>
            <a:ext cx="10985500" cy="538609"/>
          </a:xfrm>
          <a:prstGeom prst="rect">
            <a:avLst/>
          </a:prstGeom>
          <a:gradFill>
            <a:gsLst>
              <a:gs pos="100000">
                <a:srgbClr val="B9D0FF">
                  <a:alpha val="82000"/>
                </a:srgbClr>
              </a:gs>
              <a:gs pos="15000">
                <a:schemeClr val="bg2">
                  <a:lumMod val="65000"/>
                  <a:lumOff val="35000"/>
                  <a:alpha val="0"/>
                </a:schemeClr>
              </a:gs>
              <a:gs pos="0">
                <a:srgbClr val="B9D0FF">
                  <a:alpha val="80000"/>
                </a:srgbClr>
              </a:gs>
            </a:gsLst>
            <a:lin ang="0" scaled="0"/>
          </a:gradFill>
          <a:ln w="9525" cap="flat" cmpd="sng" algn="ctr">
            <a:noFill/>
            <a:prstDash val="solid"/>
            <a:round/>
            <a:headEnd type="none" w="med" len="med"/>
            <a:tailEnd type="none" w="med" len="med"/>
          </a:ln>
          <a:effectLst>
            <a:softEdge rad="12700"/>
          </a:effectLst>
        </p:spPr>
        <p:txBody>
          <a:bodyPr wrap="square" lIns="91429" tIns="45714" rIns="91429" bIns="45714">
            <a:spAutoFit/>
          </a:bodyPr>
          <a:lstStyle/>
          <a:p>
            <a:pPr>
              <a:defRPr/>
            </a:pP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nnouncment Slide Layou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407929"/>
            <a:ext cx="10972800" cy="535526"/>
          </a:xfrm>
          <a:prstGeom prst="rect">
            <a:avLst/>
          </a:prstGeom>
          <a:gradFill flip="none" rotWithShape="1">
            <a:gsLst>
              <a:gs pos="0">
                <a:srgbClr val="37A307">
                  <a:alpha val="65000"/>
                </a:srgbClr>
              </a:gs>
              <a:gs pos="38000">
                <a:srgbClr val="37A311">
                  <a:shade val="67500"/>
                  <a:satMod val="115000"/>
                  <a:alpha val="42000"/>
                </a:srgbClr>
              </a:gs>
              <a:gs pos="21000">
                <a:srgbClr val="37A311">
                  <a:shade val="100000"/>
                  <a:satMod val="115000"/>
                  <a:alpha val="60000"/>
                </a:srgbClr>
              </a:gs>
              <a:gs pos="100000">
                <a:srgbClr val="37A311">
                  <a:shade val="100000"/>
                  <a:satMod val="115000"/>
                  <a:alpha val="75000"/>
                </a:srgbClr>
              </a:gs>
            </a:gsLst>
            <a:lin ang="14400000" scaled="0"/>
            <a:tileRect/>
          </a:gradFill>
          <a:ln w="19050" algn="ctr">
            <a:noFill/>
            <a:round/>
            <a:headEnd/>
            <a:tailEnd/>
          </a:ln>
        </p:spPr>
        <p:txBody>
          <a:bodyPr wrap="square" lIns="91429" tIns="45714" rIns="91429" bIns="45714">
            <a:spAutoFit/>
          </a:bodyPr>
          <a:lstStyle/>
          <a:p>
            <a:endParaRPr lang="en-US" dirty="0"/>
          </a:p>
        </p:txBody>
      </p:sp>
      <p:sp>
        <p:nvSpPr>
          <p:cNvPr id="9" name="Rectangle 8"/>
          <p:cNvSpPr/>
          <p:nvPr userDrawn="1"/>
        </p:nvSpPr>
        <p:spPr bwMode="auto">
          <a:xfrm>
            <a:off x="-18726" y="3767328"/>
            <a:ext cx="11009376" cy="535526"/>
          </a:xfrm>
          <a:prstGeom prst="rect">
            <a:avLst/>
          </a:prstGeom>
          <a:gradFill>
            <a:gsLst>
              <a:gs pos="100000">
                <a:srgbClr val="B9D0FF">
                  <a:alpha val="86000"/>
                </a:srgbClr>
              </a:gs>
              <a:gs pos="15000">
                <a:schemeClr val="bg2">
                  <a:lumMod val="65000"/>
                  <a:lumOff val="35000"/>
                  <a:alpha val="0"/>
                </a:schemeClr>
              </a:gs>
              <a:gs pos="0">
                <a:srgbClr val="B9D0FF">
                  <a:alpha val="82000"/>
                </a:srgbClr>
              </a:gs>
            </a:gsLst>
            <a:lin ang="0" scaled="0"/>
          </a:gradFill>
          <a:ln w="9525" cap="flat" cmpd="sng" algn="ctr">
            <a:noFill/>
            <a:prstDash val="solid"/>
            <a:round/>
            <a:headEnd type="none" w="med" len="med"/>
            <a:tailEnd type="none" w="med" len="med"/>
          </a:ln>
          <a:effectLst>
            <a:softEdge rad="12700"/>
          </a:effectLst>
        </p:spPr>
        <p:txBody>
          <a:bodyPr lIns="91429" tIns="45714" rIns="91429" bIns="45714">
            <a:spAutoFit/>
          </a:bodyPr>
          <a:lstStyle/>
          <a:p>
            <a:pPr>
              <a:defRPr/>
            </a:pPr>
            <a:endParaRPr lang="en-US" dirty="0"/>
          </a:p>
        </p:txBody>
      </p:sp>
      <p:sp>
        <p:nvSpPr>
          <p:cNvPr id="10" name="Rectangle 9"/>
          <p:cNvSpPr/>
          <p:nvPr userDrawn="1"/>
        </p:nvSpPr>
        <p:spPr bwMode="auto">
          <a:xfrm flipH="1">
            <a:off x="-18726" y="2240280"/>
            <a:ext cx="11009376" cy="535526"/>
          </a:xfrm>
          <a:prstGeom prst="rect">
            <a:avLst/>
          </a:prstGeom>
          <a:gradFill>
            <a:gsLst>
              <a:gs pos="95000">
                <a:srgbClr val="B9D0FF">
                  <a:alpha val="82353"/>
                </a:srgbClr>
              </a:gs>
              <a:gs pos="20000">
                <a:schemeClr val="bg2">
                  <a:lumMod val="65000"/>
                  <a:lumOff val="35000"/>
                  <a:alpha val="0"/>
                </a:schemeClr>
              </a:gs>
              <a:gs pos="0">
                <a:srgbClr val="B9D0FF">
                  <a:alpha val="85882"/>
                </a:srgbClr>
              </a:gs>
            </a:gsLst>
            <a:lin ang="0" scaled="0"/>
          </a:gradFill>
          <a:ln w="9525" cap="flat" cmpd="sng" algn="ctr">
            <a:noFill/>
            <a:prstDash val="solid"/>
            <a:round/>
            <a:headEnd type="none" w="med" len="med"/>
            <a:tailEnd type="none" w="med" len="med"/>
          </a:ln>
          <a:effectLst>
            <a:softEdge rad="12700"/>
          </a:effectLst>
        </p:spPr>
        <p:txBody>
          <a:bodyPr lIns="91429" tIns="45714" rIns="91429" bIns="45714">
            <a:spAutoFit/>
          </a:bodyPr>
          <a:lstStyle/>
          <a:p>
            <a:pPr>
              <a:defRPr/>
            </a:pPr>
            <a:endParaRPr lang="en-US" dirty="0"/>
          </a:p>
        </p:txBody>
      </p:sp>
      <p:pic>
        <p:nvPicPr>
          <p:cNvPr id="11" name="Picture 10" descr="IO_Icon.png"/>
          <p:cNvPicPr>
            <a:picLocks noChangeAspect="1"/>
          </p:cNvPicPr>
          <p:nvPr userDrawn="1"/>
        </p:nvPicPr>
        <p:blipFill>
          <a:blip r:embed="rId2"/>
          <a:srcRect/>
          <a:stretch>
            <a:fillRect/>
          </a:stretch>
        </p:blipFill>
        <p:spPr bwMode="auto">
          <a:xfrm>
            <a:off x="8393116" y="7369175"/>
            <a:ext cx="2305050" cy="628650"/>
          </a:xfrm>
          <a:prstGeom prst="rect">
            <a:avLst/>
          </a:prstGeom>
          <a:noFill/>
          <a:ln w="9525">
            <a:noFill/>
            <a:miter lim="800000"/>
            <a:headEnd/>
            <a:tailEnd/>
          </a:ln>
        </p:spPr>
      </p:pic>
      <p:sp>
        <p:nvSpPr>
          <p:cNvPr id="13" name="Title 12"/>
          <p:cNvSpPr>
            <a:spLocks noGrp="1"/>
          </p:cNvSpPr>
          <p:nvPr>
            <p:ph type="title"/>
          </p:nvPr>
        </p:nvSpPr>
        <p:spPr>
          <a:xfrm>
            <a:off x="611506" y="4516120"/>
            <a:ext cx="10056494" cy="609398"/>
          </a:xfrm>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Layout">
    <p:spTree>
      <p:nvGrpSpPr>
        <p:cNvPr id="1" name=""/>
        <p:cNvGrpSpPr/>
        <p:nvPr/>
      </p:nvGrpSpPr>
      <p:grpSpPr>
        <a:xfrm>
          <a:off x="0" y="0"/>
          <a:ext cx="0" cy="0"/>
          <a:chOff x="0" y="0"/>
          <a:chExt cx="0" cy="0"/>
        </a:xfrm>
      </p:grpSpPr>
      <p:sp>
        <p:nvSpPr>
          <p:cNvPr id="2" name="Rectangle 1"/>
          <p:cNvSpPr/>
          <p:nvPr userDrawn="1"/>
        </p:nvSpPr>
        <p:spPr bwMode="auto">
          <a:xfrm>
            <a:off x="-12698" y="7708904"/>
            <a:ext cx="10985500" cy="538609"/>
          </a:xfrm>
          <a:prstGeom prst="rect">
            <a:avLst/>
          </a:prstGeom>
          <a:gradFill>
            <a:gsLst>
              <a:gs pos="100000">
                <a:srgbClr val="B9D0FF">
                  <a:alpha val="82000"/>
                </a:srgbClr>
              </a:gs>
              <a:gs pos="15000">
                <a:schemeClr val="bg2">
                  <a:lumMod val="65000"/>
                  <a:lumOff val="35000"/>
                  <a:alpha val="0"/>
                </a:schemeClr>
              </a:gs>
              <a:gs pos="0">
                <a:srgbClr val="B9D0FF">
                  <a:alpha val="80000"/>
                </a:srgbClr>
              </a:gs>
            </a:gsLst>
            <a:lin ang="0" scaled="0"/>
          </a:gradFill>
          <a:ln w="9525" cap="flat" cmpd="sng" algn="ctr">
            <a:noFill/>
            <a:prstDash val="solid"/>
            <a:round/>
            <a:headEnd type="none" w="med" len="med"/>
            <a:tailEnd type="none" w="med" len="med"/>
          </a:ln>
          <a:effectLst>
            <a:softEdge rad="12700"/>
          </a:effectLst>
        </p:spPr>
        <p:txBody>
          <a:bodyPr wrap="square" lIns="91429" tIns="45714" rIns="91429" bIns="45714">
            <a:spAutoFit/>
          </a:bodyPr>
          <a:lstStyle/>
          <a:p>
            <a:pPr>
              <a:defRPr/>
            </a:pP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9106" y="274320"/>
            <a:ext cx="10056494"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459106" y="1697356"/>
            <a:ext cx="10056494" cy="24917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72" r:id="rId5"/>
    <p:sldLayoutId id="2147483669" r:id="rId6"/>
    <p:sldLayoutId id="2147483670" r:id="rId7"/>
    <p:sldLayoutId id="2147483671" r:id="rId8"/>
  </p:sldLayoutIdLst>
  <p:transition>
    <p:fade/>
  </p:transition>
  <p:timing>
    <p:tnLst>
      <p:par>
        <p:cTn id="1" dur="indefinite" restart="never" nodeType="tmRoot"/>
      </p:par>
    </p:tnLst>
  </p:timing>
  <p:txStyles>
    <p:titleStyle>
      <a:lvl1pPr algn="l" defTabSz="1095244" rtl="0" eaLnBrk="1" fontAlgn="base" hangingPunct="1">
        <a:lnSpc>
          <a:spcPct val="90000"/>
        </a:lnSpc>
        <a:spcBef>
          <a:spcPct val="0"/>
        </a:spcBef>
        <a:spcAft>
          <a:spcPct val="0"/>
        </a:spcAft>
        <a:defRPr sz="4400" b="0" cap="none" spc="0">
          <a:ln w="3175" cmpd="sng">
            <a:noFill/>
            <a:prstDash val="solid"/>
          </a:ln>
          <a:solidFill>
            <a:schemeClr val="bg2"/>
          </a:solidFill>
          <a:effectLst>
            <a:outerShdw blurRad="63500" dir="3600000" algn="tl" rotWithShape="0">
              <a:srgbClr val="000000">
                <a:alpha val="70000"/>
              </a:srgbClr>
            </a:outerShdw>
          </a:effectLst>
          <a:latin typeface="+mj-lt"/>
          <a:ea typeface="+mj-ea"/>
          <a:cs typeface="+mj-cs"/>
        </a:defRPr>
      </a:lvl1pPr>
      <a:lvl2pPr algn="l" defTabSz="1095244"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244"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244"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244" rtl="0" eaLnBrk="1" fontAlgn="base" hangingPunct="1">
        <a:lnSpc>
          <a:spcPct val="90000"/>
        </a:lnSpc>
        <a:spcBef>
          <a:spcPct val="0"/>
        </a:spcBef>
        <a:spcAft>
          <a:spcPct val="0"/>
        </a:spcAft>
        <a:defRPr sz="5400">
          <a:solidFill>
            <a:schemeClr val="tx2"/>
          </a:solidFill>
          <a:latin typeface="Segoe Semibold" pitchFamily="34" charset="0"/>
        </a:defRPr>
      </a:lvl5pPr>
      <a:lvl6pPr marL="457128" algn="l" defTabSz="1096788" rtl="0" eaLnBrk="1" fontAlgn="base" hangingPunct="1">
        <a:lnSpc>
          <a:spcPct val="90000"/>
        </a:lnSpc>
        <a:spcBef>
          <a:spcPct val="0"/>
        </a:spcBef>
        <a:spcAft>
          <a:spcPct val="0"/>
        </a:spcAft>
        <a:defRPr sz="5400">
          <a:solidFill>
            <a:schemeClr val="tx2"/>
          </a:solidFill>
          <a:latin typeface="Segoe Semibold" pitchFamily="34" charset="0"/>
        </a:defRPr>
      </a:lvl6pPr>
      <a:lvl7pPr marL="914256" algn="l" defTabSz="1096788" rtl="0" eaLnBrk="1" fontAlgn="base" hangingPunct="1">
        <a:lnSpc>
          <a:spcPct val="90000"/>
        </a:lnSpc>
        <a:spcBef>
          <a:spcPct val="0"/>
        </a:spcBef>
        <a:spcAft>
          <a:spcPct val="0"/>
        </a:spcAft>
        <a:defRPr sz="5400">
          <a:solidFill>
            <a:schemeClr val="tx2"/>
          </a:solidFill>
          <a:latin typeface="Segoe Semibold" pitchFamily="34" charset="0"/>
        </a:defRPr>
      </a:lvl7pPr>
      <a:lvl8pPr marL="1371382" algn="l" defTabSz="1096788" rtl="0" eaLnBrk="1" fontAlgn="base" hangingPunct="1">
        <a:lnSpc>
          <a:spcPct val="90000"/>
        </a:lnSpc>
        <a:spcBef>
          <a:spcPct val="0"/>
        </a:spcBef>
        <a:spcAft>
          <a:spcPct val="0"/>
        </a:spcAft>
        <a:defRPr sz="5400">
          <a:solidFill>
            <a:schemeClr val="tx2"/>
          </a:solidFill>
          <a:latin typeface="Segoe Semibold" pitchFamily="34" charset="0"/>
        </a:defRPr>
      </a:lvl8pPr>
      <a:lvl9pPr marL="1828507" algn="l" defTabSz="1096788"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52" indent="-459052" algn="l" defTabSz="1095244" rtl="0" eaLnBrk="1" fontAlgn="base" hangingPunct="1">
        <a:lnSpc>
          <a:spcPct val="90000"/>
        </a:lnSpc>
        <a:spcBef>
          <a:spcPct val="30000"/>
        </a:spcBef>
        <a:spcAft>
          <a:spcPct val="0"/>
        </a:spcAft>
        <a:buClr>
          <a:schemeClr val="tx2"/>
        </a:buClr>
        <a:buSzPct val="95000"/>
        <a:buFont typeface="Wingdings" pitchFamily="2" charset="2"/>
        <a:buBlip>
          <a:blip r:embed="rId11"/>
        </a:buBlip>
        <a:defRPr sz="3600">
          <a:solidFill>
            <a:schemeClr val="accent6"/>
          </a:solidFill>
          <a:latin typeface="+mn-lt"/>
          <a:ea typeface="+mn-ea"/>
          <a:cs typeface="+mn-cs"/>
        </a:defRPr>
      </a:lvl1pPr>
      <a:lvl2pPr marL="845718" indent="-380953" algn="l" defTabSz="1095244" rtl="0" eaLnBrk="1" fontAlgn="base" hangingPunct="1">
        <a:lnSpc>
          <a:spcPct val="90000"/>
        </a:lnSpc>
        <a:spcBef>
          <a:spcPct val="30000"/>
        </a:spcBef>
        <a:spcAft>
          <a:spcPct val="0"/>
        </a:spcAft>
        <a:buClr>
          <a:schemeClr val="tx2"/>
        </a:buClr>
        <a:buSzPct val="80000"/>
        <a:buFont typeface="Wingdings" pitchFamily="2" charset="2"/>
        <a:buBlip>
          <a:blip r:embed="rId11"/>
        </a:buBlip>
        <a:defRPr sz="3200">
          <a:solidFill>
            <a:schemeClr val="accent6"/>
          </a:solidFill>
          <a:latin typeface="+mn-lt"/>
        </a:defRPr>
      </a:lvl2pPr>
      <a:lvl3pPr marL="1186674" indent="-339050" algn="l" defTabSz="1095244" rtl="0" eaLnBrk="1" fontAlgn="base" hangingPunct="1">
        <a:lnSpc>
          <a:spcPct val="90000"/>
        </a:lnSpc>
        <a:spcBef>
          <a:spcPct val="30000"/>
        </a:spcBef>
        <a:spcAft>
          <a:spcPct val="0"/>
        </a:spcAft>
        <a:buClr>
          <a:schemeClr val="tx2"/>
        </a:buClr>
        <a:buSzPct val="80000"/>
        <a:buFont typeface="Wingdings" pitchFamily="2" charset="2"/>
        <a:buBlip>
          <a:blip r:embed="rId11"/>
        </a:buBlip>
        <a:defRPr sz="2800">
          <a:solidFill>
            <a:schemeClr val="accent6"/>
          </a:solidFill>
          <a:latin typeface="+mn-lt"/>
        </a:defRPr>
      </a:lvl3pPr>
      <a:lvl4pPr marL="1520008" indent="-331430" algn="l" defTabSz="1095244" rtl="0" eaLnBrk="1" fontAlgn="base" hangingPunct="1">
        <a:lnSpc>
          <a:spcPct val="90000"/>
        </a:lnSpc>
        <a:spcBef>
          <a:spcPct val="30000"/>
        </a:spcBef>
        <a:spcAft>
          <a:spcPct val="0"/>
        </a:spcAft>
        <a:buClr>
          <a:schemeClr val="tx2"/>
        </a:buClr>
        <a:buSzPct val="80000"/>
        <a:buFont typeface="Wingdings" pitchFamily="2" charset="2"/>
        <a:buBlip>
          <a:blip r:embed="rId11"/>
        </a:buBlip>
        <a:defRPr sz="2400">
          <a:solidFill>
            <a:schemeClr val="accent6"/>
          </a:solidFill>
          <a:latin typeface="+mn-lt"/>
        </a:defRPr>
      </a:lvl4pPr>
      <a:lvl5pPr marL="1836200" indent="-312384" algn="l" defTabSz="1095244" rtl="0" eaLnBrk="1" fontAlgn="base" hangingPunct="1">
        <a:lnSpc>
          <a:spcPct val="90000"/>
        </a:lnSpc>
        <a:spcBef>
          <a:spcPct val="30000"/>
        </a:spcBef>
        <a:spcAft>
          <a:spcPct val="0"/>
        </a:spcAft>
        <a:buClr>
          <a:schemeClr val="tx2"/>
        </a:buClr>
        <a:buSzPct val="80000"/>
        <a:buFont typeface="Wingdings" pitchFamily="2" charset="2"/>
        <a:buBlip>
          <a:blip r:embed="rId11"/>
        </a:buBlip>
        <a:defRPr sz="2400">
          <a:solidFill>
            <a:schemeClr val="accent6"/>
          </a:solidFill>
          <a:latin typeface="+mn-lt"/>
        </a:defRPr>
      </a:lvl5pPr>
      <a:lvl6pPr marL="2293572" indent="-314274" algn="l" defTabSz="1096788" rtl="0" eaLnBrk="1" fontAlgn="base" hangingPunct="1">
        <a:lnSpc>
          <a:spcPct val="90000"/>
        </a:lnSpc>
        <a:spcBef>
          <a:spcPct val="30000"/>
        </a:spcBef>
        <a:spcAft>
          <a:spcPct val="0"/>
        </a:spcAft>
        <a:buClr>
          <a:schemeClr val="tx2"/>
        </a:buClr>
        <a:buSzPct val="80000"/>
        <a:buFont typeface="Wingdings" pitchFamily="2" charset="2"/>
        <a:buBlip>
          <a:blip r:embed="rId11"/>
        </a:buBlip>
        <a:defRPr sz="2400">
          <a:solidFill>
            <a:schemeClr val="tx1"/>
          </a:solidFill>
          <a:latin typeface="+mn-lt"/>
        </a:defRPr>
      </a:lvl6pPr>
      <a:lvl7pPr marL="2750698" indent="-314274" algn="l" defTabSz="1096788" rtl="0" eaLnBrk="1" fontAlgn="base" hangingPunct="1">
        <a:lnSpc>
          <a:spcPct val="90000"/>
        </a:lnSpc>
        <a:spcBef>
          <a:spcPct val="30000"/>
        </a:spcBef>
        <a:spcAft>
          <a:spcPct val="0"/>
        </a:spcAft>
        <a:buClr>
          <a:schemeClr val="tx2"/>
        </a:buClr>
        <a:buSzPct val="80000"/>
        <a:buFont typeface="Wingdings" pitchFamily="2" charset="2"/>
        <a:buBlip>
          <a:blip r:embed="rId11"/>
        </a:buBlip>
        <a:defRPr sz="2400">
          <a:solidFill>
            <a:schemeClr val="tx1"/>
          </a:solidFill>
          <a:latin typeface="+mn-lt"/>
        </a:defRPr>
      </a:lvl7pPr>
      <a:lvl8pPr marL="3207824" indent="-314274" algn="l" defTabSz="1096788" rtl="0" eaLnBrk="1" fontAlgn="base" hangingPunct="1">
        <a:lnSpc>
          <a:spcPct val="90000"/>
        </a:lnSpc>
        <a:spcBef>
          <a:spcPct val="30000"/>
        </a:spcBef>
        <a:spcAft>
          <a:spcPct val="0"/>
        </a:spcAft>
        <a:buClr>
          <a:schemeClr val="tx2"/>
        </a:buClr>
        <a:buSzPct val="80000"/>
        <a:buFont typeface="Wingdings" pitchFamily="2" charset="2"/>
        <a:buBlip>
          <a:blip r:embed="rId11"/>
        </a:buBlip>
        <a:defRPr sz="2400">
          <a:solidFill>
            <a:schemeClr val="tx1"/>
          </a:solidFill>
          <a:latin typeface="+mn-lt"/>
        </a:defRPr>
      </a:lvl8pPr>
      <a:lvl9pPr marL="3664952" indent="-314274" algn="l" defTabSz="1096788" rtl="0" eaLnBrk="1" fontAlgn="base" hangingPunct="1">
        <a:lnSpc>
          <a:spcPct val="90000"/>
        </a:lnSpc>
        <a:spcBef>
          <a:spcPct val="30000"/>
        </a:spcBef>
        <a:spcAft>
          <a:spcPct val="0"/>
        </a:spcAft>
        <a:buClr>
          <a:schemeClr val="tx2"/>
        </a:buClr>
        <a:buSzPct val="80000"/>
        <a:buFont typeface="Wingdings" pitchFamily="2" charset="2"/>
        <a:buBlip>
          <a:blip r:embed="rId11"/>
        </a:buBlip>
        <a:defRPr sz="2400">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2"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4" algn="l" defTabSz="914256" rtl="0" eaLnBrk="1" latinLnBrk="0" hangingPunct="1">
        <a:defRPr sz="1800" kern="1200">
          <a:solidFill>
            <a:schemeClr val="tx1"/>
          </a:solidFill>
          <a:latin typeface="+mn-lt"/>
          <a:ea typeface="+mn-ea"/>
          <a:cs typeface="+mn-cs"/>
        </a:defRPr>
      </a:lvl6pPr>
      <a:lvl7pPr marL="2742762" algn="l" defTabSz="914256" rtl="0" eaLnBrk="1" latinLnBrk="0" hangingPunct="1">
        <a:defRPr sz="1800" kern="1200">
          <a:solidFill>
            <a:schemeClr val="tx1"/>
          </a:solidFill>
          <a:latin typeface="+mn-lt"/>
          <a:ea typeface="+mn-ea"/>
          <a:cs typeface="+mn-cs"/>
        </a:defRPr>
      </a:lvl7pPr>
      <a:lvl8pPr marL="3199888"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technet.microsoft.com/en-us/office/bb267362.aspx" TargetMode="External"/><Relationship Id="rId13" Type="http://schemas.openxmlformats.org/officeDocument/2006/relationships/image" Target="../media/image7.png"/><Relationship Id="rId18" Type="http://schemas.openxmlformats.org/officeDocument/2006/relationships/hyperlink" Target="http://office.microsoft.com/en-us/sharepointserver/HA101747881033.aspx" TargetMode="External"/><Relationship Id="rId3" Type="http://schemas.openxmlformats.org/officeDocument/2006/relationships/notesSlide" Target="../notesSlides/notesSlide8.xml"/><Relationship Id="rId21" Type="http://schemas.openxmlformats.org/officeDocument/2006/relationships/hyperlink" Target="http://www.microsoft.com/uk/business/peopleready/technology/bpio/ecm.mspx" TargetMode="External"/><Relationship Id="rId7" Type="http://schemas.openxmlformats.org/officeDocument/2006/relationships/hyperlink" Target="http://www.microsoft.com/windowsserver2003/technologies/directory/activedirectory/default.mspx" TargetMode="External"/><Relationship Id="rId12" Type="http://schemas.openxmlformats.org/officeDocument/2006/relationships/image" Target="../media/image6.png"/><Relationship Id="rId17" Type="http://schemas.openxmlformats.org/officeDocument/2006/relationships/hyperlink" Target="http://www.microsoft.com/MSF" TargetMode="External"/><Relationship Id="rId2" Type="http://schemas.openxmlformats.org/officeDocument/2006/relationships/slideLayout" Target="../slideLayouts/slideLayout5.xml"/><Relationship Id="rId16" Type="http://schemas.openxmlformats.org/officeDocument/2006/relationships/hyperlink" Target="http://www.microsoft.com/MOF" TargetMode="External"/><Relationship Id="rId20" Type="http://schemas.openxmlformats.org/officeDocument/2006/relationships/hyperlink" Target="http://office.microsoft.com/en-us/sharepointserver/FX100492001033.aspx" TargetMode="Externa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hyperlink" Target="http://www.microsoft.com/technet/forefront/serversecurity/sharepoint/default.mspx" TargetMode="External"/><Relationship Id="rId5" Type="http://schemas.openxmlformats.org/officeDocument/2006/relationships/slide" Target="slide5.xml"/><Relationship Id="rId15" Type="http://schemas.openxmlformats.org/officeDocument/2006/relationships/image" Target="../media/image9.png"/><Relationship Id="rId10" Type="http://schemas.openxmlformats.org/officeDocument/2006/relationships/hyperlink" Target="http://technet.microsoft.com/en-us/sqlserver/default.aspx" TargetMode="External"/><Relationship Id="rId19" Type="http://schemas.openxmlformats.org/officeDocument/2006/relationships/hyperlink" Target="http://office.microsoft.com/en-us/sharepointserver/HA102058501033.aspx?pid=CL100796281033" TargetMode="External"/><Relationship Id="rId4" Type="http://schemas.openxmlformats.org/officeDocument/2006/relationships/image" Target="../media/image5.png"/><Relationship Id="rId9" Type="http://schemas.openxmlformats.org/officeDocument/2006/relationships/hyperlink" Target="http://office.microsoft.com/en-us/infopath/FX100487661033.aspx" TargetMode="External"/><Relationship Id="rId14" Type="http://schemas.openxmlformats.org/officeDocument/2006/relationships/image" Target="../media/image8.png"/><Relationship Id="rId22"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microsoft.com/windowsserver2003/technologies/rightsmgmt/default.mspx"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18.xml"/><Relationship Id="rId5" Type="http://schemas.openxmlformats.org/officeDocument/2006/relationships/hyperlink" Target="http://technet2.microsoft.com/Office/en-us/library/4de4007d-a45f-419d-9512-824421e143801033.mspx?mfr=true" TargetMode="External"/><Relationship Id="rId10" Type="http://schemas.openxmlformats.org/officeDocument/2006/relationships/image" Target="../media/image9.png"/><Relationship Id="rId4" Type="http://schemas.openxmlformats.org/officeDocument/2006/relationships/hyperlink" Target="http://msdn2.microsoft.com/en-us/library/ms499244.aspx" TargetMode="Externa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technet2.microsoft.com/Office/en-us/library/4ec9c00a-8cb6-407c-9f63-c725ea7c57a41033.mspx?mfr=true"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18.xml"/><Relationship Id="rId5" Type="http://schemas.openxmlformats.org/officeDocument/2006/relationships/hyperlink" Target="http://msdn2.microsoft.com/en-us/library/bb250997.aspx" TargetMode="External"/><Relationship Id="rId10" Type="http://schemas.openxmlformats.org/officeDocument/2006/relationships/image" Target="../media/image9.png"/><Relationship Id="rId4" Type="http://schemas.openxmlformats.org/officeDocument/2006/relationships/hyperlink" Target="http://www.microsoft.com/downloads/details.aspx?FamilyID=db1d99d9-0a31-45de-8efb-16c75e194dc3&amp;displaylang=en"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technet2.microsoft.com/Office/en-us/library/4ec9c00a-8cb6-407c-9f63-c725ea7c57a41033.mspx?mfr=true"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18.xml"/><Relationship Id="rId5" Type="http://schemas.openxmlformats.org/officeDocument/2006/relationships/hyperlink" Target="http://msdn2.microsoft.com/en-us/library/bb250997.aspx" TargetMode="External"/><Relationship Id="rId10" Type="http://schemas.openxmlformats.org/officeDocument/2006/relationships/image" Target="../media/image9.png"/><Relationship Id="rId4" Type="http://schemas.openxmlformats.org/officeDocument/2006/relationships/hyperlink" Target="http://msdn2.microsoft.com/en-us/library/bb251745.aspx" TargetMode="Externa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hyperlink" Target="http://msdn2.microsoft.com/en-us/library/ms573556.aspx" TargetMode="External"/><Relationship Id="rId7" Type="http://schemas.openxmlformats.org/officeDocument/2006/relationships/image" Target="../media/image5.png"/><Relationship Id="rId12" Type="http://schemas.openxmlformats.org/officeDocument/2006/relationships/slide" Target="slide18.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msdn2.microsoft.com/En-US/library/aa830817.aspx" TargetMode="External"/><Relationship Id="rId11" Type="http://schemas.openxmlformats.org/officeDocument/2006/relationships/image" Target="../media/image9.png"/><Relationship Id="rId5" Type="http://schemas.openxmlformats.org/officeDocument/2006/relationships/hyperlink" Target="http://msdn2.microsoft.com/en-US/library/aa830815.aspx" TargetMode="External"/><Relationship Id="rId10" Type="http://schemas.openxmlformats.org/officeDocument/2006/relationships/image" Target="../media/image8.png"/><Relationship Id="rId4" Type="http://schemas.openxmlformats.org/officeDocument/2006/relationships/hyperlink" Target="http://msdn2.microsoft.com/en-US/library/aa830818.aspx"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technet2.microsoft.com/Office/en-us/library/22d5dc9c-66bd-40d7-8c60-2a2a066db2241033.mspx?mfr=true"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18.xml"/><Relationship Id="rId5" Type="http://schemas.openxmlformats.org/officeDocument/2006/relationships/hyperlink" Target="http://msdn2.microsoft.com/en-us/library/ms493894.aspx" TargetMode="External"/><Relationship Id="rId10" Type="http://schemas.openxmlformats.org/officeDocument/2006/relationships/image" Target="../media/image9.png"/><Relationship Id="rId4" Type="http://schemas.openxmlformats.org/officeDocument/2006/relationships/hyperlink" Target="http://technet2.microsoft.com/Office/en-us/library/45264de9-6859-45c1-9d6d-70035c471a2a1033.mspx?mfr=true" TargetMode="Externa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hyperlink" Target="http://technet.microsoft.com/en-us/office/bb267362.aspx" TargetMode="External"/><Relationship Id="rId13" Type="http://schemas.openxmlformats.org/officeDocument/2006/relationships/hyperlink" Target="http://www.microsoft.com/windowsmobile/default.mspx" TargetMode="External"/><Relationship Id="rId18" Type="http://schemas.openxmlformats.org/officeDocument/2006/relationships/image" Target="../media/image9.png"/><Relationship Id="rId3" Type="http://schemas.openxmlformats.org/officeDocument/2006/relationships/notesSlide" Target="../notesSlides/notesSlide16.xml"/><Relationship Id="rId21" Type="http://schemas.openxmlformats.org/officeDocument/2006/relationships/hyperlink" Target="http://office.microsoft.com/en-us/sharepointserver/HA101747881033.aspx" TargetMode="External"/><Relationship Id="rId7" Type="http://schemas.openxmlformats.org/officeDocument/2006/relationships/hyperlink" Target="http://www.microsoft.com/windowsserver2003/technologies/directory/activedirectory/default.mspx" TargetMode="External"/><Relationship Id="rId12" Type="http://schemas.openxmlformats.org/officeDocument/2006/relationships/hyperlink" Target="http://technet.microsoft.com/en-us/office/bb267350.aspx" TargetMode="External"/><Relationship Id="rId17" Type="http://schemas.openxmlformats.org/officeDocument/2006/relationships/image" Target="../media/image8.png"/><Relationship Id="rId25" Type="http://schemas.openxmlformats.org/officeDocument/2006/relationships/oleObject" Target="../embeddings/oleObject2.bin"/><Relationship Id="rId2" Type="http://schemas.openxmlformats.org/officeDocument/2006/relationships/slideLayout" Target="../slideLayouts/slideLayout5.xml"/><Relationship Id="rId16" Type="http://schemas.openxmlformats.org/officeDocument/2006/relationships/image" Target="../media/image7.png"/><Relationship Id="rId20" Type="http://schemas.openxmlformats.org/officeDocument/2006/relationships/hyperlink" Target="http://www.microsoft.com/MSF" TargetMode="Externa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hyperlink" Target="http://www.microsoft.com/technet/forefront/serversecurity/sharepoint/default.mspx" TargetMode="External"/><Relationship Id="rId24" Type="http://schemas.openxmlformats.org/officeDocument/2006/relationships/hyperlink" Target="http://www.microsoft.com/uk/business/peopleready/technology/bpio/ecm.mspx" TargetMode="External"/><Relationship Id="rId5" Type="http://schemas.openxmlformats.org/officeDocument/2006/relationships/slide" Target="slide12.xml"/><Relationship Id="rId15" Type="http://schemas.openxmlformats.org/officeDocument/2006/relationships/image" Target="../media/image6.png"/><Relationship Id="rId23" Type="http://schemas.openxmlformats.org/officeDocument/2006/relationships/hyperlink" Target="http://office.microsoft.com/en-us/sharepointserver/FX100492001033.aspx" TargetMode="External"/><Relationship Id="rId10" Type="http://schemas.openxmlformats.org/officeDocument/2006/relationships/hyperlink" Target="http://technet.microsoft.com/en-us/sqlserver/default.aspx" TargetMode="External"/><Relationship Id="rId19" Type="http://schemas.openxmlformats.org/officeDocument/2006/relationships/hyperlink" Target="http://www.microsoft.com/MOF" TargetMode="External"/><Relationship Id="rId4" Type="http://schemas.openxmlformats.org/officeDocument/2006/relationships/image" Target="../media/image5.png"/><Relationship Id="rId9" Type="http://schemas.openxmlformats.org/officeDocument/2006/relationships/hyperlink" Target="http://office.microsoft.com/en-us/infopath/FX100487661033.aspx" TargetMode="External"/><Relationship Id="rId14" Type="http://schemas.openxmlformats.org/officeDocument/2006/relationships/hyperlink" Target="http://www.microsoft.com/windowsserver2003/technologies/rightsmgmt/default.mspx" TargetMode="External"/><Relationship Id="rId22" Type="http://schemas.openxmlformats.org/officeDocument/2006/relationships/hyperlink" Target="http://office.microsoft.com/en-us/sharepointserver/HA102058501033.aspx?pid=CL100796281033"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hyperlink" Target="http://www.microsoft.com/windowsserver2003/technologies/rightsmgmt/default.mspx" TargetMode="External"/><Relationship Id="rId7" Type="http://schemas.openxmlformats.org/officeDocument/2006/relationships/image" Target="../media/image5.png"/><Relationship Id="rId12" Type="http://schemas.openxmlformats.org/officeDocument/2006/relationships/slide" Target="slide25.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office.microsoft.com/en-us/sharepointserver/CH101248811033.aspx" TargetMode="External"/><Relationship Id="rId11" Type="http://schemas.openxmlformats.org/officeDocument/2006/relationships/image" Target="../media/image9.png"/><Relationship Id="rId5" Type="http://schemas.openxmlformats.org/officeDocument/2006/relationships/hyperlink" Target="http://technet2.microsoft.com/Office/en-us/library/4de4007d-a45f-419d-9512-824421e143801033.mspx?mfr=true" TargetMode="External"/><Relationship Id="rId10" Type="http://schemas.openxmlformats.org/officeDocument/2006/relationships/image" Target="../media/image8.png"/><Relationship Id="rId4" Type="http://schemas.openxmlformats.org/officeDocument/2006/relationships/hyperlink" Target="http://msdn2.microsoft.com/en-us/library/ms499244.aspx" TargetMode="Externa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msdn2.microsoft.com/en-us/library/aa349006.aspx"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25.xml"/><Relationship Id="rId5" Type="http://schemas.openxmlformats.org/officeDocument/2006/relationships/hyperlink" Target="http://msdn2.microsoft.com/en-us/library/ms453426.aspx" TargetMode="External"/><Relationship Id="rId10" Type="http://schemas.openxmlformats.org/officeDocument/2006/relationships/image" Target="../media/image9.png"/><Relationship Id="rId4" Type="http://schemas.openxmlformats.org/officeDocument/2006/relationships/hyperlink" Target="http://msdn2.microsoft.com/en-us/library/ms733602.aspx" TargetMode="Externa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hyperlink" Target="http://msdn2.microsoft.com/en-us/library/ms734702.aspx" TargetMode="External"/><Relationship Id="rId13" Type="http://schemas.openxmlformats.org/officeDocument/2006/relationships/image" Target="../media/image9.png"/><Relationship Id="rId3" Type="http://schemas.openxmlformats.org/officeDocument/2006/relationships/hyperlink" Target="http://msdn2.microsoft.com/en-us/library/aa349006.aspx" TargetMode="External"/><Relationship Id="rId7" Type="http://schemas.openxmlformats.org/officeDocument/2006/relationships/hyperlink" Target="http://msdn2.microsoft.com/en-us/library/ms735868.aspx" TargetMode="External"/><Relationship Id="rId12"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msdn2.microsoft.com/en-us/library/ms733615.aspx" TargetMode="External"/><Relationship Id="rId11" Type="http://schemas.openxmlformats.org/officeDocument/2006/relationships/image" Target="../media/image7.png"/><Relationship Id="rId5" Type="http://schemas.openxmlformats.org/officeDocument/2006/relationships/hyperlink" Target="http://msdn2.microsoft.com/en-us/library/ms734413.aspx" TargetMode="External"/><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hyperlink" Target="http://msdn2.microsoft.com/en-us/library/ms734628.aspx" TargetMode="External"/><Relationship Id="rId9" Type="http://schemas.openxmlformats.org/officeDocument/2006/relationships/image" Target="../media/image5.png"/><Relationship Id="rId14"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msdn2.microsoft.com/en-us/library/bb250981.aspx" TargetMode="External"/><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hyperlink" Target="http://technet.microsoft.com/en-us/office/bb267362.aspx" TargetMode="External"/><Relationship Id="rId13" Type="http://schemas.openxmlformats.org/officeDocument/2006/relationships/hyperlink" Target="http://www.microsoft.com/technet/forefront/serversecurity/sharepoint/default.mspx" TargetMode="External"/><Relationship Id="rId18" Type="http://schemas.openxmlformats.org/officeDocument/2006/relationships/image" Target="../media/image9.png"/><Relationship Id="rId3" Type="http://schemas.openxmlformats.org/officeDocument/2006/relationships/notesSlide" Target="../notesSlides/notesSlide23.xml"/><Relationship Id="rId21" Type="http://schemas.openxmlformats.org/officeDocument/2006/relationships/hyperlink" Target="http://office.microsoft.com/en-us/sharepointserver/HA101747881033.aspx" TargetMode="External"/><Relationship Id="rId7" Type="http://schemas.openxmlformats.org/officeDocument/2006/relationships/hyperlink" Target="http://www.microsoft.com/windowsserver2003/technologies/directory/activedirectory/default.mspx" TargetMode="External"/><Relationship Id="rId12" Type="http://schemas.openxmlformats.org/officeDocument/2006/relationships/hyperlink" Target="http://www.microsoft.com/windowsserver2003/technologies/rightsmgmt/default.mspx" TargetMode="External"/><Relationship Id="rId17" Type="http://schemas.openxmlformats.org/officeDocument/2006/relationships/image" Target="../media/image8.png"/><Relationship Id="rId25" Type="http://schemas.openxmlformats.org/officeDocument/2006/relationships/oleObject" Target="../embeddings/oleObject3.bin"/><Relationship Id="rId2" Type="http://schemas.openxmlformats.org/officeDocument/2006/relationships/slideLayout" Target="../slideLayouts/slideLayout5.xml"/><Relationship Id="rId16" Type="http://schemas.openxmlformats.org/officeDocument/2006/relationships/image" Target="../media/image7.png"/><Relationship Id="rId20" Type="http://schemas.openxmlformats.org/officeDocument/2006/relationships/hyperlink" Target="http://www.microsoft.com/MSF" TargetMode="External"/><Relationship Id="rId1" Type="http://schemas.openxmlformats.org/officeDocument/2006/relationships/vmlDrawing" Target="../drawings/vmlDrawing3.vml"/><Relationship Id="rId6" Type="http://schemas.openxmlformats.org/officeDocument/2006/relationships/image" Target="../media/image10.png"/><Relationship Id="rId11" Type="http://schemas.openxmlformats.org/officeDocument/2006/relationships/hyperlink" Target="http://www.microsoft.com/windowsmobile/default.mspx" TargetMode="External"/><Relationship Id="rId24" Type="http://schemas.openxmlformats.org/officeDocument/2006/relationships/hyperlink" Target="http://www.microsoft.com/uk/business/peopleready/technology/bpio/ecm.mspx" TargetMode="External"/><Relationship Id="rId5" Type="http://schemas.openxmlformats.org/officeDocument/2006/relationships/slide" Target="slide20.xml"/><Relationship Id="rId15" Type="http://schemas.openxmlformats.org/officeDocument/2006/relationships/image" Target="../media/image6.png"/><Relationship Id="rId23" Type="http://schemas.openxmlformats.org/officeDocument/2006/relationships/hyperlink" Target="http://office.microsoft.com/en-us/sharepointserver/FX100492001033.aspx" TargetMode="External"/><Relationship Id="rId10" Type="http://schemas.openxmlformats.org/officeDocument/2006/relationships/hyperlink" Target="http://technet.microsoft.com/en-us/sqlserver/default.aspx" TargetMode="External"/><Relationship Id="rId19" Type="http://schemas.openxmlformats.org/officeDocument/2006/relationships/hyperlink" Target="http://www.microsoft.com/MOF" TargetMode="External"/><Relationship Id="rId4" Type="http://schemas.openxmlformats.org/officeDocument/2006/relationships/image" Target="../media/image5.png"/><Relationship Id="rId9" Type="http://schemas.openxmlformats.org/officeDocument/2006/relationships/hyperlink" Target="http://technet.microsoft.com/en-us/office/bb267350.aspx" TargetMode="External"/><Relationship Id="rId14" Type="http://schemas.openxmlformats.org/officeDocument/2006/relationships/hyperlink" Target="http://msdn2.microsoft.com/en-us/netframework/aa663328.aspx" TargetMode="External"/><Relationship Id="rId22" Type="http://schemas.openxmlformats.org/officeDocument/2006/relationships/hyperlink" Target="http://office.microsoft.com/en-us/sharepointserver/HA102058501033.aspx?pid=CL100796281033"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13.xml"/><Relationship Id="rId9"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slide" Target="slide28.xml"/><Relationship Id="rId4" Type="http://schemas.openxmlformats.org/officeDocument/2006/relationships/slide" Target="slide13.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chnet2.microsoft.com/Office/en-us/library/b474b3dd-b1e3-4d3e-a83c-bc4a6ec4e0ef1033.mspx?mfr=true"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technet2.microsoft.com/Office/en-us/library/1a8e707a-a9b9-4cc1-9daa-08d450692d2d1033.mspx?mfr=tru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10.png"/><Relationship Id="rId15" Type="http://schemas.openxmlformats.org/officeDocument/2006/relationships/hyperlink" Target="http://technet2.microsoft.com/Office/en-us/library/8a911115-de8a-4cf3-9701-f5ba78fa8bfc1033.mspx?mfr=true" TargetMode="External"/><Relationship Id="rId10" Type="http://schemas.openxmlformats.org/officeDocument/2006/relationships/slide" Target="slide2.xml"/><Relationship Id="rId4" Type="http://schemas.openxmlformats.org/officeDocument/2006/relationships/slide" Target="slide13.xml"/><Relationship Id="rId9" Type="http://schemas.openxmlformats.org/officeDocument/2006/relationships/image" Target="../media/image9.png"/><Relationship Id="rId14" Type="http://schemas.openxmlformats.org/officeDocument/2006/relationships/hyperlink" Target="http://technet2.microsoft.com/Office/en-us/library/8dd52916-f77d-4444-b593-1f7d6f330e5f1033.mspx?mfr=tru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chnet2.microsoft.com/Office/en-us/library/8a911115-de8a-4cf3-9701-f5ba78fa8bfc1033.mspx?mfr=true"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technet2.microsoft.com/Office/en-us/library/ef5a9ffd-67ba-407b-9d1c-613d9295db8f1033.mspx?mfr=true"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technet2.microsoft.com/Office/en-us/library/59785dd2-e52e-48f1-9ac0-1d61e6d63c601033.mspx?mfr=true" TargetMode="External"/><Relationship Id="rId5" Type="http://schemas.openxmlformats.org/officeDocument/2006/relationships/image" Target="../media/image10.png"/><Relationship Id="rId10" Type="http://schemas.openxmlformats.org/officeDocument/2006/relationships/hyperlink" Target="http://technet2.microsoft.com/Office/en-us/library/64233599-f18c-4081-a3ce-450e878a1b9f1033.mspx?mfr=true" TargetMode="External"/><Relationship Id="rId4" Type="http://schemas.openxmlformats.org/officeDocument/2006/relationships/slide" Target="slide13.xml"/><Relationship Id="rId9" Type="http://schemas.openxmlformats.org/officeDocument/2006/relationships/image" Target="../media/image9.png"/><Relationship Id="rId1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office.microsoft.com/en-us/sharepointdesigner/FX100646991033.aspx"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office.microsoft.com/en-us/sharepointserver/CH101248791033.aspx" TargetMode="External"/><Relationship Id="rId5" Type="http://schemas.openxmlformats.org/officeDocument/2006/relationships/image" Target="../media/image10.png"/><Relationship Id="rId10" Type="http://schemas.openxmlformats.org/officeDocument/2006/relationships/slide" Target="slide2.xml"/><Relationship Id="rId4" Type="http://schemas.openxmlformats.org/officeDocument/2006/relationships/slide" Target="slide13.xml"/><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office.microsoft.com/en-us/sharepointserver/CH101785971033.aspx" TargetMode="External"/><Relationship Id="rId5" Type="http://schemas.openxmlformats.org/officeDocument/2006/relationships/image" Target="../media/image10.png"/><Relationship Id="rId10" Type="http://schemas.openxmlformats.org/officeDocument/2006/relationships/hyperlink" Target="http://office.microsoft.com/en-us/sharepointserver/HA102147321033.aspx" TargetMode="External"/><Relationship Id="rId4" Type="http://schemas.openxmlformats.org/officeDocument/2006/relationships/slide" Target="slide13.xml"/><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28.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www.microsoft.com/technet/windowsserver/sharepoint/wssapps/templates/default.mspx"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www.microsoft.com/sharepoint/templates.mspx" TargetMode="External"/><Relationship Id="rId5" Type="http://schemas.openxmlformats.org/officeDocument/2006/relationships/image" Target="../media/image10.png"/><Relationship Id="rId10" Type="http://schemas.openxmlformats.org/officeDocument/2006/relationships/hyperlink" Target="http://office.microsoft.com/en-us/sharepointserver/HA101744911033.aspx" TargetMode="External"/><Relationship Id="rId4" Type="http://schemas.openxmlformats.org/officeDocument/2006/relationships/slide" Target="slide13.xml"/><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office.microsoft.com/en-us/outlook/HA100819871033.aspx"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office.microsoft.com/en-us/outlook/HA100820301033.aspx"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office.microsoft.com/en-us/outlook/HA100819571033.aspx" TargetMode="External"/><Relationship Id="rId5" Type="http://schemas.openxmlformats.org/officeDocument/2006/relationships/image" Target="../media/image10.png"/><Relationship Id="rId10" Type="http://schemas.openxmlformats.org/officeDocument/2006/relationships/hyperlink" Target="http://office.microsoft.com/en-us/sharepointserver/CH101788401033.aspx" TargetMode="External"/><Relationship Id="rId4" Type="http://schemas.openxmlformats.org/officeDocument/2006/relationships/slide" Target="slide13.xml"/><Relationship Id="rId9" Type="http://schemas.openxmlformats.org/officeDocument/2006/relationships/image" Target="../media/image9.png"/><Relationship Id="rId14" Type="http://schemas.openxmlformats.org/officeDocument/2006/relationships/slide" Target="slide28.xml"/></Relationships>
</file>

<file path=ppt/slides/_rels/slide34.xml.rels><?xml version="1.0" encoding="UTF-8" standalone="yes"?>
<Relationships xmlns="http://schemas.openxmlformats.org/package/2006/relationships"><Relationship Id="rId8" Type="http://schemas.openxmlformats.org/officeDocument/2006/relationships/hyperlink" Target="http://technet.microsoft.com/en-us/office/bb267362.aspx" TargetMode="External"/><Relationship Id="rId13" Type="http://schemas.openxmlformats.org/officeDocument/2006/relationships/image" Target="../media/image8.png"/><Relationship Id="rId18" Type="http://schemas.openxmlformats.org/officeDocument/2006/relationships/hyperlink" Target="http://www.microsoft.com/uk/business/peopleready/technology/bpio/ucc.mspx" TargetMode="External"/><Relationship Id="rId3" Type="http://schemas.openxmlformats.org/officeDocument/2006/relationships/notesSlide" Target="../notesSlides/notesSlide32.xml"/><Relationship Id="rId7" Type="http://schemas.openxmlformats.org/officeDocument/2006/relationships/hyperlink" Target="http://www.microsoft.com/windowsserver2003/technologies/directory/activedirectory/default.mspx" TargetMode="External"/><Relationship Id="rId12" Type="http://schemas.openxmlformats.org/officeDocument/2006/relationships/image" Target="../media/image7.png"/><Relationship Id="rId17" Type="http://schemas.openxmlformats.org/officeDocument/2006/relationships/hyperlink" Target="http://office.microsoft.com/en-us/sharepointserver/HA101748861033.aspx" TargetMode="External"/><Relationship Id="rId2" Type="http://schemas.openxmlformats.org/officeDocument/2006/relationships/slideLayout" Target="../slideLayouts/slideLayout5.xml"/><Relationship Id="rId16" Type="http://schemas.openxmlformats.org/officeDocument/2006/relationships/hyperlink" Target="http://www.microsoft.com/MSF" TargetMode="External"/><Relationship Id="rId20" Type="http://schemas.openxmlformats.org/officeDocument/2006/relationships/slide" Target="slide2.xml"/><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slide" Target="slide6.xml"/><Relationship Id="rId15" Type="http://schemas.openxmlformats.org/officeDocument/2006/relationships/hyperlink" Target="http://www.microsoft.com/MOF" TargetMode="External"/><Relationship Id="rId10" Type="http://schemas.openxmlformats.org/officeDocument/2006/relationships/hyperlink" Target="http://www.microsoft.com/technet/forefront/serversecurity/sharepoint/default.mspx" TargetMode="External"/><Relationship Id="rId19" Type="http://schemas.openxmlformats.org/officeDocument/2006/relationships/oleObject" Target="../embeddings/oleObject4.bin"/><Relationship Id="rId4" Type="http://schemas.openxmlformats.org/officeDocument/2006/relationships/image" Target="../media/image5.png"/><Relationship Id="rId9" Type="http://schemas.openxmlformats.org/officeDocument/2006/relationships/hyperlink" Target="http://technet.microsoft.com/en-us/sqlserver/default.aspx" TargetMode="External"/><Relationship Id="rId1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2.xml"/><Relationship Id="rId9"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slide" Target="slide2.xml"/><Relationship Id="rId4" Type="http://schemas.openxmlformats.org/officeDocument/2006/relationships/slide" Target="slide22.xml"/><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msdn2.microsoft.com/en-us/library/ms585156.aspx" TargetMode="External"/><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slide" Target="slide2.xml"/><Relationship Id="rId5" Type="http://schemas.openxmlformats.org/officeDocument/2006/relationships/slide" Target="slide22.xm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office.microsoft.com/en-us/sharepointserver/HA100951431033.aspx?pid=CH101176771033" TargetMode="External"/><Relationship Id="rId7"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slide" Target="slide22.xml"/><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office.microsoft.com/en-us/sharepointserver/HA101727721033.aspx" TargetMode="External"/><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crosoft.com/technet/windowsserver/sharepoint/wssapps/templates/default.mspx" TargetMode="External"/><Relationship Id="rId7"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slide" Target="slide22.xml"/><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office.microsoft.com/en-us/sharepointserver/CH101782961033.aspx"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10.xml"/></Relationships>
</file>

<file path=ppt/slides/_rels/slide40.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9.png"/><Relationship Id="rId3" Type="http://schemas.openxmlformats.org/officeDocument/2006/relationships/hyperlink" Target="http://office.microsoft.com/en-us/sharepointserver/CH101181621033.aspx" TargetMode="External"/><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office.microsoft.com/en-us/sharepointserver/CH101788391033.aspx" TargetMode="External"/><Relationship Id="rId11" Type="http://schemas.openxmlformats.org/officeDocument/2006/relationships/image" Target="../media/image7.png"/><Relationship Id="rId5" Type="http://schemas.openxmlformats.org/officeDocument/2006/relationships/hyperlink" Target="http://office.microsoft.com/en-us/sharepointserver/CH101788371033.aspx" TargetMode="External"/><Relationship Id="rId10" Type="http://schemas.openxmlformats.org/officeDocument/2006/relationships/image" Target="../media/image6.png"/><Relationship Id="rId4" Type="http://schemas.openxmlformats.org/officeDocument/2006/relationships/hyperlink" Target="http://www.microsoft.com/technet/technetmag/issues/2007/01/Wiki/default.aspx" TargetMode="External"/><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office.microsoft.com/en-us/outlook/HA100819571033.aspx" TargetMode="External"/><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slide" Target="slide22.xm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office.microsoft.com/en-us/sharepointserver/CH100963391033.aspx" TargetMode="External"/><Relationship Id="rId7" Type="http://schemas.openxmlformats.org/officeDocument/2006/relationships/slide" Target="slide22.xml"/><Relationship Id="rId12"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office.microsoft.com/en-us/sharepointserver/CH101785971033.aspx" TargetMode="External"/><Relationship Id="rId10" Type="http://schemas.openxmlformats.org/officeDocument/2006/relationships/image" Target="../media/image7.png"/><Relationship Id="rId4" Type="http://schemas.openxmlformats.org/officeDocument/2006/relationships/hyperlink" Target="http://office.microsoft.com/en-us/sharepointserver/CH100305501033.aspx" TargetMode="External"/><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hyperlink" Target="http://technet.microsoft.com/en-us/office/bb267362.aspx" TargetMode="External"/><Relationship Id="rId13" Type="http://schemas.openxmlformats.org/officeDocument/2006/relationships/image" Target="../media/image7.png"/><Relationship Id="rId18" Type="http://schemas.openxmlformats.org/officeDocument/2006/relationships/hyperlink" Target="http://office.microsoft.com/en-us/sharepointserver/HA101748861033.aspx" TargetMode="External"/><Relationship Id="rId3" Type="http://schemas.openxmlformats.org/officeDocument/2006/relationships/notesSlide" Target="../notesSlides/notesSlide41.xml"/><Relationship Id="rId7" Type="http://schemas.openxmlformats.org/officeDocument/2006/relationships/hyperlink" Target="http://www.microsoft.com/windowsserver2003/technologies/directory/activedirectory/default.mspx" TargetMode="External"/><Relationship Id="rId12" Type="http://schemas.openxmlformats.org/officeDocument/2006/relationships/image" Target="../media/image6.png"/><Relationship Id="rId17" Type="http://schemas.openxmlformats.org/officeDocument/2006/relationships/hyperlink" Target="http://www.microsoft.com/MSF" TargetMode="External"/><Relationship Id="rId2" Type="http://schemas.openxmlformats.org/officeDocument/2006/relationships/slideLayout" Target="../slideLayouts/slideLayout5.xml"/><Relationship Id="rId16" Type="http://schemas.openxmlformats.org/officeDocument/2006/relationships/hyperlink" Target="http://www.microsoft.com/MOF" TargetMode="External"/><Relationship Id="rId20" Type="http://schemas.openxmlformats.org/officeDocument/2006/relationships/oleObject" Target="../embeddings/oleObject5.bin"/><Relationship Id="rId1" Type="http://schemas.openxmlformats.org/officeDocument/2006/relationships/vmlDrawing" Target="../drawings/vmlDrawing5.vml"/><Relationship Id="rId6" Type="http://schemas.openxmlformats.org/officeDocument/2006/relationships/image" Target="../media/image10.png"/><Relationship Id="rId11" Type="http://schemas.openxmlformats.org/officeDocument/2006/relationships/hyperlink" Target="http://www.google.co.in/search?hl=en&amp;q=Forefront+Security+for+SharePoint+Server&amp;btnG=Google+Search&amp;meta=" TargetMode="External"/><Relationship Id="rId5" Type="http://schemas.openxmlformats.org/officeDocument/2006/relationships/slide" Target="slide15.xml"/><Relationship Id="rId15" Type="http://schemas.openxmlformats.org/officeDocument/2006/relationships/image" Target="../media/image9.png"/><Relationship Id="rId10" Type="http://schemas.openxmlformats.org/officeDocument/2006/relationships/hyperlink" Target="http://technet.microsoft.com/en-us/sqlserver/default.aspx" TargetMode="External"/><Relationship Id="rId19" Type="http://schemas.openxmlformats.org/officeDocument/2006/relationships/hyperlink" Target="http://www.microsoft.com/uk/business/peopleready/technology/bpio/ucc.mspx" TargetMode="External"/><Relationship Id="rId4" Type="http://schemas.openxmlformats.org/officeDocument/2006/relationships/image" Target="../media/image5.png"/><Relationship Id="rId9" Type="http://schemas.openxmlformats.org/officeDocument/2006/relationships/hyperlink" Target="http://office.microsoft.com/en-us/groove/FX100487641033.aspx" TargetMode="External"/><Relationship Id="rId14"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8.xml"/></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slide" Target="slide28.xml"/><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msdn2.microsoft.com/en-us/arcjournal/bb266337.aspx" TargetMode="External"/><Relationship Id="rId7" Type="http://schemas.openxmlformats.org/officeDocument/2006/relationships/slide" Target="slide28.xml"/><Relationship Id="rId12"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msdn2.microsoft.com/en-us/library/bb428899.aspx" TargetMode="External"/><Relationship Id="rId10" Type="http://schemas.openxmlformats.org/officeDocument/2006/relationships/image" Target="../media/image7.png"/><Relationship Id="rId4" Type="http://schemas.openxmlformats.org/officeDocument/2006/relationships/hyperlink" Target="http://msdn.microsoft.com/msdnmag/issues/06/08/GatheringMoss/" TargetMode="Externa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microsoft.com/technet/prodtechnol/office/grooveserver/2007/guide/GDEPG_LP.mspx?mfr=true" TargetMode="External"/><Relationship Id="rId7" Type="http://schemas.openxmlformats.org/officeDocument/2006/relationships/slide" Target="slide28.xml"/><Relationship Id="rId12"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msdn2.microsoft.com/en-us/library/bb437190.aspx" TargetMode="External"/><Relationship Id="rId10" Type="http://schemas.openxmlformats.org/officeDocument/2006/relationships/image" Target="../media/image7.png"/><Relationship Id="rId4" Type="http://schemas.openxmlformats.org/officeDocument/2006/relationships/hyperlink" Target="http://www.microsoft.com/technet/technetmag/issues/2006/10/GrooveAndSharePoint/" TargetMode="External"/><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technet2.microsoft.com/Office/en-us/library/61799f9a-da01-4c11-b930-52e5114324451033.mspx?mfr=true" TargetMode="External"/><Relationship Id="rId7"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slide" Target="slide28.xm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49.xml.rels><?xml version="1.0" encoding="UTF-8" standalone="yes"?>
<Relationships xmlns="http://schemas.openxmlformats.org/package/2006/relationships"><Relationship Id="rId8" Type="http://schemas.openxmlformats.org/officeDocument/2006/relationships/hyperlink" Target="http://technet.microsoft.com/en-us/office/bb267362.aspx" TargetMode="External"/><Relationship Id="rId13" Type="http://schemas.openxmlformats.org/officeDocument/2006/relationships/image" Target="../media/image6.png"/><Relationship Id="rId18" Type="http://schemas.openxmlformats.org/officeDocument/2006/relationships/hyperlink" Target="http://www.microsoft.com/MSF" TargetMode="External"/><Relationship Id="rId3" Type="http://schemas.openxmlformats.org/officeDocument/2006/relationships/notesSlide" Target="../notesSlides/notesSlide47.xml"/><Relationship Id="rId21" Type="http://schemas.openxmlformats.org/officeDocument/2006/relationships/oleObject" Target="../embeddings/oleObject6.bin"/><Relationship Id="rId7" Type="http://schemas.openxmlformats.org/officeDocument/2006/relationships/hyperlink" Target="http://www.microsoft.com/windowsserver2003/technologies/directory/activedirectory/default.mspx" TargetMode="External"/><Relationship Id="rId12" Type="http://schemas.openxmlformats.org/officeDocument/2006/relationships/hyperlink" Target="http://www.microsoft.com/technet/forefront/serversecurity/sharepoint/default.mspx" TargetMode="External"/><Relationship Id="rId17" Type="http://schemas.openxmlformats.org/officeDocument/2006/relationships/hyperlink" Target="http://www.microsoft.com/MOF" TargetMode="External"/><Relationship Id="rId2" Type="http://schemas.openxmlformats.org/officeDocument/2006/relationships/slideLayout" Target="../slideLayouts/slideLayout5.xml"/><Relationship Id="rId16" Type="http://schemas.openxmlformats.org/officeDocument/2006/relationships/image" Target="../media/image9.png"/><Relationship Id="rId20" Type="http://schemas.openxmlformats.org/officeDocument/2006/relationships/hyperlink" Target="http://www.microsoft.com/uk/business/peopleready/technology/bpio/ucc.mspx" TargetMode="External"/><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hyperlink" Target="http://technet.microsoft.com/en-us/sqlserver/default.aspx" TargetMode="External"/><Relationship Id="rId5" Type="http://schemas.openxmlformats.org/officeDocument/2006/relationships/slide" Target="slide24.xml"/><Relationship Id="rId15" Type="http://schemas.openxmlformats.org/officeDocument/2006/relationships/image" Target="../media/image8.png"/><Relationship Id="rId10" Type="http://schemas.openxmlformats.org/officeDocument/2006/relationships/hyperlink" Target="http://technet.microsoft.com/en-us/office/bb267352.aspx" TargetMode="External"/><Relationship Id="rId19" Type="http://schemas.openxmlformats.org/officeDocument/2006/relationships/hyperlink" Target="http://office.microsoft.com/en-us/sharepointserver/HA101748861033.aspx" TargetMode="External"/><Relationship Id="rId4" Type="http://schemas.openxmlformats.org/officeDocument/2006/relationships/image" Target="../media/image5.png"/><Relationship Id="rId9" Type="http://schemas.openxmlformats.org/officeDocument/2006/relationships/hyperlink" Target="http://office.microsoft.com/en-us/groove/FX100487641033.aspx" TargetMode="Externa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54.xml"/></Relationships>
</file>

<file path=ppt/slides/_rels/slide51.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54.xml"/><Relationship Id="rId3" Type="http://schemas.openxmlformats.org/officeDocument/2006/relationships/hyperlink" Target="http://office.microsoft.com/en-us/sharepointserver/CH101237731033.aspx" TargetMode="External"/><Relationship Id="rId7" Type="http://schemas.openxmlformats.org/officeDocument/2006/relationships/hyperlink" Target="http://office.microsoft.com/en-us/sharepointserver/HA101172881033.aspx" TargetMode="External"/><Relationship Id="rId12"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office.microsoft.com/en-us/sharepointserver/HA101080851033.aspx" TargetMode="External"/><Relationship Id="rId11" Type="http://schemas.openxmlformats.org/officeDocument/2006/relationships/image" Target="../media/image8.png"/><Relationship Id="rId5" Type="http://schemas.openxmlformats.org/officeDocument/2006/relationships/hyperlink" Target="http://office.microsoft.com/en-us/sharepointserver/HA100478321033.aspx" TargetMode="External"/><Relationship Id="rId10" Type="http://schemas.openxmlformats.org/officeDocument/2006/relationships/image" Target="../media/image7.png"/><Relationship Id="rId4" Type="http://schemas.openxmlformats.org/officeDocument/2006/relationships/hyperlink" Target="http://office.microsoft.com/en-us/sharepointserver/HA101727741033.aspx" TargetMode="External"/><Relationship Id="rId9" Type="http://schemas.openxmlformats.org/officeDocument/2006/relationships/image" Target="../media/image6.png"/><Relationship Id="rId14" Type="http://schemas.openxmlformats.org/officeDocument/2006/relationships/image" Target="../media/image10.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msdn2.microsoft.com/en-us/library/ms545416.aspx"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54.xml"/><Relationship Id="rId5" Type="http://schemas.openxmlformats.org/officeDocument/2006/relationships/hyperlink" Target="http://technet2.microsoft.com/Office/ja-JP/library/9e5573b4-884c-45f5-b46f-a6f00a6c44be1041.mspx?mfr=true" TargetMode="External"/><Relationship Id="rId10" Type="http://schemas.openxmlformats.org/officeDocument/2006/relationships/image" Target="../media/image9.png"/><Relationship Id="rId4" Type="http://schemas.openxmlformats.org/officeDocument/2006/relationships/hyperlink" Target="http://technet2.microsoft.com/Office/en-us/library/f32cb02e-e396-46c5-a65a-e1b045152b6b1033.mspx?mfr=true" TargetMode="External"/><Relationship Id="rId9" Type="http://schemas.openxmlformats.org/officeDocument/2006/relationships/image" Target="../media/image8.png"/></Relationships>
</file>

<file path=ppt/slides/_rels/slide54.xml.rels><?xml version="1.0" encoding="UTF-8" standalone="yes"?>
<Relationships xmlns="http://schemas.openxmlformats.org/package/2006/relationships"><Relationship Id="rId8" Type="http://schemas.openxmlformats.org/officeDocument/2006/relationships/hyperlink" Target="http://www.microsoft.com/windows/desktopsearch/default.mspx" TargetMode="External"/><Relationship Id="rId13" Type="http://schemas.openxmlformats.org/officeDocument/2006/relationships/image" Target="../media/image9.png"/><Relationship Id="rId3" Type="http://schemas.openxmlformats.org/officeDocument/2006/relationships/notesSlide" Target="../notesSlides/notesSlide52.xml"/><Relationship Id="rId7" Type="http://schemas.openxmlformats.org/officeDocument/2006/relationships/hyperlink" Target="http://technet.microsoft.com/en-us/office/bb267366.aspx" TargetMode="External"/><Relationship Id="rId12" Type="http://schemas.openxmlformats.org/officeDocument/2006/relationships/image" Target="../media/image8.png"/><Relationship Id="rId17" Type="http://schemas.openxmlformats.org/officeDocument/2006/relationships/oleObject" Target="../embeddings/oleObject7.bin"/><Relationship Id="rId2" Type="http://schemas.openxmlformats.org/officeDocument/2006/relationships/slideLayout" Target="../slideLayouts/slideLayout5.xml"/><Relationship Id="rId16" Type="http://schemas.openxmlformats.org/officeDocument/2006/relationships/hyperlink" Target="http://office.microsoft.com/en-us/sharepointserver/HA101748761033.aspx" TargetMode="External"/><Relationship Id="rId1" Type="http://schemas.openxmlformats.org/officeDocument/2006/relationships/vmlDrawing" Target="../drawings/vmlDrawing7.v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slide" Target="slide51.xml"/><Relationship Id="rId15" Type="http://schemas.openxmlformats.org/officeDocument/2006/relationships/hyperlink" Target="http://www.microsoft.com/MSF"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technet.microsoft.com/en-us/sqlserver/default.aspx" TargetMode="External"/><Relationship Id="rId14" Type="http://schemas.openxmlformats.org/officeDocument/2006/relationships/hyperlink" Target="http://www.microsoft.com/MOF"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61.xml"/></Relationships>
</file>

<file path=ppt/slides/_rels/slide56.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microsoft.com/windows/desktopsearch/default.mspx"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61.xml"/><Relationship Id="rId5" Type="http://schemas.openxmlformats.org/officeDocument/2006/relationships/hyperlink" Target="http://www.microsoft.com/technet/technetmag/issues/2006/08/DesktopSearch/" TargetMode="External"/><Relationship Id="rId10" Type="http://schemas.openxmlformats.org/officeDocument/2006/relationships/image" Target="../media/image9.png"/><Relationship Id="rId4" Type="http://schemas.openxmlformats.org/officeDocument/2006/relationships/hyperlink" Target="http://www.microsoft.com/windows/products/windowsvista/features/details/instantsearch.mspx" TargetMode="External"/><Relationship Id="rId9" Type="http://schemas.openxmlformats.org/officeDocument/2006/relationships/image" Target="../media/image8.png"/></Relationships>
</file>

<file path=ppt/slides/_rels/slide5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61.xml"/><Relationship Id="rId3" Type="http://schemas.openxmlformats.org/officeDocument/2006/relationships/hyperlink" Target="http://office.microsoft.com/en-us/sharepointserver/HA101727721033.aspx" TargetMode="External"/><Relationship Id="rId7" Type="http://schemas.openxmlformats.org/officeDocument/2006/relationships/hyperlink" Target="http://msdn2.microsoft.com/en-us/library/ms584432.aspx" TargetMode="External"/><Relationship Id="rId12"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hyperlink" Target="http://msdn2.microsoft.com/en-us/library/bb499682.aspx" TargetMode="External"/><Relationship Id="rId11" Type="http://schemas.openxmlformats.org/officeDocument/2006/relationships/image" Target="../media/image8.png"/><Relationship Id="rId5" Type="http://schemas.openxmlformats.org/officeDocument/2006/relationships/hyperlink" Target="http://msdn2.microsoft.com/en-us/library/ms549085.aspx" TargetMode="External"/><Relationship Id="rId10" Type="http://schemas.openxmlformats.org/officeDocument/2006/relationships/image" Target="../media/image7.png"/><Relationship Id="rId4" Type="http://schemas.openxmlformats.org/officeDocument/2006/relationships/hyperlink" Target="http://technet2.microsoft.com/Office/en-us/library/267523c2-703f-455e-bbb5-d75f1e2f66031033.mspx?mfr=true" TargetMode="External"/><Relationship Id="rId9" Type="http://schemas.openxmlformats.org/officeDocument/2006/relationships/image" Target="../media/image6.png"/><Relationship Id="rId14"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61.xml"/><Relationship Id="rId3" Type="http://schemas.openxmlformats.org/officeDocument/2006/relationships/hyperlink" Target="http://msdn2.microsoft.com/en-us/library/ms563661.aspx" TargetMode="External"/><Relationship Id="rId7" Type="http://schemas.openxmlformats.org/officeDocument/2006/relationships/hyperlink" Target="http://msdn2.microsoft.com/en-us/library/ms546489.aspx" TargetMode="External"/><Relationship Id="rId12"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hyperlink" Target="http://msdn2.microsoft.com/en-us/library/ms501283.aspx" TargetMode="External"/><Relationship Id="rId11" Type="http://schemas.openxmlformats.org/officeDocument/2006/relationships/image" Target="../media/image8.png"/><Relationship Id="rId5" Type="http://schemas.openxmlformats.org/officeDocument/2006/relationships/hyperlink" Target="http://msdn2.microsoft.com/en-us/library/ms499729.aspx" TargetMode="External"/><Relationship Id="rId10" Type="http://schemas.openxmlformats.org/officeDocument/2006/relationships/image" Target="../media/image7.png"/><Relationship Id="rId4" Type="http://schemas.openxmlformats.org/officeDocument/2006/relationships/hyperlink" Target="http://msdn2.microsoft.com/en-us/library/ms551230.aspx" TargetMode="External"/><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technet2.microsoft.com/Office/en-us/library/8a911115-de8a-4cf3-9701-f5ba78fa8bfc1033.mspx?mfr=true" TargetMode="External"/><Relationship Id="rId13" Type="http://schemas.openxmlformats.org/officeDocument/2006/relationships/image" Target="../media/image8.png"/><Relationship Id="rId3" Type="http://schemas.openxmlformats.org/officeDocument/2006/relationships/hyperlink" Target="http://technet2.microsoft.com/Office/en-us/library/1a8e707a-a9b9-4cc1-9daa-08d450692d2d1033.mspx?mfr=true" TargetMode="External"/><Relationship Id="rId7" Type="http://schemas.openxmlformats.org/officeDocument/2006/relationships/hyperlink" Target="http://technet2.microsoft.com/Office/en-us/library/8dd52916-f77d-4444-b593-1f7d6f330e5f1033.mspx?mfr=true" TargetMode="External"/><Relationship Id="rId12"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hyperlink" Target="http://technet2.microsoft.com/Office/en-us/library/59785dd2-e52e-48f1-9ac0-1d61e6d63c601033.mspx?mfr=true" TargetMode="External"/><Relationship Id="rId11" Type="http://schemas.openxmlformats.org/officeDocument/2006/relationships/image" Target="../media/image6.png"/><Relationship Id="rId5" Type="http://schemas.openxmlformats.org/officeDocument/2006/relationships/hyperlink" Target="http://technet2.microsoft.com/Office/en-us/library/b474b3dd-b1e3-4d3e-a83c-bc4a6ec4e0ef1033.mspx?mfr=true" TargetMode="External"/><Relationship Id="rId15" Type="http://schemas.openxmlformats.org/officeDocument/2006/relationships/slide" Target="slide10.xml"/><Relationship Id="rId10" Type="http://schemas.openxmlformats.org/officeDocument/2006/relationships/image" Target="../media/image5.png"/><Relationship Id="rId4" Type="http://schemas.openxmlformats.org/officeDocument/2006/relationships/hyperlink" Target="http://technet2.microsoft.com/Office/en-us/library/64233599-f18c-4081-a3ce-450e878a1b9f1033.mspx?mfr=true" TargetMode="External"/><Relationship Id="rId9" Type="http://schemas.openxmlformats.org/officeDocument/2006/relationships/hyperlink" Target="http://technet2.microsoft.com/Office/en-us/library/03702c06-3e32-409d-ad8c-7e84eae386ba1033.mspx?mfr=true" TargetMode="External"/><Relationship Id="rId14"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msdn2.microsoft.com/en-us/library/ms570748.aspx" TargetMode="External"/><Relationship Id="rId7"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slide" Target="slide61.xml"/><Relationship Id="rId4" Type="http://schemas.openxmlformats.org/officeDocument/2006/relationships/hyperlink" Target="http://technet2.microsoft.com/Office/en-us/library/61799f9a-da01-4c11-b930-52e5114324451033.mspx?mfr=true" TargetMode="External"/><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hyperlink" Target="http://www.microsoft.com/windows/desktopsearch/default.mspx" TargetMode="External"/><Relationship Id="rId13" Type="http://schemas.openxmlformats.org/officeDocument/2006/relationships/image" Target="../media/image9.png"/><Relationship Id="rId3" Type="http://schemas.openxmlformats.org/officeDocument/2006/relationships/notesSlide" Target="../notesSlides/notesSlide59.xml"/><Relationship Id="rId7" Type="http://schemas.openxmlformats.org/officeDocument/2006/relationships/hyperlink" Target="http://technet.microsoft.com/en-us/office/bb267366.aspx" TargetMode="External"/><Relationship Id="rId12" Type="http://schemas.openxmlformats.org/officeDocument/2006/relationships/image" Target="../media/image8.png"/><Relationship Id="rId17" Type="http://schemas.openxmlformats.org/officeDocument/2006/relationships/oleObject" Target="../embeddings/oleObject8.bin"/><Relationship Id="rId2" Type="http://schemas.openxmlformats.org/officeDocument/2006/relationships/slideLayout" Target="../slideLayouts/slideLayout5.xml"/><Relationship Id="rId16" Type="http://schemas.openxmlformats.org/officeDocument/2006/relationships/hyperlink" Target="http://office.microsoft.com/en-us/sharepointserver/HA101748761033.aspx" TargetMode="External"/><Relationship Id="rId1" Type="http://schemas.openxmlformats.org/officeDocument/2006/relationships/vmlDrawing" Target="../drawings/vmlDrawing8.v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slide" Target="slide56.xml"/><Relationship Id="rId15" Type="http://schemas.openxmlformats.org/officeDocument/2006/relationships/hyperlink" Target="http://www.microsoft.com/MSF"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technet.microsoft.com/en-us/sqlserver/default.aspx" TargetMode="External"/><Relationship Id="rId14" Type="http://schemas.openxmlformats.org/officeDocument/2006/relationships/hyperlink" Target="http://www.microsoft.com/MOF"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68.xml"/></Relationships>
</file>

<file path=ppt/slides/_rels/slide63.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msdn2.microsoft.com/en-us/library/ms546434.aspx"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68.xml"/><Relationship Id="rId5" Type="http://schemas.openxmlformats.org/officeDocument/2006/relationships/hyperlink" Target="http://ge005svr/personal/balmukund/Party%2011JULY2007/Forms/WebFldr.aspx" TargetMode="External"/><Relationship Id="rId10" Type="http://schemas.openxmlformats.org/officeDocument/2006/relationships/image" Target="../media/image9.png"/><Relationship Id="rId4" Type="http://schemas.openxmlformats.org/officeDocument/2006/relationships/hyperlink" Target="http://msdn2.microsoft.com/en-us/library/ms584031.aspx" TargetMode="External"/><Relationship Id="rId9"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msdn2.microsoft.com/en-us/library/aa981314.aspx" TargetMode="External"/><Relationship Id="rId7"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68.xml"/></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hyperlink" Target="http://msdn2.microsoft.com/en-us/library/bb410114.aspx" TargetMode="External"/><Relationship Id="rId7" Type="http://schemas.openxmlformats.org/officeDocument/2006/relationships/image" Target="../media/image5.png"/><Relationship Id="rId12" Type="http://schemas.openxmlformats.org/officeDocument/2006/relationships/slide" Target="slide68.xml"/><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hyperlink" Target="http://office.microsoft.com/en-us/sharepointserver/HA101727711033.aspx" TargetMode="External"/><Relationship Id="rId11" Type="http://schemas.openxmlformats.org/officeDocument/2006/relationships/image" Target="../media/image9.png"/><Relationship Id="rId5" Type="http://schemas.openxmlformats.org/officeDocument/2006/relationships/hyperlink" Target="http://msdn2.microsoft.com/en-us/library/bb499682.aspx" TargetMode="External"/><Relationship Id="rId10" Type="http://schemas.openxmlformats.org/officeDocument/2006/relationships/image" Target="../media/image8.png"/><Relationship Id="rId4" Type="http://schemas.openxmlformats.org/officeDocument/2006/relationships/hyperlink" Target="http://msdn2.microsoft.com/en-us/library/ms549085.aspx" TargetMode="External"/><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msdn2.microsoft.com/en-us/library/ms497276.aspx" TargetMode="External"/><Relationship Id="rId7"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68.xml"/></Relationships>
</file>

<file path=ppt/slides/_rels/slide68.xml.rels><?xml version="1.0" encoding="UTF-8" standalone="yes"?>
<Relationships xmlns="http://schemas.openxmlformats.org/package/2006/relationships"><Relationship Id="rId8" Type="http://schemas.openxmlformats.org/officeDocument/2006/relationships/hyperlink" Target="http://www.microsoft.com/windows/desktopsearch/default.mspx" TargetMode="External"/><Relationship Id="rId13" Type="http://schemas.openxmlformats.org/officeDocument/2006/relationships/image" Target="../media/image9.png"/><Relationship Id="rId3" Type="http://schemas.openxmlformats.org/officeDocument/2006/relationships/notesSlide" Target="../notesSlides/notesSlide66.xml"/><Relationship Id="rId7" Type="http://schemas.openxmlformats.org/officeDocument/2006/relationships/hyperlink" Target="http://technet.microsoft.com/en-us/office/bb267366.aspx" TargetMode="External"/><Relationship Id="rId12" Type="http://schemas.openxmlformats.org/officeDocument/2006/relationships/image" Target="../media/image8.png"/><Relationship Id="rId17" Type="http://schemas.openxmlformats.org/officeDocument/2006/relationships/oleObject" Target="../embeddings/oleObject9.bin"/><Relationship Id="rId2" Type="http://schemas.openxmlformats.org/officeDocument/2006/relationships/slideLayout" Target="../slideLayouts/slideLayout5.xml"/><Relationship Id="rId16" Type="http://schemas.openxmlformats.org/officeDocument/2006/relationships/hyperlink" Target="http://office.microsoft.com/en-us/sharepointserver/HA101748761033.aspx" TargetMode="External"/><Relationship Id="rId1" Type="http://schemas.openxmlformats.org/officeDocument/2006/relationships/vmlDrawing" Target="../drawings/vmlDrawing9.v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slide" Target="slide63.xml"/><Relationship Id="rId15" Type="http://schemas.openxmlformats.org/officeDocument/2006/relationships/hyperlink" Target="http://www.microsoft.com/MSF"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technet.microsoft.com/en-us/sqlserver/default.aspx" TargetMode="External"/><Relationship Id="rId14" Type="http://schemas.openxmlformats.org/officeDocument/2006/relationships/hyperlink" Target="http://www.microsoft.com/MO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technet2.microsoft.com/Office/en-us/library/8f752e21-b5af-4ed1-b48e-26a72a6d3eaf1033.mspx?mfr=true"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slide" Target="slide10.xml"/><Relationship Id="rId5" Type="http://schemas.openxmlformats.org/officeDocument/2006/relationships/hyperlink" Target="http://www.microsoft.com/exchange/services/default.mspx" TargetMode="External"/><Relationship Id="rId10" Type="http://schemas.openxmlformats.org/officeDocument/2006/relationships/image" Target="../media/image9.png"/><Relationship Id="rId4" Type="http://schemas.openxmlformats.org/officeDocument/2006/relationships/hyperlink" Target="http://www.microsoft.com/midsizebusiness/businessvalue/exchange2007.mspx"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hyperlink" Target="http://msdn2.microsoft.com/en-us/library/ms573556.aspx" TargetMode="External"/><Relationship Id="rId7" Type="http://schemas.openxmlformats.org/officeDocument/2006/relationships/image" Target="../media/image5.png"/><Relationship Id="rId12"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msdn2.microsoft.com/En-US/library/aa830817.aspx" TargetMode="External"/><Relationship Id="rId11" Type="http://schemas.openxmlformats.org/officeDocument/2006/relationships/image" Target="../media/image9.png"/><Relationship Id="rId5" Type="http://schemas.openxmlformats.org/officeDocument/2006/relationships/hyperlink" Target="http://msdn2.microsoft.com/en-US/library/aa830815.aspx" TargetMode="External"/><Relationship Id="rId10" Type="http://schemas.openxmlformats.org/officeDocument/2006/relationships/image" Target="../media/image8.png"/><Relationship Id="rId4" Type="http://schemas.openxmlformats.org/officeDocument/2006/relationships/hyperlink" Target="http://msdn2.microsoft.com/en-US/library/aa830818.aspx"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hyperlink" Target="http://msdn2.microsoft.com/en-us/library/ms457061.aspx" TargetMode="External"/><Relationship Id="rId7" Type="http://schemas.openxmlformats.org/officeDocument/2006/relationships/image" Target="../media/image5.png"/><Relationship Id="rId12"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msdn2.microsoft.com/en-us/library/ms438856.aspx" TargetMode="External"/><Relationship Id="rId11" Type="http://schemas.openxmlformats.org/officeDocument/2006/relationships/image" Target="../media/image9.png"/><Relationship Id="rId5" Type="http://schemas.openxmlformats.org/officeDocument/2006/relationships/hyperlink" Target="http://msdn2.microsoft.com/en-us/library/ms480794.aspx" TargetMode="External"/><Relationship Id="rId10" Type="http://schemas.openxmlformats.org/officeDocument/2006/relationships/image" Target="../media/image8.png"/><Relationship Id="rId4" Type="http://schemas.openxmlformats.org/officeDocument/2006/relationships/hyperlink" Target="http://msdn2.microsoft.com/en-us/library/ms481192.aspx"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00054" y="4335162"/>
            <a:ext cx="10972799" cy="1495794"/>
          </a:xfrm>
        </p:spPr>
        <p:txBody>
          <a:bodyPr/>
          <a:lstStyle/>
          <a:p>
            <a:r>
              <a:rPr lang="zh-TW" altLang="en-US" dirty="0" smtClean="0">
                <a:latin typeface="微軟正黑體" pitchFamily="34" charset="-120"/>
                <a:ea typeface="微軟正黑體" pitchFamily="34" charset="-120"/>
              </a:rPr>
              <a:t>企業生產力</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基礎架構優化</a:t>
            </a:r>
            <a:endParaRPr lang="en-US" dirty="0">
              <a:latin typeface="微軟正黑體" pitchFamily="34" charset="-120"/>
              <a:ea typeface="微軟正黑體" pitchFamily="34" charset="-120"/>
            </a:endParaRPr>
          </a:p>
        </p:txBody>
      </p:sp>
      <p:sp>
        <p:nvSpPr>
          <p:cNvPr id="8" name="Subtitle 7"/>
          <p:cNvSpPr>
            <a:spLocks noGrp="1"/>
          </p:cNvSpPr>
          <p:nvPr>
            <p:ph type="subTitle" idx="1"/>
          </p:nvPr>
        </p:nvSpPr>
        <p:spPr>
          <a:xfrm>
            <a:off x="469901" y="6791804"/>
            <a:ext cx="5956300" cy="567848"/>
          </a:xfrm>
        </p:spPr>
        <p:txBody>
          <a:bodyPr/>
          <a:lstStyle/>
          <a:p>
            <a:r>
              <a:rPr lang="en-US" dirty="0"/>
              <a:t>How to Get Going Guide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305090" y="1964722"/>
            <a:ext cx="2549320"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305091" y="4510214"/>
            <a:ext cx="2549320" cy="3571105"/>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361684" y="4577500"/>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361684" y="2032008"/>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sp>
        <p:nvSpPr>
          <p:cNvPr id="80" name="Rectangle 79">
            <a:hlinkClick r:id="" action="ppaction://noaction"/>
          </p:cNvPr>
          <p:cNvSpPr/>
          <p:nvPr/>
        </p:nvSpPr>
        <p:spPr>
          <a:xfrm>
            <a:off x="1874838" y="6477000"/>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444190" y="2114710"/>
            <a:ext cx="259771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345991" y="2467157"/>
            <a:ext cx="2518395" cy="1492716"/>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7"/>
              </a:rPr>
              <a:t>Active Directory</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8"/>
              </a:rPr>
              <a:t>SharePoint </a:t>
            </a:r>
            <a:r>
              <a:rPr lang="en-US" sz="1300" dirty="0">
                <a:solidFill>
                  <a:schemeClr val="tx2"/>
                </a:solidFill>
                <a:latin typeface="Segoe" pitchFamily="34" charset="0"/>
                <a:hlinkClick r:id="rId8"/>
              </a:rPr>
              <a:t>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fr-FR" sz="1300" dirty="0">
                <a:solidFill>
                  <a:schemeClr val="tx2"/>
                </a:solidFill>
                <a:latin typeface="Segoe" pitchFamily="34" charset="0"/>
              </a:rPr>
              <a:t>Office Professional Plus 2007 (</a:t>
            </a:r>
            <a:r>
              <a:rPr lang="fr-FR" sz="1300" dirty="0">
                <a:solidFill>
                  <a:schemeClr val="tx2"/>
                </a:solidFill>
                <a:latin typeface="Segoe" pitchFamily="34" charset="0"/>
                <a:hlinkClick r:id="rId9"/>
              </a:rPr>
              <a:t>InfoPath</a:t>
            </a:r>
            <a:r>
              <a:rPr lang="fr-FR" sz="1300" dirty="0">
                <a:solidFill>
                  <a:schemeClr val="tx2"/>
                </a:solidFill>
                <a:latin typeface="Segoe" pitchFamily="34" charset="0"/>
              </a:rPr>
              <a:t>)</a:t>
            </a: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0"/>
              </a:rPr>
              <a:t>SQL Server 2005</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1"/>
              </a:rPr>
              <a:t>Forefront Security for SharePoint Server</a:t>
            </a:r>
            <a:endParaRPr lang="en-US" sz="1300" dirty="0">
              <a:solidFill>
                <a:schemeClr val="tx2"/>
              </a:solidFill>
              <a:latin typeface="Segoe" pitchFamily="34" charset="0"/>
            </a:endParaRPr>
          </a:p>
        </p:txBody>
      </p:sp>
      <p:sp>
        <p:nvSpPr>
          <p:cNvPr id="38" name="Text Placeholder 2"/>
          <p:cNvSpPr txBox="1">
            <a:spLocks/>
          </p:cNvSpPr>
          <p:nvPr/>
        </p:nvSpPr>
        <p:spPr bwMode="auto">
          <a:xfrm>
            <a:off x="428753" y="4674965"/>
            <a:ext cx="32168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43845" y="149764"/>
            <a:ext cx="1098339" cy="816746"/>
            <a:chOff x="9743845" y="149764"/>
            <a:chExt cx="1098339"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2"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3"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4"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5"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51" name="Right Arrow 50"/>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228824" y="5011065"/>
            <a:ext cx="2670278" cy="2323713"/>
          </a:xfrm>
          <a:prstGeom prst="rect">
            <a:avLst/>
          </a:prstGeom>
        </p:spPr>
        <p:txBody>
          <a:bodyPr wrap="square">
            <a:spAutoFit/>
          </a:bodyPr>
          <a:lstStyle/>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6"/>
              </a:rPr>
              <a:t>www.microsoft.com/MOF</a:t>
            </a: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7"/>
              </a:rPr>
              <a:t>www.microsoft.com/MSF</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8"/>
              </a:rPr>
              <a:t>Enterprise Content Management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9"/>
              </a:rPr>
              <a:t>Successful Records Management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0"/>
              </a:rPr>
              <a:t>Business Process and Forms</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1"/>
              </a:rPr>
              <a:t>Harness the Power of Content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4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400" dirty="0">
              <a:solidFill>
                <a:srgbClr val="FFFFFF"/>
              </a:solidFill>
              <a:latin typeface="Segoe" pitchFamily="34" charset="0"/>
            </a:endParaRPr>
          </a:p>
        </p:txBody>
      </p:sp>
      <p:graphicFrame>
        <p:nvGraphicFramePr>
          <p:cNvPr id="8194" name="Object 2"/>
          <p:cNvGraphicFramePr>
            <a:graphicFrameLocks noChangeAspect="1"/>
          </p:cNvGraphicFramePr>
          <p:nvPr/>
        </p:nvGraphicFramePr>
        <p:xfrm>
          <a:off x="3009900" y="2578101"/>
          <a:ext cx="7799556" cy="4635500"/>
        </p:xfrm>
        <a:graphic>
          <a:graphicData uri="http://schemas.openxmlformats.org/presentationml/2006/ole">
            <p:oleObj spid="_x0000_s8194" name="Visio" r:id="rId22" imgW="14483334" imgH="8614054"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125636"/>
            <a:chOff x="212251" y="1290404"/>
            <a:chExt cx="4481668" cy="5125636"/>
          </a:xfrm>
        </p:grpSpPr>
        <p:sp>
          <p:nvSpPr>
            <p:cNvPr id="13" name="Rounded Rectangle 12"/>
            <p:cNvSpPr/>
            <p:nvPr/>
          </p:nvSpPr>
          <p:spPr bwMode="auto">
            <a:xfrm rot="10800000">
              <a:off x="2122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83420"/>
              <a:ext cx="2281564"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Standardized</a:t>
              </a:r>
            </a:p>
          </p:txBody>
        </p:sp>
        <p:sp>
          <p:nvSpPr>
            <p:cNvPr id="21" name="Rectangle 20"/>
            <p:cNvSpPr/>
            <p:nvPr/>
          </p:nvSpPr>
          <p:spPr>
            <a:xfrm>
              <a:off x="358686" y="1968122"/>
              <a:ext cx="4187914" cy="1641475"/>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各部門文件與各類記錄儲存</a:t>
              </a:r>
              <a:endParaRPr lang="en-US" sz="180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多種編輯工具</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各部門電子表單與工作流程</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endParaRPr lang="en-US" sz="18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87989" y="149764"/>
            <a:ext cx="1052593" cy="816746"/>
            <a:chOff x="9787989" y="149764"/>
            <a:chExt cx="1052593"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957731" y="1839044"/>
            <a:ext cx="4481668" cy="5125636"/>
            <a:chOff x="5698651" y="1290404"/>
            <a:chExt cx="4481668" cy="5125636"/>
          </a:xfrm>
        </p:grpSpPr>
        <p:sp>
          <p:nvSpPr>
            <p:cNvPr id="52" name="Rounded Rectangle 51"/>
            <p:cNvSpPr/>
            <p:nvPr/>
          </p:nvSpPr>
          <p:spPr bwMode="auto">
            <a:xfrm rot="10800000">
              <a:off x="56986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776208" y="134950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768125" y="1368180"/>
              <a:ext cx="2177177"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Rationalized</a:t>
              </a:r>
            </a:p>
          </p:txBody>
        </p:sp>
        <p:sp>
          <p:nvSpPr>
            <p:cNvPr id="55" name="Rectangle 54"/>
            <p:cNvSpPr/>
            <p:nvPr/>
          </p:nvSpPr>
          <p:spPr>
            <a:xfrm>
              <a:off x="5781586" y="1927860"/>
              <a:ext cx="4297134" cy="3985706"/>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架構出針對分散式資訊儲存以及內容資料管理的方案</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將受管理的資料與文件</a:t>
              </a:r>
              <a:r>
                <a:rPr lang="en-US" altLang="zh-TW" sz="1800" kern="0" dirty="0" smtClean="0">
                  <a:solidFill>
                    <a:schemeClr val="tx2"/>
                  </a:solidFill>
                  <a:latin typeface="Segoe" pitchFamily="34" charset="0"/>
                </a:rPr>
                <a:t>/Email</a:t>
              </a:r>
              <a:r>
                <a:rPr lang="zh-TW" altLang="en-US" sz="1800" kern="0" dirty="0" smtClean="0">
                  <a:solidFill>
                    <a:schemeClr val="tx2"/>
                  </a:solidFill>
                  <a:latin typeface="Segoe" pitchFamily="34" charset="0"/>
                </a:rPr>
                <a:t>結合表單的使用</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提供以</a:t>
              </a:r>
              <a:r>
                <a:rPr lang="en-US" altLang="zh-TW" sz="1800" kern="0" dirty="0" smtClean="0">
                  <a:solidFill>
                    <a:schemeClr val="tx2"/>
                  </a:solidFill>
                  <a:latin typeface="Segoe" pitchFamily="34" charset="0"/>
                </a:rPr>
                <a:t>XML Schema</a:t>
              </a:r>
              <a:r>
                <a:rPr lang="zh-TW" altLang="en-US" sz="1800" kern="0" dirty="0" smtClean="0">
                  <a:solidFill>
                    <a:schemeClr val="tx2"/>
                  </a:solidFill>
                  <a:latin typeface="Segoe" pitchFamily="34" charset="0"/>
                </a:rPr>
                <a:t>為主要格式的文件範本</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針對</a:t>
              </a:r>
              <a:r>
                <a:rPr lang="en-US" altLang="zh-TW" sz="1800" kern="0" dirty="0" smtClean="0">
                  <a:solidFill>
                    <a:schemeClr val="tx2"/>
                  </a:solidFill>
                  <a:latin typeface="Segoe" pitchFamily="34" charset="0"/>
                </a:rPr>
                <a:t>HR</a:t>
              </a:r>
              <a:r>
                <a:rPr lang="zh-TW" altLang="en-US" sz="1800" kern="0" dirty="0" smtClean="0">
                  <a:solidFill>
                    <a:schemeClr val="tx2"/>
                  </a:solidFill>
                  <a:latin typeface="Segoe" pitchFamily="34" charset="0"/>
                </a:rPr>
                <a:t>原則</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連絡人以及</a:t>
              </a:r>
              <a:r>
                <a:rPr lang="en-US" altLang="zh-TW" sz="1800" kern="0" dirty="0" smtClean="0">
                  <a:solidFill>
                    <a:schemeClr val="tx2"/>
                  </a:solidFill>
                  <a:latin typeface="Segoe" pitchFamily="34" charset="0"/>
                </a:rPr>
                <a:t>Email</a:t>
              </a:r>
              <a:r>
                <a:rPr lang="zh-TW" altLang="en-US" sz="1800" kern="0" dirty="0" smtClean="0">
                  <a:solidFill>
                    <a:schemeClr val="tx2"/>
                  </a:solidFill>
                  <a:latin typeface="Segoe" pitchFamily="34" charset="0"/>
                </a:rPr>
                <a:t>提供自動化保存原則的管理</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針對內部</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外部以及網際網路站台提供多層次的編輯著作網站內容的能力</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將電子表單與</a:t>
              </a:r>
              <a:r>
                <a:rPr lang="en-US" altLang="zh-TW" sz="1800" kern="0" dirty="0" smtClean="0">
                  <a:solidFill>
                    <a:schemeClr val="tx2"/>
                  </a:solidFill>
                  <a:latin typeface="Segoe" pitchFamily="34" charset="0"/>
                </a:rPr>
                <a:t>LOB</a:t>
              </a:r>
              <a:r>
                <a:rPr lang="zh-TW" altLang="en-US" sz="1800" kern="0" dirty="0" smtClean="0">
                  <a:solidFill>
                    <a:schemeClr val="tx2"/>
                  </a:solidFill>
                  <a:latin typeface="Segoe" pitchFamily="34" charset="0"/>
                </a:rPr>
                <a:t>系統以及流程處理的整合</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提供離線與行動表單的使用能力</a:t>
              </a:r>
              <a:endParaRPr lang="en-US" sz="1800" kern="0" dirty="0">
                <a:solidFill>
                  <a:schemeClr val="tx2"/>
                </a:solidFill>
                <a:latin typeface="Segoe" pitchFamily="34" charset="0"/>
              </a:endParaRPr>
            </a:p>
          </p:txBody>
        </p:sp>
      </p:grpSp>
      <p:sp>
        <p:nvSpPr>
          <p:cNvPr id="37" name="Isosceles Triangle 3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1" name="Rounded Rectangle 50"/>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2" name="Rounded Rectangle 51"/>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3" name="Group 52"/>
          <p:cNvGrpSpPr/>
          <p:nvPr/>
        </p:nvGrpSpPr>
        <p:grpSpPr>
          <a:xfrm>
            <a:off x="357925" y="1322460"/>
            <a:ext cx="3573996"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8" name="Group 57"/>
          <p:cNvGrpSpPr/>
          <p:nvPr/>
        </p:nvGrpSpPr>
        <p:grpSpPr>
          <a:xfrm>
            <a:off x="4343643" y="1322460"/>
            <a:ext cx="2277216" cy="926470"/>
            <a:chOff x="4343643" y="1322460"/>
            <a:chExt cx="2277216" cy="926470"/>
          </a:xfrm>
        </p:grpSpPr>
        <p:sp>
          <p:nvSpPr>
            <p:cNvPr id="69" name="Round Same Side Corner Rectangle 68"/>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78" name="Group 77"/>
          <p:cNvGrpSpPr/>
          <p:nvPr/>
        </p:nvGrpSpPr>
        <p:grpSpPr>
          <a:xfrm>
            <a:off x="6998773" y="1322460"/>
            <a:ext cx="3638747" cy="926470"/>
            <a:chOff x="6998773" y="1322460"/>
            <a:chExt cx="3638747" cy="926470"/>
          </a:xfrm>
        </p:grpSpPr>
        <p:sp>
          <p:nvSpPr>
            <p:cNvPr id="79" name="Round Same Side Corner Rectangle 78"/>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0" name="Rectangle 79"/>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1" name="Rectangle 20"/>
          <p:cNvSpPr/>
          <p:nvPr/>
        </p:nvSpPr>
        <p:spPr>
          <a:xfrm>
            <a:off x="460286" y="2044322"/>
            <a:ext cx="3451314" cy="1856919"/>
          </a:xfrm>
          <a:prstGeom prst="rect">
            <a:avLst/>
          </a:prstGeom>
        </p:spPr>
        <p:txBody>
          <a:bodyPr wrap="square" lIns="0" tIns="0" rIns="0" bIns="0">
            <a:spAutoFit/>
          </a:bodyPr>
          <a:lstStyle/>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難以有效保護來自於未經授權的資訊使用</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缺乏適合的系統整合來防止即時性的資料檢視</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由於缺乏友善的表單設計</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而難以滿足與客戶</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合作夥伴以及供應商的協同運作需求</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難以針對已發佈的網站內容進行一致性的維護管理</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難以找尋到潛在的客戶群</a:t>
            </a:r>
            <a:endParaRPr lang="en-US" sz="1300" kern="0" dirty="0">
              <a:solidFill>
                <a:schemeClr val="tx2"/>
              </a:solidFill>
              <a:latin typeface="Segoe" pitchFamily="34" charset="0"/>
            </a:endParaRPr>
          </a:p>
        </p:txBody>
      </p:sp>
      <p:sp>
        <p:nvSpPr>
          <p:cNvPr id="22" name="Rectangle 21"/>
          <p:cNvSpPr/>
          <p:nvPr/>
        </p:nvSpPr>
        <p:spPr>
          <a:xfrm>
            <a:off x="460286" y="4852373"/>
            <a:ext cx="3591014" cy="1856919"/>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對於使用者在重要資訊記錄與文件的存取上難以進行追蹤管理</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從舊有系統中將資料進行合併需以手動方式來進行</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並且過程中會發許多可能的錯誤問題</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難以延伸防火牆之後的商業流程管理</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難以保全以及最佳化綿延不絕而來的各類資訊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許要花上許多的時間在各種網站的建立與維護的管理上</a:t>
            </a:r>
            <a:endParaRPr lang="en-US" sz="1300" dirty="0">
              <a:solidFill>
                <a:schemeClr val="tx2"/>
              </a:solidFill>
              <a:latin typeface="Segoe" pitchFamily="34" charset="0"/>
            </a:endParaRPr>
          </a:p>
        </p:txBody>
      </p:sp>
      <p:sp>
        <p:nvSpPr>
          <p:cNvPr id="23" name="Text Placeholder 2"/>
          <p:cNvSpPr txBox="1">
            <a:spLocks/>
          </p:cNvSpPr>
          <p:nvPr/>
        </p:nvSpPr>
        <p:spPr bwMode="auto">
          <a:xfrm>
            <a:off x="4170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17093" y="45172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138764" y="2044322"/>
            <a:ext cx="3478436" cy="225702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藉由文件的保全機制來改善合法政策的落實管制</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藉由整合來自分散式系統的資料來減少傳統紙張式的管理</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藉由延伸流程作業的自動化處理獲得額外的商業價值</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藉由針對現有內容的管理</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改善內容的品質以及一致性</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提供一個具有成本效益</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高衝擊性的創新方法促進業務在國際運作間的銷售機會</a:t>
            </a:r>
            <a:endParaRPr lang="en-US" sz="1300" kern="0" dirty="0">
              <a:solidFill>
                <a:schemeClr val="tx2"/>
              </a:solidFill>
              <a:latin typeface="Segoe" pitchFamily="34" charset="0"/>
            </a:endParaRPr>
          </a:p>
        </p:txBody>
      </p:sp>
      <p:sp>
        <p:nvSpPr>
          <p:cNvPr id="43" name="Rectangle 42"/>
          <p:cNvSpPr/>
          <p:nvPr/>
        </p:nvSpPr>
        <p:spPr>
          <a:xfrm>
            <a:off x="7099963" y="4979373"/>
            <a:ext cx="3656937" cy="1885131"/>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檢查與調查所關切潛在關聯的原則與規章上的制定</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透過多重的管道與一個單一表單來提升收集與檢驗商業流程輸入資料的效率</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讓企業中更容易進行端對端商業流程自動化的處理作業</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更流暢的進行有關於內容生命週期的管理</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建立以及發佈</a:t>
            </a:r>
            <a:endParaRPr lang="en-US" sz="1300" dirty="0">
              <a:solidFill>
                <a:schemeClr val="tx2"/>
              </a:solidFill>
              <a:latin typeface="Segoe" pitchFamily="34" charset="0"/>
            </a:endParaRPr>
          </a:p>
        </p:txBody>
      </p:sp>
      <p:sp>
        <p:nvSpPr>
          <p:cNvPr id="44" name="Text Placeholder 2"/>
          <p:cNvSpPr txBox="1">
            <a:spLocks/>
          </p:cNvSpPr>
          <p:nvPr/>
        </p:nvSpPr>
        <p:spPr bwMode="auto">
          <a:xfrm>
            <a:off x="70722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111715" y="47331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407752" y="2044322"/>
            <a:ext cx="2196248" cy="3026470"/>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套用數位版權管理</a:t>
            </a:r>
            <a:r>
              <a:rPr lang="zh-TW" altLang="en-US" sz="1200" dirty="0" smtClean="0">
                <a:solidFill>
                  <a:schemeClr val="tx2"/>
                </a:solidFill>
                <a:latin typeface="Segoe" pitchFamily="34" charset="0"/>
              </a:rPr>
              <a:t>系統來管理內容以及監視稽核與保存原則</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部署以表單為基礎的商業流程與後端</a:t>
            </a:r>
            <a:r>
              <a:rPr lang="en-US" altLang="zh-TW" sz="1200" dirty="0" smtClean="0">
                <a:solidFill>
                  <a:schemeClr val="tx2"/>
                </a:solidFill>
                <a:latin typeface="Segoe" pitchFamily="34" charset="0"/>
              </a:rPr>
              <a:t>LOB</a:t>
            </a:r>
            <a:r>
              <a:rPr lang="zh-TW" altLang="en-US" sz="1200" dirty="0" smtClean="0">
                <a:solidFill>
                  <a:schemeClr val="tx2"/>
                </a:solidFill>
                <a:latin typeface="Segoe" pitchFamily="34" charset="0"/>
              </a:rPr>
              <a:t>系統進行整合的解決方案</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透過各式的工具</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包括了離線</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網頁以及行動裝置來延伸以表單為基礎的作業流程</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讓</a:t>
            </a:r>
            <a:r>
              <a:rPr lang="en-US" altLang="zh-TW" sz="1200" dirty="0" smtClean="0">
                <a:solidFill>
                  <a:schemeClr val="tx2"/>
                </a:solidFill>
                <a:latin typeface="Segoe" pitchFamily="34" charset="0"/>
              </a:rPr>
              <a:t>Web</a:t>
            </a:r>
            <a:r>
              <a:rPr lang="zh-TW" altLang="en-US" sz="1200" dirty="0" smtClean="0">
                <a:solidFill>
                  <a:schemeClr val="tx2"/>
                </a:solidFill>
                <a:latin typeface="Segoe" pitchFamily="34" charset="0"/>
              </a:rPr>
              <a:t>內容的管理可以經由˙網際網路</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內部網路</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外部網路以及入口網站來進行端對端的傳遞</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透過多國語言站台的管理能力</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來滿足人文</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技術以及商務方面內容的發佈</a:t>
            </a:r>
            <a:endParaRPr lang="en-US" sz="130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3" name="Group 52"/>
          <p:cNvGrpSpPr/>
          <p:nvPr/>
        </p:nvGrpSpPr>
        <p:grpSpPr>
          <a:xfrm>
            <a:off x="9787989" y="149764"/>
            <a:ext cx="1052593" cy="816746"/>
            <a:chOff x="9787989" y="149764"/>
            <a:chExt cx="1052593" cy="816746"/>
          </a:xfrm>
        </p:grpSpPr>
        <p:grpSp>
          <p:nvGrpSpPr>
            <p:cNvPr id="4"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4"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5"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6"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7"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8" action="ppaction://hlinksldjump"/>
          </p:cNvPr>
          <p:cNvPicPr>
            <a:picLocks noChangeAspect="1" noChangeArrowheads="1"/>
          </p:cNvPicPr>
          <p:nvPr/>
        </p:nvPicPr>
        <p:blipFill>
          <a:blip r:embed="rId9"/>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8"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8"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71045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套用數位版權管理</a:t>
            </a:r>
            <a:r>
              <a:rPr lang="zh-TW" altLang="en-US" sz="1400" dirty="0" smtClean="0">
                <a:solidFill>
                  <a:schemeClr val="tx2"/>
                </a:solidFill>
                <a:latin typeface="Segoe" pitchFamily="34" charset="0"/>
              </a:rPr>
              <a:t>系統來管理內容以及監視稽核與保存原則</a:t>
            </a:r>
            <a:endParaRPr lang="en-US" sz="1400" dirty="0" smtClean="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400" dirty="0">
              <a:solidFill>
                <a:schemeClr val="tx2"/>
              </a:solidFill>
              <a:latin typeface="Segoe" pitchFamily="34" charset="0"/>
            </a:endParaRPr>
          </a:p>
        </p:txBody>
      </p:sp>
      <p:grpSp>
        <p:nvGrpSpPr>
          <p:cNvPr id="63"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420902"/>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Introducing Windows Rights Management Services</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Introduction to Information Management Policy</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Plan Information Management Policies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6" name="Group 52"/>
          <p:cNvGrpSpPr/>
          <p:nvPr/>
        </p:nvGrpSpPr>
        <p:grpSpPr>
          <a:xfrm>
            <a:off x="9787989" y="149764"/>
            <a:ext cx="1052593" cy="816746"/>
            <a:chOff x="9787989" y="149764"/>
            <a:chExt cx="1052593"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71045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部署以表單為基礎的商業流程與後端</a:t>
            </a:r>
            <a:r>
              <a:rPr lang="en-US" altLang="zh-TW" sz="1400" dirty="0" smtClean="0">
                <a:solidFill>
                  <a:schemeClr val="tx2"/>
                </a:solidFill>
                <a:latin typeface="Segoe" pitchFamily="34" charset="0"/>
              </a:rPr>
              <a:t>LOB</a:t>
            </a:r>
            <a:r>
              <a:rPr lang="zh-TW" altLang="en-US" sz="1400" dirty="0" smtClean="0">
                <a:solidFill>
                  <a:schemeClr val="tx2"/>
                </a:solidFill>
                <a:latin typeface="Segoe" pitchFamily="34" charset="0"/>
              </a:rPr>
              <a:t>系統進行整合的解決方案</a:t>
            </a:r>
            <a:endParaRPr lang="en-US" sz="1400" dirty="0" smtClean="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431063" cy="523208"/>
            </a:xfrm>
            <a:prstGeom prst="rect">
              <a:avLst/>
            </a:prstGeom>
          </p:spPr>
          <p:txBody>
            <a:bodyPr wrap="none" lIns="91429" tIns="45714" rIns="91429" bIns="45714">
              <a:spAutoFit/>
            </a:bodyPr>
            <a:lstStyle/>
            <a:p>
              <a:pPr algn="ctr" defTabSz="914292"/>
              <a:r>
                <a:rPr lang="en-US" sz="2800" b="1" i="1" kern="0" dirty="0" smtClean="0">
                  <a:solidFill>
                    <a:schemeClr val="tx2"/>
                  </a:solidFill>
                  <a:effectLst>
                    <a:outerShdw blurRad="38100" dist="38100" dir="2700000" algn="tl">
                      <a:srgbClr val="000000">
                        <a:alpha val="43137"/>
                      </a:srgbClr>
                    </a:outerShdw>
                  </a:effectLst>
                </a:rPr>
                <a:t>Resources</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Plan Form Services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Developing Managed-Code Solutions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Deploy Form Containing Managed Code</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透過各式的工具</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包括了離線</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網頁以及行動裝置來延伸以表單為基礎的作業流程</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431063" cy="523208"/>
            </a:xfrm>
            <a:prstGeom prst="rect">
              <a:avLst/>
            </a:prstGeom>
          </p:spPr>
          <p:txBody>
            <a:bodyPr wrap="none" lIns="91429" tIns="45714" rIns="91429" bIns="45714">
              <a:spAutoFit/>
            </a:bodyPr>
            <a:lstStyle/>
            <a:p>
              <a:pPr algn="ctr" defTabSz="914292"/>
              <a:r>
                <a:rPr lang="en-US" sz="2800" b="1" i="1" kern="0" dirty="0" smtClean="0">
                  <a:solidFill>
                    <a:schemeClr val="tx2"/>
                  </a:solidFill>
                  <a:effectLst>
                    <a:outerShdw blurRad="38100" dist="38100" dir="2700000" algn="tl">
                      <a:srgbClr val="000000">
                        <a:alpha val="43137"/>
                      </a:srgbClr>
                    </a:outerShdw>
                  </a:effectLst>
                </a:rPr>
                <a:t>Resources</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Plan Form Services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Designing Forms for Mobile Web Browsers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Deploying Form Templates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讓</a:t>
            </a:r>
            <a:r>
              <a:rPr lang="en-US" altLang="zh-TW" sz="1400" dirty="0" smtClean="0">
                <a:solidFill>
                  <a:schemeClr val="tx2"/>
                </a:solidFill>
                <a:latin typeface="Segoe" pitchFamily="34" charset="0"/>
              </a:rPr>
              <a:t>Web</a:t>
            </a:r>
            <a:r>
              <a:rPr lang="zh-TW" altLang="en-US" sz="1400" dirty="0" smtClean="0">
                <a:solidFill>
                  <a:schemeClr val="tx2"/>
                </a:solidFill>
                <a:latin typeface="Segoe" pitchFamily="34" charset="0"/>
              </a:rPr>
              <a:t>內容的管理可以經由˙網際網路</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內部網路</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外部網路以及入口網站來進行端對端的傳遞</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431063" cy="523208"/>
            </a:xfrm>
            <a:prstGeom prst="rect">
              <a:avLst/>
            </a:prstGeom>
          </p:spPr>
          <p:txBody>
            <a:bodyPr wrap="none" lIns="91429" tIns="45714" rIns="91429" bIns="45714">
              <a:spAutoFit/>
            </a:bodyPr>
            <a:lstStyle/>
            <a:p>
              <a:pPr algn="ctr" defTabSz="914292"/>
              <a:r>
                <a:rPr lang="en-US" sz="2800" b="1" i="1" kern="0" dirty="0" smtClean="0">
                  <a:solidFill>
                    <a:schemeClr val="tx2"/>
                  </a:solidFill>
                  <a:effectLst>
                    <a:outerShdw blurRad="38100" dist="38100" dir="2700000" algn="tl">
                      <a:srgbClr val="000000">
                        <a:alpha val="43137"/>
                      </a:srgbClr>
                    </a:outerShdw>
                  </a:effectLst>
                </a:rPr>
                <a:t>Resources</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70046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Managing Web Content</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Understanding WCM and the Default Features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Extending WCM</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Creating and Configuring WCM-Enabled Sites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7"/>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8"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9"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0"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1"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2" action="ppaction://hlinksldjump"/>
          </p:cNvPr>
          <p:cNvPicPr>
            <a:picLocks noChangeAspect="1" noChangeArrowheads="1"/>
          </p:cNvPicPr>
          <p:nvPr/>
        </p:nvPicPr>
        <p:blipFill>
          <a:blip r:embed="rId13"/>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2"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透過多國語言站台的管理能力</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來滿足人文</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技術以及商務方面內容的發佈</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Plan for Multilingual Sites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Plan Variations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Variations and Multiple Languages Sites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97129" y="1250019"/>
            <a:ext cx="2758607"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108146" y="3917616"/>
            <a:ext cx="2758607" cy="3576270"/>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155879" y="3963880"/>
            <a:ext cx="2636128"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149413" y="1296285"/>
            <a:ext cx="2636128"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sp>
        <p:nvSpPr>
          <p:cNvPr id="80" name="Rectangle 79">
            <a:hlinkClick r:id="" action="ppaction://noaction"/>
          </p:cNvPr>
          <p:cNvSpPr/>
          <p:nvPr/>
        </p:nvSpPr>
        <p:spPr>
          <a:xfrm>
            <a:off x="1885855" y="7303275"/>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238076" y="1378987"/>
            <a:ext cx="281097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140870" y="1563274"/>
            <a:ext cx="2839200" cy="2292935"/>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7"/>
              </a:rPr>
              <a:t>Active Directory</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8"/>
              </a:rPr>
              <a:t>SharePoint </a:t>
            </a:r>
            <a:r>
              <a:rPr lang="en-US" sz="1300" dirty="0">
                <a:solidFill>
                  <a:schemeClr val="tx2"/>
                </a:solidFill>
                <a:latin typeface="Segoe" pitchFamily="34" charset="0"/>
                <a:hlinkClick r:id="rId8"/>
              </a:rPr>
              <a:t>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fr-FR" sz="1300" dirty="0">
                <a:solidFill>
                  <a:schemeClr val="tx2"/>
                </a:solidFill>
                <a:latin typeface="Segoe" pitchFamily="34" charset="0"/>
              </a:rPr>
              <a:t>Office Professional Plus 2007 (</a:t>
            </a:r>
            <a:r>
              <a:rPr lang="fr-FR" sz="1300" dirty="0">
                <a:solidFill>
                  <a:schemeClr val="tx2"/>
                </a:solidFill>
                <a:latin typeface="Segoe" pitchFamily="34" charset="0"/>
                <a:hlinkClick r:id="rId9"/>
              </a:rPr>
              <a:t>InfoPath</a:t>
            </a:r>
            <a:r>
              <a:rPr lang="fr-FR" sz="1300" dirty="0">
                <a:solidFill>
                  <a:schemeClr val="tx2"/>
                </a:solidFill>
                <a:latin typeface="Segoe" pitchFamily="34" charset="0"/>
              </a:rPr>
              <a:t>)</a:t>
            </a: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0"/>
              </a:rPr>
              <a:t>SQL Server 2005</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1"/>
              </a:rPr>
              <a:t>Forefront Security for SharePoint Server</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2"/>
              </a:rPr>
              <a:t>Office Forms 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3"/>
              </a:rPr>
              <a:t>Windows </a:t>
            </a:r>
            <a:r>
              <a:rPr lang="en-US" sz="1300" dirty="0">
                <a:solidFill>
                  <a:schemeClr val="tx2"/>
                </a:solidFill>
                <a:latin typeface="Segoe" pitchFamily="34" charset="0"/>
                <a:hlinkClick r:id="rId13"/>
              </a:rPr>
              <a:t>Mobile 6</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4"/>
              </a:rPr>
              <a:t>Windows Rights Management Services </a:t>
            </a:r>
            <a:endParaRPr lang="en-US" sz="1300" dirty="0">
              <a:solidFill>
                <a:schemeClr val="tx2"/>
              </a:solidFill>
              <a:latin typeface="Segoe" pitchFamily="34" charset="0"/>
            </a:endParaRPr>
          </a:p>
        </p:txBody>
      </p:sp>
      <p:sp>
        <p:nvSpPr>
          <p:cNvPr id="38" name="Text Placeholder 2"/>
          <p:cNvSpPr txBox="1">
            <a:spLocks/>
          </p:cNvSpPr>
          <p:nvPr/>
        </p:nvSpPr>
        <p:spPr bwMode="auto">
          <a:xfrm>
            <a:off x="257245" y="4082367"/>
            <a:ext cx="3480931"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87989" y="149764"/>
            <a:ext cx="1052593" cy="816746"/>
            <a:chOff x="9787989" y="149764"/>
            <a:chExt cx="1052593"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51" name="Right Arrow 50"/>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105100" y="4424855"/>
            <a:ext cx="2806262" cy="1923604"/>
          </a:xfrm>
          <a:prstGeom prst="rect">
            <a:avLst/>
          </a:prstGeom>
        </p:spPr>
        <p:txBody>
          <a:bodyPr wrap="square">
            <a:spAutoFit/>
          </a:bodyPr>
          <a:lstStyle/>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9"/>
              </a:rPr>
              <a:t>www.microsoft.com/MOF</a:t>
            </a: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0"/>
              </a:rPr>
              <a:t>www.microsoft.com/MSF</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1"/>
              </a:rPr>
              <a:t>Enterprise Content Management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2"/>
              </a:rPr>
              <a:t>Successful Records Management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3"/>
              </a:rPr>
              <a:t>Business Process and Forms</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4"/>
              </a:rPr>
              <a:t>Harness the Power of Content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4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400" dirty="0">
              <a:solidFill>
                <a:srgbClr val="FFFFFF"/>
              </a:solidFill>
              <a:latin typeface="Segoe" pitchFamily="34" charset="0"/>
            </a:endParaRPr>
          </a:p>
        </p:txBody>
      </p:sp>
      <p:graphicFrame>
        <p:nvGraphicFramePr>
          <p:cNvPr id="9218" name="Object 2"/>
          <p:cNvGraphicFramePr>
            <a:graphicFrameLocks noChangeAspect="1"/>
          </p:cNvGraphicFramePr>
          <p:nvPr/>
        </p:nvGraphicFramePr>
        <p:xfrm>
          <a:off x="3009899" y="1917700"/>
          <a:ext cx="7758399" cy="5295736"/>
        </p:xfrm>
        <a:graphic>
          <a:graphicData uri="http://schemas.openxmlformats.org/presentationml/2006/ole">
            <p:oleObj spid="_x0000_s9218" name="Visio" r:id="rId25" imgW="13954506" imgH="9532112"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125636"/>
            <a:chOff x="212251" y="1290404"/>
            <a:chExt cx="4481668" cy="5125636"/>
          </a:xfrm>
        </p:grpSpPr>
        <p:sp>
          <p:nvSpPr>
            <p:cNvPr id="13" name="Rounded Rectangle 12"/>
            <p:cNvSpPr/>
            <p:nvPr/>
          </p:nvSpPr>
          <p:spPr bwMode="auto">
            <a:xfrm rot="10800000">
              <a:off x="2122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83420"/>
              <a:ext cx="2169162"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Rationalized</a:t>
              </a:r>
            </a:p>
          </p:txBody>
        </p:sp>
        <p:sp>
          <p:nvSpPr>
            <p:cNvPr id="21" name="Rectangle 20"/>
            <p:cNvSpPr/>
            <p:nvPr/>
          </p:nvSpPr>
          <p:spPr>
            <a:xfrm>
              <a:off x="287020" y="1889760"/>
              <a:ext cx="4272280" cy="3985706"/>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架構出針對分散式資訊儲存以及內容資料管理的方案</a:t>
              </a:r>
              <a:endParaRPr lang="en-US" sz="180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將受管理的資料與文件</a:t>
              </a:r>
              <a:r>
                <a:rPr lang="en-US" altLang="zh-TW" sz="1800" kern="0" dirty="0" smtClean="0">
                  <a:solidFill>
                    <a:schemeClr val="tx2"/>
                  </a:solidFill>
                  <a:latin typeface="Segoe" pitchFamily="34" charset="0"/>
                </a:rPr>
                <a:t>/Email</a:t>
              </a:r>
              <a:r>
                <a:rPr lang="zh-TW" altLang="en-US" sz="1800" kern="0" dirty="0" smtClean="0">
                  <a:solidFill>
                    <a:schemeClr val="tx2"/>
                  </a:solidFill>
                  <a:latin typeface="Segoe" pitchFamily="34" charset="0"/>
                </a:rPr>
                <a:t>結合表單的使用</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提供以</a:t>
              </a:r>
              <a:r>
                <a:rPr lang="en-US" altLang="zh-TW" sz="1800" kern="0" dirty="0" smtClean="0">
                  <a:solidFill>
                    <a:schemeClr val="tx2"/>
                  </a:solidFill>
                  <a:latin typeface="Segoe" pitchFamily="34" charset="0"/>
                </a:rPr>
                <a:t>XML Schema</a:t>
              </a:r>
              <a:r>
                <a:rPr lang="zh-TW" altLang="en-US" sz="1800" kern="0" dirty="0" smtClean="0">
                  <a:solidFill>
                    <a:schemeClr val="tx2"/>
                  </a:solidFill>
                  <a:latin typeface="Segoe" pitchFamily="34" charset="0"/>
                </a:rPr>
                <a:t>為主要格式的文件範本</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針對</a:t>
              </a:r>
              <a:r>
                <a:rPr lang="en-US" altLang="zh-TW" sz="1800" kern="0" dirty="0" smtClean="0">
                  <a:solidFill>
                    <a:schemeClr val="tx2"/>
                  </a:solidFill>
                  <a:latin typeface="Segoe" pitchFamily="34" charset="0"/>
                </a:rPr>
                <a:t>HR</a:t>
              </a:r>
              <a:r>
                <a:rPr lang="zh-TW" altLang="en-US" sz="1800" kern="0" dirty="0" smtClean="0">
                  <a:solidFill>
                    <a:schemeClr val="tx2"/>
                  </a:solidFill>
                  <a:latin typeface="Segoe" pitchFamily="34" charset="0"/>
                </a:rPr>
                <a:t>原則</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連絡人以及</a:t>
              </a:r>
              <a:r>
                <a:rPr lang="en-US" altLang="zh-TW" sz="1800" kern="0" dirty="0" smtClean="0">
                  <a:solidFill>
                    <a:schemeClr val="tx2"/>
                  </a:solidFill>
                  <a:latin typeface="Segoe" pitchFamily="34" charset="0"/>
                </a:rPr>
                <a:t>Email</a:t>
              </a:r>
              <a:r>
                <a:rPr lang="zh-TW" altLang="en-US" sz="1800" kern="0" dirty="0" smtClean="0">
                  <a:solidFill>
                    <a:schemeClr val="tx2"/>
                  </a:solidFill>
                  <a:latin typeface="Segoe" pitchFamily="34" charset="0"/>
                </a:rPr>
                <a:t>提供自動化保存原則的管理</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針對內部</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外部以及網際網路站台提供多層次的編輯著作網站內容的能力</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將電子表單與</a:t>
              </a:r>
              <a:r>
                <a:rPr lang="en-US" altLang="zh-TW" sz="1800" kern="0" dirty="0" smtClean="0">
                  <a:solidFill>
                    <a:schemeClr val="tx2"/>
                  </a:solidFill>
                  <a:latin typeface="Segoe" pitchFamily="34" charset="0"/>
                </a:rPr>
                <a:t>LOB</a:t>
              </a:r>
              <a:r>
                <a:rPr lang="zh-TW" altLang="en-US" sz="1800" kern="0" dirty="0" smtClean="0">
                  <a:solidFill>
                    <a:schemeClr val="tx2"/>
                  </a:solidFill>
                  <a:latin typeface="Segoe" pitchFamily="34" charset="0"/>
                </a:rPr>
                <a:t>系統以及流程處理的整合</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提供離線與行動表單的使用能力</a:t>
              </a:r>
              <a:endParaRPr lang="en-US" sz="18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87989" y="149764"/>
            <a:ext cx="1113507" cy="816746"/>
            <a:chOff x="9787989" y="149764"/>
            <a:chExt cx="1113507"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957731" y="1839044"/>
            <a:ext cx="4481668" cy="5125636"/>
            <a:chOff x="5698651" y="1290404"/>
            <a:chExt cx="4481668" cy="5125636"/>
          </a:xfrm>
        </p:grpSpPr>
        <p:sp>
          <p:nvSpPr>
            <p:cNvPr id="52" name="Rounded Rectangle 51"/>
            <p:cNvSpPr/>
            <p:nvPr/>
          </p:nvSpPr>
          <p:spPr bwMode="auto">
            <a:xfrm rot="10800000">
              <a:off x="56986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776208" y="134950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768125" y="1368180"/>
              <a:ext cx="1616126"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Dynamic</a:t>
              </a:r>
            </a:p>
          </p:txBody>
        </p:sp>
        <p:sp>
          <p:nvSpPr>
            <p:cNvPr id="55" name="Rectangle 54"/>
            <p:cNvSpPr/>
            <p:nvPr/>
          </p:nvSpPr>
          <p:spPr>
            <a:xfrm>
              <a:off x="5811520" y="1877060"/>
              <a:ext cx="4246880" cy="2067233"/>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採用結構化的</a:t>
              </a:r>
              <a:r>
                <a:rPr lang="en-US" altLang="zh-TW" sz="1800" dirty="0" smtClean="0">
                  <a:solidFill>
                    <a:schemeClr val="tx2"/>
                  </a:solidFill>
                  <a:latin typeface="Segoe" pitchFamily="34" charset="0"/>
                </a:rPr>
                <a:t>XML</a:t>
              </a:r>
              <a:r>
                <a:rPr lang="zh-TW" altLang="en-US" sz="1800" dirty="0" smtClean="0">
                  <a:solidFill>
                    <a:schemeClr val="tx2"/>
                  </a:solidFill>
                  <a:latin typeface="Segoe" pitchFamily="34" charset="0"/>
                </a:rPr>
                <a:t>標準撰寫方式</a:t>
              </a:r>
              <a:r>
                <a:rPr lang="en-US" altLang="zh-TW" sz="1800" dirty="0" smtClean="0">
                  <a:solidFill>
                    <a:schemeClr val="tx2"/>
                  </a:solidFill>
                  <a:latin typeface="Segoe" pitchFamily="34" charset="0"/>
                </a:rPr>
                <a:t>(XBRL,SPL,</a:t>
              </a:r>
              <a:r>
                <a:rPr lang="zh-TW" altLang="en-US" sz="1800" dirty="0" smtClean="0">
                  <a:solidFill>
                    <a:schemeClr val="tx2"/>
                  </a:solidFill>
                  <a:latin typeface="Segoe" pitchFamily="34" charset="0"/>
                </a:rPr>
                <a:t>企業所定義的標準</a:t>
              </a:r>
              <a:r>
                <a:rPr lang="en-US" altLang="zh-TW" sz="1800" dirty="0" smtClean="0">
                  <a:solidFill>
                    <a:schemeClr val="tx2"/>
                  </a:solidFill>
                  <a:latin typeface="Segoe" pitchFamily="34" charset="0"/>
                </a:rPr>
                <a:t>)</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無論是針對網際網路與外部網路的站台都可以透過單一的網頁編寫工具來進行管理</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表單與工作流程的完美結合將可跨部門</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系統以及組織來進行協同運作</a:t>
              </a:r>
              <a:endParaRPr lang="en-US" sz="1800" kern="0" dirty="0">
                <a:solidFill>
                  <a:schemeClr val="tx2"/>
                </a:solidFill>
                <a:latin typeface="Segoe" pitchFamily="34" charset="0"/>
              </a:endParaRPr>
            </a:p>
          </p:txBody>
        </p:sp>
      </p:grpSp>
      <p:sp>
        <p:nvSpPr>
          <p:cNvPr id="37" name="Isosceles Triangle 3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甚麼是基礎架構優化</a:t>
            </a:r>
            <a:endParaRPr lang="zh-TW" altLang="en-US" dirty="0"/>
          </a:p>
        </p:txBody>
      </p:sp>
      <p:graphicFrame>
        <p:nvGraphicFramePr>
          <p:cNvPr id="4" name="內容版面配置區 3"/>
          <p:cNvGraphicFramePr>
            <a:graphicFrameLocks noGrp="1"/>
          </p:cNvGraphicFramePr>
          <p:nvPr>
            <p:ph idx="1"/>
          </p:nvPr>
        </p:nvGraphicFramePr>
        <p:xfrm>
          <a:off x="459106" y="1697356"/>
          <a:ext cx="10056494" cy="5481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1" name="Rounded Rectangle 50"/>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2" name="Rounded Rectangle 51"/>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3" name="Group 52"/>
          <p:cNvGrpSpPr/>
          <p:nvPr/>
        </p:nvGrpSpPr>
        <p:grpSpPr>
          <a:xfrm>
            <a:off x="357925" y="1322460"/>
            <a:ext cx="3573996" cy="926470"/>
            <a:chOff x="357925" y="1322460"/>
            <a:chExt cx="3573996" cy="926470"/>
          </a:xfrm>
        </p:grpSpPr>
        <p:sp>
          <p:nvSpPr>
            <p:cNvPr id="54" name="Round Same Side Corner Rectangle 5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ectangle 54"/>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6" name="Group 55"/>
          <p:cNvGrpSpPr/>
          <p:nvPr/>
        </p:nvGrpSpPr>
        <p:grpSpPr>
          <a:xfrm>
            <a:off x="4343643" y="1322460"/>
            <a:ext cx="2277216" cy="926470"/>
            <a:chOff x="4343643" y="1322460"/>
            <a:chExt cx="2277216" cy="926470"/>
          </a:xfrm>
        </p:grpSpPr>
        <p:sp>
          <p:nvSpPr>
            <p:cNvPr id="57" name="Round Same Side Corner Rectangle 56"/>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ectangle 57"/>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9" name="Group 58"/>
          <p:cNvGrpSpPr/>
          <p:nvPr/>
        </p:nvGrpSpPr>
        <p:grpSpPr>
          <a:xfrm>
            <a:off x="6998773" y="1322460"/>
            <a:ext cx="3638747" cy="926470"/>
            <a:chOff x="6998773" y="1322460"/>
            <a:chExt cx="3638747" cy="926470"/>
          </a:xfrm>
        </p:grpSpPr>
        <p:sp>
          <p:nvSpPr>
            <p:cNvPr id="60" name="Round Same Side Corner Rectangle 59"/>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1" name="Rectangle 60"/>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1" name="Rectangle 20"/>
          <p:cNvSpPr/>
          <p:nvPr/>
        </p:nvSpPr>
        <p:spPr>
          <a:xfrm>
            <a:off x="536486" y="2057022"/>
            <a:ext cx="3387814" cy="1392689"/>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難以針對儲存在多個儲存位置的資訊進行存取與管理</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難以製作與發佈內容</a:t>
            </a:r>
            <a:endParaRPr lang="en-US" sz="13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難以有更流暢的方式進行跨組織的商業流程應用程式的使用</a:t>
            </a:r>
            <a:endParaRPr lang="en-US" sz="13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難以維護大量文件的結構性與一致性</a:t>
            </a:r>
            <a:endParaRPr lang="en-US" sz="1300" kern="0" dirty="0">
              <a:solidFill>
                <a:schemeClr val="tx2"/>
              </a:solidFill>
              <a:latin typeface="Segoe" pitchFamily="34" charset="0"/>
            </a:endParaRPr>
          </a:p>
        </p:txBody>
      </p:sp>
      <p:sp>
        <p:nvSpPr>
          <p:cNvPr id="22" name="Rectangle 21"/>
          <p:cNvSpPr/>
          <p:nvPr/>
        </p:nvSpPr>
        <p:spPr>
          <a:xfrm>
            <a:off x="472986" y="4801573"/>
            <a:ext cx="3286214" cy="179279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針對關鍵的商業資訊內容難以由單一的企業來源所提供</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針對大量</a:t>
            </a:r>
            <a:r>
              <a:rPr lang="en-US" altLang="zh-TW" sz="1300" dirty="0" smtClean="0">
                <a:solidFill>
                  <a:schemeClr val="tx2"/>
                </a:solidFill>
                <a:latin typeface="Segoe" pitchFamily="34" charset="0"/>
              </a:rPr>
              <a:t>Web</a:t>
            </a:r>
            <a:r>
              <a:rPr lang="zh-TW" altLang="en-US" sz="1300" dirty="0" smtClean="0">
                <a:solidFill>
                  <a:schemeClr val="tx2"/>
                </a:solidFill>
                <a:latin typeface="Segoe" pitchFamily="34" charset="0"/>
              </a:rPr>
              <a:t>站台的佈署與管理需花上極高的成本</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難以去對應進行變更中的商業邏輯來符合跨組織商業流程的作業處理</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難以確保跨多個文件與多位作者之間作業的一致性</a:t>
            </a:r>
            <a:endParaRPr lang="en-US" sz="1300" dirty="0">
              <a:solidFill>
                <a:schemeClr val="tx2"/>
              </a:solidFill>
              <a:latin typeface="Segoe" pitchFamily="34" charset="0"/>
            </a:endParaRPr>
          </a:p>
        </p:txBody>
      </p:sp>
      <p:sp>
        <p:nvSpPr>
          <p:cNvPr id="23" name="Text Placeholder 2"/>
          <p:cNvSpPr txBox="1">
            <a:spLocks/>
          </p:cNvSpPr>
          <p:nvPr/>
        </p:nvSpPr>
        <p:spPr bwMode="auto">
          <a:xfrm>
            <a:off x="4170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17093" y="44537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073900" y="2044322"/>
            <a:ext cx="3441700" cy="165686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透過部份商業流程的結合讓各項記錄管理的作業更有效率</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維護在整個網站上所看到與感受到的一致性</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讓工作群組享有更流暢的商務運作以及改善設計的跨組織決策管理能力</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更容易進行結構性與協同合作文件的建立</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kern="0" dirty="0">
              <a:solidFill>
                <a:schemeClr val="tx2"/>
              </a:solidFill>
              <a:latin typeface="Segoe" pitchFamily="34" charset="0"/>
            </a:endParaRPr>
          </a:p>
        </p:txBody>
      </p:sp>
      <p:sp>
        <p:nvSpPr>
          <p:cNvPr id="43" name="Rectangle 42"/>
          <p:cNvSpPr/>
          <p:nvPr/>
        </p:nvSpPr>
        <p:spPr>
          <a:xfrm>
            <a:off x="6998363" y="4674573"/>
            <a:ext cx="3479137" cy="2285241"/>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讓持續存放在多個不同儲存位置的內容</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可以毫不費力的讓使用者來進行搜尋以及安全存取</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讓使用者能夠很簡單的去進行網站內容的快速發佈</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並且在不太需要動用到</a:t>
            </a:r>
            <a:r>
              <a:rPr lang="en-US" altLang="zh-TW" sz="1300" dirty="0" smtClean="0">
                <a:solidFill>
                  <a:schemeClr val="tx2"/>
                </a:solidFill>
                <a:latin typeface="Segoe" pitchFamily="34" charset="0"/>
              </a:rPr>
              <a:t>IT</a:t>
            </a:r>
            <a:r>
              <a:rPr lang="zh-TW" altLang="en-US" sz="1300" dirty="0" smtClean="0">
                <a:solidFill>
                  <a:schemeClr val="tx2"/>
                </a:solidFill>
                <a:latin typeface="Segoe" pitchFamily="34" charset="0"/>
              </a:rPr>
              <a:t>人員的協助下進行</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以最低成本改善以及提供了更流暢更快速的跨組織協同運作機制</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改善文件的品質與提升作者的生產力以及增強內容的分享與可重覆使用的機制</a:t>
            </a:r>
            <a:endParaRPr lang="en-US" sz="1300" dirty="0">
              <a:solidFill>
                <a:schemeClr val="tx2"/>
              </a:solidFill>
              <a:latin typeface="Segoe" pitchFamily="34" charset="0"/>
            </a:endParaRPr>
          </a:p>
        </p:txBody>
      </p:sp>
      <p:sp>
        <p:nvSpPr>
          <p:cNvPr id="44" name="Text Placeholder 2"/>
          <p:cNvSpPr txBox="1">
            <a:spLocks/>
          </p:cNvSpPr>
          <p:nvPr/>
        </p:nvSpPr>
        <p:spPr bwMode="auto">
          <a:xfrm>
            <a:off x="70849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022815" y="44283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82352" y="2044322"/>
            <a:ext cx="2145448" cy="185435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建置可結合跨多重內容儲存位置的原則控管機制</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針對設計</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網站的託管以及內容的傳輸建置工作流程解決方案</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建置可跨越組織的複雜表單以及文件工作流程解決方案</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鼓勵與促進作者能夠去進行結構化文件的編寫</a:t>
            </a:r>
            <a:endParaRPr lang="en-US" sz="120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3" name="Group 52"/>
          <p:cNvGrpSpPr/>
          <p:nvPr/>
        </p:nvGrpSpPr>
        <p:grpSpPr>
          <a:xfrm>
            <a:off x="9787989" y="149764"/>
            <a:ext cx="1113507" cy="816746"/>
            <a:chOff x="9787989" y="149764"/>
            <a:chExt cx="1113507" cy="816746"/>
          </a:xfrm>
        </p:grpSpPr>
        <p:grpSp>
          <p:nvGrpSpPr>
            <p:cNvPr id="4"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4"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5"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6"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7"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66" name="Rectangle 13">
            <a:hlinkClick r:id="rId8" action="ppaction://hlinksldjump"/>
          </p:cNvPr>
          <p:cNvPicPr>
            <a:picLocks noChangeAspect="1" noChangeArrowheads="1"/>
          </p:cNvPicPr>
          <p:nvPr/>
        </p:nvPicPr>
        <p:blipFill>
          <a:blip r:embed="rId9"/>
          <a:srcRect/>
          <a:stretch>
            <a:fillRect/>
          </a:stretch>
        </p:blipFill>
        <p:spPr bwMode="auto">
          <a:xfrm>
            <a:off x="1759335" y="7212225"/>
            <a:ext cx="1848321" cy="992777"/>
          </a:xfrm>
          <a:prstGeom prst="rect">
            <a:avLst/>
          </a:prstGeom>
          <a:noFill/>
          <a:ln w="9525">
            <a:noFill/>
            <a:miter lim="800000"/>
            <a:headEnd/>
            <a:tailEnd/>
          </a:ln>
        </p:spPr>
      </p:pic>
      <p:sp>
        <p:nvSpPr>
          <p:cNvPr id="78" name="TextBox 77">
            <a:hlinkClick r:id="rId8"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83" name="Isosceles Triangle 82">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84" name="TextBox 83">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9"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4" name="Rectangle 63"/>
          <p:cNvSpPr/>
          <p:nvPr/>
        </p:nvSpPr>
        <p:spPr>
          <a:xfrm>
            <a:off x="472986" y="2044322"/>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建置可結合跨多重內容儲存位置的原則控管機制</a:t>
            </a:r>
            <a:endParaRPr lang="en-US" sz="1400" dirty="0" smtClean="0">
              <a:solidFill>
                <a:schemeClr val="tx2"/>
              </a:solidFill>
              <a:latin typeface="Segoe" pitchFamily="34" charset="0"/>
            </a:endParaRPr>
          </a:p>
        </p:txBody>
      </p:sp>
      <p:grpSp>
        <p:nvGrpSpPr>
          <p:cNvPr id="65" name="Group 60"/>
          <p:cNvGrpSpPr/>
          <p:nvPr/>
        </p:nvGrpSpPr>
        <p:grpSpPr>
          <a:xfrm>
            <a:off x="6156379" y="1322463"/>
            <a:ext cx="4400491" cy="926470"/>
            <a:chOff x="357925" y="1322460"/>
            <a:chExt cx="3573996" cy="926470"/>
          </a:xfrm>
        </p:grpSpPr>
        <p:sp>
          <p:nvSpPr>
            <p:cNvPr id="67" name="Round Same Side Corner Rectangle 66"/>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8" name="Rectangle 67"/>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9" name="Rectangle 68"/>
          <p:cNvSpPr/>
          <p:nvPr/>
        </p:nvSpPr>
        <p:spPr>
          <a:xfrm>
            <a:off x="6271441" y="2044325"/>
            <a:ext cx="4311986" cy="1915909"/>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Introducing Windows Rights Management Services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Introduction to Information Management Policy</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Plan Information Management Policies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Managing policies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7"/>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6" name="Group 52"/>
          <p:cNvGrpSpPr/>
          <p:nvPr/>
        </p:nvGrpSpPr>
        <p:grpSpPr>
          <a:xfrm>
            <a:off x="9787989" y="149764"/>
            <a:ext cx="1113507" cy="816746"/>
            <a:chOff x="9787989" y="149764"/>
            <a:chExt cx="1113507"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8"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9"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0"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1"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66" name="Rectangle 13">
            <a:hlinkClick r:id="rId12" action="ppaction://hlinksldjump"/>
          </p:cNvPr>
          <p:cNvPicPr>
            <a:picLocks noChangeAspect="1" noChangeArrowheads="1"/>
          </p:cNvPicPr>
          <p:nvPr/>
        </p:nvPicPr>
        <p:blipFill>
          <a:blip r:embed="rId13"/>
          <a:srcRect/>
          <a:stretch>
            <a:fillRect/>
          </a:stretch>
        </p:blipFill>
        <p:spPr bwMode="auto">
          <a:xfrm>
            <a:off x="1759335" y="7212225"/>
            <a:ext cx="1848321" cy="992777"/>
          </a:xfrm>
          <a:prstGeom prst="rect">
            <a:avLst/>
          </a:prstGeom>
          <a:noFill/>
          <a:ln w="9525">
            <a:noFill/>
            <a:miter lim="800000"/>
            <a:headEnd/>
            <a:tailEnd/>
          </a:ln>
        </p:spPr>
      </p:pic>
      <p:sp>
        <p:nvSpPr>
          <p:cNvPr id="78" name="TextBox 77">
            <a:hlinkClick r:id="rId12"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83" name="Isosceles Triangle 82">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84" name="TextBox 83">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4" name="Rectangle 63"/>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針對設計</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網站的託管以及內容的傳輸建置工作流程解決方案</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7" name="Round Same Side Corner Rectangle 66"/>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8" name="Rectangle 67"/>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9" name="Rectangle 68"/>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Workflows Overview </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Workflow Web Hosting</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Content Migration Overview</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66"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78" name="TextBox 77">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83" name="Isosceles Triangle 82">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84" name="TextBox 83">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4" name="Rectangle 63"/>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建置可跨越組織的複雜表單以及文件工作流程解決方案</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7" name="Round Same Side Corner Rectangle 66"/>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8" name="Rectangle 67"/>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9" name="Rectangle 68"/>
          <p:cNvSpPr/>
          <p:nvPr/>
        </p:nvSpPr>
        <p:spPr>
          <a:xfrm>
            <a:off x="6271441" y="2044325"/>
            <a:ext cx="4311986" cy="290592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Workflows Overview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Developing Workflows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Developing Workflow Activities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Windows Workflow Foundation Activities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7"/>
              </a:rPr>
              <a:t>Developing Workflow-Enabled Applications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8"/>
              </a:rPr>
              <a:t>Windows Workflow Foundation Programming Guide </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9"/>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10"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1"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2"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3"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66" name="Rectangle 13">
            <a:hlinkClick r:id="rId14" action="ppaction://hlinksldjump"/>
          </p:cNvPr>
          <p:cNvPicPr>
            <a:picLocks noChangeAspect="1" noChangeArrowheads="1"/>
          </p:cNvPicPr>
          <p:nvPr/>
        </p:nvPicPr>
        <p:blipFill>
          <a:blip r:embed="rId15"/>
          <a:srcRect/>
          <a:stretch>
            <a:fillRect/>
          </a:stretch>
        </p:blipFill>
        <p:spPr bwMode="auto">
          <a:xfrm>
            <a:off x="1759335" y="7212225"/>
            <a:ext cx="1848321" cy="992777"/>
          </a:xfrm>
          <a:prstGeom prst="rect">
            <a:avLst/>
          </a:prstGeom>
          <a:noFill/>
          <a:ln w="9525">
            <a:noFill/>
            <a:miter lim="800000"/>
            <a:headEnd/>
            <a:tailEnd/>
          </a:ln>
        </p:spPr>
      </p:pic>
      <p:sp>
        <p:nvSpPr>
          <p:cNvPr id="78" name="TextBox 77">
            <a:hlinkClick r:id="rId1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83" name="Isosceles Triangle 82">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84" name="TextBox 83">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4" name="Rectangle 63"/>
          <p:cNvSpPr/>
          <p:nvPr/>
        </p:nvSpPr>
        <p:spPr>
          <a:xfrm>
            <a:off x="472986" y="2044322"/>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鼓勵與促進作者能夠去進行結構化文件的編寫</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7" name="Round Same Side Corner Rectangle 66"/>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8" name="Rectangle 67"/>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9" name="Rectangle 68"/>
          <p:cNvSpPr/>
          <p:nvPr/>
        </p:nvSpPr>
        <p:spPr>
          <a:xfrm>
            <a:off x="6271441" y="2044325"/>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InfoPath Support for XML Technologies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4"/>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66" name="Rectangle 13">
            <a:hlinkClick r:id="rId9" action="ppaction://hlinksldjump"/>
          </p:cNvPr>
          <p:cNvPicPr>
            <a:picLocks noChangeAspect="1" noChangeArrowheads="1"/>
          </p:cNvPicPr>
          <p:nvPr/>
        </p:nvPicPr>
        <p:blipFill>
          <a:blip r:embed="rId10"/>
          <a:srcRect/>
          <a:stretch>
            <a:fillRect/>
          </a:stretch>
        </p:blipFill>
        <p:spPr bwMode="auto">
          <a:xfrm>
            <a:off x="1759335" y="7212225"/>
            <a:ext cx="1848321" cy="992777"/>
          </a:xfrm>
          <a:prstGeom prst="rect">
            <a:avLst/>
          </a:prstGeom>
          <a:noFill/>
          <a:ln w="9525">
            <a:noFill/>
            <a:miter lim="800000"/>
            <a:headEnd/>
            <a:tailEnd/>
          </a:ln>
        </p:spPr>
      </p:pic>
      <p:sp>
        <p:nvSpPr>
          <p:cNvPr id="78" name="TextBox 77">
            <a:hlinkClick r:id="rId9"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83" name="Isosceles Triangle 82">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84" name="TextBox 83">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168166" y="1176443"/>
            <a:ext cx="2869324" cy="4308487"/>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178675" y="4256690"/>
            <a:ext cx="2858814" cy="3226676"/>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206071" y="4332455"/>
            <a:ext cx="273188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227337" y="1243732"/>
            <a:ext cx="273188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sp>
        <p:nvSpPr>
          <p:cNvPr id="80" name="Rectangle 79">
            <a:hlinkClick r:id="" action="ppaction://noaction"/>
          </p:cNvPr>
          <p:cNvSpPr/>
          <p:nvPr/>
        </p:nvSpPr>
        <p:spPr>
          <a:xfrm>
            <a:off x="1874838" y="7204122"/>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321166" y="1326434"/>
            <a:ext cx="291308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225208" y="1678881"/>
            <a:ext cx="2948915" cy="2092881"/>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7"/>
              </a:rPr>
              <a:t>Active Directory</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8"/>
              </a:rPr>
              <a:t>SharePoint </a:t>
            </a:r>
            <a:r>
              <a:rPr lang="en-US" sz="1300" dirty="0">
                <a:solidFill>
                  <a:schemeClr val="tx2"/>
                </a:solidFill>
                <a:latin typeface="Segoe" pitchFamily="34" charset="0"/>
                <a:hlinkClick r:id="rId8"/>
              </a:rPr>
              <a:t>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9"/>
              </a:rPr>
              <a:t>Office Forms 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rPr>
              <a:t>Office Enterprise </a:t>
            </a:r>
            <a:r>
              <a:rPr lang="en-US" sz="1300" dirty="0" smtClean="0">
                <a:solidFill>
                  <a:schemeClr val="tx2"/>
                </a:solidFill>
                <a:latin typeface="Segoe" pitchFamily="34" charset="0"/>
              </a:rPr>
              <a:t>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0"/>
              </a:rPr>
              <a:t>SQL Server 2005</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1"/>
              </a:rPr>
              <a:t>Windows Mobile 6</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2"/>
              </a:rPr>
              <a:t>Windows Rights Management Services </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3"/>
              </a:rPr>
              <a:t>Forefront Security for SharePoint</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4"/>
              </a:rPr>
              <a:t>Windows  Workflow Foundation</a:t>
            </a:r>
            <a:endParaRPr lang="en-US" sz="1300" dirty="0">
              <a:solidFill>
                <a:schemeClr val="tx2"/>
              </a:solidFill>
              <a:latin typeface="Segoe" pitchFamily="34" charset="0"/>
            </a:endParaRPr>
          </a:p>
        </p:txBody>
      </p:sp>
      <p:sp>
        <p:nvSpPr>
          <p:cNvPr id="38" name="Text Placeholder 2"/>
          <p:cNvSpPr txBox="1">
            <a:spLocks/>
          </p:cNvSpPr>
          <p:nvPr/>
        </p:nvSpPr>
        <p:spPr bwMode="auto">
          <a:xfrm>
            <a:off x="355221" y="4450204"/>
            <a:ext cx="302761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87989" y="149764"/>
            <a:ext cx="1113507" cy="816746"/>
            <a:chOff x="9787989" y="149764"/>
            <a:chExt cx="1113507"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51" name="Right Arrow 50"/>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112654" y="4671430"/>
            <a:ext cx="2872283" cy="1923604"/>
          </a:xfrm>
          <a:prstGeom prst="rect">
            <a:avLst/>
          </a:prstGeom>
        </p:spPr>
        <p:txBody>
          <a:bodyPr wrap="square">
            <a:spAutoFit/>
          </a:bodyPr>
          <a:lstStyle/>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9"/>
              </a:rPr>
              <a:t>www.microsoft.com/MOF</a:t>
            </a: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0"/>
              </a:rPr>
              <a:t>www.microsoft.com/MSF</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1"/>
              </a:rPr>
              <a:t>Enterprise Content Management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2"/>
              </a:rPr>
              <a:t>Successful Records Management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3"/>
              </a:rPr>
              <a:t>Business Process and Forms</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24"/>
              </a:rPr>
              <a:t>Harness the Power of Content</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4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400" dirty="0">
              <a:solidFill>
                <a:srgbClr val="FFFFFF"/>
              </a:solidFill>
              <a:latin typeface="Segoe" pitchFamily="34" charset="0"/>
            </a:endParaRPr>
          </a:p>
        </p:txBody>
      </p:sp>
      <p:graphicFrame>
        <p:nvGraphicFramePr>
          <p:cNvPr id="1027" name="Object 3"/>
          <p:cNvGraphicFramePr>
            <a:graphicFrameLocks noChangeAspect="1"/>
          </p:cNvGraphicFramePr>
          <p:nvPr/>
        </p:nvGraphicFramePr>
        <p:xfrm>
          <a:off x="3008313" y="1346201"/>
          <a:ext cx="7773436" cy="5857326"/>
        </p:xfrm>
        <a:graphic>
          <a:graphicData uri="http://schemas.openxmlformats.org/presentationml/2006/ole">
            <p:oleObj spid="_x0000_s1027" name="Visio" r:id="rId25" imgW="13945362" imgH="10511130"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en-US" sz="2800" dirty="0" smtClean="0">
                <a:solidFill>
                  <a:schemeClr val="tx2"/>
                </a:solidFill>
              </a:rPr>
              <a:t> </a:t>
            </a:r>
            <a:r>
              <a:rPr lang="zh-TW" altLang="en-US" sz="2800" dirty="0" smtClean="0">
                <a:solidFill>
                  <a:schemeClr val="tx2"/>
                </a:solidFill>
              </a:rPr>
              <a:t>基本層級進化至標準層級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125636"/>
            <a:chOff x="212251" y="1290404"/>
            <a:chExt cx="4481668" cy="5125636"/>
          </a:xfrm>
        </p:grpSpPr>
        <p:sp>
          <p:nvSpPr>
            <p:cNvPr id="13" name="Rounded Rectangle 12"/>
            <p:cNvSpPr/>
            <p:nvPr/>
          </p:nvSpPr>
          <p:spPr bwMode="auto">
            <a:xfrm rot="10800000">
              <a:off x="2122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83420"/>
              <a:ext cx="1082326" cy="523208"/>
            </a:xfrm>
            <a:prstGeom prst="rect">
              <a:avLst/>
            </a:prstGeom>
          </p:spPr>
          <p:txBody>
            <a:bodyPr wrap="none" lIns="91429" tIns="45714" rIns="91429" bIns="45714">
              <a:spAutoFit/>
            </a:bodyPr>
            <a:lstStyle/>
            <a:p>
              <a:pPr algn="ctr" defTabSz="914292"/>
              <a:r>
                <a:rPr lang="en-US" altLang="zh-TW" sz="2800" b="1" i="1" kern="0" dirty="0" smtClean="0">
                  <a:solidFill>
                    <a:schemeClr val="tx2"/>
                  </a:solidFill>
                  <a:effectLst>
                    <a:outerShdw blurRad="38100" dist="38100" dir="2700000" algn="tl">
                      <a:srgbClr val="000000">
                        <a:alpha val="43137"/>
                      </a:srgbClr>
                    </a:outerShdw>
                  </a:effectLst>
                </a:rPr>
                <a:t>Basic</a:t>
              </a:r>
              <a:endParaRPr lang="en-US" sz="2800" b="1" i="1" kern="0" dirty="0">
                <a:solidFill>
                  <a:schemeClr val="tx2"/>
                </a:solidFill>
                <a:effectLst>
                  <a:outerShdw blurRad="38100" dist="38100" dir="2700000" algn="tl">
                    <a:srgbClr val="000000">
                      <a:alpha val="43137"/>
                    </a:srgbClr>
                  </a:outerShdw>
                </a:effectLst>
              </a:endParaRPr>
            </a:p>
          </p:txBody>
        </p:sp>
        <p:sp>
          <p:nvSpPr>
            <p:cNvPr id="21" name="Rectangle 20"/>
            <p:cNvSpPr/>
            <p:nvPr/>
          </p:nvSpPr>
          <p:spPr>
            <a:xfrm>
              <a:off x="384086" y="2044322"/>
              <a:ext cx="4187914" cy="1669688"/>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600" dirty="0" smtClean="0">
                  <a:solidFill>
                    <a:schemeClr val="tx2"/>
                  </a:solidFill>
                  <a:latin typeface="Segoe" pitchFamily="34" charset="0"/>
                </a:rPr>
                <a:t>透過檔案分享</a:t>
              </a:r>
              <a:r>
                <a:rPr lang="en-US" altLang="zh-TW" sz="1600" dirty="0" smtClean="0">
                  <a:solidFill>
                    <a:schemeClr val="tx2"/>
                  </a:solidFill>
                  <a:latin typeface="Segoe" pitchFamily="34" charset="0"/>
                </a:rPr>
                <a:t>,</a:t>
              </a:r>
              <a:r>
                <a:rPr lang="zh-TW" altLang="en-US" sz="1600" dirty="0" smtClean="0">
                  <a:solidFill>
                    <a:schemeClr val="tx2"/>
                  </a:solidFill>
                  <a:latin typeface="Segoe" pitchFamily="34" charset="0"/>
                </a:rPr>
                <a:t>公用資料夾</a:t>
              </a:r>
              <a:r>
                <a:rPr lang="en-US" altLang="zh-TW" sz="1600" dirty="0" smtClean="0">
                  <a:solidFill>
                    <a:schemeClr val="tx2"/>
                  </a:solidFill>
                  <a:latin typeface="Segoe" pitchFamily="34" charset="0"/>
                </a:rPr>
                <a:t>,FTP</a:t>
              </a:r>
              <a:r>
                <a:rPr lang="zh-TW" altLang="en-US" sz="1600" dirty="0" smtClean="0">
                  <a:solidFill>
                    <a:schemeClr val="tx2"/>
                  </a:solidFill>
                  <a:latin typeface="Segoe" pitchFamily="34" charset="0"/>
                </a:rPr>
                <a:t>站台以及</a:t>
              </a:r>
              <a:r>
                <a:rPr lang="en-US" altLang="zh-TW" sz="1600" dirty="0" smtClean="0">
                  <a:solidFill>
                    <a:schemeClr val="tx2"/>
                  </a:solidFill>
                  <a:latin typeface="Segoe" pitchFamily="34" charset="0"/>
                </a:rPr>
                <a:t>Email</a:t>
              </a:r>
              <a:endParaRPr lang="en-US" sz="16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採用一些對等式協同工作區</a:t>
              </a:r>
              <a:endParaRPr lang="en-US" sz="16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採用固定式的內部網路</a:t>
              </a:r>
              <a:r>
                <a:rPr lang="en-US" altLang="zh-TW" sz="1600" kern="0" dirty="0" smtClean="0">
                  <a:solidFill>
                    <a:schemeClr val="tx2"/>
                  </a:solidFill>
                  <a:latin typeface="Segoe" pitchFamily="34" charset="0"/>
                </a:rPr>
                <a:t>,</a:t>
              </a:r>
              <a:r>
                <a:rPr lang="zh-TW" altLang="en-US" sz="1600" kern="0" dirty="0" smtClean="0">
                  <a:solidFill>
                    <a:schemeClr val="tx2"/>
                  </a:solidFill>
                  <a:latin typeface="Segoe" pitchFamily="34" charset="0"/>
                </a:rPr>
                <a:t>一些對等式入口</a:t>
              </a:r>
              <a:endParaRPr lang="en-US" sz="16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採用固定式的使用者使用者清單</a:t>
              </a:r>
              <a:r>
                <a:rPr lang="en-US" altLang="zh-TW" sz="1600" kern="0" dirty="0" smtClean="0">
                  <a:solidFill>
                    <a:schemeClr val="tx2"/>
                  </a:solidFill>
                  <a:latin typeface="Segoe" pitchFamily="34" charset="0"/>
                </a:rPr>
                <a:t>(</a:t>
              </a:r>
              <a:r>
                <a:rPr lang="zh-TW" altLang="en-US" sz="1600" kern="0" dirty="0" smtClean="0">
                  <a:solidFill>
                    <a:schemeClr val="tx2"/>
                  </a:solidFill>
                  <a:latin typeface="Segoe" pitchFamily="34" charset="0"/>
                </a:rPr>
                <a:t>沒有目錄服務</a:t>
              </a:r>
              <a:r>
                <a:rPr lang="en-US" altLang="zh-TW" sz="1600" kern="0" dirty="0" smtClean="0">
                  <a:solidFill>
                    <a:schemeClr val="tx2"/>
                  </a:solidFill>
                  <a:latin typeface="Segoe" pitchFamily="34" charset="0"/>
                </a:rPr>
                <a:t>)</a:t>
              </a:r>
              <a:endParaRPr lang="en-US" sz="16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70299"/>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957731" y="1839044"/>
            <a:ext cx="4481668" cy="5125636"/>
            <a:chOff x="5698651" y="1290404"/>
            <a:chExt cx="4481668" cy="5125636"/>
          </a:xfrm>
        </p:grpSpPr>
        <p:sp>
          <p:nvSpPr>
            <p:cNvPr id="52" name="Rounded Rectangle 51"/>
            <p:cNvSpPr/>
            <p:nvPr/>
          </p:nvSpPr>
          <p:spPr bwMode="auto">
            <a:xfrm rot="10800000">
              <a:off x="56986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776208" y="134950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768125" y="1368180"/>
              <a:ext cx="2339080" cy="523208"/>
            </a:xfrm>
            <a:prstGeom prst="rect">
              <a:avLst/>
            </a:prstGeom>
          </p:spPr>
          <p:txBody>
            <a:bodyPr wrap="none" lIns="91429" tIns="45714" rIns="91429" bIns="45714">
              <a:spAutoFit/>
            </a:bodyPr>
            <a:lstStyle/>
            <a:p>
              <a:pPr algn="ctr" defTabSz="914292"/>
              <a:r>
                <a:rPr lang="en-US" altLang="zh-TW" sz="2800" b="1" i="1" kern="0" dirty="0" smtClean="0">
                  <a:solidFill>
                    <a:schemeClr val="tx2"/>
                  </a:solidFill>
                  <a:effectLst>
                    <a:outerShdw blurRad="38100" dist="38100" dir="2700000" algn="tl">
                      <a:srgbClr val="000000">
                        <a:alpha val="43137"/>
                      </a:srgbClr>
                    </a:outerShdw>
                  </a:effectLst>
                </a:rPr>
                <a:t>Standardized</a:t>
              </a:r>
              <a:endParaRPr lang="en-US" sz="2800" b="1" i="1" kern="0" dirty="0">
                <a:solidFill>
                  <a:schemeClr val="tx2"/>
                </a:solidFill>
                <a:effectLst>
                  <a:outerShdw blurRad="38100" dist="38100" dir="2700000" algn="tl">
                    <a:srgbClr val="000000">
                      <a:alpha val="43137"/>
                    </a:srgbClr>
                  </a:outerShdw>
                </a:effectLst>
              </a:endParaRPr>
            </a:p>
          </p:txBody>
        </p:sp>
        <p:sp>
          <p:nvSpPr>
            <p:cNvPr id="55" name="Rectangle 54"/>
            <p:cNvSpPr/>
            <p:nvPr/>
          </p:nvSpPr>
          <p:spPr>
            <a:xfrm>
              <a:off x="5870486" y="2029082"/>
              <a:ext cx="4187914" cy="3029034"/>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en-US" altLang="zh-TW" sz="1600" dirty="0" smtClean="0">
                  <a:solidFill>
                    <a:schemeClr val="tx2"/>
                  </a:solidFill>
                  <a:latin typeface="Segoe" pitchFamily="34" charset="0"/>
                </a:rPr>
                <a:t>IT</a:t>
              </a:r>
              <a:r>
                <a:rPr lang="zh-TW" altLang="en-US" sz="1600" dirty="0" smtClean="0">
                  <a:solidFill>
                    <a:schemeClr val="tx2"/>
                  </a:solidFill>
                  <a:latin typeface="Segoe" pitchFamily="34" charset="0"/>
                </a:rPr>
                <a:t>與一般使用者可以透過原則的建立與權限的管理機制去共同建立協同合作的工作區</a:t>
              </a:r>
              <a:endParaRPr lang="en-US" sz="16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讓協同合作工作區與現有生產環境中的應用程式進行整合</a:t>
              </a:r>
              <a:endParaRPr lang="en-US" sz="16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在協同合作工作區中可以進行文件與內容的安全控管以及版本的管理能力</a:t>
              </a:r>
              <a:endParaRPr lang="en-US" sz="16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提供多重入口服務</a:t>
              </a:r>
              <a:r>
                <a:rPr lang="en-US" altLang="zh-TW" sz="1600" kern="0" dirty="0" smtClean="0">
                  <a:solidFill>
                    <a:schemeClr val="tx2"/>
                  </a:solidFill>
                  <a:latin typeface="Segoe" pitchFamily="34" charset="0"/>
                </a:rPr>
                <a:t>,</a:t>
              </a:r>
              <a:r>
                <a:rPr lang="zh-TW" altLang="en-US" sz="1600" kern="0" dirty="0" smtClean="0">
                  <a:solidFill>
                    <a:schemeClr val="tx2"/>
                  </a:solidFill>
                  <a:latin typeface="Segoe" pitchFamily="34" charset="0"/>
                </a:rPr>
                <a:t>這包括了</a:t>
              </a:r>
              <a:r>
                <a:rPr lang="en-US" altLang="zh-TW" sz="1600" kern="0" dirty="0" smtClean="0">
                  <a:solidFill>
                    <a:schemeClr val="tx2"/>
                  </a:solidFill>
                  <a:latin typeface="Segoe" pitchFamily="34" charset="0"/>
                </a:rPr>
                <a:t>LOB</a:t>
              </a:r>
              <a:r>
                <a:rPr lang="zh-TW" altLang="en-US" sz="1600" kern="0" dirty="0" smtClean="0">
                  <a:solidFill>
                    <a:schemeClr val="tx2"/>
                  </a:solidFill>
                  <a:latin typeface="Segoe" pitchFamily="34" charset="0"/>
                </a:rPr>
                <a:t>入口或商用應用系統入口</a:t>
              </a:r>
              <a:endParaRPr lang="en-US" sz="16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將入口網站的存取與目錄服務整合</a:t>
              </a:r>
              <a:endParaRPr lang="en-US" sz="16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600" kern="0" dirty="0" smtClean="0">
                  <a:solidFill>
                    <a:schemeClr val="tx2"/>
                  </a:solidFill>
                  <a:latin typeface="Segoe" pitchFamily="34" charset="0"/>
                </a:rPr>
                <a:t>提供一個以企業單位等級為主的對等式社群作業能力</a:t>
              </a:r>
              <a:r>
                <a:rPr lang="en-US" altLang="zh-TW" sz="1600" kern="0" dirty="0" smtClean="0">
                  <a:solidFill>
                    <a:schemeClr val="tx2"/>
                  </a:solidFill>
                  <a:latin typeface="Segoe" pitchFamily="34" charset="0"/>
                </a:rPr>
                <a:t>,</a:t>
              </a:r>
              <a:r>
                <a:rPr lang="zh-TW" altLang="en-US" sz="1600" kern="0" dirty="0" smtClean="0">
                  <a:solidFill>
                    <a:schemeClr val="tx2"/>
                  </a:solidFill>
                  <a:latin typeface="Segoe" pitchFamily="34" charset="0"/>
                </a:rPr>
                <a:t>不如一個整個組織</a:t>
              </a:r>
              <a:r>
                <a:rPr lang="en-US" altLang="zh-TW" sz="1600" kern="0" dirty="0" smtClean="0">
                  <a:solidFill>
                    <a:schemeClr val="tx2"/>
                  </a:solidFill>
                  <a:latin typeface="Segoe" pitchFamily="34" charset="0"/>
                </a:rPr>
                <a:t>IT</a:t>
              </a:r>
              <a:r>
                <a:rPr lang="zh-TW" altLang="en-US" sz="1600" kern="0" dirty="0" smtClean="0">
                  <a:solidFill>
                    <a:schemeClr val="tx2"/>
                  </a:solidFill>
                  <a:latin typeface="Segoe" pitchFamily="34" charset="0"/>
                </a:rPr>
                <a:t>控管的能力</a:t>
              </a:r>
              <a:endParaRPr lang="en-US" sz="1600" kern="0" dirty="0">
                <a:solidFill>
                  <a:schemeClr val="tx2"/>
                </a:solidFill>
                <a:latin typeface="Segoe" pitchFamily="34" charset="0"/>
              </a:endParaRPr>
            </a:p>
          </p:txBody>
        </p:sp>
      </p:grpSp>
      <p:sp>
        <p:nvSpPr>
          <p:cNvPr id="37" name="Isosceles Triangle 36">
            <a:hlinkClick r:id="rId9"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rId9"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rot="10800000">
            <a:off x="6963572" y="1305645"/>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ounded Rectangle 59"/>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5" y="1322460"/>
            <a:ext cx="3573996"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4" name="Group 63"/>
          <p:cNvGrpSpPr/>
          <p:nvPr/>
        </p:nvGrpSpPr>
        <p:grpSpPr>
          <a:xfrm>
            <a:off x="4343643" y="1322460"/>
            <a:ext cx="2277216" cy="926470"/>
            <a:chOff x="4343643" y="1322460"/>
            <a:chExt cx="2277216" cy="926470"/>
          </a:xfrm>
        </p:grpSpPr>
        <p:sp>
          <p:nvSpPr>
            <p:cNvPr id="65" name="Round Same Side Corner Rectangle 64"/>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6" name="Rectangle 65"/>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 name="Group 66"/>
          <p:cNvGrpSpPr/>
          <p:nvPr/>
        </p:nvGrpSpPr>
        <p:grpSpPr>
          <a:xfrm>
            <a:off x="6998773" y="1322460"/>
            <a:ext cx="3638747" cy="926470"/>
            <a:chOff x="6998773" y="1322460"/>
            <a:chExt cx="3638747" cy="926470"/>
          </a:xfrm>
        </p:grpSpPr>
        <p:sp>
          <p:nvSpPr>
            <p:cNvPr id="68" name="Round Same Side Corner Rectangle 67"/>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8" name="Rectangle 77"/>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en-US" sz="2800" dirty="0" smtClean="0">
                <a:solidFill>
                  <a:schemeClr val="tx2"/>
                </a:solidFill>
              </a:rPr>
              <a:t> </a:t>
            </a: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472986" y="2044322"/>
            <a:ext cx="3502114" cy="2056973"/>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對於儲存在網路中不同位置的文件來進行尋找相當困難</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對於內容的發佈與管理困難</a:t>
            </a:r>
            <a:endParaRPr lang="en-US" sz="13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對於跨組織進行人</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內容以及作業流程處理相當困難</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協同合作中需要經常性的切換到不同的應用程式不僅浪費時間也容易造成使用者操作上的混淆</a:t>
            </a:r>
            <a:endParaRPr lang="en-US" sz="13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endParaRPr lang="en-US" sz="1300" kern="0" dirty="0">
              <a:solidFill>
                <a:schemeClr val="tx2"/>
              </a:solidFill>
              <a:latin typeface="Segoe" pitchFamily="34" charset="0"/>
            </a:endParaRPr>
          </a:p>
        </p:txBody>
      </p:sp>
      <p:sp>
        <p:nvSpPr>
          <p:cNvPr id="22" name="Rectangle 21"/>
          <p:cNvSpPr/>
          <p:nvPr/>
        </p:nvSpPr>
        <p:spPr>
          <a:xfrm>
            <a:off x="422186" y="4420573"/>
            <a:ext cx="3514814" cy="1856919"/>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難以進行既安全且又高效率的文件發佈與管理</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難以依附對於不同使用者類型所喜好的入口網站資訊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難以滿足對於有特別商務流程執行需求或工作管理需求的使用者</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在單一介面中難以同時管理共用資訊以及網站內容的發佈</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dirty="0">
              <a:solidFill>
                <a:schemeClr val="tx2"/>
              </a:solidFill>
              <a:latin typeface="Segoe" pitchFamily="34" charset="0"/>
            </a:endParaRPr>
          </a:p>
        </p:txBody>
      </p:sp>
      <p:sp>
        <p:nvSpPr>
          <p:cNvPr id="23" name="Text Placeholder 2"/>
          <p:cNvSpPr txBox="1">
            <a:spLocks/>
          </p:cNvSpPr>
          <p:nvPr/>
        </p:nvSpPr>
        <p:spPr bwMode="auto">
          <a:xfrm>
            <a:off x="4678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55193" y="41743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100664" y="2044322"/>
            <a:ext cx="3694336" cy="165686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簡化文件的管理以及確保內容的一致性</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增加獲得大量的商業價值</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無論是在組織內外對於各類商務資訊的分享更有效率</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更流暢的存取各種資訊以及進行通訊</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即時</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非正規化以及已結構化的</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kern="0" dirty="0">
              <a:solidFill>
                <a:schemeClr val="tx2"/>
              </a:solidFill>
              <a:latin typeface="Segoe" pitchFamily="34" charset="0"/>
            </a:endParaRPr>
          </a:p>
        </p:txBody>
      </p:sp>
      <p:sp>
        <p:nvSpPr>
          <p:cNvPr id="43" name="Rectangle 42"/>
          <p:cNvSpPr/>
          <p:nvPr/>
        </p:nvSpPr>
        <p:spPr>
          <a:xfrm>
            <a:off x="6998363" y="4420573"/>
            <a:ext cx="3695037" cy="1885131"/>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更輕易的找到與存放相關的資訊</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內容在後端儲存系統的控管以及文件的重覆使用上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透過應用程式的邏輯或使用者的實務需求</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來經由客製化的方法將內容呈現在網站上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由於所提供的高彈性商業流程處理能力</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讓原有的許多企業各種商業程序的進行更加快速</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賦予桌上型電腦上的各類應用程式與伺服器之間的儲存資訊互動上變得更加豐富</a:t>
            </a:r>
            <a:endParaRPr lang="en-US" sz="1300" dirty="0">
              <a:solidFill>
                <a:schemeClr val="tx2"/>
              </a:solidFill>
              <a:latin typeface="Segoe" pitchFamily="34" charset="0"/>
            </a:endParaRPr>
          </a:p>
        </p:txBody>
      </p:sp>
      <p:sp>
        <p:nvSpPr>
          <p:cNvPr id="44" name="Text Placeholder 2"/>
          <p:cNvSpPr txBox="1">
            <a:spLocks/>
          </p:cNvSpPr>
          <p:nvPr/>
        </p:nvSpPr>
        <p:spPr bwMode="auto">
          <a:xfrm>
            <a:off x="70849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048215" y="41743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31552" y="1993522"/>
            <a:ext cx="2358808" cy="4639732"/>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部署一個具備高延展性的基礎架構到建構出擁有穩固</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資料控管</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版本控管</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資料庫結構化資料以及各站台層級搜尋能力的完整規劃</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部署一個具備高彈性設計與高延展能力的入口網站</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並且支援了從個人</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部門</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內部網路</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外部網路以及網際網路使用者存取的能力</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設計一些同時具備直覺化</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樣式豐富並且可依需求來量身設計的網站範本</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在入口網站上開發出具備個人化資訊到建立客製化摘要資訊</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部署一些標準化後的網站範本來改善與滿足大多數使用者經常會需要使用到的網站功能</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例如問題的追蹤</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工作的管理以及報表的呈現等等</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提供另類的連線方式支援去存取文件</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行事曆</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連絡人</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工作以及其它各類資訊</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25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6" name="Group 52"/>
          <p:cNvGrpSpPr/>
          <p:nvPr/>
        </p:nvGrpSpPr>
        <p:grpSpPr>
          <a:xfrm>
            <a:off x="9743845" y="149764"/>
            <a:ext cx="1098339" cy="816746"/>
            <a:chOff x="9743845" y="149764"/>
            <a:chExt cx="1098339"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rId10"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4" name="TextBox 53">
            <a:hlinkClick r:id="rId10"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hlinkClick r:id="rId10" action="ppaction://hlinksldjump"/>
              </a:rPr>
              <a:t>BACK</a:t>
            </a:r>
            <a:endParaRPr lang="en-US" sz="1800" b="1" dirty="0">
              <a:solidFill>
                <a:schemeClr val="tx2"/>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dirty="0" smtClean="0">
                  <a:solidFill>
                    <a:schemeClr val="tx2"/>
                  </a:solidFill>
                  <a:effectLst>
                    <a:outerShdw blurRad="38100" dist="38100" dir="2700000" algn="tl">
                      <a:srgbClr val="000000">
                        <a:alpha val="43137"/>
                      </a:srgbClr>
                    </a:outerShdw>
                  </a:effectLst>
                  <a:latin typeface="Segoe" pitchFamily="34" charset="0"/>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部署一個具備高延展性的基礎架構到建構出擁有穩固</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資料控管</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版本控管</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資料庫結構化資料以及各站台層級搜尋能力的完整規劃</a:t>
            </a:r>
            <a:endParaRPr lang="en-US" sz="1400" dirty="0" smtClean="0">
              <a:solidFill>
                <a:schemeClr val="tx2"/>
              </a:solidFill>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rId10"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4" name="TextBox 53">
            <a:hlinkClick r:id="rId10"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hlinkClick r:id="rId11" action="ppaction://hlinksldjump"/>
              </a:rPr>
              <a:t>BACK</a:t>
            </a:r>
            <a:endParaRPr lang="en-US" sz="18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7" name="Group 60"/>
          <p:cNvGrpSpPr/>
          <p:nvPr/>
        </p:nvGrpSpPr>
        <p:grpSpPr>
          <a:xfrm>
            <a:off x="6156379" y="1322463"/>
            <a:ext cx="4400491"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58" name="Rectangle 57"/>
          <p:cNvSpPr/>
          <p:nvPr/>
        </p:nvSpPr>
        <p:spPr>
          <a:xfrm>
            <a:off x="6271441" y="2044325"/>
            <a:ext cx="4311986" cy="170046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12"/>
              </a:rPr>
              <a:t>Design logical architecture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3"/>
              </a:rPr>
              <a:t>Design server farms and topologies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4"/>
              </a:rPr>
              <a:t>Plan for performance and capacity</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5"/>
              </a:rPr>
              <a:t>Deployment for Office SharePoint Server 2007</a:t>
            </a:r>
            <a:endParaRPr lang="en-US" sz="1400" dirty="0">
              <a:solidFill>
                <a:schemeClr val="tx2"/>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a:r>
                <a:rPr lang="zh-TW" altLang="en-US" sz="2800" b="1" dirty="0" smtClean="0">
                  <a:solidFill>
                    <a:schemeClr val="tx2"/>
                  </a:solidFill>
                  <a:effectLst>
                    <a:outerShdw blurRad="38100" dist="38100" dir="2700000" algn="tl">
                      <a:srgbClr val="000000">
                        <a:alpha val="43137"/>
                      </a:srgbClr>
                    </a:outerShdw>
                  </a:effectLst>
                  <a:latin typeface="Segoe" pitchFamily="34" charset="0"/>
                </a:rPr>
                <a:t>計劃</a:t>
              </a:r>
              <a:endParaRPr lang="en-US" sz="2800" b="1" dirty="0">
                <a:solidFill>
                  <a:schemeClr val="tx2"/>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部署一個具備高彈性設計與高延展能力的入口網站</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並且支援了從個人</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部門</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內部網路</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外部網路以及網際網路使用者存取的能力</a:t>
            </a:r>
            <a:endParaRPr lang="en-US" sz="1400" dirty="0" smtClean="0">
              <a:solidFill>
                <a:schemeClr val="tx2"/>
              </a:solidFill>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7" name="Group 60"/>
          <p:cNvGrpSpPr/>
          <p:nvPr/>
        </p:nvGrpSpPr>
        <p:grpSpPr>
          <a:xfrm>
            <a:off x="6156379" y="1322463"/>
            <a:ext cx="4400491"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58" name="Rectangle 57"/>
          <p:cNvSpPr/>
          <p:nvPr/>
        </p:nvSpPr>
        <p:spPr>
          <a:xfrm>
            <a:off x="6271441" y="2044325"/>
            <a:ext cx="4311986" cy="170046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10"/>
              </a:rPr>
              <a:t>Plan for system requirements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1"/>
              </a:rPr>
              <a:t>Plan overall design</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2"/>
              </a:rPr>
              <a:t>Plan for authentication</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3"/>
              </a:rPr>
              <a:t>Deployment for Office SharePoint Server 2007</a:t>
            </a:r>
            <a:endParaRPr lang="en-US" sz="1400" dirty="0">
              <a:solidFill>
                <a:schemeClr val="tx2"/>
              </a:solidFill>
              <a:latin typeface="Segoe" pitchFamily="34" charset="0"/>
            </a:endParaRPr>
          </a:p>
        </p:txBody>
      </p:sp>
      <p:sp>
        <p:nvSpPr>
          <p:cNvPr id="32" name="Isosceles Triangle 36">
            <a:hlinkClick r:id="rId14"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3" name="TextBox 37">
            <a:hlinkClick r:id="rId14"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基礎架構優化流程</a:t>
            </a:r>
            <a:endParaRPr lang="zh-TW" altLang="en-US" dirty="0"/>
          </a:p>
        </p:txBody>
      </p:sp>
      <p:graphicFrame>
        <p:nvGraphicFramePr>
          <p:cNvPr id="4" name="內容版面配置區 3"/>
          <p:cNvGraphicFramePr>
            <a:graphicFrameLocks noGrp="1"/>
          </p:cNvGraphicFramePr>
          <p:nvPr>
            <p:ph idx="1"/>
          </p:nvPr>
        </p:nvGraphicFramePr>
        <p:xfrm>
          <a:off x="335958" y="955344"/>
          <a:ext cx="10056812" cy="6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dirty="0" smtClean="0">
                  <a:solidFill>
                    <a:schemeClr val="tx2"/>
                  </a:solidFill>
                  <a:effectLst>
                    <a:outerShdw blurRad="38100" dist="38100" dir="2700000" algn="tl">
                      <a:srgbClr val="000000">
                        <a:alpha val="43137"/>
                      </a:srgbClr>
                    </a:outerShdw>
                  </a:effectLst>
                  <a:latin typeface="Segoe" pitchFamily="34" charset="0"/>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設計一些同時具備直覺化</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樣式豐富並且可依需求來量身設計的網站範本</a:t>
            </a:r>
            <a:endParaRPr lang="en-US" sz="1400" dirty="0" smtClean="0">
              <a:solidFill>
                <a:schemeClr val="tx2"/>
              </a:solidFill>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defTabSz="914292"/>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i="1" kern="0" dirty="0">
              <a:solidFill>
                <a:schemeClr val="tx2"/>
              </a:solidFill>
              <a:effectLst>
                <a:outerShdw blurRad="38100" dist="38100" dir="2700000" algn="tl">
                  <a:srgbClr val="000000">
                    <a:alpha val="43137"/>
                  </a:srgbClr>
                </a:outerShdw>
              </a:effectLst>
            </a:endParaRPr>
          </a:p>
        </p:txBody>
      </p:sp>
      <p:sp>
        <p:nvSpPr>
          <p:cNvPr id="51" name="TextBox 50">
            <a:hlinkClick r:id="rId4" action="ppaction://hlinksldjump"/>
          </p:cNvPr>
          <p:cNvSpPr txBox="1"/>
          <p:nvPr/>
        </p:nvSpPr>
        <p:spPr>
          <a:xfrm>
            <a:off x="1841158" y="7364627"/>
            <a:ext cx="1680519" cy="707886"/>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smtClean="0">
              <a:solidFill>
                <a:schemeClr val="bg1">
                  <a:lumMod val="75000"/>
                  <a:lumOff val="25000"/>
                </a:schemeClr>
              </a:solidFill>
              <a:latin typeface="Segoe" pitchFamily="34" charset="0"/>
            </a:endParaRPr>
          </a:p>
          <a:p>
            <a:pPr algn="ctr"/>
            <a:endParaRPr lang="en-US" sz="2000" b="1" dirty="0">
              <a:solidFill>
                <a:schemeClr val="bg1">
                  <a:lumMod val="75000"/>
                  <a:lumOff val="25000"/>
                </a:schemeClr>
              </a:solidFill>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rId10"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4" name="TextBox 53">
            <a:hlinkClick r:id="rId10"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grpSp>
        <p:nvGrpSpPr>
          <p:cNvPr id="7" name="Group 60"/>
          <p:cNvGrpSpPr/>
          <p:nvPr/>
        </p:nvGrpSpPr>
        <p:grpSpPr>
          <a:xfrm>
            <a:off x="6156379" y="1322463"/>
            <a:ext cx="4400491"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58" name="Rectangle 57"/>
          <p:cNvSpPr/>
          <p:nvPr/>
        </p:nvSpPr>
        <p:spPr>
          <a:xfrm>
            <a:off x="6271441" y="2044325"/>
            <a:ext cx="4311986" cy="71045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11"/>
              </a:rPr>
              <a:t>Managing navigation and site structures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2"/>
              </a:rPr>
              <a:t>SharePoint Designer 2007 Help and How-to</a:t>
            </a:r>
            <a:endParaRPr lang="en-US" sz="1400" dirty="0">
              <a:solidFill>
                <a:schemeClr val="tx2"/>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dirty="0" smtClean="0">
                  <a:solidFill>
                    <a:schemeClr val="tx2"/>
                  </a:solidFill>
                  <a:effectLst>
                    <a:outerShdw blurRad="38100" dist="38100" dir="2700000" algn="tl">
                      <a:srgbClr val="000000">
                        <a:alpha val="43137"/>
                      </a:srgbClr>
                    </a:outerShdw>
                  </a:effectLst>
                  <a:latin typeface="Segoe" pitchFamily="34" charset="0"/>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在入口網站上開發出具備個人化資訊到建立客製化摘要資訊</a:t>
            </a:r>
            <a:endParaRPr lang="en-US" sz="1400" dirty="0" smtClean="0">
              <a:solidFill>
                <a:schemeClr val="tx2"/>
              </a:solidFill>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7" name="Group 60"/>
          <p:cNvGrpSpPr/>
          <p:nvPr/>
        </p:nvGrpSpPr>
        <p:grpSpPr>
          <a:xfrm>
            <a:off x="6156379" y="1322463"/>
            <a:ext cx="4400491"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58" name="Rectangle 57"/>
          <p:cNvSpPr/>
          <p:nvPr/>
        </p:nvSpPr>
        <p:spPr>
          <a:xfrm>
            <a:off x="6271441" y="2044325"/>
            <a:ext cx="4311986" cy="92589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10"/>
              </a:rPr>
              <a:t>Role-Based Templates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1"/>
              </a:rPr>
              <a:t>Target audiences </a:t>
            </a:r>
            <a:r>
              <a:rPr lang="en-US" sz="1400" dirty="0" smtClean="0"/>
              <a:t/>
            </a:r>
            <a:br>
              <a:rPr lang="en-US" sz="1400" dirty="0" smtClean="0"/>
            </a:br>
            <a:endParaRPr lang="en-US" sz="1400" dirty="0">
              <a:solidFill>
                <a:schemeClr val="tx2"/>
              </a:solidFill>
              <a:latin typeface="Segoe" pitchFamily="34" charset="0"/>
            </a:endParaRPr>
          </a:p>
        </p:txBody>
      </p:sp>
      <p:sp>
        <p:nvSpPr>
          <p:cNvPr id="32" name="Isosceles Triangle 36">
            <a:hlinkClick r:id="rId12"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3" name="TextBox 37">
            <a:hlinkClick r:id="rId12"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dirty="0" smtClean="0">
                  <a:solidFill>
                    <a:schemeClr val="tx2"/>
                  </a:solidFill>
                  <a:effectLst>
                    <a:outerShdw blurRad="38100" dist="38100" dir="2700000" algn="tl">
                      <a:srgbClr val="000000">
                        <a:alpha val="43137"/>
                      </a:srgbClr>
                    </a:outerShdw>
                  </a:effectLst>
                  <a:latin typeface="Segoe" pitchFamily="34" charset="0"/>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部署一些標準化後的網站範本來改善與滿足大多數使用者經常會需要使用到的網站功能</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例如問題的追蹤</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工作的管理以及報表的呈現等等</a:t>
            </a:r>
            <a:endParaRPr lang="en-US" sz="1400" dirty="0" smtClean="0">
              <a:solidFill>
                <a:schemeClr val="tx2"/>
              </a:solidFill>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defTabSz="914292"/>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i="1" kern="0" dirty="0">
              <a:solidFill>
                <a:schemeClr val="tx2"/>
              </a:solidFill>
              <a:effectLst>
                <a:outerShdw blurRad="38100" dist="38100" dir="2700000" algn="tl">
                  <a:srgbClr val="000000">
                    <a:alpha val="43137"/>
                  </a:srgbClr>
                </a:outerShdw>
              </a:effectLst>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7" name="Group 60"/>
          <p:cNvGrpSpPr/>
          <p:nvPr/>
        </p:nvGrpSpPr>
        <p:grpSpPr>
          <a:xfrm>
            <a:off x="6156379" y="1322463"/>
            <a:ext cx="4400491"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58" name="Rectangle 57"/>
          <p:cNvSpPr/>
          <p:nvPr/>
        </p:nvSpPr>
        <p:spPr>
          <a:xfrm>
            <a:off x="6271441" y="2044325"/>
            <a:ext cx="4311986" cy="1420902"/>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10"/>
              </a:rPr>
              <a:t>Default site templates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1"/>
              </a:rPr>
              <a:t>Templates for SharePoint</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2"/>
              </a:rPr>
              <a:t>Application Templates for Windows SharePoint Services 3.0</a:t>
            </a:r>
            <a:endParaRPr lang="en-US" sz="1400" dirty="0">
              <a:solidFill>
                <a:schemeClr val="tx2"/>
              </a:solidFill>
              <a:latin typeface="Segoe" pitchFamily="34" charset="0"/>
            </a:endParaRPr>
          </a:p>
        </p:txBody>
      </p:sp>
      <p:sp>
        <p:nvSpPr>
          <p:cNvPr id="32" name="Isosceles Triangle 36">
            <a:hlinkClick r:id="rId13"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3" name="TextBox 37">
            <a:hlinkClick r:id="rId13"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62" name="Round Same Side Corner Rectangle 61"/>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3" name="Rectangle 62"/>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dirty="0" smtClean="0">
                  <a:solidFill>
                    <a:schemeClr val="tx2"/>
                  </a:solidFill>
                  <a:effectLst>
                    <a:outerShdw blurRad="38100" dist="38100" dir="2700000" algn="tl">
                      <a:srgbClr val="000000">
                        <a:alpha val="43137"/>
                      </a:srgbClr>
                    </a:outerShdw>
                  </a:effectLst>
                  <a:latin typeface="Segoe" pitchFamily="34" charset="0"/>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提供另類的連線方式支援去存取文件</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行事曆</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連絡人</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工作以及其它各類資訊</a:t>
            </a:r>
            <a:endParaRPr lang="en-US" sz="1400" dirty="0">
              <a:solidFill>
                <a:schemeClr val="tx2"/>
              </a:solidFill>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defTabSz="914292"/>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i="1" kern="0" dirty="0">
              <a:solidFill>
                <a:schemeClr val="tx2"/>
              </a:solidFill>
              <a:effectLst>
                <a:outerShdw blurRad="38100" dist="38100" dir="2700000" algn="tl">
                  <a:srgbClr val="000000">
                    <a:alpha val="43137"/>
                  </a:srgbClr>
                </a:outerShdw>
              </a:effectLst>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7" name="Group 60"/>
          <p:cNvGrpSpPr/>
          <p:nvPr/>
        </p:nvGrpSpPr>
        <p:grpSpPr>
          <a:xfrm>
            <a:off x="6156379" y="1322463"/>
            <a:ext cx="4400491"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58" name="Rectangle 57"/>
          <p:cNvSpPr/>
          <p:nvPr/>
        </p:nvSpPr>
        <p:spPr>
          <a:xfrm>
            <a:off x="6271441" y="2044325"/>
            <a:ext cx="4311986" cy="1915909"/>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10"/>
              </a:rPr>
              <a:t>Integrating e-mail with lists and libraries</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11"/>
              </a:rPr>
              <a:t>Open, edit, and update files from a SharePoint site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2"/>
              </a:rPr>
              <a:t>View and create tasks on a SharePoint site by using Outlook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13"/>
              </a:rPr>
              <a:t>View and update a SharePoint calendar</a:t>
            </a:r>
            <a:endParaRPr lang="en-US" sz="1400" dirty="0">
              <a:solidFill>
                <a:schemeClr val="tx2"/>
              </a:solidFill>
              <a:latin typeface="Segoe" pitchFamily="34" charset="0"/>
            </a:endParaRPr>
          </a:p>
        </p:txBody>
      </p:sp>
      <p:sp>
        <p:nvSpPr>
          <p:cNvPr id="32" name="Isosceles Triangle 36">
            <a:hlinkClick r:id="rId14"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3" name="TextBox 37">
            <a:hlinkClick r:id="rId14"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305090" y="1964722"/>
            <a:ext cx="2549320"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305091" y="4510214"/>
            <a:ext cx="2549320" cy="3571105"/>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361684" y="4577500"/>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361684" y="2032008"/>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協同合作</a:t>
            </a:r>
            <a:r>
              <a:rPr lang="en-US" dirty="0" smtClean="0">
                <a:solidFill>
                  <a:srgbClr val="FFB601"/>
                </a:solidFill>
              </a:rPr>
              <a:t/>
            </a:r>
            <a:br>
              <a:rPr lang="en-US" dirty="0" smtClean="0">
                <a:solidFill>
                  <a:srgbClr val="FFB601"/>
                </a:solidFill>
              </a:rPr>
            </a:br>
            <a:r>
              <a:rPr lang="zh-TW" altLang="en-US" sz="2800" dirty="0" smtClean="0">
                <a:solidFill>
                  <a:schemeClr val="tx2"/>
                </a:solidFill>
              </a:rPr>
              <a:t>基本層級進化至標準層級</a:t>
            </a:r>
            <a:endParaRPr lang="en-US" sz="2800" dirty="0">
              <a:solidFill>
                <a:schemeClr val="tx2"/>
              </a:solidFill>
            </a:endParaRPr>
          </a:p>
        </p:txBody>
      </p:sp>
      <p:sp>
        <p:nvSpPr>
          <p:cNvPr id="80" name="Rectangle 79">
            <a:hlinkClick r:id="" action="ppaction://noaction"/>
          </p:cNvPr>
          <p:cNvSpPr/>
          <p:nvPr/>
        </p:nvSpPr>
        <p:spPr>
          <a:xfrm>
            <a:off x="1874838" y="6477000"/>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444190" y="2114710"/>
            <a:ext cx="259771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345991" y="2467157"/>
            <a:ext cx="2453653" cy="2123658"/>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7"/>
              </a:rPr>
              <a:t>Active Directory</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8"/>
              </a:rPr>
              <a:t>Office SharePoint 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rPr>
              <a:t>Office Professional Plus 2007</a:t>
            </a: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9"/>
              </a:rPr>
              <a:t>SQL Server 2005</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0"/>
              </a:rPr>
              <a:t>Forefront Security for SharePoint Server</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400" dirty="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400" dirty="0">
              <a:solidFill>
                <a:schemeClr val="tx2"/>
              </a:solidFill>
              <a:latin typeface="Segoe" pitchFamily="34" charset="0"/>
            </a:endParaRPr>
          </a:p>
        </p:txBody>
      </p:sp>
      <p:sp>
        <p:nvSpPr>
          <p:cNvPr id="38" name="Text Placeholder 2"/>
          <p:cNvSpPr txBox="1">
            <a:spLocks/>
          </p:cNvSpPr>
          <p:nvPr/>
        </p:nvSpPr>
        <p:spPr bwMode="auto">
          <a:xfrm>
            <a:off x="428753" y="4674965"/>
            <a:ext cx="32168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43845" y="149764"/>
            <a:ext cx="1098339" cy="816746"/>
            <a:chOff x="9743845" y="149764"/>
            <a:chExt cx="1098339"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1"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2"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3"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4"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51" name="Right Arrow 50"/>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252882" y="4926985"/>
            <a:ext cx="2511342" cy="1692771"/>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5"/>
              </a:rPr>
              <a:t>www.microsoft.com/MOF</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6"/>
              </a:rPr>
              <a:t>www.microsoft.com/MSF</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7"/>
              </a:rPr>
              <a:t>Collaboration in MOSS</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8"/>
              </a:rPr>
              <a:t>Ready to Bring All Together</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a:solidFill>
                <a:schemeClr val="tx2"/>
              </a:solidFill>
              <a:latin typeface="Segoe" pitchFamily="34" charset="0"/>
            </a:endParaRPr>
          </a:p>
        </p:txBody>
      </p:sp>
      <p:graphicFrame>
        <p:nvGraphicFramePr>
          <p:cNvPr id="2050" name="Object 2"/>
          <p:cNvGraphicFramePr>
            <a:graphicFrameLocks noChangeAspect="1"/>
          </p:cNvGraphicFramePr>
          <p:nvPr/>
        </p:nvGraphicFramePr>
        <p:xfrm>
          <a:off x="3282950" y="1312359"/>
          <a:ext cx="7346950" cy="5909951"/>
        </p:xfrm>
        <a:graphic>
          <a:graphicData uri="http://schemas.openxmlformats.org/presentationml/2006/ole">
            <p:oleObj spid="_x0000_s267266" name="Visio" r:id="rId19" imgW="9933432" imgH="7990230" progId="">
              <p:embed/>
            </p:oleObj>
          </a:graphicData>
        </a:graphic>
      </p:graphicFrame>
      <p:sp>
        <p:nvSpPr>
          <p:cNvPr id="39" name="Isosceles Triangle 38">
            <a:hlinkClick r:id="rId20"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rId20"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latin typeface="微軟正黑體" pitchFamily="34" charset="-120"/>
                <a:ea typeface="微軟正黑體" pitchFamily="34" charset="-120"/>
              </a:rPr>
              <a:t/>
            </a:r>
            <a:br>
              <a:rPr lang="en-US" dirty="0">
                <a:latin typeface="微軟正黑體" pitchFamily="34" charset="-120"/>
                <a:ea typeface="微軟正黑體" pitchFamily="34" charset="-120"/>
              </a:rPr>
            </a:br>
            <a:r>
              <a:rPr lang="zh-TW" altLang="en-US" sz="2800" dirty="0" smtClean="0">
                <a:solidFill>
                  <a:schemeClr val="tx2"/>
                </a:solidFill>
              </a:rPr>
              <a:t>標準層級進化至合理層級</a:t>
            </a:r>
            <a:endParaRPr lang="en-US" sz="2800" dirty="0">
              <a:solidFill>
                <a:schemeClr val="tx2"/>
              </a:solidFill>
              <a:latin typeface="微軟正黑體" pitchFamily="34" charset="-120"/>
              <a:ea typeface="微軟正黑體" pitchFamily="34" charset="-120"/>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415196"/>
            <a:chOff x="212251" y="1290404"/>
            <a:chExt cx="4481668" cy="5289381"/>
          </a:xfrm>
        </p:grpSpPr>
        <p:sp>
          <p:nvSpPr>
            <p:cNvPr id="13" name="Rounded Rectangle 12"/>
            <p:cNvSpPr/>
            <p:nvPr/>
          </p:nvSpPr>
          <p:spPr bwMode="auto">
            <a:xfrm rot="10800000">
              <a:off x="212251" y="1290404"/>
              <a:ext cx="4481668" cy="5289381"/>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83420"/>
              <a:ext cx="2465846" cy="511052"/>
            </a:xfrm>
            <a:prstGeom prst="rect">
              <a:avLst/>
            </a:prstGeom>
          </p:spPr>
          <p:txBody>
            <a:bodyPr wrap="none" lIns="91429" tIns="45714" rIns="91429" bIns="45714">
              <a:spAutoFit/>
            </a:bodyPr>
            <a:lstStyle/>
            <a:p>
              <a:pPr algn="ctr" defTabSz="914292"/>
              <a:r>
                <a:rPr lang="en-US" altLang="zh-TW" sz="2800" b="1" i="1" dirty="0" smtClean="0">
                  <a:solidFill>
                    <a:schemeClr val="tx2"/>
                  </a:solidFill>
                  <a:latin typeface="微軟正黑體" pitchFamily="34" charset="-120"/>
                  <a:ea typeface="微軟正黑體" pitchFamily="34" charset="-120"/>
                </a:rPr>
                <a:t>Standardized</a:t>
              </a:r>
              <a:endParaRPr lang="en-US" sz="2800" b="1" i="1" kern="0"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1" name="Rectangle 20"/>
            <p:cNvSpPr/>
            <p:nvPr/>
          </p:nvSpPr>
          <p:spPr>
            <a:xfrm>
              <a:off x="384086" y="2044322"/>
              <a:ext cx="4187914" cy="2627970"/>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en-US" altLang="zh-TW" sz="1400" dirty="0" smtClean="0">
                  <a:solidFill>
                    <a:schemeClr val="tx2"/>
                  </a:solidFill>
                  <a:latin typeface="Segoe" pitchFamily="34" charset="0"/>
                </a:rPr>
                <a:t>IT</a:t>
              </a:r>
              <a:r>
                <a:rPr lang="zh-TW" altLang="en-US" sz="1400" dirty="0" smtClean="0">
                  <a:solidFill>
                    <a:schemeClr val="tx2"/>
                  </a:solidFill>
                  <a:latin typeface="Segoe" pitchFamily="34" charset="0"/>
                </a:rPr>
                <a:t>與一般使用者可以透過原則的建立與權限的管理機制去共同建立協同合作的工作區</a:t>
              </a:r>
              <a:endParaRPr lang="en-US" sz="140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400" kern="0" dirty="0" smtClean="0">
                  <a:solidFill>
                    <a:schemeClr val="tx2"/>
                  </a:solidFill>
                  <a:latin typeface="Segoe" pitchFamily="34" charset="0"/>
                </a:rPr>
                <a:t>讓協同合作工作區與現有生產環境中的應用程式進行整合</a:t>
              </a:r>
              <a:endParaRPr lang="en-US" sz="14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400" kern="0" dirty="0" smtClean="0">
                  <a:solidFill>
                    <a:schemeClr val="tx2"/>
                  </a:solidFill>
                  <a:latin typeface="Segoe" pitchFamily="34" charset="0"/>
                </a:rPr>
                <a:t>在協同合作工作區中可以進行文件與內容的安全控管以及版本的管理能力</a:t>
              </a:r>
              <a:endParaRPr lang="en-US" sz="14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400" kern="0" dirty="0" smtClean="0">
                  <a:solidFill>
                    <a:schemeClr val="tx2"/>
                  </a:solidFill>
                  <a:latin typeface="Segoe" pitchFamily="34" charset="0"/>
                </a:rPr>
                <a:t>提供多重入口服務</a:t>
              </a:r>
              <a:r>
                <a:rPr lang="en-US" altLang="zh-TW" sz="1400" kern="0" dirty="0" smtClean="0">
                  <a:solidFill>
                    <a:schemeClr val="tx2"/>
                  </a:solidFill>
                  <a:latin typeface="Segoe" pitchFamily="34" charset="0"/>
                </a:rPr>
                <a:t>,</a:t>
              </a:r>
              <a:r>
                <a:rPr lang="zh-TW" altLang="en-US" sz="1400" kern="0" dirty="0" smtClean="0">
                  <a:solidFill>
                    <a:schemeClr val="tx2"/>
                  </a:solidFill>
                  <a:latin typeface="Segoe" pitchFamily="34" charset="0"/>
                </a:rPr>
                <a:t>這包括了</a:t>
              </a:r>
              <a:r>
                <a:rPr lang="en-US" altLang="zh-TW" sz="1400" kern="0" dirty="0" smtClean="0">
                  <a:solidFill>
                    <a:schemeClr val="tx2"/>
                  </a:solidFill>
                  <a:latin typeface="Segoe" pitchFamily="34" charset="0"/>
                </a:rPr>
                <a:t>LOB</a:t>
              </a:r>
              <a:r>
                <a:rPr lang="zh-TW" altLang="en-US" sz="1400" kern="0" dirty="0" smtClean="0">
                  <a:solidFill>
                    <a:schemeClr val="tx2"/>
                  </a:solidFill>
                  <a:latin typeface="Segoe" pitchFamily="34" charset="0"/>
                </a:rPr>
                <a:t>入口或商用應用系統入口</a:t>
              </a:r>
              <a:endParaRPr lang="en-US" sz="14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400" kern="0" dirty="0" smtClean="0">
                  <a:solidFill>
                    <a:schemeClr val="tx2"/>
                  </a:solidFill>
                  <a:latin typeface="Segoe" pitchFamily="34" charset="0"/>
                </a:rPr>
                <a:t>將入口網站的存取與目錄服務整合</a:t>
              </a:r>
              <a:endParaRPr lang="en-US" sz="14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400" kern="0" dirty="0" smtClean="0">
                  <a:solidFill>
                    <a:schemeClr val="tx2"/>
                  </a:solidFill>
                  <a:latin typeface="Segoe" pitchFamily="34" charset="0"/>
                </a:rPr>
                <a:t>提供一個以企業單位等級為主的對等式社群作業能力</a:t>
              </a:r>
              <a:r>
                <a:rPr lang="en-US" altLang="zh-TW" sz="1400" kern="0" dirty="0" smtClean="0">
                  <a:solidFill>
                    <a:schemeClr val="tx2"/>
                  </a:solidFill>
                  <a:latin typeface="Segoe" pitchFamily="34" charset="0"/>
                </a:rPr>
                <a:t>,</a:t>
              </a:r>
              <a:r>
                <a:rPr lang="zh-TW" altLang="en-US" sz="1400" kern="0" dirty="0" smtClean="0">
                  <a:solidFill>
                    <a:schemeClr val="tx2"/>
                  </a:solidFill>
                  <a:latin typeface="Segoe" pitchFamily="34" charset="0"/>
                </a:rPr>
                <a:t>不如一個整個組織</a:t>
              </a:r>
              <a:r>
                <a:rPr lang="en-US" altLang="zh-TW" sz="1400" kern="0" dirty="0" smtClean="0">
                  <a:solidFill>
                    <a:schemeClr val="tx2"/>
                  </a:solidFill>
                  <a:latin typeface="Segoe" pitchFamily="34" charset="0"/>
                </a:rPr>
                <a:t>IT</a:t>
              </a:r>
              <a:r>
                <a:rPr lang="zh-TW" altLang="en-US" sz="1400" kern="0" dirty="0" smtClean="0">
                  <a:solidFill>
                    <a:schemeClr val="tx2"/>
                  </a:solidFill>
                  <a:latin typeface="Segoe" pitchFamily="34" charset="0"/>
                </a:rPr>
                <a:t>控管的能力</a:t>
              </a:r>
              <a:endParaRPr lang="en-US" sz="14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87989" y="149764"/>
            <a:ext cx="1052593" cy="816746"/>
            <a:chOff x="9787989" y="149764"/>
            <a:chExt cx="1052593"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Rounded Rectangle 51"/>
          <p:cNvSpPr/>
          <p:nvPr/>
        </p:nvSpPr>
        <p:spPr bwMode="auto">
          <a:xfrm rot="10800000">
            <a:off x="5511796" y="1839044"/>
            <a:ext cx="5130801" cy="544567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575300" y="1898143"/>
            <a:ext cx="4965700"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671605" y="1916820"/>
            <a:ext cx="2335875" cy="523208"/>
          </a:xfrm>
          <a:prstGeom prst="rect">
            <a:avLst/>
          </a:prstGeom>
        </p:spPr>
        <p:txBody>
          <a:bodyPr wrap="none" lIns="91429" tIns="45714" rIns="91429" bIns="45714">
            <a:spAutoFit/>
          </a:bodyPr>
          <a:lstStyle/>
          <a:p>
            <a:pPr algn="ctr" defTabSz="914292"/>
            <a:r>
              <a:rPr lang="en-US" altLang="zh-TW" sz="2800" b="1" i="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rPr>
              <a:t>Rationalized</a:t>
            </a:r>
            <a:endParaRPr lang="en-US" sz="2800" b="1" i="1" kern="0"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5" name="Rectangle 54"/>
          <p:cNvSpPr/>
          <p:nvPr/>
        </p:nvSpPr>
        <p:spPr>
          <a:xfrm>
            <a:off x="5651500" y="2540000"/>
            <a:ext cx="4889500" cy="4372992"/>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500" dirty="0" smtClean="0">
                <a:solidFill>
                  <a:schemeClr val="tx2"/>
                </a:solidFill>
                <a:latin typeface="Segoe" pitchFamily="34" charset="0"/>
              </a:rPr>
              <a:t>協同合作工具支援離線下作業</a:t>
            </a:r>
            <a:endParaRPr lang="en-US" sz="15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讓入口網站架構下的協同合作工作區結合工作流程的運作</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而一般使用者也可以去建立一些基本擁有複合式應用程式的網站</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這包含了進行單向存取</a:t>
            </a:r>
            <a:r>
              <a:rPr lang="en-US" altLang="zh-TW" sz="1500" kern="0" dirty="0" smtClean="0">
                <a:solidFill>
                  <a:schemeClr val="tx2"/>
                </a:solidFill>
                <a:latin typeface="Segoe" pitchFamily="34" charset="0"/>
              </a:rPr>
              <a:t>LOB</a:t>
            </a:r>
            <a:r>
              <a:rPr lang="zh-TW" altLang="en-US" sz="1500" kern="0" dirty="0" smtClean="0">
                <a:solidFill>
                  <a:schemeClr val="tx2"/>
                </a:solidFill>
                <a:latin typeface="Segoe" pitchFamily="34" charset="0"/>
              </a:rPr>
              <a:t>資料的能力</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由</a:t>
            </a:r>
            <a:r>
              <a:rPr lang="en-US" altLang="zh-TW" sz="1500" kern="0" dirty="0" smtClean="0">
                <a:solidFill>
                  <a:schemeClr val="tx2"/>
                </a:solidFill>
                <a:latin typeface="Segoe" pitchFamily="34" charset="0"/>
              </a:rPr>
              <a:t>IT</a:t>
            </a:r>
            <a:r>
              <a:rPr lang="zh-TW" altLang="en-US" sz="1500" kern="0" dirty="0" smtClean="0">
                <a:solidFill>
                  <a:schemeClr val="tx2"/>
                </a:solidFill>
                <a:latin typeface="Segoe" pitchFamily="34" charset="0"/>
              </a:rPr>
              <a:t>提供入口網站</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企業</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部門</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個人</a:t>
            </a:r>
            <a:r>
              <a:rPr lang="en-US" altLang="zh-TW" sz="1500" kern="0" dirty="0" smtClean="0">
                <a:solidFill>
                  <a:schemeClr val="tx2"/>
                </a:solidFill>
                <a:latin typeface="Segoe" pitchFamily="34" charset="0"/>
              </a:rPr>
              <a:t>) </a:t>
            </a:r>
            <a:r>
              <a:rPr lang="zh-TW" altLang="en-US" sz="1500" kern="0" dirty="0" smtClean="0">
                <a:solidFill>
                  <a:schemeClr val="tx2"/>
                </a:solidFill>
                <a:latin typeface="Segoe" pitchFamily="34" charset="0"/>
              </a:rPr>
              <a:t>，並且是部署在一個單一生產環境中並且具備集中控管原則的完整架構平台下</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統籌規劃現有的協同合作區以及入口網站架構</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讓企業使用者可以與外部合作夥伴</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廠商以及客戶安全的分享與存取各項資訊</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使用者可以經由入口網站的自訂</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從聚集這一些資料來源的單一入口中迅速找到有關於人的資訊</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同仁資料</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各種清單</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文件等資訊來進行檢視</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透過集中式資料內容的處理能力整合到現有的生產力架構環境中以及商務生產力的桌上型工具</a:t>
            </a:r>
            <a:endParaRPr lang="en-US" sz="15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endParaRPr lang="en-US" sz="1500" kern="0" dirty="0">
              <a:solidFill>
                <a:schemeClr val="tx2"/>
              </a:solidFill>
              <a:latin typeface="Segoe" pitchFamily="34" charset="0"/>
            </a:endParaRPr>
          </a:p>
        </p:txBody>
      </p:sp>
      <p:sp>
        <p:nvSpPr>
          <p:cNvPr id="37" name="Isosceles Triangle 36">
            <a:hlinkClick r:id="rId9"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rId9"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59"/>
          <p:cNvGrpSpPr/>
          <p:nvPr/>
        </p:nvGrpSpPr>
        <p:grpSpPr>
          <a:xfrm>
            <a:off x="357925" y="1322460"/>
            <a:ext cx="3573996" cy="926470"/>
            <a:chOff x="357925" y="1322460"/>
            <a:chExt cx="3573996" cy="926470"/>
          </a:xfrm>
        </p:grpSpPr>
        <p:sp>
          <p:nvSpPr>
            <p:cNvPr id="61" name="Round Same Side Corner Rectangle 60"/>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2" name="Rectangle 61"/>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4" name="Group 62"/>
          <p:cNvGrpSpPr/>
          <p:nvPr/>
        </p:nvGrpSpPr>
        <p:grpSpPr>
          <a:xfrm>
            <a:off x="4343643" y="1322460"/>
            <a:ext cx="2277216" cy="926470"/>
            <a:chOff x="4343643" y="1322460"/>
            <a:chExt cx="2277216" cy="926470"/>
          </a:xfrm>
        </p:grpSpPr>
        <p:sp>
          <p:nvSpPr>
            <p:cNvPr id="64" name="Round Same Side Corner Rectangle 63"/>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 name="Group 65"/>
          <p:cNvGrpSpPr/>
          <p:nvPr/>
        </p:nvGrpSpPr>
        <p:grpSpPr>
          <a:xfrm>
            <a:off x="6998773" y="1322460"/>
            <a:ext cx="3638747" cy="926470"/>
            <a:chOff x="6998773" y="1322460"/>
            <a:chExt cx="3638747" cy="926470"/>
          </a:xfrm>
        </p:grpSpPr>
        <p:sp>
          <p:nvSpPr>
            <p:cNvPr id="67" name="Round Same Side Corner Rectangle 66"/>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8" name="Rectangle 67"/>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384086" y="2044322"/>
            <a:ext cx="3641814" cy="2257028"/>
          </a:xfrm>
          <a:prstGeom prst="rect">
            <a:avLst/>
          </a:prstGeom>
        </p:spPr>
        <p:txBody>
          <a:bodyPr wrap="square" lIns="0" tIns="0" rIns="0" bIns="0">
            <a:spAutoFit/>
          </a:bodyPr>
          <a:lstStyle/>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難以從小組成員中迅速找到擁有特定專長或是具有共同興趣的同僚</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對於現有許多以人工方式的商業流程難以進行自動化的處理</a:t>
            </a:r>
            <a:endParaRPr lang="en-US" sz="1300" kern="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難以對於企業各方面作業的群組化進行提升的管理</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對於跨組織的架構下難以進行快速的絕佳意見與資訊的分享</a:t>
            </a:r>
            <a:endParaRPr lang="en-US" sz="1300" kern="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無法處理對於不斷變化的作業環境以及離線時的資訊分顯</a:t>
            </a:r>
            <a:endParaRPr lang="en-US" sz="1300" kern="0" dirty="0">
              <a:solidFill>
                <a:schemeClr val="tx2"/>
              </a:solidFill>
              <a:latin typeface="Segoe" pitchFamily="34" charset="0"/>
            </a:endParaRPr>
          </a:p>
        </p:txBody>
      </p:sp>
      <p:sp>
        <p:nvSpPr>
          <p:cNvPr id="22" name="Rectangle 21"/>
          <p:cNvSpPr/>
          <p:nvPr/>
        </p:nvSpPr>
        <p:spPr>
          <a:xfrm>
            <a:off x="384086" y="4953973"/>
            <a:ext cx="3667214" cy="1856919"/>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難以控管分散儲存在企業多重區域中的使用者設定檔</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對於複雜的商業流程難以去建立</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部署以及管理</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由於缺乏簡易使用的協同合作工具</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因而降低了小組協同工作的生產力</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無法將適合不同使用者類型的資訊提供給相對應的登入使用者</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無法提供可進行離線狀態時的檔案內容存取</a:t>
            </a:r>
            <a:endParaRPr lang="en-US" sz="1300" dirty="0">
              <a:solidFill>
                <a:schemeClr val="tx2"/>
              </a:solidFill>
              <a:latin typeface="Segoe" pitchFamily="34" charset="0"/>
            </a:endParaRPr>
          </a:p>
        </p:txBody>
      </p:sp>
      <p:sp>
        <p:nvSpPr>
          <p:cNvPr id="23" name="Text Placeholder 2"/>
          <p:cNvSpPr txBox="1">
            <a:spLocks/>
          </p:cNvSpPr>
          <p:nvPr/>
        </p:nvSpPr>
        <p:spPr bwMode="auto">
          <a:xfrm>
            <a:off x="4170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17093" y="47077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122006" y="2031622"/>
            <a:ext cx="3507894" cy="2121093"/>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員工之間的運作輕易探索到各類社群網路的連線</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簡化決策程序</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更容易識別以及傳遞各類相關的資訊</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員工間更容易進行協同合作與通訊以及各類知識的建立</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分享與搜尋</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讓每一位知識工作者可從任何地方進行各項協同合作需求</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大幅提升工作效率</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kern="0" dirty="0">
              <a:solidFill>
                <a:schemeClr val="tx2"/>
              </a:solidFill>
              <a:latin typeface="Segoe" pitchFamily="34" charset="0"/>
            </a:endParaRPr>
          </a:p>
        </p:txBody>
      </p:sp>
      <p:sp>
        <p:nvSpPr>
          <p:cNvPr id="43" name="Rectangle 42"/>
          <p:cNvSpPr/>
          <p:nvPr/>
        </p:nvSpPr>
        <p:spPr>
          <a:xfrm>
            <a:off x="7011063" y="4649173"/>
            <a:ext cx="3863783" cy="2413481"/>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透過一致化使用者設定</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檔的儲存管理</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實現企業入口網站個人化資訊呈現的目的</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賦予動態變更商業流程的管理機制</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藉由提供直覺化的操作介面以及彈性與安全存取方法來分享資訊</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讓小組之間工作的結合更有效率</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提供給不同角色或有興趣的使用者所需的資訊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賦予使用者可以在離線進行資料的更新</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並且在進行連線時自動完成同部的能力</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dirty="0">
              <a:solidFill>
                <a:schemeClr val="tx2"/>
              </a:solidFill>
              <a:latin typeface="Segoe" pitchFamily="34" charset="0"/>
            </a:endParaRPr>
          </a:p>
        </p:txBody>
      </p:sp>
      <p:sp>
        <p:nvSpPr>
          <p:cNvPr id="44" name="Text Placeholder 2"/>
          <p:cNvSpPr txBox="1">
            <a:spLocks/>
          </p:cNvSpPr>
          <p:nvPr/>
        </p:nvSpPr>
        <p:spPr bwMode="auto">
          <a:xfrm>
            <a:off x="70087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060915" y="44029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43400" y="2006222"/>
            <a:ext cx="2286000" cy="3829253"/>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建立一個解決方案可以來直接進行將現有位在企業中其它區域使用者的資料</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匯入到使用者設定檔的資料庫中</a:t>
            </a:r>
            <a:endParaRPr lang="en-US" sz="125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藉由搜尋使用者設定檔的機制</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來提供專家黃頁的快速搜尋功能</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透過整合應用程式開發的能力解決複雜與多樣化的工作流程處理作業</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透過內建</a:t>
            </a:r>
            <a:r>
              <a:rPr lang="en-US" altLang="zh-TW" sz="1200" dirty="0" smtClean="0">
                <a:solidFill>
                  <a:schemeClr val="tx2"/>
                </a:solidFill>
                <a:latin typeface="Segoe" pitchFamily="34" charset="0"/>
              </a:rPr>
              <a:t>Wiki,</a:t>
            </a:r>
            <a:r>
              <a:rPr lang="zh-TW" altLang="en-US" sz="1200" dirty="0" smtClean="0">
                <a:solidFill>
                  <a:schemeClr val="tx2"/>
                </a:solidFill>
                <a:latin typeface="Segoe" pitchFamily="34" charset="0"/>
              </a:rPr>
              <a:t>部落格與</a:t>
            </a:r>
            <a:r>
              <a:rPr lang="en-US" altLang="zh-TW" sz="1200" dirty="0" smtClean="0">
                <a:solidFill>
                  <a:schemeClr val="tx2"/>
                </a:solidFill>
                <a:latin typeface="Segoe" pitchFamily="34" charset="0"/>
              </a:rPr>
              <a:t>RSS</a:t>
            </a:r>
            <a:r>
              <a:rPr lang="zh-TW" altLang="en-US" sz="1200" dirty="0" smtClean="0">
                <a:solidFill>
                  <a:schemeClr val="tx2"/>
                </a:solidFill>
                <a:latin typeface="Segoe" pitchFamily="34" charset="0"/>
              </a:rPr>
              <a:t>的使用</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解決社群間資訊分享</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建立與取得</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提供一個讓使用者可以在離線狀態下進行檔案內容的檢視</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更新等存取動作的作業環境</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透過客製化方法建立一個能夠將企業中不同的內容傳遞給不同的個別使用者或群組</a:t>
            </a:r>
            <a:endParaRPr lang="en-US" sz="125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6" name="Group 52"/>
          <p:cNvGrpSpPr/>
          <p:nvPr/>
        </p:nvGrpSpPr>
        <p:grpSpPr>
          <a:xfrm>
            <a:off x="9787989" y="149764"/>
            <a:ext cx="1052593" cy="816746"/>
            <a:chOff x="9787989" y="149764"/>
            <a:chExt cx="1052593"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rId10"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rId10"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建立一個解決方案可以來直接進行將現有位在企業中其它區域使用者的資料</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匯入到使用者設定檔的資料庫中</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Importing User Profiles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4"/>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5" action="ppaction://hlinksldjump"/>
          </p:cNvPr>
          <p:cNvPicPr>
            <a:picLocks noChangeAspect="1" noChangeArrowheads="1"/>
          </p:cNvPicPr>
          <p:nvPr/>
        </p:nvPicPr>
        <p:blipFill>
          <a:blip r:embed="rId6"/>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5"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rId11" action="ppaction://hlinksldjump"/>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rId11" action="ppaction://hlinksldjump"/>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藉由搜尋使用者設定檔的機制</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來提供專家黃頁的快速搜尋功能</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71045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Create user profile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Search for people </a:t>
            </a:r>
            <a:endParaRPr lang="en-US" sz="1400" dirty="0" smtClean="0"/>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smtClean="0"/>
              <a:t/>
            </a:r>
            <a:br>
              <a:rPr lang="en-US" dirty="0" smtClean="0"/>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5"/>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6" action="ppaction://hlinksldjump"/>
          </p:cNvPr>
          <p:cNvPicPr>
            <a:picLocks noChangeAspect="1" noChangeArrowheads="1"/>
          </p:cNvPicPr>
          <p:nvPr/>
        </p:nvPicPr>
        <p:blipFill>
          <a:blip r:embed="rId7"/>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6"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8"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9"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0"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1"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透過整合應用程式開發的能力解決複雜與多樣化的工作流程處理作業</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92589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Application Templates for Windows SharePoint Services 3.0</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Process variation with workflow</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5"/>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6" action="ppaction://hlinksldjump"/>
          </p:cNvPr>
          <p:cNvPicPr>
            <a:picLocks noChangeAspect="1" noChangeArrowheads="1"/>
          </p:cNvPicPr>
          <p:nvPr/>
        </p:nvPicPr>
        <p:blipFill>
          <a:blip r:embed="rId7"/>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6"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8"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9"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0"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1"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6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125636"/>
            <a:chOff x="212251" y="1290404"/>
            <a:chExt cx="4481668" cy="5125636"/>
          </a:xfrm>
        </p:grpSpPr>
        <p:sp>
          <p:nvSpPr>
            <p:cNvPr id="13" name="Rounded Rectangle 12"/>
            <p:cNvSpPr/>
            <p:nvPr/>
          </p:nvSpPr>
          <p:spPr bwMode="auto">
            <a:xfrm rot="10800000">
              <a:off x="2122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83420"/>
              <a:ext cx="1008587"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Basic</a:t>
              </a:r>
            </a:p>
          </p:txBody>
        </p:sp>
        <p:sp>
          <p:nvSpPr>
            <p:cNvPr id="21" name="Rectangle 20"/>
            <p:cNvSpPr/>
            <p:nvPr/>
          </p:nvSpPr>
          <p:spPr>
            <a:xfrm>
              <a:off x="384086" y="2044322"/>
              <a:ext cx="4187914" cy="1790234"/>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內容儲存在本機磁碟以及檔案的分享</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記錄是透過手動的方式來進行封存管理</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基本網站伺服器</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內容皆須透過網站管理員來進行發佈</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使用傳統紙張式的表單</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以及產生多餘資料的累積</a:t>
              </a:r>
              <a:endParaRPr lang="en-US" sz="18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en-US" sz="2000" b="1" dirty="0">
                <a:solidFill>
                  <a:schemeClr val="tx2"/>
                </a:solidFill>
                <a:effectLst>
                  <a:outerShdw blurRad="38100" dist="38100" dir="2700000" algn="tl">
                    <a:srgbClr val="000000">
                      <a:alpha val="43137"/>
                    </a:srgbClr>
                  </a:outerShdw>
                </a:effectLst>
                <a:latin typeface="Segoe" pitchFamily="34" charset="0"/>
              </a:rPr>
              <a:t>Projects</a:t>
            </a: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en-US" sz="2000" b="1" dirty="0">
                <a:solidFill>
                  <a:schemeClr val="tx2"/>
                </a:solidFill>
                <a:effectLst>
                  <a:outerShdw blurRad="38100" dist="38100" dir="2700000" algn="tl">
                    <a:srgbClr val="000000">
                      <a:alpha val="43137"/>
                    </a:srgbClr>
                  </a:outerShdw>
                </a:effectLst>
                <a:latin typeface="Segoe" pitchFamily="34" charset="0"/>
              </a:rPr>
              <a:t>Architecture</a:t>
            </a: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957731" y="1839044"/>
            <a:ext cx="4481668" cy="5125636"/>
            <a:chOff x="5698651" y="1290404"/>
            <a:chExt cx="4481668" cy="5125636"/>
          </a:xfrm>
        </p:grpSpPr>
        <p:sp>
          <p:nvSpPr>
            <p:cNvPr id="52" name="Rounded Rectangle 51"/>
            <p:cNvSpPr/>
            <p:nvPr/>
          </p:nvSpPr>
          <p:spPr bwMode="auto">
            <a:xfrm rot="10800000">
              <a:off x="56986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776208" y="134950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768125" y="1368180"/>
              <a:ext cx="2284579"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Standardized</a:t>
              </a:r>
            </a:p>
          </p:txBody>
        </p:sp>
        <p:sp>
          <p:nvSpPr>
            <p:cNvPr id="55" name="Rectangle 54"/>
            <p:cNvSpPr/>
            <p:nvPr/>
          </p:nvSpPr>
          <p:spPr>
            <a:xfrm>
              <a:off x="5870486" y="2029082"/>
              <a:ext cx="4187914" cy="959237"/>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由各部門進行文件</a:t>
              </a:r>
              <a:r>
                <a:rPr lang="zh-TW" altLang="en-US" sz="1800" dirty="0" smtClean="0">
                  <a:solidFill>
                    <a:schemeClr val="tx2"/>
                  </a:solidFill>
                  <a:latin typeface="Segoe" pitchFamily="34" charset="0"/>
                </a:rPr>
                <a:t>與各類記錄</a:t>
              </a:r>
              <a:r>
                <a:rPr lang="zh-TW" altLang="en-US" sz="1800" dirty="0" smtClean="0">
                  <a:solidFill>
                    <a:schemeClr val="tx2"/>
                  </a:solidFill>
                  <a:latin typeface="Segoe" pitchFamily="34" charset="0"/>
                </a:rPr>
                <a:t>儲存管理</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多種編輯工具</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專屬各部門的電子</a:t>
              </a:r>
              <a:r>
                <a:rPr lang="zh-TW" altLang="en-US" sz="1800" kern="0" dirty="0" smtClean="0">
                  <a:solidFill>
                    <a:schemeClr val="tx2"/>
                  </a:solidFill>
                  <a:latin typeface="Segoe" pitchFamily="34" charset="0"/>
                </a:rPr>
                <a:t>表單與工作流程</a:t>
              </a:r>
              <a:endParaRPr lang="en-US" sz="1800" kern="0" dirty="0">
                <a:solidFill>
                  <a:schemeClr val="tx2"/>
                </a:solidFill>
                <a:latin typeface="Segoe" pitchFamily="34" charset="0"/>
              </a:endParaRPr>
            </a:p>
          </p:txBody>
        </p:sp>
      </p:grpSp>
      <p:sp>
        <p:nvSpPr>
          <p:cNvPr id="37" name="Isosceles Triangle 3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透過內建</a:t>
            </a:r>
            <a:r>
              <a:rPr lang="en-US" altLang="zh-TW" sz="1400" dirty="0" smtClean="0">
                <a:solidFill>
                  <a:schemeClr val="tx2"/>
                </a:solidFill>
                <a:latin typeface="Segoe" pitchFamily="34" charset="0"/>
              </a:rPr>
              <a:t>Wiki,</a:t>
            </a:r>
            <a:r>
              <a:rPr lang="zh-TW" altLang="en-US" sz="1400" dirty="0" smtClean="0">
                <a:solidFill>
                  <a:schemeClr val="tx2"/>
                </a:solidFill>
                <a:latin typeface="Segoe" pitchFamily="34" charset="0"/>
              </a:rPr>
              <a:t>部落格與</a:t>
            </a:r>
            <a:r>
              <a:rPr lang="en-US" altLang="zh-TW" sz="1400" dirty="0" smtClean="0">
                <a:solidFill>
                  <a:schemeClr val="tx2"/>
                </a:solidFill>
                <a:latin typeface="Segoe" pitchFamily="34" charset="0"/>
              </a:rPr>
              <a:t>RSS</a:t>
            </a:r>
            <a:r>
              <a:rPr lang="zh-TW" altLang="en-US" sz="1400" dirty="0" smtClean="0">
                <a:solidFill>
                  <a:schemeClr val="tx2"/>
                </a:solidFill>
                <a:latin typeface="Segoe" pitchFamily="34" charset="0"/>
              </a:rPr>
              <a:t>的使用</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解決社群間資訊分享</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建立與取得</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170046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Sharing information</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Wiki While You Work</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Sharing information in blogs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Sharing information on discussion boards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7"/>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8" action="ppaction://hlinksldjump"/>
          </p:cNvPr>
          <p:cNvPicPr>
            <a:picLocks noChangeAspect="1" noChangeArrowheads="1"/>
          </p:cNvPicPr>
          <p:nvPr/>
        </p:nvPicPr>
        <p:blipFill>
          <a:blip r:embed="rId9"/>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8"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10"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1"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2"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3"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提供一個讓使用者可以在離線狀態下進行檔案內容的檢視</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更新等存取動作的作業環境</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Open, edit, and update files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4"/>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5" action="ppaction://hlinksldjump"/>
          </p:cNvPr>
          <p:cNvPicPr>
            <a:picLocks noChangeAspect="1" noChangeArrowheads="1"/>
          </p:cNvPicPr>
          <p:nvPr/>
        </p:nvPicPr>
        <p:blipFill>
          <a:blip r:embed="rId6"/>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5"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71045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透過客製化方法建立一個能夠將企業中不同的內容傳遞給不同的個別使用者或群組</a:t>
            </a:r>
            <a:endParaRPr lang="en-US" sz="1400" dirty="0" smtClean="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Managing people and personalization</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Customizing sites and pages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Target audiences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7" action="ppaction://hlinksldjump"/>
          </p:cNvPr>
          <p:cNvPicPr>
            <a:picLocks noChangeAspect="1" noChangeArrowheads="1"/>
          </p:cNvPicPr>
          <p:nvPr/>
        </p:nvPicPr>
        <p:blipFill>
          <a:blip r:embed="rId8"/>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7"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9"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0"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1"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2"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305090" y="1964722"/>
            <a:ext cx="2549320"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305091" y="4550978"/>
            <a:ext cx="2549320" cy="2931270"/>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362191" y="4619540"/>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361684" y="2032008"/>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solidFill>
                  <a:srgbClr val="FFB601"/>
                </a:solidFill>
              </a:rPr>
              <a:t/>
            </a:r>
            <a:br>
              <a:rPr lang="en-US" dirty="0">
                <a:solidFill>
                  <a:srgbClr val="FFB601"/>
                </a:solidFill>
              </a:rPr>
            </a:br>
            <a:r>
              <a:rPr lang="en-US" altLang="zh-TW" sz="2800" dirty="0" smtClean="0">
                <a:solidFill>
                  <a:schemeClr val="tx2"/>
                </a:solidFill>
                <a:latin typeface="微軟正黑體" pitchFamily="34" charset="-120"/>
                <a:ea typeface="微軟正黑體" pitchFamily="34" charset="-120"/>
              </a:rPr>
              <a:t> </a:t>
            </a:r>
            <a:r>
              <a:rPr lang="zh-TW" altLang="en-US" sz="2800" dirty="0" smtClean="0">
                <a:solidFill>
                  <a:schemeClr val="tx2"/>
                </a:solidFill>
                <a:latin typeface="微軟正黑體" pitchFamily="34" charset="-120"/>
                <a:ea typeface="微軟正黑體" pitchFamily="34" charset="-120"/>
              </a:rPr>
              <a:t>標準層級進化至合理層級</a:t>
            </a:r>
            <a:endParaRPr lang="en-US" sz="2800" dirty="0">
              <a:solidFill>
                <a:schemeClr val="tx2"/>
              </a:solidFill>
            </a:endParaRPr>
          </a:p>
        </p:txBody>
      </p:sp>
      <p:sp>
        <p:nvSpPr>
          <p:cNvPr id="80" name="Rectangle 79">
            <a:hlinkClick r:id="" action="ppaction://noaction"/>
          </p:cNvPr>
          <p:cNvSpPr/>
          <p:nvPr/>
        </p:nvSpPr>
        <p:spPr>
          <a:xfrm>
            <a:off x="1874838" y="5877930"/>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444190" y="2114710"/>
            <a:ext cx="2597714" cy="6463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a:lnSpc>
                <a:spcPct val="90000"/>
              </a:lnSpc>
              <a:spcBef>
                <a:spcPct val="30000"/>
              </a:spcBef>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smtClean="0">
              <a:solidFill>
                <a:schemeClr val="tx2"/>
              </a:solidFill>
              <a:effectLst>
                <a:outerShdw blurRad="38100" dist="38100" dir="2700000" algn="tl">
                  <a:srgbClr val="000000">
                    <a:alpha val="43137"/>
                  </a:srgbClr>
                </a:outerShdw>
              </a:effectLst>
              <a:latin typeface="Segoe"/>
            </a:endParaRPr>
          </a:p>
          <a:p>
            <a:pPr marL="458998" indent="-458998" defTabSz="1095112" fontAlgn="base">
              <a:lnSpc>
                <a:spcPct val="90000"/>
              </a:lnSpc>
              <a:spcBef>
                <a:spcPct val="30000"/>
              </a:spcBef>
              <a:spcAft>
                <a:spcPct val="0"/>
              </a:spcAft>
              <a:buClr>
                <a:srgbClr val="EEECE1"/>
              </a:buClr>
              <a:buSzPct val="95000"/>
            </a:pP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347472" y="2468880"/>
            <a:ext cx="2631557" cy="1723549"/>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7"/>
              </a:rPr>
              <a:t>Active Directory</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400" dirty="0" smtClean="0">
                <a:solidFill>
                  <a:schemeClr val="tx2"/>
                </a:solidFill>
                <a:latin typeface="Segoe" pitchFamily="34" charset="0"/>
                <a:hlinkClick r:id="rId8"/>
              </a:rPr>
              <a:t>Office SharePoint Server 2007</a:t>
            </a:r>
            <a:endParaRPr lang="en-US" sz="14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rPr>
              <a:t>Office </a:t>
            </a:r>
            <a:r>
              <a:rPr lang="en-US" sz="1300" dirty="0">
                <a:solidFill>
                  <a:schemeClr val="tx2"/>
                </a:solidFill>
                <a:latin typeface="Segoe" pitchFamily="34" charset="0"/>
              </a:rPr>
              <a:t>Enterprise 2007 </a:t>
            </a:r>
            <a:r>
              <a:rPr lang="en-US" sz="1300" dirty="0" smtClean="0">
                <a:solidFill>
                  <a:schemeClr val="tx2"/>
                </a:solidFill>
                <a:latin typeface="Segoe" pitchFamily="34" charset="0"/>
              </a:rPr>
              <a:t>(for </a:t>
            </a:r>
            <a:r>
              <a:rPr lang="en-US" sz="1300" dirty="0">
                <a:solidFill>
                  <a:schemeClr val="tx2"/>
                </a:solidFill>
                <a:latin typeface="Segoe" pitchFamily="34" charset="0"/>
                <a:hlinkClick r:id="rId9"/>
              </a:rPr>
              <a:t>Groove</a:t>
            </a:r>
            <a:r>
              <a:rPr lang="en-US" sz="1300" dirty="0">
                <a:solidFill>
                  <a:schemeClr val="tx2"/>
                </a:solidFill>
                <a:latin typeface="Segoe" pitchFamily="34" charset="0"/>
              </a:rPr>
              <a:t>)</a:t>
            </a: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0"/>
              </a:rPr>
              <a:t>SQL Server 2005</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1"/>
              </a:rPr>
              <a:t>Forefront Security for SharePoint Server</a:t>
            </a:r>
            <a:endParaRPr lang="en-US" sz="1300" dirty="0">
              <a:solidFill>
                <a:schemeClr val="tx2"/>
              </a:solidFill>
              <a:latin typeface="Segoe" pitchFamily="34" charset="0"/>
            </a:endParaRPr>
          </a:p>
        </p:txBody>
      </p:sp>
      <p:sp>
        <p:nvSpPr>
          <p:cNvPr id="38" name="Text Placeholder 2"/>
          <p:cNvSpPr txBox="1">
            <a:spLocks/>
          </p:cNvSpPr>
          <p:nvPr/>
        </p:nvSpPr>
        <p:spPr bwMode="auto">
          <a:xfrm>
            <a:off x="428753" y="4769578"/>
            <a:ext cx="32168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a:lnSpc>
                <a:spcPct val="90000"/>
              </a:lnSpc>
              <a:spcBef>
                <a:spcPct val="30000"/>
              </a:spcBef>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87989" y="149764"/>
            <a:ext cx="1052593" cy="816746"/>
            <a:chOff x="9787989" y="149764"/>
            <a:chExt cx="1052593"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2"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3"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4"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5"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51" name="Right Arrow 50"/>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242391" y="5042595"/>
            <a:ext cx="2670278" cy="1692771"/>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6"/>
              </a:rPr>
              <a:t>www.microsoft.com/MOF</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7"/>
              </a:rPr>
              <a:t>www.microsoft.com/MSF</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8"/>
              </a:rPr>
              <a:t>Collaboration in MOSS</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9"/>
              </a:rPr>
              <a:t>Ready to Bring All Together</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a:solidFill>
                <a:schemeClr val="tx2"/>
              </a:solidFill>
              <a:latin typeface="Segoe" pitchFamily="34" charset="0"/>
            </a:endParaRPr>
          </a:p>
        </p:txBody>
      </p:sp>
      <p:graphicFrame>
        <p:nvGraphicFramePr>
          <p:cNvPr id="3074" name="Object 2"/>
          <p:cNvGraphicFramePr>
            <a:graphicFrameLocks noChangeAspect="1"/>
          </p:cNvGraphicFramePr>
          <p:nvPr/>
        </p:nvGraphicFramePr>
        <p:xfrm>
          <a:off x="3019425" y="1384300"/>
          <a:ext cx="7762191" cy="5816600"/>
        </p:xfrm>
        <a:graphic>
          <a:graphicData uri="http://schemas.openxmlformats.org/presentationml/2006/ole">
            <p:oleObj spid="_x0000_s268290" name="Visio" r:id="rId20" imgW="12606909" imgH="9447581"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28" y="1732364"/>
            <a:ext cx="4824569" cy="5521876"/>
            <a:chOff x="212248" y="1290404"/>
            <a:chExt cx="4824569" cy="5521876"/>
          </a:xfrm>
        </p:grpSpPr>
        <p:sp>
          <p:nvSpPr>
            <p:cNvPr id="13" name="Rounded Rectangle 12"/>
            <p:cNvSpPr/>
            <p:nvPr/>
          </p:nvSpPr>
          <p:spPr bwMode="auto">
            <a:xfrm rot="10800000">
              <a:off x="212248" y="1290404"/>
              <a:ext cx="4824569" cy="552187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6327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45320"/>
              <a:ext cx="2339080" cy="523208"/>
            </a:xfrm>
            <a:prstGeom prst="rect">
              <a:avLst/>
            </a:prstGeom>
          </p:spPr>
          <p:txBody>
            <a:bodyPr wrap="none" lIns="91429" tIns="45714" rIns="91429" bIns="45714">
              <a:spAutoFit/>
            </a:bodyPr>
            <a:lstStyle/>
            <a:p>
              <a:pPr algn="ctr" defTabSz="914292"/>
              <a:r>
                <a:rPr lang="en-US" altLang="zh-TW" sz="2800" b="1" i="1" kern="0" dirty="0" smtClean="0">
                  <a:solidFill>
                    <a:schemeClr val="tx2"/>
                  </a:solidFill>
                  <a:effectLst>
                    <a:outerShdw blurRad="38100" dist="38100" dir="2700000" algn="tl">
                      <a:srgbClr val="000000">
                        <a:alpha val="43137"/>
                      </a:srgbClr>
                    </a:outerShdw>
                  </a:effectLst>
                </a:rPr>
                <a:t>Rationalized</a:t>
              </a:r>
              <a:endParaRPr lang="en-US" sz="2800" b="1" i="1" kern="0" dirty="0">
                <a:solidFill>
                  <a:schemeClr val="tx2"/>
                </a:solidFill>
                <a:effectLst>
                  <a:outerShdw blurRad="38100" dist="38100" dir="2700000" algn="tl">
                    <a:srgbClr val="000000">
                      <a:alpha val="43137"/>
                    </a:srgbClr>
                  </a:outerShdw>
                </a:effectLst>
              </a:endParaRPr>
            </a:p>
          </p:txBody>
        </p:sp>
        <p:sp>
          <p:nvSpPr>
            <p:cNvPr id="21" name="Rectangle 20"/>
            <p:cNvSpPr/>
            <p:nvPr/>
          </p:nvSpPr>
          <p:spPr>
            <a:xfrm>
              <a:off x="274320" y="1877060"/>
              <a:ext cx="4660900" cy="4013919"/>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500" dirty="0" smtClean="0">
                  <a:solidFill>
                    <a:schemeClr val="tx2"/>
                  </a:solidFill>
                  <a:latin typeface="Segoe" pitchFamily="34" charset="0"/>
                </a:rPr>
                <a:t>協同合作工具支援離線下作業</a:t>
              </a:r>
              <a:endParaRPr lang="en-US" sz="150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讓入口網站架構下的協同合作工作區結合工作流程的運作</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而一般使用者也可以去建立一些基本擁有複合式應用程式的網站</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這包含了進行單向存取</a:t>
              </a:r>
              <a:r>
                <a:rPr lang="en-US" altLang="zh-TW" sz="1500" kern="0" dirty="0" smtClean="0">
                  <a:solidFill>
                    <a:schemeClr val="tx2"/>
                  </a:solidFill>
                  <a:latin typeface="Segoe" pitchFamily="34" charset="0"/>
                </a:rPr>
                <a:t>LOB</a:t>
              </a:r>
              <a:r>
                <a:rPr lang="zh-TW" altLang="en-US" sz="1500" kern="0" dirty="0" smtClean="0">
                  <a:solidFill>
                    <a:schemeClr val="tx2"/>
                  </a:solidFill>
                  <a:latin typeface="Segoe" pitchFamily="34" charset="0"/>
                </a:rPr>
                <a:t>資料的能力</a:t>
              </a:r>
              <a:endParaRPr lang="en-US" sz="15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由</a:t>
              </a:r>
              <a:r>
                <a:rPr lang="en-US" altLang="zh-TW" sz="1500" kern="0" dirty="0" smtClean="0">
                  <a:solidFill>
                    <a:schemeClr val="tx2"/>
                  </a:solidFill>
                  <a:latin typeface="Segoe" pitchFamily="34" charset="0"/>
                </a:rPr>
                <a:t>IT</a:t>
              </a:r>
              <a:r>
                <a:rPr lang="zh-TW" altLang="en-US" sz="1500" kern="0" dirty="0" smtClean="0">
                  <a:solidFill>
                    <a:schemeClr val="tx2"/>
                  </a:solidFill>
                  <a:latin typeface="Segoe" pitchFamily="34" charset="0"/>
                </a:rPr>
                <a:t>提供入口網站</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企業</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部門</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個人</a:t>
              </a:r>
              <a:r>
                <a:rPr lang="en-US" altLang="zh-TW" sz="1500" kern="0" dirty="0" smtClean="0">
                  <a:solidFill>
                    <a:schemeClr val="tx2"/>
                  </a:solidFill>
                  <a:latin typeface="Segoe" pitchFamily="34" charset="0"/>
                </a:rPr>
                <a:t>) </a:t>
              </a:r>
              <a:r>
                <a:rPr lang="zh-TW" altLang="en-US" sz="1500" kern="0" dirty="0" smtClean="0">
                  <a:solidFill>
                    <a:schemeClr val="tx2"/>
                  </a:solidFill>
                  <a:latin typeface="Segoe" pitchFamily="34" charset="0"/>
                </a:rPr>
                <a:t>，並且是部署在一個單一生產環境中並且具備集中控管原則的完整架構平台下</a:t>
              </a:r>
              <a:endParaRPr lang="en-US" sz="15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統籌規劃現有的協同合作區以及入口網站架構</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讓企業使用者可以與外部合作夥伴</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廠商以及客戶安全的分享與存取各項資訊</a:t>
              </a:r>
              <a:endParaRPr lang="en-US" sz="15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使用者可以經由入口網站的自訂</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從聚集這一些資料來源的單一入口中迅速找到有關於人的資訊</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同仁資料</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各種清單</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文件等資訊來進行檢視</a:t>
              </a:r>
              <a:endParaRPr lang="en-US" sz="15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透過集中式資料內容的處理能力整合到現有的生產力架構環境中以及商務生產力的桌上型工具</a:t>
              </a:r>
              <a:endParaRPr lang="en-US" sz="15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87989" y="149764"/>
            <a:ext cx="1113507" cy="816746"/>
            <a:chOff x="9787989" y="149764"/>
            <a:chExt cx="1113507"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803899" y="1732364"/>
            <a:ext cx="4826000" cy="5546006"/>
            <a:chOff x="5544819" y="1290404"/>
            <a:chExt cx="4826000" cy="5546006"/>
          </a:xfrm>
        </p:grpSpPr>
        <p:sp>
          <p:nvSpPr>
            <p:cNvPr id="52" name="Rounded Rectangle 51"/>
            <p:cNvSpPr/>
            <p:nvPr/>
          </p:nvSpPr>
          <p:spPr bwMode="auto">
            <a:xfrm rot="10800000">
              <a:off x="5544819" y="1290404"/>
              <a:ext cx="4826000" cy="554600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633720" y="1349503"/>
              <a:ext cx="4622800"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691925" y="1304680"/>
              <a:ext cx="1603301"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Dynamic</a:t>
              </a:r>
            </a:p>
          </p:txBody>
        </p:sp>
        <p:sp>
          <p:nvSpPr>
            <p:cNvPr id="55" name="Rectangle 54"/>
            <p:cNvSpPr/>
            <p:nvPr/>
          </p:nvSpPr>
          <p:spPr>
            <a:xfrm>
              <a:off x="5633720" y="1851660"/>
              <a:ext cx="4622800" cy="4013919"/>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500" dirty="0" smtClean="0">
                  <a:solidFill>
                    <a:schemeClr val="tx2"/>
                  </a:solidFill>
                  <a:latin typeface="Segoe" pitchFamily="34" charset="0"/>
                </a:rPr>
                <a:t>使用者可以在沒有連線企業網路的狀態下</a:t>
              </a:r>
              <a:r>
                <a:rPr lang="en-US" altLang="zh-TW" sz="1500" dirty="0" smtClean="0">
                  <a:solidFill>
                    <a:schemeClr val="tx2"/>
                  </a:solidFill>
                  <a:latin typeface="Segoe" pitchFamily="34" charset="0"/>
                </a:rPr>
                <a:t>,</a:t>
              </a:r>
              <a:r>
                <a:rPr lang="zh-TW" altLang="en-US" sz="1500" dirty="0" smtClean="0">
                  <a:solidFill>
                    <a:schemeClr val="tx2"/>
                  </a:solidFill>
                  <a:latin typeface="Segoe" pitchFamily="34" charset="0"/>
                </a:rPr>
                <a:t>繼續在本機電腦上作業</a:t>
              </a:r>
              <a:r>
                <a:rPr lang="en-US" altLang="zh-TW" sz="1500" dirty="0" smtClean="0">
                  <a:solidFill>
                    <a:schemeClr val="tx2"/>
                  </a:solidFill>
                  <a:latin typeface="Segoe" pitchFamily="34" charset="0"/>
                </a:rPr>
                <a:t>,</a:t>
              </a:r>
              <a:r>
                <a:rPr lang="zh-TW" altLang="en-US" sz="1500" dirty="0" smtClean="0">
                  <a:solidFill>
                    <a:schemeClr val="tx2"/>
                  </a:solidFill>
                  <a:latin typeface="Segoe" pitchFamily="34" charset="0"/>
                </a:rPr>
                <a:t>等到重新連線之後將會自動與企業的工作區網站或入口進行資料的同步</a:t>
              </a:r>
              <a:endParaRPr lang="en-US" sz="15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在以服務為導向的入口網站平台架構下，去建置內容極具豐富的複合式應用程式網站</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由</a:t>
              </a:r>
              <a:r>
                <a:rPr lang="en-US" altLang="zh-TW" sz="1500" kern="0" dirty="0" smtClean="0">
                  <a:solidFill>
                    <a:schemeClr val="tx2"/>
                  </a:solidFill>
                  <a:latin typeface="Segoe" pitchFamily="34" charset="0"/>
                </a:rPr>
                <a:t>IT</a:t>
              </a:r>
              <a:r>
                <a:rPr lang="zh-TW" altLang="en-US" sz="1500" kern="0" dirty="0" smtClean="0">
                  <a:solidFill>
                    <a:schemeClr val="tx2"/>
                  </a:solidFill>
                  <a:latin typeface="Segoe" pitchFamily="34" charset="0"/>
                </a:rPr>
                <a:t>提供部署在單一生產力基礎架構下的個人入口網站</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讓使用者可以去發佈設定檔以及傳遞以角色為主的資訊檢視</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可以與同樣已經建置入口網站的合作夥伴進行結盟關係的信任連接</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讓分開在不同公司的使用者可以彼此安全存取某一些授權的工作區或入口網站資料</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藉由入口網站傳遞給使用者所需以及極具豐富的有興趣資訊</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搜尋歷史資訊與專業網路</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讀取</a:t>
              </a:r>
              <a:r>
                <a:rPr lang="en-US" altLang="zh-TW" sz="1500" kern="0" dirty="0" smtClean="0">
                  <a:solidFill>
                    <a:schemeClr val="tx2"/>
                  </a:solidFill>
                  <a:latin typeface="Segoe" pitchFamily="34" charset="0"/>
                </a:rPr>
                <a:t>/</a:t>
              </a:r>
              <a:r>
                <a:rPr lang="zh-TW" altLang="en-US" sz="1500" kern="0" dirty="0" smtClean="0">
                  <a:solidFill>
                    <a:schemeClr val="tx2"/>
                  </a:solidFill>
                  <a:latin typeface="Segoe" pitchFamily="34" charset="0"/>
                </a:rPr>
                <a:t>寫入</a:t>
              </a:r>
              <a:r>
                <a:rPr lang="en-US" altLang="zh-TW" sz="1500" kern="0" dirty="0" smtClean="0">
                  <a:solidFill>
                    <a:schemeClr val="tx2"/>
                  </a:solidFill>
                  <a:latin typeface="Segoe" pitchFamily="34" charset="0"/>
                </a:rPr>
                <a:t>LOB</a:t>
              </a:r>
              <a:r>
                <a:rPr lang="zh-TW" altLang="en-US" sz="1500" kern="0" dirty="0" smtClean="0">
                  <a:solidFill>
                    <a:schemeClr val="tx2"/>
                  </a:solidFill>
                  <a:latin typeface="Segoe" pitchFamily="34" charset="0"/>
                </a:rPr>
                <a:t>上的可用資料</a:t>
              </a:r>
              <a:endParaRPr lang="en-US" sz="15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500" kern="0" dirty="0" smtClean="0">
                  <a:solidFill>
                    <a:schemeClr val="tx2"/>
                  </a:solidFill>
                  <a:latin typeface="Segoe" pitchFamily="34" charset="0"/>
                </a:rPr>
                <a:t>建構以人為中心的社群網路在現有的生產力基礎架構上</a:t>
              </a:r>
              <a:endParaRPr lang="en-US" sz="1500" kern="0" dirty="0">
                <a:solidFill>
                  <a:schemeClr val="tx2"/>
                </a:solidFill>
                <a:latin typeface="Segoe" pitchFamily="34" charset="0"/>
              </a:endParaRPr>
            </a:p>
          </p:txBody>
        </p:sp>
      </p:grpSp>
      <p:sp>
        <p:nvSpPr>
          <p:cNvPr id="37" name="Isosceles Triangle 3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ed Rectangle 58"/>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59"/>
          <p:cNvGrpSpPr/>
          <p:nvPr/>
        </p:nvGrpSpPr>
        <p:grpSpPr>
          <a:xfrm>
            <a:off x="357925" y="1322460"/>
            <a:ext cx="3573996" cy="926470"/>
            <a:chOff x="357925" y="1322460"/>
            <a:chExt cx="3573996" cy="926470"/>
          </a:xfrm>
        </p:grpSpPr>
        <p:sp>
          <p:nvSpPr>
            <p:cNvPr id="61" name="Round Same Side Corner Rectangle 60"/>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2" name="Rectangle 61"/>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4" name="Group 62"/>
          <p:cNvGrpSpPr/>
          <p:nvPr/>
        </p:nvGrpSpPr>
        <p:grpSpPr>
          <a:xfrm>
            <a:off x="4343643" y="1322460"/>
            <a:ext cx="2277216" cy="926470"/>
            <a:chOff x="4343643" y="1322460"/>
            <a:chExt cx="2277216" cy="926470"/>
          </a:xfrm>
        </p:grpSpPr>
        <p:sp>
          <p:nvSpPr>
            <p:cNvPr id="64" name="Round Same Side Corner Rectangle 63"/>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 name="Group 65"/>
          <p:cNvGrpSpPr/>
          <p:nvPr/>
        </p:nvGrpSpPr>
        <p:grpSpPr>
          <a:xfrm>
            <a:off x="6998773" y="1322460"/>
            <a:ext cx="3638747" cy="926470"/>
            <a:chOff x="6998773" y="1322460"/>
            <a:chExt cx="3638747" cy="926470"/>
          </a:xfrm>
        </p:grpSpPr>
        <p:sp>
          <p:nvSpPr>
            <p:cNvPr id="67" name="Round Same Side Corner Rectangle 66"/>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8" name="Rectangle 67"/>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4" action="ppaction://hlinksldjump"/>
          </p:cNvPr>
          <p:cNvPicPr>
            <a:picLocks noChangeAspect="1" noChangeArrowheads="1"/>
          </p:cNvPicPr>
          <p:nvPr/>
        </p:nvPicPr>
        <p:blipFill>
          <a:blip r:embed="rId5"/>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21" name="Rectangle 20"/>
          <p:cNvSpPr/>
          <p:nvPr/>
        </p:nvSpPr>
        <p:spPr>
          <a:xfrm>
            <a:off x="518706" y="2044322"/>
            <a:ext cx="3375114" cy="1392689"/>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面臨全球化營運的挑戰</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更急迫需要從人到工作上連結的協同運作效率</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缺乏能夠跨多功能邊界的協同合作能力</a:t>
            </a:r>
            <a:endParaRPr lang="en-US" sz="13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由於缺乏資訊的分享機制</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因此對於延伸跨組織的協同運作機會相當困難</a:t>
            </a:r>
            <a:endParaRPr lang="en-US" sz="1300" kern="0" dirty="0">
              <a:solidFill>
                <a:schemeClr val="tx2"/>
              </a:solidFill>
              <a:latin typeface="Segoe" pitchFamily="34" charset="0"/>
            </a:endParaRPr>
          </a:p>
          <a:p>
            <a:pPr marL="168275" indent="-168275">
              <a:spcAft>
                <a:spcPts val="500"/>
              </a:spcAft>
              <a:buClr>
                <a:srgbClr val="FFC000"/>
              </a:buClr>
              <a:buFont typeface="Arial" pitchFamily="34" charset="0"/>
              <a:buChar char="•"/>
            </a:pPr>
            <a:endParaRPr lang="en-US" sz="1300" kern="0" dirty="0">
              <a:solidFill>
                <a:schemeClr val="tx2"/>
              </a:solidFill>
              <a:latin typeface="Segoe" pitchFamily="34" charset="0"/>
            </a:endParaRPr>
          </a:p>
        </p:txBody>
      </p:sp>
      <p:sp>
        <p:nvSpPr>
          <p:cNvPr id="22" name="Rectangle 21"/>
          <p:cNvSpPr/>
          <p:nvPr/>
        </p:nvSpPr>
        <p:spPr>
          <a:xfrm>
            <a:off x="518706" y="4560273"/>
            <a:ext cx="3476714" cy="152862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不論使用者目前所在位置或是採用的網路連線方式為何</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想要同時結合高安全的存取機制是相當困難的</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難以針對現有的</a:t>
            </a:r>
            <a:r>
              <a:rPr lang="en-US" altLang="zh-TW" sz="1300" dirty="0" smtClean="0">
                <a:solidFill>
                  <a:schemeClr val="tx2"/>
                </a:solidFill>
                <a:latin typeface="Segoe" pitchFamily="34" charset="0"/>
              </a:rPr>
              <a:t>LOB</a:t>
            </a:r>
            <a:r>
              <a:rPr lang="zh-TW" altLang="en-US" sz="1300" dirty="0" smtClean="0">
                <a:solidFill>
                  <a:schemeClr val="tx2"/>
                </a:solidFill>
                <a:latin typeface="Segoe" pitchFamily="34" charset="0"/>
              </a:rPr>
              <a:t>系統與以人為基礎的入口網站結合</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難以讓使用者能夠簡易與安全的進行跨組織邊界的協同合作</a:t>
            </a:r>
            <a:endParaRPr lang="en-US" sz="1300" dirty="0">
              <a:solidFill>
                <a:schemeClr val="tx2"/>
              </a:solidFill>
              <a:latin typeface="Segoe" pitchFamily="34" charset="0"/>
            </a:endParaRPr>
          </a:p>
        </p:txBody>
      </p:sp>
      <p:sp>
        <p:nvSpPr>
          <p:cNvPr id="23" name="Text Placeholder 2"/>
          <p:cNvSpPr txBox="1">
            <a:spLocks/>
          </p:cNvSpPr>
          <p:nvPr/>
        </p:nvSpPr>
        <p:spPr bwMode="auto">
          <a:xfrm>
            <a:off x="4678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17093" y="43140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113364" y="2044322"/>
            <a:ext cx="3465736" cy="112851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賦予企業使用者能夠融入商業運作的能力</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讓使用者即使從辦公室離開也能夠繼續維持工作生產力</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藉由簡化與外部協同合作的機制</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增加企業對於客戶以及合作夥伴的密切關係</a:t>
            </a:r>
            <a:endParaRPr lang="en-US" sz="1300" kern="0" dirty="0">
              <a:solidFill>
                <a:schemeClr val="tx2"/>
              </a:solidFill>
              <a:latin typeface="Segoe" pitchFamily="34" charset="0"/>
            </a:endParaRPr>
          </a:p>
        </p:txBody>
      </p:sp>
      <p:sp>
        <p:nvSpPr>
          <p:cNvPr id="43" name="Rectangle 42"/>
          <p:cNvSpPr/>
          <p:nvPr/>
        </p:nvSpPr>
        <p:spPr>
          <a:xfrm>
            <a:off x="7011063" y="4674573"/>
            <a:ext cx="3644237" cy="1685077"/>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能夠讓使用者在共用與分享各種企業商務資訊時</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同時確保機密性資訊的安全性</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藉由部署新跨功能處理的能力開啟整合後端系統的價值</a:t>
            </a:r>
            <a:endParaRPr lang="en-US" sz="1300" dirty="0" smtClean="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延伸傳統企業網路邊界的限制問題</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提供更具豐富與更廣泛的協同合作整合機制</a:t>
            </a:r>
            <a:endParaRPr lang="en-US" sz="1300" dirty="0">
              <a:solidFill>
                <a:schemeClr val="tx2"/>
              </a:solidFill>
              <a:latin typeface="Segoe" pitchFamily="34" charset="0"/>
            </a:endParaRPr>
          </a:p>
        </p:txBody>
      </p:sp>
      <p:sp>
        <p:nvSpPr>
          <p:cNvPr id="44" name="Text Placeholder 2"/>
          <p:cNvSpPr txBox="1">
            <a:spLocks/>
          </p:cNvSpPr>
          <p:nvPr/>
        </p:nvSpPr>
        <p:spPr bwMode="auto">
          <a:xfrm>
            <a:off x="70722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149815" y="44283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82352" y="2044322"/>
            <a:ext cx="2285826" cy="2359620"/>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在沒有登入到不同的</a:t>
            </a:r>
            <a:r>
              <a:rPr lang="en-US" altLang="zh-TW" sz="1200" dirty="0" smtClean="0">
                <a:solidFill>
                  <a:schemeClr val="tx2"/>
                </a:solidFill>
                <a:latin typeface="Segoe" pitchFamily="34" charset="0"/>
              </a:rPr>
              <a:t>LOB</a:t>
            </a:r>
            <a:r>
              <a:rPr lang="zh-TW" altLang="en-US" sz="1200" dirty="0" smtClean="0">
                <a:solidFill>
                  <a:schemeClr val="tx2"/>
                </a:solidFill>
                <a:latin typeface="Segoe" pitchFamily="34" charset="0"/>
              </a:rPr>
              <a:t>系統狀態下</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直接透過部署在網站工作區以及入口網站上的</a:t>
            </a:r>
            <a:r>
              <a:rPr lang="en-US" altLang="zh-TW" sz="1200" dirty="0" smtClean="0">
                <a:solidFill>
                  <a:schemeClr val="tx2"/>
                </a:solidFill>
                <a:latin typeface="Segoe" pitchFamily="34" charset="0"/>
              </a:rPr>
              <a:t>LOB</a:t>
            </a:r>
            <a:r>
              <a:rPr lang="zh-TW" altLang="en-US" sz="1200" dirty="0" smtClean="0">
                <a:solidFill>
                  <a:schemeClr val="tx2"/>
                </a:solidFill>
                <a:latin typeface="Segoe" pitchFamily="34" charset="0"/>
              </a:rPr>
              <a:t>系統</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進行與各種整合的應用程式與資料的檢視與互動</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在</a:t>
            </a:r>
            <a:r>
              <a:rPr lang="en-US" altLang="zh-TW" sz="1200" dirty="0" smtClean="0">
                <a:solidFill>
                  <a:schemeClr val="tx2"/>
                </a:solidFill>
                <a:latin typeface="Segoe" pitchFamily="34" charset="0"/>
              </a:rPr>
              <a:t>Groove</a:t>
            </a:r>
            <a:r>
              <a:rPr lang="zh-TW" altLang="en-US" sz="1200" dirty="0" smtClean="0">
                <a:solidFill>
                  <a:schemeClr val="tx2"/>
                </a:solidFill>
                <a:latin typeface="Segoe" pitchFamily="34" charset="0"/>
              </a:rPr>
              <a:t>工作區建立自訂的解決方案來連線到專案小組以及存取從</a:t>
            </a:r>
            <a:r>
              <a:rPr lang="en-US" altLang="zh-TW" sz="1200" dirty="0" smtClean="0">
                <a:solidFill>
                  <a:schemeClr val="tx2"/>
                </a:solidFill>
                <a:latin typeface="Segoe" pitchFamily="34" charset="0"/>
              </a:rPr>
              <a:t>LOB</a:t>
            </a:r>
            <a:r>
              <a:rPr lang="zh-TW" altLang="en-US" sz="1200" dirty="0" smtClean="0">
                <a:solidFill>
                  <a:schemeClr val="tx2"/>
                </a:solidFill>
                <a:latin typeface="Segoe" pitchFamily="34" charset="0"/>
              </a:rPr>
              <a:t>應用程式所取得的資料</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入口網站以及資料庫</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建置與合作夥伴的結盟關係</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提升共同存取工作區與入口網站的協同運作效率</a:t>
            </a:r>
            <a:endParaRPr lang="en-US" sz="1200" dirty="0" smtClean="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6" name="Group 52"/>
          <p:cNvGrpSpPr/>
          <p:nvPr/>
        </p:nvGrpSpPr>
        <p:grpSpPr>
          <a:xfrm>
            <a:off x="9787989" y="149764"/>
            <a:ext cx="1113507" cy="816746"/>
            <a:chOff x="9787989" y="149764"/>
            <a:chExt cx="1113507"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在沒有登入到不同的</a:t>
            </a:r>
            <a:r>
              <a:rPr lang="en-US" altLang="zh-TW" sz="1400" dirty="0" smtClean="0">
                <a:solidFill>
                  <a:schemeClr val="tx2"/>
                </a:solidFill>
                <a:latin typeface="Segoe" pitchFamily="34" charset="0"/>
              </a:rPr>
              <a:t>LOB</a:t>
            </a:r>
            <a:r>
              <a:rPr lang="zh-TW" altLang="en-US" sz="1400" dirty="0" smtClean="0">
                <a:solidFill>
                  <a:schemeClr val="tx2"/>
                </a:solidFill>
                <a:latin typeface="Segoe" pitchFamily="34" charset="0"/>
              </a:rPr>
              <a:t>系統狀態下</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直接透過部署在網站工作區以及入口網站上的</a:t>
            </a:r>
            <a:r>
              <a:rPr lang="en-US" altLang="zh-TW" sz="1400" dirty="0" smtClean="0">
                <a:solidFill>
                  <a:schemeClr val="tx2"/>
                </a:solidFill>
                <a:latin typeface="Segoe" pitchFamily="34" charset="0"/>
              </a:rPr>
              <a:t>LOB</a:t>
            </a:r>
            <a:r>
              <a:rPr lang="zh-TW" altLang="en-US" sz="1400" dirty="0" smtClean="0">
                <a:solidFill>
                  <a:schemeClr val="tx2"/>
                </a:solidFill>
                <a:latin typeface="Segoe" pitchFamily="34" charset="0"/>
              </a:rPr>
              <a:t>系統</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進行與各種整合的應用程式與資料的檢視與互動</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Building Office Business Applications</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Build portal sites and business solutions</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5"/>
              </a:rPr>
              <a:t>Team-Based Development</a:t>
            </a:r>
            <a:endParaRPr lang="en-US" sz="1400" dirty="0" smtClean="0"/>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7" action="ppaction://hlinksldjump"/>
          </p:cNvPr>
          <p:cNvPicPr>
            <a:picLocks noChangeAspect="1" noChangeArrowheads="1"/>
          </p:cNvPicPr>
          <p:nvPr/>
        </p:nvPicPr>
        <p:blipFill>
          <a:blip r:embed="rId8"/>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7"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9"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0"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1"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2"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在</a:t>
            </a:r>
            <a:r>
              <a:rPr lang="en-US" altLang="zh-TW" sz="1400" dirty="0" smtClean="0">
                <a:solidFill>
                  <a:schemeClr val="tx2"/>
                </a:solidFill>
                <a:latin typeface="Segoe" pitchFamily="34" charset="0"/>
              </a:rPr>
              <a:t>Groove</a:t>
            </a:r>
            <a:r>
              <a:rPr lang="zh-TW" altLang="en-US" sz="1400" dirty="0" smtClean="0">
                <a:solidFill>
                  <a:schemeClr val="tx2"/>
                </a:solidFill>
                <a:latin typeface="Segoe" pitchFamily="34" charset="0"/>
              </a:rPr>
              <a:t>工作區建立自訂的解決方案來連線到專案小組以及存取從</a:t>
            </a:r>
            <a:r>
              <a:rPr lang="en-US" altLang="zh-TW" sz="1400" dirty="0" smtClean="0">
                <a:solidFill>
                  <a:schemeClr val="tx2"/>
                </a:solidFill>
                <a:latin typeface="Segoe" pitchFamily="34" charset="0"/>
              </a:rPr>
              <a:t>LOB</a:t>
            </a:r>
            <a:r>
              <a:rPr lang="zh-TW" altLang="en-US" sz="1400" dirty="0" smtClean="0">
                <a:solidFill>
                  <a:schemeClr val="tx2"/>
                </a:solidFill>
                <a:latin typeface="Segoe" pitchFamily="34" charset="0"/>
              </a:rPr>
              <a:t>應用程式所取得的資料</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入口網站以及資料庫</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Groove 2007 Deployment</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Building on Groove and SharePoint</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5"/>
              </a:rPr>
              <a:t>Using Forms Solutions in Groove 2007</a:t>
            </a:r>
            <a:endParaRPr lang="en-US" sz="1400" dirty="0" smtClean="0"/>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7" action="ppaction://hlinksldjump"/>
          </p:cNvPr>
          <p:cNvPicPr>
            <a:picLocks noChangeAspect="1" noChangeArrowheads="1"/>
          </p:cNvPicPr>
          <p:nvPr/>
        </p:nvPicPr>
        <p:blipFill>
          <a:blip r:embed="rId8"/>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7" action="ppaction://hlinksldjump"/>
          </p:cNvPr>
          <p:cNvSpPr txBox="1"/>
          <p:nvPr/>
        </p:nvSpPr>
        <p:spPr>
          <a:xfrm>
            <a:off x="1841158" y="7364627"/>
            <a:ext cx="1680519" cy="707886"/>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smtClean="0">
              <a:solidFill>
                <a:schemeClr val="bg1">
                  <a:lumMod val="75000"/>
                  <a:lumOff val="25000"/>
                </a:schemeClr>
              </a:solidFill>
              <a:latin typeface="Segoe" pitchFamily="34" charset="0"/>
            </a:endParaRPr>
          </a:p>
          <a:p>
            <a:pPr algn="ct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9"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0"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1"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2"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6" name="Rounded Rectangle 55"/>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8" name="Round Same Side Corner Rectangle 57"/>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3" name="Rectangle 62"/>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建置與合作夥伴的結盟關係</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提升共同存取工作區與入口網站的協同運作效率</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9" name="Round Same Side Corner Rectangle 6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78" name="Rectangle 77"/>
          <p:cNvSpPr/>
          <p:nvPr/>
        </p:nvSpPr>
        <p:spPr>
          <a:xfrm>
            <a:off x="6271441" y="2044325"/>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Configure ADFS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4"/>
          <a:srcRect l="5682" r="67046"/>
          <a:stretch>
            <a:fillRect/>
          </a:stretch>
        </p:blipFill>
        <p:spPr bwMode="auto">
          <a:xfrm>
            <a:off x="0" y="7212225"/>
            <a:ext cx="1757591" cy="1017375"/>
          </a:xfrm>
          <a:prstGeom prst="rect">
            <a:avLst/>
          </a:prstGeom>
          <a:noFill/>
          <a:ln w="9525">
            <a:noFill/>
            <a:miter lim="800000"/>
            <a:headEnd/>
            <a:tailEnd/>
          </a:ln>
        </p:spPr>
      </p:pic>
      <p:pic>
        <p:nvPicPr>
          <p:cNvPr id="31" name="Rectangle 13">
            <a:hlinkClick r:id="rId5" action="ppaction://hlinksldjump"/>
          </p:cNvPr>
          <p:cNvPicPr>
            <a:picLocks noChangeAspect="1" noChangeArrowheads="1"/>
          </p:cNvPicPr>
          <p:nvPr/>
        </p:nvPicPr>
        <p:blipFill>
          <a:blip r:embed="rId6"/>
          <a:srcRect/>
          <a:stretch>
            <a:fillRect/>
          </a:stretch>
        </p:blipFill>
        <p:spPr bwMode="auto">
          <a:xfrm>
            <a:off x="1759335" y="7212225"/>
            <a:ext cx="1848321" cy="992777"/>
          </a:xfrm>
          <a:prstGeom prst="rect">
            <a:avLst/>
          </a:prstGeom>
          <a:noFill/>
          <a:ln w="9525">
            <a:noFill/>
            <a:miter lim="800000"/>
            <a:headEnd/>
            <a:tailEnd/>
          </a:ln>
        </p:spPr>
      </p:pic>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5"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52" name="Isosceles Triangle 51">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53" name="TextBox 5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305090" y="1964722"/>
            <a:ext cx="2549320"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305091" y="4677102"/>
            <a:ext cx="2549320" cy="3015346"/>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330154" y="4745660"/>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361684" y="2032008"/>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latin typeface="微軟正黑體" pitchFamily="34" charset="-120"/>
                <a:ea typeface="微軟正黑體" pitchFamily="34" charset="-120"/>
              </a:rPr>
              <a:t>協同合作</a:t>
            </a:r>
            <a:r>
              <a:rPr lang="en-US" dirty="0">
                <a:solidFill>
                  <a:srgbClr val="FFB601"/>
                </a:solidFill>
              </a:rPr>
              <a:t/>
            </a:r>
            <a:br>
              <a:rPr lang="en-US" dirty="0">
                <a:solidFill>
                  <a:srgbClr val="FFB601"/>
                </a:solidFill>
              </a:rPr>
            </a:br>
            <a:r>
              <a:rPr lang="zh-TW" altLang="en-US" sz="2800" dirty="0" smtClean="0">
                <a:solidFill>
                  <a:srgbClr val="FFFFFF"/>
                </a:solidFill>
              </a:rPr>
              <a:t>合理層級進化至動態層級</a:t>
            </a:r>
            <a:endParaRPr lang="en-US" sz="2800" dirty="0">
              <a:solidFill>
                <a:schemeClr val="tx2"/>
              </a:solidFill>
            </a:endParaRPr>
          </a:p>
        </p:txBody>
      </p:sp>
      <p:sp>
        <p:nvSpPr>
          <p:cNvPr id="80" name="Rectangle 79">
            <a:hlinkClick r:id="" action="ppaction://noaction"/>
          </p:cNvPr>
          <p:cNvSpPr/>
          <p:nvPr/>
        </p:nvSpPr>
        <p:spPr>
          <a:xfrm>
            <a:off x="1874838" y="6256290"/>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444190" y="2114710"/>
            <a:ext cx="259771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347473" y="2468880"/>
            <a:ext cx="2549964" cy="1692771"/>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7"/>
              </a:rPr>
              <a:t>Active Directory</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8"/>
              </a:rPr>
              <a:t>SharePoint </a:t>
            </a:r>
            <a:r>
              <a:rPr lang="en-US" sz="1300" dirty="0">
                <a:solidFill>
                  <a:schemeClr val="tx2"/>
                </a:solidFill>
                <a:latin typeface="Segoe" pitchFamily="34" charset="0"/>
                <a:hlinkClick r:id="rId8"/>
              </a:rPr>
              <a:t>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rPr>
              <a:t>Office Enterprise 2007 </a:t>
            </a:r>
            <a:r>
              <a:rPr lang="en-US" sz="1300" dirty="0" smtClean="0">
                <a:solidFill>
                  <a:schemeClr val="tx2"/>
                </a:solidFill>
                <a:latin typeface="Segoe" pitchFamily="34" charset="0"/>
              </a:rPr>
              <a:t>(for </a:t>
            </a:r>
            <a:r>
              <a:rPr lang="en-US" sz="1300" dirty="0">
                <a:solidFill>
                  <a:schemeClr val="tx2"/>
                </a:solidFill>
                <a:latin typeface="Segoe" pitchFamily="34" charset="0"/>
                <a:hlinkClick r:id="rId9"/>
              </a:rPr>
              <a:t>Groove</a:t>
            </a:r>
            <a:r>
              <a:rPr lang="en-US" sz="1300" dirty="0">
                <a:solidFill>
                  <a:schemeClr val="tx2"/>
                </a:solidFill>
                <a:latin typeface="Segoe" pitchFamily="34" charset="0"/>
              </a:rPr>
              <a:t>)</a:t>
            </a: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0"/>
              </a:rPr>
              <a:t>Groove </a:t>
            </a:r>
            <a:r>
              <a:rPr lang="en-US" sz="1300" dirty="0">
                <a:solidFill>
                  <a:schemeClr val="tx2"/>
                </a:solidFill>
                <a:latin typeface="Segoe" pitchFamily="34" charset="0"/>
                <a:hlinkClick r:id="rId10"/>
              </a:rPr>
              <a:t>Server 2007</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1"/>
              </a:rPr>
              <a:t>SQL Server 2005</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2"/>
              </a:rPr>
              <a:t>Forefront Security for SharePoint Server</a:t>
            </a:r>
            <a:endParaRPr lang="en-US" sz="1300" dirty="0">
              <a:solidFill>
                <a:schemeClr val="tx2"/>
              </a:solidFill>
              <a:latin typeface="Segoe" pitchFamily="34" charset="0"/>
            </a:endParaRPr>
          </a:p>
        </p:txBody>
      </p:sp>
      <p:sp>
        <p:nvSpPr>
          <p:cNvPr id="38" name="Text Placeholder 2"/>
          <p:cNvSpPr txBox="1">
            <a:spLocks/>
          </p:cNvSpPr>
          <p:nvPr/>
        </p:nvSpPr>
        <p:spPr bwMode="auto">
          <a:xfrm>
            <a:off x="418243" y="4822126"/>
            <a:ext cx="32168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87989" y="149764"/>
            <a:ext cx="1113507" cy="816746"/>
            <a:chOff x="9787989" y="149764"/>
            <a:chExt cx="1113507"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3"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4"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5"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6"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51" name="Right Arrow 50"/>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231862" y="5042612"/>
            <a:ext cx="2670278" cy="1692771"/>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7"/>
              </a:rPr>
              <a:t>www.microsoft.com/MOF</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8"/>
              </a:rPr>
              <a:t>www.microsoft.com/MSF</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9"/>
              </a:rPr>
              <a:t>Collaboration in MOSS</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20"/>
              </a:rPr>
              <a:t>Ready to Bring All Together</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a:solidFill>
                <a:schemeClr val="tx2"/>
              </a:solidFill>
              <a:latin typeface="Segoe" pitchFamily="34" charset="0"/>
            </a:endParaRPr>
          </a:p>
        </p:txBody>
      </p:sp>
      <p:graphicFrame>
        <p:nvGraphicFramePr>
          <p:cNvPr id="4098" name="Object 2"/>
          <p:cNvGraphicFramePr>
            <a:graphicFrameLocks noChangeAspect="1"/>
          </p:cNvGraphicFramePr>
          <p:nvPr/>
        </p:nvGraphicFramePr>
        <p:xfrm>
          <a:off x="3009900" y="1875242"/>
          <a:ext cx="7747000" cy="5338358"/>
        </p:xfrm>
        <a:graphic>
          <a:graphicData uri="http://schemas.openxmlformats.org/presentationml/2006/ole">
            <p:oleObj spid="_x0000_s269314" name="Visio" r:id="rId21" imgW="15437739" imgH="10642803"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1" name="Rounded Rectangle 50"/>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2" name="Rounded Rectangle 51"/>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3" name="Group 52"/>
          <p:cNvGrpSpPr/>
          <p:nvPr/>
        </p:nvGrpSpPr>
        <p:grpSpPr>
          <a:xfrm>
            <a:off x="357925" y="1322460"/>
            <a:ext cx="3573996"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8" name="Group 57"/>
          <p:cNvGrpSpPr/>
          <p:nvPr/>
        </p:nvGrpSpPr>
        <p:grpSpPr>
          <a:xfrm>
            <a:off x="4343643" y="1322460"/>
            <a:ext cx="2277216" cy="926470"/>
            <a:chOff x="4343643" y="1322460"/>
            <a:chExt cx="2277216" cy="926470"/>
          </a:xfrm>
        </p:grpSpPr>
        <p:sp>
          <p:nvSpPr>
            <p:cNvPr id="69" name="Round Same Side Corner Rectangle 68"/>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78" name="Group 77"/>
          <p:cNvGrpSpPr/>
          <p:nvPr/>
        </p:nvGrpSpPr>
        <p:grpSpPr>
          <a:xfrm>
            <a:off x="6998773" y="1322460"/>
            <a:ext cx="3638747" cy="926470"/>
            <a:chOff x="6998773" y="1322460"/>
            <a:chExt cx="3638747" cy="926470"/>
          </a:xfrm>
        </p:grpSpPr>
        <p:sp>
          <p:nvSpPr>
            <p:cNvPr id="79" name="Round Same Side Corner Rectangle 78"/>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0" name="Rectangle 79"/>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1" name="Rectangle 20"/>
          <p:cNvSpPr/>
          <p:nvPr/>
        </p:nvSpPr>
        <p:spPr>
          <a:xfrm>
            <a:off x="511086" y="2044322"/>
            <a:ext cx="3451314" cy="1392689"/>
          </a:xfrm>
          <a:prstGeom prst="rect">
            <a:avLst/>
          </a:prstGeom>
        </p:spPr>
        <p:txBody>
          <a:bodyPr wrap="square" lIns="0" tIns="0" rIns="0" bIns="0">
            <a:spAutoFit/>
          </a:bodyPr>
          <a:lstStyle/>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針對現有內容難以控管處理重覆內容的使用</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在外部訊息進入企業網路之前</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難以減輕惡意訊息所造成的各種資安危害</a:t>
            </a:r>
            <a:endParaRPr lang="en-US" sz="1300" kern="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難以讓一般使用者可以直接去管理特定授權的網站內容</a:t>
            </a:r>
            <a:endParaRPr lang="en-US" sz="1300" kern="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難以在跨正規與非正規商業流程的分享資訊</a:t>
            </a:r>
            <a:endParaRPr lang="en-US" sz="1300" kern="0" dirty="0">
              <a:solidFill>
                <a:schemeClr val="tx2"/>
              </a:solidFill>
              <a:latin typeface="Segoe" pitchFamily="34" charset="0"/>
            </a:endParaRPr>
          </a:p>
        </p:txBody>
      </p:sp>
      <p:sp>
        <p:nvSpPr>
          <p:cNvPr id="22" name="Rectangle 21"/>
          <p:cNvSpPr/>
          <p:nvPr/>
        </p:nvSpPr>
        <p:spPr>
          <a:xfrm>
            <a:off x="511086" y="4725373"/>
            <a:ext cx="3425914" cy="1392689"/>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缺乏能夠集中控管分散在不同位置文件的機制</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難以滿足針對</a:t>
            </a:r>
            <a:r>
              <a:rPr lang="en-US" altLang="zh-TW" sz="1300" dirty="0" smtClean="0">
                <a:solidFill>
                  <a:schemeClr val="tx2"/>
                </a:solidFill>
                <a:latin typeface="Segoe" pitchFamily="34" charset="0"/>
              </a:rPr>
              <a:t>Email</a:t>
            </a:r>
            <a:r>
              <a:rPr lang="zh-TW" altLang="en-US" sz="1300" dirty="0" smtClean="0">
                <a:solidFill>
                  <a:schemeClr val="tx2"/>
                </a:solidFill>
                <a:latin typeface="Segoe" pitchFamily="34" charset="0"/>
              </a:rPr>
              <a:t>保存與監視的管理需求</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由於有多種不同發佈管道</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因而難以一致性網站的管理經驗</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缺乏單一入口來整合企業生產環境基礎架構</a:t>
            </a:r>
            <a:endParaRPr lang="en-US" sz="1300" dirty="0">
              <a:solidFill>
                <a:schemeClr val="tx2"/>
              </a:solidFill>
              <a:latin typeface="Segoe" pitchFamily="34" charset="0"/>
            </a:endParaRPr>
          </a:p>
        </p:txBody>
      </p:sp>
      <p:sp>
        <p:nvSpPr>
          <p:cNvPr id="23" name="Text Placeholder 2"/>
          <p:cNvSpPr txBox="1">
            <a:spLocks/>
          </p:cNvSpPr>
          <p:nvPr/>
        </p:nvSpPr>
        <p:spPr bwMode="auto">
          <a:xfrm>
            <a:off x="4170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353593" y="44410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049864" y="2044322"/>
            <a:ext cx="3643536" cy="15927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讓使用者能夠輕鬆簡易的去導覽</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使用以及找尋到所有儲存在受管理的文件庫中的各類資料</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有助於控管所有合法郵件的進出</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讓特定獲得授權的使用者可以發佈所允許的資訊在網站上</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藉由各種資訊收集的彈性管理方法</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讓每一位使用者可以建立廣泛的資訊在網站上</a:t>
            </a:r>
            <a:endParaRPr lang="en-US" sz="1300" kern="0" dirty="0">
              <a:solidFill>
                <a:schemeClr val="tx2"/>
              </a:solidFill>
              <a:latin typeface="Segoe" pitchFamily="34" charset="0"/>
            </a:endParaRPr>
          </a:p>
        </p:txBody>
      </p:sp>
      <p:sp>
        <p:nvSpPr>
          <p:cNvPr id="43" name="Rectangle 42"/>
          <p:cNvSpPr/>
          <p:nvPr/>
        </p:nvSpPr>
        <p:spPr>
          <a:xfrm>
            <a:off x="6972963" y="4738073"/>
            <a:ext cx="3822037" cy="1685077"/>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提供集中管理資料儲存的機制以及一致性各項類別的管理</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確保</a:t>
            </a:r>
            <a:r>
              <a:rPr lang="en-US" altLang="zh-TW" sz="1300" dirty="0" smtClean="0">
                <a:solidFill>
                  <a:schemeClr val="tx2"/>
                </a:solidFill>
                <a:latin typeface="Segoe" pitchFamily="34" charset="0"/>
              </a:rPr>
              <a:t>Email</a:t>
            </a:r>
            <a:r>
              <a:rPr lang="zh-TW" altLang="en-US" sz="1300" dirty="0" smtClean="0">
                <a:solidFill>
                  <a:schemeClr val="tx2"/>
                </a:solidFill>
                <a:latin typeface="Segoe" pitchFamily="34" charset="0"/>
              </a:rPr>
              <a:t>記錄是正確與可靠的被建立</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保存</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幫助確保內容上傳至網站上的快速與品質</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並且不會造成</a:t>
            </a:r>
            <a:r>
              <a:rPr lang="en-US" altLang="zh-TW" sz="1300" dirty="0" smtClean="0">
                <a:solidFill>
                  <a:schemeClr val="tx2"/>
                </a:solidFill>
                <a:latin typeface="Segoe" pitchFamily="34" charset="0"/>
              </a:rPr>
              <a:t>IT</a:t>
            </a:r>
            <a:r>
              <a:rPr lang="zh-TW" altLang="en-US" sz="1300" dirty="0" smtClean="0">
                <a:solidFill>
                  <a:schemeClr val="tx2"/>
                </a:solidFill>
                <a:latin typeface="Segoe" pitchFamily="34" charset="0"/>
              </a:rPr>
              <a:t>人員作業上的負擔</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藉由各種豐富的工作管理機制與動態表單</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讓資訊的收集處理更加流暢</a:t>
            </a:r>
            <a:endParaRPr lang="en-US" sz="1300" dirty="0">
              <a:solidFill>
                <a:schemeClr val="tx2"/>
              </a:solidFill>
              <a:latin typeface="Segoe" pitchFamily="34" charset="0"/>
            </a:endParaRPr>
          </a:p>
        </p:txBody>
      </p:sp>
      <p:sp>
        <p:nvSpPr>
          <p:cNvPr id="44" name="Text Placeholder 2"/>
          <p:cNvSpPr txBox="1">
            <a:spLocks/>
          </p:cNvSpPr>
          <p:nvPr/>
        </p:nvSpPr>
        <p:spPr bwMode="auto">
          <a:xfrm>
            <a:off x="70087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022815" y="45045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82352" y="2044322"/>
            <a:ext cx="2285826" cy="222368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建立一個一致性的管理方法</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來組織與分類各種來自檔案共用的資料至受管理的儲存位置</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部署一個針對</a:t>
            </a:r>
            <a:r>
              <a:rPr lang="en-US" altLang="zh-TW" sz="1200" dirty="0" smtClean="0">
                <a:solidFill>
                  <a:schemeClr val="tx2"/>
                </a:solidFill>
                <a:latin typeface="Segoe" pitchFamily="34" charset="0"/>
              </a:rPr>
              <a:t>Email</a:t>
            </a:r>
            <a:r>
              <a:rPr lang="zh-TW" altLang="en-US" sz="1200" dirty="0" smtClean="0">
                <a:solidFill>
                  <a:schemeClr val="tx2"/>
                </a:solidFill>
                <a:latin typeface="Segoe" pitchFamily="34" charset="0"/>
              </a:rPr>
              <a:t>記錄的管理解決方案</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針對組織單位自動化處理流程</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網站內容的建立</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發佈建立相關的解決方案</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建立集中設計</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部署以及受管理的部門表單與工作流程的結合使用</a:t>
            </a:r>
            <a:endParaRPr lang="en-US" sz="120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3" name="Group 52"/>
          <p:cNvGrpSpPr/>
          <p:nvPr/>
        </p:nvGrpSpPr>
        <p:grpSpPr>
          <a:xfrm>
            <a:off x="9743845" y="149764"/>
            <a:ext cx="1098339" cy="816746"/>
            <a:chOff x="9743845" y="149764"/>
            <a:chExt cx="1098339" cy="816746"/>
          </a:xfrm>
        </p:grpSpPr>
        <p:grpSp>
          <p:nvGrpSpPr>
            <p:cNvPr id="4"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4"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5"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6"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7"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8" action="ppaction://hlinksldjump"/>
          </p:cNvPr>
          <p:cNvPicPr>
            <a:picLocks noChangeAspect="1" noChangeArrowheads="1"/>
          </p:cNvPicPr>
          <p:nvPr/>
        </p:nvPicPr>
        <p:blipFill>
          <a:blip r:embed="rId9"/>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8"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125636"/>
            <a:chOff x="212251" y="1290404"/>
            <a:chExt cx="4481668" cy="5125636"/>
          </a:xfrm>
        </p:grpSpPr>
        <p:sp>
          <p:nvSpPr>
            <p:cNvPr id="13" name="Rounded Rectangle 12"/>
            <p:cNvSpPr/>
            <p:nvPr/>
          </p:nvSpPr>
          <p:spPr bwMode="auto">
            <a:xfrm rot="10800000">
              <a:off x="2122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83420"/>
              <a:ext cx="1008587"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Basic</a:t>
              </a:r>
            </a:p>
          </p:txBody>
        </p:sp>
        <p:sp>
          <p:nvSpPr>
            <p:cNvPr id="21" name="Rectangle 20"/>
            <p:cNvSpPr/>
            <p:nvPr/>
          </p:nvSpPr>
          <p:spPr>
            <a:xfrm>
              <a:off x="384086" y="2044322"/>
              <a:ext cx="4233634" cy="2344231"/>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單機桌面與伺服器搜尋能力以及沒有進行</a:t>
              </a:r>
              <a:r>
                <a:rPr lang="en-US" altLang="zh-TW" sz="1800" dirty="0" smtClean="0">
                  <a:solidFill>
                    <a:schemeClr val="tx2"/>
                  </a:solidFill>
                  <a:latin typeface="Segoe" pitchFamily="34" charset="0"/>
                </a:rPr>
                <a:t>IT</a:t>
              </a:r>
              <a:r>
                <a:rPr lang="zh-TW" altLang="en-US" sz="1800" dirty="0" smtClean="0">
                  <a:solidFill>
                    <a:schemeClr val="tx2"/>
                  </a:solidFill>
                  <a:latin typeface="Segoe" pitchFamily="34" charset="0"/>
                </a:rPr>
                <a:t>標準化</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簡化了</a:t>
              </a:r>
              <a:r>
                <a:rPr lang="zh-TW" altLang="en-US" sz="1800" kern="0" dirty="0" smtClean="0">
                  <a:solidFill>
                    <a:schemeClr val="tx2"/>
                  </a:solidFill>
                  <a:latin typeface="Segoe" pitchFamily="34" charset="0"/>
                </a:rPr>
                <a:t>針對</a:t>
              </a:r>
              <a:r>
                <a:rPr lang="zh-TW" altLang="en-US" sz="1800" dirty="0" smtClean="0">
                  <a:solidFill>
                    <a:schemeClr val="tx2"/>
                  </a:solidFill>
                  <a:latin typeface="Segoe" pitchFamily="34" charset="0"/>
                </a:rPr>
                <a:t>單機桌面與伺服器的關鍵字資料搜尋作業</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例如特定的位置與文件類型的搜尋</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主要搜尋的重點在一些非結構化的資料來源</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這包括了網站</a:t>
              </a:r>
              <a:r>
                <a:rPr lang="en-US" altLang="zh-TW" sz="1800" kern="0" dirty="0" smtClean="0">
                  <a:solidFill>
                    <a:schemeClr val="tx2"/>
                  </a:solidFill>
                  <a:latin typeface="Segoe" pitchFamily="34" charset="0"/>
                </a:rPr>
                <a:t>,Email</a:t>
              </a:r>
              <a:r>
                <a:rPr lang="zh-TW" altLang="en-US" sz="1800" kern="0" dirty="0" smtClean="0">
                  <a:solidFill>
                    <a:schemeClr val="tx2"/>
                  </a:solidFill>
                  <a:latin typeface="Segoe" pitchFamily="34" charset="0"/>
                </a:rPr>
                <a:t>以及所有儲存在</a:t>
              </a:r>
              <a:r>
                <a:rPr lang="zh-TW" altLang="en-US" sz="1800" dirty="0" smtClean="0">
                  <a:solidFill>
                    <a:schemeClr val="tx2"/>
                  </a:solidFill>
                  <a:latin typeface="Segoe" pitchFamily="34" charset="0"/>
                </a:rPr>
                <a:t>單機桌面與伺服器中的文件</a:t>
              </a:r>
              <a:endParaRPr lang="en-US" sz="18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43845" y="149764"/>
            <a:ext cx="1098339" cy="816746"/>
            <a:chOff x="9743845" y="149764"/>
            <a:chExt cx="1098339"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957731" y="1839044"/>
            <a:ext cx="4481668" cy="5125636"/>
            <a:chOff x="5698651" y="1290404"/>
            <a:chExt cx="4481668" cy="5125636"/>
          </a:xfrm>
        </p:grpSpPr>
        <p:sp>
          <p:nvSpPr>
            <p:cNvPr id="52" name="Rounded Rectangle 51"/>
            <p:cNvSpPr/>
            <p:nvPr/>
          </p:nvSpPr>
          <p:spPr bwMode="auto">
            <a:xfrm rot="10800000">
              <a:off x="56986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776208" y="134950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768125" y="1368180"/>
              <a:ext cx="2284579"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Standardized</a:t>
              </a:r>
            </a:p>
          </p:txBody>
        </p:sp>
        <p:sp>
          <p:nvSpPr>
            <p:cNvPr id="55" name="Rectangle 54"/>
            <p:cNvSpPr/>
            <p:nvPr/>
          </p:nvSpPr>
          <p:spPr>
            <a:xfrm>
              <a:off x="5870486" y="2029082"/>
              <a:ext cx="4187914" cy="2344231"/>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藉由屬性以及範圍的定義來改善與簡化以文字為主的搜尋機制</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這包括了所有內部網路</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人的資源以及</a:t>
              </a:r>
              <a:r>
                <a:rPr lang="en-US" altLang="zh-TW" sz="1800" dirty="0" smtClean="0">
                  <a:solidFill>
                    <a:schemeClr val="tx2"/>
                  </a:solidFill>
                  <a:latin typeface="Segoe" pitchFamily="34" charset="0"/>
                </a:rPr>
                <a:t>HR</a:t>
              </a:r>
              <a:r>
                <a:rPr lang="zh-TW" altLang="en-US" sz="1800" dirty="0" smtClean="0">
                  <a:solidFill>
                    <a:schemeClr val="tx2"/>
                  </a:solidFill>
                  <a:latin typeface="Segoe" pitchFamily="34" charset="0"/>
                </a:rPr>
                <a:t>站台</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採用單一索引跨多重資料來源</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藉由群組原則來管理標準化桌面搜尋基礎架構</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主要搜尋來源是</a:t>
              </a:r>
              <a:r>
                <a:rPr lang="en-US" altLang="zh-TW" sz="1800" kern="0" dirty="0" smtClean="0">
                  <a:solidFill>
                    <a:schemeClr val="tx2"/>
                  </a:solidFill>
                  <a:latin typeface="Segoe" pitchFamily="34" charset="0"/>
                </a:rPr>
                <a:t>Web</a:t>
              </a:r>
              <a:r>
                <a:rPr lang="zh-TW" altLang="en-US" sz="1800" kern="0" dirty="0" smtClean="0">
                  <a:solidFill>
                    <a:schemeClr val="tx2"/>
                  </a:solidFill>
                  <a:latin typeface="Segoe" pitchFamily="34" charset="0"/>
                </a:rPr>
                <a:t>站台</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內容管理的儲存</a:t>
              </a:r>
              <a:r>
                <a:rPr lang="en-US" altLang="zh-TW" sz="1800" kern="0" dirty="0" smtClean="0">
                  <a:solidFill>
                    <a:schemeClr val="tx2"/>
                  </a:solidFill>
                  <a:latin typeface="Segoe" pitchFamily="34" charset="0"/>
                </a:rPr>
                <a:t>,Email,</a:t>
              </a:r>
              <a:r>
                <a:rPr lang="zh-TW" altLang="en-US" sz="1800" kern="0" dirty="0" smtClean="0">
                  <a:solidFill>
                    <a:schemeClr val="tx2"/>
                  </a:solidFill>
                  <a:latin typeface="Segoe" pitchFamily="34" charset="0"/>
                </a:rPr>
                <a:t>資料庫以及簡化人力資源的搜尋功能</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例如對於企業目錄進行搜尋</a:t>
              </a:r>
              <a:endParaRPr lang="en-US" sz="1800" kern="0" dirty="0">
                <a:solidFill>
                  <a:schemeClr val="tx2"/>
                </a:solidFill>
                <a:latin typeface="Segoe" pitchFamily="34" charset="0"/>
              </a:endParaRPr>
            </a:p>
          </p:txBody>
        </p:sp>
      </p:grpSp>
      <p:sp>
        <p:nvSpPr>
          <p:cNvPr id="37" name="Isosceles Triangle 3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1" name="Rounded Rectangle 50"/>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2" name="Rounded Rectangle 51"/>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3" name="Group 52"/>
          <p:cNvGrpSpPr/>
          <p:nvPr/>
        </p:nvGrpSpPr>
        <p:grpSpPr>
          <a:xfrm>
            <a:off x="357925" y="1322460"/>
            <a:ext cx="3573996"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8" name="Group 57"/>
          <p:cNvGrpSpPr/>
          <p:nvPr/>
        </p:nvGrpSpPr>
        <p:grpSpPr>
          <a:xfrm>
            <a:off x="4343643" y="1322460"/>
            <a:ext cx="2277216" cy="926470"/>
            <a:chOff x="4343643" y="1322460"/>
            <a:chExt cx="2277216" cy="926470"/>
          </a:xfrm>
        </p:grpSpPr>
        <p:sp>
          <p:nvSpPr>
            <p:cNvPr id="69" name="Round Same Side Corner Rectangle 68"/>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78" name="Group 77"/>
          <p:cNvGrpSpPr/>
          <p:nvPr/>
        </p:nvGrpSpPr>
        <p:grpSpPr>
          <a:xfrm>
            <a:off x="6998773" y="1322460"/>
            <a:ext cx="3638747" cy="926470"/>
            <a:chOff x="6998773" y="1322460"/>
            <a:chExt cx="3638747" cy="926470"/>
          </a:xfrm>
        </p:grpSpPr>
        <p:sp>
          <p:nvSpPr>
            <p:cNvPr id="79" name="Round Same Side Corner Rectangle 78"/>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0" name="Rectangle 79"/>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1" name="Rectangle 20"/>
          <p:cNvSpPr/>
          <p:nvPr/>
        </p:nvSpPr>
        <p:spPr>
          <a:xfrm>
            <a:off x="472986" y="2044322"/>
            <a:ext cx="3311614" cy="400110"/>
          </a:xfrm>
          <a:prstGeom prst="rect">
            <a:avLst/>
          </a:prstGeom>
        </p:spPr>
        <p:txBody>
          <a:bodyPr wrap="square" lIns="0" tIns="0" rIns="0" bIns="0">
            <a:spAutoFit/>
          </a:bodyPr>
          <a:lstStyle/>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作為儲存在多重不同位置的企業有價資訊是經常需要被監督的</a:t>
            </a:r>
            <a:endParaRPr lang="en-US" sz="1300" dirty="0">
              <a:solidFill>
                <a:schemeClr val="tx2"/>
              </a:solidFill>
              <a:latin typeface="Segoe" pitchFamily="34" charset="0"/>
            </a:endParaRPr>
          </a:p>
        </p:txBody>
      </p:sp>
      <p:sp>
        <p:nvSpPr>
          <p:cNvPr id="22" name="Rectangle 21"/>
          <p:cNvSpPr/>
          <p:nvPr/>
        </p:nvSpPr>
        <p:spPr>
          <a:xfrm>
            <a:off x="422186" y="5449273"/>
            <a:ext cx="3400514" cy="400110"/>
          </a:xfrm>
          <a:prstGeom prst="rect">
            <a:avLst/>
          </a:prstGeom>
        </p:spPr>
        <p:txBody>
          <a:bodyPr wrap="square" lIns="0" tIns="0" rIns="0" bIns="0">
            <a:spAutoFit/>
          </a:bodyPr>
          <a:lstStyle/>
          <a:p>
            <a:pPr marL="288925"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對於多重資料來源的資料搜尋能力是被限制的</a:t>
            </a:r>
            <a:endParaRPr lang="en-US" sz="1300" kern="0" dirty="0">
              <a:solidFill>
                <a:schemeClr val="tx2"/>
              </a:solidFill>
              <a:latin typeface="Segoe" pitchFamily="34" charset="0"/>
            </a:endParaRPr>
          </a:p>
        </p:txBody>
      </p:sp>
      <p:sp>
        <p:nvSpPr>
          <p:cNvPr id="23" name="Text Placeholder 2"/>
          <p:cNvSpPr txBox="1">
            <a:spLocks/>
          </p:cNvSpPr>
          <p:nvPr/>
        </p:nvSpPr>
        <p:spPr bwMode="auto">
          <a:xfrm>
            <a:off x="4170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17093" y="51522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164164" y="2044322"/>
            <a:ext cx="2970436" cy="400110"/>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無論資料儲存在網路中的哪個位置都能夠快速與更簡易的被搜尋到</a:t>
            </a:r>
            <a:endParaRPr lang="en-US" sz="1300" dirty="0">
              <a:solidFill>
                <a:schemeClr val="tx2"/>
              </a:solidFill>
              <a:latin typeface="Segoe" pitchFamily="34" charset="0"/>
            </a:endParaRPr>
          </a:p>
        </p:txBody>
      </p:sp>
      <p:sp>
        <p:nvSpPr>
          <p:cNvPr id="43" name="Rectangle 42"/>
          <p:cNvSpPr/>
          <p:nvPr/>
        </p:nvSpPr>
        <p:spPr>
          <a:xfrm>
            <a:off x="7150763" y="5398473"/>
            <a:ext cx="3364837" cy="492443"/>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提供使用者可以搜尋來自跨多重不同資料來源位置的廣泛資訊</a:t>
            </a:r>
            <a:endParaRPr lang="en-US" sz="1300" kern="0" dirty="0">
              <a:solidFill>
                <a:schemeClr val="tx2"/>
              </a:solidFill>
              <a:latin typeface="Segoe" pitchFamily="34" charset="0"/>
            </a:endParaRPr>
          </a:p>
        </p:txBody>
      </p:sp>
      <p:sp>
        <p:nvSpPr>
          <p:cNvPr id="44" name="Text Placeholder 2"/>
          <p:cNvSpPr txBox="1">
            <a:spLocks/>
          </p:cNvSpPr>
          <p:nvPr/>
        </p:nvSpPr>
        <p:spPr bwMode="auto">
          <a:xfrm>
            <a:off x="70849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162515" y="51522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95052" y="2031622"/>
            <a:ext cx="2158148" cy="2095445"/>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提供整合搜尋功能來協助使用者可以從記錄儲存位置</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協同合作工作區以及入口網站快速找到所需的內容</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提供另類的搜尋支援能力</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來協助使用者快速搜尋到一些非結構化的資料儲存來源</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例如</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檔案伺服器</a:t>
            </a:r>
            <a:r>
              <a:rPr lang="en-US" altLang="zh-TW" sz="1200" dirty="0" smtClean="0">
                <a:solidFill>
                  <a:schemeClr val="tx2"/>
                </a:solidFill>
                <a:latin typeface="Segoe" pitchFamily="34" charset="0"/>
              </a:rPr>
              <a:t>,Web</a:t>
            </a:r>
            <a:r>
              <a:rPr lang="zh-TW" altLang="en-US" sz="1200" dirty="0" smtClean="0">
                <a:solidFill>
                  <a:schemeClr val="tx2"/>
                </a:solidFill>
                <a:latin typeface="Segoe" pitchFamily="34" charset="0"/>
              </a:rPr>
              <a:t>網站</a:t>
            </a:r>
            <a:r>
              <a:rPr lang="en-US" altLang="zh-TW" sz="1200" dirty="0" smtClean="0">
                <a:solidFill>
                  <a:schemeClr val="tx2"/>
                </a:solidFill>
                <a:latin typeface="Segoe" pitchFamily="34" charset="0"/>
              </a:rPr>
              <a:t>,SharePoint</a:t>
            </a:r>
            <a:r>
              <a:rPr lang="zh-TW" altLang="en-US" sz="1200" dirty="0" smtClean="0">
                <a:solidFill>
                  <a:schemeClr val="tx2"/>
                </a:solidFill>
                <a:latin typeface="Segoe" pitchFamily="34" charset="0"/>
              </a:rPr>
              <a:t>站台以及</a:t>
            </a:r>
            <a:r>
              <a:rPr lang="en-US" altLang="zh-TW" sz="1200" dirty="0" smtClean="0">
                <a:solidFill>
                  <a:schemeClr val="tx2"/>
                </a:solidFill>
                <a:latin typeface="Segoe" pitchFamily="34" charset="0"/>
              </a:rPr>
              <a:t>Microsoft Exchange Server</a:t>
            </a:r>
            <a:r>
              <a:rPr lang="zh-TW" altLang="en-US" sz="1200" dirty="0" smtClean="0">
                <a:solidFill>
                  <a:schemeClr val="tx2"/>
                </a:solidFill>
                <a:latin typeface="Segoe" pitchFamily="34" charset="0"/>
              </a:rPr>
              <a:t>公用資料夾</a:t>
            </a:r>
            <a:endParaRPr lang="en-US" sz="120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3" name="Group 52"/>
          <p:cNvGrpSpPr/>
          <p:nvPr/>
        </p:nvGrpSpPr>
        <p:grpSpPr>
          <a:xfrm>
            <a:off x="9743845" y="149764"/>
            <a:ext cx="1098339" cy="816746"/>
            <a:chOff x="9743845" y="149764"/>
            <a:chExt cx="1098339" cy="816746"/>
          </a:xfrm>
        </p:grpSpPr>
        <p:grpSp>
          <p:nvGrpSpPr>
            <p:cNvPr id="4"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4"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5"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6"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7"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8" action="ppaction://hlinksldjump"/>
          </p:cNvPr>
          <p:cNvPicPr>
            <a:picLocks noChangeAspect="1" noChangeArrowheads="1"/>
          </p:cNvPicPr>
          <p:nvPr/>
        </p:nvPicPr>
        <p:blipFill>
          <a:blip r:embed="rId9"/>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8"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8"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提供整合搜尋功能來協助使用者可以從記錄儲存位置</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協同合作工作區以及入口網站快速找到所需的內容</a:t>
            </a:r>
            <a:endParaRPr lang="en-US" sz="1400" dirty="0" smtClean="0">
              <a:solidFill>
                <a:schemeClr val="tx2"/>
              </a:solidFill>
              <a:latin typeface="Segoe" pitchFamily="34" charset="0"/>
            </a:endParaRPr>
          </a:p>
        </p:txBody>
      </p:sp>
      <p:grpSp>
        <p:nvGrpSpPr>
          <p:cNvPr id="63"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2259593"/>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Managing Search</a:t>
            </a:r>
            <a:endParaRPr lang="en-US" sz="1400" dirty="0" smtClean="0"/>
          </a:p>
          <a:p>
            <a:pPr marL="201930" indent="-201930">
              <a:spcAft>
                <a:spcPts val="500"/>
              </a:spcAft>
              <a:buClr>
                <a:srgbClr val="FFC000"/>
              </a:buClr>
              <a:buFont typeface="Arial" pitchFamily="34" charset="0"/>
              <a:buChar char="•"/>
            </a:pPr>
            <a:endParaRPr lang="en-US" sz="1400" dirty="0" smtClean="0"/>
          </a:p>
          <a:p>
            <a:pPr marL="201930" indent="-201930">
              <a:spcAft>
                <a:spcPts val="500"/>
              </a:spcAft>
              <a:buClr>
                <a:srgbClr val="FFC000"/>
              </a:buClr>
              <a:buFont typeface="Arial" pitchFamily="34" charset="0"/>
              <a:buChar char="•"/>
            </a:pPr>
            <a:r>
              <a:rPr lang="en-US" sz="1400" dirty="0" smtClean="0">
                <a:hlinkClick r:id="rId4"/>
              </a:rPr>
              <a:t>Search for content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Add Search Keywords and Best Bets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Create and manage site search scopes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7"/>
              </a:rPr>
              <a:t>Manage search keywords and Best Bets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8"/>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6" name="Group 52"/>
          <p:cNvGrpSpPr/>
          <p:nvPr/>
        </p:nvGrpSpPr>
        <p:grpSpPr>
          <a:xfrm>
            <a:off x="9743845" y="149764"/>
            <a:ext cx="1098339" cy="816746"/>
            <a:chOff x="9743845" y="149764"/>
            <a:chExt cx="1098339"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9"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0"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1"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2"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3" action="ppaction://hlinksldjump"/>
          </p:cNvPr>
          <p:cNvPicPr>
            <a:picLocks noChangeAspect="1" noChangeArrowheads="1"/>
          </p:cNvPicPr>
          <p:nvPr/>
        </p:nvPicPr>
        <p:blipFill>
          <a:blip r:embed="rId14"/>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3"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86177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提供另類的搜尋支援能力</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來協助使用者快速搜尋到一些非結構化的資料儲存來源</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例如</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檔案伺服器</a:t>
            </a:r>
            <a:r>
              <a:rPr lang="en-US" altLang="zh-TW" sz="1400" dirty="0" smtClean="0">
                <a:solidFill>
                  <a:schemeClr val="tx2"/>
                </a:solidFill>
                <a:latin typeface="Segoe" pitchFamily="34" charset="0"/>
              </a:rPr>
              <a:t>,Web</a:t>
            </a:r>
            <a:r>
              <a:rPr lang="zh-TW" altLang="en-US" sz="1400" dirty="0" smtClean="0">
                <a:solidFill>
                  <a:schemeClr val="tx2"/>
                </a:solidFill>
                <a:latin typeface="Segoe" pitchFamily="34" charset="0"/>
              </a:rPr>
              <a:t>網站</a:t>
            </a:r>
            <a:r>
              <a:rPr lang="en-US" altLang="zh-TW" sz="1400" dirty="0" smtClean="0">
                <a:solidFill>
                  <a:schemeClr val="tx2"/>
                </a:solidFill>
                <a:latin typeface="Segoe" pitchFamily="34" charset="0"/>
              </a:rPr>
              <a:t>,SharePoint</a:t>
            </a:r>
            <a:r>
              <a:rPr lang="zh-TW" altLang="en-US" sz="1400" dirty="0" smtClean="0">
                <a:solidFill>
                  <a:schemeClr val="tx2"/>
                </a:solidFill>
                <a:latin typeface="Segoe" pitchFamily="34" charset="0"/>
              </a:rPr>
              <a:t>站台以及</a:t>
            </a:r>
            <a:r>
              <a:rPr lang="en-US" altLang="zh-TW" sz="1400" dirty="0" smtClean="0">
                <a:solidFill>
                  <a:schemeClr val="tx2"/>
                </a:solidFill>
                <a:latin typeface="Segoe" pitchFamily="34" charset="0"/>
              </a:rPr>
              <a:t>Microsoft Exchange Server</a:t>
            </a:r>
            <a:r>
              <a:rPr lang="zh-TW" altLang="en-US" sz="1400" dirty="0" smtClean="0">
                <a:solidFill>
                  <a:schemeClr val="tx2"/>
                </a:solidFill>
                <a:latin typeface="Segoe" pitchFamily="34" charset="0"/>
              </a:rPr>
              <a:t>公用資料夾</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Content Sources Overview</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Plan to Crawl Content</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Add Content Sources</a:t>
            </a:r>
            <a:endParaRPr lang="en-US" sz="1400" dirty="0" smtClean="0"/>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43845" y="149764"/>
            <a:ext cx="1098339" cy="816746"/>
            <a:chOff x="9743845" y="149764"/>
            <a:chExt cx="1098339"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305090" y="1964722"/>
            <a:ext cx="2549320"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315599" y="4035971"/>
            <a:ext cx="2549320" cy="3415861"/>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372192" y="4104513"/>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361684" y="2032008"/>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solidFill>
                  <a:srgbClr val="FFB601"/>
                </a:solidFill>
              </a:rPr>
              <a:t/>
            </a:r>
            <a:br>
              <a:rPr lang="en-US" dirty="0">
                <a:solidFill>
                  <a:srgbClr val="FFB601"/>
                </a:solidFill>
              </a:rPr>
            </a:br>
            <a:r>
              <a:rPr lang="zh-TW" altLang="en-US" sz="2800" dirty="0" smtClean="0">
                <a:solidFill>
                  <a:srgbClr val="FFFFFF"/>
                </a:solidFill>
              </a:rPr>
              <a:t>基本層級進化至標準層級</a:t>
            </a:r>
            <a:endParaRPr lang="en-US" sz="2800" dirty="0">
              <a:solidFill>
                <a:schemeClr val="tx2"/>
              </a:solidFill>
            </a:endParaRPr>
          </a:p>
        </p:txBody>
      </p:sp>
      <p:sp>
        <p:nvSpPr>
          <p:cNvPr id="80" name="Rectangle 79">
            <a:hlinkClick r:id="" action="ppaction://noaction"/>
          </p:cNvPr>
          <p:cNvSpPr/>
          <p:nvPr/>
        </p:nvSpPr>
        <p:spPr>
          <a:xfrm>
            <a:off x="1874838" y="6477000"/>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444190" y="2114710"/>
            <a:ext cx="259771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345991" y="2467157"/>
            <a:ext cx="2474327" cy="892552"/>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7"/>
              </a:rPr>
              <a:t>Office SharePoint Server 2007 for Search</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8"/>
              </a:rPr>
              <a:t>Windows Desktop Search</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9"/>
              </a:rPr>
              <a:t>SQL Server 2005</a:t>
            </a:r>
            <a:endParaRPr lang="en-US" sz="1300" dirty="0">
              <a:solidFill>
                <a:schemeClr val="tx2"/>
              </a:solidFill>
              <a:latin typeface="Segoe" pitchFamily="34" charset="0"/>
            </a:endParaRPr>
          </a:p>
        </p:txBody>
      </p:sp>
      <p:sp>
        <p:nvSpPr>
          <p:cNvPr id="38" name="Text Placeholder 2"/>
          <p:cNvSpPr txBox="1">
            <a:spLocks/>
          </p:cNvSpPr>
          <p:nvPr/>
        </p:nvSpPr>
        <p:spPr bwMode="auto">
          <a:xfrm>
            <a:off x="439261" y="4180978"/>
            <a:ext cx="32168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43845" y="149764"/>
            <a:ext cx="1098339" cy="816746"/>
            <a:chOff x="9743845" y="149764"/>
            <a:chExt cx="1098339"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0"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1"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2"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3"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51" name="Right Arrow 50"/>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336329" y="4508918"/>
            <a:ext cx="2459421" cy="892552"/>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a:solidFill>
                  <a:schemeClr val="tx2"/>
                </a:solidFill>
                <a:latin typeface="Segoe" pitchFamily="34" charset="0"/>
                <a:hlinkClick r:id="rId14"/>
              </a:rPr>
              <a:t>www.microsoft.com/MOF</a:t>
            </a:r>
            <a:endParaRPr lang="en-US" sz="1300" dirty="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5"/>
              </a:rPr>
              <a:t>www.microsoft.com/MSF</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6"/>
              </a:rPr>
              <a:t>Search for MOSS</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endParaRPr lang="en-US" sz="1300" dirty="0">
              <a:solidFill>
                <a:schemeClr val="tx2"/>
              </a:solidFill>
              <a:latin typeface="Segoe" pitchFamily="34" charset="0"/>
            </a:endParaRPr>
          </a:p>
        </p:txBody>
      </p:sp>
      <p:graphicFrame>
        <p:nvGraphicFramePr>
          <p:cNvPr id="12290" name="Object 2"/>
          <p:cNvGraphicFramePr>
            <a:graphicFrameLocks noChangeAspect="1"/>
          </p:cNvGraphicFramePr>
          <p:nvPr/>
        </p:nvGraphicFramePr>
        <p:xfrm>
          <a:off x="2994025" y="2232025"/>
          <a:ext cx="7810500" cy="4986338"/>
        </p:xfrm>
        <a:graphic>
          <a:graphicData uri="http://schemas.openxmlformats.org/presentationml/2006/ole">
            <p:oleObj spid="_x0000_s12290" name="Visio" r:id="rId17" imgW="16728186" imgH="10679379"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125636"/>
            <a:chOff x="212251" y="1290404"/>
            <a:chExt cx="4481668" cy="5125636"/>
          </a:xfrm>
        </p:grpSpPr>
        <p:sp>
          <p:nvSpPr>
            <p:cNvPr id="13" name="Rounded Rectangle 12"/>
            <p:cNvSpPr/>
            <p:nvPr/>
          </p:nvSpPr>
          <p:spPr bwMode="auto">
            <a:xfrm rot="10800000">
              <a:off x="2122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281725" y="1383420"/>
              <a:ext cx="2284579"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Standardized</a:t>
              </a:r>
            </a:p>
          </p:txBody>
        </p:sp>
        <p:sp>
          <p:nvSpPr>
            <p:cNvPr id="21" name="Rectangle 20"/>
            <p:cNvSpPr/>
            <p:nvPr/>
          </p:nvSpPr>
          <p:spPr>
            <a:xfrm>
              <a:off x="384086" y="2044322"/>
              <a:ext cx="4187914" cy="2344231"/>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藉由屬性以及範圍的定義來改善與簡化以文字為主的搜尋機制</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這包括了所有內部網路</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人的資源以及</a:t>
              </a:r>
              <a:r>
                <a:rPr lang="en-US" altLang="zh-TW" sz="1800" dirty="0" smtClean="0">
                  <a:solidFill>
                    <a:schemeClr val="tx2"/>
                  </a:solidFill>
                  <a:latin typeface="Segoe" pitchFamily="34" charset="0"/>
                </a:rPr>
                <a:t>HR</a:t>
              </a:r>
              <a:r>
                <a:rPr lang="zh-TW" altLang="en-US" sz="1800" dirty="0" smtClean="0">
                  <a:solidFill>
                    <a:schemeClr val="tx2"/>
                  </a:solidFill>
                  <a:latin typeface="Segoe" pitchFamily="34" charset="0"/>
                </a:rPr>
                <a:t>站台</a:t>
              </a:r>
              <a:endParaRPr lang="en-US" sz="180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採用單一索引跨多重資料來源</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藉由群組原則來管理標準化桌面搜尋基礎架構</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主要搜尋來源是</a:t>
              </a:r>
              <a:r>
                <a:rPr lang="en-US" altLang="zh-TW" sz="1800" kern="0" dirty="0" smtClean="0">
                  <a:solidFill>
                    <a:schemeClr val="tx2"/>
                  </a:solidFill>
                  <a:latin typeface="Segoe" pitchFamily="34" charset="0"/>
                </a:rPr>
                <a:t>Web</a:t>
              </a:r>
              <a:r>
                <a:rPr lang="zh-TW" altLang="en-US" sz="1800" kern="0" dirty="0" smtClean="0">
                  <a:solidFill>
                    <a:schemeClr val="tx2"/>
                  </a:solidFill>
                  <a:latin typeface="Segoe" pitchFamily="34" charset="0"/>
                </a:rPr>
                <a:t>站台</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內容管理的儲存</a:t>
              </a:r>
              <a:r>
                <a:rPr lang="en-US" altLang="zh-TW" sz="1800" kern="0" dirty="0" smtClean="0">
                  <a:solidFill>
                    <a:schemeClr val="tx2"/>
                  </a:solidFill>
                  <a:latin typeface="Segoe" pitchFamily="34" charset="0"/>
                </a:rPr>
                <a:t>,Email,</a:t>
              </a:r>
              <a:r>
                <a:rPr lang="zh-TW" altLang="en-US" sz="1800" kern="0" dirty="0" smtClean="0">
                  <a:solidFill>
                    <a:schemeClr val="tx2"/>
                  </a:solidFill>
                  <a:latin typeface="Segoe" pitchFamily="34" charset="0"/>
                </a:rPr>
                <a:t>資料庫以及簡化人力資源的搜尋功能</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例如對於企業目錄進行搜尋</a:t>
              </a:r>
              <a:endParaRPr lang="en-US" sz="18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87989" y="149764"/>
            <a:ext cx="1052593" cy="816746"/>
            <a:chOff x="9787989" y="149764"/>
            <a:chExt cx="1052593"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957731" y="1839044"/>
            <a:ext cx="4481668" cy="5125636"/>
            <a:chOff x="5698651" y="1290404"/>
            <a:chExt cx="4481668" cy="5125636"/>
          </a:xfrm>
        </p:grpSpPr>
        <p:sp>
          <p:nvSpPr>
            <p:cNvPr id="52" name="Rounded Rectangle 51"/>
            <p:cNvSpPr/>
            <p:nvPr/>
          </p:nvSpPr>
          <p:spPr bwMode="auto">
            <a:xfrm rot="10800000">
              <a:off x="56986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776208" y="134950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768125" y="1368180"/>
              <a:ext cx="2169162"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Rationalized</a:t>
              </a:r>
            </a:p>
          </p:txBody>
        </p:sp>
        <p:sp>
          <p:nvSpPr>
            <p:cNvPr id="55" name="Rectangle 54"/>
            <p:cNvSpPr/>
            <p:nvPr/>
          </p:nvSpPr>
          <p:spPr>
            <a:xfrm>
              <a:off x="5870486" y="2029082"/>
              <a:ext cx="4187914" cy="2067233"/>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整合一致化跨單機桌面</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伺服器以及網際網路的搜尋</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將索引與所連接的基礎架構合併</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主要搜尋來源分別有</a:t>
              </a:r>
              <a:r>
                <a:rPr lang="en-US" altLang="zh-TW" sz="1800" kern="0" dirty="0" smtClean="0">
                  <a:solidFill>
                    <a:schemeClr val="tx2"/>
                  </a:solidFill>
                  <a:latin typeface="Segoe" pitchFamily="34" charset="0"/>
                </a:rPr>
                <a:t>Web</a:t>
              </a:r>
              <a:r>
                <a:rPr lang="zh-TW" altLang="en-US" sz="1800" kern="0" dirty="0" smtClean="0">
                  <a:solidFill>
                    <a:schemeClr val="tx2"/>
                  </a:solidFill>
                  <a:latin typeface="Segoe" pitchFamily="34" charset="0"/>
                </a:rPr>
                <a:t>站台</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檔案伺服器</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協同合作工作區以及受管理的資料來源</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資料庫</a:t>
              </a:r>
              <a:r>
                <a:rPr lang="en-US" altLang="zh-TW" sz="1800" kern="0" dirty="0" smtClean="0">
                  <a:solidFill>
                    <a:schemeClr val="tx2"/>
                  </a:solidFill>
                  <a:latin typeface="Segoe" pitchFamily="34" charset="0"/>
                </a:rPr>
                <a:t>,LOB</a:t>
              </a:r>
              <a:r>
                <a:rPr lang="zh-TW" altLang="en-US" sz="1800" kern="0" dirty="0" smtClean="0">
                  <a:solidFill>
                    <a:schemeClr val="tx2"/>
                  </a:solidFill>
                  <a:latin typeface="Segoe" pitchFamily="34" charset="0"/>
                </a:rPr>
                <a:t>應用程式</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包括基本的商業智慧資料</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人力資源</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專長</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社群網路情境</a:t>
              </a:r>
              <a:r>
                <a:rPr lang="en-US" altLang="zh-TW" sz="1800" kern="0" dirty="0" smtClean="0">
                  <a:solidFill>
                    <a:schemeClr val="tx2"/>
                  </a:solidFill>
                  <a:latin typeface="Segoe" pitchFamily="34" charset="0"/>
                </a:rPr>
                <a:t>)</a:t>
              </a:r>
              <a:endParaRPr lang="en-US" sz="1800" kern="0" dirty="0">
                <a:solidFill>
                  <a:schemeClr val="tx2"/>
                </a:solidFill>
                <a:latin typeface="Segoe" pitchFamily="34" charset="0"/>
              </a:endParaRPr>
            </a:p>
          </p:txBody>
        </p:sp>
      </p:grpSp>
      <p:sp>
        <p:nvSpPr>
          <p:cNvPr id="37" name="Isosceles Triangle 3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1" name="Rounded Rectangle 50"/>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2" name="Rounded Rectangle 51"/>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3" name="Group 52"/>
          <p:cNvGrpSpPr/>
          <p:nvPr/>
        </p:nvGrpSpPr>
        <p:grpSpPr>
          <a:xfrm>
            <a:off x="357925" y="1322460"/>
            <a:ext cx="3573996"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8" name="Group 57"/>
          <p:cNvGrpSpPr/>
          <p:nvPr/>
        </p:nvGrpSpPr>
        <p:grpSpPr>
          <a:xfrm>
            <a:off x="4343643" y="1322460"/>
            <a:ext cx="2277216" cy="926470"/>
            <a:chOff x="4343643" y="1322460"/>
            <a:chExt cx="2277216" cy="926470"/>
          </a:xfrm>
        </p:grpSpPr>
        <p:sp>
          <p:nvSpPr>
            <p:cNvPr id="69" name="Round Same Side Corner Rectangle 68"/>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78" name="Group 77"/>
          <p:cNvGrpSpPr/>
          <p:nvPr/>
        </p:nvGrpSpPr>
        <p:grpSpPr>
          <a:xfrm>
            <a:off x="6998773" y="1322460"/>
            <a:ext cx="3638747" cy="926470"/>
            <a:chOff x="6998773" y="1322460"/>
            <a:chExt cx="3638747" cy="926470"/>
          </a:xfrm>
        </p:grpSpPr>
        <p:sp>
          <p:nvSpPr>
            <p:cNvPr id="79" name="Round Same Side Corner Rectangle 78"/>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0" name="Rectangle 79"/>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1" name="Rectangle 20"/>
          <p:cNvSpPr/>
          <p:nvPr/>
        </p:nvSpPr>
        <p:spPr>
          <a:xfrm>
            <a:off x="523786" y="2044322"/>
            <a:ext cx="3552914" cy="1921039"/>
          </a:xfrm>
          <a:prstGeom prst="rect">
            <a:avLst/>
          </a:prstGeom>
        </p:spPr>
        <p:txBody>
          <a:bodyPr wrap="square" lIns="0" tIns="0" rIns="0" bIns="0">
            <a:spAutoFit/>
          </a:bodyPr>
          <a:lstStyle/>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難以在系統上找到檔案</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難以與小組成員進行連線共同作業</a:t>
            </a:r>
            <a:endParaRPr lang="en-US" sz="1300" kern="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dirty="0" smtClean="0">
                <a:solidFill>
                  <a:schemeClr val="tx2"/>
                </a:solidFill>
                <a:latin typeface="Segoe" pitchFamily="34" charset="0"/>
              </a:rPr>
              <a:t>從跨</a:t>
            </a:r>
            <a:r>
              <a:rPr lang="en-US" altLang="zh-TW" sz="1300" dirty="0" smtClean="0">
                <a:solidFill>
                  <a:schemeClr val="tx2"/>
                </a:solidFill>
                <a:latin typeface="Segoe" pitchFamily="34" charset="0"/>
              </a:rPr>
              <a:t>LOB</a:t>
            </a:r>
            <a:r>
              <a:rPr lang="zh-TW" altLang="en-US" sz="1300" dirty="0" smtClean="0">
                <a:solidFill>
                  <a:schemeClr val="tx2"/>
                </a:solidFill>
                <a:latin typeface="Segoe" pitchFamily="34" charset="0"/>
              </a:rPr>
              <a:t>應用程式所進行的資訊取得</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速度相當慢</a:t>
            </a:r>
            <a:endParaRPr lang="en-US" sz="1300" dirty="0">
              <a:solidFill>
                <a:schemeClr val="tx2"/>
              </a:solidFill>
              <a:latin typeface="Segoe" pitchFamily="34" charset="0"/>
            </a:endParaRPr>
          </a:p>
          <a:p>
            <a:pPr marL="228600" indent="-228600">
              <a:spcAft>
                <a:spcPts val="500"/>
              </a:spcAft>
              <a:buClr>
                <a:srgbClr val="FFC000"/>
              </a:buClr>
              <a:buFont typeface="Arial" pitchFamily="34" charset="0"/>
              <a:buChar char="•"/>
            </a:pPr>
            <a:r>
              <a:rPr lang="zh-TW" altLang="en-US" sz="1300" kern="0" dirty="0" smtClean="0">
                <a:solidFill>
                  <a:schemeClr val="tx2"/>
                </a:solidFill>
                <a:latin typeface="Segoe" pitchFamily="34" charset="0"/>
              </a:rPr>
              <a:t>企業中的各種數位資料散亂在網路中各種不同的位置上</a:t>
            </a:r>
            <a:endParaRPr lang="en-US" sz="1300" kern="0" dirty="0">
              <a:solidFill>
                <a:schemeClr val="tx2"/>
              </a:solidFill>
              <a:latin typeface="Segoe" pitchFamily="34" charset="0"/>
            </a:endParaRPr>
          </a:p>
          <a:p>
            <a:pPr marL="228600" indent="-228600">
              <a:spcAft>
                <a:spcPts val="500"/>
              </a:spcAft>
              <a:buClr>
                <a:srgbClr val="FFC000"/>
              </a:buClr>
              <a:buFont typeface="Arial" pitchFamily="34" charset="0"/>
              <a:buChar char="•"/>
            </a:pPr>
            <a:endParaRPr lang="en-US" sz="1300" kern="0" dirty="0">
              <a:solidFill>
                <a:schemeClr val="tx2"/>
              </a:solidFill>
              <a:latin typeface="Segoe" pitchFamily="34" charset="0"/>
            </a:endParaRPr>
          </a:p>
          <a:p>
            <a:pPr marL="228600" indent="-228600">
              <a:spcAft>
                <a:spcPts val="500"/>
              </a:spcAft>
              <a:buClr>
                <a:srgbClr val="FFC000"/>
              </a:buClr>
              <a:buFont typeface="Arial" pitchFamily="34" charset="0"/>
              <a:buChar char="•"/>
            </a:pPr>
            <a:endParaRPr lang="en-US" sz="1300" kern="0" dirty="0">
              <a:solidFill>
                <a:schemeClr val="tx2"/>
              </a:solidFill>
              <a:latin typeface="Segoe" pitchFamily="34" charset="0"/>
            </a:endParaRPr>
          </a:p>
        </p:txBody>
      </p:sp>
      <p:sp>
        <p:nvSpPr>
          <p:cNvPr id="22" name="Rectangle 21"/>
          <p:cNvSpPr/>
          <p:nvPr/>
        </p:nvSpPr>
        <p:spPr>
          <a:xfrm>
            <a:off x="511086" y="4915873"/>
            <a:ext cx="3527514" cy="119263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缺乏存取控管以及細微權限管制的整合特色</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難以在</a:t>
            </a:r>
            <a:r>
              <a:rPr lang="en-US" altLang="zh-TW" sz="1300" dirty="0" smtClean="0">
                <a:solidFill>
                  <a:schemeClr val="tx2"/>
                </a:solidFill>
                <a:latin typeface="Segoe" pitchFamily="34" charset="0"/>
              </a:rPr>
              <a:t>LOB</a:t>
            </a:r>
            <a:r>
              <a:rPr lang="zh-TW" altLang="en-US" sz="1300" dirty="0" smtClean="0">
                <a:solidFill>
                  <a:schemeClr val="tx2"/>
                </a:solidFill>
                <a:latin typeface="Segoe" pitchFamily="34" charset="0"/>
              </a:rPr>
              <a:t>應用程式中搜尋到所需要的資訊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難以將多重系統來源的資料整併到單一介面中來呈現出搜尋結果</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dirty="0">
              <a:solidFill>
                <a:schemeClr val="tx2"/>
              </a:solidFill>
              <a:latin typeface="Segoe" pitchFamily="34" charset="0"/>
            </a:endParaRPr>
          </a:p>
        </p:txBody>
      </p:sp>
      <p:sp>
        <p:nvSpPr>
          <p:cNvPr id="23" name="Text Placeholder 2"/>
          <p:cNvSpPr txBox="1">
            <a:spLocks/>
          </p:cNvSpPr>
          <p:nvPr/>
        </p:nvSpPr>
        <p:spPr bwMode="auto">
          <a:xfrm>
            <a:off x="4805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80593" y="46696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126064" y="2044322"/>
            <a:ext cx="3580036" cy="232114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藉由讓使用者可以更便利從他們自己的電腦桌面上搜尋到所需要的資訊內容</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來增加工作生產力</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藉由系統自動搜尋使用者設定檔案的能力</a:t>
            </a:r>
            <a:r>
              <a:rPr lang="en-US" altLang="zh-TW" sz="1300" kern="0" dirty="0" smtClean="0">
                <a:solidFill>
                  <a:schemeClr val="tx2"/>
                </a:solidFill>
                <a:latin typeface="Segoe" pitchFamily="34" charset="0"/>
              </a:rPr>
              <a:t>,</a:t>
            </a:r>
            <a:r>
              <a:rPr lang="zh-TW" altLang="en-US" sz="1300" kern="0" dirty="0" smtClean="0">
                <a:solidFill>
                  <a:schemeClr val="tx2"/>
                </a:solidFill>
                <a:latin typeface="Segoe" pitchFamily="34" charset="0"/>
              </a:rPr>
              <a:t>讓使用者在找尋人力資源相關資訊時更有效率</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改善跨組織單位的資訊搜尋效率</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讓使用者可以從多個不同資料來源的系統中找到所需要的資訊</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kern="0" dirty="0">
              <a:solidFill>
                <a:schemeClr val="tx2"/>
              </a:solidFill>
              <a:latin typeface="Segoe" pitchFamily="34" charset="0"/>
            </a:endParaRPr>
          </a:p>
        </p:txBody>
      </p:sp>
      <p:sp>
        <p:nvSpPr>
          <p:cNvPr id="43" name="Rectangle 42"/>
          <p:cNvSpPr/>
          <p:nvPr/>
        </p:nvSpPr>
        <p:spPr>
          <a:xfrm>
            <a:off x="7036463" y="4915873"/>
            <a:ext cx="3504537" cy="1220847"/>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藉由讓使用者更便利的可以從他們的電腦桌面搜尋企業內容</a:t>
            </a:r>
            <a:r>
              <a:rPr lang="en-US" altLang="zh-TW" sz="1300" dirty="0" smtClean="0">
                <a:solidFill>
                  <a:schemeClr val="tx2"/>
                </a:solidFill>
                <a:latin typeface="Segoe" pitchFamily="34" charset="0"/>
              </a:rPr>
              <a:t>,</a:t>
            </a:r>
            <a:r>
              <a:rPr lang="zh-TW" altLang="en-US" sz="1300" dirty="0" smtClean="0">
                <a:solidFill>
                  <a:schemeClr val="tx2"/>
                </a:solidFill>
                <a:latin typeface="Segoe" pitchFamily="34" charset="0"/>
              </a:rPr>
              <a:t>大幅提升作業生產力</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提供企業廣泛快速搜尋的能力並且不需要花費太多的成本預算</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300" dirty="0">
              <a:solidFill>
                <a:schemeClr val="tx2"/>
              </a:solidFill>
              <a:latin typeface="Segoe" pitchFamily="34" charset="0"/>
            </a:endParaRPr>
          </a:p>
        </p:txBody>
      </p:sp>
      <p:sp>
        <p:nvSpPr>
          <p:cNvPr id="44" name="Text Placeholder 2"/>
          <p:cNvSpPr txBox="1">
            <a:spLocks/>
          </p:cNvSpPr>
          <p:nvPr/>
        </p:nvSpPr>
        <p:spPr bwMode="auto">
          <a:xfrm>
            <a:off x="70722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086315" y="46696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82352" y="2044322"/>
            <a:ext cx="2285826" cy="3147015"/>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建置桌面搜尋讓使用者能夠找到他們所需要的文件</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程式</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即時訊息</a:t>
            </a:r>
            <a:r>
              <a:rPr lang="en-US" altLang="zh-TW" sz="1200" dirty="0" smtClean="0">
                <a:solidFill>
                  <a:schemeClr val="tx2"/>
                </a:solidFill>
                <a:latin typeface="Segoe" pitchFamily="34" charset="0"/>
              </a:rPr>
              <a:t>Email</a:t>
            </a:r>
            <a:r>
              <a:rPr lang="zh-TW" altLang="en-US" sz="1200" dirty="0" smtClean="0">
                <a:solidFill>
                  <a:schemeClr val="tx2"/>
                </a:solidFill>
                <a:latin typeface="Segoe" pitchFamily="34" charset="0"/>
              </a:rPr>
              <a:t>以及其它各種數位資訊</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建置針對人力資源搜尋的解決方案</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透過使用者設定的多種屬性配置</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讓使用者可以迅速找到他們所需要的專才人士</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透過商業資料類別所建立的</a:t>
            </a:r>
            <a:r>
              <a:rPr lang="en-US" altLang="zh-TW" sz="1200" dirty="0" smtClean="0">
                <a:solidFill>
                  <a:schemeClr val="tx2"/>
                </a:solidFill>
                <a:latin typeface="Segoe" pitchFamily="34" charset="0"/>
              </a:rPr>
              <a:t>’</a:t>
            </a:r>
            <a:r>
              <a:rPr lang="en-US" sz="1200" dirty="0" smtClean="0">
                <a:solidFill>
                  <a:schemeClr val="tx2"/>
                </a:solidFill>
                <a:latin typeface="Segoe" pitchFamily="34" charset="0"/>
              </a:rPr>
              <a:t>pipeline’</a:t>
            </a:r>
            <a:r>
              <a:rPr lang="zh-TW" altLang="en-US" sz="1200" dirty="0" smtClean="0">
                <a:solidFill>
                  <a:schemeClr val="tx2"/>
                </a:solidFill>
                <a:latin typeface="Segoe" pitchFamily="34" charset="0"/>
              </a:rPr>
              <a:t>與後端的系統進行連接之後</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來針對</a:t>
            </a:r>
            <a:r>
              <a:rPr lang="en-US" altLang="zh-TW" sz="1200" dirty="0" smtClean="0">
                <a:solidFill>
                  <a:schemeClr val="tx2"/>
                </a:solidFill>
                <a:latin typeface="Segoe" pitchFamily="34" charset="0"/>
              </a:rPr>
              <a:t>LOB</a:t>
            </a:r>
            <a:r>
              <a:rPr lang="zh-TW" altLang="en-US" sz="1200" dirty="0" smtClean="0">
                <a:solidFill>
                  <a:schemeClr val="tx2"/>
                </a:solidFill>
                <a:latin typeface="Segoe" pitchFamily="34" charset="0"/>
              </a:rPr>
              <a:t>系統去取得複雜的資料</a:t>
            </a:r>
            <a:r>
              <a:rPr lang="en-US" altLang="zh-TW" sz="1200" dirty="0" smtClean="0">
                <a:solidFill>
                  <a:schemeClr val="tx2"/>
                </a:solidFill>
                <a:latin typeface="Segoe" pitchFamily="34" charset="0"/>
              </a:rPr>
              <a:t>,</a:t>
            </a:r>
            <a:r>
              <a:rPr lang="zh-TW" altLang="en-US" sz="1200" dirty="0" smtClean="0">
                <a:solidFill>
                  <a:schemeClr val="tx2"/>
                </a:solidFill>
                <a:latin typeface="Segoe" pitchFamily="34" charset="0"/>
              </a:rPr>
              <a:t>讓使用者僅需要透過搜尋介面即可找到所需要的相關資料</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透過使用單一索引機制提供全面的搜尋能力</a:t>
            </a:r>
            <a:endParaRPr lang="en-US" sz="130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3" name="Group 52"/>
          <p:cNvGrpSpPr/>
          <p:nvPr/>
        </p:nvGrpSpPr>
        <p:grpSpPr>
          <a:xfrm>
            <a:off x="9787989" y="149764"/>
            <a:ext cx="1052593" cy="816746"/>
            <a:chOff x="9787989" y="149764"/>
            <a:chExt cx="1052593" cy="816746"/>
          </a:xfrm>
        </p:grpSpPr>
        <p:grpSp>
          <p:nvGrpSpPr>
            <p:cNvPr id="4"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4"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5"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6"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7"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8" action="ppaction://hlinksldjump"/>
          </p:cNvPr>
          <p:cNvPicPr>
            <a:picLocks noChangeAspect="1" noChangeArrowheads="1"/>
          </p:cNvPicPr>
          <p:nvPr/>
        </p:nvPicPr>
        <p:blipFill>
          <a:blip r:embed="rId9"/>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8"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8"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建置桌面搜尋讓使用者能夠找到他們所需要的文件</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程式</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即時訊息</a:t>
            </a:r>
            <a:r>
              <a:rPr lang="en-US" altLang="zh-TW" sz="1400" dirty="0" smtClean="0">
                <a:solidFill>
                  <a:schemeClr val="tx2"/>
                </a:solidFill>
                <a:latin typeface="Segoe" pitchFamily="34" charset="0"/>
              </a:rPr>
              <a:t>Email</a:t>
            </a:r>
            <a:r>
              <a:rPr lang="zh-TW" altLang="en-US" sz="1400" dirty="0" smtClean="0">
                <a:solidFill>
                  <a:schemeClr val="tx2"/>
                </a:solidFill>
                <a:latin typeface="Segoe" pitchFamily="34" charset="0"/>
              </a:rPr>
              <a:t>以及其它各種數位資訊</a:t>
            </a:r>
            <a:endParaRPr lang="en-US" sz="1400" dirty="0" smtClean="0">
              <a:solidFill>
                <a:schemeClr val="tx2"/>
              </a:solidFill>
              <a:latin typeface="Segoe" pitchFamily="34" charset="0"/>
            </a:endParaRPr>
          </a:p>
        </p:txBody>
      </p:sp>
      <p:grpSp>
        <p:nvGrpSpPr>
          <p:cNvPr id="63"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Windows Desktop Search</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Instant Search in Windows Vista</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Implementing Windows Desktop Search</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6" name="Group 52"/>
          <p:cNvGrpSpPr/>
          <p:nvPr/>
        </p:nvGrpSpPr>
        <p:grpSpPr>
          <a:xfrm>
            <a:off x="9787989" y="149764"/>
            <a:ext cx="1052593" cy="816746"/>
            <a:chOff x="9787989" y="149764"/>
            <a:chExt cx="1052593"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建置針對人力資源搜尋的解決方案</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透過使用者設定的多種屬性配置</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讓使用者可以迅速找到他們所需要的專才人士</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2195473"/>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Search for People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Plan for People and User Profiles</a:t>
            </a:r>
            <a:r>
              <a:rPr lang="en-US" sz="1400" dirty="0" smtClean="0"/>
              <a:t/>
            </a:r>
            <a:br>
              <a:rPr lang="en-US" sz="1400" dirty="0" smtClean="0"/>
            </a:br>
            <a:endParaRPr lang="en-US" sz="14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en-US" sz="1400" dirty="0" smtClean="0">
                <a:hlinkClick r:id="rId5"/>
              </a:rPr>
              <a:t>Enterprise Search Relevance Architecture Overview</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Evaluating and Customizing Search Relevance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7"/>
              </a:rPr>
              <a:t>Improving Relevance</a:t>
            </a:r>
            <a:endParaRPr lang="en-US" sz="1400" dirty="0" smtClean="0"/>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8"/>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9"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0"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1"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2"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3" action="ppaction://hlinksldjump"/>
          </p:cNvPr>
          <p:cNvPicPr>
            <a:picLocks noChangeAspect="1" noChangeArrowheads="1"/>
          </p:cNvPicPr>
          <p:nvPr/>
        </p:nvPicPr>
        <p:blipFill>
          <a:blip r:embed="rId14"/>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3"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64633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透過商業資料類別所建立的</a:t>
            </a:r>
            <a:r>
              <a:rPr lang="en-US" altLang="zh-TW" sz="1400" dirty="0" smtClean="0">
                <a:solidFill>
                  <a:schemeClr val="tx2"/>
                </a:solidFill>
                <a:latin typeface="Segoe" pitchFamily="34" charset="0"/>
              </a:rPr>
              <a:t>’</a:t>
            </a:r>
            <a:r>
              <a:rPr lang="en-US" sz="1400" dirty="0" smtClean="0">
                <a:solidFill>
                  <a:schemeClr val="tx2"/>
                </a:solidFill>
                <a:latin typeface="Segoe" pitchFamily="34" charset="0"/>
              </a:rPr>
              <a:t>pipeline’</a:t>
            </a:r>
            <a:r>
              <a:rPr lang="zh-TW" altLang="en-US" sz="1400" dirty="0" smtClean="0">
                <a:solidFill>
                  <a:schemeClr val="tx2"/>
                </a:solidFill>
                <a:latin typeface="Segoe" pitchFamily="34" charset="0"/>
              </a:rPr>
              <a:t>與後端的系統進行連接之後</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來針對</a:t>
            </a:r>
            <a:r>
              <a:rPr lang="en-US" altLang="zh-TW" sz="1400" dirty="0" smtClean="0">
                <a:solidFill>
                  <a:schemeClr val="tx2"/>
                </a:solidFill>
                <a:latin typeface="Segoe" pitchFamily="34" charset="0"/>
              </a:rPr>
              <a:t>LOB</a:t>
            </a:r>
            <a:r>
              <a:rPr lang="zh-TW" altLang="en-US" sz="1400" dirty="0" smtClean="0">
                <a:solidFill>
                  <a:schemeClr val="tx2"/>
                </a:solidFill>
                <a:latin typeface="Segoe" pitchFamily="34" charset="0"/>
              </a:rPr>
              <a:t>系統去取得複雜的資料</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讓使用者僅需要透過搜尋介面即可找到所需要的相關資料</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2195473"/>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Business Data Catalog</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Business Data features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Architecture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Development Scenarios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7"/>
              </a:rPr>
              <a:t>Building Custom Applications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8"/>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9"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0"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1"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2"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3" action="ppaction://hlinksldjump"/>
          </p:cNvPr>
          <p:cNvPicPr>
            <a:picLocks noChangeAspect="1" noChangeArrowheads="1"/>
          </p:cNvPicPr>
          <p:nvPr/>
        </p:nvPicPr>
        <p:blipFill>
          <a:blip r:embed="rId14"/>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3"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8"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建立一個一致性的管理方法</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來組織與分類各種來自檔案共用的資料至受管理的儲存位置</a:t>
            </a:r>
            <a:endParaRPr lang="en-US" sz="1400" dirty="0" smtClean="0">
              <a:solidFill>
                <a:schemeClr val="tx2"/>
              </a:solidFill>
              <a:latin typeface="Segoe" pitchFamily="34" charset="0"/>
            </a:endParaRPr>
          </a:p>
        </p:txBody>
      </p:sp>
      <p:grpSp>
        <p:nvGrpSpPr>
          <p:cNvPr id="63"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31854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Design logical architecture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Plan for system requirements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Design server farms and topologies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Plan overall design </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7"/>
              </a:rPr>
              <a:t>Plan for performance and capacity</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8"/>
              </a:rPr>
              <a:t>Deployment for Office SharePoint Server 2007</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9"/>
              </a:rPr>
              <a:t>Planning Managed Repositories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10"/>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6" name="Group 52"/>
          <p:cNvGrpSpPr/>
          <p:nvPr/>
        </p:nvGrpSpPr>
        <p:grpSpPr>
          <a:xfrm>
            <a:off x="9743845" y="149764"/>
            <a:ext cx="1098339" cy="816746"/>
            <a:chOff x="9743845" y="149764"/>
            <a:chExt cx="1098339"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11"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12"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3"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4"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5" action="ppaction://hlinksldjump"/>
          </p:cNvPr>
          <p:cNvPicPr>
            <a:picLocks noChangeAspect="1" noChangeArrowheads="1"/>
          </p:cNvPicPr>
          <p:nvPr/>
        </p:nvPicPr>
        <p:blipFill>
          <a:blip r:embed="rId16"/>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5"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透過使用單一索引機制提供全面的搜尋能力</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774571"/>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Enterprise Search Architecture</a:t>
            </a:r>
            <a:endParaRPr lang="en-US" sz="1400" dirty="0" smtClean="0"/>
          </a:p>
          <a:p>
            <a:pPr marL="201930" indent="-201930">
              <a:spcAft>
                <a:spcPts val="500"/>
              </a:spcAft>
              <a:buClr>
                <a:srgbClr val="FFC000"/>
              </a:buClr>
              <a:buFont typeface="Arial" pitchFamily="34" charset="0"/>
              <a:buChar char="•"/>
            </a:pPr>
            <a:endParaRPr lang="en-US" sz="1400" dirty="0" smtClean="0"/>
          </a:p>
          <a:p>
            <a:pPr marL="201930" indent="-201930">
              <a:spcAft>
                <a:spcPts val="500"/>
              </a:spcAft>
              <a:buClr>
                <a:srgbClr val="FFC000"/>
              </a:buClr>
              <a:buFont typeface="Arial" pitchFamily="34" charset="0"/>
              <a:buChar char="•"/>
            </a:pPr>
            <a:r>
              <a:rPr lang="en-US" sz="1400" dirty="0" smtClean="0">
                <a:hlinkClick r:id="rId4"/>
              </a:rPr>
              <a:t>Configure Web SSO authentication by using ADFS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標準層級進化至合理層級</a:t>
            </a:r>
            <a:endParaRPr lang="en-US" sz="2800" dirty="0">
              <a:solidFill>
                <a:schemeClr val="tx2"/>
              </a:solidFill>
            </a:endParaRPr>
          </a:p>
        </p:txBody>
      </p:sp>
      <p:pic>
        <p:nvPicPr>
          <p:cNvPr id="30" name="Rectangle 17"/>
          <p:cNvPicPr>
            <a:picLocks noChangeAspect="1" noChangeArrowheads="1"/>
          </p:cNvPicPr>
          <p:nvPr/>
        </p:nvPicPr>
        <p:blipFill>
          <a:blip r:embed="rId5"/>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052593" cy="816746"/>
            <a:chOff x="9787989" y="149764"/>
            <a:chExt cx="1052593"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6"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7"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8"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9"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77" name="Right Arrow 76"/>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0" action="ppaction://hlinksldjump"/>
          </p:cNvPr>
          <p:cNvPicPr>
            <a:picLocks noChangeAspect="1" noChangeArrowheads="1"/>
          </p:cNvPicPr>
          <p:nvPr/>
        </p:nvPicPr>
        <p:blipFill>
          <a:blip r:embed="rId11"/>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0"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305090" y="1964722"/>
            <a:ext cx="2549320"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294581" y="3816536"/>
            <a:ext cx="2549320" cy="3571105"/>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351174" y="3883822"/>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361684" y="2032008"/>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solidFill>
                  <a:srgbClr val="FFB601"/>
                </a:solidFill>
              </a:rPr>
              <a:t/>
            </a:r>
            <a:br>
              <a:rPr lang="en-US" dirty="0">
                <a:solidFill>
                  <a:srgbClr val="FFB601"/>
                </a:solidFill>
              </a:rPr>
            </a:br>
            <a:r>
              <a:rPr lang="zh-TW" altLang="en-US" sz="2800" dirty="0" smtClean="0">
                <a:solidFill>
                  <a:srgbClr val="FFFFFF"/>
                </a:solidFill>
              </a:rPr>
              <a:t>標準層級進化至合理層級</a:t>
            </a:r>
            <a:endParaRPr lang="en-US" sz="2800" dirty="0">
              <a:solidFill>
                <a:schemeClr val="tx2"/>
              </a:solidFill>
            </a:endParaRPr>
          </a:p>
        </p:txBody>
      </p:sp>
      <p:sp>
        <p:nvSpPr>
          <p:cNvPr id="80" name="Rectangle 79">
            <a:hlinkClick r:id="" action="ppaction://noaction"/>
          </p:cNvPr>
          <p:cNvSpPr/>
          <p:nvPr/>
        </p:nvSpPr>
        <p:spPr>
          <a:xfrm>
            <a:off x="1874838" y="6477000"/>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計劃</a:t>
            </a:r>
            <a:endParaRPr lang="en-US" sz="2000" b="1" dirty="0">
              <a:solidFill>
                <a:schemeClr val="bg1">
                  <a:lumMod val="75000"/>
                  <a:lumOff val="25000"/>
                </a:schemeClr>
              </a:solidFill>
              <a:latin typeface="Segoe" pitchFamily="34" charset="0"/>
            </a:endParaRPr>
          </a:p>
        </p:txBody>
      </p:sp>
      <p:sp>
        <p:nvSpPr>
          <p:cNvPr id="32" name="Text Placeholder 2"/>
          <p:cNvSpPr txBox="1">
            <a:spLocks/>
          </p:cNvSpPr>
          <p:nvPr/>
        </p:nvSpPr>
        <p:spPr bwMode="auto">
          <a:xfrm>
            <a:off x="444190" y="2114710"/>
            <a:ext cx="259771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345991" y="2467157"/>
            <a:ext cx="2485344" cy="892552"/>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7"/>
              </a:rPr>
              <a:t>Office SharePoint Server 2007 for Search</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8"/>
              </a:rPr>
              <a:t>Windows Desktop Search</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9"/>
              </a:rPr>
              <a:t>SQL Server 2005</a:t>
            </a:r>
            <a:endParaRPr lang="en-US" sz="1300" dirty="0">
              <a:solidFill>
                <a:schemeClr val="tx2"/>
              </a:solidFill>
              <a:latin typeface="Segoe" pitchFamily="34" charset="0"/>
            </a:endParaRPr>
          </a:p>
        </p:txBody>
      </p:sp>
      <p:sp>
        <p:nvSpPr>
          <p:cNvPr id="38" name="Text Placeholder 2"/>
          <p:cNvSpPr txBox="1">
            <a:spLocks/>
          </p:cNvSpPr>
          <p:nvPr/>
        </p:nvSpPr>
        <p:spPr bwMode="auto">
          <a:xfrm>
            <a:off x="376201" y="4054855"/>
            <a:ext cx="32168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87989" y="149764"/>
            <a:ext cx="1052593" cy="816746"/>
            <a:chOff x="9787989" y="149764"/>
            <a:chExt cx="1052593"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0"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1"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2"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3"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23037"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S to R</a:t>
              </a:r>
            </a:p>
          </p:txBody>
        </p:sp>
        <p:sp>
          <p:nvSpPr>
            <p:cNvPr id="51" name="Right Arrow 50"/>
            <p:cNvSpPr/>
            <p:nvPr/>
          </p:nvSpPr>
          <p:spPr bwMode="auto">
            <a:xfrm>
              <a:off x="10058400"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197291" y="4369934"/>
            <a:ext cx="2670278" cy="1092607"/>
          </a:xfrm>
          <a:prstGeom prst="rect">
            <a:avLst/>
          </a:prstGeom>
        </p:spPr>
        <p:txBody>
          <a:bodyPr wrap="square">
            <a:spAutoFit/>
          </a:bodyPr>
          <a:lstStyle/>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4"/>
              </a:rPr>
              <a:t>www.microsoft.com/MOF</a:t>
            </a: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5"/>
              </a:rPr>
              <a:t>www.microsoft.com/MSF</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6"/>
              </a:rPr>
              <a:t>Search for MOSS</a:t>
            </a:r>
            <a:endParaRPr lang="en-US" sz="1300" dirty="0" smtClean="0">
              <a:solidFill>
                <a:schemeClr val="tx2"/>
              </a:solidFill>
              <a:latin typeface="Segoe" pitchFamily="34" charset="0"/>
            </a:endParaRPr>
          </a:p>
          <a:p>
            <a:pPr marL="201930" lvl="0" indent="-201930">
              <a:spcAft>
                <a:spcPts val="0"/>
              </a:spcAft>
              <a:buClr>
                <a:srgbClr val="FFC000"/>
              </a:buClr>
              <a:buFont typeface="Arial" pitchFamily="34" charset="0"/>
              <a:buChar char="•"/>
            </a:pP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300" dirty="0">
              <a:solidFill>
                <a:srgbClr val="FFFFFF"/>
              </a:solidFill>
              <a:latin typeface="Segoe" pitchFamily="34" charset="0"/>
            </a:endParaRPr>
          </a:p>
        </p:txBody>
      </p:sp>
      <p:graphicFrame>
        <p:nvGraphicFramePr>
          <p:cNvPr id="11266" name="Object 2"/>
          <p:cNvGraphicFramePr>
            <a:graphicFrameLocks noChangeAspect="1"/>
          </p:cNvGraphicFramePr>
          <p:nvPr/>
        </p:nvGraphicFramePr>
        <p:xfrm>
          <a:off x="2994025" y="2219325"/>
          <a:ext cx="7831138" cy="4999038"/>
        </p:xfrm>
        <a:graphic>
          <a:graphicData uri="http://schemas.openxmlformats.org/presentationml/2006/ole">
            <p:oleObj spid="_x0000_s11266" name="Visio" r:id="rId17" imgW="16728186" imgH="10679379"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17"/>
          <p:cNvPicPr>
            <a:picLocks noChangeAspect="1" noChangeArrowheads="1"/>
          </p:cNvPicPr>
          <p:nvPr/>
        </p:nvPicPr>
        <p:blipFill>
          <a:blip r:embed="rId3"/>
          <a:srcRect l="5682" r="67046"/>
          <a:stretch>
            <a:fillRect/>
          </a:stretch>
        </p:blipFill>
        <p:spPr bwMode="auto">
          <a:xfrm>
            <a:off x="1843042" y="7212225"/>
            <a:ext cx="1757591" cy="1017375"/>
          </a:xfrm>
          <a:prstGeom prst="rect">
            <a:avLst/>
          </a:prstGeom>
          <a:noFill/>
          <a:ln w="9525">
            <a:noFill/>
            <a:miter lim="800000"/>
            <a:headEnd/>
            <a:tailEnd/>
          </a:ln>
        </p:spPr>
      </p:pic>
      <p:pic>
        <p:nvPicPr>
          <p:cNvPr id="44"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sp>
        <p:nvSpPr>
          <p:cNvPr id="36" name="Rectangle 35"/>
          <p:cNvSpPr/>
          <p:nvPr/>
        </p:nvSpPr>
        <p:spPr bwMode="auto">
          <a:xfrm>
            <a:off x="0" y="7811588"/>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nvGrpSpPr>
          <p:cNvPr id="3" name="Group 59"/>
          <p:cNvGrpSpPr/>
          <p:nvPr/>
        </p:nvGrpSpPr>
        <p:grpSpPr>
          <a:xfrm>
            <a:off x="623731" y="1839044"/>
            <a:ext cx="4481668" cy="5125636"/>
            <a:chOff x="212251" y="1290404"/>
            <a:chExt cx="4481668" cy="5125636"/>
          </a:xfrm>
        </p:grpSpPr>
        <p:sp>
          <p:nvSpPr>
            <p:cNvPr id="13" name="Rounded Rectangle 12"/>
            <p:cNvSpPr/>
            <p:nvPr/>
          </p:nvSpPr>
          <p:spPr bwMode="auto">
            <a:xfrm rot="10800000">
              <a:off x="2122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 name="Round Same Side Corner Rectangle 5"/>
            <p:cNvSpPr/>
            <p:nvPr/>
          </p:nvSpPr>
          <p:spPr bwMode="auto">
            <a:xfrm>
              <a:off x="289808" y="136474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 name="Rectangle 7"/>
            <p:cNvSpPr/>
            <p:nvPr/>
          </p:nvSpPr>
          <p:spPr>
            <a:xfrm>
              <a:off x="302256" y="1370720"/>
              <a:ext cx="2169161" cy="523208"/>
            </a:xfrm>
            <a:prstGeom prst="rect">
              <a:avLst/>
            </a:prstGeom>
          </p:spPr>
          <p:txBody>
            <a:bodyPr wrap="none" lIns="91429" tIns="45714" rIns="91429" bIns="45714">
              <a:spAutoFit/>
            </a:bodyPr>
            <a:lstStyle/>
            <a:p>
              <a:pPr algn="r" defTabSz="914292"/>
              <a:r>
                <a:rPr lang="en-US" sz="2800" b="1" i="1" kern="0" dirty="0">
                  <a:solidFill>
                    <a:schemeClr val="tx2"/>
                  </a:solidFill>
                  <a:effectLst>
                    <a:outerShdw blurRad="38100" dist="38100" dir="2700000" algn="tl">
                      <a:srgbClr val="000000">
                        <a:alpha val="43137"/>
                      </a:srgbClr>
                    </a:outerShdw>
                  </a:effectLst>
                </a:rPr>
                <a:t>Rationalized</a:t>
              </a:r>
            </a:p>
          </p:txBody>
        </p:sp>
        <p:sp>
          <p:nvSpPr>
            <p:cNvPr id="21" name="Rectangle 20"/>
            <p:cNvSpPr/>
            <p:nvPr/>
          </p:nvSpPr>
          <p:spPr>
            <a:xfrm>
              <a:off x="384086" y="2044322"/>
              <a:ext cx="4187914" cy="2067233"/>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整合一致化跨單機桌面</a:t>
              </a:r>
              <a:r>
                <a:rPr lang="en-US" altLang="zh-TW" sz="1800" dirty="0" smtClean="0">
                  <a:solidFill>
                    <a:schemeClr val="tx2"/>
                  </a:solidFill>
                  <a:latin typeface="Segoe" pitchFamily="34" charset="0"/>
                </a:rPr>
                <a:t>,</a:t>
              </a:r>
              <a:r>
                <a:rPr lang="zh-TW" altLang="en-US" sz="1800" dirty="0" smtClean="0">
                  <a:solidFill>
                    <a:schemeClr val="tx2"/>
                  </a:solidFill>
                  <a:latin typeface="Segoe" pitchFamily="34" charset="0"/>
                </a:rPr>
                <a:t>伺服器以及網際網路的搜尋</a:t>
              </a:r>
              <a:endParaRPr lang="en-US" sz="180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將索引與所連接的基礎架構合併</a:t>
              </a:r>
              <a:endParaRPr lang="en-US" sz="1800" kern="0" dirty="0" smtClean="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主要搜尋來源分別有</a:t>
              </a:r>
              <a:r>
                <a:rPr lang="en-US" altLang="zh-TW" sz="1800" kern="0" dirty="0" smtClean="0">
                  <a:solidFill>
                    <a:schemeClr val="tx2"/>
                  </a:solidFill>
                  <a:latin typeface="Segoe" pitchFamily="34" charset="0"/>
                </a:rPr>
                <a:t>Web</a:t>
              </a:r>
              <a:r>
                <a:rPr lang="zh-TW" altLang="en-US" sz="1800" kern="0" dirty="0" smtClean="0">
                  <a:solidFill>
                    <a:schemeClr val="tx2"/>
                  </a:solidFill>
                  <a:latin typeface="Segoe" pitchFamily="34" charset="0"/>
                </a:rPr>
                <a:t>站台</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檔案伺服器</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協同合作工作區以及受管理的資料來源</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資料庫</a:t>
              </a:r>
              <a:r>
                <a:rPr lang="en-US" altLang="zh-TW" sz="1800" kern="0" dirty="0" smtClean="0">
                  <a:solidFill>
                    <a:schemeClr val="tx2"/>
                  </a:solidFill>
                  <a:latin typeface="Segoe" pitchFamily="34" charset="0"/>
                </a:rPr>
                <a:t>,LOB</a:t>
              </a:r>
              <a:r>
                <a:rPr lang="zh-TW" altLang="en-US" sz="1800" kern="0" dirty="0" smtClean="0">
                  <a:solidFill>
                    <a:schemeClr val="tx2"/>
                  </a:solidFill>
                  <a:latin typeface="Segoe" pitchFamily="34" charset="0"/>
                </a:rPr>
                <a:t>應用程式</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包括基本的商業智慧資料</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人力資源</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專長</a:t>
              </a:r>
              <a:r>
                <a:rPr lang="en-US" altLang="zh-TW" sz="1800" kern="0" dirty="0" smtClean="0">
                  <a:solidFill>
                    <a:schemeClr val="tx2"/>
                  </a:solidFill>
                  <a:latin typeface="Segoe" pitchFamily="34" charset="0"/>
                </a:rPr>
                <a:t>,</a:t>
              </a:r>
              <a:r>
                <a:rPr lang="zh-TW" altLang="en-US" sz="1800" kern="0" dirty="0" smtClean="0">
                  <a:solidFill>
                    <a:schemeClr val="tx2"/>
                  </a:solidFill>
                  <a:latin typeface="Segoe" pitchFamily="34" charset="0"/>
                </a:rPr>
                <a:t>社群網路情境</a:t>
              </a:r>
              <a:r>
                <a:rPr lang="en-US" altLang="zh-TW" sz="1800" kern="0" dirty="0" smtClean="0">
                  <a:solidFill>
                    <a:schemeClr val="tx2"/>
                  </a:solidFill>
                  <a:latin typeface="Segoe" pitchFamily="34" charset="0"/>
                </a:rPr>
                <a:t>)</a:t>
              </a:r>
              <a:endParaRPr lang="en-US" sz="1800" kern="0" dirty="0">
                <a:solidFill>
                  <a:schemeClr val="tx2"/>
                </a:solidFill>
                <a:latin typeface="Segoe" pitchFamily="34" charset="0"/>
              </a:endParaRPr>
            </a:p>
          </p:txBody>
        </p:sp>
      </p:gr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sp>
        <p:nvSpPr>
          <p:cNvPr id="51" name="TextBox 50">
            <a:hlinkClick r:id="rId4" action="ppaction://hlinksldjump"/>
          </p:cNvPr>
          <p:cNvSpPr txBox="1"/>
          <p:nvPr/>
        </p:nvSpPr>
        <p:spPr>
          <a:xfrm>
            <a:off x="1898308" y="7364627"/>
            <a:ext cx="1680519"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架構</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4" name="Group 52"/>
          <p:cNvGrpSpPr/>
          <p:nvPr/>
        </p:nvGrpSpPr>
        <p:grpSpPr>
          <a:xfrm>
            <a:off x="9787989" y="149764"/>
            <a:ext cx="1113507" cy="816746"/>
            <a:chOff x="9787989" y="149764"/>
            <a:chExt cx="1113507" cy="816746"/>
          </a:xfrm>
        </p:grpSpPr>
        <p:grpSp>
          <p:nvGrpSpPr>
            <p:cNvPr id="5"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grpSp>
        <p:nvGrpSpPr>
          <p:cNvPr id="9" name="Group 58"/>
          <p:cNvGrpSpPr/>
          <p:nvPr/>
        </p:nvGrpSpPr>
        <p:grpSpPr>
          <a:xfrm>
            <a:off x="5957731" y="1839044"/>
            <a:ext cx="4481668" cy="5125636"/>
            <a:chOff x="5698651" y="1290404"/>
            <a:chExt cx="4481668" cy="5125636"/>
          </a:xfrm>
        </p:grpSpPr>
        <p:sp>
          <p:nvSpPr>
            <p:cNvPr id="52" name="Rounded Rectangle 51"/>
            <p:cNvSpPr/>
            <p:nvPr/>
          </p:nvSpPr>
          <p:spPr bwMode="auto">
            <a:xfrm rot="10800000">
              <a:off x="5698651" y="1290404"/>
              <a:ext cx="4481668" cy="5125636"/>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3" name="Round Same Side Corner Rectangle 52"/>
            <p:cNvSpPr/>
            <p:nvPr/>
          </p:nvSpPr>
          <p:spPr bwMode="auto">
            <a:xfrm>
              <a:off x="5776208" y="1349503"/>
              <a:ext cx="429743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4" name="Rectangle 53"/>
            <p:cNvSpPr/>
            <p:nvPr/>
          </p:nvSpPr>
          <p:spPr>
            <a:xfrm>
              <a:off x="5768125" y="1368180"/>
              <a:ext cx="1616126" cy="523208"/>
            </a:xfrm>
            <a:prstGeom prst="rect">
              <a:avLst/>
            </a:prstGeom>
          </p:spPr>
          <p:txBody>
            <a:bodyPr wrap="none" lIns="91429" tIns="45714" rIns="91429" bIns="45714">
              <a:spAutoFit/>
            </a:bodyPr>
            <a:lstStyle/>
            <a:p>
              <a:pPr algn="ctr" defTabSz="914292"/>
              <a:r>
                <a:rPr lang="en-US" sz="2800" b="1" i="1" kern="0" dirty="0">
                  <a:solidFill>
                    <a:schemeClr val="tx2"/>
                  </a:solidFill>
                  <a:effectLst>
                    <a:outerShdw blurRad="38100" dist="38100" dir="2700000" algn="tl">
                      <a:srgbClr val="000000">
                        <a:alpha val="43137"/>
                      </a:srgbClr>
                    </a:outerShdw>
                  </a:effectLst>
                </a:rPr>
                <a:t>Dynamic</a:t>
              </a:r>
            </a:p>
          </p:txBody>
        </p:sp>
        <p:sp>
          <p:nvSpPr>
            <p:cNvPr id="55" name="Rectangle 54"/>
            <p:cNvSpPr/>
            <p:nvPr/>
          </p:nvSpPr>
          <p:spPr>
            <a:xfrm>
              <a:off x="5870486" y="2029082"/>
              <a:ext cx="4187914" cy="2067233"/>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800" dirty="0" smtClean="0">
                  <a:solidFill>
                    <a:schemeClr val="tx2"/>
                  </a:solidFill>
                  <a:latin typeface="Segoe" pitchFamily="34" charset="0"/>
                </a:rPr>
                <a:t>可透過單一種方法來進行跨組織的連線存取結構化與非結構的資訊</a:t>
              </a:r>
              <a:endParaRPr lang="en-US" sz="18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搜尋介面可與應用程式進行整合，使用者透過搜尋對話框，可以進行各種資料的搜尋</a:t>
              </a:r>
              <a:endParaRPr lang="en-US" sz="1800" kern="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800" kern="0" dirty="0" smtClean="0">
                  <a:solidFill>
                    <a:schemeClr val="tx2"/>
                  </a:solidFill>
                  <a:latin typeface="Segoe" pitchFamily="34" charset="0"/>
                </a:rPr>
                <a:t>針對所有現有關鍵的企業資料進行一致性的分類</a:t>
              </a:r>
              <a:endParaRPr lang="en-US" sz="1800" kern="0" dirty="0">
                <a:solidFill>
                  <a:schemeClr val="tx2"/>
                </a:solidFill>
                <a:latin typeface="Segoe" pitchFamily="34" charset="0"/>
              </a:endParaRPr>
            </a:p>
          </p:txBody>
        </p:sp>
      </p:grpSp>
      <p:sp>
        <p:nvSpPr>
          <p:cNvPr id="37" name="Isosceles Triangle 3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rot="10800000">
            <a:off x="696357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1" name="Rounded Rectangle 50"/>
          <p:cNvSpPr/>
          <p:nvPr/>
        </p:nvSpPr>
        <p:spPr bwMode="auto">
          <a:xfrm rot="10800000">
            <a:off x="288452" y="1305643"/>
            <a:ext cx="375014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2" name="Rounded Rectangle 51"/>
          <p:cNvSpPr/>
          <p:nvPr/>
        </p:nvSpPr>
        <p:spPr bwMode="auto">
          <a:xfrm rot="10800000">
            <a:off x="4296325" y="1305646"/>
            <a:ext cx="2371853" cy="6909639"/>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3" name="Group 52"/>
          <p:cNvGrpSpPr/>
          <p:nvPr/>
        </p:nvGrpSpPr>
        <p:grpSpPr>
          <a:xfrm>
            <a:off x="357925" y="1322460"/>
            <a:ext cx="3573996" cy="926470"/>
            <a:chOff x="357925" y="1322460"/>
            <a:chExt cx="3573996" cy="926470"/>
          </a:xfrm>
        </p:grpSpPr>
        <p:sp>
          <p:nvSpPr>
            <p:cNvPr id="56" name="Round Same Side Corner Rectangle 55"/>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7" name="Rectangle 56"/>
            <p:cNvSpPr/>
            <p:nvPr/>
          </p:nvSpPr>
          <p:spPr>
            <a:xfrm>
              <a:off x="357925"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挑戰</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58" name="Group 57"/>
          <p:cNvGrpSpPr/>
          <p:nvPr/>
        </p:nvGrpSpPr>
        <p:grpSpPr>
          <a:xfrm>
            <a:off x="4343643" y="1322460"/>
            <a:ext cx="2277216" cy="926470"/>
            <a:chOff x="4343643" y="1322460"/>
            <a:chExt cx="2277216" cy="926470"/>
          </a:xfrm>
        </p:grpSpPr>
        <p:sp>
          <p:nvSpPr>
            <p:cNvPr id="69" name="Round Same Side Corner Rectangle 68"/>
            <p:cNvSpPr/>
            <p:nvPr/>
          </p:nvSpPr>
          <p:spPr bwMode="auto">
            <a:xfrm>
              <a:off x="4343643" y="1364743"/>
              <a:ext cx="2277216"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71" name="Rectangle 70"/>
            <p:cNvSpPr/>
            <p:nvPr/>
          </p:nvSpPr>
          <p:spPr>
            <a:xfrm>
              <a:off x="4414820"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grpSp>
        <p:nvGrpSpPr>
          <p:cNvPr id="78" name="Group 77"/>
          <p:cNvGrpSpPr/>
          <p:nvPr/>
        </p:nvGrpSpPr>
        <p:grpSpPr>
          <a:xfrm>
            <a:off x="6998773" y="1322460"/>
            <a:ext cx="3638747" cy="926470"/>
            <a:chOff x="6998773" y="1322460"/>
            <a:chExt cx="3638747" cy="926470"/>
          </a:xfrm>
        </p:grpSpPr>
        <p:sp>
          <p:nvSpPr>
            <p:cNvPr id="79" name="Round Same Side Corner Rectangle 78"/>
            <p:cNvSpPr/>
            <p:nvPr/>
          </p:nvSpPr>
          <p:spPr bwMode="auto">
            <a:xfrm>
              <a:off x="7010645" y="1364743"/>
              <a:ext cx="3626875"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80" name="Rectangle 79"/>
            <p:cNvSpPr/>
            <p:nvPr/>
          </p:nvSpPr>
          <p:spPr>
            <a:xfrm>
              <a:off x="6998773" y="1322460"/>
              <a:ext cx="902790"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效益</a:t>
              </a:r>
              <a:endParaRPr lang="en-US" sz="2800" b="1" i="1" kern="0" dirty="0">
                <a:solidFill>
                  <a:schemeClr val="tx2"/>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3"/>
          <a:srcRect l="5682" r="67046"/>
          <a:stretch>
            <a:fillRect/>
          </a:stretch>
        </p:blipFill>
        <p:spPr bwMode="auto">
          <a:xfrm>
            <a:off x="0" y="7212225"/>
            <a:ext cx="1757591" cy="1017375"/>
          </a:xfrm>
          <a:prstGeom prst="rect">
            <a:avLst/>
          </a:prstGeom>
          <a:noFill/>
          <a:ln w="9525">
            <a:noFill/>
            <a:miter lim="800000"/>
            <a:headEnd/>
            <a:tailEnd/>
          </a:ln>
        </p:spPr>
      </p:pic>
      <p:sp>
        <p:nvSpPr>
          <p:cNvPr id="21" name="Rectangle 20"/>
          <p:cNvSpPr/>
          <p:nvPr/>
        </p:nvSpPr>
        <p:spPr>
          <a:xfrm>
            <a:off x="460286" y="2006222"/>
            <a:ext cx="3547834" cy="1856919"/>
          </a:xfrm>
          <a:prstGeom prst="rect">
            <a:avLst/>
          </a:prstGeom>
        </p:spPr>
        <p:txBody>
          <a:bodyPr wrap="square" lIns="0" tIns="0" rIns="0" bIns="0">
            <a:spAutoFit/>
          </a:bodyPr>
          <a:lstStyle/>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難以經由單一入口進行資料的存取、搜尋以及分享</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不同的使用者介面呈現的資料方式不同，在資料的建立上會造成不一致以及混淆的情形</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在搜尋結果中難以去保護相關的機密資訊</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dirty="0" smtClean="0">
                <a:solidFill>
                  <a:schemeClr val="tx2"/>
                </a:solidFill>
                <a:latin typeface="Segoe" pitchFamily="34" charset="0"/>
              </a:rPr>
              <a:t>難以掃描結果來決定所要求過的資訊或是變更措詞的要求</a:t>
            </a:r>
            <a:endParaRPr lang="en-US" sz="1300" dirty="0">
              <a:solidFill>
                <a:schemeClr val="tx2"/>
              </a:solidFill>
              <a:latin typeface="Segoe" pitchFamily="34" charset="0"/>
            </a:endParaRPr>
          </a:p>
          <a:p>
            <a:pPr marL="168275" indent="-168275">
              <a:spcAft>
                <a:spcPts val="500"/>
              </a:spcAft>
              <a:buClr>
                <a:srgbClr val="FFC000"/>
              </a:buClr>
              <a:buFont typeface="Arial" pitchFamily="34" charset="0"/>
              <a:buChar char="•"/>
            </a:pPr>
            <a:r>
              <a:rPr lang="zh-TW" altLang="en-US" sz="1300" kern="0" dirty="0" smtClean="0">
                <a:solidFill>
                  <a:schemeClr val="tx2"/>
                </a:solidFill>
                <a:latin typeface="Segoe" pitchFamily="34" charset="0"/>
              </a:rPr>
              <a:t>難以去唯一針對所要求過的資訊進行檢視</a:t>
            </a:r>
            <a:endParaRPr lang="en-US" sz="1300" kern="0" dirty="0">
              <a:solidFill>
                <a:schemeClr val="tx2"/>
              </a:solidFill>
              <a:latin typeface="Segoe" pitchFamily="34" charset="0"/>
            </a:endParaRPr>
          </a:p>
        </p:txBody>
      </p:sp>
      <p:sp>
        <p:nvSpPr>
          <p:cNvPr id="22" name="Rectangle 21"/>
          <p:cNvSpPr/>
          <p:nvPr/>
        </p:nvSpPr>
        <p:spPr>
          <a:xfrm>
            <a:off x="460286" y="5334973"/>
            <a:ext cx="3591014" cy="1392689"/>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沒有一個統一的方法可以將關鍵的企業資料整合到搜尋架構中</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難以針對有權限的使用者，去限制搜尋結果的資訊呈現</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難以去限制搜尋相關的資料以及更新過的資料</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難以去找到自動分類的資訊</a:t>
            </a:r>
            <a:endParaRPr lang="en-US" sz="1300" dirty="0">
              <a:solidFill>
                <a:schemeClr val="tx2"/>
              </a:solidFill>
              <a:latin typeface="Segoe" pitchFamily="34" charset="0"/>
            </a:endParaRPr>
          </a:p>
        </p:txBody>
      </p:sp>
      <p:sp>
        <p:nvSpPr>
          <p:cNvPr id="23" name="Text Placeholder 2"/>
          <p:cNvSpPr txBox="1">
            <a:spLocks/>
          </p:cNvSpPr>
          <p:nvPr/>
        </p:nvSpPr>
        <p:spPr bwMode="auto">
          <a:xfrm>
            <a:off x="480593"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24" name="Text Placeholder 2"/>
          <p:cNvSpPr txBox="1">
            <a:spLocks/>
          </p:cNvSpPr>
          <p:nvPr/>
        </p:nvSpPr>
        <p:spPr bwMode="auto">
          <a:xfrm>
            <a:off x="417093" y="50379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1" name="Rectangle 40"/>
          <p:cNvSpPr/>
          <p:nvPr/>
        </p:nvSpPr>
        <p:spPr>
          <a:xfrm>
            <a:off x="7113364" y="2044322"/>
            <a:ext cx="3417476" cy="2121093"/>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提供使用者一個簡易與一致性方法來搜尋到他們所需要的資訊。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無論使用者正在哪裡辦公中，都能夠迅速找到他們所需要的資訊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搜尋結果是來自於各種不同的資料來源</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kern="0" dirty="0" smtClean="0">
                <a:solidFill>
                  <a:schemeClr val="tx2"/>
                </a:solidFill>
                <a:latin typeface="Segoe" pitchFamily="34" charset="0"/>
              </a:rPr>
              <a:t>確保私密的、符合公司安全規定以及相關有智慧財產的資料的搜尋結果都到受保護</a:t>
            </a:r>
            <a:endParaRPr lang="en-US" sz="1300" kern="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接收已更新的資訊在搜尋結果中</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搜尋特定的資訊既快速又簡單</a:t>
            </a:r>
            <a:endParaRPr lang="en-US" sz="1300" dirty="0">
              <a:solidFill>
                <a:schemeClr val="tx2"/>
              </a:solidFill>
              <a:latin typeface="Segoe" pitchFamily="34" charset="0"/>
            </a:endParaRPr>
          </a:p>
        </p:txBody>
      </p:sp>
      <p:sp>
        <p:nvSpPr>
          <p:cNvPr id="43" name="Rectangle 42"/>
          <p:cNvSpPr/>
          <p:nvPr/>
        </p:nvSpPr>
        <p:spPr>
          <a:xfrm>
            <a:off x="7023763" y="5385773"/>
            <a:ext cx="3537557" cy="1685077"/>
          </a:xfrm>
          <a:prstGeom prst="rect">
            <a:avLst/>
          </a:prstGeom>
        </p:spPr>
        <p:txBody>
          <a:bodyPr wrap="square">
            <a:spAutoFit/>
          </a:bodyPr>
          <a:lstStyle/>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搜尋功能普遍性的嵌入到關鍵的企業應用程式中</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讓從未經授權的使用中協助保護重要的企業敏感資訊</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在搜尋結果中動態取得最一次的更新</a:t>
            </a:r>
            <a:endParaRPr lang="en-US" sz="1300" dirty="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300" dirty="0" smtClean="0">
                <a:solidFill>
                  <a:schemeClr val="tx2"/>
                </a:solidFill>
                <a:latin typeface="Segoe" pitchFamily="34" charset="0"/>
              </a:rPr>
              <a:t>有效率的將未結構化的資料儲存到邏輯資產中，讓使用者可以搜尋到</a:t>
            </a:r>
            <a:endParaRPr lang="en-US" sz="1300" dirty="0">
              <a:solidFill>
                <a:schemeClr val="tx2"/>
              </a:solidFill>
              <a:latin typeface="Segoe" pitchFamily="34" charset="0"/>
            </a:endParaRPr>
          </a:p>
        </p:txBody>
      </p:sp>
      <p:sp>
        <p:nvSpPr>
          <p:cNvPr id="44" name="Text Placeholder 2"/>
          <p:cNvSpPr txBox="1">
            <a:spLocks/>
          </p:cNvSpPr>
          <p:nvPr/>
        </p:nvSpPr>
        <p:spPr bwMode="auto">
          <a:xfrm>
            <a:off x="7084979" y="1789082"/>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BUSINESS</a:t>
            </a:r>
          </a:p>
        </p:txBody>
      </p:sp>
      <p:sp>
        <p:nvSpPr>
          <p:cNvPr id="45" name="Text Placeholder 2"/>
          <p:cNvSpPr txBox="1">
            <a:spLocks/>
          </p:cNvSpPr>
          <p:nvPr/>
        </p:nvSpPr>
        <p:spPr bwMode="auto">
          <a:xfrm>
            <a:off x="7073615" y="5164996"/>
            <a:ext cx="3113493" cy="2534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en-US" sz="1800" b="1" kern="0" dirty="0">
                <a:solidFill>
                  <a:srgbClr val="FFC000"/>
                </a:solidFill>
                <a:effectLst>
                  <a:outerShdw blurRad="38100" dist="38100" dir="2700000" algn="tl">
                    <a:srgbClr val="000000">
                      <a:alpha val="43137"/>
                    </a:srgbClr>
                  </a:outerShdw>
                </a:effectLst>
                <a:latin typeface="Segoe"/>
              </a:rPr>
              <a:t>IT</a:t>
            </a:r>
          </a:p>
        </p:txBody>
      </p:sp>
      <p:sp>
        <p:nvSpPr>
          <p:cNvPr id="46" name="Rectangle 45"/>
          <p:cNvSpPr/>
          <p:nvPr/>
        </p:nvSpPr>
        <p:spPr>
          <a:xfrm>
            <a:off x="4382352" y="2044322"/>
            <a:ext cx="2285826" cy="259301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整合搜尋功能到各種企業的應用程式與工具中，提供極具豐富的動態操作介面</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透過適當的權限配置，讓無法存取特定資訊內容的使用者，同樣不會看到這一些相關資訊在搜尋結果中</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建立能夠進行篩選、排序相關資訊內容屬性的方案，並且可以儲存重要查詢以及透過</a:t>
            </a:r>
            <a:r>
              <a:rPr lang="en-US" altLang="zh-TW" sz="1200" dirty="0" smtClean="0">
                <a:solidFill>
                  <a:schemeClr val="tx2"/>
                </a:solidFill>
                <a:latin typeface="Segoe" pitchFamily="34" charset="0"/>
              </a:rPr>
              <a:t>RSS</a:t>
            </a:r>
            <a:r>
              <a:rPr lang="zh-TW" altLang="en-US" sz="1200" dirty="0" smtClean="0">
                <a:solidFill>
                  <a:schemeClr val="tx2"/>
                </a:solidFill>
                <a:latin typeface="Segoe" pitchFamily="34" charset="0"/>
              </a:rPr>
              <a:t>訂閱或</a:t>
            </a:r>
            <a:r>
              <a:rPr lang="en-US" altLang="zh-TW" sz="1200" dirty="0" smtClean="0">
                <a:solidFill>
                  <a:schemeClr val="tx2"/>
                </a:solidFill>
                <a:latin typeface="Segoe" pitchFamily="34" charset="0"/>
              </a:rPr>
              <a:t>Email</a:t>
            </a:r>
            <a:r>
              <a:rPr lang="zh-TW" altLang="en-US" sz="1200" dirty="0" smtClean="0">
                <a:solidFill>
                  <a:schemeClr val="tx2"/>
                </a:solidFill>
                <a:latin typeface="Segoe" pitchFamily="34" charset="0"/>
              </a:rPr>
              <a:t>通知的機制</a:t>
            </a:r>
            <a:endParaRPr lang="en-US" sz="1200" dirty="0" smtClean="0">
              <a:solidFill>
                <a:schemeClr val="tx2"/>
              </a:solidFill>
              <a:latin typeface="Segoe" pitchFamily="34" charset="0"/>
            </a:endParaRPr>
          </a:p>
          <a:p>
            <a:pPr marL="201930" indent="-201930">
              <a:spcAft>
                <a:spcPts val="500"/>
              </a:spcAft>
              <a:buClr>
                <a:srgbClr val="FFC000"/>
              </a:buClr>
              <a:buFont typeface="Arial" pitchFamily="34" charset="0"/>
              <a:buChar char="•"/>
            </a:pPr>
            <a:r>
              <a:rPr lang="zh-TW" altLang="en-US" sz="1200" dirty="0" smtClean="0">
                <a:solidFill>
                  <a:schemeClr val="tx2"/>
                </a:solidFill>
                <a:latin typeface="Segoe" pitchFamily="34" charset="0"/>
              </a:rPr>
              <a:t>建立整合分類與</a:t>
            </a:r>
            <a:r>
              <a:rPr lang="en-US" altLang="zh-TW" sz="1200" dirty="0" smtClean="0">
                <a:solidFill>
                  <a:schemeClr val="tx2"/>
                </a:solidFill>
                <a:latin typeface="Segoe" pitchFamily="34" charset="0"/>
              </a:rPr>
              <a:t>Metadata</a:t>
            </a:r>
            <a:r>
              <a:rPr lang="zh-TW" altLang="en-US" sz="1200" dirty="0" smtClean="0">
                <a:solidFill>
                  <a:schemeClr val="tx2"/>
                </a:solidFill>
                <a:latin typeface="Segoe" pitchFamily="34" charset="0"/>
              </a:rPr>
              <a:t>基礎架構的搜尋機制</a:t>
            </a:r>
            <a:endParaRPr lang="en-US" sz="1300" dirty="0">
              <a:solidFill>
                <a:schemeClr val="tx2"/>
              </a:solidFill>
              <a:latin typeface="Segoe" pitchFamily="34" charset="0"/>
            </a:endParaRPr>
          </a:p>
        </p:txBody>
      </p:sp>
      <p:sp>
        <p:nvSpPr>
          <p:cNvPr id="47" name="Right Arrow 46"/>
          <p:cNvSpPr/>
          <p:nvPr/>
        </p:nvSpPr>
        <p:spPr bwMode="auto">
          <a:xfrm>
            <a:off x="4111985"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48" name="Right Arrow 47"/>
          <p:cNvSpPr/>
          <p:nvPr/>
        </p:nvSpPr>
        <p:spPr bwMode="auto">
          <a:xfrm>
            <a:off x="6594443" y="1463968"/>
            <a:ext cx="323403" cy="314055"/>
          </a:xfrm>
          <a:prstGeom prst="rightArrow">
            <a:avLst>
              <a:gd name="adj1" fmla="val 60526"/>
              <a:gd name="adj2" fmla="val 36842"/>
            </a:avLst>
          </a:prstGeom>
          <a:gradFill flip="none" rotWithShape="1">
            <a:gsLst>
              <a:gs pos="0">
                <a:srgbClr val="FFC000">
                  <a:shade val="30000"/>
                  <a:satMod val="115000"/>
                  <a:alpha val="0"/>
                </a:srgbClr>
              </a:gs>
              <a:gs pos="50000">
                <a:srgbClr val="FFC000">
                  <a:shade val="67500"/>
                  <a:satMod val="115000"/>
                </a:srgbClr>
              </a:gs>
              <a:gs pos="100000">
                <a:srgbClr val="FFC000">
                  <a:shade val="100000"/>
                  <a:satMod val="115000"/>
                </a:srgbClr>
              </a:gs>
            </a:gsLst>
            <a:lin ang="0" scaled="1"/>
            <a:tileRect/>
          </a:gra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3" name="Group 52"/>
          <p:cNvGrpSpPr/>
          <p:nvPr/>
        </p:nvGrpSpPr>
        <p:grpSpPr>
          <a:xfrm>
            <a:off x="9787989" y="149764"/>
            <a:ext cx="1113507" cy="816746"/>
            <a:chOff x="9787989" y="149764"/>
            <a:chExt cx="1113507" cy="816746"/>
          </a:xfrm>
        </p:grpSpPr>
        <p:grpSp>
          <p:nvGrpSpPr>
            <p:cNvPr id="4"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4"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5"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6"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7"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8" action="ppaction://hlinksldjump"/>
          </p:cNvPr>
          <p:cNvPicPr>
            <a:picLocks noChangeAspect="1" noChangeArrowheads="1"/>
          </p:cNvPicPr>
          <p:nvPr/>
        </p:nvPicPr>
        <p:blipFill>
          <a:blip r:embed="rId9"/>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8"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58"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9"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整合搜尋功能到各種企業的應用程式與工具中，提供極具豐富的動態操作介面</a:t>
            </a:r>
            <a:endParaRPr lang="en-US" sz="1400" dirty="0">
              <a:solidFill>
                <a:schemeClr val="tx2"/>
              </a:solidFill>
              <a:latin typeface="Segoe" pitchFamily="34" charset="0"/>
            </a:endParaRPr>
          </a:p>
        </p:txBody>
      </p:sp>
      <p:grpSp>
        <p:nvGrpSpPr>
          <p:cNvPr id="63"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Customizing the Enterprise Search User Interface</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Add a Tab and Custom Search Page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Customizing the Enterprise Search Center</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6" name="Group 52"/>
          <p:cNvGrpSpPr/>
          <p:nvPr/>
        </p:nvGrpSpPr>
        <p:grpSpPr>
          <a:xfrm>
            <a:off x="9787989" y="149764"/>
            <a:ext cx="1113507" cy="816746"/>
            <a:chOff x="9787989" y="149764"/>
            <a:chExt cx="1113507" cy="816746"/>
          </a:xfrm>
        </p:grpSpPr>
        <p:grpSp>
          <p:nvGrpSpPr>
            <p:cNvPr id="7"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透過適當的權限配置，讓無法存取特定資訊內容的使用者，同樣不會看到這一些相關資訊在搜尋結果中</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Enterprise Search Security Model</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4"/>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9" action="ppaction://hlinksldjump"/>
          </p:cNvPr>
          <p:cNvPicPr>
            <a:picLocks noChangeAspect="1" noChangeArrowheads="1"/>
          </p:cNvPicPr>
          <p:nvPr/>
        </p:nvPicPr>
        <p:blipFill>
          <a:blip r:embed="rId10"/>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9"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92589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建立能夠進行篩選、排序相關資訊內容屬性的方案，並且可以儲存重要查詢以及透過</a:t>
            </a:r>
            <a:r>
              <a:rPr lang="en-US" altLang="zh-TW" sz="1400" dirty="0" smtClean="0">
                <a:solidFill>
                  <a:schemeClr val="tx2"/>
                </a:solidFill>
                <a:latin typeface="Segoe" pitchFamily="34" charset="0"/>
              </a:rPr>
              <a:t>RSS</a:t>
            </a:r>
            <a:r>
              <a:rPr lang="zh-TW" altLang="en-US" sz="1400" dirty="0" smtClean="0">
                <a:solidFill>
                  <a:schemeClr val="tx2"/>
                </a:solidFill>
                <a:latin typeface="Segoe" pitchFamily="34" charset="0"/>
              </a:rPr>
              <a:t>訂閱或</a:t>
            </a:r>
            <a:r>
              <a:rPr lang="en-US" altLang="zh-TW" sz="1400" dirty="0" smtClean="0">
                <a:solidFill>
                  <a:schemeClr val="tx2"/>
                </a:solidFill>
                <a:latin typeface="Segoe" pitchFamily="34" charset="0"/>
              </a:rPr>
              <a:t>Email</a:t>
            </a:r>
            <a:r>
              <a:rPr lang="zh-TW" altLang="en-US" sz="1400" dirty="0" smtClean="0">
                <a:solidFill>
                  <a:schemeClr val="tx2"/>
                </a:solidFill>
                <a:latin typeface="Segoe" pitchFamily="34" charset="0"/>
              </a:rPr>
              <a:t>通知的機制</a:t>
            </a:r>
            <a:endParaRPr lang="en-US" sz="1400" dirty="0" smtClean="0">
              <a:solidFill>
                <a:schemeClr val="tx2"/>
              </a:solidFill>
              <a:latin typeface="Segoe" pitchFamily="34" charset="0"/>
            </a:endParaRPr>
          </a:p>
          <a:p>
            <a:pPr marL="201930" indent="-201930">
              <a:spcAft>
                <a:spcPts val="500"/>
              </a:spcAft>
              <a:buClr>
                <a:srgbClr val="FFC000"/>
              </a:buClr>
              <a:buFont typeface="Arial" pitchFamily="34" charset="0"/>
              <a:buChar char="•"/>
            </a:pP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70046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Refining Search with Scopes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Enterprise Search Relevance Architecture Overview</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Evaluating and Customizing Search Relevance</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Receive Alerts and RSS Feeds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7"/>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8"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9"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0"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1"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2" action="ppaction://hlinksldjump"/>
          </p:cNvPr>
          <p:cNvPicPr>
            <a:picLocks noChangeAspect="1" noChangeArrowheads="1"/>
          </p:cNvPicPr>
          <p:nvPr/>
        </p:nvPicPr>
        <p:blipFill>
          <a:blip r:embed="rId13"/>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2"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建立整合分類與</a:t>
            </a:r>
            <a:r>
              <a:rPr lang="en-US" altLang="zh-TW" sz="1400" dirty="0" smtClean="0">
                <a:solidFill>
                  <a:schemeClr val="tx2"/>
                </a:solidFill>
                <a:latin typeface="Segoe" pitchFamily="34" charset="0"/>
              </a:rPr>
              <a:t>Metadata</a:t>
            </a:r>
            <a:r>
              <a:rPr lang="zh-TW" altLang="en-US" sz="1400" dirty="0" smtClean="0">
                <a:solidFill>
                  <a:schemeClr val="tx2"/>
                </a:solidFill>
                <a:latin typeface="Segoe" pitchFamily="34" charset="0"/>
              </a:rPr>
              <a:t>基礎架構的搜尋機制</a:t>
            </a:r>
            <a:endParaRPr lang="en-US" sz="1400" dirty="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Managing Metadata</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t/>
            </a:r>
            <a:br>
              <a:rPr lang="en-US" dirty="0"/>
            </a:br>
            <a:r>
              <a:rPr lang="zh-TW" altLang="en-US" sz="2800" dirty="0" smtClean="0">
                <a:solidFill>
                  <a:schemeClr val="tx2"/>
                </a:solidFill>
              </a:rPr>
              <a:t>合理層級進化至動態層級</a:t>
            </a:r>
            <a:endParaRPr lang="en-US" sz="2800" dirty="0">
              <a:solidFill>
                <a:schemeClr val="tx2"/>
              </a:solidFill>
            </a:endParaRPr>
          </a:p>
        </p:txBody>
      </p:sp>
      <p:pic>
        <p:nvPicPr>
          <p:cNvPr id="30" name="Rectangle 17"/>
          <p:cNvPicPr>
            <a:picLocks noChangeAspect="1" noChangeArrowheads="1"/>
          </p:cNvPicPr>
          <p:nvPr/>
        </p:nvPicPr>
        <p:blipFill>
          <a:blip r:embed="rId4"/>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87989" y="149764"/>
            <a:ext cx="1113507" cy="816746"/>
            <a:chOff x="9787989" y="149764"/>
            <a:chExt cx="1113507"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5"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6"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7"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8"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77" name="Right Arrow 76"/>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9" action="ppaction://hlinksldjump"/>
          </p:cNvPr>
          <p:cNvPicPr>
            <a:picLocks noChangeAspect="1" noChangeArrowheads="1"/>
          </p:cNvPicPr>
          <p:nvPr/>
        </p:nvPicPr>
        <p:blipFill>
          <a:blip r:embed="rId10"/>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9"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rot="10800000">
            <a:off x="305090" y="1964722"/>
            <a:ext cx="2549320" cy="3484608"/>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8" name="Rounded Rectangle 57"/>
          <p:cNvSpPr/>
          <p:nvPr/>
        </p:nvSpPr>
        <p:spPr bwMode="auto">
          <a:xfrm rot="10800000">
            <a:off x="305091" y="4204137"/>
            <a:ext cx="2549320" cy="3877180"/>
          </a:xfrm>
          <a:prstGeom prst="roundRect">
            <a:avLst>
              <a:gd name="adj" fmla="val 6927"/>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9" name="Round Same Side Corner Rectangle 58"/>
          <p:cNvSpPr/>
          <p:nvPr/>
        </p:nvSpPr>
        <p:spPr bwMode="auto">
          <a:xfrm>
            <a:off x="319641" y="4283187"/>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49" name="Round Same Side Corner Rectangle 48"/>
          <p:cNvSpPr/>
          <p:nvPr/>
        </p:nvSpPr>
        <p:spPr bwMode="auto">
          <a:xfrm>
            <a:off x="361684" y="2032008"/>
            <a:ext cx="2436133"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pic>
        <p:nvPicPr>
          <p:cNvPr id="100" name="Rectangle 17"/>
          <p:cNvPicPr>
            <a:picLocks noChangeAspect="1" noChangeArrowheads="1"/>
          </p:cNvPicPr>
          <p:nvPr/>
        </p:nvPicPr>
        <p:blipFill>
          <a:blip r:embed="rId4"/>
          <a:srcRect l="5682" r="67046"/>
          <a:stretch>
            <a:fillRect/>
          </a:stretch>
        </p:blipFill>
        <p:spPr bwMode="auto">
          <a:xfrm>
            <a:off x="1804087" y="7212109"/>
            <a:ext cx="1757591" cy="1017375"/>
          </a:xfrm>
          <a:prstGeom prst="rect">
            <a:avLst/>
          </a:prstGeom>
          <a:noFill/>
          <a:ln w="9525">
            <a:noFill/>
            <a:miter lim="800000"/>
            <a:headEnd/>
            <a:tailEnd/>
          </a:ln>
        </p:spPr>
      </p:pic>
      <p:pic>
        <p:nvPicPr>
          <p:cNvPr id="99" name="Rectangle 13">
            <a:hlinkClick r:id="rId5" action="ppaction://hlinksldjump"/>
          </p:cNvPr>
          <p:cNvPicPr>
            <a:picLocks noChangeAspect="1" noChangeArrowheads="1"/>
          </p:cNvPicPr>
          <p:nvPr/>
        </p:nvPicPr>
        <p:blipFill>
          <a:blip r:embed="rId6"/>
          <a:srcRect/>
          <a:stretch>
            <a:fillRect/>
          </a:stretch>
        </p:blipFill>
        <p:spPr bwMode="auto">
          <a:xfrm>
            <a:off x="-3708" y="7212109"/>
            <a:ext cx="1848321" cy="992777"/>
          </a:xfrm>
          <a:prstGeom prst="rect">
            <a:avLst/>
          </a:prstGeom>
          <a:noFill/>
          <a:ln w="9525">
            <a:noFill/>
            <a:miter lim="800000"/>
            <a:headEnd/>
            <a:tailEnd/>
          </a:ln>
        </p:spPr>
      </p:pic>
      <p:sp>
        <p:nvSpPr>
          <p:cNvPr id="2" name="Title 1"/>
          <p:cNvSpPr>
            <a:spLocks noGrp="1"/>
          </p:cNvSpPr>
          <p:nvPr>
            <p:ph type="title"/>
          </p:nvPr>
        </p:nvSpPr>
        <p:spPr>
          <a:xfrm>
            <a:off x="459106" y="274320"/>
            <a:ext cx="10056494" cy="997196"/>
          </a:xfrm>
        </p:spPr>
        <p:txBody>
          <a:bodyPr/>
          <a:lstStyle/>
          <a:p>
            <a:r>
              <a:rPr lang="zh-TW" altLang="en-US" dirty="0" smtClean="0"/>
              <a:t>企業搜尋</a:t>
            </a:r>
            <a:r>
              <a:rPr lang="en-US" dirty="0">
                <a:solidFill>
                  <a:srgbClr val="FFB601"/>
                </a:solidFill>
              </a:rPr>
              <a:t/>
            </a:r>
            <a:br>
              <a:rPr lang="en-US" dirty="0">
                <a:solidFill>
                  <a:srgbClr val="FFB601"/>
                </a:solidFill>
              </a:rPr>
            </a:br>
            <a:r>
              <a:rPr lang="zh-TW" altLang="en-US" sz="2800" dirty="0" smtClean="0">
                <a:solidFill>
                  <a:srgbClr val="FFFFFF"/>
                </a:solidFill>
              </a:rPr>
              <a:t>合理層級進化至動態層級</a:t>
            </a:r>
            <a:endParaRPr lang="en-US" sz="2800" dirty="0">
              <a:solidFill>
                <a:schemeClr val="tx2"/>
              </a:solidFill>
            </a:endParaRPr>
          </a:p>
        </p:txBody>
      </p:sp>
      <p:sp>
        <p:nvSpPr>
          <p:cNvPr id="80" name="Rectangle 79">
            <a:hlinkClick r:id="" action="ppaction://noaction"/>
          </p:cNvPr>
          <p:cNvSpPr/>
          <p:nvPr/>
        </p:nvSpPr>
        <p:spPr>
          <a:xfrm>
            <a:off x="1874838" y="6477000"/>
            <a:ext cx="1782762" cy="304800"/>
          </a:xfrm>
          <a:prstGeom prst="rect">
            <a:avLst/>
          </a:prstGeom>
          <a:solidFill>
            <a:srgbClr val="FFFFFF">
              <a:alpha val="0"/>
            </a:srgbClr>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90" name="Rectangle 89"/>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105" name="TextBox 104"/>
          <p:cNvSpPr txBox="1"/>
          <p:nvPr/>
        </p:nvSpPr>
        <p:spPr>
          <a:xfrm>
            <a:off x="1841158" y="7364627"/>
            <a:ext cx="1680519" cy="400110"/>
          </a:xfrm>
          <a:prstGeom prst="rect">
            <a:avLst/>
          </a:prstGeom>
          <a:noFill/>
        </p:spPr>
        <p:txBody>
          <a:bodyPr wrap="square" rtlCol="0">
            <a:spAutoFit/>
          </a:bodyPr>
          <a:lstStyle/>
          <a:p>
            <a:pPr algn="ctr"/>
            <a:r>
              <a:rPr lang="en-US" sz="2000" b="1" dirty="0">
                <a:solidFill>
                  <a:schemeClr val="tx2"/>
                </a:solidFill>
                <a:effectLst>
                  <a:outerShdw blurRad="38100" dist="38100" dir="2700000" algn="tl">
                    <a:srgbClr val="000000">
                      <a:alpha val="43137"/>
                    </a:srgbClr>
                  </a:outerShdw>
                </a:effectLst>
                <a:latin typeface="Segoe" pitchFamily="34" charset="0"/>
              </a:rPr>
              <a:t>Architecture</a:t>
            </a:r>
          </a:p>
        </p:txBody>
      </p:sp>
      <p:sp>
        <p:nvSpPr>
          <p:cNvPr id="137" name="TextBox 136">
            <a:hlinkClick r:id="rId5" action="ppaction://hlinksldjump"/>
          </p:cNvPr>
          <p:cNvSpPr txBox="1"/>
          <p:nvPr/>
        </p:nvSpPr>
        <p:spPr>
          <a:xfrm>
            <a:off x="49428" y="7364627"/>
            <a:ext cx="1680519" cy="400110"/>
          </a:xfrm>
          <a:prstGeom prst="rect">
            <a:avLst/>
          </a:prstGeom>
          <a:noFill/>
        </p:spPr>
        <p:txBody>
          <a:bodyPr wrap="square" rtlCol="0">
            <a:spAutoFit/>
          </a:bodyPr>
          <a:lstStyle/>
          <a:p>
            <a:pPr algn="ctr"/>
            <a:r>
              <a:rPr lang="en-US" sz="2000" b="1" dirty="0">
                <a:solidFill>
                  <a:schemeClr val="bg1">
                    <a:lumMod val="75000"/>
                    <a:lumOff val="25000"/>
                  </a:schemeClr>
                </a:solidFill>
                <a:latin typeface="Segoe" pitchFamily="34" charset="0"/>
              </a:rPr>
              <a:t>Projects</a:t>
            </a:r>
          </a:p>
        </p:txBody>
      </p:sp>
      <p:sp>
        <p:nvSpPr>
          <p:cNvPr id="32" name="Text Placeholder 2"/>
          <p:cNvSpPr txBox="1">
            <a:spLocks/>
          </p:cNvSpPr>
          <p:nvPr/>
        </p:nvSpPr>
        <p:spPr bwMode="auto">
          <a:xfrm>
            <a:off x="444190" y="2114710"/>
            <a:ext cx="259771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相關技術連結</a:t>
            </a:r>
            <a:endParaRPr lang="en-US" sz="2000" b="1" kern="0" dirty="0">
              <a:solidFill>
                <a:schemeClr val="tx2"/>
              </a:solidFill>
              <a:effectLst>
                <a:outerShdw blurRad="38100" dist="38100" dir="2700000" algn="tl">
                  <a:srgbClr val="000000">
                    <a:alpha val="43137"/>
                  </a:srgbClr>
                </a:outerShdw>
              </a:effectLst>
              <a:latin typeface="Segoe"/>
            </a:endParaRPr>
          </a:p>
        </p:txBody>
      </p:sp>
      <p:sp>
        <p:nvSpPr>
          <p:cNvPr id="42" name="Rectangle 41"/>
          <p:cNvSpPr/>
          <p:nvPr/>
        </p:nvSpPr>
        <p:spPr>
          <a:xfrm>
            <a:off x="345991" y="2467157"/>
            <a:ext cx="2507378" cy="892552"/>
          </a:xfrm>
          <a:prstGeom prst="rect">
            <a:avLst/>
          </a:prstGeom>
        </p:spPr>
        <p:txBody>
          <a:bodyPr wrap="square">
            <a:spAutoFit/>
          </a:bodyPr>
          <a:lstStyle/>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7"/>
              </a:rPr>
              <a:t>Office SharePoint Server 2007 for Search</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8"/>
              </a:rPr>
              <a:t>Windows Desktop Search</a:t>
            </a:r>
            <a:endParaRPr lang="en-US" sz="1300" dirty="0" smtClean="0">
              <a:solidFill>
                <a:schemeClr val="tx2"/>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9"/>
              </a:rPr>
              <a:t>SQL Server 2005</a:t>
            </a:r>
            <a:endParaRPr lang="en-US" sz="1300" dirty="0">
              <a:solidFill>
                <a:schemeClr val="tx2"/>
              </a:solidFill>
              <a:latin typeface="Segoe" pitchFamily="34" charset="0"/>
            </a:endParaRPr>
          </a:p>
        </p:txBody>
      </p:sp>
      <p:sp>
        <p:nvSpPr>
          <p:cNvPr id="38" name="Text Placeholder 2"/>
          <p:cNvSpPr txBox="1">
            <a:spLocks/>
          </p:cNvSpPr>
          <p:nvPr/>
        </p:nvSpPr>
        <p:spPr bwMode="auto">
          <a:xfrm>
            <a:off x="344670" y="4412182"/>
            <a:ext cx="32168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8998" indent="-458998" defTabSz="1095112" fontAlgn="base">
              <a:lnSpc>
                <a:spcPct val="90000"/>
              </a:lnSpc>
              <a:spcBef>
                <a:spcPct val="30000"/>
              </a:spcBef>
              <a:spcAft>
                <a:spcPct val="0"/>
              </a:spcAft>
              <a:buClr>
                <a:srgbClr val="EEECE1"/>
              </a:buClr>
              <a:buSzPct val="95000"/>
            </a:pPr>
            <a:r>
              <a:rPr lang="zh-TW" altLang="en-US" sz="2000" b="1" kern="0" dirty="0" smtClean="0">
                <a:solidFill>
                  <a:schemeClr val="tx2"/>
                </a:solidFill>
                <a:effectLst>
                  <a:outerShdw blurRad="38100" dist="38100" dir="2700000" algn="tl">
                    <a:srgbClr val="000000">
                      <a:alpha val="43137"/>
                    </a:srgbClr>
                  </a:outerShdw>
                </a:effectLst>
                <a:latin typeface="Segoe"/>
              </a:rPr>
              <a:t>相關資源連結</a:t>
            </a:r>
            <a:endParaRPr lang="en-US" sz="2000" b="1" kern="0" dirty="0">
              <a:solidFill>
                <a:schemeClr val="tx2"/>
              </a:solidFill>
              <a:effectLst>
                <a:outerShdw blurRad="38100" dist="38100" dir="2700000" algn="tl">
                  <a:srgbClr val="000000">
                    <a:alpha val="43137"/>
                  </a:srgbClr>
                </a:outerShdw>
              </a:effectLst>
              <a:latin typeface="Segoe"/>
            </a:endParaRPr>
          </a:p>
        </p:txBody>
      </p:sp>
      <p:grpSp>
        <p:nvGrpSpPr>
          <p:cNvPr id="3" name="Group 43"/>
          <p:cNvGrpSpPr/>
          <p:nvPr/>
        </p:nvGrpSpPr>
        <p:grpSpPr>
          <a:xfrm>
            <a:off x="9787989" y="149764"/>
            <a:ext cx="1113507" cy="816746"/>
            <a:chOff x="9787989" y="149764"/>
            <a:chExt cx="1113507" cy="816746"/>
          </a:xfrm>
        </p:grpSpPr>
        <p:grpSp>
          <p:nvGrpSpPr>
            <p:cNvPr id="4" name="Group 68"/>
            <p:cNvGrpSpPr/>
            <p:nvPr/>
          </p:nvGrpSpPr>
          <p:grpSpPr>
            <a:xfrm>
              <a:off x="9787989" y="149764"/>
              <a:ext cx="1042917" cy="816746"/>
              <a:chOff x="9607229" y="133998"/>
              <a:chExt cx="1042917" cy="816746"/>
            </a:xfrm>
          </p:grpSpPr>
          <p:sp>
            <p:nvSpPr>
              <p:cNvPr id="52" name="Rectangle 51"/>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p:cNvGrpSpPr/>
              <p:nvPr/>
            </p:nvGrpSpPr>
            <p:grpSpPr>
              <a:xfrm>
                <a:off x="9607229" y="133998"/>
                <a:ext cx="1042917" cy="816746"/>
                <a:chOff x="9607229" y="133998"/>
                <a:chExt cx="1042917" cy="816746"/>
              </a:xfrm>
            </p:grpSpPr>
            <p:pic>
              <p:nvPicPr>
                <p:cNvPr id="54" name="Picture 2" descr="cooltools-shape"/>
                <p:cNvPicPr>
                  <a:picLocks noChangeAspect="1" noChangeArrowheads="1"/>
                </p:cNvPicPr>
                <p:nvPr/>
              </p:nvPicPr>
              <p:blipFill>
                <a:blip r:embed="rId10"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55" name="Picture 3" descr="cooltools-shape"/>
                <p:cNvPicPr>
                  <a:picLocks noChangeAspect="1" noChangeArrowheads="1"/>
                </p:cNvPicPr>
                <p:nvPr/>
              </p:nvPicPr>
              <p:blipFill>
                <a:blip r:embed="rId11"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56" name="Picture 4" descr="cooltools-shape"/>
                <p:cNvPicPr>
                  <a:picLocks noChangeAspect="1" noChangeArrowheads="1"/>
                </p:cNvPicPr>
                <p:nvPr/>
              </p:nvPicPr>
              <p:blipFill>
                <a:blip r:embed="rId12"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57" name="Picture 5" descr="cooltools-shape"/>
                <p:cNvPicPr>
                  <a:picLocks noChangeAspect="1" noChangeArrowheads="1"/>
                </p:cNvPicPr>
                <p:nvPr/>
              </p:nvPicPr>
              <p:blipFill>
                <a:blip r:embed="rId13"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50" name="TextBox 49"/>
            <p:cNvSpPr txBox="1"/>
            <p:nvPr/>
          </p:nvSpPr>
          <p:spPr>
            <a:xfrm>
              <a:off x="9817545" y="232313"/>
              <a:ext cx="1083951"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R to D</a:t>
              </a:r>
            </a:p>
          </p:txBody>
        </p:sp>
        <p:sp>
          <p:nvSpPr>
            <p:cNvPr id="51" name="Right Arrow 50"/>
            <p:cNvSpPr/>
            <p:nvPr/>
          </p:nvSpPr>
          <p:spPr bwMode="auto">
            <a:xfrm>
              <a:off x="10314432"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sp>
        <p:nvSpPr>
          <p:cNvPr id="40" name="Rectangle 39"/>
          <p:cNvSpPr/>
          <p:nvPr/>
        </p:nvSpPr>
        <p:spPr>
          <a:xfrm>
            <a:off x="260349" y="4761162"/>
            <a:ext cx="2598465" cy="1092607"/>
          </a:xfrm>
          <a:prstGeom prst="rect">
            <a:avLst/>
          </a:prstGeom>
        </p:spPr>
        <p:txBody>
          <a:bodyPr wrap="square">
            <a:spAutoFit/>
          </a:bodyPr>
          <a:lstStyle/>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4"/>
              </a:rPr>
              <a:t>www.microsoft.com/MOF</a:t>
            </a: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r>
              <a:rPr lang="en-US" sz="1300" dirty="0" smtClean="0">
                <a:solidFill>
                  <a:srgbClr val="FFFFFF"/>
                </a:solidFill>
                <a:latin typeface="Segoe" pitchFamily="34" charset="0"/>
                <a:hlinkClick r:id="rId15"/>
              </a:rPr>
              <a:t>www.microsoft.com/MSF</a:t>
            </a:r>
            <a:endParaRPr lang="en-US" sz="1300" dirty="0" smtClean="0">
              <a:solidFill>
                <a:srgbClr val="FFFFFF"/>
              </a:solidFill>
              <a:latin typeface="Segoe" pitchFamily="34" charset="0"/>
            </a:endParaRPr>
          </a:p>
          <a:p>
            <a:pPr marL="201930" indent="-201930">
              <a:spcAft>
                <a:spcPts val="0"/>
              </a:spcAft>
              <a:buClr>
                <a:srgbClr val="FFC000"/>
              </a:buClr>
              <a:buFont typeface="Arial" pitchFamily="34" charset="0"/>
              <a:buChar char="•"/>
            </a:pPr>
            <a:r>
              <a:rPr lang="en-US" sz="1300" dirty="0" smtClean="0">
                <a:solidFill>
                  <a:schemeClr val="tx2"/>
                </a:solidFill>
                <a:latin typeface="Segoe" pitchFamily="34" charset="0"/>
                <a:hlinkClick r:id="rId16"/>
              </a:rPr>
              <a:t>Search for MOSS</a:t>
            </a:r>
            <a:endParaRPr lang="en-US" sz="1300" dirty="0" smtClean="0">
              <a:solidFill>
                <a:schemeClr val="tx2"/>
              </a:solidFill>
              <a:latin typeface="Segoe" pitchFamily="34" charset="0"/>
            </a:endParaRPr>
          </a:p>
          <a:p>
            <a:pPr marL="201930" lvl="0" indent="-201930">
              <a:spcAft>
                <a:spcPts val="0"/>
              </a:spcAft>
              <a:buClr>
                <a:srgbClr val="FFC000"/>
              </a:buClr>
              <a:buFont typeface="Arial" pitchFamily="34" charset="0"/>
              <a:buChar char="•"/>
            </a:pPr>
            <a:endParaRPr lang="en-US" sz="1300" dirty="0" smtClean="0">
              <a:solidFill>
                <a:srgbClr val="FFFFFF"/>
              </a:solidFill>
              <a:latin typeface="Segoe" pitchFamily="34" charset="0"/>
            </a:endParaRPr>
          </a:p>
          <a:p>
            <a:pPr marL="201930" lvl="0" indent="-201930">
              <a:spcAft>
                <a:spcPts val="0"/>
              </a:spcAft>
              <a:buClr>
                <a:srgbClr val="FFC000"/>
              </a:buClr>
              <a:buFont typeface="Arial" pitchFamily="34" charset="0"/>
              <a:buChar char="•"/>
            </a:pPr>
            <a:endParaRPr lang="en-US" sz="1300" dirty="0">
              <a:solidFill>
                <a:srgbClr val="FFFFFF"/>
              </a:solidFill>
              <a:latin typeface="Segoe" pitchFamily="34" charset="0"/>
            </a:endParaRPr>
          </a:p>
        </p:txBody>
      </p:sp>
      <p:graphicFrame>
        <p:nvGraphicFramePr>
          <p:cNvPr id="10242" name="Object 2"/>
          <p:cNvGraphicFramePr>
            <a:graphicFrameLocks noChangeAspect="1"/>
          </p:cNvGraphicFramePr>
          <p:nvPr/>
        </p:nvGraphicFramePr>
        <p:xfrm>
          <a:off x="3005138" y="2244725"/>
          <a:ext cx="7832725" cy="4967288"/>
        </p:xfrm>
        <a:graphic>
          <a:graphicData uri="http://schemas.openxmlformats.org/presentationml/2006/ole">
            <p:oleObj spid="_x0000_s10242" name="Visio" r:id="rId17" imgW="16837914" imgH="10679379" progId="">
              <p:embed/>
            </p:oleObj>
          </a:graphicData>
        </a:graphic>
      </p:graphicFrame>
      <p:sp>
        <p:nvSpPr>
          <p:cNvPr id="39" name="Isosceles Triangle 38">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43" name="TextBox 42">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Microsoft logo and tagline"/>
          <p:cNvPicPr>
            <a:picLocks noChangeAspect="1" noChangeArrowheads="1"/>
          </p:cNvPicPr>
          <p:nvPr/>
        </p:nvPicPr>
        <p:blipFill>
          <a:blip r:embed="rId3"/>
          <a:srcRect/>
          <a:stretch>
            <a:fillRect/>
          </a:stretch>
        </p:blipFill>
        <p:spPr bwMode="black">
          <a:xfrm>
            <a:off x="1922463" y="3344863"/>
            <a:ext cx="7127875" cy="1539875"/>
          </a:xfrm>
          <a:prstGeom prst="rect">
            <a:avLst/>
          </a:prstGeom>
          <a:noFill/>
        </p:spPr>
      </p:pic>
      <p:sp>
        <p:nvSpPr>
          <p:cNvPr id="384003" name="Text Box 3"/>
          <p:cNvSpPr txBox="1">
            <a:spLocks noChangeArrowheads="1"/>
          </p:cNvSpPr>
          <p:nvPr/>
        </p:nvSpPr>
        <p:spPr bwMode="auto">
          <a:xfrm>
            <a:off x="361950" y="6513513"/>
            <a:ext cx="10239375" cy="600075"/>
          </a:xfrm>
          <a:prstGeom prst="rect">
            <a:avLst/>
          </a:prstGeom>
          <a:noFill/>
          <a:ln w="12700">
            <a:noFill/>
            <a:miter lim="800000"/>
            <a:headEnd type="none" w="sm" len="sm"/>
            <a:tailEnd type="none" w="sm" len="sm"/>
          </a:ln>
          <a:effectLst/>
        </p:spPr>
        <p:txBody>
          <a:bodyPr vert="horz" wrap="square" lIns="109714" tIns="54858" rIns="109714" bIns="54858" numCol="1" anchor="t" anchorCtr="0" compatLnSpc="1">
            <a:prstTxWarp prst="textNoShape">
              <a:avLst/>
            </a:prstTxWarp>
            <a:spAutoFit/>
          </a:bodyPr>
          <a:lstStyle/>
          <a:p>
            <a:pPr algn="ctr" defTabSz="1096963" eaLnBrk="0" hangingPunct="0"/>
            <a:r>
              <a:rPr lang="en-US" sz="800" dirty="0">
                <a:solidFill>
                  <a:schemeClr val="tx2"/>
                </a:solidFill>
                <a:effectLst>
                  <a:outerShdw blurRad="38100" dist="38100" dir="2700000" algn="tl">
                    <a:srgbClr val="000000">
                      <a:alpha val="43137"/>
                    </a:srgbClr>
                  </a:outerShdw>
                </a:effectLst>
                <a:cs typeface="Arial" charset="0"/>
              </a:rPr>
              <a:t>© 2006 Microsoft Corporation. All rights reserved. Microsoft, Windows, Windows Vista and other product names are or may be registered trademarks and/or trademarks in the U.S. and/or other countries.</a:t>
            </a:r>
          </a:p>
          <a:p>
            <a:pPr algn="ctr" defTabSz="1096963" eaLnBrk="0" hangingPunct="0"/>
            <a:r>
              <a:rPr lang="en-US" sz="800" dirty="0">
                <a:solidFill>
                  <a:schemeClr val="tx2"/>
                </a:solidFill>
                <a:effectLst>
                  <a:outerShdw blurRad="38100" dist="38100" dir="2700000" algn="tl">
                    <a:srgbClr val="000000">
                      <a:alpha val="43137"/>
                    </a:srgbClr>
                  </a:outerShdw>
                </a:effectLst>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effectLst>
                  <a:outerShdw blurRad="38100" dist="38100" dir="2700000" algn="tl">
                    <a:srgbClr val="000000">
                      <a:alpha val="43137"/>
                    </a:srgbClr>
                  </a:outerShdw>
                </a:effectLst>
                <a:cs typeface="Arial" charset="0"/>
              </a:rPr>
            </a:br>
            <a:r>
              <a:rPr lang="en-US" sz="800" dirty="0">
                <a:solidFill>
                  <a:schemeClr val="tx2"/>
                </a:solidFill>
                <a:effectLst>
                  <a:outerShdw blurRad="38100" dist="38100" dir="2700000" algn="tl">
                    <a:srgbClr val="000000">
                      <a:alpha val="43137"/>
                    </a:srgbClr>
                  </a:outerShdw>
                </a:effectLst>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215444"/>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部署一個針對</a:t>
            </a:r>
            <a:r>
              <a:rPr lang="en-US" altLang="zh-TW" sz="1400" dirty="0" smtClean="0">
                <a:solidFill>
                  <a:schemeClr val="tx2"/>
                </a:solidFill>
                <a:latin typeface="Segoe" pitchFamily="34" charset="0"/>
              </a:rPr>
              <a:t>Email</a:t>
            </a:r>
            <a:r>
              <a:rPr lang="zh-TW" altLang="en-US" sz="1400" dirty="0" smtClean="0">
                <a:solidFill>
                  <a:schemeClr val="tx2"/>
                </a:solidFill>
                <a:latin typeface="Segoe" pitchFamily="34" charset="0"/>
              </a:rPr>
              <a:t>記錄的管理解決方案</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26470"/>
            <a:chOff x="357925" y="1322460"/>
            <a:chExt cx="3573996" cy="926470"/>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205458"/>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Plan E-mail Message Records Retention</a:t>
            </a:r>
            <a:r>
              <a:rPr lang="en-US" sz="1400" dirty="0" smtClean="0"/>
              <a:t/>
            </a:r>
            <a:br>
              <a:rPr lang="en-US" sz="1400" dirty="0" smtClean="0"/>
            </a:br>
            <a:endParaRPr lang="en-US" sz="1400" u="sng" dirty="0" smtClean="0"/>
          </a:p>
          <a:p>
            <a:pPr marL="201930" indent="-201930">
              <a:spcAft>
                <a:spcPts val="500"/>
              </a:spcAft>
              <a:buClr>
                <a:srgbClr val="FFC000"/>
              </a:buClr>
              <a:buFont typeface="Arial" pitchFamily="34" charset="0"/>
              <a:buChar char="•"/>
            </a:pPr>
            <a:r>
              <a:rPr lang="en-US" sz="1400" dirty="0" smtClean="0">
                <a:hlinkClick r:id="rId4"/>
              </a:rPr>
              <a:t>E-mail Management</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Using Exchange Hosted Services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6"/>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43845" y="149764"/>
            <a:ext cx="1098339" cy="816746"/>
            <a:chOff x="9743845" y="149764"/>
            <a:chExt cx="1098339"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7"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8"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9"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0"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1" action="ppaction://hlinksldjump"/>
          </p:cNvPr>
          <p:cNvPicPr>
            <a:picLocks noChangeAspect="1" noChangeArrowheads="1"/>
          </p:cNvPicPr>
          <p:nvPr/>
        </p:nvPicPr>
        <p:blipFill>
          <a:blip r:embed="rId12"/>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1"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針對組織單位自動化處理流程</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網站內容的建立</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發佈建立相關的解決方案</a:t>
            </a:r>
            <a:endParaRPr lang="en-US" sz="1400" dirty="0" smtClean="0">
              <a:solidFill>
                <a:schemeClr val="tx2"/>
              </a:solidFill>
              <a:latin typeface="Segoe" pitchFamily="34" charset="0"/>
            </a:endParaRPr>
          </a:p>
        </p:txBody>
      </p:sp>
      <p:grpSp>
        <p:nvGrpSpPr>
          <p:cNvPr id="4" name="Group 60"/>
          <p:cNvGrpSpPr/>
          <p:nvPr/>
        </p:nvGrpSpPr>
        <p:grpSpPr>
          <a:xfrm>
            <a:off x="6156379" y="1322463"/>
            <a:ext cx="4400491" cy="954095"/>
            <a:chOff x="357925" y="1322460"/>
            <a:chExt cx="3573996" cy="954095"/>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7" cy="954095"/>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smtClean="0">
                <a:solidFill>
                  <a:schemeClr val="tx2"/>
                </a:solidFill>
                <a:effectLst>
                  <a:outerShdw blurRad="38100" dist="38100" dir="2700000" algn="tl">
                    <a:srgbClr val="000000">
                      <a:alpha val="43137"/>
                    </a:srgbClr>
                  </a:outerShdw>
                </a:effectLst>
              </a:endParaRPr>
            </a:p>
            <a:p>
              <a:pPr algn="ctr" defTabSz="914292"/>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70046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Managing Web Content</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Understanding WCM and the Default Features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Extending WCM</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Creating and Configuring WCM-Enabled Sites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7"/>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43845" y="149764"/>
            <a:ext cx="1098339" cy="816746"/>
            <a:chOff x="9743845" y="149764"/>
            <a:chExt cx="1098339"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8"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9"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0"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1"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2" action="ppaction://hlinksldjump"/>
          </p:cNvPr>
          <p:cNvPicPr>
            <a:picLocks noChangeAspect="1" noChangeArrowheads="1"/>
          </p:cNvPicPr>
          <p:nvPr/>
        </p:nvPicPr>
        <p:blipFill>
          <a:blip r:embed="rId13"/>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2"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rot="10800000">
            <a:off x="6086906" y="1305645"/>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55" name="Rounded Rectangle 54"/>
          <p:cNvSpPr/>
          <p:nvPr/>
        </p:nvSpPr>
        <p:spPr bwMode="auto">
          <a:xfrm rot="10800000">
            <a:off x="288451" y="1305642"/>
            <a:ext cx="4617377" cy="6923955"/>
          </a:xfrm>
          <a:prstGeom prst="roundRect">
            <a:avLst>
              <a:gd name="adj" fmla="val 3818"/>
            </a:avLst>
          </a:prstGeom>
          <a:gradFill>
            <a:gsLst>
              <a:gs pos="0">
                <a:srgbClr val="008080">
                  <a:shade val="30000"/>
                  <a:satMod val="115000"/>
                </a:srgbClr>
              </a:gs>
              <a:gs pos="50000">
                <a:srgbClr val="008080">
                  <a:shade val="67500"/>
                  <a:satMod val="115000"/>
                </a:srgbClr>
              </a:gs>
              <a:gs pos="50000">
                <a:srgbClr val="008080"/>
              </a:gs>
              <a:gs pos="100000">
                <a:srgbClr val="00B0F0">
                  <a:alpha val="55000"/>
                </a:srgbClr>
              </a:gs>
            </a:gsLst>
            <a:lin ang="16200000" scaled="1"/>
          </a:gradFill>
          <a:ln w="9525" cap="flat" cmpd="sng" algn="ctr">
            <a:gradFill>
              <a:gsLst>
                <a:gs pos="0">
                  <a:srgbClr val="4F81BD">
                    <a:tint val="66000"/>
                    <a:satMod val="160000"/>
                    <a:alpha val="0"/>
                  </a:srgbClr>
                </a:gs>
                <a:gs pos="50000">
                  <a:srgbClr val="9DFDE6">
                    <a:alpha val="31000"/>
                  </a:srgbClr>
                </a:gs>
                <a:gs pos="100000">
                  <a:srgbClr val="92D050">
                    <a:alpha val="89000"/>
                  </a:srgbClr>
                </a:gs>
              </a:gsLst>
              <a:lin ang="14400000" scaled="0"/>
            </a:gradFill>
            <a:prstDash val="solid"/>
            <a:headEnd type="none" w="med" len="med"/>
            <a:tailEnd type="none" w="med" len="med"/>
          </a:ln>
          <a:effectLst/>
          <a:scene3d>
            <a:camera prst="orthographicFront">
              <a:rot lat="0" lon="0" rev="0"/>
            </a:camera>
            <a:lightRig rig="contrasting" dir="t">
              <a:rot lat="0" lon="0" rev="7800000"/>
            </a:lightRig>
          </a:scene3d>
          <a:sp3d>
            <a:bevelT w="139700" h="139700" prst="coolSlant"/>
          </a:sp3d>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grpSp>
        <p:nvGrpSpPr>
          <p:cNvPr id="3" name="Group 60"/>
          <p:cNvGrpSpPr/>
          <p:nvPr/>
        </p:nvGrpSpPr>
        <p:grpSpPr>
          <a:xfrm>
            <a:off x="357924" y="1322460"/>
            <a:ext cx="4400491" cy="926470"/>
            <a:chOff x="357925" y="1322460"/>
            <a:chExt cx="3573996" cy="926470"/>
          </a:xfrm>
        </p:grpSpPr>
        <p:sp>
          <p:nvSpPr>
            <p:cNvPr id="59" name="Round Same Side Corner Rectangle 58"/>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0" name="Rectangle 59"/>
            <p:cNvSpPr/>
            <p:nvPr/>
          </p:nvSpPr>
          <p:spPr>
            <a:xfrm>
              <a:off x="357925" y="1322460"/>
              <a:ext cx="733228" cy="523208"/>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計劃</a:t>
              </a:r>
              <a:endParaRPr lang="en-US" sz="2800" b="1" i="1" kern="0" dirty="0">
                <a:solidFill>
                  <a:schemeClr val="tx2"/>
                </a:solidFill>
                <a:effectLst>
                  <a:outerShdw blurRad="38100" dist="38100" dir="2700000" algn="tl">
                    <a:srgbClr val="000000">
                      <a:alpha val="43137"/>
                    </a:srgbClr>
                  </a:outerShdw>
                </a:effectLst>
              </a:endParaRPr>
            </a:p>
          </p:txBody>
        </p:sp>
      </p:grpSp>
      <p:sp>
        <p:nvSpPr>
          <p:cNvPr id="61" name="Rectangle 60"/>
          <p:cNvSpPr/>
          <p:nvPr/>
        </p:nvSpPr>
        <p:spPr>
          <a:xfrm>
            <a:off x="472986" y="2044322"/>
            <a:ext cx="4311986" cy="430887"/>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zh-TW" altLang="en-US" sz="1400" dirty="0" smtClean="0">
                <a:solidFill>
                  <a:schemeClr val="tx2"/>
                </a:solidFill>
                <a:latin typeface="Segoe" pitchFamily="34" charset="0"/>
              </a:rPr>
              <a:t>建立集中設計</a:t>
            </a:r>
            <a:r>
              <a:rPr lang="en-US" altLang="zh-TW" sz="1400" dirty="0" smtClean="0">
                <a:solidFill>
                  <a:schemeClr val="tx2"/>
                </a:solidFill>
                <a:latin typeface="Segoe" pitchFamily="34" charset="0"/>
              </a:rPr>
              <a:t>,</a:t>
            </a:r>
            <a:r>
              <a:rPr lang="zh-TW" altLang="en-US" sz="1400" dirty="0" smtClean="0">
                <a:solidFill>
                  <a:schemeClr val="tx2"/>
                </a:solidFill>
                <a:latin typeface="Segoe" pitchFamily="34" charset="0"/>
              </a:rPr>
              <a:t>部署以及受管理的部門表單與工作流程的結合使用</a:t>
            </a:r>
            <a:endParaRPr lang="en-US" sz="1400" dirty="0">
              <a:solidFill>
                <a:schemeClr val="tx2"/>
              </a:solidFill>
              <a:latin typeface="Segoe" pitchFamily="34" charset="0"/>
            </a:endParaRPr>
          </a:p>
        </p:txBody>
      </p:sp>
      <p:grpSp>
        <p:nvGrpSpPr>
          <p:cNvPr id="4" name="Group 60"/>
          <p:cNvGrpSpPr/>
          <p:nvPr/>
        </p:nvGrpSpPr>
        <p:grpSpPr>
          <a:xfrm>
            <a:off x="6156379" y="1322463"/>
            <a:ext cx="4400491" cy="954095"/>
            <a:chOff x="357925" y="1322460"/>
            <a:chExt cx="3573996" cy="954095"/>
          </a:xfrm>
        </p:grpSpPr>
        <p:sp>
          <p:nvSpPr>
            <p:cNvPr id="64" name="Round Same Side Corner Rectangle 63"/>
            <p:cNvSpPr/>
            <p:nvPr/>
          </p:nvSpPr>
          <p:spPr bwMode="auto">
            <a:xfrm>
              <a:off x="366009" y="1364743"/>
              <a:ext cx="3565912" cy="884187"/>
            </a:xfrm>
            <a:prstGeom prst="round2SameRect">
              <a:avLst/>
            </a:prstGeom>
            <a:gradFill flip="none" rotWithShape="1">
              <a:gsLst>
                <a:gs pos="0">
                  <a:srgbClr val="4BACC6">
                    <a:lumMod val="75000"/>
                    <a:shade val="30000"/>
                    <a:satMod val="115000"/>
                    <a:alpha val="0"/>
                  </a:srgbClr>
                </a:gs>
                <a:gs pos="29000">
                  <a:srgbClr val="4BACC6">
                    <a:lumMod val="75000"/>
                    <a:shade val="67500"/>
                    <a:satMod val="115000"/>
                    <a:alpha val="32000"/>
                  </a:srgbClr>
                </a:gs>
                <a:gs pos="100000">
                  <a:srgbClr val="92D050">
                    <a:alpha val="68000"/>
                  </a:srgbClr>
                </a:gs>
              </a:gsLst>
              <a:lin ang="16200000" scaled="1"/>
              <a:tileRect/>
            </a:gra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14" tIns="54858" rIns="109714" bIns="54858" numCol="1" rtlCol="0" anchor="ctr" anchorCtr="0" compatLnSpc="1">
              <a:prstTxWarp prst="textNoShape">
                <a:avLst/>
              </a:prstTxWarp>
            </a:bodyPr>
            <a:lstStyle/>
            <a:p>
              <a:pPr algn="ctr" defTabSz="1096832" fontAlgn="base">
                <a:spcBef>
                  <a:spcPct val="0"/>
                </a:spcBef>
                <a:spcAft>
                  <a:spcPct val="0"/>
                </a:spcAft>
              </a:pPr>
              <a:endParaRPr lang="en-US" sz="2900" kern="0" dirty="0">
                <a:solidFill>
                  <a:sysClr val="window" lastClr="FFFFFF"/>
                </a:solidFill>
                <a:latin typeface="Segoe" pitchFamily="34" charset="0"/>
              </a:endParaRPr>
            </a:p>
          </p:txBody>
        </p:sp>
        <p:sp>
          <p:nvSpPr>
            <p:cNvPr id="65" name="Rectangle 64"/>
            <p:cNvSpPr/>
            <p:nvPr/>
          </p:nvSpPr>
          <p:spPr>
            <a:xfrm>
              <a:off x="357925" y="1322460"/>
              <a:ext cx="1899758" cy="954095"/>
            </a:xfrm>
            <a:prstGeom prst="rect">
              <a:avLst/>
            </a:prstGeom>
          </p:spPr>
          <p:txBody>
            <a:bodyPr wrap="none" lIns="91429" tIns="45714" rIns="91429" bIns="45714">
              <a:spAutoFit/>
            </a:bodyPr>
            <a:lstStyle/>
            <a:p>
              <a:pPr algn="ctr" defTabSz="914292"/>
              <a:r>
                <a:rPr lang="zh-TW" altLang="en-US" sz="2800" b="1" i="1" kern="0" dirty="0" smtClean="0">
                  <a:solidFill>
                    <a:schemeClr val="tx2"/>
                  </a:solidFill>
                  <a:effectLst>
                    <a:outerShdw blurRad="38100" dist="38100" dir="2700000" algn="tl">
                      <a:srgbClr val="000000">
                        <a:alpha val="43137"/>
                      </a:srgbClr>
                    </a:outerShdw>
                  </a:effectLst>
                </a:rPr>
                <a:t>相關資源連結</a:t>
              </a:r>
              <a:endParaRPr lang="en-US" sz="2800" b="1" i="1" kern="0" dirty="0" smtClean="0">
                <a:solidFill>
                  <a:schemeClr val="tx2"/>
                </a:solidFill>
                <a:effectLst>
                  <a:outerShdw blurRad="38100" dist="38100" dir="2700000" algn="tl">
                    <a:srgbClr val="000000">
                      <a:alpha val="43137"/>
                    </a:srgbClr>
                  </a:outerShdw>
                </a:effectLst>
              </a:endParaRPr>
            </a:p>
            <a:p>
              <a:pPr algn="ctr" defTabSz="914292"/>
              <a:endParaRPr lang="en-US" sz="2800" b="1" i="1" kern="0" dirty="0">
                <a:solidFill>
                  <a:schemeClr val="tx2"/>
                </a:solidFill>
                <a:effectLst>
                  <a:outerShdw blurRad="38100" dist="38100" dir="2700000" algn="tl">
                    <a:srgbClr val="000000">
                      <a:alpha val="43137"/>
                    </a:srgbClr>
                  </a:outerShdw>
                </a:effectLst>
              </a:endParaRPr>
            </a:p>
          </p:txBody>
        </p:sp>
      </p:grpSp>
      <p:sp>
        <p:nvSpPr>
          <p:cNvPr id="66" name="Rectangle 65"/>
          <p:cNvSpPr/>
          <p:nvPr/>
        </p:nvSpPr>
        <p:spPr>
          <a:xfrm>
            <a:off x="6271441" y="2044325"/>
            <a:ext cx="4311986" cy="1700466"/>
          </a:xfrm>
          <a:prstGeom prst="rect">
            <a:avLst/>
          </a:prstGeom>
        </p:spPr>
        <p:txBody>
          <a:bodyPr wrap="square" lIns="0" tIns="0" rIns="0" bIns="0">
            <a:spAutoFit/>
          </a:bodyPr>
          <a:lstStyle/>
          <a:p>
            <a:pPr marL="201930" indent="-201930">
              <a:spcAft>
                <a:spcPts val="500"/>
              </a:spcAft>
              <a:buClr>
                <a:srgbClr val="FFC000"/>
              </a:buClr>
              <a:buFont typeface="Arial" pitchFamily="34" charset="0"/>
              <a:buChar char="•"/>
            </a:pPr>
            <a:r>
              <a:rPr lang="en-US" sz="1400" dirty="0" smtClean="0">
                <a:hlinkClick r:id="rId3"/>
              </a:rPr>
              <a:t>Workflow Forms Overview</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4"/>
              </a:rPr>
              <a:t>Workflow Association and Initiation Forms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5"/>
              </a:rPr>
              <a:t>Workflow Modification Forms</a:t>
            </a:r>
            <a:r>
              <a:rPr lang="en-US" sz="1400" dirty="0" smtClean="0"/>
              <a:t/>
            </a:r>
            <a:br>
              <a:rPr lang="en-US" sz="1400" dirty="0" smtClean="0"/>
            </a:br>
            <a:endParaRPr lang="en-US" sz="1400" dirty="0" smtClean="0"/>
          </a:p>
          <a:p>
            <a:pPr marL="201930" indent="-201930">
              <a:spcAft>
                <a:spcPts val="500"/>
              </a:spcAft>
              <a:buClr>
                <a:srgbClr val="FFC000"/>
              </a:buClr>
              <a:buFont typeface="Arial" pitchFamily="34" charset="0"/>
              <a:buChar char="•"/>
            </a:pPr>
            <a:r>
              <a:rPr lang="en-US" sz="1400" dirty="0" smtClean="0">
                <a:hlinkClick r:id="rId6"/>
              </a:rPr>
              <a:t>Workflow Task Forms</a:t>
            </a:r>
            <a:endParaRPr lang="en-US" sz="1400" dirty="0">
              <a:solidFill>
                <a:schemeClr val="tx2"/>
              </a:solidFill>
              <a:latin typeface="Segoe" pitchFamily="34" charset="0"/>
            </a:endParaRPr>
          </a:p>
        </p:txBody>
      </p:sp>
      <p:sp>
        <p:nvSpPr>
          <p:cNvPr id="2" name="Title 1"/>
          <p:cNvSpPr>
            <a:spLocks noGrp="1"/>
          </p:cNvSpPr>
          <p:nvPr>
            <p:ph type="title"/>
          </p:nvPr>
        </p:nvSpPr>
        <p:spPr>
          <a:xfrm>
            <a:off x="459106" y="274320"/>
            <a:ext cx="10056494" cy="997196"/>
          </a:xfrm>
        </p:spPr>
        <p:txBody>
          <a:bodyPr/>
          <a:lstStyle/>
          <a:p>
            <a:r>
              <a:rPr lang="zh-TW" altLang="en-US" dirty="0" smtClean="0"/>
              <a:t>企業內容管理</a:t>
            </a:r>
            <a:r>
              <a:rPr lang="en-US" dirty="0"/>
              <a:t/>
            </a:r>
            <a:br>
              <a:rPr lang="en-US" dirty="0"/>
            </a:br>
            <a:r>
              <a:rPr lang="zh-TW" altLang="en-US" sz="2800" dirty="0" smtClean="0">
                <a:solidFill>
                  <a:schemeClr val="tx2"/>
                </a:solidFill>
              </a:rPr>
              <a:t>基本層級進化至標準層級</a:t>
            </a:r>
            <a:endParaRPr lang="en-US" sz="2800" dirty="0">
              <a:solidFill>
                <a:schemeClr val="tx2"/>
              </a:solidFill>
            </a:endParaRPr>
          </a:p>
        </p:txBody>
      </p:sp>
      <p:pic>
        <p:nvPicPr>
          <p:cNvPr id="30" name="Rectangle 17"/>
          <p:cNvPicPr>
            <a:picLocks noChangeAspect="1" noChangeArrowheads="1"/>
          </p:cNvPicPr>
          <p:nvPr/>
        </p:nvPicPr>
        <p:blipFill>
          <a:blip r:embed="rId7"/>
          <a:srcRect l="5682" r="67046"/>
          <a:stretch>
            <a:fillRect/>
          </a:stretch>
        </p:blipFill>
        <p:spPr bwMode="auto">
          <a:xfrm>
            <a:off x="0" y="7212225"/>
            <a:ext cx="1757591" cy="1017375"/>
          </a:xfrm>
          <a:prstGeom prst="rect">
            <a:avLst/>
          </a:prstGeom>
          <a:noFill/>
          <a:ln w="9525">
            <a:noFill/>
            <a:miter lim="800000"/>
            <a:headEnd/>
            <a:tailEnd/>
          </a:ln>
        </p:spPr>
      </p:pic>
      <p:sp>
        <p:nvSpPr>
          <p:cNvPr id="50" name="TextBox 49"/>
          <p:cNvSpPr txBox="1"/>
          <p:nvPr/>
        </p:nvSpPr>
        <p:spPr>
          <a:xfrm>
            <a:off x="-43954" y="7369816"/>
            <a:ext cx="1814878" cy="400110"/>
          </a:xfrm>
          <a:prstGeom prst="rect">
            <a:avLst/>
          </a:prstGeom>
          <a:noFill/>
        </p:spPr>
        <p:txBody>
          <a:bodyPr wrap="square" rtlCol="0">
            <a:spAutoFit/>
          </a:bodyPr>
          <a:lstStyle/>
          <a:p>
            <a:pPr algn="ctr"/>
            <a:r>
              <a:rPr lang="zh-TW" altLang="en-US" sz="2000" b="1" dirty="0" smtClean="0">
                <a:solidFill>
                  <a:schemeClr val="tx2"/>
                </a:solidFill>
                <a:effectLst>
                  <a:outerShdw blurRad="38100" dist="38100" dir="2700000" algn="tl">
                    <a:srgbClr val="000000">
                      <a:alpha val="43137"/>
                    </a:srgbClr>
                  </a:outerShdw>
                </a:effectLst>
                <a:latin typeface="Segoe" pitchFamily="34" charset="0"/>
              </a:rPr>
              <a:t>計劃</a:t>
            </a:r>
            <a:endParaRPr lang="en-US" sz="2000" b="1" dirty="0">
              <a:solidFill>
                <a:schemeClr val="tx2"/>
              </a:solidFill>
              <a:effectLst>
                <a:outerShdw blurRad="38100" dist="38100" dir="2700000" algn="tl">
                  <a:srgbClr val="000000">
                    <a:alpha val="43137"/>
                  </a:srgbClr>
                </a:outerShdw>
              </a:effectLst>
              <a:latin typeface="Segoe" pitchFamily="34" charset="0"/>
            </a:endParaRPr>
          </a:p>
        </p:txBody>
      </p:sp>
      <p:grpSp>
        <p:nvGrpSpPr>
          <p:cNvPr id="5" name="Group 52"/>
          <p:cNvGrpSpPr/>
          <p:nvPr/>
        </p:nvGrpSpPr>
        <p:grpSpPr>
          <a:xfrm>
            <a:off x="9743845" y="149764"/>
            <a:ext cx="1098339" cy="816746"/>
            <a:chOff x="9743845" y="149764"/>
            <a:chExt cx="1098339" cy="816746"/>
          </a:xfrm>
        </p:grpSpPr>
        <p:grpSp>
          <p:nvGrpSpPr>
            <p:cNvPr id="6" name="Group 68"/>
            <p:cNvGrpSpPr/>
            <p:nvPr/>
          </p:nvGrpSpPr>
          <p:grpSpPr>
            <a:xfrm>
              <a:off x="9787989" y="149764"/>
              <a:ext cx="1042917" cy="816746"/>
              <a:chOff x="9607229" y="133998"/>
              <a:chExt cx="1042917" cy="816746"/>
            </a:xfrm>
          </p:grpSpPr>
          <p:sp>
            <p:nvSpPr>
              <p:cNvPr id="70" name="Rectangle 69"/>
              <p:cNvSpPr/>
              <p:nvPr/>
            </p:nvSpPr>
            <p:spPr>
              <a:xfrm rot="49394">
                <a:off x="9621458" y="144300"/>
                <a:ext cx="1020932" cy="781235"/>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3"/>
              <p:cNvGrpSpPr/>
              <p:nvPr/>
            </p:nvGrpSpPr>
            <p:grpSpPr>
              <a:xfrm>
                <a:off x="9607229" y="133998"/>
                <a:ext cx="1042917" cy="816746"/>
                <a:chOff x="9607229" y="133998"/>
                <a:chExt cx="1042917" cy="816746"/>
              </a:xfrm>
            </p:grpSpPr>
            <p:pic>
              <p:nvPicPr>
                <p:cNvPr id="72" name="Picture 2" descr="cooltools-shape"/>
                <p:cNvPicPr>
                  <a:picLocks noChangeAspect="1" noChangeArrowheads="1"/>
                </p:cNvPicPr>
                <p:nvPr/>
              </p:nvPicPr>
              <p:blipFill>
                <a:blip r:embed="rId8" cstate="print"/>
                <a:srcRect/>
                <a:stretch>
                  <a:fillRect/>
                </a:stretch>
              </p:blipFill>
              <p:spPr bwMode="auto">
                <a:xfrm rot="61984">
                  <a:off x="10382322" y="133998"/>
                  <a:ext cx="267824" cy="816746"/>
                </a:xfrm>
                <a:prstGeom prst="rect">
                  <a:avLst/>
                </a:prstGeom>
                <a:noFill/>
                <a:ln w="12700">
                  <a:noFill/>
                  <a:miter lim="800000"/>
                  <a:headEnd/>
                  <a:tailEnd/>
                </a:ln>
                <a:effectLst/>
              </p:spPr>
            </p:pic>
            <p:pic>
              <p:nvPicPr>
                <p:cNvPr id="73" name="Picture 3" descr="cooltools-shape"/>
                <p:cNvPicPr>
                  <a:picLocks noChangeAspect="1" noChangeArrowheads="1"/>
                </p:cNvPicPr>
                <p:nvPr/>
              </p:nvPicPr>
              <p:blipFill>
                <a:blip r:embed="rId9" cstate="print"/>
                <a:srcRect/>
                <a:stretch>
                  <a:fillRect/>
                </a:stretch>
              </p:blipFill>
              <p:spPr bwMode="auto">
                <a:xfrm rot="61984">
                  <a:off x="9862059" y="133998"/>
                  <a:ext cx="267824" cy="816746"/>
                </a:xfrm>
                <a:prstGeom prst="rect">
                  <a:avLst/>
                </a:prstGeom>
                <a:noFill/>
                <a:ln w="12700">
                  <a:noFill/>
                  <a:miter lim="800000"/>
                  <a:headEnd/>
                  <a:tailEnd/>
                </a:ln>
                <a:effectLst/>
              </p:spPr>
            </p:pic>
            <p:pic>
              <p:nvPicPr>
                <p:cNvPr id="74" name="Picture 4" descr="cooltools-shape"/>
                <p:cNvPicPr>
                  <a:picLocks noChangeAspect="1" noChangeArrowheads="1"/>
                </p:cNvPicPr>
                <p:nvPr/>
              </p:nvPicPr>
              <p:blipFill>
                <a:blip r:embed="rId10" cstate="print"/>
                <a:srcRect/>
                <a:stretch>
                  <a:fillRect/>
                </a:stretch>
              </p:blipFill>
              <p:spPr bwMode="auto">
                <a:xfrm rot="61984">
                  <a:off x="9607229" y="133998"/>
                  <a:ext cx="267824" cy="816746"/>
                </a:xfrm>
                <a:prstGeom prst="rect">
                  <a:avLst/>
                </a:prstGeom>
                <a:noFill/>
                <a:ln w="12700">
                  <a:noFill/>
                  <a:miter lim="800000"/>
                  <a:headEnd/>
                  <a:tailEnd/>
                </a:ln>
                <a:effectLst/>
              </p:spPr>
            </p:pic>
            <p:pic>
              <p:nvPicPr>
                <p:cNvPr id="75" name="Picture 5" descr="cooltools-shape"/>
                <p:cNvPicPr>
                  <a:picLocks noChangeAspect="1" noChangeArrowheads="1"/>
                </p:cNvPicPr>
                <p:nvPr/>
              </p:nvPicPr>
              <p:blipFill>
                <a:blip r:embed="rId11" cstate="print"/>
                <a:srcRect/>
                <a:stretch>
                  <a:fillRect/>
                </a:stretch>
              </p:blipFill>
              <p:spPr bwMode="auto">
                <a:xfrm rot="61984">
                  <a:off x="10121595" y="133998"/>
                  <a:ext cx="267824" cy="816746"/>
                </a:xfrm>
                <a:prstGeom prst="rect">
                  <a:avLst/>
                </a:prstGeom>
                <a:noFill/>
                <a:ln w="12700">
                  <a:noFill/>
                  <a:miter lim="800000"/>
                  <a:headEnd/>
                  <a:tailEnd/>
                </a:ln>
                <a:effectLst/>
              </p:spPr>
            </p:pic>
          </p:grpSp>
        </p:grpSp>
        <p:sp>
          <p:nvSpPr>
            <p:cNvPr id="76" name="TextBox 75"/>
            <p:cNvSpPr txBox="1"/>
            <p:nvPr/>
          </p:nvSpPr>
          <p:spPr>
            <a:xfrm>
              <a:off x="9817545" y="232313"/>
              <a:ext cx="1024639" cy="461665"/>
            </a:xfrm>
            <a:prstGeom prst="rect">
              <a:avLst/>
            </a:prstGeom>
            <a:noFill/>
            <a:ln>
              <a:noFill/>
            </a:ln>
          </p:spPr>
          <p:txBody>
            <a:bodyPr wrap="none" rtlCol="0">
              <a:spAutoFit/>
            </a:bodyPr>
            <a:lstStyle/>
            <a:p>
              <a:r>
                <a:rPr lang="en-US" sz="2400" b="1" dirty="0">
                  <a:ln w="3175" cap="sq" cmpd="sng">
                    <a:noFill/>
                    <a:bevel/>
                  </a:ln>
                  <a:solidFill>
                    <a:schemeClr val="tx2"/>
                  </a:solidFill>
                  <a:effectLst>
                    <a:outerShdw blurRad="355600" algn="ctr" rotWithShape="0">
                      <a:prstClr val="black"/>
                    </a:outerShdw>
                  </a:effectLst>
                  <a:latin typeface="Segoe" pitchFamily="34" charset="0"/>
                </a:rPr>
                <a:t>B to S</a:t>
              </a:r>
            </a:p>
          </p:txBody>
        </p:sp>
        <p:sp>
          <p:nvSpPr>
            <p:cNvPr id="77" name="Right Arrow 76"/>
            <p:cNvSpPr/>
            <p:nvPr/>
          </p:nvSpPr>
          <p:spPr bwMode="auto">
            <a:xfrm>
              <a:off x="9743845" y="608133"/>
              <a:ext cx="495164" cy="258974"/>
            </a:xfrm>
            <a:prstGeom prst="rightArrow">
              <a:avLst>
                <a:gd name="adj1" fmla="val 64815"/>
                <a:gd name="adj2" fmla="val 50000"/>
              </a:avLst>
            </a:prstGeom>
            <a:gradFill>
              <a:gsLst>
                <a:gs pos="13000">
                  <a:schemeClr val="bg1">
                    <a:lumMod val="50000"/>
                    <a:lumOff val="50000"/>
                    <a:alpha val="0"/>
                  </a:schemeClr>
                </a:gs>
                <a:gs pos="50000">
                  <a:schemeClr val="accent1">
                    <a:tint val="44500"/>
                    <a:satMod val="160000"/>
                  </a:schemeClr>
                </a:gs>
                <a:gs pos="100000">
                  <a:schemeClr val="tx2">
                    <a:lumMod val="75000"/>
                  </a:schemeClr>
                </a:gs>
              </a:gsLst>
              <a:lin ang="0" scaled="0"/>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grpSp>
      <p:pic>
        <p:nvPicPr>
          <p:cNvPr id="54" name="Rectangle 13">
            <a:hlinkClick r:id="rId12" action="ppaction://hlinksldjump"/>
          </p:cNvPr>
          <p:cNvPicPr>
            <a:picLocks noChangeAspect="1" noChangeArrowheads="1"/>
          </p:cNvPicPr>
          <p:nvPr/>
        </p:nvPicPr>
        <p:blipFill>
          <a:blip r:embed="rId13"/>
          <a:srcRect/>
          <a:stretch>
            <a:fillRect/>
          </a:stretch>
        </p:blipFill>
        <p:spPr bwMode="auto">
          <a:xfrm>
            <a:off x="1759335" y="7212225"/>
            <a:ext cx="1848321" cy="992777"/>
          </a:xfrm>
          <a:prstGeom prst="rect">
            <a:avLst/>
          </a:prstGeom>
          <a:noFill/>
          <a:ln w="9525">
            <a:noFill/>
            <a:miter lim="800000"/>
            <a:headEnd/>
            <a:tailEnd/>
          </a:ln>
        </p:spPr>
      </p:pic>
      <p:sp>
        <p:nvSpPr>
          <p:cNvPr id="62" name="TextBox 61">
            <a:hlinkClick r:id="rId12" action="ppaction://hlinksldjump"/>
          </p:cNvPr>
          <p:cNvSpPr txBox="1"/>
          <p:nvPr/>
        </p:nvSpPr>
        <p:spPr>
          <a:xfrm>
            <a:off x="1841158" y="7364627"/>
            <a:ext cx="1680519" cy="400110"/>
          </a:xfrm>
          <a:prstGeom prst="rect">
            <a:avLst/>
          </a:prstGeom>
          <a:noFill/>
        </p:spPr>
        <p:txBody>
          <a:bodyPr wrap="square" rtlCol="0">
            <a:spAutoFit/>
          </a:bodyPr>
          <a:lstStyle/>
          <a:p>
            <a:pPr algn="ctr"/>
            <a:r>
              <a:rPr lang="zh-TW" altLang="en-US" sz="2000" b="1" dirty="0" smtClean="0">
                <a:solidFill>
                  <a:schemeClr val="bg1">
                    <a:lumMod val="75000"/>
                    <a:lumOff val="25000"/>
                  </a:schemeClr>
                </a:solidFill>
                <a:latin typeface="Segoe" pitchFamily="34" charset="0"/>
              </a:rPr>
              <a:t>架構</a:t>
            </a:r>
            <a:endParaRPr lang="en-US" sz="2000" b="1" dirty="0">
              <a:solidFill>
                <a:schemeClr val="bg1">
                  <a:lumMod val="75000"/>
                  <a:lumOff val="25000"/>
                </a:schemeClr>
              </a:solidFill>
              <a:latin typeface="Segoe" pitchFamily="34" charset="0"/>
            </a:endParaRPr>
          </a:p>
        </p:txBody>
      </p:sp>
      <p:sp>
        <p:nvSpPr>
          <p:cNvPr id="36" name="Rectangle 35"/>
          <p:cNvSpPr/>
          <p:nvPr/>
        </p:nvSpPr>
        <p:spPr bwMode="auto">
          <a:xfrm>
            <a:off x="0" y="7811589"/>
            <a:ext cx="10972800" cy="418012"/>
          </a:xfrm>
          <a:prstGeom prst="rect">
            <a:avLst/>
          </a:prstGeom>
          <a:gradFill flip="none" rotWithShape="1">
            <a:gsLst>
              <a:gs pos="0">
                <a:srgbClr val="008080">
                  <a:shade val="30000"/>
                  <a:satMod val="115000"/>
                </a:srgbClr>
              </a:gs>
              <a:gs pos="66000">
                <a:srgbClr val="008080">
                  <a:shade val="67500"/>
                  <a:satMod val="115000"/>
                </a:srgbClr>
              </a:gs>
              <a:gs pos="100000">
                <a:srgbClr val="008080">
                  <a:shade val="100000"/>
                  <a:satMod val="115000"/>
                </a:srgb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latin typeface="Segoe" pitchFamily="34" charset="0"/>
            </a:endParaRPr>
          </a:p>
        </p:txBody>
      </p:sp>
      <p:sp>
        <p:nvSpPr>
          <p:cNvPr id="67" name="Isosceles Triangle 66">
            <a:hlinkClick r:id="" action="ppaction://noaction"/>
          </p:cNvPr>
          <p:cNvSpPr/>
          <p:nvPr/>
        </p:nvSpPr>
        <p:spPr bwMode="auto">
          <a:xfrm rot="16200000">
            <a:off x="9735569" y="7908818"/>
            <a:ext cx="259255" cy="223496"/>
          </a:xfrm>
          <a:prstGeom prst="triangle">
            <a:avLst/>
          </a:prstGeom>
          <a:solidFill>
            <a:srgbClr val="FFC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68" name="TextBox 67">
            <a:hlinkClick r:id="" action="ppaction://noaction"/>
          </p:cNvPr>
          <p:cNvSpPr txBox="1"/>
          <p:nvPr/>
        </p:nvSpPr>
        <p:spPr>
          <a:xfrm>
            <a:off x="9969500" y="7835900"/>
            <a:ext cx="825500" cy="369332"/>
          </a:xfrm>
          <a:prstGeom prst="rect">
            <a:avLst/>
          </a:prstGeom>
          <a:noFill/>
        </p:spPr>
        <p:txBody>
          <a:bodyPr wrap="square" rtlCol="0">
            <a:spAutoFit/>
          </a:bodyPr>
          <a:lstStyle/>
          <a:p>
            <a:r>
              <a:rPr lang="en-US" sz="1800" b="1" dirty="0">
                <a:solidFill>
                  <a:schemeClr val="tx2"/>
                </a:solidFill>
                <a:effectLst>
                  <a:outerShdw blurRad="38100" dist="38100" dir="2700000" algn="tl">
                    <a:srgbClr val="000000">
                      <a:alpha val="43137"/>
                    </a:srgbClr>
                  </a:outerShdw>
                </a:effectLst>
                <a:latin typeface="Segoe" pitchFamily="34" charset="0"/>
              </a:rPr>
              <a:t>BACK</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IO_Presentation_Template">
  <a:themeElements>
    <a:clrScheme name="Custom 6">
      <a:dk1>
        <a:srgbClr val="FFB601"/>
      </a:dk1>
      <a:lt1>
        <a:srgbClr val="FAFE6A"/>
      </a:lt1>
      <a:dk2>
        <a:srgbClr val="000000"/>
      </a:dk2>
      <a:lt2>
        <a:srgbClr val="FFFFFF"/>
      </a:lt2>
      <a:accent1>
        <a:srgbClr val="00246C"/>
      </a:accent1>
      <a:accent2>
        <a:srgbClr val="0046D2"/>
      </a:accent2>
      <a:accent3>
        <a:srgbClr val="6699FF"/>
      </a:accent3>
      <a:accent4>
        <a:srgbClr val="B9D0FF"/>
      </a:accent4>
      <a:accent5>
        <a:srgbClr val="FFB601"/>
      </a:accent5>
      <a:accent6>
        <a:srgbClr val="FAFE6A"/>
      </a:accent6>
      <a:hlink>
        <a:srgbClr val="FEFEE1"/>
      </a:hlink>
      <a:folHlink>
        <a:srgbClr val="00000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36109DA51E524F8F00D22F216942B8" ma:contentTypeVersion="0" ma:contentTypeDescription="Create a new document." ma:contentTypeScope="" ma:versionID="2cd57f8dc3c536fd0d01b610c9ad600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1E291C-4C60-4ED8-99EF-F98788369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5DADFBC-252F-4E74-8659-7CDD3C53927A}">
  <ds:schemaRefs>
    <ds:schemaRef ds:uri="http://schemas.microsoft.com/office/2006/metadata/properties"/>
  </ds:schemaRefs>
</ds:datastoreItem>
</file>

<file path=customXml/itemProps3.xml><?xml version="1.0" encoding="utf-8"?>
<ds:datastoreItem xmlns:ds="http://schemas.openxmlformats.org/officeDocument/2006/customXml" ds:itemID="{6E3CA737-B6E3-4C38-8F64-A0685D609C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Microsoft_IO_Presentation_Template</Template>
  <TotalTime>6324</TotalTime>
  <Words>12947</Words>
  <Application>Microsoft PowerPoint</Application>
  <PresentationFormat>自訂</PresentationFormat>
  <Paragraphs>1322</Paragraphs>
  <Slides>69</Slides>
  <Notes>67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69</vt:i4>
      </vt:variant>
    </vt:vector>
  </HeadingPairs>
  <TitlesOfParts>
    <vt:vector size="71" baseType="lpstr">
      <vt:lpstr>Microsoft_IO_Presentation_Template</vt:lpstr>
      <vt:lpstr>Visio</vt:lpstr>
      <vt:lpstr>企業生產力 基礎架構優化</vt:lpstr>
      <vt:lpstr>甚麼是基礎架構優化</vt:lpstr>
      <vt:lpstr>基礎架構優化流程</vt:lpstr>
      <vt:lpstr>企業內容管理 基本層級進化至標準層級</vt:lpstr>
      <vt:lpstr>企業內容管理 基本層級進化至標準層級</vt:lpstr>
      <vt:lpstr>企業內容管理 基本層級進化至標準層級</vt:lpstr>
      <vt:lpstr>企業內容管理 基本層級進化至標準層級</vt:lpstr>
      <vt:lpstr>企業內容管理 基本層級進化至標準層級</vt:lpstr>
      <vt:lpstr>企業內容管理 基本層級進化至標準層級</vt:lpstr>
      <vt:lpstr>企業內容管理 基本層級進化至標準層級</vt:lpstr>
      <vt:lpstr>企業內容管理 標準層級進化至合理層級</vt:lpstr>
      <vt:lpstr>企業內容管理 標準層級進化至合理層級</vt:lpstr>
      <vt:lpstr>企業內容管理 標準層級進化至合理層級</vt:lpstr>
      <vt:lpstr>企業內容管理 標準層級進化至合理層級</vt:lpstr>
      <vt:lpstr>企業內容管理 標準層級進化至合理層級</vt:lpstr>
      <vt:lpstr>企業內容管理 標準層級進化至合理層級</vt:lpstr>
      <vt:lpstr>企業內容管理 標準層級進化至合理層級</vt:lpstr>
      <vt:lpstr>企業內容管理 標準層級進化至合理層級</vt:lpstr>
      <vt:lpstr>企業內容管理 合理層級進化至動態層級</vt:lpstr>
      <vt:lpstr>企業內容管理 合理層級進化至動態層級</vt:lpstr>
      <vt:lpstr>企業內容管理 合理層級進化至動態層級</vt:lpstr>
      <vt:lpstr>企業內容管理 合理層級進化至動態層級</vt:lpstr>
      <vt:lpstr>企業內容管理 合理層級進化至動態層級</vt:lpstr>
      <vt:lpstr>企業內容管理 合理層級進化至動態層級</vt:lpstr>
      <vt:lpstr>企業內容管理 合理層級進化至動態層級</vt:lpstr>
      <vt:lpstr>協同合作  基本層級進化至標準層級</vt:lpstr>
      <vt:lpstr>協同合作  基本層級進化至標準層級</vt:lpstr>
      <vt:lpstr>協同合作 基本層級進化至標準層級</vt:lpstr>
      <vt:lpstr>協同合作 基本層級進化至標準層級</vt:lpstr>
      <vt:lpstr>協同合作 基本層級進化至標準層級</vt:lpstr>
      <vt:lpstr>協同合作 基本層級進化至標準層級</vt:lpstr>
      <vt:lpstr>協同合作 基本層級進化至標準層級</vt:lpstr>
      <vt:lpstr>協同合作 基本層級進化至標準層級</vt:lpstr>
      <vt:lpstr>協同合作 基本層級進化至標準層級</vt:lpstr>
      <vt:lpstr>協同合作 標準層級進化至合理層級</vt:lpstr>
      <vt:lpstr>協同合作  標準層級進化至合理層級</vt:lpstr>
      <vt:lpstr>協同合作  標準層級進化至合理層級</vt:lpstr>
      <vt:lpstr>協同合作  標準層級進化至合理層級</vt:lpstr>
      <vt:lpstr>協同合作  標準層級進化至合理層級</vt:lpstr>
      <vt:lpstr>協同合作  標準層級進化至合理層級</vt:lpstr>
      <vt:lpstr>協同合作  標準層級進化至合理層級</vt:lpstr>
      <vt:lpstr>協同合作  標準層級進化至合理層級</vt:lpstr>
      <vt:lpstr>協同合作  標準層級進化至合理層級</vt:lpstr>
      <vt:lpstr>協同合作 合理層級進化至動態層級</vt:lpstr>
      <vt:lpstr>協同合作 合理層級進化至動態層級</vt:lpstr>
      <vt:lpstr>協同合作 合理層級進化至動態層級</vt:lpstr>
      <vt:lpstr>協同合作 合理層級進化至動態層級</vt:lpstr>
      <vt:lpstr>協同合作 合理層級進化至動態層級</vt:lpstr>
      <vt:lpstr>協同合作 合理層級進化至動態層級</vt:lpstr>
      <vt:lpstr>企業搜尋 基本層級進化至標準層級</vt:lpstr>
      <vt:lpstr>企業搜尋 基本層級進化至標準層級</vt:lpstr>
      <vt:lpstr>企業搜尋 基本層級進化至標準層級</vt:lpstr>
      <vt:lpstr>企業搜尋 基本層級進化至標準層級</vt:lpstr>
      <vt:lpstr>企業搜尋 基本層級進化至標準層級</vt:lpstr>
      <vt:lpstr>企業搜尋 標準層級進化至合理層級</vt:lpstr>
      <vt:lpstr>企業搜尋 標準層級進化至合理層級</vt:lpstr>
      <vt:lpstr>企業搜尋 標準層級進化至合理層級</vt:lpstr>
      <vt:lpstr>企業搜尋 標準層級進化至合理層級</vt:lpstr>
      <vt:lpstr>企業搜尋 標準層級進化至合理層級</vt:lpstr>
      <vt:lpstr>企業搜尋 標準層級進化至合理層級</vt:lpstr>
      <vt:lpstr>企業搜尋 標準層級進化至合理層級</vt:lpstr>
      <vt:lpstr>企業搜尋 合理層級進化至動態層級</vt:lpstr>
      <vt:lpstr>企業搜尋 合理層級進化至動態層級</vt:lpstr>
      <vt:lpstr>企業搜尋 合理層級進化至動態層級</vt:lpstr>
      <vt:lpstr>企業搜尋 合理層級進化至動態層級</vt:lpstr>
      <vt:lpstr>企業搜尋 合理層級進化至動態層級</vt:lpstr>
      <vt:lpstr>企業搜尋 合理層級進化至動態層級</vt:lpstr>
      <vt:lpstr>企業搜尋 合理層級進化至動態層級</vt:lpstr>
      <vt:lpstr>投影片 69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Productivity Infrastructure Optimization HTGG</dc:title>
  <dc:subject>BPIO HTGG</dc:subject>
  <dc:creator>Microsoft</dc:creator>
  <cp:keywords>BPIO, HTGG, How to Get Going, Infrastructure Optimization</cp:keywords>
  <cp:lastModifiedBy>haulu</cp:lastModifiedBy>
  <cp:revision>1013</cp:revision>
  <dcterms:created xsi:type="dcterms:W3CDTF">2007-04-16T19:05:36Z</dcterms:created>
  <dcterms:modified xsi:type="dcterms:W3CDTF">2008-04-06T16:36:45Z</dcterms:modified>
  <cp:contentType>Project Workspace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0x0101003736109DA51E524F8F00D22F216942B8</vt:lpwstr>
  </property>
  <property fmtid="{D5CDD505-2E9C-101B-9397-08002B2CF9AE}" pid="3" name="Owner">
    <vt:lpwstr/>
  </property>
  <property fmtid="{D5CDD505-2E9C-101B-9397-08002B2CF9AE}" pid="4" name="Links">
    <vt:lpwstr>&lt;?xml version="1.0" encoding="UTF-8"?&gt;&lt;Result&gt;&lt;NewXML&gt;&lt;PWSLinkDataSet xmlns="http://schemas.microsoft.com/office/project/server/webservices/PWSLinkDataSet/" /&gt;&lt;/NewXML&gt;&lt;ProjectUID&gt;835b91cd-6e51-4dbc-8e83-ac611087de12&lt;/ProjectUID&gt;&lt;OldXML&gt;&lt;PWSLinkDataSet xm</vt:lpwstr>
  </property>
  <property fmtid="{D5CDD505-2E9C-101B-9397-08002B2CF9AE}" pid="5" name="Status">
    <vt:lpwstr>Ready For Review</vt:lpwstr>
  </property>
</Properties>
</file>