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56" r:id="rId2"/>
    <p:sldId id="260" r:id="rId3"/>
    <p:sldId id="258" r:id="rId4"/>
    <p:sldId id="262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D6065-921D-4A52-A4BB-B14093BCCFE6}" type="datetimeFigureOut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F0B0E-C6B4-4E3E-B16B-EC7D741C112D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2" name="サブタイトル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FEB1-41B5-4FB6-BF9A-9303157A7F5D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20" name="フッター プレースホル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円/楕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26DA5-6B00-41CE-9C11-F55A601D96AD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F3EF23-82F6-435A-8A88-F91E4E64BA99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FF3811-FED2-4F27-B3D7-FC0D6463B58E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1E7CC-808B-4C46-9533-E52A9601F66F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円/楕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円/楕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2D2DC2-41E9-41B6-8FFE-BB7F4B4913BA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DA6805-1D7A-40E0-AEF4-FAB989F0F22C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D81AC-6F49-4C83-B827-A8185C7F4B51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72C492-B544-4001-8572-428315CFFDDB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7BAA00-CA1A-46B3-83DA-C71D2DABCC8A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98AE9A-0350-46D3-86D5-4EA924FDBC3D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9" name="フローチャート: 処理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フローチャート: 処理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パイ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円/楕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ドーナ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タイトル プレースホル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テキスト プレースホル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23B47B8-A22B-41EF-B810-C05C097A27E0}" type="datetime1">
              <a:rPr kumimoji="1" lang="ja-JP" altLang="en-US" smtClean="0"/>
              <a:pPr/>
              <a:t>2008/10/23</a:t>
            </a:fld>
            <a:endParaRPr kumimoji="1"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7BAD791-D4ED-4943-BC7D-71862DA3794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1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第一四半期</a:t>
            </a:r>
            <a:r>
              <a:rPr kumimoji="1" lang="ja-JP" altLang="en-US" dirty="0" smtClean="0"/>
              <a:t>売上報告書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MS</a:t>
            </a:r>
            <a:r>
              <a:rPr lang="ja-JP" altLang="en-US" dirty="0" smtClean="0"/>
              <a:t>フーズ株式会社</a:t>
            </a:r>
            <a:endParaRPr lang="en-US" altLang="ja-JP" dirty="0" smtClean="0"/>
          </a:p>
          <a:p>
            <a:r>
              <a:rPr kumimoji="1" lang="ja-JP" altLang="en-US" dirty="0"/>
              <a:t>営業推進部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Copyright©ABC foods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D791-D4ED-4943-BC7D-71862DA37941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上期売上概況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支店別概況</a:t>
            </a:r>
            <a:r>
              <a:rPr lang="en-US" altLang="ja-JP" dirty="0" smtClean="0"/>
              <a:t>】</a:t>
            </a:r>
            <a:r>
              <a:rPr lang="ja-JP" altLang="en-US" dirty="0" smtClean="0"/>
              <a:t>（</a:t>
            </a:r>
            <a:r>
              <a:rPr lang="en-US" altLang="ja-JP" dirty="0" smtClean="0"/>
              <a:t>p.3</a:t>
            </a:r>
            <a:r>
              <a:rPr lang="ja-JP" altLang="en-US" dirty="0" smtClean="0"/>
              <a:t>参照）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東京支店の牽引により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32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上期売上目標</a:t>
            </a:r>
            <a:r>
              <a:rPr lang="en-US" altLang="ja-JP" sz="32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115%</a:t>
            </a:r>
            <a:r>
              <a:rPr lang="ja-JP" altLang="en-US" sz="32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達成</a:t>
            </a:r>
          </a:p>
          <a:p>
            <a:pPr lvl="1">
              <a:tabLst>
                <a:tab pos="4489450" algn="r"/>
              </a:tabLst>
            </a:pPr>
            <a:r>
              <a:rPr lang="ja-JP" altLang="en-US" dirty="0" smtClean="0"/>
              <a:t>東京支店</a:t>
            </a:r>
            <a:r>
              <a:rPr lang="en-US" altLang="ja-JP" dirty="0" smtClean="0"/>
              <a:t>	138</a:t>
            </a:r>
            <a:r>
              <a:rPr lang="ja-JP" altLang="en-US" dirty="0" smtClean="0"/>
              <a:t>億円</a:t>
            </a:r>
            <a:endParaRPr lang="en-US" altLang="ja-JP" dirty="0" smtClean="0"/>
          </a:p>
          <a:p>
            <a:pPr lvl="1">
              <a:tabLst>
                <a:tab pos="4489450" algn="r"/>
              </a:tabLst>
            </a:pPr>
            <a:r>
              <a:rPr lang="ja-JP" altLang="en-US" dirty="0" smtClean="0"/>
              <a:t>名古屋支店</a:t>
            </a:r>
            <a:r>
              <a:rPr lang="en-US" altLang="ja-JP" dirty="0" smtClean="0"/>
              <a:t>	102</a:t>
            </a:r>
            <a:r>
              <a:rPr lang="ja-JP" altLang="en-US" dirty="0" smtClean="0"/>
              <a:t>億円</a:t>
            </a:r>
            <a:endParaRPr lang="en-US" altLang="ja-JP" dirty="0" smtClean="0"/>
          </a:p>
          <a:p>
            <a:pPr lvl="1">
              <a:tabLst>
                <a:tab pos="4489450" algn="r"/>
              </a:tabLst>
            </a:pPr>
            <a:r>
              <a:rPr lang="ja-JP" altLang="en-US" dirty="0" smtClean="0"/>
              <a:t>大阪支店</a:t>
            </a:r>
            <a:r>
              <a:rPr lang="en-US" altLang="ja-JP" dirty="0" smtClean="0"/>
              <a:t>	105</a:t>
            </a:r>
            <a:r>
              <a:rPr lang="ja-JP" altLang="en-US" dirty="0" smtClean="0"/>
              <a:t>億</a:t>
            </a:r>
            <a:r>
              <a:rPr lang="ja-JP" altLang="en-US" dirty="0" smtClean="0"/>
              <a:t>円</a:t>
            </a:r>
            <a:endParaRPr lang="en-US" altLang="ja-JP" dirty="0" smtClean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Copyright©ABC foods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D791-D4ED-4943-BC7D-71862DA37941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支店別概況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Copyright©ABC foods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D791-D4ED-4943-BC7D-71862DA37941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1351650"/>
            <a:ext cx="72202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C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スタートダッシュが課題</a:t>
            </a:r>
            <a:endParaRPr kumimoji="1" lang="en-US" altLang="ja-JP" sz="2800" dirty="0" smtClean="0">
              <a:solidFill>
                <a:srgbClr val="C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b="1" dirty="0" smtClean="0">
                <a:latin typeface="ＭＳ Ｐゴシック" pitchFamily="50" charset="-128"/>
                <a:ea typeface="ＭＳ Ｐゴシック" pitchFamily="50" charset="-128"/>
              </a:rPr>
              <a:t>東京支店は、月度目標を一度も落とさず</a:t>
            </a:r>
            <a:r>
              <a:rPr kumimoji="1" lang="en-US" altLang="ja-JP" b="1" dirty="0" smtClean="0">
                <a:latin typeface="ＭＳ Ｐゴシック" pitchFamily="50" charset="-128"/>
                <a:ea typeface="ＭＳ Ｐゴシック" pitchFamily="50" charset="-128"/>
              </a:rPr>
              <a:t>138%</a:t>
            </a:r>
            <a:r>
              <a:rPr kumimoji="1" lang="ja-JP" altLang="en-US" b="1" dirty="0" smtClean="0">
                <a:latin typeface="ＭＳ Ｐゴシック" pitchFamily="50" charset="-128"/>
                <a:ea typeface="ＭＳ Ｐゴシック" pitchFamily="50" charset="-128"/>
              </a:rPr>
              <a:t>を達成</a:t>
            </a:r>
            <a:endParaRPr kumimoji="1" lang="en-US" altLang="ja-JP" b="1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b="1" dirty="0" smtClean="0">
                <a:latin typeface="ＭＳ Ｐゴシック" pitchFamily="50" charset="-128"/>
                <a:ea typeface="ＭＳ Ｐゴシック" pitchFamily="50" charset="-128"/>
              </a:rPr>
              <a:t>名古屋・大阪支店は、いずれも立ち上がりが悪く、</a:t>
            </a:r>
            <a:r>
              <a:rPr lang="en-US" altLang="ja-JP" b="1" dirty="0" smtClean="0">
                <a:latin typeface="ＭＳ Ｐゴシック" pitchFamily="50" charset="-128"/>
                <a:ea typeface="ＭＳ Ｐゴシック" pitchFamily="50" charset="-128"/>
              </a:rPr>
              <a:t>6</a:t>
            </a:r>
            <a:r>
              <a:rPr lang="ja-JP" altLang="en-US" b="1" dirty="0" smtClean="0">
                <a:latin typeface="ＭＳ Ｐゴシック" pitchFamily="50" charset="-128"/>
                <a:ea typeface="ＭＳ Ｐゴシック" pitchFamily="50" charset="-128"/>
              </a:rPr>
              <a:t>月度にかろうじて達成</a:t>
            </a:r>
            <a:endParaRPr kumimoji="1" lang="ja-JP" altLang="en-US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00430" y="2714620"/>
            <a:ext cx="3013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latin typeface="ＭＳ Ｐゴシック" pitchFamily="50" charset="-128"/>
                <a:ea typeface="ＭＳ Ｐゴシック" pitchFamily="50" charset="-128"/>
              </a:rPr>
              <a:t>支店別売上高　（単位：億円）</a:t>
            </a:r>
            <a:endParaRPr kumimoji="1" lang="ja-JP" altLang="en-US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1571604" y="3143248"/>
          <a:ext cx="7143800" cy="242889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876655"/>
                <a:gridCol w="1776625"/>
                <a:gridCol w="1496840"/>
                <a:gridCol w="1496840"/>
                <a:gridCol w="1496840"/>
              </a:tblGrid>
              <a:tr h="60208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月度 </a:t>
                      </a:r>
                      <a:endParaRPr lang="ja-JP" altLang="en-US" sz="1800" b="0" i="0" u="none" strike="noStrike" dirty="0">
                        <a:solidFill>
                          <a:schemeClr val="bg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u="none" strike="noStrike" dirty="0"/>
                        <a:t>支店別月度目標 </a:t>
                      </a:r>
                      <a:endParaRPr lang="zh-TW" altLang="en-US" sz="1800" b="0" i="0" u="none" strike="noStrike" dirty="0">
                        <a:solidFill>
                          <a:schemeClr val="bg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東京支店 </a:t>
                      </a:r>
                      <a:endParaRPr lang="ja-JP" altLang="en-US" sz="1800" b="0" i="0" u="none" strike="noStrike" dirty="0">
                        <a:solidFill>
                          <a:schemeClr val="bg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名古屋支店 </a:t>
                      </a:r>
                      <a:endParaRPr lang="ja-JP" altLang="en-US" sz="1800" b="0" i="0" u="none" strike="noStrike" dirty="0">
                        <a:solidFill>
                          <a:schemeClr val="bg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大阪支店 </a:t>
                      </a:r>
                      <a:endParaRPr lang="ja-JP" altLang="en-US" sz="1800" b="0" i="0" u="none" strike="noStrike" dirty="0">
                        <a:solidFill>
                          <a:schemeClr val="bg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53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/>
                        <a:t>1</a:t>
                      </a:r>
                      <a:r>
                        <a:rPr lang="ja-JP" altLang="en-US" sz="1800" u="none" strike="noStrike" dirty="0"/>
                        <a:t>月度 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10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15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8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9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653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/>
                        <a:t>2</a:t>
                      </a:r>
                      <a:r>
                        <a:rPr lang="ja-JP" altLang="en-US" sz="1800" u="none" strike="noStrike" dirty="0"/>
                        <a:t>月度 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20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26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19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/>
                        <a:t>19</a:t>
                      </a:r>
                      <a:endParaRPr lang="en-US" altLang="ja-JP" sz="1800" b="0" i="0" u="none" strike="noStrike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653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/>
                        <a:t>3</a:t>
                      </a:r>
                      <a:r>
                        <a:rPr lang="ja-JP" altLang="en-US" sz="1800" u="none" strike="noStrike" dirty="0"/>
                        <a:t>月度 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20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/>
                        <a:t>27</a:t>
                      </a:r>
                      <a:endParaRPr lang="en-US" altLang="ja-JP" sz="1800" b="0" i="0" u="none" strike="noStrike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22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21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6536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合計 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50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68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49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49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6536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/>
                        <a:t>達成率 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/>
                        <a:t>　</a:t>
                      </a:r>
                      <a:endParaRPr lang="ja-JP" altLang="en-US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136%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72%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/>
                        <a:t>100%</a:t>
                      </a:r>
                      <a:endParaRPr lang="en-US" altLang="ja-JP" sz="1800" b="0" i="0" u="none" strike="noStrike" dirty="0"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東京</a:t>
            </a:r>
            <a:r>
              <a:rPr lang="ja-JP" altLang="en-US" dirty="0" smtClean="0"/>
              <a:t>支店新規顧客獲得数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Copyright©ABC foods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D791-D4ED-4943-BC7D-71862DA37941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フレッシュ">
  <a:themeElements>
    <a:clrScheme name="フレッシュ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フレッシュ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フレッシュ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913</TotalTime>
  <Words>120</Words>
  <Application>Microsoft Office PowerPoint</Application>
  <PresentationFormat>画面に合わせる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フレッシュ</vt:lpstr>
      <vt:lpstr>第一四半期売上報告書</vt:lpstr>
      <vt:lpstr>上期売上概況</vt:lpstr>
      <vt:lpstr>支店別概況</vt:lpstr>
      <vt:lpstr>東京支店新規顧客獲得数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Misato Tanaka</cp:lastModifiedBy>
  <cp:revision>91</cp:revision>
  <dcterms:created xsi:type="dcterms:W3CDTF">2007-12-02T13:07:40Z</dcterms:created>
  <dcterms:modified xsi:type="dcterms:W3CDTF">2008-10-22T16:28:23Z</dcterms:modified>
</cp:coreProperties>
</file>