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2"/>
  </p:notesMasterIdLst>
  <p:sldIdLst>
    <p:sldId id="261" r:id="rId3"/>
    <p:sldId id="281" r:id="rId4"/>
    <p:sldId id="260" r:id="rId5"/>
    <p:sldId id="298" r:id="rId6"/>
    <p:sldId id="293" r:id="rId7"/>
    <p:sldId id="306" r:id="rId8"/>
    <p:sldId id="278" r:id="rId9"/>
    <p:sldId id="300" r:id="rId10"/>
    <p:sldId id="29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8976" autoAdjust="0"/>
  </p:normalViewPr>
  <p:slideViewPr>
    <p:cSldViewPr>
      <p:cViewPr varScale="1">
        <p:scale>
          <a:sx n="61" d="100"/>
          <a:sy n="61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86C156-48F2-49C2-980A-FE7CF409E8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9B3B48-F095-457F-A71A-DD318449EE40}" type="slidenum">
              <a:rPr lang="en-US"/>
              <a:pPr/>
              <a:t>1</a:t>
            </a:fld>
            <a:endParaRPr lang="en-US"/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1AA413-516E-488E-9E0C-C193A6FDAA4E}" type="slidenum">
              <a:rPr lang="en-US"/>
              <a:pPr/>
              <a:t>2</a:t>
            </a:fld>
            <a:endParaRPr lang="en-US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3213"/>
          </a:xfrm>
        </p:spPr>
        <p:txBody>
          <a:bodyPr/>
          <a:lstStyle/>
          <a:p>
            <a:pPr marL="190500" indent="-190500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AE7B01-6B5A-4BB5-9A46-ED2EE7A0FF3C}" type="slidenum">
              <a:rPr lang="en-US"/>
              <a:pPr/>
              <a:t>3</a:t>
            </a:fld>
            <a:endParaRPr lang="en-US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BED521-D6BB-4680-9A08-F55D694D6156}" type="slidenum">
              <a:rPr lang="en-US"/>
              <a:pPr/>
              <a:t>4</a:t>
            </a:fld>
            <a:endParaRPr lang="en-US"/>
          </a:p>
        </p:txBody>
      </p:sp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C4EBA-BE9F-4DB3-884A-EF3627E07DCA}" type="slidenum">
              <a:rPr lang="en-US"/>
              <a:pPr/>
              <a:t>5</a:t>
            </a:fld>
            <a:endParaRPr lang="en-US"/>
          </a:p>
        </p:txBody>
      </p:sp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3DA61B-34C8-47E0-AA5A-E15DE55295CB}" type="slidenum">
              <a:rPr lang="en-US"/>
              <a:pPr/>
              <a:t>6</a:t>
            </a:fld>
            <a:endParaRPr lang="en-US"/>
          </a:p>
        </p:txBody>
      </p:sp>
      <p:sp>
        <p:nvSpPr>
          <p:cNvPr id="122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ja-JP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ED19C7-E3AF-4D67-BD65-F0E6A62C7790}" type="slidenum">
              <a:rPr lang="en-US"/>
              <a:pPr/>
              <a:t>7</a:t>
            </a:fld>
            <a:endParaRPr lang="en-US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8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54C410-59AE-414E-88A8-F86980549820}" type="slidenum">
              <a:rPr lang="en-US"/>
              <a:pPr/>
              <a:t>8</a:t>
            </a:fld>
            <a:endParaRPr lang="en-US"/>
          </a:p>
        </p:txBody>
      </p:sp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19CAB-892E-4545-8E4B-1F96E3A63F88}" type="slidenum">
              <a:rPr lang="en-US"/>
              <a:pPr/>
              <a:t>9</a:t>
            </a:fld>
            <a:endParaRPr lang="en-US"/>
          </a:p>
        </p:txBody>
      </p:sp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6DA1618-A701-4266-82AD-D1E4C5FD04C2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 anchor="b"/>
          <a:lstStyle/>
          <a:p>
            <a:pPr algn="r"/>
            <a:fld id="{A53D44FF-EAF4-4828-8224-093C68F3EF22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 lIns="91420" tIns="45711" rIns="91420" bIns="45711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_id_ppt_bg_wht_300_no_bar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00063" y="2603500"/>
            <a:ext cx="7772400" cy="1470025"/>
          </a:xfrm>
        </p:spPr>
        <p:txBody>
          <a:bodyPr lIns="91440" tIns="45720" rIns="91440" bIns="45720" anchor="ctr"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71663" y="4359275"/>
            <a:ext cx="6400800" cy="1752600"/>
          </a:xfrm>
        </p:spPr>
        <p:txBody>
          <a:bodyPr lIns="91440" tIns="45720" rIns="91440" bIns="45720"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173" name="Rectangle 5"/>
          <p:cNvSpPr>
            <a:spLocks noChangeArrowheads="1"/>
          </p:cNvSpPr>
          <p:nvPr userDrawn="1"/>
        </p:nvSpPr>
        <p:spPr bwMode="auto">
          <a:xfrm>
            <a:off x="0" y="627380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CE5DA57B-61F6-45C7-AF88-321044211B92}" type="slidenum">
              <a:rPr lang="en-US" sz="1000"/>
              <a:pPr algn="r"/>
              <a:t>‹#›</a:t>
            </a:fld>
            <a:endParaRPr lang="en-US" sz="10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158750"/>
            <a:ext cx="2058987" cy="5883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58750"/>
            <a:ext cx="6026150" cy="5883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_id_ppt_bg_wht_300_no_bars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500063" y="2603500"/>
            <a:ext cx="7772400" cy="1470025"/>
          </a:xfrm>
        </p:spPr>
        <p:txBody>
          <a:bodyPr lIns="91440" tIns="45720" rIns="91440" bIns="45720" anchor="ctr"/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71663" y="4359275"/>
            <a:ext cx="6400800" cy="1752600"/>
          </a:xfrm>
        </p:spPr>
        <p:txBody>
          <a:bodyPr lIns="91440" tIns="45720" rIns="91440" bIns="45720"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627380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9E45B214-660C-4AAB-92D6-06609DE31C58}" type="slidenum">
              <a:rPr lang="en-US" sz="1000"/>
              <a:pPr algn="r"/>
              <a:t>‹#›</a:t>
            </a:fld>
            <a:endParaRPr lang="en-US" sz="1000"/>
          </a:p>
        </p:txBody>
      </p:sp>
      <p:sp>
        <p:nvSpPr>
          <p:cNvPr id="19462" name="Rectangle 6"/>
          <p:cNvSpPr>
            <a:spLocks noChangeArrowheads="1"/>
          </p:cNvSpPr>
          <p:nvPr userDrawn="1"/>
        </p:nvSpPr>
        <p:spPr bwMode="auto">
          <a:xfrm>
            <a:off x="0" y="627380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BAE98A29-C20F-41E6-8651-FDFD447CB988}" type="slidenum">
              <a:rPr lang="en-US" sz="1000"/>
              <a:pPr algn="r"/>
              <a:t>‹#›</a:t>
            </a:fld>
            <a:endParaRPr lang="en-US" sz="10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01738"/>
            <a:ext cx="4041775" cy="4840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201738"/>
            <a:ext cx="4043362" cy="4840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158750"/>
            <a:ext cx="2058987" cy="5883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58750"/>
            <a:ext cx="6026150" cy="5883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01738"/>
            <a:ext cx="4041775" cy="4840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201738"/>
            <a:ext cx="4043362" cy="4840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58750"/>
            <a:ext cx="823753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201738"/>
            <a:ext cx="8237537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invGray">
          <a:xfrm>
            <a:off x="3175" y="6029325"/>
            <a:ext cx="9140825" cy="828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endParaRPr lang="en-GB" sz="2000">
              <a:latin typeface="Verdana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627380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7CCA073D-9A5E-4C14-8D41-AED07FCBC0A7}" type="slidenum">
              <a:rPr lang="en-US" sz="100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6150" name="Picture 6" descr="intel_wht_100 [Converted]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889875" y="6165850"/>
            <a:ext cx="806450" cy="531813"/>
          </a:xfrm>
          <a:prstGeom prst="rect">
            <a:avLst/>
          </a:prstGeom>
          <a:noFill/>
        </p:spPr>
      </p:pic>
      <p:sp>
        <p:nvSpPr>
          <p:cNvPr id="6151" name="Text Box 7"/>
          <p:cNvSpPr txBox="1">
            <a:spLocks noChangeArrowheads="1"/>
          </p:cNvSpPr>
          <p:nvPr userDrawn="1"/>
        </p:nvSpPr>
        <p:spPr bwMode="auto">
          <a:xfrm>
            <a:off x="1247775" y="6704013"/>
            <a:ext cx="6248400" cy="12223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800">
                <a:solidFill>
                  <a:schemeClr val="bg1"/>
                </a:solidFill>
                <a:latin typeface="Verdana" pitchFamily="34" charset="0"/>
              </a:rPr>
              <a:t>* Other names and brands may be claimed as the property of others.    Copyright © 2008, Intel Corporation.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25425" indent="-22542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65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914400" indent="-2238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3pPr>
      <a:lvl4pPr marL="1265238" indent="-2365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6605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5pPr>
      <a:lvl6pPr marL="21177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6pPr>
      <a:lvl7pPr marL="25749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7pPr>
      <a:lvl8pPr marL="30321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8pPr>
      <a:lvl9pPr marL="34893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58750"/>
            <a:ext cx="823753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201738"/>
            <a:ext cx="8237537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invGray">
          <a:xfrm>
            <a:off x="3175" y="6029325"/>
            <a:ext cx="9140825" cy="828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endParaRPr lang="en-GB" sz="2000">
              <a:latin typeface="Verdana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6273800"/>
            <a:ext cx="39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144D14E2-8257-46F6-9555-1C419E408076}" type="slidenum">
              <a:rPr lang="en-US" sz="100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18438" name="Picture 6" descr="intel_wht_100 [Converted]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889875" y="6165850"/>
            <a:ext cx="806450" cy="531813"/>
          </a:xfrm>
          <a:prstGeom prst="rect">
            <a:avLst/>
          </a:prstGeom>
          <a:noFill/>
        </p:spPr>
      </p:pic>
      <p:sp>
        <p:nvSpPr>
          <p:cNvPr id="18439" name="Text Box 7"/>
          <p:cNvSpPr txBox="1">
            <a:spLocks noChangeArrowheads="1"/>
          </p:cNvSpPr>
          <p:nvPr userDrawn="1"/>
        </p:nvSpPr>
        <p:spPr bwMode="auto">
          <a:xfrm>
            <a:off x="1247775" y="6704013"/>
            <a:ext cx="6248400" cy="12223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800">
                <a:solidFill>
                  <a:schemeClr val="bg1"/>
                </a:solidFill>
                <a:latin typeface="Verdana" pitchFamily="34" charset="0"/>
              </a:rPr>
              <a:t>* Other names and brands may be claimed as the property of others.    Copyright © 2008, Intel Corporation.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25425" indent="-22542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65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914400" indent="-2238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3pPr>
      <a:lvl4pPr marL="1265238" indent="-2365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6605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5pPr>
      <a:lvl6pPr marL="21177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6pPr>
      <a:lvl7pPr marL="25749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7pPr>
      <a:lvl8pPr marL="30321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8pPr>
      <a:lvl9pPr marL="3489325" indent="-234950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noFill/>
          <a:ln/>
        </p:spPr>
        <p:txBody>
          <a:bodyPr/>
          <a:lstStyle/>
          <a:p>
            <a:r>
              <a:rPr lang="en-US"/>
              <a:t> </a:t>
            </a:r>
          </a:p>
        </p:txBody>
      </p:sp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838200" y="1323975"/>
            <a:ext cx="3867150" cy="3857625"/>
            <a:chOff x="0" y="870"/>
            <a:chExt cx="3108" cy="2958"/>
          </a:xfrm>
        </p:grpSpPr>
        <p:sp>
          <p:nvSpPr>
            <p:cNvPr id="20486" name="Oval 6"/>
            <p:cNvSpPr>
              <a:spLocks noChangeArrowheads="1"/>
            </p:cNvSpPr>
            <p:nvPr/>
          </p:nvSpPr>
          <p:spPr bwMode="auto">
            <a:xfrm>
              <a:off x="0" y="2586"/>
              <a:ext cx="3108" cy="516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8588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222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20487" name="Picture 7" descr="Xeon_Cheetah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0" y="870"/>
              <a:ext cx="2202" cy="2086"/>
            </a:xfrm>
            <a:prstGeom prst="rect">
              <a:avLst/>
            </a:prstGeom>
            <a:noFill/>
          </p:spPr>
        </p:pic>
        <p:pic>
          <p:nvPicPr>
            <p:cNvPr id="20488" name="Picture 8" descr="IG_Clovertown_onWhite_72dpi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0" y="2316"/>
              <a:ext cx="1602" cy="1512"/>
            </a:xfrm>
            <a:prstGeom prst="rect">
              <a:avLst/>
            </a:prstGeom>
            <a:noFill/>
          </p:spPr>
        </p:pic>
      </p:grp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895600" y="4616450"/>
            <a:ext cx="586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_tradnl" sz="3200" b="1">
                <a:solidFill>
                  <a:schemeClr val="tx2"/>
                </a:solidFill>
                <a:latin typeface="Verdana" pitchFamily="34" charset="0"/>
              </a:rPr>
              <a:t>Servidores basados en Arquitectura Intel</a:t>
            </a:r>
          </a:p>
        </p:txBody>
      </p:sp>
      <p:pic>
        <p:nvPicPr>
          <p:cNvPr id="20484" name="Picture 4" descr="xeon08_rgb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752975"/>
            <a:ext cx="1082675" cy="13430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8750"/>
            <a:ext cx="8237538" cy="889000"/>
          </a:xfrm>
        </p:spPr>
        <p:txBody>
          <a:bodyPr/>
          <a:lstStyle/>
          <a:p>
            <a:pPr algn="ctr"/>
            <a:r>
              <a:rPr lang="en-US" sz="2800"/>
              <a:t>Estado de las Infraestructuras - Hoy</a:t>
            </a:r>
          </a:p>
        </p:txBody>
      </p:sp>
      <p:pic>
        <p:nvPicPr>
          <p:cNvPr id="61443" name="Picture 3" descr="idc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457200" y="6096000"/>
            <a:ext cx="1239838" cy="533400"/>
          </a:xfrm>
          <a:prstGeom prst="rect">
            <a:avLst/>
          </a:prstGeom>
          <a:noFill/>
        </p:spPr>
      </p:pic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407988" y="4140200"/>
            <a:ext cx="4013200" cy="1647825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98431"/>
                  <a:invGamma/>
                  <a:alpha val="20000"/>
                </a:schemeClr>
              </a:gs>
              <a:gs pos="100000">
                <a:schemeClr val="folHlink">
                  <a:alpha val="0"/>
                </a:schemeClr>
              </a:gs>
            </a:gsLst>
            <a:lin ang="5400000" scaled="1"/>
          </a:gradFill>
          <a:ln w="508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4687888" y="1135063"/>
            <a:ext cx="4048125" cy="222885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tIns="0"/>
          <a:lstStyle/>
          <a:p>
            <a:pPr algn="ctr"/>
            <a:r>
              <a:rPr lang="en-US" sz="2800" b="1">
                <a:solidFill>
                  <a:schemeClr val="tx2"/>
                </a:solidFill>
                <a:latin typeface="Verdana" pitchFamily="34" charset="0"/>
              </a:rPr>
              <a:t>Consumo Eléctrico</a:t>
            </a:r>
          </a:p>
        </p:txBody>
      </p:sp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407988" y="3562350"/>
            <a:ext cx="4013200" cy="222885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tIns="0"/>
          <a:lstStyle/>
          <a:p>
            <a:pPr algn="ctr"/>
            <a:r>
              <a:rPr lang="en-US" sz="2800" b="1">
                <a:solidFill>
                  <a:schemeClr val="tx2"/>
                </a:solidFill>
                <a:latin typeface="Verdana" pitchFamily="34" charset="0"/>
              </a:rPr>
              <a:t>Espacio físico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407988" y="1712913"/>
            <a:ext cx="4013200" cy="164782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98431"/>
                  <a:invGamma/>
                  <a:alpha val="20000"/>
                </a:schemeClr>
              </a:gs>
              <a:gs pos="100000">
                <a:schemeClr val="accent2">
                  <a:alpha val="0"/>
                </a:schemeClr>
              </a:gs>
            </a:gsLst>
            <a:lin ang="5400000" scaled="1"/>
          </a:gradFill>
          <a:ln w="508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579438" y="1806575"/>
            <a:ext cx="37719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74625" indent="-174625">
              <a:spcBef>
                <a:spcPct val="20000"/>
              </a:spcBef>
              <a:buFontTx/>
              <a:buChar char="•"/>
            </a:pPr>
            <a:r>
              <a:rPr lang="en-US" sz="1600" b="1">
                <a:latin typeface="Verdana" pitchFamily="34" charset="0"/>
              </a:rPr>
              <a:t>41 mill. de servidores en 2010: +700% </a:t>
            </a:r>
            <a:r>
              <a:rPr lang="en-US" sz="1600">
                <a:latin typeface="Verdana" pitchFamily="34" charset="0"/>
              </a:rPr>
              <a:t>en 15 años</a:t>
            </a:r>
          </a:p>
          <a:p>
            <a:pPr marL="174625" indent="-174625">
              <a:spcBef>
                <a:spcPct val="20000"/>
              </a:spcBef>
              <a:buFontTx/>
              <a:buChar char="•"/>
            </a:pPr>
            <a:r>
              <a:rPr lang="en-US" sz="1600" b="1">
                <a:latin typeface="Verdana" pitchFamily="34" charset="0"/>
              </a:rPr>
              <a:t>Utilización &lt;10% = 100K Mill.€ </a:t>
            </a:r>
            <a:r>
              <a:rPr lang="en-US" sz="1600">
                <a:latin typeface="Verdana" pitchFamily="34" charset="0"/>
              </a:rPr>
              <a:t>en exceso de capacidad de servidores</a:t>
            </a:r>
          </a:p>
        </p:txBody>
      </p:sp>
      <p:sp>
        <p:nvSpPr>
          <p:cNvPr id="61449" name="AutoShape 9"/>
          <p:cNvSpPr>
            <a:spLocks noChangeArrowheads="1"/>
          </p:cNvSpPr>
          <p:nvPr/>
        </p:nvSpPr>
        <p:spPr bwMode="auto">
          <a:xfrm>
            <a:off x="407988" y="1135063"/>
            <a:ext cx="4013200" cy="222885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tIns="0"/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Verdana" pitchFamily="34" charset="0"/>
              </a:rPr>
              <a:t>Expansión Servidores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4687888" y="1712913"/>
            <a:ext cx="4048125" cy="1647825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98431"/>
                  <a:invGamma/>
                  <a:alpha val="20000"/>
                </a:schemeClr>
              </a:gs>
              <a:gs pos="100000">
                <a:schemeClr val="hlink">
                  <a:alpha val="0"/>
                </a:schemeClr>
              </a:gs>
            </a:gsLst>
            <a:lin ang="5400000" scaled="1"/>
          </a:gradFill>
          <a:ln w="508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4687888" y="4140200"/>
            <a:ext cx="4048125" cy="1647825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98431"/>
                  <a:invGamma/>
                  <a:alpha val="20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 w="508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4819650" y="1820863"/>
            <a:ext cx="3844925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74625" indent="-174625">
              <a:spcBef>
                <a:spcPct val="20000"/>
              </a:spcBef>
              <a:buFontTx/>
              <a:buChar char="•"/>
            </a:pPr>
            <a:r>
              <a:rPr lang="en-US" sz="1600" b="1">
                <a:latin typeface="Verdana" pitchFamily="34" charset="0"/>
              </a:rPr>
              <a:t>0,5 €</a:t>
            </a:r>
            <a:r>
              <a:rPr lang="en-US" sz="1600">
                <a:latin typeface="Verdana" pitchFamily="34" charset="0"/>
              </a:rPr>
              <a:t> por cada </a:t>
            </a:r>
            <a:r>
              <a:rPr lang="en-US" sz="1600" b="1">
                <a:latin typeface="Verdana" pitchFamily="34" charset="0"/>
              </a:rPr>
              <a:t>1 €</a:t>
            </a:r>
            <a:r>
              <a:rPr lang="en-US" sz="1600">
                <a:latin typeface="Verdana" pitchFamily="34" charset="0"/>
              </a:rPr>
              <a:t> gastado en hardware de servidores</a:t>
            </a:r>
          </a:p>
          <a:p>
            <a:pPr marL="174625" indent="-174625">
              <a:spcBef>
                <a:spcPct val="20000"/>
              </a:spcBef>
              <a:buFontTx/>
              <a:buChar char="•"/>
            </a:pPr>
            <a:r>
              <a:rPr lang="en-US" sz="1600" b="1">
                <a:latin typeface="Verdana" pitchFamily="34" charset="0"/>
              </a:rPr>
              <a:t>20K Mill. €</a:t>
            </a:r>
            <a:r>
              <a:rPr lang="en-US" sz="1600">
                <a:latin typeface="Verdana" pitchFamily="34" charset="0"/>
              </a:rPr>
              <a:t> en consumo eléctrico a lo largo del mundo</a:t>
            </a: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4819650" y="4243388"/>
            <a:ext cx="3860800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74625" indent="-174625">
              <a:spcBef>
                <a:spcPct val="20000"/>
              </a:spcBef>
              <a:buFontTx/>
              <a:buChar char="•"/>
            </a:pPr>
            <a:r>
              <a:rPr lang="en-US" sz="1600" b="1">
                <a:latin typeface="Verdana" pitchFamily="34" charset="0"/>
              </a:rPr>
              <a:t>8 €</a:t>
            </a:r>
            <a:r>
              <a:rPr lang="en-US" sz="1600">
                <a:latin typeface="Verdana" pitchFamily="34" charset="0"/>
              </a:rPr>
              <a:t> en mantenimiento por cada </a:t>
            </a:r>
            <a:r>
              <a:rPr lang="en-US" sz="1600" b="1">
                <a:latin typeface="Verdana" pitchFamily="34" charset="0"/>
              </a:rPr>
              <a:t>1 €</a:t>
            </a:r>
            <a:r>
              <a:rPr lang="en-US" sz="1600">
                <a:latin typeface="Verdana" pitchFamily="34" charset="0"/>
              </a:rPr>
              <a:t> en nueva infraestructura</a:t>
            </a:r>
          </a:p>
          <a:p>
            <a:pPr marL="174625" indent="-174625">
              <a:spcBef>
                <a:spcPct val="20000"/>
              </a:spcBef>
              <a:buFontTx/>
              <a:buChar char="•"/>
            </a:pPr>
            <a:r>
              <a:rPr lang="en-US" sz="1600" b="1">
                <a:latin typeface="Verdana" pitchFamily="34" charset="0"/>
              </a:rPr>
              <a:t>20-30: 1</a:t>
            </a:r>
            <a:r>
              <a:rPr lang="en-US" sz="1600">
                <a:latin typeface="Verdana" pitchFamily="34" charset="0"/>
              </a:rPr>
              <a:t> ratio de servidores de administración</a:t>
            </a: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577850" y="4238625"/>
            <a:ext cx="379095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74625" indent="-174625">
              <a:spcBef>
                <a:spcPct val="20000"/>
              </a:spcBef>
            </a:pPr>
            <a:r>
              <a:rPr lang="en-US" sz="1600">
                <a:latin typeface="Verdana" pitchFamily="34" charset="0"/>
              </a:rPr>
              <a:t>Construcción del CPD:</a:t>
            </a:r>
          </a:p>
          <a:p>
            <a:pPr marL="174625" indent="-174625">
              <a:spcBef>
                <a:spcPct val="20000"/>
              </a:spcBef>
              <a:buFontTx/>
              <a:buChar char="•"/>
            </a:pPr>
            <a:r>
              <a:rPr lang="en-US" sz="1600" b="1">
                <a:latin typeface="Verdana" pitchFamily="34" charset="0"/>
              </a:rPr>
              <a:t>7.250 €</a:t>
            </a:r>
            <a:r>
              <a:rPr lang="en-US" sz="1600">
                <a:latin typeface="Verdana" pitchFamily="34" charset="0"/>
              </a:rPr>
              <a:t>/m</a:t>
            </a:r>
            <a:r>
              <a:rPr lang="en-US" sz="1600" baseline="30000">
                <a:latin typeface="Verdana" pitchFamily="34" charset="0"/>
              </a:rPr>
              <a:t>2</a:t>
            </a:r>
          </a:p>
          <a:p>
            <a:pPr marL="174625" indent="-174625">
              <a:spcBef>
                <a:spcPct val="20000"/>
              </a:spcBef>
              <a:buFontTx/>
              <a:buChar char="•"/>
            </a:pPr>
            <a:r>
              <a:rPr lang="en-US" sz="1600" b="1">
                <a:latin typeface="Verdana" pitchFamily="34" charset="0"/>
              </a:rPr>
              <a:t>1.600 €</a:t>
            </a:r>
            <a:r>
              <a:rPr lang="en-US" sz="1600">
                <a:latin typeface="Verdana" pitchFamily="34" charset="0"/>
              </a:rPr>
              <a:t>/servidor</a:t>
            </a:r>
          </a:p>
          <a:p>
            <a:pPr marL="174625" indent="-174625">
              <a:spcBef>
                <a:spcPct val="20000"/>
              </a:spcBef>
              <a:buFontTx/>
              <a:buChar char="•"/>
            </a:pPr>
            <a:r>
              <a:rPr lang="en-US" sz="1600" b="1">
                <a:latin typeface="Verdana" pitchFamily="34" charset="0"/>
              </a:rPr>
              <a:t>27.000 €</a:t>
            </a:r>
            <a:r>
              <a:rPr lang="en-US" sz="1600">
                <a:latin typeface="Verdana" pitchFamily="34" charset="0"/>
              </a:rPr>
              <a:t>/rack</a:t>
            </a:r>
          </a:p>
        </p:txBody>
      </p:sp>
      <p:sp>
        <p:nvSpPr>
          <p:cNvPr id="61455" name="AutoShape 15"/>
          <p:cNvSpPr>
            <a:spLocks noChangeArrowheads="1"/>
          </p:cNvSpPr>
          <p:nvPr/>
        </p:nvSpPr>
        <p:spPr bwMode="auto">
          <a:xfrm>
            <a:off x="4687888" y="3562350"/>
            <a:ext cx="4048125" cy="222885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tIns="0"/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Verdana" pitchFamily="34" charset="0"/>
              </a:rPr>
              <a:t>Costes Operacionales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/>
              <a:t>Tres estrategias para aumentar el valor</a:t>
            </a:r>
            <a:r>
              <a:rPr lang="en-US"/>
              <a:t> </a:t>
            </a:r>
            <a:br>
              <a:rPr lang="en-US"/>
            </a:br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5802313"/>
            <a:ext cx="91440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SzPct val="125000"/>
              <a:buFont typeface="Times" pitchFamily="18" charset="0"/>
              <a:buNone/>
            </a:pPr>
            <a:r>
              <a:rPr lang="en-US" sz="900">
                <a:solidFill>
                  <a:schemeClr val="tx2"/>
                </a:solidFill>
                <a:latin typeface="Verdana" pitchFamily="34" charset="0"/>
              </a:rPr>
              <a:t>Results are dependent on applications, stack, and infrastructure age.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14375" y="3476625"/>
            <a:ext cx="586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latin typeface="Verdana" pitchFamily="34" charset="0"/>
              </a:rPr>
              <a:t>Tres estrategias complementarias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098550"/>
            <a:ext cx="373697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4622800" y="1025525"/>
            <a:ext cx="4140200" cy="2174875"/>
          </a:xfrm>
          <a:prstGeom prst="roundRect">
            <a:avLst>
              <a:gd name="adj" fmla="val 11347"/>
            </a:avLst>
          </a:prstGeom>
          <a:solidFill>
            <a:srgbClr val="0860A8">
              <a:alpha val="10001"/>
            </a:srgbClr>
          </a:solidFill>
          <a:ln w="19050" algn="ctr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75000"/>
              </a:spcBef>
            </a:pPr>
            <a:r>
              <a:rPr lang="en-US" sz="2000" b="1">
                <a:latin typeface="Verdana" pitchFamily="34" charset="0"/>
              </a:rPr>
              <a:t>Los servidores basados en Intel han multiplicado las capacidades…</a:t>
            </a:r>
          </a:p>
          <a:p>
            <a:pPr algn="ctr" eaLnBrk="0" hangingPunct="0">
              <a:lnSpc>
                <a:spcPct val="95000"/>
              </a:lnSpc>
              <a:spcBef>
                <a:spcPct val="75000"/>
              </a:spcBef>
            </a:pPr>
            <a:r>
              <a:rPr lang="en-US" sz="3200" b="1">
                <a:solidFill>
                  <a:schemeClr val="tx2"/>
                </a:solidFill>
                <a:latin typeface="Verdana" pitchFamily="34" charset="0"/>
              </a:rPr>
              <a:t>x50 en 5 años</a:t>
            </a:r>
            <a:r>
              <a:rPr lang="en-US" sz="3200" b="1">
                <a:latin typeface="Verdana" pitchFamily="34" charset="0"/>
              </a:rPr>
              <a:t> </a:t>
            </a:r>
            <a:br>
              <a:rPr lang="en-US" sz="3200" b="1">
                <a:latin typeface="Verdana" pitchFamily="34" charset="0"/>
              </a:rPr>
            </a:br>
            <a:r>
              <a:rPr lang="en-US" sz="1600">
                <a:latin typeface="Verdana" pitchFamily="34" charset="0"/>
              </a:rPr>
              <a:t>(con el mismo espacio y consumo)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338138" y="3917950"/>
            <a:ext cx="8501062" cy="561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>
                  <a:alpha val="20000"/>
                </a:schemeClr>
              </a:gs>
              <a:gs pos="100000">
                <a:schemeClr val="hlink">
                  <a:alpha val="2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73063" y="4016375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Verdana" pitchFamily="34" charset="0"/>
              </a:rPr>
              <a:t>Actualización de Servidores 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876800" y="3940175"/>
            <a:ext cx="3962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  <a:latin typeface="Verdana" pitchFamily="34" charset="0"/>
              </a:rPr>
              <a:t>x5 </a:t>
            </a:r>
            <a:r>
              <a:rPr lang="en-US" sz="2800" b="1">
                <a:latin typeface="Verdana" pitchFamily="34" charset="0"/>
              </a:rPr>
              <a:t>en Rendimiento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338138" y="4527550"/>
            <a:ext cx="8501062" cy="561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>
                  <a:alpha val="20000"/>
                </a:schemeClr>
              </a:gs>
              <a:gs pos="100000">
                <a:schemeClr val="hlink">
                  <a:alpha val="2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73063" y="4625975"/>
            <a:ext cx="4033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Verdana" pitchFamily="34" charset="0"/>
              </a:rPr>
              <a:t>Virtualización y Consolidación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876800" y="4549775"/>
            <a:ext cx="350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  <a:latin typeface="Verdana" pitchFamily="34" charset="0"/>
              </a:rPr>
              <a:t>x5 </a:t>
            </a:r>
            <a:r>
              <a:rPr lang="en-US" sz="2800" b="1">
                <a:latin typeface="Verdana" pitchFamily="34" charset="0"/>
              </a:rPr>
              <a:t>en Utilización</a:t>
            </a:r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338138" y="5137150"/>
            <a:ext cx="8501062" cy="561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>
                  <a:alpha val="20000"/>
                </a:schemeClr>
              </a:gs>
              <a:gs pos="100000">
                <a:schemeClr val="hlink">
                  <a:alpha val="20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73063" y="5235575"/>
            <a:ext cx="389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Verdana" pitchFamily="34" charset="0"/>
              </a:rPr>
              <a:t>Maximización de la Densidad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4876800" y="5159375"/>
            <a:ext cx="3265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hlink"/>
                </a:solidFill>
                <a:latin typeface="Verdana" pitchFamily="34" charset="0"/>
              </a:rPr>
              <a:t>x2 </a:t>
            </a:r>
            <a:r>
              <a:rPr lang="en-US" sz="2800" b="1">
                <a:latin typeface="Verdana" pitchFamily="34" charset="0"/>
              </a:rPr>
              <a:t>en</a:t>
            </a:r>
            <a:r>
              <a:rPr lang="en-US" sz="2800" b="1">
                <a:solidFill>
                  <a:schemeClr val="hlink"/>
                </a:solidFill>
                <a:latin typeface="Verdana" pitchFamily="34" charset="0"/>
              </a:rPr>
              <a:t> </a:t>
            </a:r>
            <a:r>
              <a:rPr lang="en-US" sz="2800" b="1">
                <a:latin typeface="Verdana" pitchFamily="34" charset="0"/>
              </a:rPr>
              <a:t>Densidad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xeon_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3225" y="171450"/>
            <a:ext cx="669925" cy="835025"/>
          </a:xfrm>
          <a:prstGeom prst="rect">
            <a:avLst/>
          </a:prstGeom>
          <a:noFill/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La mejor elección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4203700" y="1179513"/>
            <a:ext cx="4751388" cy="46593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50000"/>
              </a:spcBef>
            </a:pPr>
            <a:r>
              <a:rPr lang="en-US" sz="2400" b="1">
                <a:latin typeface="Verdana" pitchFamily="34" charset="0"/>
              </a:rPr>
              <a:t>Procesadores de 45nm y  4 núcleos con High-K</a:t>
            </a:r>
          </a:p>
          <a:p>
            <a:pPr eaLnBrk="0" hangingPunct="0">
              <a:lnSpc>
                <a:spcPct val="95000"/>
              </a:lnSpc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Verdana" pitchFamily="34" charset="0"/>
              </a:rPr>
              <a:t>Un ROI de 2 años al reemplazar a los servidores de núcleo simple</a:t>
            </a:r>
            <a:r>
              <a:rPr lang="en-US" sz="2000" b="1">
                <a:solidFill>
                  <a:schemeClr val="tx2"/>
                </a:solidFill>
                <a:latin typeface="Verdana" pitchFamily="34" charset="0"/>
              </a:rPr>
              <a:t> </a:t>
            </a:r>
          </a:p>
          <a:p>
            <a:pPr eaLnBrk="0" hangingPunct="0">
              <a:lnSpc>
                <a:spcPct val="95000"/>
              </a:lnSpc>
              <a:spcBef>
                <a:spcPct val="50000"/>
              </a:spcBef>
            </a:pPr>
            <a:endParaRPr lang="en-US" sz="2000" b="1">
              <a:solidFill>
                <a:schemeClr val="tx2"/>
              </a:solidFill>
              <a:latin typeface="Verdana" pitchFamily="34" charset="0"/>
            </a:endParaRPr>
          </a:p>
          <a:p>
            <a:pPr algn="ctr" eaLnBrk="0" hangingPunct="0">
              <a:lnSpc>
                <a:spcPct val="95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Verdana" pitchFamily="34" charset="0"/>
              </a:rPr>
              <a:t>x5 en Rendimiento</a:t>
            </a:r>
          </a:p>
          <a:p>
            <a:pPr algn="ctr" eaLnBrk="0" hangingPunct="0">
              <a:lnSpc>
                <a:spcPct val="95000"/>
              </a:lnSpc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  <a:latin typeface="Verdana" pitchFamily="34" charset="0"/>
              </a:rPr>
              <a:t>-80% en Consumo Eléct.</a:t>
            </a:r>
            <a:r>
              <a:rPr lang="en-US" sz="2400" b="1">
                <a:latin typeface="Verdana" pitchFamily="34" charset="0"/>
              </a:rPr>
              <a:t> </a:t>
            </a:r>
          </a:p>
          <a:p>
            <a:pPr eaLnBrk="0" hangingPunct="0">
              <a:lnSpc>
                <a:spcPct val="95000"/>
              </a:lnSpc>
              <a:spcBef>
                <a:spcPct val="50000"/>
              </a:spcBef>
            </a:pPr>
            <a:endParaRPr lang="en-US" sz="2400" b="1">
              <a:solidFill>
                <a:schemeClr val="bg2"/>
              </a:solidFill>
              <a:latin typeface="Verdana" pitchFamily="34" charset="0"/>
            </a:endParaRPr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6088" y="952500"/>
            <a:ext cx="3603625" cy="44386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427038" y="1247775"/>
            <a:ext cx="2011362" cy="24606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28600" indent="-228600" eaLnBrk="0" hangingPunct="0">
              <a:lnSpc>
                <a:spcPct val="95000"/>
              </a:lnSpc>
              <a:spcBef>
                <a:spcPct val="30000"/>
              </a:spcBef>
            </a:pPr>
            <a:r>
              <a:rPr lang="en-US" sz="3200" b="1">
                <a:solidFill>
                  <a:schemeClr val="tx2"/>
                </a:solidFill>
                <a:latin typeface="Verdana" pitchFamily="34" charset="0"/>
              </a:rPr>
              <a:t>2004</a:t>
            </a:r>
            <a:r>
              <a:rPr lang="en-US" sz="2400" b="1">
                <a:solidFill>
                  <a:schemeClr val="tx2"/>
                </a:solidFill>
                <a:latin typeface="Verdana" pitchFamily="34" charset="0"/>
              </a:rPr>
              <a:t> </a:t>
            </a:r>
          </a:p>
          <a:p>
            <a:pPr marL="228600" indent="-228600" eaLnBrk="0" hangingPunct="0">
              <a:lnSpc>
                <a:spcPct val="95000"/>
              </a:lnSpc>
              <a:spcBef>
                <a:spcPct val="30000"/>
              </a:spcBef>
              <a:buFontTx/>
              <a:buChar char="•"/>
            </a:pPr>
            <a:r>
              <a:rPr lang="en-US" sz="2000" b="1">
                <a:latin typeface="Verdana" pitchFamily="34" charset="0"/>
              </a:rPr>
              <a:t>5,1M op/s</a:t>
            </a:r>
          </a:p>
          <a:p>
            <a:pPr marL="228600" indent="-228600" eaLnBrk="0" hangingPunct="0">
              <a:lnSpc>
                <a:spcPct val="95000"/>
              </a:lnSpc>
              <a:spcBef>
                <a:spcPct val="30000"/>
              </a:spcBef>
              <a:buFontTx/>
              <a:buChar char="•"/>
            </a:pPr>
            <a:r>
              <a:rPr lang="en-US" sz="2000" b="1">
                <a:latin typeface="Verdana" pitchFamily="34" charset="0"/>
              </a:rPr>
              <a:t>6 racks</a:t>
            </a:r>
          </a:p>
          <a:p>
            <a:pPr marL="228600" indent="-228600" eaLnBrk="0" hangingPunct="0">
              <a:lnSpc>
                <a:spcPct val="95000"/>
              </a:lnSpc>
              <a:spcBef>
                <a:spcPct val="30000"/>
              </a:spcBef>
              <a:buFontTx/>
              <a:buChar char="•"/>
            </a:pPr>
            <a:r>
              <a:rPr lang="en-US" sz="2000" b="1">
                <a:latin typeface="Verdana" pitchFamily="34" charset="0"/>
              </a:rPr>
              <a:t>126 servid.</a:t>
            </a:r>
          </a:p>
          <a:p>
            <a:pPr marL="228600" indent="-228600" eaLnBrk="0" hangingPunct="0">
              <a:lnSpc>
                <a:spcPct val="95000"/>
              </a:lnSpc>
              <a:spcBef>
                <a:spcPct val="30000"/>
              </a:spcBef>
              <a:buFontTx/>
              <a:buChar char="•"/>
            </a:pPr>
            <a:r>
              <a:rPr lang="en-US" sz="2000" b="1">
                <a:latin typeface="Verdana" pitchFamily="34" charset="0"/>
              </a:rPr>
              <a:t>2600 m</a:t>
            </a:r>
            <a:r>
              <a:rPr lang="en-US" sz="2000" b="1" baseline="30000">
                <a:latin typeface="Verdana" pitchFamily="34" charset="0"/>
              </a:rPr>
              <a:t>2</a:t>
            </a:r>
          </a:p>
          <a:p>
            <a:pPr marL="228600" indent="-228600" eaLnBrk="0" hangingPunct="0">
              <a:lnSpc>
                <a:spcPct val="95000"/>
              </a:lnSpc>
              <a:spcBef>
                <a:spcPct val="30000"/>
              </a:spcBef>
              <a:buFontTx/>
              <a:buChar char="•"/>
            </a:pPr>
            <a:r>
              <a:rPr lang="en-US" sz="2000" b="1">
                <a:latin typeface="Verdana" pitchFamily="34" charset="0"/>
              </a:rPr>
              <a:t>48 kW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 mejor elección en 2 vías…</a:t>
            </a:r>
            <a:r>
              <a:rPr lang="en-US" sz="1400"/>
              <a:t/>
            </a:r>
            <a:br>
              <a:rPr lang="en-US" sz="1400"/>
            </a:br>
            <a:r>
              <a:rPr lang="en-US" sz="1400"/>
              <a:t> </a:t>
            </a:r>
            <a:r>
              <a:rPr lang="en-US" sz="1600" b="0"/>
              <a:t>El Procesador de cuatro núcleos y 45nm Intel® Xeon® 5400</a:t>
            </a:r>
          </a:p>
        </p:txBody>
      </p:sp>
      <p:grpSp>
        <p:nvGrpSpPr>
          <p:cNvPr id="86046" name="Group 30"/>
          <p:cNvGrpSpPr>
            <a:grpSpLocks/>
          </p:cNvGrpSpPr>
          <p:nvPr/>
        </p:nvGrpSpPr>
        <p:grpSpPr bwMode="auto">
          <a:xfrm>
            <a:off x="6019800" y="4240213"/>
            <a:ext cx="2393950" cy="1398587"/>
            <a:chOff x="3792" y="2671"/>
            <a:chExt cx="1508" cy="881"/>
          </a:xfrm>
        </p:grpSpPr>
        <p:sp>
          <p:nvSpPr>
            <p:cNvPr id="86021" name="AutoShape 5"/>
            <p:cNvSpPr>
              <a:spLocks noChangeArrowheads="1"/>
            </p:cNvSpPr>
            <p:nvPr/>
          </p:nvSpPr>
          <p:spPr bwMode="auto">
            <a:xfrm rot="5400000" flipH="1">
              <a:off x="4108" y="2360"/>
              <a:ext cx="876" cy="1508"/>
            </a:xfrm>
            <a:prstGeom prst="leftArrow">
              <a:avLst>
                <a:gd name="adj1" fmla="val 64463"/>
                <a:gd name="adj2" fmla="val 40630"/>
              </a:avLst>
            </a:prstGeom>
            <a:gradFill rotWithShape="0">
              <a:gsLst>
                <a:gs pos="0">
                  <a:schemeClr val="tx2">
                    <a:gamma/>
                    <a:shade val="95294"/>
                    <a:invGamma/>
                    <a:alpha val="30000"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6022" name="Text Box 6"/>
            <p:cNvSpPr txBox="1">
              <a:spLocks noChangeArrowheads="1"/>
            </p:cNvSpPr>
            <p:nvPr/>
          </p:nvSpPr>
          <p:spPr bwMode="auto">
            <a:xfrm>
              <a:off x="3936" y="2671"/>
              <a:ext cx="1258" cy="689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  <p:txBody>
            <a:bodyPr wrap="none" anchor="b">
              <a:spAutoFit/>
            </a:bodyPr>
            <a:lstStyle/>
            <a:p>
              <a:pPr algn="ctr" defTabSz="1016000"/>
              <a:r>
                <a:rPr lang="en-US" sz="1400" b="1">
                  <a:latin typeface="Verdana" pitchFamily="34" charset="0"/>
                </a:rPr>
                <a:t>Ahorro Energético</a:t>
              </a:r>
            </a:p>
            <a:p>
              <a:pPr algn="ctr" defTabSz="1016000"/>
              <a:r>
                <a:rPr lang="es-ES_tradnl" sz="1400" b="1">
                  <a:latin typeface="Verdana" pitchFamily="34" charset="0"/>
                </a:rPr>
                <a:t>Estimado</a:t>
              </a:r>
            </a:p>
            <a:p>
              <a:pPr algn="ctr" defTabSz="1016000"/>
              <a:endParaRPr lang="en-US" sz="1400" b="1" baseline="30000">
                <a:latin typeface="Verdana" pitchFamily="34" charset="0"/>
              </a:endParaRPr>
            </a:p>
            <a:p>
              <a:pPr algn="ctr" defTabSz="1016000">
                <a:lnSpc>
                  <a:spcPct val="80000"/>
                </a:lnSpc>
              </a:pPr>
              <a:r>
                <a:rPr lang="en-US" sz="3600">
                  <a:solidFill>
                    <a:schemeClr val="bg1"/>
                  </a:solidFill>
                  <a:latin typeface="Verdana" pitchFamily="34" charset="0"/>
                </a:rPr>
                <a:t>-35K €</a:t>
              </a:r>
              <a:r>
                <a:rPr lang="en-US" sz="1400" baseline="30000">
                  <a:solidFill>
                    <a:schemeClr val="bg1"/>
                  </a:solidFill>
                  <a:latin typeface="Verdana" pitchFamily="34" charset="0"/>
                </a:rPr>
                <a:t>3</a:t>
              </a:r>
              <a:endParaRPr lang="en-US" sz="3600" baseline="3000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86023" name="Group 7"/>
          <p:cNvGrpSpPr>
            <a:grpSpLocks/>
          </p:cNvGrpSpPr>
          <p:nvPr/>
        </p:nvGrpSpPr>
        <p:grpSpPr bwMode="auto">
          <a:xfrm>
            <a:off x="3400425" y="4262438"/>
            <a:ext cx="2352675" cy="1390650"/>
            <a:chOff x="2082" y="2586"/>
            <a:chExt cx="1602" cy="876"/>
          </a:xfrm>
        </p:grpSpPr>
        <p:sp>
          <p:nvSpPr>
            <p:cNvPr id="86024" name="AutoShape 8"/>
            <p:cNvSpPr>
              <a:spLocks noChangeArrowheads="1"/>
            </p:cNvSpPr>
            <p:nvPr/>
          </p:nvSpPr>
          <p:spPr bwMode="auto">
            <a:xfrm rot="5400000" flipH="1">
              <a:off x="2445" y="2223"/>
              <a:ext cx="876" cy="1602"/>
            </a:xfrm>
            <a:prstGeom prst="leftArrow">
              <a:avLst>
                <a:gd name="adj1" fmla="val 64463"/>
                <a:gd name="adj2" fmla="val 40630"/>
              </a:avLst>
            </a:prstGeom>
            <a:gradFill rotWithShape="0">
              <a:gsLst>
                <a:gs pos="0">
                  <a:schemeClr val="folHlink">
                    <a:gamma/>
                    <a:shade val="95294"/>
                    <a:invGamma/>
                    <a:alpha val="30000"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6025" name="Text Box 9"/>
            <p:cNvSpPr txBox="1">
              <a:spLocks noChangeArrowheads="1"/>
            </p:cNvSpPr>
            <p:nvPr/>
          </p:nvSpPr>
          <p:spPr bwMode="auto">
            <a:xfrm>
              <a:off x="2254" y="2641"/>
              <a:ext cx="1269" cy="618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1016000">
                <a:lnSpc>
                  <a:spcPct val="80000"/>
                </a:lnSpc>
              </a:pPr>
              <a:r>
                <a:rPr lang="en-US" sz="1400" b="1">
                  <a:latin typeface="Verdana" pitchFamily="34" charset="0"/>
                </a:rPr>
                <a:t>Coste Energético</a:t>
              </a:r>
            </a:p>
            <a:p>
              <a:pPr algn="ctr" defTabSz="1016000">
                <a:lnSpc>
                  <a:spcPct val="80000"/>
                </a:lnSpc>
              </a:pPr>
              <a:r>
                <a:rPr lang="en-US" sz="1400" b="1">
                  <a:latin typeface="Verdana" pitchFamily="34" charset="0"/>
                </a:rPr>
                <a:t>Anual</a:t>
              </a:r>
            </a:p>
            <a:p>
              <a:pPr algn="ctr" defTabSz="1016000">
                <a:lnSpc>
                  <a:spcPct val="80000"/>
                </a:lnSpc>
              </a:pPr>
              <a:endParaRPr lang="en-US" sz="1400" b="1" baseline="30000">
                <a:latin typeface="Verdana" pitchFamily="34" charset="0"/>
              </a:endParaRPr>
            </a:p>
            <a:p>
              <a:pPr algn="ctr" defTabSz="1016000">
                <a:lnSpc>
                  <a:spcPct val="80000"/>
                </a:lnSpc>
              </a:pPr>
              <a:r>
                <a:rPr lang="en-US" sz="3600">
                  <a:solidFill>
                    <a:schemeClr val="bg1"/>
                  </a:solidFill>
                  <a:latin typeface="Verdana" pitchFamily="34" charset="0"/>
                </a:rPr>
                <a:t>-87%</a:t>
              </a:r>
              <a:r>
                <a:rPr lang="en-US" sz="1400" baseline="30000">
                  <a:solidFill>
                    <a:schemeClr val="bg1"/>
                  </a:solidFill>
                  <a:latin typeface="Verdana" pitchFamily="34" charset="0"/>
                </a:rPr>
                <a:t>2</a:t>
              </a:r>
              <a:endParaRPr lang="en-US" sz="3600" baseline="3000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86026" name="Group 10"/>
          <p:cNvGrpSpPr>
            <a:grpSpLocks/>
          </p:cNvGrpSpPr>
          <p:nvPr/>
        </p:nvGrpSpPr>
        <p:grpSpPr bwMode="auto">
          <a:xfrm>
            <a:off x="730250" y="4262438"/>
            <a:ext cx="2352675" cy="1390650"/>
            <a:chOff x="400" y="2586"/>
            <a:chExt cx="1602" cy="876"/>
          </a:xfrm>
        </p:grpSpPr>
        <p:sp>
          <p:nvSpPr>
            <p:cNvPr id="86027" name="AutoShape 11"/>
            <p:cNvSpPr>
              <a:spLocks noChangeArrowheads="1"/>
            </p:cNvSpPr>
            <p:nvPr/>
          </p:nvSpPr>
          <p:spPr bwMode="auto">
            <a:xfrm rot="5400000" flipH="1">
              <a:off x="763" y="2223"/>
              <a:ext cx="876" cy="1602"/>
            </a:xfrm>
            <a:prstGeom prst="leftArrow">
              <a:avLst>
                <a:gd name="adj1" fmla="val 64463"/>
                <a:gd name="adj2" fmla="val 40630"/>
              </a:avLst>
            </a:prstGeom>
            <a:gradFill rotWithShape="0">
              <a:gsLst>
                <a:gs pos="0">
                  <a:schemeClr val="accent1">
                    <a:gamma/>
                    <a:shade val="95294"/>
                    <a:invGamma/>
                    <a:alpha val="3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6028" name="Text Box 12"/>
            <p:cNvSpPr txBox="1">
              <a:spLocks noChangeArrowheads="1"/>
            </p:cNvSpPr>
            <p:nvPr/>
          </p:nvSpPr>
          <p:spPr bwMode="auto">
            <a:xfrm>
              <a:off x="668" y="2748"/>
              <a:ext cx="1048" cy="555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1016000"/>
              <a:r>
                <a:rPr lang="en-US" sz="1400" b="1">
                  <a:latin typeface="Verdana" pitchFamily="34" charset="0"/>
                </a:rPr>
                <a:t>Espacio</a:t>
              </a:r>
            </a:p>
            <a:p>
              <a:pPr algn="ctr" defTabSz="1016000"/>
              <a:endParaRPr lang="en-US" sz="1400" b="1" baseline="30000">
                <a:latin typeface="Verdana" pitchFamily="34" charset="0"/>
              </a:endParaRPr>
            </a:p>
            <a:p>
              <a:pPr algn="ctr" defTabSz="1016000">
                <a:lnSpc>
                  <a:spcPct val="80000"/>
                </a:lnSpc>
              </a:pPr>
              <a:r>
                <a:rPr lang="en-US" sz="3600">
                  <a:solidFill>
                    <a:schemeClr val="bg1"/>
                  </a:solidFill>
                  <a:latin typeface="Verdana" pitchFamily="34" charset="0"/>
                </a:rPr>
                <a:t>-83%</a:t>
              </a:r>
              <a:r>
                <a:rPr lang="en-US" sz="1400" baseline="30000">
                  <a:solidFill>
                    <a:schemeClr val="bg1"/>
                  </a:solidFill>
                  <a:latin typeface="Verdana" pitchFamily="34" charset="0"/>
                </a:rPr>
                <a:t>1</a:t>
              </a:r>
              <a:endParaRPr lang="en-US" sz="3600" baseline="3000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86029" name="Group 13"/>
          <p:cNvGrpSpPr>
            <a:grpSpLocks/>
          </p:cNvGrpSpPr>
          <p:nvPr/>
        </p:nvGrpSpPr>
        <p:grpSpPr bwMode="auto">
          <a:xfrm>
            <a:off x="909638" y="3944938"/>
            <a:ext cx="7334250" cy="312737"/>
            <a:chOff x="573" y="2386"/>
            <a:chExt cx="4620" cy="197"/>
          </a:xfrm>
        </p:grpSpPr>
        <p:sp>
          <p:nvSpPr>
            <p:cNvPr id="86030" name="Text Box 14"/>
            <p:cNvSpPr txBox="1">
              <a:spLocks noChangeArrowheads="1"/>
            </p:cNvSpPr>
            <p:nvPr/>
          </p:nvSpPr>
          <p:spPr bwMode="auto">
            <a:xfrm>
              <a:off x="2825" y="2386"/>
              <a:ext cx="116" cy="197"/>
            </a:xfrm>
            <a:prstGeom prst="rect">
              <a:avLst/>
            </a:prstGeom>
            <a:noFill/>
            <a:ln w="571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1016000">
                <a:lnSpc>
                  <a:spcPct val="90000"/>
                </a:lnSpc>
              </a:pPr>
              <a:endParaRPr lang="en-GB" sz="1600" b="1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86031" name="Line 15"/>
            <p:cNvSpPr>
              <a:spLocks noChangeShapeType="1"/>
            </p:cNvSpPr>
            <p:nvPr/>
          </p:nvSpPr>
          <p:spPr bwMode="auto">
            <a:xfrm>
              <a:off x="573" y="2577"/>
              <a:ext cx="462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6032" name="Group 16"/>
          <p:cNvGrpSpPr>
            <a:grpSpLocks/>
          </p:cNvGrpSpPr>
          <p:nvPr/>
        </p:nvGrpSpPr>
        <p:grpSpPr bwMode="auto">
          <a:xfrm>
            <a:off x="2614613" y="1198563"/>
            <a:ext cx="3838575" cy="2559050"/>
            <a:chOff x="419" y="730"/>
            <a:chExt cx="2418" cy="1612"/>
          </a:xfrm>
        </p:grpSpPr>
        <p:sp>
          <p:nvSpPr>
            <p:cNvPr id="86033" name="AutoShape 17"/>
            <p:cNvSpPr>
              <a:spLocks noChangeAspect="1" noChangeArrowheads="1"/>
            </p:cNvSpPr>
            <p:nvPr/>
          </p:nvSpPr>
          <p:spPr bwMode="auto">
            <a:xfrm>
              <a:off x="419" y="730"/>
              <a:ext cx="2418" cy="1612"/>
            </a:xfrm>
            <a:prstGeom prst="roundRect">
              <a:avLst>
                <a:gd name="adj" fmla="val 3648"/>
              </a:avLst>
            </a:prstGeom>
            <a:gradFill rotWithShape="1">
              <a:gsLst>
                <a:gs pos="0">
                  <a:schemeClr val="tx2">
                    <a:gamma/>
                    <a:tint val="98431"/>
                    <a:invGamma/>
                    <a:alpha val="20000"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  <a:ln w="1905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n-GB" sz="2400" b="1">
                <a:latin typeface="Verdana" pitchFamily="34" charset="0"/>
              </a:endParaRPr>
            </a:p>
          </p:txBody>
        </p:sp>
        <p:pic>
          <p:nvPicPr>
            <p:cNvPr id="86034" name="Picture 18" descr="server2"/>
            <p:cNvPicPr>
              <a:picLocks noChangeAspect="1" noChangeArrowheads="1"/>
            </p:cNvPicPr>
            <p:nvPr/>
          </p:nvPicPr>
          <p:blipFill>
            <a:blip r:embed="rId3"/>
            <a:srcRect l="8397" t="2347" r="12978" b="3911"/>
            <a:stretch>
              <a:fillRect/>
            </a:stretch>
          </p:blipFill>
          <p:spPr bwMode="auto">
            <a:xfrm>
              <a:off x="421" y="954"/>
              <a:ext cx="578" cy="1138"/>
            </a:xfrm>
            <a:prstGeom prst="rect">
              <a:avLst/>
            </a:prstGeom>
            <a:noFill/>
            <a:effectLst/>
          </p:spPr>
        </p:pic>
        <p:pic>
          <p:nvPicPr>
            <p:cNvPr id="86035" name="Picture 19" descr="server2"/>
            <p:cNvPicPr>
              <a:picLocks noChangeAspect="1" noChangeArrowheads="1"/>
            </p:cNvPicPr>
            <p:nvPr/>
          </p:nvPicPr>
          <p:blipFill>
            <a:blip r:embed="rId3"/>
            <a:srcRect l="8397" t="2347" r="12978" b="3911"/>
            <a:stretch>
              <a:fillRect/>
            </a:stretch>
          </p:blipFill>
          <p:spPr bwMode="auto">
            <a:xfrm>
              <a:off x="786" y="954"/>
              <a:ext cx="578" cy="1138"/>
            </a:xfrm>
            <a:prstGeom prst="rect">
              <a:avLst/>
            </a:prstGeom>
            <a:noFill/>
            <a:effectLst/>
          </p:spPr>
        </p:pic>
        <p:pic>
          <p:nvPicPr>
            <p:cNvPr id="86036" name="Picture 20" descr="server2"/>
            <p:cNvPicPr>
              <a:picLocks noChangeAspect="1" noChangeArrowheads="1"/>
            </p:cNvPicPr>
            <p:nvPr/>
          </p:nvPicPr>
          <p:blipFill>
            <a:blip r:embed="rId3"/>
            <a:srcRect l="8397" t="2347" r="12978" b="3911"/>
            <a:stretch>
              <a:fillRect/>
            </a:stretch>
          </p:blipFill>
          <p:spPr bwMode="auto">
            <a:xfrm>
              <a:off x="1151" y="954"/>
              <a:ext cx="578" cy="1138"/>
            </a:xfrm>
            <a:prstGeom prst="rect">
              <a:avLst/>
            </a:prstGeom>
            <a:noFill/>
            <a:effectLst/>
          </p:spPr>
        </p:pic>
        <p:pic>
          <p:nvPicPr>
            <p:cNvPr id="86037" name="Picture 21" descr="server2"/>
            <p:cNvPicPr>
              <a:picLocks noChangeAspect="1" noChangeArrowheads="1"/>
            </p:cNvPicPr>
            <p:nvPr/>
          </p:nvPicPr>
          <p:blipFill>
            <a:blip r:embed="rId3"/>
            <a:srcRect l="8397" t="2347" r="12978" b="3911"/>
            <a:stretch>
              <a:fillRect/>
            </a:stretch>
          </p:blipFill>
          <p:spPr bwMode="auto">
            <a:xfrm>
              <a:off x="1516" y="954"/>
              <a:ext cx="578" cy="1138"/>
            </a:xfrm>
            <a:prstGeom prst="rect">
              <a:avLst/>
            </a:prstGeom>
            <a:noFill/>
            <a:effectLst/>
          </p:spPr>
        </p:pic>
        <p:pic>
          <p:nvPicPr>
            <p:cNvPr id="86038" name="Picture 22" descr="server2"/>
            <p:cNvPicPr>
              <a:picLocks noChangeAspect="1" noChangeArrowheads="1"/>
            </p:cNvPicPr>
            <p:nvPr/>
          </p:nvPicPr>
          <p:blipFill>
            <a:blip r:embed="rId3"/>
            <a:srcRect l="8397" t="2347" r="12978" b="3911"/>
            <a:stretch>
              <a:fillRect/>
            </a:stretch>
          </p:blipFill>
          <p:spPr bwMode="auto">
            <a:xfrm>
              <a:off x="1881" y="954"/>
              <a:ext cx="578" cy="1138"/>
            </a:xfrm>
            <a:prstGeom prst="rect">
              <a:avLst/>
            </a:prstGeom>
            <a:noFill/>
            <a:effectLst/>
          </p:spPr>
        </p:pic>
        <p:pic>
          <p:nvPicPr>
            <p:cNvPr id="86039" name="Picture 23" descr="server2"/>
            <p:cNvPicPr>
              <a:picLocks noChangeAspect="1" noChangeArrowheads="1"/>
            </p:cNvPicPr>
            <p:nvPr/>
          </p:nvPicPr>
          <p:blipFill>
            <a:blip r:embed="rId3"/>
            <a:srcRect l="8397" t="2347" r="12978" b="3911"/>
            <a:stretch>
              <a:fillRect/>
            </a:stretch>
          </p:blipFill>
          <p:spPr bwMode="auto">
            <a:xfrm>
              <a:off x="2245" y="954"/>
              <a:ext cx="578" cy="1138"/>
            </a:xfrm>
            <a:prstGeom prst="rect">
              <a:avLst/>
            </a:prstGeom>
            <a:noFill/>
            <a:effectLst/>
          </p:spPr>
        </p:pic>
      </p:grpSp>
      <p:grpSp>
        <p:nvGrpSpPr>
          <p:cNvPr id="86040" name="Group 24"/>
          <p:cNvGrpSpPr>
            <a:grpSpLocks/>
          </p:cNvGrpSpPr>
          <p:nvPr/>
        </p:nvGrpSpPr>
        <p:grpSpPr bwMode="auto">
          <a:xfrm>
            <a:off x="5432425" y="1243013"/>
            <a:ext cx="2962275" cy="2460625"/>
            <a:chOff x="3422" y="758"/>
            <a:chExt cx="1866" cy="1550"/>
          </a:xfrm>
        </p:grpSpPr>
        <p:sp>
          <p:nvSpPr>
            <p:cNvPr id="86041" name="Text Box 25"/>
            <p:cNvSpPr txBox="1">
              <a:spLocks noChangeArrowheads="1"/>
            </p:cNvSpPr>
            <p:nvPr/>
          </p:nvSpPr>
          <p:spPr bwMode="auto">
            <a:xfrm>
              <a:off x="4108" y="758"/>
              <a:ext cx="1180" cy="1550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228600" indent="-228600" eaLnBrk="0" hangingPunct="0">
                <a:lnSpc>
                  <a:spcPct val="95000"/>
                </a:lnSpc>
                <a:spcBef>
                  <a:spcPct val="30000"/>
                </a:spcBef>
              </a:pPr>
              <a:r>
                <a:rPr lang="en-US" sz="3200" b="1">
                  <a:solidFill>
                    <a:schemeClr val="tx2"/>
                  </a:solidFill>
                  <a:latin typeface="Verdana" pitchFamily="34" charset="0"/>
                </a:rPr>
                <a:t>2008</a:t>
              </a:r>
              <a:r>
                <a:rPr lang="en-US" sz="2400" b="1">
                  <a:solidFill>
                    <a:schemeClr val="tx2"/>
                  </a:solidFill>
                  <a:latin typeface="Verdana" pitchFamily="34" charset="0"/>
                </a:rPr>
                <a:t> </a:t>
              </a:r>
            </a:p>
            <a:p>
              <a:pPr marL="228600" indent="-228600" eaLnBrk="0" hangingPunct="0">
                <a:lnSpc>
                  <a:spcPct val="95000"/>
                </a:lnSpc>
                <a:spcBef>
                  <a:spcPct val="30000"/>
                </a:spcBef>
                <a:buFontTx/>
                <a:buChar char="•"/>
              </a:pPr>
              <a:r>
                <a:rPr lang="en-US" sz="2000" b="1">
                  <a:latin typeface="Verdana" pitchFamily="34" charset="0"/>
                </a:rPr>
                <a:t>5,1M op/s</a:t>
              </a:r>
            </a:p>
            <a:p>
              <a:pPr marL="228600" indent="-228600" eaLnBrk="0" hangingPunct="0">
                <a:lnSpc>
                  <a:spcPct val="95000"/>
                </a:lnSpc>
                <a:spcBef>
                  <a:spcPct val="30000"/>
                </a:spcBef>
                <a:buFontTx/>
                <a:buChar char="•"/>
              </a:pPr>
              <a:r>
                <a:rPr lang="en-US" sz="2000" b="1">
                  <a:latin typeface="Verdana" pitchFamily="34" charset="0"/>
                </a:rPr>
                <a:t>1 rack</a:t>
              </a:r>
            </a:p>
            <a:p>
              <a:pPr marL="228600" indent="-228600" eaLnBrk="0" hangingPunct="0">
                <a:lnSpc>
                  <a:spcPct val="95000"/>
                </a:lnSpc>
                <a:spcBef>
                  <a:spcPct val="30000"/>
                </a:spcBef>
                <a:buFontTx/>
                <a:buChar char="•"/>
              </a:pPr>
              <a:r>
                <a:rPr lang="en-US" sz="2000" b="1">
                  <a:latin typeface="Verdana" pitchFamily="34" charset="0"/>
                </a:rPr>
                <a:t>17 servid.</a:t>
              </a:r>
            </a:p>
            <a:p>
              <a:pPr marL="228600" indent="-228600" eaLnBrk="0" hangingPunct="0">
                <a:lnSpc>
                  <a:spcPct val="95000"/>
                </a:lnSpc>
                <a:spcBef>
                  <a:spcPct val="30000"/>
                </a:spcBef>
                <a:buFontTx/>
                <a:buChar char="•"/>
              </a:pPr>
              <a:r>
                <a:rPr lang="en-US" sz="2000" b="1">
                  <a:latin typeface="Verdana" pitchFamily="34" charset="0"/>
                </a:rPr>
                <a:t>435 m</a:t>
              </a:r>
              <a:r>
                <a:rPr lang="en-US" sz="2000" b="1" baseline="30000">
                  <a:latin typeface="Verdana" pitchFamily="34" charset="0"/>
                </a:rPr>
                <a:t>2</a:t>
              </a:r>
            </a:p>
            <a:p>
              <a:pPr marL="228600" indent="-228600" eaLnBrk="0" hangingPunct="0">
                <a:lnSpc>
                  <a:spcPct val="95000"/>
                </a:lnSpc>
                <a:spcBef>
                  <a:spcPct val="30000"/>
                </a:spcBef>
                <a:buFontTx/>
                <a:buChar char="•"/>
              </a:pPr>
              <a:r>
                <a:rPr lang="en-US" sz="2000" b="1">
                  <a:latin typeface="Verdana" pitchFamily="34" charset="0"/>
                </a:rPr>
                <a:t>6 kW</a:t>
              </a:r>
            </a:p>
          </p:txBody>
        </p:sp>
        <p:sp>
          <p:nvSpPr>
            <p:cNvPr id="86042" name="AutoShape 26"/>
            <p:cNvSpPr>
              <a:spLocks noChangeArrowheads="1"/>
            </p:cNvSpPr>
            <p:nvPr/>
          </p:nvSpPr>
          <p:spPr bwMode="auto">
            <a:xfrm>
              <a:off x="3422" y="1004"/>
              <a:ext cx="576" cy="1129"/>
            </a:xfrm>
            <a:prstGeom prst="roundRect">
              <a:avLst>
                <a:gd name="adj" fmla="val 7292"/>
              </a:avLst>
            </a:prstGeom>
            <a:gradFill rotWithShape="1">
              <a:gsLst>
                <a:gs pos="0">
                  <a:schemeClr val="tx2">
                    <a:gamma/>
                    <a:tint val="98431"/>
                    <a:invGamma/>
                    <a:alpha val="20000"/>
                  </a:schemeClr>
                </a:gs>
                <a:gs pos="100000">
                  <a:schemeClr val="tx2">
                    <a:alpha val="0"/>
                  </a:schemeClr>
                </a:gs>
              </a:gsLst>
              <a:lin ang="5400000" scaled="1"/>
            </a:gradFill>
            <a:ln w="1905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endParaRPr lang="en-GB" sz="2400" b="1">
                <a:latin typeface="Verdana" pitchFamily="34" charset="0"/>
              </a:endParaRPr>
            </a:p>
          </p:txBody>
        </p:sp>
        <p:pic>
          <p:nvPicPr>
            <p:cNvPr id="86043" name="Picture 27" descr="server2"/>
            <p:cNvPicPr>
              <a:picLocks noChangeAspect="1" noChangeArrowheads="1"/>
            </p:cNvPicPr>
            <p:nvPr/>
          </p:nvPicPr>
          <p:blipFill>
            <a:blip r:embed="rId3"/>
            <a:srcRect l="8728" t="2351" r="13092" b="3918"/>
            <a:stretch>
              <a:fillRect/>
            </a:stretch>
          </p:blipFill>
          <p:spPr bwMode="auto">
            <a:xfrm>
              <a:off x="3423" y="991"/>
              <a:ext cx="576" cy="1140"/>
            </a:xfrm>
            <a:prstGeom prst="rect">
              <a:avLst/>
            </a:prstGeom>
            <a:noFill/>
            <a:effectLst/>
          </p:spPr>
        </p:pic>
      </p:grpSp>
      <p:sp>
        <p:nvSpPr>
          <p:cNvPr id="86044" name="AutoShape 28"/>
          <p:cNvSpPr>
            <a:spLocks noChangeArrowheads="1"/>
          </p:cNvSpPr>
          <p:nvPr/>
        </p:nvSpPr>
        <p:spPr bwMode="auto">
          <a:xfrm flipH="1">
            <a:off x="4805363" y="2139950"/>
            <a:ext cx="552450" cy="666750"/>
          </a:xfrm>
          <a:prstGeom prst="leftArrow">
            <a:avLst>
              <a:gd name="adj1" fmla="val 64463"/>
              <a:gd name="adj2" fmla="val 40630"/>
            </a:avLst>
          </a:prstGeom>
          <a:gradFill rotWithShape="0">
            <a:gsLst>
              <a:gs pos="0">
                <a:schemeClr val="bg2">
                  <a:gamma/>
                  <a:shade val="95294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86047" name="Picture 31" descr="xeon08_rgb_s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6400" y="171450"/>
            <a:ext cx="666750" cy="828675"/>
          </a:xfrm>
          <a:prstGeom prst="rect">
            <a:avLst/>
          </a:prstGeom>
          <a:noFill/>
        </p:spPr>
      </p:pic>
      <p:sp>
        <p:nvSpPr>
          <p:cNvPr id="86048" name="Text Box 32"/>
          <p:cNvSpPr txBox="1">
            <a:spLocks noChangeArrowheads="1"/>
          </p:cNvSpPr>
          <p:nvPr/>
        </p:nvSpPr>
        <p:spPr bwMode="auto">
          <a:xfrm>
            <a:off x="76200" y="3914775"/>
            <a:ext cx="9067800" cy="28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ctr">
              <a:lnSpc>
                <a:spcPct val="90000"/>
              </a:lnSpc>
              <a:spcBef>
                <a:spcPct val="40000"/>
              </a:spcBef>
              <a:buSzPct val="125000"/>
              <a:buFont typeface="Times" pitchFamily="18" charset="0"/>
              <a:buNone/>
            </a:pPr>
            <a:r>
              <a:rPr lang="es-ES_tradnl" sz="1400" b="1">
                <a:solidFill>
                  <a:schemeClr val="tx2"/>
                </a:solidFill>
                <a:latin typeface="Verdana" pitchFamily="34" charset="0"/>
              </a:rPr>
              <a:t>La misma capacidad para ejecutar 5,1 M op/s, reduciendo espacio, coste y energía</a:t>
            </a:r>
            <a:endParaRPr lang="en-US" sz="1400" b="1">
              <a:solidFill>
                <a:schemeClr val="tx2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33333E-6 1.18668E-6 L -0.2118 1.18668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6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6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44" grpId="0" animBg="1"/>
      <p:bldP spid="860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3" y="203200"/>
            <a:ext cx="7710487" cy="889000"/>
          </a:xfrm>
        </p:spPr>
        <p:txBody>
          <a:bodyPr/>
          <a:lstStyle/>
          <a:p>
            <a:r>
              <a:rPr lang="en-US" sz="3000"/>
              <a:t>…y también en 4 vías </a:t>
            </a:r>
            <a:r>
              <a:rPr lang="en-US"/>
              <a:t/>
            </a:r>
            <a:br>
              <a:rPr lang="en-US"/>
            </a:br>
            <a:r>
              <a:rPr lang="en-US" sz="1600" i="1"/>
              <a:t>Plataformas basadas en Intel</a:t>
            </a:r>
            <a:r>
              <a:rPr lang="en-US" sz="1600" i="1" baseline="30000"/>
              <a:t>®</a:t>
            </a:r>
            <a:r>
              <a:rPr lang="en-US" sz="1600" i="1"/>
              <a:t> Xeon</a:t>
            </a:r>
            <a:r>
              <a:rPr lang="en-US" sz="1600" i="1" baseline="30000"/>
              <a:t>®</a:t>
            </a:r>
            <a:r>
              <a:rPr lang="en-US" sz="1600" i="1"/>
              <a:t> 7300 vs. AMD*Opteron</a:t>
            </a:r>
          </a:p>
        </p:txBody>
      </p:sp>
      <p:sp>
        <p:nvSpPr>
          <p:cNvPr id="121859" name="AutoShape 3"/>
          <p:cNvSpPr>
            <a:spLocks noChangeArrowheads="1"/>
          </p:cNvSpPr>
          <p:nvPr/>
        </p:nvSpPr>
        <p:spPr bwMode="auto">
          <a:xfrm>
            <a:off x="4502150" y="1447800"/>
            <a:ext cx="4164013" cy="3771900"/>
          </a:xfrm>
          <a:prstGeom prst="roundRect">
            <a:avLst>
              <a:gd name="adj" fmla="val 6843"/>
            </a:avLst>
          </a:prstGeom>
          <a:solidFill>
            <a:schemeClr val="tx2">
              <a:alpha val="10001"/>
            </a:schemeClr>
          </a:solidFill>
          <a:ln w="19050" algn="ctr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b="1">
                <a:solidFill>
                  <a:schemeClr val="tx2"/>
                </a:solidFill>
                <a:latin typeface="Verdana" pitchFamily="34" charset="0"/>
              </a:rPr>
              <a:t>#1 en rendimiento para BBDD, ERP y e-commerce</a:t>
            </a:r>
            <a:endParaRPr lang="en-US" b="1">
              <a:latin typeface="Verdana" pitchFamily="34" charset="0"/>
            </a:endParaRPr>
          </a:p>
          <a:p>
            <a:pPr marL="225425" indent="-225425">
              <a:spcBef>
                <a:spcPct val="20000"/>
              </a:spcBef>
              <a:buFontTx/>
              <a:buChar char="•"/>
            </a:pPr>
            <a:endParaRPr lang="en-US" b="1">
              <a:latin typeface="Verdana" pitchFamily="34" charset="0"/>
            </a:endParaRP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b="1">
                <a:latin typeface="Verdana" pitchFamily="34" charset="0"/>
              </a:rPr>
              <a:t>Hasta x2,5 más operaciones por segundo</a:t>
            </a:r>
            <a:r>
              <a:rPr lang="en-US" b="1" baseline="30000">
                <a:latin typeface="Verdana" pitchFamily="34" charset="0"/>
              </a:rPr>
              <a:t>1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endParaRPr lang="en-US">
              <a:latin typeface="Verdana" pitchFamily="34" charset="0"/>
            </a:endParaRPr>
          </a:p>
          <a:p>
            <a:pPr marL="225425" indent="-225425">
              <a:spcBef>
                <a:spcPct val="20000"/>
              </a:spcBef>
              <a:buFontTx/>
              <a:buChar char="•"/>
            </a:pPr>
            <a:r>
              <a:rPr lang="en-US" b="1">
                <a:latin typeface="Verdana" pitchFamily="34" charset="0"/>
              </a:rPr>
              <a:t>Ventaja Tecnológica:</a:t>
            </a:r>
          </a:p>
          <a:p>
            <a:pPr marL="576263" lvl="1" indent="-236538">
              <a:spcBef>
                <a:spcPct val="20000"/>
              </a:spcBef>
              <a:buFont typeface="Verdana" pitchFamily="34" charset="0"/>
              <a:buChar char="–"/>
            </a:pPr>
            <a:r>
              <a:rPr lang="en-US" sz="1600">
                <a:latin typeface="Verdana" pitchFamily="34" charset="0"/>
              </a:rPr>
              <a:t>Cuatro núcleos en 4 vías desde Sept. 2007</a:t>
            </a:r>
          </a:p>
          <a:p>
            <a:pPr marL="576263" lvl="1" indent="-236538">
              <a:spcBef>
                <a:spcPct val="20000"/>
              </a:spcBef>
              <a:buFont typeface="Verdana" pitchFamily="34" charset="0"/>
              <a:buChar char="–"/>
            </a:pPr>
            <a:r>
              <a:rPr lang="en-US" sz="1600">
                <a:latin typeface="Verdana" pitchFamily="34" charset="0"/>
              </a:rPr>
              <a:t>x4 tamaño de caché</a:t>
            </a:r>
          </a:p>
          <a:p>
            <a:pPr marL="576263" lvl="1" indent="-236538">
              <a:spcBef>
                <a:spcPct val="20000"/>
              </a:spcBef>
              <a:buFont typeface="Verdana" pitchFamily="34" charset="0"/>
              <a:buChar char="–"/>
            </a:pPr>
            <a:r>
              <a:rPr lang="en-US" sz="1600">
                <a:latin typeface="Verdana" pitchFamily="34" charset="0"/>
              </a:rPr>
              <a:t>Procesadores de 4 vías más rápidos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549275" y="1260475"/>
            <a:ext cx="3538538" cy="650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tIns="91440" bIns="9144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Demanda de Datos Empresarial</a:t>
            </a:r>
          </a:p>
        </p:txBody>
      </p:sp>
      <p:sp>
        <p:nvSpPr>
          <p:cNvPr id="121861" name="AutoShape 5"/>
          <p:cNvSpPr>
            <a:spLocks noChangeArrowheads="1"/>
          </p:cNvSpPr>
          <p:nvPr/>
        </p:nvSpPr>
        <p:spPr bwMode="auto">
          <a:xfrm>
            <a:off x="1277938" y="3768725"/>
            <a:ext cx="657225" cy="1254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1862" name="AutoShape 6"/>
          <p:cNvSpPr>
            <a:spLocks noChangeArrowheads="1"/>
          </p:cNvSpPr>
          <p:nvPr/>
        </p:nvSpPr>
        <p:spPr bwMode="auto">
          <a:xfrm>
            <a:off x="2627313" y="3502025"/>
            <a:ext cx="657225" cy="15208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1863" name="AutoShape 7"/>
          <p:cNvSpPr>
            <a:spLocks noChangeArrowheads="1"/>
          </p:cNvSpPr>
          <p:nvPr/>
        </p:nvSpPr>
        <p:spPr bwMode="auto">
          <a:xfrm>
            <a:off x="3314700" y="2387600"/>
            <a:ext cx="657225" cy="2635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1864" name="AutoShape 8"/>
          <p:cNvSpPr>
            <a:spLocks noChangeArrowheads="1"/>
          </p:cNvSpPr>
          <p:nvPr/>
        </p:nvSpPr>
        <p:spPr bwMode="auto">
          <a:xfrm>
            <a:off x="584200" y="4003675"/>
            <a:ext cx="657225" cy="1019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9966"/>
              </a:gs>
              <a:gs pos="50000">
                <a:srgbClr val="339966">
                  <a:gamma/>
                  <a:tint val="73725"/>
                  <a:invGamma/>
                </a:srgbClr>
              </a:gs>
              <a:gs pos="100000">
                <a:srgbClr val="339966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1865" name="Rectangle 9"/>
          <p:cNvSpPr>
            <a:spLocks noChangeArrowheads="1"/>
          </p:cNvSpPr>
          <p:nvPr/>
        </p:nvSpPr>
        <p:spPr bwMode="auto">
          <a:xfrm>
            <a:off x="3419475" y="2462213"/>
            <a:ext cx="48101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b="1">
                <a:solidFill>
                  <a:schemeClr val="bg1"/>
                </a:solidFill>
                <a:latin typeface="Verdana" pitchFamily="34" charset="0"/>
              </a:rPr>
              <a:t>2.52x</a:t>
            </a:r>
            <a:endParaRPr lang="en-US" sz="12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1444625" y="3257550"/>
            <a:ext cx="323850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1.80x</a:t>
            </a:r>
            <a:endParaRPr lang="en-US" sz="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1867" name="Rectangle 11"/>
          <p:cNvSpPr>
            <a:spLocks noChangeArrowheads="1"/>
          </p:cNvSpPr>
          <p:nvPr/>
        </p:nvSpPr>
        <p:spPr bwMode="auto">
          <a:xfrm>
            <a:off x="3276600" y="2128838"/>
            <a:ext cx="77628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>
                <a:latin typeface="Verdana" pitchFamily="34" charset="0"/>
              </a:rPr>
              <a:t>Specjbb*</a:t>
            </a:r>
            <a:br>
              <a:rPr lang="en-US" sz="1000" b="1">
                <a:latin typeface="Verdana" pitchFamily="34" charset="0"/>
              </a:rPr>
            </a:br>
            <a:r>
              <a:rPr lang="en-US" sz="1000" b="1">
                <a:latin typeface="Verdana" pitchFamily="34" charset="0"/>
              </a:rPr>
              <a:t>2005</a:t>
            </a:r>
            <a:endParaRPr lang="en-US" sz="1000">
              <a:latin typeface="Verdana" pitchFamily="34" charset="0"/>
            </a:endParaRPr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1257300" y="3500438"/>
            <a:ext cx="6715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>
                <a:latin typeface="Verdana" pitchFamily="34" charset="0"/>
              </a:rPr>
              <a:t>SAP*-SD </a:t>
            </a:r>
            <a:br>
              <a:rPr lang="en-US" sz="1000" b="1">
                <a:latin typeface="Verdana" pitchFamily="34" charset="0"/>
              </a:rPr>
            </a:br>
            <a:r>
              <a:rPr lang="en-US" sz="1000" b="1">
                <a:latin typeface="Verdana" pitchFamily="34" charset="0"/>
              </a:rPr>
              <a:t>2-Tier</a:t>
            </a:r>
            <a:endParaRPr lang="en-US" sz="1000">
              <a:latin typeface="Verdana" pitchFamily="34" charset="0"/>
            </a:endParaRPr>
          </a:p>
        </p:txBody>
      </p:sp>
      <p:sp>
        <p:nvSpPr>
          <p:cNvPr id="121869" name="Rectangle 13"/>
          <p:cNvSpPr>
            <a:spLocks noChangeArrowheads="1"/>
          </p:cNvSpPr>
          <p:nvPr/>
        </p:nvSpPr>
        <p:spPr bwMode="auto">
          <a:xfrm>
            <a:off x="601663" y="4241800"/>
            <a:ext cx="64135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700">
                <a:solidFill>
                  <a:schemeClr val="bg1"/>
                </a:solidFill>
                <a:latin typeface="Verdana" pitchFamily="34" charset="0"/>
              </a:rPr>
              <a:t>Best Published AMD* Opteron*</a:t>
            </a:r>
            <a:br>
              <a:rPr lang="en-US" sz="700">
                <a:solidFill>
                  <a:schemeClr val="bg1"/>
                </a:solidFill>
                <a:latin typeface="Verdana" pitchFamily="34" charset="0"/>
              </a:rPr>
            </a:br>
            <a:r>
              <a:rPr lang="en-US" sz="700">
                <a:solidFill>
                  <a:schemeClr val="bg1"/>
                </a:solidFill>
                <a:latin typeface="Verdana" pitchFamily="34" charset="0"/>
              </a:rPr>
              <a:t>8356 or 8222SE</a:t>
            </a:r>
          </a:p>
        </p:txBody>
      </p:sp>
      <p:sp>
        <p:nvSpPr>
          <p:cNvPr id="121870" name="Rectangle 14"/>
          <p:cNvSpPr>
            <a:spLocks noChangeArrowheads="1"/>
          </p:cNvSpPr>
          <p:nvPr/>
        </p:nvSpPr>
        <p:spPr bwMode="auto">
          <a:xfrm>
            <a:off x="1285875" y="4749800"/>
            <a:ext cx="64135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600">
                <a:solidFill>
                  <a:schemeClr val="bg1"/>
                </a:solidFill>
                <a:latin typeface="Verdana" pitchFamily="34" charset="0"/>
              </a:rPr>
              <a:t>Quad-core Intel</a:t>
            </a:r>
            <a:r>
              <a:rPr lang="en-US" sz="600" baseline="30000">
                <a:solidFill>
                  <a:schemeClr val="bg1"/>
                </a:solidFill>
                <a:latin typeface="Verdana" pitchFamily="34" charset="0"/>
              </a:rPr>
              <a:t>®</a:t>
            </a:r>
            <a:r>
              <a:rPr lang="en-US" sz="600">
                <a:solidFill>
                  <a:schemeClr val="bg1"/>
                </a:solidFill>
                <a:latin typeface="Verdana" pitchFamily="34" charset="0"/>
              </a:rPr>
              <a:t> Xeon</a:t>
            </a:r>
            <a:r>
              <a:rPr lang="en-US" sz="600" baseline="30000">
                <a:solidFill>
                  <a:schemeClr val="bg1"/>
                </a:solidFill>
                <a:latin typeface="Verdana" pitchFamily="34" charset="0"/>
              </a:rPr>
              <a:t>®</a:t>
            </a:r>
            <a:r>
              <a:rPr lang="en-US" sz="600">
                <a:solidFill>
                  <a:schemeClr val="bg1"/>
                </a:solidFill>
                <a:latin typeface="Verdana" pitchFamily="34" charset="0"/>
              </a:rPr>
              <a:t> X7350</a:t>
            </a:r>
          </a:p>
        </p:txBody>
      </p:sp>
      <p:sp>
        <p:nvSpPr>
          <p:cNvPr id="121871" name="Rectangle 15"/>
          <p:cNvSpPr>
            <a:spLocks noChangeArrowheads="1"/>
          </p:cNvSpPr>
          <p:nvPr/>
        </p:nvSpPr>
        <p:spPr bwMode="auto">
          <a:xfrm>
            <a:off x="2635250" y="4749800"/>
            <a:ext cx="64135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600">
                <a:solidFill>
                  <a:schemeClr val="bg1"/>
                </a:solidFill>
                <a:latin typeface="Verdana" pitchFamily="34" charset="0"/>
              </a:rPr>
              <a:t>Quad-core Intel</a:t>
            </a:r>
            <a:r>
              <a:rPr lang="en-US" sz="600" baseline="30000">
                <a:solidFill>
                  <a:schemeClr val="bg1"/>
                </a:solidFill>
                <a:latin typeface="Verdana" pitchFamily="34" charset="0"/>
              </a:rPr>
              <a:t>®</a:t>
            </a:r>
            <a:r>
              <a:rPr lang="en-US" sz="600">
                <a:solidFill>
                  <a:schemeClr val="bg1"/>
                </a:solidFill>
                <a:latin typeface="Verdana" pitchFamily="34" charset="0"/>
              </a:rPr>
              <a:t> Xeon</a:t>
            </a:r>
            <a:r>
              <a:rPr lang="en-US" sz="600" baseline="30000">
                <a:solidFill>
                  <a:schemeClr val="bg1"/>
                </a:solidFill>
                <a:latin typeface="Verdana" pitchFamily="34" charset="0"/>
              </a:rPr>
              <a:t>®</a:t>
            </a:r>
            <a:r>
              <a:rPr lang="en-US" sz="600">
                <a:solidFill>
                  <a:schemeClr val="bg1"/>
                </a:solidFill>
                <a:latin typeface="Verdana" pitchFamily="34" charset="0"/>
              </a:rPr>
              <a:t> X7350</a:t>
            </a:r>
          </a:p>
        </p:txBody>
      </p:sp>
      <p:sp>
        <p:nvSpPr>
          <p:cNvPr id="121872" name="Rectangle 16"/>
          <p:cNvSpPr>
            <a:spLocks noChangeArrowheads="1"/>
          </p:cNvSpPr>
          <p:nvPr/>
        </p:nvSpPr>
        <p:spPr bwMode="auto">
          <a:xfrm>
            <a:off x="3322638" y="4749800"/>
            <a:ext cx="64135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600">
                <a:solidFill>
                  <a:schemeClr val="bg1"/>
                </a:solidFill>
                <a:latin typeface="Verdana" pitchFamily="34" charset="0"/>
              </a:rPr>
              <a:t>Quad-core Intel</a:t>
            </a:r>
            <a:r>
              <a:rPr lang="en-US" sz="600" baseline="30000">
                <a:solidFill>
                  <a:schemeClr val="bg1"/>
                </a:solidFill>
                <a:latin typeface="Verdana" pitchFamily="34" charset="0"/>
              </a:rPr>
              <a:t>®</a:t>
            </a:r>
            <a:r>
              <a:rPr lang="en-US" sz="600">
                <a:solidFill>
                  <a:schemeClr val="bg1"/>
                </a:solidFill>
                <a:latin typeface="Verdana" pitchFamily="34" charset="0"/>
              </a:rPr>
              <a:t> Xeon</a:t>
            </a:r>
            <a:r>
              <a:rPr lang="en-US" sz="600" baseline="30000">
                <a:solidFill>
                  <a:schemeClr val="bg1"/>
                </a:solidFill>
                <a:latin typeface="Verdana" pitchFamily="34" charset="0"/>
              </a:rPr>
              <a:t>®</a:t>
            </a:r>
            <a:r>
              <a:rPr lang="en-US" sz="600">
                <a:solidFill>
                  <a:schemeClr val="bg1"/>
                </a:solidFill>
                <a:latin typeface="Verdana" pitchFamily="34" charset="0"/>
              </a:rPr>
              <a:t> X7350</a:t>
            </a:r>
          </a:p>
        </p:txBody>
      </p:sp>
      <p:sp>
        <p:nvSpPr>
          <p:cNvPr id="121875" name="Rectangle 19"/>
          <p:cNvSpPr>
            <a:spLocks noChangeArrowheads="1"/>
          </p:cNvSpPr>
          <p:nvPr/>
        </p:nvSpPr>
        <p:spPr bwMode="auto">
          <a:xfrm>
            <a:off x="2738438" y="3357563"/>
            <a:ext cx="45561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>
                <a:latin typeface="Verdana" pitchFamily="34" charset="0"/>
              </a:rPr>
              <a:t>TPC*C</a:t>
            </a:r>
            <a:endParaRPr lang="en-US" sz="1000">
              <a:latin typeface="Verdana" pitchFamily="34" charset="0"/>
            </a:endParaRPr>
          </a:p>
        </p:txBody>
      </p:sp>
      <p:sp>
        <p:nvSpPr>
          <p:cNvPr id="121877" name="Rectangle 21"/>
          <p:cNvSpPr>
            <a:spLocks noChangeArrowheads="1"/>
          </p:cNvSpPr>
          <p:nvPr/>
        </p:nvSpPr>
        <p:spPr bwMode="auto">
          <a:xfrm>
            <a:off x="1377950" y="3835400"/>
            <a:ext cx="48101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b="1">
                <a:solidFill>
                  <a:schemeClr val="bg1"/>
                </a:solidFill>
                <a:latin typeface="Verdana" pitchFamily="34" charset="0"/>
              </a:rPr>
              <a:t>1.07x</a:t>
            </a:r>
            <a:endParaRPr lang="en-US" sz="12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1878" name="Rectangle 22"/>
          <p:cNvSpPr>
            <a:spLocks noChangeArrowheads="1"/>
          </p:cNvSpPr>
          <p:nvPr/>
        </p:nvSpPr>
        <p:spPr bwMode="auto">
          <a:xfrm>
            <a:off x="2730500" y="3587750"/>
            <a:ext cx="481013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b="1">
                <a:solidFill>
                  <a:schemeClr val="bg1"/>
                </a:solidFill>
                <a:latin typeface="Verdana" pitchFamily="34" charset="0"/>
              </a:rPr>
              <a:t>1.28x</a:t>
            </a:r>
            <a:endParaRPr lang="en-US" sz="12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1879" name="AutoShape 23"/>
          <p:cNvSpPr>
            <a:spLocks noChangeArrowheads="1"/>
          </p:cNvSpPr>
          <p:nvPr/>
        </p:nvSpPr>
        <p:spPr bwMode="auto">
          <a:xfrm>
            <a:off x="1951038" y="3627438"/>
            <a:ext cx="657225" cy="14112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tint val="7372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21880" name="Rectangle 24"/>
          <p:cNvSpPr>
            <a:spLocks noChangeArrowheads="1"/>
          </p:cNvSpPr>
          <p:nvPr/>
        </p:nvSpPr>
        <p:spPr bwMode="auto">
          <a:xfrm>
            <a:off x="2117725" y="2881313"/>
            <a:ext cx="32385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2.60x</a:t>
            </a:r>
            <a:endParaRPr lang="en-US" sz="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1881" name="Rectangle 25"/>
          <p:cNvSpPr>
            <a:spLocks noChangeArrowheads="1"/>
          </p:cNvSpPr>
          <p:nvPr/>
        </p:nvSpPr>
        <p:spPr bwMode="auto">
          <a:xfrm>
            <a:off x="1958975" y="4749800"/>
            <a:ext cx="64135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600">
                <a:solidFill>
                  <a:schemeClr val="bg1"/>
                </a:solidFill>
                <a:latin typeface="Verdana" pitchFamily="34" charset="0"/>
              </a:rPr>
              <a:t>Quad-core Intel</a:t>
            </a:r>
            <a:r>
              <a:rPr lang="en-US" sz="600" baseline="30000">
                <a:solidFill>
                  <a:schemeClr val="bg1"/>
                </a:solidFill>
                <a:latin typeface="Verdana" pitchFamily="34" charset="0"/>
              </a:rPr>
              <a:t>®</a:t>
            </a:r>
            <a:r>
              <a:rPr lang="en-US" sz="600">
                <a:solidFill>
                  <a:schemeClr val="bg1"/>
                </a:solidFill>
                <a:latin typeface="Verdana" pitchFamily="34" charset="0"/>
              </a:rPr>
              <a:t> Xeon</a:t>
            </a:r>
            <a:r>
              <a:rPr lang="en-US" sz="600" baseline="30000">
                <a:solidFill>
                  <a:schemeClr val="bg1"/>
                </a:solidFill>
                <a:latin typeface="Verdana" pitchFamily="34" charset="0"/>
              </a:rPr>
              <a:t>®</a:t>
            </a:r>
            <a:r>
              <a:rPr lang="en-US" sz="600">
                <a:solidFill>
                  <a:schemeClr val="bg1"/>
                </a:solidFill>
                <a:latin typeface="Verdana" pitchFamily="34" charset="0"/>
              </a:rPr>
              <a:t> X7350</a:t>
            </a:r>
          </a:p>
        </p:txBody>
      </p:sp>
      <p:sp>
        <p:nvSpPr>
          <p:cNvPr id="121882" name="Rectangle 26"/>
          <p:cNvSpPr>
            <a:spLocks noChangeArrowheads="1"/>
          </p:cNvSpPr>
          <p:nvPr/>
        </p:nvSpPr>
        <p:spPr bwMode="auto">
          <a:xfrm>
            <a:off x="1908175" y="3368675"/>
            <a:ext cx="7350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000" b="1">
                <a:latin typeface="Verdana" pitchFamily="34" charset="0"/>
              </a:rPr>
              <a:t>SPECint*_</a:t>
            </a:r>
            <a:br>
              <a:rPr lang="en-US" sz="1000" b="1">
                <a:latin typeface="Verdana" pitchFamily="34" charset="0"/>
              </a:rPr>
            </a:br>
            <a:r>
              <a:rPr lang="en-US" sz="1000" b="1">
                <a:latin typeface="Verdana" pitchFamily="34" charset="0"/>
              </a:rPr>
              <a:t>rate 2006</a:t>
            </a:r>
            <a:endParaRPr lang="en-US" sz="1000">
              <a:latin typeface="Verdana" pitchFamily="34" charset="0"/>
            </a:endParaRPr>
          </a:p>
        </p:txBody>
      </p:sp>
      <p:sp>
        <p:nvSpPr>
          <p:cNvPr id="121883" name="Rectangle 27"/>
          <p:cNvSpPr>
            <a:spLocks noChangeArrowheads="1"/>
          </p:cNvSpPr>
          <p:nvPr/>
        </p:nvSpPr>
        <p:spPr bwMode="auto">
          <a:xfrm>
            <a:off x="2054225" y="3694113"/>
            <a:ext cx="48101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b="1">
                <a:solidFill>
                  <a:schemeClr val="bg1"/>
                </a:solidFill>
                <a:latin typeface="Verdana" pitchFamily="34" charset="0"/>
              </a:rPr>
              <a:t>1.16x</a:t>
            </a:r>
            <a:endParaRPr lang="en-US" sz="12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1885" name="AutoShape 29"/>
          <p:cNvSpPr>
            <a:spLocks noChangeArrowheads="1"/>
          </p:cNvSpPr>
          <p:nvPr/>
        </p:nvSpPr>
        <p:spPr bwMode="auto">
          <a:xfrm>
            <a:off x="452438" y="5314950"/>
            <a:ext cx="8239125" cy="704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Verdana" pitchFamily="34" charset="0"/>
              </a:rPr>
              <a:t>Impulse la productividad con procesador de 4 núcleos     Intel</a:t>
            </a:r>
            <a:r>
              <a:rPr lang="en-US" b="1" baseline="30000">
                <a:solidFill>
                  <a:schemeClr val="tx2"/>
                </a:solidFill>
                <a:latin typeface="Verdana" pitchFamily="34" charset="0"/>
              </a:rPr>
              <a:t>®</a:t>
            </a:r>
            <a:r>
              <a:rPr lang="en-US" b="1">
                <a:solidFill>
                  <a:schemeClr val="tx2"/>
                </a:solidFill>
                <a:latin typeface="Verdana" pitchFamily="34" charset="0"/>
              </a:rPr>
              <a:t> Xeon</a:t>
            </a:r>
            <a:r>
              <a:rPr lang="en-US" b="1" baseline="30000">
                <a:solidFill>
                  <a:schemeClr val="tx2"/>
                </a:solidFill>
                <a:latin typeface="Verdana" pitchFamily="34" charset="0"/>
              </a:rPr>
              <a:t>®</a:t>
            </a:r>
            <a:r>
              <a:rPr lang="en-US" b="1">
                <a:solidFill>
                  <a:schemeClr val="tx2"/>
                </a:solidFill>
                <a:latin typeface="Verdana" pitchFamily="34" charset="0"/>
              </a:rPr>
              <a:t> 7300</a:t>
            </a:r>
          </a:p>
        </p:txBody>
      </p:sp>
      <p:pic>
        <p:nvPicPr>
          <p:cNvPr id="121890" name="Picture 34" descr="xeon08_rgb_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6400" y="171450"/>
            <a:ext cx="666750" cy="8286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390525" y="2524125"/>
            <a:ext cx="8524875" cy="993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C62A9">
                  <a:alpha val="20000"/>
                </a:srgbClr>
              </a:gs>
              <a:gs pos="100000">
                <a:schemeClr val="tx2">
                  <a:alpha val="0"/>
                </a:schemeClr>
              </a:gs>
            </a:gsLst>
            <a:lin ang="5400000" scaled="1"/>
          </a:gradFill>
          <a:ln w="19050" algn="ctr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</p:txBody>
      </p:sp>
      <p:sp>
        <p:nvSpPr>
          <p:cNvPr id="55299" name="AutoShape 3"/>
          <p:cNvSpPr>
            <a:spLocks noChangeArrowheads="1"/>
          </p:cNvSpPr>
          <p:nvPr/>
        </p:nvSpPr>
        <p:spPr bwMode="auto">
          <a:xfrm>
            <a:off x="390525" y="3733800"/>
            <a:ext cx="8524875" cy="993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C62A9">
                  <a:alpha val="20000"/>
                </a:srgbClr>
              </a:gs>
              <a:gs pos="100000">
                <a:schemeClr val="tx2">
                  <a:alpha val="0"/>
                </a:schemeClr>
              </a:gs>
            </a:gsLst>
            <a:lin ang="5400000" scaled="1"/>
          </a:gradFill>
          <a:ln w="19050" algn="ctr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390525" y="1295400"/>
            <a:ext cx="8524875" cy="993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C62A9">
                  <a:alpha val="20000"/>
                </a:srgbClr>
              </a:gs>
              <a:gs pos="100000">
                <a:schemeClr val="tx2">
                  <a:alpha val="0"/>
                </a:schemeClr>
              </a:gs>
            </a:gsLst>
            <a:lin ang="5400000" scaled="1"/>
          </a:gradFill>
          <a:ln w="19050" algn="ctr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  <a:p>
            <a:pPr algn="ctr"/>
            <a:endParaRPr lang="en-US" b="1">
              <a:latin typeface="Verdana" pitchFamily="34" charset="0"/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Intel proporciona liderazgo absoluto para su Centro de Datos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5802313"/>
            <a:ext cx="91440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SzPct val="125000"/>
              <a:buFont typeface="Times" pitchFamily="18" charset="0"/>
              <a:buNone/>
            </a:pPr>
            <a:r>
              <a:rPr lang="en-US" sz="900">
                <a:solidFill>
                  <a:schemeClr val="tx2"/>
                </a:solidFill>
                <a:latin typeface="Verdana" pitchFamily="34" charset="0"/>
              </a:rPr>
              <a:t>For notes and disclaimers, see legal information slide at end of this presentation.</a:t>
            </a:r>
          </a:p>
        </p:txBody>
      </p:sp>
      <p:sp>
        <p:nvSpPr>
          <p:cNvPr id="55303" name="AutoShape 7"/>
          <p:cNvSpPr>
            <a:spLocks noChangeArrowheads="1"/>
          </p:cNvSpPr>
          <p:nvPr/>
        </p:nvSpPr>
        <p:spPr bwMode="auto">
          <a:xfrm>
            <a:off x="452438" y="5276850"/>
            <a:ext cx="8239125" cy="476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2225" algn="ctr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>
              <a:lnSpc>
                <a:spcPct val="75000"/>
              </a:lnSpc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Verdana" pitchFamily="34" charset="0"/>
              </a:rPr>
              <a:t>Maximize Your Data Center Value With Intel Solutions</a:t>
            </a: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1797050" y="3897313"/>
            <a:ext cx="2519363" cy="6762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latin typeface="Verdana" pitchFamily="34" charset="0"/>
              </a:rPr>
              <a:t>Liderazgo en eficiencia </a:t>
            </a: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1797050" y="2697163"/>
            <a:ext cx="2686050" cy="6762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latin typeface="Verdana" pitchFamily="34" charset="0"/>
              </a:rPr>
              <a:t>Liderazgo en virtualización</a:t>
            </a: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1797050" y="1457325"/>
            <a:ext cx="2603500" cy="6762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latin typeface="Verdana" pitchFamily="34" charset="0"/>
              </a:rPr>
              <a:t>Liderazgo en rendimiento </a:t>
            </a:r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4344988" y="3929063"/>
            <a:ext cx="4799012" cy="6143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SPEC Power: Top 10 sólo de Intel </a:t>
            </a:r>
            <a:br>
              <a:rPr lang="en-US">
                <a:latin typeface="Verdana" pitchFamily="34" charset="0"/>
              </a:rPr>
            </a:br>
            <a:r>
              <a:rPr lang="en-US" sz="2000" b="1">
                <a:solidFill>
                  <a:schemeClr val="hlink"/>
                </a:solidFill>
                <a:latin typeface="Verdana" pitchFamily="34" charset="0"/>
              </a:rPr>
              <a:t>Maximización</a:t>
            </a:r>
            <a:r>
              <a:rPr lang="en-US" sz="2000">
                <a:latin typeface="Verdana" pitchFamily="34" charset="0"/>
              </a:rPr>
              <a:t> de la </a:t>
            </a:r>
            <a:r>
              <a:rPr lang="en-US" sz="2000" b="1">
                <a:latin typeface="Verdana" pitchFamily="34" charset="0"/>
              </a:rPr>
              <a:t>Densidad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4344988" y="2605088"/>
            <a:ext cx="4570412" cy="8620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Liderazgo en rendimiento y más rica integración de plataforma </a:t>
            </a:r>
            <a:br>
              <a:rPr lang="en-US">
                <a:latin typeface="Verdana" pitchFamily="34" charset="0"/>
              </a:rPr>
            </a:br>
            <a:r>
              <a:rPr lang="en-US" sz="2000" b="1">
                <a:solidFill>
                  <a:schemeClr val="hlink"/>
                </a:solidFill>
                <a:latin typeface="Verdana" pitchFamily="34" charset="0"/>
              </a:rPr>
              <a:t>Maximización</a:t>
            </a:r>
            <a:r>
              <a:rPr lang="en-US" sz="2000">
                <a:latin typeface="Verdana" pitchFamily="34" charset="0"/>
              </a:rPr>
              <a:t> de la </a:t>
            </a:r>
            <a:r>
              <a:rPr lang="en-US" sz="2000" b="1">
                <a:latin typeface="Verdana" pitchFamily="34" charset="0"/>
              </a:rPr>
              <a:t>Utilización</a:t>
            </a: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4344988" y="1365250"/>
            <a:ext cx="4570412" cy="8620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Intel</a:t>
            </a:r>
            <a:r>
              <a:rPr lang="en-US" baseline="30000">
                <a:latin typeface="Verdana" pitchFamily="34" charset="0"/>
              </a:rPr>
              <a:t>®</a:t>
            </a:r>
            <a:r>
              <a:rPr lang="en-US">
                <a:latin typeface="Verdana" pitchFamily="34" charset="0"/>
              </a:rPr>
              <a:t> Xeon</a:t>
            </a:r>
            <a:r>
              <a:rPr lang="en-US" baseline="30000">
                <a:latin typeface="Verdana" pitchFamily="34" charset="0"/>
              </a:rPr>
              <a:t>®,</a:t>
            </a:r>
            <a:r>
              <a:rPr lang="en-US">
                <a:latin typeface="Verdana" pitchFamily="34" charset="0"/>
              </a:rPr>
              <a:t> líder en BBDD, Java y benchmarks de web</a:t>
            </a:r>
            <a:br>
              <a:rPr lang="en-US">
                <a:latin typeface="Verdana" pitchFamily="34" charset="0"/>
              </a:rPr>
            </a:br>
            <a:r>
              <a:rPr lang="en-US" sz="2000" b="1">
                <a:solidFill>
                  <a:schemeClr val="hlink"/>
                </a:solidFill>
                <a:latin typeface="Verdana" pitchFamily="34" charset="0"/>
              </a:rPr>
              <a:t>Maximización</a:t>
            </a:r>
            <a:r>
              <a:rPr lang="en-US" sz="2000">
                <a:latin typeface="Verdana" pitchFamily="34" charset="0"/>
              </a:rPr>
              <a:t> del </a:t>
            </a:r>
            <a:r>
              <a:rPr lang="en-US" sz="2000" b="1">
                <a:latin typeface="Verdana" pitchFamily="34" charset="0"/>
              </a:rPr>
              <a:t>Rendimiento</a:t>
            </a:r>
          </a:p>
        </p:txBody>
      </p:sp>
      <p:pic>
        <p:nvPicPr>
          <p:cNvPr id="5531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" y="1371600"/>
            <a:ext cx="1219200" cy="8477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55311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950" y="2613025"/>
            <a:ext cx="1219200" cy="8477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55312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950" y="3811588"/>
            <a:ext cx="1225550" cy="8477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22" name="AutoShape 10"/>
          <p:cNvSpPr>
            <a:spLocks noChangeArrowheads="1"/>
          </p:cNvSpPr>
          <p:nvPr/>
        </p:nvSpPr>
        <p:spPr bwMode="invGray">
          <a:xfrm>
            <a:off x="2000250" y="1816100"/>
            <a:ext cx="325755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gamma/>
                  <a:tint val="95294"/>
                  <a:invGamma/>
                  <a:alpha val="2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en-GB" sz="1600" b="1">
              <a:latin typeface="Verdana" pitchFamily="34" charset="0"/>
            </a:endParaRPr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invGray">
          <a:xfrm>
            <a:off x="5010150" y="1816100"/>
            <a:ext cx="325755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gamma/>
                  <a:tint val="95294"/>
                  <a:invGamma/>
                  <a:alpha val="2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en-GB" sz="1600" b="1">
              <a:latin typeface="Verdana" pitchFamily="34" charset="0"/>
            </a:endParaRPr>
          </a:p>
        </p:txBody>
      </p:sp>
      <p:sp>
        <p:nvSpPr>
          <p:cNvPr id="2" name="AutoShape 10"/>
          <p:cNvSpPr>
            <a:spLocks noChangeArrowheads="1"/>
          </p:cNvSpPr>
          <p:nvPr/>
        </p:nvSpPr>
        <p:spPr bwMode="invGray">
          <a:xfrm>
            <a:off x="2000250" y="2673350"/>
            <a:ext cx="325755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gamma/>
                  <a:tint val="95294"/>
                  <a:invGamma/>
                  <a:alpha val="2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en-GB" sz="1600" b="1">
              <a:latin typeface="Verdana" pitchFamily="34" charset="0"/>
            </a:endParaRPr>
          </a:p>
        </p:txBody>
      </p:sp>
      <p:sp>
        <p:nvSpPr>
          <p:cNvPr id="3" name="AutoShape 11"/>
          <p:cNvSpPr>
            <a:spLocks noChangeArrowheads="1"/>
          </p:cNvSpPr>
          <p:nvPr/>
        </p:nvSpPr>
        <p:spPr bwMode="invGray">
          <a:xfrm>
            <a:off x="5010150" y="2673350"/>
            <a:ext cx="325755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gamma/>
                  <a:tint val="95294"/>
                  <a:invGamma/>
                  <a:alpha val="2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en-GB" sz="1600" b="1">
              <a:latin typeface="Verdana" pitchFamily="34" charset="0"/>
            </a:endParaRP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invGray">
          <a:xfrm>
            <a:off x="2000250" y="3530600"/>
            <a:ext cx="325755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gamma/>
                  <a:tint val="95294"/>
                  <a:invGamma/>
                  <a:alpha val="2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en-GB" sz="1600" b="1">
              <a:latin typeface="Verdana" pitchFamily="34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invGray">
          <a:xfrm>
            <a:off x="5010150" y="3530600"/>
            <a:ext cx="325755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gamma/>
                  <a:tint val="95294"/>
                  <a:invGamma/>
                  <a:alpha val="2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en-GB" sz="1600" b="1">
              <a:latin typeface="Verdana" pitchFamily="34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invGray">
          <a:xfrm>
            <a:off x="2000250" y="4387850"/>
            <a:ext cx="325755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gamma/>
                  <a:tint val="95294"/>
                  <a:invGamma/>
                  <a:alpha val="2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en-GB" sz="1600" b="1">
              <a:latin typeface="Verdana" pitchFamily="34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invGray">
          <a:xfrm>
            <a:off x="5010150" y="4387850"/>
            <a:ext cx="325755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gamma/>
                  <a:tint val="95294"/>
                  <a:invGamma/>
                  <a:alpha val="2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en-GB" sz="1600" b="1">
              <a:latin typeface="Verdana" pitchFamily="34" charset="0"/>
            </a:endParaRPr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Liderazgo continuado </a:t>
            </a:r>
          </a:p>
        </p:txBody>
      </p:sp>
      <p:grpSp>
        <p:nvGrpSpPr>
          <p:cNvPr id="103435" name="Group 11"/>
          <p:cNvGrpSpPr>
            <a:grpSpLocks/>
          </p:cNvGrpSpPr>
          <p:nvPr/>
        </p:nvGrpSpPr>
        <p:grpSpPr bwMode="auto">
          <a:xfrm>
            <a:off x="476250" y="1819275"/>
            <a:ext cx="1366838" cy="684213"/>
            <a:chOff x="300" y="1074"/>
            <a:chExt cx="861" cy="431"/>
          </a:xfrm>
        </p:grpSpPr>
        <p:grpSp>
          <p:nvGrpSpPr>
            <p:cNvPr id="103436" name="Group 12"/>
            <p:cNvGrpSpPr>
              <a:grpSpLocks/>
            </p:cNvGrpSpPr>
            <p:nvPr/>
          </p:nvGrpSpPr>
          <p:grpSpPr bwMode="auto">
            <a:xfrm>
              <a:off x="518" y="1074"/>
              <a:ext cx="423" cy="289"/>
              <a:chOff x="2715" y="1144"/>
              <a:chExt cx="949" cy="660"/>
            </a:xfrm>
          </p:grpSpPr>
          <p:pic>
            <p:nvPicPr>
              <p:cNvPr id="103437" name="Picture 13" descr="Die_alpha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-2142" b="46939"/>
              <a:stretch>
                <a:fillRect/>
              </a:stretch>
            </p:blipFill>
            <p:spPr bwMode="auto">
              <a:xfrm>
                <a:off x="2715" y="1144"/>
                <a:ext cx="572" cy="624"/>
              </a:xfrm>
              <a:prstGeom prst="rect">
                <a:avLst/>
              </a:prstGeom>
              <a:noFill/>
              <a:effectLst/>
            </p:spPr>
          </p:pic>
          <p:pic>
            <p:nvPicPr>
              <p:cNvPr id="103438" name="Picture 14" descr="Die_alpha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b="43878"/>
              <a:stretch>
                <a:fillRect/>
              </a:stretch>
            </p:blipFill>
            <p:spPr bwMode="auto">
              <a:xfrm>
                <a:off x="3104" y="1144"/>
                <a:ext cx="560" cy="660"/>
              </a:xfrm>
              <a:prstGeom prst="rect">
                <a:avLst/>
              </a:prstGeom>
              <a:noFill/>
              <a:effectLst/>
            </p:spPr>
          </p:pic>
        </p:grpSp>
        <p:sp>
          <p:nvSpPr>
            <p:cNvPr id="103439" name="Rectangle 15"/>
            <p:cNvSpPr>
              <a:spLocks noChangeArrowheads="1"/>
            </p:cNvSpPr>
            <p:nvPr/>
          </p:nvSpPr>
          <p:spPr bwMode="auto">
            <a:xfrm>
              <a:off x="300" y="1333"/>
              <a:ext cx="861" cy="17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400" b="1">
                  <a:latin typeface="Verdana" pitchFamily="34" charset="0"/>
                </a:rPr>
                <a:t>Procesador </a:t>
              </a:r>
            </a:p>
          </p:txBody>
        </p:sp>
      </p:grpSp>
      <p:grpSp>
        <p:nvGrpSpPr>
          <p:cNvPr id="103440" name="Group 16"/>
          <p:cNvGrpSpPr>
            <a:grpSpLocks/>
          </p:cNvGrpSpPr>
          <p:nvPr/>
        </p:nvGrpSpPr>
        <p:grpSpPr bwMode="auto">
          <a:xfrm>
            <a:off x="487363" y="2687638"/>
            <a:ext cx="1347787" cy="655637"/>
            <a:chOff x="307" y="1597"/>
            <a:chExt cx="849" cy="413"/>
          </a:xfrm>
        </p:grpSpPr>
        <p:pic>
          <p:nvPicPr>
            <p:cNvPr id="103441" name="Picture 17" descr="Intel® PRO/1000 PT Quad Port Server Adapter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9" y="1597"/>
              <a:ext cx="401" cy="271"/>
            </a:xfrm>
            <a:prstGeom prst="rect">
              <a:avLst/>
            </a:prstGeom>
            <a:noFill/>
            <a:effectLst>
              <a:outerShdw dist="35921" dir="2700000" algn="ctr" rotWithShape="0">
                <a:schemeClr val="bg2"/>
              </a:outerShdw>
            </a:effectLst>
          </p:spPr>
        </p:pic>
        <p:sp>
          <p:nvSpPr>
            <p:cNvPr id="103442" name="Rectangle 18"/>
            <p:cNvSpPr>
              <a:spLocks noChangeArrowheads="1"/>
            </p:cNvSpPr>
            <p:nvPr/>
          </p:nvSpPr>
          <p:spPr bwMode="auto">
            <a:xfrm>
              <a:off x="307" y="1838"/>
              <a:ext cx="849" cy="17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400" b="1">
                  <a:latin typeface="Verdana" pitchFamily="34" charset="0"/>
                </a:rPr>
                <a:t>Plataforma </a:t>
              </a:r>
            </a:p>
          </p:txBody>
        </p:sp>
      </p:grpSp>
      <p:grpSp>
        <p:nvGrpSpPr>
          <p:cNvPr id="103443" name="Group 19"/>
          <p:cNvGrpSpPr>
            <a:grpSpLocks/>
          </p:cNvGrpSpPr>
          <p:nvPr/>
        </p:nvGrpSpPr>
        <p:grpSpPr bwMode="auto">
          <a:xfrm>
            <a:off x="415925" y="3535363"/>
            <a:ext cx="1487488" cy="630237"/>
            <a:chOff x="262" y="2097"/>
            <a:chExt cx="937" cy="397"/>
          </a:xfrm>
        </p:grpSpPr>
        <p:pic>
          <p:nvPicPr>
            <p:cNvPr id="103444" name="Picture 2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4" y="2097"/>
              <a:ext cx="452" cy="24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</p:pic>
        <p:sp>
          <p:nvSpPr>
            <p:cNvPr id="103445" name="Rectangle 21"/>
            <p:cNvSpPr>
              <a:spLocks noChangeArrowheads="1"/>
            </p:cNvSpPr>
            <p:nvPr/>
          </p:nvSpPr>
          <p:spPr bwMode="auto">
            <a:xfrm>
              <a:off x="262" y="2322"/>
              <a:ext cx="937" cy="172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400" b="1">
                  <a:latin typeface="Verdana" pitchFamily="34" charset="0"/>
                </a:rPr>
                <a:t>Aceleradores</a:t>
              </a:r>
            </a:p>
          </p:txBody>
        </p:sp>
      </p:grpSp>
      <p:grpSp>
        <p:nvGrpSpPr>
          <p:cNvPr id="103446" name="Group 22"/>
          <p:cNvGrpSpPr>
            <a:grpSpLocks/>
          </p:cNvGrpSpPr>
          <p:nvPr/>
        </p:nvGrpSpPr>
        <p:grpSpPr bwMode="auto">
          <a:xfrm>
            <a:off x="244475" y="4271963"/>
            <a:ext cx="1836738" cy="804862"/>
            <a:chOff x="154" y="2616"/>
            <a:chExt cx="1157" cy="507"/>
          </a:xfrm>
        </p:grpSpPr>
        <p:pic>
          <p:nvPicPr>
            <p:cNvPr id="103447" name="Picture 2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AF8F9"/>
                </a:clrFrom>
                <a:clrTo>
                  <a:srgbClr val="FAF8F9">
                    <a:alpha val="0"/>
                  </a:srgbClr>
                </a:clrTo>
              </a:clrChange>
            </a:blip>
            <a:srcRect t="24243" b="27272"/>
            <a:stretch>
              <a:fillRect/>
            </a:stretch>
          </p:blipFill>
          <p:spPr bwMode="auto">
            <a:xfrm>
              <a:off x="484" y="2616"/>
              <a:ext cx="492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3448" name="Rectangle 24"/>
            <p:cNvSpPr>
              <a:spLocks noChangeArrowheads="1"/>
            </p:cNvSpPr>
            <p:nvPr/>
          </p:nvSpPr>
          <p:spPr bwMode="auto">
            <a:xfrm>
              <a:off x="154" y="2810"/>
              <a:ext cx="1157" cy="313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400" b="1">
                  <a:latin typeface="Verdana" pitchFamily="34" charset="0"/>
                </a:rPr>
                <a:t>Redes y </a:t>
              </a:r>
            </a:p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400" b="1">
                  <a:latin typeface="Verdana" pitchFamily="34" charset="0"/>
                </a:rPr>
                <a:t>almacenamiento</a:t>
              </a:r>
            </a:p>
          </p:txBody>
        </p:sp>
      </p:grpSp>
      <p:sp>
        <p:nvSpPr>
          <p:cNvPr id="103449" name="Text Box 25"/>
          <p:cNvSpPr txBox="1">
            <a:spLocks noChangeArrowheads="1"/>
          </p:cNvSpPr>
          <p:nvPr/>
        </p:nvSpPr>
        <p:spPr bwMode="auto">
          <a:xfrm>
            <a:off x="2425700" y="1933575"/>
            <a:ext cx="26733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400">
                <a:latin typeface="Verdana" pitchFamily="34" charset="0"/>
              </a:rPr>
              <a:t>Líder en </a:t>
            </a:r>
            <a:r>
              <a:rPr lang="en-US" sz="1400" b="1">
                <a:latin typeface="Verdana" pitchFamily="34" charset="0"/>
              </a:rPr>
              <a:t>Spec, TPCC, Vmark, Vconsolidate</a:t>
            </a:r>
          </a:p>
        </p:txBody>
      </p:sp>
      <p:sp>
        <p:nvSpPr>
          <p:cNvPr id="103450" name="Text Box 26"/>
          <p:cNvSpPr txBox="1">
            <a:spLocks noChangeArrowheads="1"/>
          </p:cNvSpPr>
          <p:nvPr/>
        </p:nvSpPr>
        <p:spPr bwMode="auto">
          <a:xfrm>
            <a:off x="2911475" y="2806700"/>
            <a:ext cx="170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400">
                <a:latin typeface="Verdana" pitchFamily="34" charset="0"/>
              </a:rPr>
              <a:t>I/O acceleration con </a:t>
            </a:r>
            <a:r>
              <a:rPr lang="en-US" sz="1400" b="1">
                <a:latin typeface="Verdana" pitchFamily="34" charset="0"/>
              </a:rPr>
              <a:t>QuickData</a:t>
            </a:r>
          </a:p>
        </p:txBody>
      </p:sp>
      <p:sp>
        <p:nvSpPr>
          <p:cNvPr id="103451" name="Text Box 27"/>
          <p:cNvSpPr txBox="1">
            <a:spLocks noChangeArrowheads="1"/>
          </p:cNvSpPr>
          <p:nvPr/>
        </p:nvSpPr>
        <p:spPr bwMode="auto">
          <a:xfrm>
            <a:off x="2911475" y="3670300"/>
            <a:ext cx="170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400" b="1">
                <a:latin typeface="Verdana" pitchFamily="34" charset="0"/>
              </a:rPr>
              <a:t>FSB</a:t>
            </a:r>
            <a:r>
              <a:rPr lang="en-US" sz="1400">
                <a:latin typeface="Verdana" pitchFamily="34" charset="0"/>
              </a:rPr>
              <a:t> Accelerators</a:t>
            </a:r>
            <a:endParaRPr lang="en-US" sz="1400" b="1">
              <a:latin typeface="Verdana" pitchFamily="34" charset="0"/>
            </a:endParaRPr>
          </a:p>
        </p:txBody>
      </p:sp>
      <p:sp>
        <p:nvSpPr>
          <p:cNvPr id="103452" name="Text Box 28"/>
          <p:cNvSpPr txBox="1">
            <a:spLocks noChangeArrowheads="1"/>
          </p:cNvSpPr>
          <p:nvPr/>
        </p:nvSpPr>
        <p:spPr bwMode="auto">
          <a:xfrm>
            <a:off x="5330825" y="3671888"/>
            <a:ext cx="28829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400" b="1">
                <a:latin typeface="Verdana" pitchFamily="34" charset="0"/>
              </a:rPr>
              <a:t>QuickPath</a:t>
            </a:r>
            <a:r>
              <a:rPr lang="en-US" sz="1400">
                <a:latin typeface="Verdana" pitchFamily="34" charset="0"/>
              </a:rPr>
              <a:t> Accelerators con QuickAssist Interface</a:t>
            </a:r>
            <a:endParaRPr lang="en-US" sz="1400" b="1">
              <a:latin typeface="Verdana" pitchFamily="34" charset="0"/>
            </a:endParaRPr>
          </a:p>
        </p:txBody>
      </p:sp>
      <p:sp>
        <p:nvSpPr>
          <p:cNvPr id="103453" name="Text Box 29"/>
          <p:cNvSpPr txBox="1">
            <a:spLocks noChangeArrowheads="1"/>
          </p:cNvSpPr>
          <p:nvPr/>
        </p:nvSpPr>
        <p:spPr bwMode="auto">
          <a:xfrm>
            <a:off x="5235575" y="4500563"/>
            <a:ext cx="3073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400" b="1">
                <a:latin typeface="Verdana" pitchFamily="34" charset="0"/>
              </a:rPr>
              <a:t>Raid</a:t>
            </a:r>
            <a:r>
              <a:rPr lang="en-US" sz="1400">
                <a:latin typeface="Verdana" pitchFamily="34" charset="0"/>
              </a:rPr>
              <a:t> Acceleration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400" b="1">
                <a:latin typeface="Verdana" pitchFamily="34" charset="0"/>
              </a:rPr>
              <a:t>SSD</a:t>
            </a:r>
            <a:r>
              <a:rPr lang="en-US" sz="1400">
                <a:latin typeface="Verdana" pitchFamily="34" charset="0"/>
              </a:rPr>
              <a:t> Drives</a:t>
            </a:r>
            <a:endParaRPr lang="en-US" sz="1400" b="1">
              <a:latin typeface="Verdana" pitchFamily="34" charset="0"/>
            </a:endParaRPr>
          </a:p>
        </p:txBody>
      </p:sp>
      <p:sp>
        <p:nvSpPr>
          <p:cNvPr id="103454" name="Text Box 30"/>
          <p:cNvSpPr txBox="1">
            <a:spLocks noChangeArrowheads="1"/>
          </p:cNvSpPr>
          <p:nvPr/>
        </p:nvSpPr>
        <p:spPr bwMode="auto">
          <a:xfrm>
            <a:off x="2911475" y="4522788"/>
            <a:ext cx="170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400" b="1">
                <a:latin typeface="Verdana" pitchFamily="34" charset="0"/>
              </a:rPr>
              <a:t>10GB</a:t>
            </a:r>
            <a:r>
              <a:rPr lang="en-US" sz="1400">
                <a:latin typeface="Verdana" pitchFamily="34" charset="0"/>
              </a:rPr>
              <a:t> Ethernet, VT-c, VMDq</a:t>
            </a:r>
            <a:endParaRPr lang="en-US" sz="1400" b="1">
              <a:latin typeface="Verdana" pitchFamily="34" charset="0"/>
            </a:endParaRPr>
          </a:p>
        </p:txBody>
      </p:sp>
      <p:sp>
        <p:nvSpPr>
          <p:cNvPr id="103455" name="Text Box 31"/>
          <p:cNvSpPr txBox="1">
            <a:spLocks noChangeArrowheads="1"/>
          </p:cNvSpPr>
          <p:nvPr/>
        </p:nvSpPr>
        <p:spPr bwMode="auto">
          <a:xfrm>
            <a:off x="5176838" y="1912938"/>
            <a:ext cx="31908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400" b="1">
                <a:latin typeface="Verdana" pitchFamily="34" charset="0"/>
              </a:rPr>
              <a:t>Nehalem</a:t>
            </a:r>
            <a:r>
              <a:rPr lang="en-US" sz="1400">
                <a:latin typeface="Verdana" pitchFamily="34" charset="0"/>
              </a:rPr>
              <a:t> Núcleos y Threads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400" b="1">
                <a:latin typeface="Verdana" pitchFamily="34" charset="0"/>
              </a:rPr>
              <a:t>SSE4</a:t>
            </a:r>
            <a:r>
              <a:rPr lang="en-US" sz="1400">
                <a:latin typeface="Verdana" pitchFamily="34" charset="0"/>
              </a:rPr>
              <a:t> Data Instructions</a:t>
            </a:r>
          </a:p>
        </p:txBody>
      </p:sp>
      <p:sp>
        <p:nvSpPr>
          <p:cNvPr id="103456" name="Text Box 32"/>
          <p:cNvSpPr txBox="1">
            <a:spLocks noChangeArrowheads="1"/>
          </p:cNvSpPr>
          <p:nvPr/>
        </p:nvSpPr>
        <p:spPr bwMode="auto">
          <a:xfrm>
            <a:off x="5397500" y="2716213"/>
            <a:ext cx="27495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400">
                <a:latin typeface="Verdana" pitchFamily="34" charset="0"/>
              </a:rPr>
              <a:t>Alta velocidad de interconexión con </a:t>
            </a:r>
            <a:r>
              <a:rPr lang="en-US" sz="1400" b="1">
                <a:latin typeface="Verdana" pitchFamily="34" charset="0"/>
              </a:rPr>
              <a:t>QuickPath</a:t>
            </a:r>
            <a:r>
              <a:rPr lang="en-US" sz="1400">
                <a:latin typeface="Verdana" pitchFamily="34" charset="0"/>
              </a:rPr>
              <a:t> </a:t>
            </a:r>
            <a:endParaRPr lang="en-US" sz="1400" b="1">
              <a:latin typeface="Verdana" pitchFamily="34" charset="0"/>
            </a:endParaRPr>
          </a:p>
        </p:txBody>
      </p:sp>
      <p:grpSp>
        <p:nvGrpSpPr>
          <p:cNvPr id="103457" name="Group 33"/>
          <p:cNvGrpSpPr>
            <a:grpSpLocks/>
          </p:cNvGrpSpPr>
          <p:nvPr/>
        </p:nvGrpSpPr>
        <p:grpSpPr bwMode="auto">
          <a:xfrm>
            <a:off x="614363" y="5065713"/>
            <a:ext cx="1089025" cy="725487"/>
            <a:chOff x="480" y="3222"/>
            <a:chExt cx="500" cy="335"/>
          </a:xfrm>
        </p:grpSpPr>
        <p:sp>
          <p:nvSpPr>
            <p:cNvPr id="103458" name="Rectangle 34"/>
            <p:cNvSpPr>
              <a:spLocks noChangeArrowheads="1"/>
            </p:cNvSpPr>
            <p:nvPr/>
          </p:nvSpPr>
          <p:spPr bwMode="auto">
            <a:xfrm>
              <a:off x="480" y="3431"/>
              <a:ext cx="500" cy="126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  <a:spcBef>
                  <a:spcPct val="20000"/>
                </a:spcBef>
              </a:pPr>
              <a:r>
                <a:rPr lang="en-US" sz="1400" b="1">
                  <a:latin typeface="Verdana" pitchFamily="34" charset="0"/>
                </a:rPr>
                <a:t>Software</a:t>
              </a:r>
            </a:p>
          </p:txBody>
        </p:sp>
        <p:pic>
          <p:nvPicPr>
            <p:cNvPr id="103459" name="Picture 35" descr="logo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24" y="3222"/>
              <a:ext cx="412" cy="228"/>
            </a:xfrm>
            <a:prstGeom prst="rect">
              <a:avLst/>
            </a:prstGeom>
            <a:noFill/>
          </p:spPr>
        </p:pic>
      </p:grpSp>
      <p:sp>
        <p:nvSpPr>
          <p:cNvPr id="103460" name="Text Box 36"/>
          <p:cNvSpPr txBox="1">
            <a:spLocks noChangeArrowheads="1"/>
          </p:cNvSpPr>
          <p:nvPr/>
        </p:nvSpPr>
        <p:spPr bwMode="auto">
          <a:xfrm>
            <a:off x="2203450" y="5265738"/>
            <a:ext cx="60293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lang="en-US" sz="1400">
                <a:latin typeface="Verdana" pitchFamily="34" charset="0"/>
              </a:rPr>
              <a:t>Los mejores </a:t>
            </a:r>
            <a:r>
              <a:rPr lang="en-US" sz="1400" b="1">
                <a:latin typeface="Verdana" pitchFamily="34" charset="0"/>
              </a:rPr>
              <a:t>Compiladores, Optimizadores, y Herramientas de Grid y Threading</a:t>
            </a:r>
          </a:p>
        </p:txBody>
      </p:sp>
      <p:sp>
        <p:nvSpPr>
          <p:cNvPr id="103461" name="Rectangle 37"/>
          <p:cNvSpPr>
            <a:spLocks noChangeArrowheads="1"/>
          </p:cNvSpPr>
          <p:nvPr/>
        </p:nvSpPr>
        <p:spPr bwMode="auto">
          <a:xfrm>
            <a:off x="0" y="5802313"/>
            <a:ext cx="914400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SzPct val="125000"/>
              <a:buFont typeface="Times" pitchFamily="18" charset="0"/>
              <a:buNone/>
            </a:pPr>
            <a:r>
              <a:rPr lang="en-US" sz="900">
                <a:solidFill>
                  <a:schemeClr val="tx2"/>
                </a:solidFill>
                <a:latin typeface="Verdana" pitchFamily="34" charset="0"/>
              </a:rPr>
              <a:t>All future products, dates, and figures are preliminary and are subject to change without any notice.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invGray">
          <a:xfrm>
            <a:off x="2000250" y="1168400"/>
            <a:ext cx="3524250" cy="762000"/>
          </a:xfrm>
          <a:prstGeom prst="rightArrow">
            <a:avLst>
              <a:gd name="adj1" fmla="val 54583"/>
              <a:gd name="adj2" fmla="val 67833"/>
            </a:avLst>
          </a:prstGeom>
          <a:gradFill rotWithShape="1">
            <a:gsLst>
              <a:gs pos="0">
                <a:schemeClr val="accent2">
                  <a:alpha val="0"/>
                </a:schemeClr>
              </a:gs>
              <a:gs pos="100000">
                <a:schemeClr val="accent2">
                  <a:gamma/>
                  <a:tint val="95294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1600" b="1">
                <a:latin typeface="Verdana" pitchFamily="34" charset="0"/>
              </a:rPr>
              <a:t>Hoy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invGray">
          <a:xfrm>
            <a:off x="5010150" y="1168400"/>
            <a:ext cx="3524250" cy="762000"/>
          </a:xfrm>
          <a:prstGeom prst="rightArrow">
            <a:avLst>
              <a:gd name="adj1" fmla="val 54583"/>
              <a:gd name="adj2" fmla="val 67833"/>
            </a:avLst>
          </a:pr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gamma/>
                  <a:tint val="95294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r>
              <a:rPr lang="en-US" sz="1600" b="1">
                <a:latin typeface="Verdana" pitchFamily="34" charset="0"/>
              </a:rPr>
              <a:t>Futuro</a:t>
            </a:r>
          </a:p>
        </p:txBody>
      </p:sp>
      <p:pic>
        <p:nvPicPr>
          <p:cNvPr id="103464" name="Picture 4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8063" y="238125"/>
            <a:ext cx="2587625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AutoShape 11"/>
          <p:cNvSpPr>
            <a:spLocks noChangeArrowheads="1"/>
          </p:cNvSpPr>
          <p:nvPr/>
        </p:nvSpPr>
        <p:spPr bwMode="invGray">
          <a:xfrm>
            <a:off x="2133600" y="5257800"/>
            <a:ext cx="60579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2">
                  <a:alpha val="0"/>
                </a:schemeClr>
              </a:gs>
              <a:gs pos="100000">
                <a:schemeClr val="tx2">
                  <a:gamma/>
                  <a:tint val="95294"/>
                  <a:invGamma/>
                  <a:alpha val="2000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en-GB" sz="1600" b="1"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AutoShape 3"/>
          <p:cNvSpPr>
            <a:spLocks noChangeArrowheads="1"/>
          </p:cNvSpPr>
          <p:nvPr/>
        </p:nvSpPr>
        <p:spPr bwMode="auto">
          <a:xfrm>
            <a:off x="4603750" y="1020763"/>
            <a:ext cx="3016250" cy="4424362"/>
          </a:xfrm>
          <a:prstGeom prst="roundRect">
            <a:avLst>
              <a:gd name="adj" fmla="val 8287"/>
            </a:avLst>
          </a:prstGeom>
          <a:gradFill rotWithShape="1">
            <a:gsLst>
              <a:gs pos="0">
                <a:schemeClr val="tx2">
                  <a:gamma/>
                  <a:tint val="98431"/>
                  <a:invGamma/>
                  <a:alpha val="20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1"/>
          </a:gradFill>
          <a:ln w="19050" algn="ctr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126980" name="AutoShape 4"/>
          <p:cNvSpPr>
            <a:spLocks noChangeArrowheads="1"/>
          </p:cNvSpPr>
          <p:nvPr/>
        </p:nvSpPr>
        <p:spPr bwMode="auto">
          <a:xfrm>
            <a:off x="1524000" y="1017588"/>
            <a:ext cx="3022600" cy="4424362"/>
          </a:xfrm>
          <a:prstGeom prst="roundRect">
            <a:avLst>
              <a:gd name="adj" fmla="val 8287"/>
            </a:avLst>
          </a:prstGeom>
          <a:gradFill rotWithShape="1">
            <a:gsLst>
              <a:gs pos="0">
                <a:schemeClr val="tx2">
                  <a:gamma/>
                  <a:tint val="98431"/>
                  <a:invGamma/>
                  <a:alpha val="20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1"/>
          </a:gradFill>
          <a:ln w="19050" algn="ctr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Próximos productos</a:t>
            </a:r>
            <a:endParaRPr lang="en-US"/>
          </a:p>
        </p:txBody>
      </p:sp>
      <p:sp>
        <p:nvSpPr>
          <p:cNvPr id="90119" name="TextBox 14"/>
          <p:cNvSpPr txBox="1">
            <a:spLocks noChangeArrowheads="1"/>
          </p:cNvSpPr>
          <p:nvPr/>
        </p:nvSpPr>
        <p:spPr bwMode="auto">
          <a:xfrm>
            <a:off x="5408613" y="1187450"/>
            <a:ext cx="1317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Verdana" pitchFamily="34" charset="0"/>
              </a:rPr>
              <a:t>Nehalem</a:t>
            </a:r>
          </a:p>
        </p:txBody>
      </p:sp>
      <p:sp>
        <p:nvSpPr>
          <p:cNvPr id="90120" name="TextBox 15"/>
          <p:cNvSpPr txBox="1">
            <a:spLocks noChangeArrowheads="1"/>
          </p:cNvSpPr>
          <p:nvPr/>
        </p:nvSpPr>
        <p:spPr bwMode="auto">
          <a:xfrm>
            <a:off x="2201863" y="1184275"/>
            <a:ext cx="1692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Verdana" pitchFamily="34" charset="0"/>
              </a:rPr>
              <a:t>Dunnington</a:t>
            </a:r>
          </a:p>
        </p:txBody>
      </p:sp>
      <p:sp>
        <p:nvSpPr>
          <p:cNvPr id="90122" name="TextBox 20"/>
          <p:cNvSpPr txBox="1">
            <a:spLocks noChangeArrowheads="1"/>
          </p:cNvSpPr>
          <p:nvPr/>
        </p:nvSpPr>
        <p:spPr bwMode="auto">
          <a:xfrm>
            <a:off x="4981575" y="2720975"/>
            <a:ext cx="2171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90000"/>
              </a:lnSpc>
              <a:spcBef>
                <a:spcPct val="85000"/>
              </a:spcBef>
            </a:pPr>
            <a:r>
              <a:rPr lang="en-US" sz="1500">
                <a:latin typeface="Verdana" pitchFamily="34" charset="0"/>
              </a:rPr>
              <a:t>Controlador de memoria integrado</a:t>
            </a:r>
          </a:p>
        </p:txBody>
      </p:sp>
      <p:sp>
        <p:nvSpPr>
          <p:cNvPr id="90123" name="TextBox 21"/>
          <p:cNvSpPr txBox="1">
            <a:spLocks noChangeArrowheads="1"/>
          </p:cNvSpPr>
          <p:nvPr/>
        </p:nvSpPr>
        <p:spPr bwMode="auto">
          <a:xfrm>
            <a:off x="1981200" y="2717800"/>
            <a:ext cx="2133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90000"/>
              </a:lnSpc>
              <a:spcBef>
                <a:spcPct val="85000"/>
              </a:spcBef>
            </a:pPr>
            <a:r>
              <a:rPr lang="en-US" sz="1500">
                <a:latin typeface="Verdana" pitchFamily="34" charset="0"/>
              </a:rPr>
              <a:t>Intel</a:t>
            </a:r>
            <a:r>
              <a:rPr lang="en-US" sz="1500" baseline="30000">
                <a:latin typeface="Verdana" pitchFamily="34" charset="0"/>
              </a:rPr>
              <a:t>®</a:t>
            </a:r>
            <a:r>
              <a:rPr lang="en-US" sz="1500">
                <a:latin typeface="Verdana" pitchFamily="34" charset="0"/>
              </a:rPr>
              <a:t> Xeon</a:t>
            </a:r>
            <a:r>
              <a:rPr lang="en-US" sz="1500" baseline="30000">
                <a:latin typeface="Verdana" pitchFamily="34" charset="0"/>
              </a:rPr>
              <a:t>®</a:t>
            </a:r>
            <a:r>
              <a:rPr lang="en-US" sz="1500">
                <a:latin typeface="Verdana" pitchFamily="34" charset="0"/>
              </a:rPr>
              <a:t> 7300 socket compatible</a:t>
            </a:r>
          </a:p>
        </p:txBody>
      </p:sp>
      <p:pic>
        <p:nvPicPr>
          <p:cNvPr id="90128" name="Picture 16" descr="Picture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7638" y="1573213"/>
            <a:ext cx="16827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9" name="Picture 17" descr="Picture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6625" y="1574800"/>
            <a:ext cx="167322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31" name="Text Box 40"/>
          <p:cNvSpPr txBox="1">
            <a:spLocks noChangeArrowheads="1"/>
          </p:cNvSpPr>
          <p:nvPr/>
        </p:nvSpPr>
        <p:spPr bwMode="auto">
          <a:xfrm>
            <a:off x="0" y="5561013"/>
            <a:ext cx="9144000" cy="45878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lIns="91420" tIns="45711" rIns="91420" bIns="45711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chemeClr val="tx2"/>
                </a:solidFill>
                <a:latin typeface="Verdana" pitchFamily="34" charset="0"/>
              </a:rPr>
              <a:t>All dates, product descriptions, availability and plans are forecasts and subject to change without notice.  </a:t>
            </a:r>
            <a:r>
              <a:rPr lang="en-US" sz="800" baseline="30000">
                <a:solidFill>
                  <a:schemeClr val="tx2"/>
                </a:solidFill>
                <a:latin typeface="Verdana" pitchFamily="34" charset="0"/>
              </a:rPr>
              <a:t>1</a:t>
            </a:r>
            <a:r>
              <a:rPr lang="en-US" sz="800">
                <a:solidFill>
                  <a:schemeClr val="tx2"/>
                </a:solidFill>
                <a:latin typeface="Verdana" pitchFamily="34" charset="0"/>
              </a:rPr>
              <a:t>Based on early IOMETER results of  64K sequential reads.  </a:t>
            </a:r>
            <a:r>
              <a:rPr lang="en-US" sz="800" baseline="30000">
                <a:solidFill>
                  <a:schemeClr val="tx2"/>
                </a:solidFill>
                <a:latin typeface="Verdana" pitchFamily="34" charset="0"/>
              </a:rPr>
              <a:t>2</a:t>
            </a:r>
            <a:r>
              <a:rPr lang="en-US" sz="800">
                <a:solidFill>
                  <a:schemeClr val="tx2"/>
                </a:solidFill>
                <a:latin typeface="Verdana" pitchFamily="34" charset="0"/>
              </a:rPr>
              <a:t>Compared to Seagate 15k Savvio (ST936751SS) datasheet.  Tests and ratings are measured using specific computer systems / components and reflect the approximate performance of Intel products as measured by those tests.  Any difference in system hardware or software design or configuration may affect actual performance. </a:t>
            </a:r>
          </a:p>
        </p:txBody>
      </p:sp>
      <p:sp>
        <p:nvSpPr>
          <p:cNvPr id="90134" name="TextBox 20"/>
          <p:cNvSpPr txBox="1">
            <a:spLocks noChangeArrowheads="1"/>
          </p:cNvSpPr>
          <p:nvPr/>
        </p:nvSpPr>
        <p:spPr bwMode="auto">
          <a:xfrm>
            <a:off x="4981575" y="3457575"/>
            <a:ext cx="2171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90000"/>
              </a:lnSpc>
              <a:spcBef>
                <a:spcPct val="85000"/>
              </a:spcBef>
            </a:pPr>
            <a:r>
              <a:rPr lang="en-US" sz="1500">
                <a:latin typeface="Verdana" pitchFamily="34" charset="0"/>
              </a:rPr>
              <a:t>Multi-threading simultáneo</a:t>
            </a:r>
          </a:p>
        </p:txBody>
      </p:sp>
      <p:sp>
        <p:nvSpPr>
          <p:cNvPr id="90135" name="TextBox 20"/>
          <p:cNvSpPr txBox="1">
            <a:spLocks noChangeArrowheads="1"/>
          </p:cNvSpPr>
          <p:nvPr/>
        </p:nvSpPr>
        <p:spPr bwMode="auto">
          <a:xfrm>
            <a:off x="4981575" y="4219575"/>
            <a:ext cx="2171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90000"/>
              </a:lnSpc>
              <a:spcBef>
                <a:spcPct val="85000"/>
              </a:spcBef>
            </a:pPr>
            <a:r>
              <a:rPr lang="en-US" sz="1500">
                <a:latin typeface="Verdana" pitchFamily="34" charset="0"/>
              </a:rPr>
              <a:t>Gestión de la energía dinámica</a:t>
            </a:r>
          </a:p>
        </p:txBody>
      </p:sp>
      <p:sp>
        <p:nvSpPr>
          <p:cNvPr id="90136" name="TextBox 21"/>
          <p:cNvSpPr txBox="1">
            <a:spLocks noChangeArrowheads="1"/>
          </p:cNvSpPr>
          <p:nvPr/>
        </p:nvSpPr>
        <p:spPr bwMode="auto">
          <a:xfrm>
            <a:off x="1676400" y="3454400"/>
            <a:ext cx="27432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90000"/>
              </a:lnSpc>
              <a:spcBef>
                <a:spcPct val="85000"/>
              </a:spcBef>
            </a:pPr>
            <a:r>
              <a:rPr lang="en-US" sz="1500">
                <a:latin typeface="Verdana" pitchFamily="34" charset="0"/>
              </a:rPr>
              <a:t>6 núcleos</a:t>
            </a:r>
          </a:p>
          <a:p>
            <a:pPr algn="ctr">
              <a:lnSpc>
                <a:spcPct val="90000"/>
              </a:lnSpc>
              <a:spcBef>
                <a:spcPct val="85000"/>
              </a:spcBef>
            </a:pPr>
            <a:r>
              <a:rPr lang="en-US" sz="1500">
                <a:latin typeface="Verdana" pitchFamily="34" charset="0"/>
              </a:rPr>
              <a:t>Tecnología de 45nm, Hi-k </a:t>
            </a:r>
          </a:p>
        </p:txBody>
      </p:sp>
      <p:sp>
        <p:nvSpPr>
          <p:cNvPr id="90137" name="TextBox 21"/>
          <p:cNvSpPr txBox="1">
            <a:spLocks noChangeArrowheads="1"/>
          </p:cNvSpPr>
          <p:nvPr/>
        </p:nvSpPr>
        <p:spPr bwMode="auto">
          <a:xfrm>
            <a:off x="1981200" y="4264025"/>
            <a:ext cx="2133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90000"/>
              </a:lnSpc>
              <a:spcBef>
                <a:spcPct val="85000"/>
              </a:spcBef>
            </a:pPr>
            <a:r>
              <a:rPr lang="en-US" sz="1500">
                <a:latin typeface="Verdana" pitchFamily="34" charset="0"/>
              </a:rPr>
              <a:t>Intel</a:t>
            </a:r>
            <a:r>
              <a:rPr lang="en-US" sz="1500" baseline="30000">
                <a:latin typeface="Verdana" pitchFamily="34" charset="0"/>
              </a:rPr>
              <a:t>®</a:t>
            </a:r>
            <a:r>
              <a:rPr lang="en-US" sz="1500">
                <a:latin typeface="Verdana" pitchFamily="34" charset="0"/>
              </a:rPr>
              <a:t> VT FlexMigration</a:t>
            </a:r>
          </a:p>
        </p:txBody>
      </p:sp>
      <p:sp>
        <p:nvSpPr>
          <p:cNvPr id="90140" name="TextBox 20"/>
          <p:cNvSpPr txBox="1">
            <a:spLocks noChangeArrowheads="1"/>
          </p:cNvSpPr>
          <p:nvPr/>
        </p:nvSpPr>
        <p:spPr bwMode="auto">
          <a:xfrm>
            <a:off x="4991100" y="4954588"/>
            <a:ext cx="21717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90000"/>
              </a:lnSpc>
              <a:spcBef>
                <a:spcPct val="85000"/>
              </a:spcBef>
            </a:pPr>
            <a:r>
              <a:rPr lang="en-US" sz="1500">
                <a:latin typeface="Verdana" pitchFamily="34" charset="0"/>
              </a:rPr>
              <a:t>Producción Nov’08</a:t>
            </a:r>
          </a:p>
        </p:txBody>
      </p:sp>
      <p:sp>
        <p:nvSpPr>
          <p:cNvPr id="90142" name="TextBox 20"/>
          <p:cNvSpPr txBox="1">
            <a:spLocks noChangeArrowheads="1"/>
          </p:cNvSpPr>
          <p:nvPr/>
        </p:nvSpPr>
        <p:spPr bwMode="auto">
          <a:xfrm>
            <a:off x="1828800" y="4953000"/>
            <a:ext cx="24384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algn="ctr">
              <a:lnSpc>
                <a:spcPct val="90000"/>
              </a:lnSpc>
              <a:spcBef>
                <a:spcPct val="85000"/>
              </a:spcBef>
            </a:pPr>
            <a:r>
              <a:rPr lang="en-US" sz="1500">
                <a:latin typeface="Verdana" pitchFamily="34" charset="0"/>
              </a:rPr>
              <a:t>Disponible en Ago’08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white_intel_only">
  <a:themeElements>
    <a:clrScheme name="3_white_intel_only 3">
      <a:dk1>
        <a:srgbClr val="000000"/>
      </a:dk1>
      <a:lt1>
        <a:srgbClr val="FFFFFF"/>
      </a:lt1>
      <a:dk2>
        <a:srgbClr val="0860A8"/>
      </a:dk2>
      <a:lt2>
        <a:srgbClr val="567EB9"/>
      </a:lt2>
      <a:accent1>
        <a:srgbClr val="FF5C00"/>
      </a:accent1>
      <a:accent2>
        <a:srgbClr val="FDB605"/>
      </a:accent2>
      <a:accent3>
        <a:srgbClr val="FFFFFF"/>
      </a:accent3>
      <a:accent4>
        <a:srgbClr val="000000"/>
      </a:accent4>
      <a:accent5>
        <a:srgbClr val="FFB5AA"/>
      </a:accent5>
      <a:accent6>
        <a:srgbClr val="E5A504"/>
      </a:accent6>
      <a:hlink>
        <a:srgbClr val="AA014C"/>
      </a:hlink>
      <a:folHlink>
        <a:srgbClr val="771288"/>
      </a:folHlink>
    </a:clrScheme>
    <a:fontScheme name="3_white_intel_only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white_intel_only 1">
        <a:dk1>
          <a:srgbClr val="000000"/>
        </a:dk1>
        <a:lt1>
          <a:srgbClr val="FFFFFF"/>
        </a:lt1>
        <a:dk2>
          <a:srgbClr val="0860A8"/>
        </a:dk2>
        <a:lt2>
          <a:srgbClr val="0860A8"/>
        </a:lt2>
        <a:accent1>
          <a:srgbClr val="FF5C00"/>
        </a:accent1>
        <a:accent2>
          <a:srgbClr val="FDB605"/>
        </a:accent2>
        <a:accent3>
          <a:srgbClr val="FFFFFF"/>
        </a:accent3>
        <a:accent4>
          <a:srgbClr val="000000"/>
        </a:accent4>
        <a:accent5>
          <a:srgbClr val="FFB5AA"/>
        </a:accent5>
        <a:accent6>
          <a:srgbClr val="E5A504"/>
        </a:accent6>
        <a:hlink>
          <a:srgbClr val="AA014C"/>
        </a:hlink>
        <a:folHlink>
          <a:srgbClr val="37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_intel_only 2">
        <a:dk1>
          <a:srgbClr val="000000"/>
        </a:dk1>
        <a:lt1>
          <a:srgbClr val="FFFFFF"/>
        </a:lt1>
        <a:dk2>
          <a:srgbClr val="0860A8"/>
        </a:dk2>
        <a:lt2>
          <a:srgbClr val="567EB9"/>
        </a:lt2>
        <a:accent1>
          <a:srgbClr val="FF5C00"/>
        </a:accent1>
        <a:accent2>
          <a:srgbClr val="FDB605"/>
        </a:accent2>
        <a:accent3>
          <a:srgbClr val="FFFFFF"/>
        </a:accent3>
        <a:accent4>
          <a:srgbClr val="000000"/>
        </a:accent4>
        <a:accent5>
          <a:srgbClr val="FFB5AA"/>
        </a:accent5>
        <a:accent6>
          <a:srgbClr val="E5A504"/>
        </a:accent6>
        <a:hlink>
          <a:srgbClr val="AA014C"/>
        </a:hlink>
        <a:folHlink>
          <a:srgbClr val="37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_intel_only 3">
        <a:dk1>
          <a:srgbClr val="000000"/>
        </a:dk1>
        <a:lt1>
          <a:srgbClr val="FFFFFF"/>
        </a:lt1>
        <a:dk2>
          <a:srgbClr val="0860A8"/>
        </a:dk2>
        <a:lt2>
          <a:srgbClr val="567EB9"/>
        </a:lt2>
        <a:accent1>
          <a:srgbClr val="FF5C00"/>
        </a:accent1>
        <a:accent2>
          <a:srgbClr val="FDB605"/>
        </a:accent2>
        <a:accent3>
          <a:srgbClr val="FFFFFF"/>
        </a:accent3>
        <a:accent4>
          <a:srgbClr val="000000"/>
        </a:accent4>
        <a:accent5>
          <a:srgbClr val="FFB5AA"/>
        </a:accent5>
        <a:accent6>
          <a:srgbClr val="E5A504"/>
        </a:accent6>
        <a:hlink>
          <a:srgbClr val="AA014C"/>
        </a:hlink>
        <a:folHlink>
          <a:srgbClr val="771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white_intel_only">
  <a:themeElements>
    <a:clrScheme name="6_white_intel_only 3">
      <a:dk1>
        <a:srgbClr val="000000"/>
      </a:dk1>
      <a:lt1>
        <a:srgbClr val="FFFFFF"/>
      </a:lt1>
      <a:dk2>
        <a:srgbClr val="0860A8"/>
      </a:dk2>
      <a:lt2>
        <a:srgbClr val="567EB9"/>
      </a:lt2>
      <a:accent1>
        <a:srgbClr val="FF5C00"/>
      </a:accent1>
      <a:accent2>
        <a:srgbClr val="FDB605"/>
      </a:accent2>
      <a:accent3>
        <a:srgbClr val="FFFFFF"/>
      </a:accent3>
      <a:accent4>
        <a:srgbClr val="000000"/>
      </a:accent4>
      <a:accent5>
        <a:srgbClr val="FFB5AA"/>
      </a:accent5>
      <a:accent6>
        <a:srgbClr val="E5A504"/>
      </a:accent6>
      <a:hlink>
        <a:srgbClr val="AA014C"/>
      </a:hlink>
      <a:folHlink>
        <a:srgbClr val="771288"/>
      </a:folHlink>
    </a:clrScheme>
    <a:fontScheme name="6_white_intel_only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white_intel_only 1">
        <a:dk1>
          <a:srgbClr val="000000"/>
        </a:dk1>
        <a:lt1>
          <a:srgbClr val="FFFFFF"/>
        </a:lt1>
        <a:dk2>
          <a:srgbClr val="0860A8"/>
        </a:dk2>
        <a:lt2>
          <a:srgbClr val="0860A8"/>
        </a:lt2>
        <a:accent1>
          <a:srgbClr val="FF5C00"/>
        </a:accent1>
        <a:accent2>
          <a:srgbClr val="FDB605"/>
        </a:accent2>
        <a:accent3>
          <a:srgbClr val="FFFFFF"/>
        </a:accent3>
        <a:accent4>
          <a:srgbClr val="000000"/>
        </a:accent4>
        <a:accent5>
          <a:srgbClr val="FFB5AA"/>
        </a:accent5>
        <a:accent6>
          <a:srgbClr val="E5A504"/>
        </a:accent6>
        <a:hlink>
          <a:srgbClr val="AA014C"/>
        </a:hlink>
        <a:folHlink>
          <a:srgbClr val="37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_intel_only 2">
        <a:dk1>
          <a:srgbClr val="000000"/>
        </a:dk1>
        <a:lt1>
          <a:srgbClr val="FFFFFF"/>
        </a:lt1>
        <a:dk2>
          <a:srgbClr val="0860A8"/>
        </a:dk2>
        <a:lt2>
          <a:srgbClr val="567EB9"/>
        </a:lt2>
        <a:accent1>
          <a:srgbClr val="FF5C00"/>
        </a:accent1>
        <a:accent2>
          <a:srgbClr val="FDB605"/>
        </a:accent2>
        <a:accent3>
          <a:srgbClr val="FFFFFF"/>
        </a:accent3>
        <a:accent4>
          <a:srgbClr val="000000"/>
        </a:accent4>
        <a:accent5>
          <a:srgbClr val="FFB5AA"/>
        </a:accent5>
        <a:accent6>
          <a:srgbClr val="E5A504"/>
        </a:accent6>
        <a:hlink>
          <a:srgbClr val="AA014C"/>
        </a:hlink>
        <a:folHlink>
          <a:srgbClr val="37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_intel_only 3">
        <a:dk1>
          <a:srgbClr val="000000"/>
        </a:dk1>
        <a:lt1>
          <a:srgbClr val="FFFFFF"/>
        </a:lt1>
        <a:dk2>
          <a:srgbClr val="0860A8"/>
        </a:dk2>
        <a:lt2>
          <a:srgbClr val="567EB9"/>
        </a:lt2>
        <a:accent1>
          <a:srgbClr val="FF5C00"/>
        </a:accent1>
        <a:accent2>
          <a:srgbClr val="FDB605"/>
        </a:accent2>
        <a:accent3>
          <a:srgbClr val="FFFFFF"/>
        </a:accent3>
        <a:accent4>
          <a:srgbClr val="000000"/>
        </a:accent4>
        <a:accent5>
          <a:srgbClr val="FFB5AA"/>
        </a:accent5>
        <a:accent6>
          <a:srgbClr val="E5A504"/>
        </a:accent6>
        <a:hlink>
          <a:srgbClr val="AA014C"/>
        </a:hlink>
        <a:folHlink>
          <a:srgbClr val="771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644</Words>
  <Application>Microsoft Office PowerPoint</Application>
  <PresentationFormat>On-screen Show (4:3)</PresentationFormat>
  <Paragraphs>199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Verdana</vt:lpstr>
      <vt:lpstr>Times New Roman</vt:lpstr>
      <vt:lpstr>Times</vt:lpstr>
      <vt:lpstr>MS PGothic</vt:lpstr>
      <vt:lpstr>3_white_intel_only</vt:lpstr>
      <vt:lpstr>6_white_intel_only</vt:lpstr>
      <vt:lpstr> </vt:lpstr>
      <vt:lpstr>Estado de las Infraestructuras - Hoy</vt:lpstr>
      <vt:lpstr>Tres estrategias para aumentar el valor  </vt:lpstr>
      <vt:lpstr>La mejor elección</vt:lpstr>
      <vt:lpstr>La mejor elección en 2 vías…  El Procesador de cuatro núcleos y 45nm Intel® Xeon® 5400</vt:lpstr>
      <vt:lpstr>…y también en 4 vías  Plataformas basadas en Intel® Xeon® 7300 vs. AMD*Opteron</vt:lpstr>
      <vt:lpstr>Intel proporciona liderazgo absoluto para su Centro de Datos</vt:lpstr>
      <vt:lpstr>Liderazgo continuado </vt:lpstr>
      <vt:lpstr>Próximos productos</vt:lpstr>
    </vt:vector>
  </TitlesOfParts>
  <Company>Intel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Enrique Hernando</dc:creator>
  <cp:lastModifiedBy>v-ancava</cp:lastModifiedBy>
  <cp:revision>38</cp:revision>
  <dcterms:created xsi:type="dcterms:W3CDTF">2008-04-28T14:15:07Z</dcterms:created>
  <dcterms:modified xsi:type="dcterms:W3CDTF">2008-05-21T17:50:36Z</dcterms:modified>
</cp:coreProperties>
</file>