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1" r:id="rId2"/>
  </p:sldMasterIdLst>
  <p:notesMasterIdLst>
    <p:notesMasterId r:id="rId20"/>
  </p:notesMasterIdLst>
  <p:sldIdLst>
    <p:sldId id="258" r:id="rId3"/>
    <p:sldId id="274" r:id="rId4"/>
    <p:sldId id="277" r:id="rId5"/>
    <p:sldId id="278" r:id="rId6"/>
    <p:sldId id="279" r:id="rId7"/>
    <p:sldId id="280" r:id="rId8"/>
    <p:sldId id="281" r:id="rId9"/>
    <p:sldId id="282" r:id="rId10"/>
    <p:sldId id="283" r:id="rId11"/>
    <p:sldId id="284" r:id="rId12"/>
    <p:sldId id="285" r:id="rId13"/>
    <p:sldId id="286" r:id="rId14"/>
    <p:sldId id="287" r:id="rId15"/>
    <p:sldId id="288" r:id="rId16"/>
    <p:sldId id="270" r:id="rId17"/>
    <p:sldId id="275"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51" autoAdjust="0"/>
    <p:restoredTop sz="94660"/>
  </p:normalViewPr>
  <p:slideViewPr>
    <p:cSldViewPr showGuides="1">
      <p:cViewPr varScale="1">
        <p:scale>
          <a:sx n="84" d="100"/>
          <a:sy n="84" d="100"/>
        </p:scale>
        <p:origin x="-114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2820"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0C5189-D84B-43B0-9B5F-E4CA03B1F31C}" type="datetimeFigureOut">
              <a:rPr lang="en-US" smtClean="0"/>
              <a:pPr/>
              <a:t>8/17/2007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8640C4-3360-49AE-98EE-C1CFB5AC35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8/17/2007 10:15 AM</a:t>
            </a:fld>
            <a:endParaRPr lang="en-US"/>
          </a:p>
        </p:txBody>
      </p:sp>
      <p:sp>
        <p:nvSpPr>
          <p:cNvPr id="6" name="Footer Placeholder 5"/>
          <p:cNvSpPr>
            <a:spLocks noGrp="1"/>
          </p:cNvSpPr>
          <p:nvPr>
            <p:ph type="ftr" sz="quarter" idx="12"/>
          </p:nvPr>
        </p:nvSpPr>
        <p:spPr/>
        <p:txBody>
          <a:bodyPr/>
          <a:lstStyle/>
          <a:p>
            <a:r>
              <a:rPr lang="en-US" dirty="0" smtClean="0"/>
              <a:t>© 2007 Microsoft Corporation. All rights reserved. Microsoft, Windows, Windows Vista and other product names are or may be registered trademarks and/or trademarks in the U.S. and/or other countries.</a:t>
            </a:r>
          </a:p>
          <a:p>
            <a:r>
              <a:rPr lang="en-US" dirty="0"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br>
            <a:r>
              <a:rPr lang="en-US" dirty="0" smtClean="0"/>
              <a:t>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pPr eaLnBrk="1" hangingPunct="1"/>
            <a:endParaRPr lang="en-US" smtClean="0"/>
          </a:p>
        </p:txBody>
      </p:sp>
      <p:sp>
        <p:nvSpPr>
          <p:cNvPr id="57348" name="Header Placeholder 3"/>
          <p:cNvSpPr>
            <a:spLocks noGrp="1"/>
          </p:cNvSpPr>
          <p:nvPr>
            <p:ph type="hdr" sz="quarter"/>
          </p:nvPr>
        </p:nvSpPr>
        <p:spPr>
          <a:noFill/>
        </p:spPr>
        <p:txBody>
          <a:bodyPr/>
          <a:lstStyle/>
          <a:p>
            <a:r>
              <a:rPr lang="en-US" smtClean="0"/>
              <a:t>WHDC PowerPoint Template Notes &amp; Handouts</a:t>
            </a:r>
          </a:p>
        </p:txBody>
      </p:sp>
      <p:sp>
        <p:nvSpPr>
          <p:cNvPr id="57349" name="Date Placeholder 4"/>
          <p:cNvSpPr>
            <a:spLocks noGrp="1"/>
          </p:cNvSpPr>
          <p:nvPr>
            <p:ph type="dt" sz="quarter" idx="1"/>
          </p:nvPr>
        </p:nvSpPr>
        <p:spPr>
          <a:noFill/>
        </p:spPr>
        <p:txBody>
          <a:bodyPr/>
          <a:lstStyle/>
          <a:p>
            <a:fld id="{DFF0A867-C1E4-4A89-958D-72E4BE7370E2}" type="datetime2">
              <a:rPr lang="en-US" smtClean="0"/>
              <a:pPr/>
              <a:t>Friday, August 17, 2007</a:t>
            </a:fld>
            <a:endParaRPr lang="en-US" smtClean="0"/>
          </a:p>
        </p:txBody>
      </p:sp>
      <p:sp>
        <p:nvSpPr>
          <p:cNvPr id="57350" name="Footer Placeholder 5"/>
          <p:cNvSpPr>
            <a:spLocks noGrp="1"/>
          </p:cNvSpPr>
          <p:nvPr>
            <p:ph type="ftr" sz="quarter" idx="4"/>
          </p:nvPr>
        </p:nvSpPr>
        <p:spPr>
          <a:noFill/>
        </p:spPr>
        <p:txBody>
          <a:bodyPr/>
          <a:lstStyle/>
          <a:p>
            <a:endParaRPr lang="en-US" dirty="0" smtClean="0"/>
          </a:p>
        </p:txBody>
      </p:sp>
      <p:sp>
        <p:nvSpPr>
          <p:cNvPr id="57351" name="Slide Number Placeholder 6"/>
          <p:cNvSpPr>
            <a:spLocks noGrp="1"/>
          </p:cNvSpPr>
          <p:nvPr>
            <p:ph type="sldNum" sz="quarter" idx="5"/>
          </p:nvPr>
        </p:nvSpPr>
        <p:spPr>
          <a:noFill/>
        </p:spPr>
        <p:txBody>
          <a:bodyPr/>
          <a:lstStyle/>
          <a:p>
            <a:fld id="{3B1ED0AB-AFC1-4D2B-8937-8AADF218F7F9}"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a:noFill/>
        </p:spPr>
        <p:txBody>
          <a:bodyPr/>
          <a:lstStyle/>
          <a:p>
            <a:r>
              <a:rPr lang="en-US" smtClean="0"/>
              <a:t>WHDC PowerPoint Template Notes &amp; Handouts</a:t>
            </a:r>
          </a:p>
        </p:txBody>
      </p:sp>
      <p:sp>
        <p:nvSpPr>
          <p:cNvPr id="50179" name="Rectangle 3"/>
          <p:cNvSpPr>
            <a:spLocks noGrp="1" noChangeArrowheads="1"/>
          </p:cNvSpPr>
          <p:nvPr>
            <p:ph type="dt" sz="quarter" idx="1"/>
          </p:nvPr>
        </p:nvSpPr>
        <p:spPr>
          <a:noFill/>
        </p:spPr>
        <p:txBody>
          <a:bodyPr/>
          <a:lstStyle/>
          <a:p>
            <a:fld id="{D0BBE8A4-4810-4704-B262-88E430D77B04}" type="datetime2">
              <a:rPr lang="en-US" smtClean="0"/>
              <a:pPr/>
              <a:t>Friday, August 17, 2007</a:t>
            </a:fld>
            <a:endParaRPr lang="en-US" smtClean="0"/>
          </a:p>
        </p:txBody>
      </p:sp>
      <p:sp>
        <p:nvSpPr>
          <p:cNvPr id="50180" name="Rectangle 6"/>
          <p:cNvSpPr>
            <a:spLocks noGrp="1" noChangeArrowheads="1"/>
          </p:cNvSpPr>
          <p:nvPr>
            <p:ph type="ftr" sz="quarter" idx="4"/>
          </p:nvPr>
        </p:nvSpPr>
        <p:spPr>
          <a:noFill/>
        </p:spPr>
        <p:txBody>
          <a:bodyPr/>
          <a:lstStyle/>
          <a:p>
            <a:endParaRPr lang="en-US" dirty="0" smtClean="0"/>
          </a:p>
        </p:txBody>
      </p:sp>
      <p:sp>
        <p:nvSpPr>
          <p:cNvPr id="50181" name="Rectangle 7"/>
          <p:cNvSpPr>
            <a:spLocks noGrp="1" noChangeArrowheads="1"/>
          </p:cNvSpPr>
          <p:nvPr>
            <p:ph type="sldNum" sz="quarter" idx="5"/>
          </p:nvPr>
        </p:nvSpPr>
        <p:spPr>
          <a:noFill/>
        </p:spPr>
        <p:txBody>
          <a:bodyPr/>
          <a:lstStyle/>
          <a:p>
            <a:fld id="{EEA99742-4F51-483B-A862-75DDA55460AF}" type="slidenum">
              <a:rPr lang="en-US" smtClean="0"/>
              <a:pPr/>
              <a:t>3</a:t>
            </a:fld>
            <a:endParaRPr lang="en-US" smtClean="0"/>
          </a:p>
        </p:txBody>
      </p:sp>
      <p:sp>
        <p:nvSpPr>
          <p:cNvPr id="50182" name="Rectangle 2"/>
          <p:cNvSpPr>
            <a:spLocks noGrp="1" noRot="1" noChangeAspect="1" noChangeArrowheads="1" noTextEdit="1"/>
          </p:cNvSpPr>
          <p:nvPr>
            <p:ph type="sldImg"/>
          </p:nvPr>
        </p:nvSpPr>
        <p:spPr>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F47FE954-E3C1-4934-9C8A-6ADBAE12DC13}" type="slidenum">
              <a:rPr lang="en-US" smtClean="0"/>
              <a:pPr/>
              <a:t>4</a:t>
            </a:fld>
            <a:endParaRPr 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756ABDE-7B0D-4DBF-990D-C3176D7B8F01}" type="slidenum">
              <a:rPr lang="en-US" smtClean="0"/>
              <a:pPr/>
              <a:t>5</a:t>
            </a:fld>
            <a:endParaRPr lang="en-US" smtClean="0"/>
          </a:p>
        </p:txBody>
      </p:sp>
      <p:sp>
        <p:nvSpPr>
          <p:cNvPr id="52227" name="Rectangle 2"/>
          <p:cNvSpPr>
            <a:spLocks noGrp="1" noRot="1" noChangeAspect="1" noChangeArrowheads="1" noTextEdit="1"/>
          </p:cNvSpPr>
          <p:nvPr>
            <p:ph type="sldImg"/>
          </p:nvPr>
        </p:nvSpPr>
        <p:spPr>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507E86FF-749A-4F51-AFDF-52B97C35BB8C}" type="slidenum">
              <a:rPr lang="en-US" smtClean="0"/>
              <a:pPr/>
              <a:t>6</a:t>
            </a:fld>
            <a:endParaRPr lang="en-US" smtClean="0"/>
          </a:p>
        </p:txBody>
      </p:sp>
      <p:sp>
        <p:nvSpPr>
          <p:cNvPr id="53251" name="Rectangle 2"/>
          <p:cNvSpPr>
            <a:spLocks noGrp="1" noRot="1" noChangeAspect="1" noChangeArrowheads="1" noTextEdit="1"/>
          </p:cNvSpPr>
          <p:nvPr>
            <p:ph type="sldImg"/>
          </p:nvPr>
        </p:nvSpPr>
        <p:spPr>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FBC6A5EB-65BC-4F8A-A18E-BD88F60F577C}" type="slidenum">
              <a:rPr lang="en-US" smtClean="0"/>
              <a:pPr/>
              <a:t>7</a:t>
            </a:fld>
            <a:endParaRPr lang="en-US" smtClean="0"/>
          </a:p>
        </p:txBody>
      </p:sp>
      <p:sp>
        <p:nvSpPr>
          <p:cNvPr id="54275" name="Rectangle 2"/>
          <p:cNvSpPr>
            <a:spLocks noGrp="1" noRot="1" noChangeAspect="1" noChangeArrowheads="1" noTextEdit="1"/>
          </p:cNvSpPr>
          <p:nvPr>
            <p:ph type="sldImg"/>
          </p:nvPr>
        </p:nvSpPr>
        <p:spPr>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1490149B-2C81-4F93-8A47-F6E6C96D6A55}" type="slidenum">
              <a:rPr lang="en-US" smtClean="0"/>
              <a:pPr/>
              <a:t>8</a:t>
            </a:fld>
            <a:endParaRPr lang="en-US" smtClean="0"/>
          </a:p>
        </p:txBody>
      </p:sp>
      <p:sp>
        <p:nvSpPr>
          <p:cNvPr id="55299" name="Rectangle 2"/>
          <p:cNvSpPr>
            <a:spLocks noGrp="1" noRot="1" noChangeAspect="1" noChangeArrowheads="1" noTextEdit="1"/>
          </p:cNvSpPr>
          <p:nvPr>
            <p:ph type="sldImg"/>
          </p:nvPr>
        </p:nvSpPr>
        <p:spPr>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pPr eaLnBrk="1" hangingPunct="1"/>
            <a:endParaRPr lang="en-US" smtClean="0"/>
          </a:p>
        </p:txBody>
      </p:sp>
      <p:sp>
        <p:nvSpPr>
          <p:cNvPr id="56324" name="Header Placeholder 3"/>
          <p:cNvSpPr>
            <a:spLocks noGrp="1"/>
          </p:cNvSpPr>
          <p:nvPr>
            <p:ph type="hdr" sz="quarter"/>
          </p:nvPr>
        </p:nvSpPr>
        <p:spPr>
          <a:noFill/>
        </p:spPr>
        <p:txBody>
          <a:bodyPr/>
          <a:lstStyle/>
          <a:p>
            <a:r>
              <a:rPr lang="en-US" smtClean="0"/>
              <a:t>WHDC PowerPoint Template Notes &amp; Handouts</a:t>
            </a:r>
          </a:p>
        </p:txBody>
      </p:sp>
      <p:sp>
        <p:nvSpPr>
          <p:cNvPr id="56325" name="Date Placeholder 4"/>
          <p:cNvSpPr>
            <a:spLocks noGrp="1"/>
          </p:cNvSpPr>
          <p:nvPr>
            <p:ph type="dt" sz="quarter" idx="1"/>
          </p:nvPr>
        </p:nvSpPr>
        <p:spPr>
          <a:noFill/>
        </p:spPr>
        <p:txBody>
          <a:bodyPr/>
          <a:lstStyle/>
          <a:p>
            <a:fld id="{ABDA1418-7B56-4BE9-AF74-308B7D68A9BA}" type="datetime2">
              <a:rPr lang="en-US" smtClean="0"/>
              <a:pPr/>
              <a:t>Friday, August 17, 2007</a:t>
            </a:fld>
            <a:endParaRPr lang="en-US" smtClean="0"/>
          </a:p>
        </p:txBody>
      </p:sp>
      <p:sp>
        <p:nvSpPr>
          <p:cNvPr id="56326" name="Footer Placeholder 5"/>
          <p:cNvSpPr>
            <a:spLocks noGrp="1"/>
          </p:cNvSpPr>
          <p:nvPr>
            <p:ph type="ftr" sz="quarter" idx="4"/>
          </p:nvPr>
        </p:nvSpPr>
        <p:spPr>
          <a:noFill/>
        </p:spPr>
        <p:txBody>
          <a:bodyPr/>
          <a:lstStyle/>
          <a:p>
            <a:endParaRPr lang="en-US" dirty="0" smtClean="0"/>
          </a:p>
        </p:txBody>
      </p:sp>
      <p:sp>
        <p:nvSpPr>
          <p:cNvPr id="56327" name="Slide Number Placeholder 6"/>
          <p:cNvSpPr>
            <a:spLocks noGrp="1"/>
          </p:cNvSpPr>
          <p:nvPr>
            <p:ph type="sldNum" sz="quarter" idx="5"/>
          </p:nvPr>
        </p:nvSpPr>
        <p:spPr>
          <a:noFill/>
        </p:spPr>
        <p:txBody>
          <a:bodyPr/>
          <a:lstStyle/>
          <a:p>
            <a:fld id="{5688B900-E4FA-4D59-A671-DE8C92F7ED03}"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5" y="1903678"/>
            <a:ext cx="7692761" cy="1523494"/>
          </a:xfrm>
          <a:ln algn="ctr"/>
        </p:spPr>
        <p:txBody>
          <a:bodyPr lIns="0" tIns="0" rIns="0" bIns="0" anchor="t"/>
          <a:lstStyle>
            <a:lvl1pPr algn="l" rtl="0" fontAlgn="base">
              <a:lnSpc>
                <a:spcPct val="90000"/>
              </a:lnSpc>
              <a:spcBef>
                <a:spcPct val="0"/>
              </a:spcBef>
              <a:spcAft>
                <a:spcPct val="0"/>
              </a:spcAft>
              <a:defRPr lang="en-US" sz="55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5" y="4334074"/>
            <a:ext cx="7692761" cy="473207"/>
          </a:xfr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75088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417638"/>
            <a:ext cx="4129088" cy="22145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2488" y="1417638"/>
            <a:ext cx="4129087" cy="22145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xfrm>
            <a:off x="3994150" y="6505575"/>
            <a:ext cx="1155700" cy="304800"/>
          </a:xfrm>
          <a:prstGeom prst="rect">
            <a:avLst/>
          </a:prstGeom>
          <a:ln/>
        </p:spPr>
        <p:txBody>
          <a:bodyPr/>
          <a:lstStyle>
            <a:lvl1pPr>
              <a:defRPr/>
            </a:lvl1pPr>
          </a:lstStyle>
          <a:p>
            <a:pPr>
              <a:defRPr/>
            </a:pPr>
            <a:fld id="{07B83E7A-B4BA-4FDE-86CA-4FDAF6239281}" type="slidenum">
              <a:rPr lang="en-US"/>
              <a:pPr>
                <a:defRPr/>
              </a:pPr>
              <a:t>‹#›</a:t>
            </a:fld>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6" y="1903679"/>
            <a:ext cx="7692761" cy="1523494"/>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40" rtl="0" eaLnBrk="1" fontAlgn="base" hangingPunct="1">
              <a:lnSpc>
                <a:spcPct val="90000"/>
              </a:lnSpc>
              <a:spcBef>
                <a:spcPct val="0"/>
              </a:spcBef>
              <a:spcAft>
                <a:spcPct val="0"/>
              </a:spcAft>
              <a:defRPr lang="en-US" sz="5500" b="0" cap="none" spc="-125" dirty="0">
                <a:ln w="3175">
                  <a:noFill/>
                </a:ln>
                <a:solidFill>
                  <a:schemeClr val="tx2"/>
                </a:soli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6" y="4334075"/>
            <a:ext cx="7692761" cy="473207"/>
          </a:xfr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6" y="2354792"/>
            <a:ext cx="7692761" cy="1523494"/>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40" rtl="0" eaLnBrk="1" fontAlgn="base" hangingPunct="1">
              <a:lnSpc>
                <a:spcPct val="90000"/>
              </a:lnSpc>
              <a:spcBef>
                <a:spcPct val="0"/>
              </a:spcBef>
              <a:spcAft>
                <a:spcPct val="0"/>
              </a:spcAft>
              <a:defRPr lang="en-US" sz="5500" b="0" cap="none" spc="-125" dirty="0">
                <a:ln w="3175">
                  <a:noFill/>
                </a:ln>
                <a:solidFill>
                  <a:schemeClr val="tx2"/>
                </a:soli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
        <p:nvSpPr>
          <p:cNvPr id="18435" name="Rectangle 3"/>
          <p:cNvSpPr>
            <a:spLocks noGrp="1" noChangeArrowheads="1"/>
          </p:cNvSpPr>
          <p:nvPr>
            <p:ph type="subTitle" idx="1"/>
          </p:nvPr>
        </p:nvSpPr>
        <p:spPr>
          <a:xfrm>
            <a:off x="727606" y="4340491"/>
            <a:ext cx="7692761" cy="473207"/>
          </a:xfr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000" b="0" cap="none" spc="-125" smtClean="0">
                <a:ln w="3175">
                  <a:noFill/>
                </a:ln>
                <a:solidFill>
                  <a:schemeClr val="tx2"/>
                </a:soli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82588" y="1414465"/>
            <a:ext cx="8380412" cy="2369879"/>
          </a:xfr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0" tIns="0" rIns="0" bIns="0" numCol="1" anchor="t" anchorCtr="0" compatLnSpc="1">
            <a:prstTxWarp prst="textNoShape">
              <a:avLst/>
            </a:prstTxWarp>
            <a:spAutoFit/>
          </a:bodyPr>
          <a:lstStyle>
            <a:lvl1pPr algn="l" defTabSz="912740" rtl="0" eaLnBrk="1" fontAlgn="base" hangingPunct="1">
              <a:lnSpc>
                <a:spcPct val="90000"/>
              </a:lnSpc>
              <a:spcBef>
                <a:spcPct val="0"/>
              </a:spcBef>
              <a:spcAft>
                <a:spcPct val="0"/>
              </a:spcAft>
              <a:defRPr lang="en-US" sz="5000" b="0" cap="none" spc="-125" dirty="0">
                <a:ln w="3175">
                  <a:noFill/>
                </a:ln>
                <a:solidFill>
                  <a:schemeClr val="tx2"/>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p:spPr>
        <p:txBody>
          <a:bodyPr/>
          <a:lstStyle>
            <a:lvl1pPr marL="296309" indent="-296309">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p:spPr>
        <p:txBody>
          <a:bodyPr/>
          <a:lstStyle>
            <a:lvl1pPr marL="294987" indent="-294987">
              <a:defRPr sz="2300"/>
            </a:lvl1pPr>
            <a:lvl2pPr marL="600556" indent="-285728">
              <a:defRPr sz="2000"/>
            </a:lvl2pPr>
            <a:lvl3pPr marL="866441" indent="-256626">
              <a:defRPr sz="1700"/>
            </a:lvl3pPr>
            <a:lvl4pPr marL="1095287" indent="-247366">
              <a:defRPr sz="1500"/>
            </a:lvl4pPr>
            <a:lvl5pPr marL="1342653" indent="-23810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40" rtl="0" eaLnBrk="1" fontAlgn="base" hangingPunct="1">
              <a:lnSpc>
                <a:spcPct val="90000"/>
              </a:lnSpc>
              <a:spcBef>
                <a:spcPct val="0"/>
              </a:spcBef>
              <a:spcAft>
                <a:spcPct val="0"/>
              </a:spcAft>
              <a:defRPr lang="en-US" sz="5000" b="0" cap="none" spc="-125" dirty="0">
                <a:ln w="3175">
                  <a:noFill/>
                </a:ln>
                <a:solidFill>
                  <a:schemeClr val="tx2"/>
                </a:soli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0" tIns="0" rIns="0" bIns="0" numCol="1" anchor="t" anchorCtr="0" compatLnSpc="1">
            <a:prstTxWarp prst="textNoShape">
              <a:avLst/>
            </a:prstTxWarp>
            <a:spAutoFit/>
          </a:bodyPr>
          <a:lstStyle>
            <a:lvl1pPr algn="l" defTabSz="912740" rtl="0" eaLnBrk="1" fontAlgn="base" hangingPunct="1">
              <a:lnSpc>
                <a:spcPct val="90000"/>
              </a:lnSpc>
              <a:spcBef>
                <a:spcPct val="0"/>
              </a:spcBef>
              <a:spcAft>
                <a:spcPct val="0"/>
              </a:spcAft>
              <a:defRPr lang="en-US" sz="5000" b="0" cap="none" spc="-125" dirty="0">
                <a:ln w="3175">
                  <a:noFill/>
                </a:ln>
                <a:solidFill>
                  <a:schemeClr val="tx2"/>
                </a:soli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382588" y="1414465"/>
            <a:ext cx="8380412"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5" y="2354792"/>
            <a:ext cx="7692761" cy="1523494"/>
          </a:xfrm>
          <a:ln algn="ctr"/>
        </p:spPr>
        <p:txBody>
          <a:bodyPr lIns="0" tIns="0" rIns="0" bIns="0" anchor="t"/>
          <a:lstStyle>
            <a:lvl1pPr algn="l" rtl="0" fontAlgn="base">
              <a:lnSpc>
                <a:spcPct val="90000"/>
              </a:lnSpc>
              <a:spcBef>
                <a:spcPct val="0"/>
              </a:spcBef>
              <a:spcAft>
                <a:spcPct val="0"/>
              </a:spcAft>
              <a:defRPr lang="en-US" sz="5500" b="0" cap="none"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727605" y="4340490"/>
            <a:ext cx="7692761" cy="473207"/>
          </a:xfr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5"/>
            <a:ext cx="8380412"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6"/>
          <p:cNvSpPr>
            <a:spLocks noGrp="1"/>
          </p:cNvSpPr>
          <p:nvPr>
            <p:ph type="body" sz="quarter" idx="10"/>
          </p:nvPr>
        </p:nvSpPr>
        <p:spPr>
          <a:xfrm>
            <a:off x="1" y="6238876"/>
            <a:ext cx="9144001" cy="619125"/>
          </a:xfrm>
          <a:solidFill>
            <a:srgbClr val="FFFF99"/>
          </a:solidFill>
        </p:spPr>
        <p:txBody>
          <a:bodyPr wrap="square" lIns="152388" tIns="76194" rIns="152388" bIns="76194"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5"/>
            <a:ext cx="8380412"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5.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5" Type="http://schemas.openxmlformats.org/officeDocument/2006/relationships/image" Target="../media/image4.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2588" y="228600"/>
            <a:ext cx="8380412" cy="69249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Title Slide</a:t>
            </a:r>
          </a:p>
        </p:txBody>
      </p:sp>
      <p:sp>
        <p:nvSpPr>
          <p:cNvPr id="1027" name="Rectangle 8"/>
          <p:cNvSpPr>
            <a:spLocks noGrp="1" noChangeArrowheads="1"/>
          </p:cNvSpPr>
          <p:nvPr>
            <p:ph type="body" idx="1"/>
          </p:nvPr>
        </p:nvSpPr>
        <p:spPr bwMode="auto">
          <a:xfrm>
            <a:off x="382588" y="1414464"/>
            <a:ext cx="8380412" cy="236987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pic>
        <p:nvPicPr>
          <p:cNvPr id="4" name="Picture 3" descr="5-00244_WinHec_Template_Bug.png"/>
          <p:cNvPicPr>
            <a:picLocks noChangeAspect="1"/>
          </p:cNvPicPr>
          <p:nvPr/>
        </p:nvPicPr>
        <p:blipFill>
          <a:blip r:embed="rId13"/>
          <a:stretch>
            <a:fillRect/>
          </a:stretch>
        </p:blipFill>
        <p:spPr>
          <a:xfrm>
            <a:off x="7621364" y="5853112"/>
            <a:ext cx="1492250" cy="841375"/>
          </a:xfrm>
          <a:prstGeom prst="rect">
            <a:avLst/>
          </a:prstGeom>
        </p:spPr>
      </p:pic>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82" r:id="rId11"/>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50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4"/>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5"/>
        </a:buBlip>
        <a:defRPr sz="3000">
          <a:solidFill>
            <a:schemeClr val="tx1"/>
          </a:solidFill>
          <a:effectLst>
            <a:outerShdw blurRad="38100" dist="38100" dir="2700000" algn="tl">
              <a:srgbClr val="000000">
                <a:alpha val="43137"/>
              </a:srgbClr>
            </a:outerShdw>
          </a:effectLst>
          <a:latin typeface="+mn-lt"/>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5"/>
        </a:buBlip>
        <a:defRPr sz="2700">
          <a:solidFill>
            <a:schemeClr val="tx1"/>
          </a:solidFill>
          <a:effectLst>
            <a:outerShdw blurRad="38100" dist="38100" dir="2700000" algn="tl">
              <a:srgbClr val="000000">
                <a:alpha val="43137"/>
              </a:srgbClr>
            </a:outerShdw>
          </a:effectLst>
          <a:latin typeface="+mn-lt"/>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5"/>
        </a:buBlip>
        <a:defRPr sz="2300">
          <a:solidFill>
            <a:schemeClr val="tx1"/>
          </a:solidFill>
          <a:effectLst>
            <a:outerShdw blurRad="38100" dist="38100" dir="2700000" algn="tl">
              <a:srgbClr val="000000">
                <a:alpha val="43137"/>
              </a:srgbClr>
            </a:outerShdw>
          </a:effectLst>
          <a:latin typeface="+mn-lt"/>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5"/>
        </a:buBlip>
        <a:defRPr sz="2300">
          <a:solidFill>
            <a:schemeClr val="tx1"/>
          </a:solidFill>
          <a:effectLst>
            <a:outerShdw blurRad="38100" dist="38100" dir="2700000" algn="tl">
              <a:srgbClr val="000000">
                <a:alpha val="43137"/>
              </a:srgbClr>
            </a:outerShdw>
          </a:effectLst>
          <a:latin typeface="+mn-lt"/>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070C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2588" y="228600"/>
            <a:ext cx="8380412" cy="69249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Title Slide</a:t>
            </a:r>
          </a:p>
        </p:txBody>
      </p:sp>
      <p:sp>
        <p:nvSpPr>
          <p:cNvPr id="1027" name="Rectangle 8"/>
          <p:cNvSpPr>
            <a:spLocks noGrp="1" noChangeArrowheads="1"/>
          </p:cNvSpPr>
          <p:nvPr>
            <p:ph type="body" idx="1"/>
          </p:nvPr>
        </p:nvSpPr>
        <p:spPr bwMode="auto">
          <a:xfrm>
            <a:off x="382588" y="1414465"/>
            <a:ext cx="8380412" cy="236987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4" name="Picture 3" descr="5-00244_WinHec_Template_Bug.png"/>
          <p:cNvPicPr>
            <a:picLocks noChangeAspect="1"/>
          </p:cNvPicPr>
          <p:nvPr/>
        </p:nvPicPr>
        <p:blipFill>
          <a:blip r:embed="rId12"/>
          <a:stretch>
            <a:fillRect/>
          </a:stretch>
        </p:blipFill>
        <p:spPr>
          <a:xfrm>
            <a:off x="7621364" y="5853113"/>
            <a:ext cx="1492250" cy="841375"/>
          </a:xfrm>
          <a:prstGeom prst="rect">
            <a:avLst/>
          </a:prstGeom>
        </p:spPr>
      </p:pic>
    </p:spTree>
  </p:cSld>
  <p:clrMap bg1="dk2" tx1="lt1" bg2="dk1"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transition>
    <p:fade/>
  </p:transition>
  <p:timing>
    <p:tnLst>
      <p:par>
        <p:cTn id="1" dur="indefinite" restart="never" nodeType="tmRoot"/>
      </p:par>
    </p:tnLst>
  </p:timing>
  <p:txStyles>
    <p:titleStyle>
      <a:lvl1pPr algn="l" defTabSz="912740" rtl="0" eaLnBrk="1" fontAlgn="base" hangingPunct="1">
        <a:lnSpc>
          <a:spcPct val="90000"/>
        </a:lnSpc>
        <a:spcBef>
          <a:spcPct val="0"/>
        </a:spcBef>
        <a:spcAft>
          <a:spcPct val="0"/>
        </a:spcAft>
        <a:defRPr lang="en-US" sz="5000" b="0" cap="none" spc="-125" dirty="0" smtClean="0">
          <a:ln w="3175">
            <a:noFill/>
          </a:ln>
          <a:solidFill>
            <a:schemeClr val="tx2"/>
          </a:solidFill>
          <a:effectLst>
            <a:outerShdw blurRad="88900" dist="12700" dir="2700000" algn="tl" rotWithShape="0">
              <a:prstClr val="black"/>
            </a:outerShdw>
          </a:effectLst>
          <a:latin typeface="Segoe" pitchFamily="34" charset="0"/>
          <a:ea typeface="+mn-ea"/>
          <a:cs typeface="Arial" charset="0"/>
        </a:defRPr>
      </a:lvl1pPr>
      <a:lvl2pPr algn="l" defTabSz="912740"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40"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40"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40" rtl="0" eaLnBrk="1" fontAlgn="base" hangingPunct="1">
        <a:lnSpc>
          <a:spcPct val="90000"/>
        </a:lnSpc>
        <a:spcBef>
          <a:spcPct val="0"/>
        </a:spcBef>
        <a:spcAft>
          <a:spcPct val="0"/>
        </a:spcAft>
        <a:defRPr sz="4500">
          <a:solidFill>
            <a:schemeClr val="tx2"/>
          </a:solidFill>
          <a:latin typeface="Segoe Semibold" pitchFamily="34" charset="0"/>
        </a:defRPr>
      </a:lvl5pPr>
      <a:lvl6pPr marL="380955" algn="l" defTabSz="914027" rtl="0" eaLnBrk="1" fontAlgn="base" hangingPunct="1">
        <a:lnSpc>
          <a:spcPct val="90000"/>
        </a:lnSpc>
        <a:spcBef>
          <a:spcPct val="0"/>
        </a:spcBef>
        <a:spcAft>
          <a:spcPct val="0"/>
        </a:spcAft>
        <a:defRPr sz="4500">
          <a:solidFill>
            <a:schemeClr val="tx2"/>
          </a:solidFill>
          <a:latin typeface="Segoe Semibold" pitchFamily="34" charset="0"/>
        </a:defRPr>
      </a:lvl6pPr>
      <a:lvl7pPr marL="761910" algn="l" defTabSz="914027" rtl="0" eaLnBrk="1" fontAlgn="base" hangingPunct="1">
        <a:lnSpc>
          <a:spcPct val="90000"/>
        </a:lnSpc>
        <a:spcBef>
          <a:spcPct val="0"/>
        </a:spcBef>
        <a:spcAft>
          <a:spcPct val="0"/>
        </a:spcAft>
        <a:defRPr sz="4500">
          <a:solidFill>
            <a:schemeClr val="tx2"/>
          </a:solidFill>
          <a:latin typeface="Segoe Semibold" pitchFamily="34" charset="0"/>
        </a:defRPr>
      </a:lvl7pPr>
      <a:lvl8pPr marL="1142863" algn="l" defTabSz="914027" rtl="0" eaLnBrk="1" fontAlgn="base" hangingPunct="1">
        <a:lnSpc>
          <a:spcPct val="90000"/>
        </a:lnSpc>
        <a:spcBef>
          <a:spcPct val="0"/>
        </a:spcBef>
        <a:spcAft>
          <a:spcPct val="0"/>
        </a:spcAft>
        <a:defRPr sz="4500">
          <a:solidFill>
            <a:schemeClr val="tx2"/>
          </a:solidFill>
          <a:latin typeface="Segoe Semibold" pitchFamily="34" charset="0"/>
        </a:defRPr>
      </a:lvl8pPr>
      <a:lvl9pPr marL="1523817" algn="l" defTabSz="914027"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58" indent="-382558" algn="l" defTabSz="912740" rtl="0" eaLnBrk="1" fontAlgn="base" hangingPunct="1">
        <a:lnSpc>
          <a:spcPct val="90000"/>
        </a:lnSpc>
        <a:spcBef>
          <a:spcPts val="1167"/>
        </a:spcBef>
        <a:spcAft>
          <a:spcPct val="0"/>
        </a:spcAft>
        <a:buClr>
          <a:schemeClr val="tx2"/>
        </a:buClr>
        <a:buSzPct val="95000"/>
        <a:buFontTx/>
        <a:buBlip>
          <a:blip r:embed="rId13"/>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793" indent="-317474" algn="l" defTabSz="912740" rtl="0" eaLnBrk="1" fontAlgn="base" hangingPunct="1">
        <a:lnSpc>
          <a:spcPct val="90000"/>
        </a:lnSpc>
        <a:spcBef>
          <a:spcPts val="1083"/>
        </a:spcBef>
        <a:spcAft>
          <a:spcPct val="0"/>
        </a:spcAft>
        <a:buClr>
          <a:schemeClr val="tx2"/>
        </a:buClr>
        <a:buSzPct val="80000"/>
        <a:buFontTx/>
        <a:buBlip>
          <a:blip r:embed="rId14"/>
        </a:buBlip>
        <a:defRPr sz="3000">
          <a:solidFill>
            <a:schemeClr val="tx1"/>
          </a:solidFill>
          <a:effectLst>
            <a:outerShdw blurRad="38100" dist="38100" dir="2700000" algn="tl">
              <a:srgbClr val="000000">
                <a:alpha val="43137"/>
              </a:srgbClr>
            </a:outerShdw>
          </a:effectLst>
          <a:latin typeface="+mn-lt"/>
        </a:defRPr>
      </a:lvl2pPr>
      <a:lvl3pPr marL="988935" indent="-282553" algn="l" defTabSz="912740" rtl="0" eaLnBrk="1" fontAlgn="base" hangingPunct="1">
        <a:lnSpc>
          <a:spcPct val="90000"/>
        </a:lnSpc>
        <a:spcBef>
          <a:spcPts val="1000"/>
        </a:spcBef>
        <a:spcAft>
          <a:spcPct val="0"/>
        </a:spcAft>
        <a:buClr>
          <a:schemeClr val="tx2"/>
        </a:buClr>
        <a:buSzPct val="80000"/>
        <a:buFontTx/>
        <a:buBlip>
          <a:blip r:embed="rId14"/>
        </a:buBlip>
        <a:defRPr sz="2700">
          <a:solidFill>
            <a:schemeClr val="tx1"/>
          </a:solidFill>
          <a:effectLst>
            <a:outerShdw blurRad="38100" dist="38100" dir="2700000" algn="tl">
              <a:srgbClr val="000000">
                <a:alpha val="43137"/>
              </a:srgbClr>
            </a:outerShdw>
          </a:effectLst>
          <a:latin typeface="+mn-lt"/>
        </a:defRPr>
      </a:lvl3pPr>
      <a:lvl4pPr marL="1266723" indent="-276203" algn="l" defTabSz="912740" rtl="0" eaLnBrk="1" fontAlgn="base" hangingPunct="1">
        <a:lnSpc>
          <a:spcPct val="90000"/>
        </a:lnSpc>
        <a:spcBef>
          <a:spcPts val="917"/>
        </a:spcBef>
        <a:spcAft>
          <a:spcPct val="0"/>
        </a:spcAft>
        <a:buClr>
          <a:schemeClr val="tx2"/>
        </a:buClr>
        <a:buSzPct val="80000"/>
        <a:buFontTx/>
        <a:buBlip>
          <a:blip r:embed="rId14"/>
        </a:buBlip>
        <a:defRPr sz="2300">
          <a:solidFill>
            <a:schemeClr val="tx1"/>
          </a:solidFill>
          <a:effectLst>
            <a:outerShdw blurRad="38100" dist="38100" dir="2700000" algn="tl">
              <a:srgbClr val="000000">
                <a:alpha val="43137"/>
              </a:srgbClr>
            </a:outerShdw>
          </a:effectLst>
          <a:latin typeface="+mn-lt"/>
        </a:defRPr>
      </a:lvl4pPr>
      <a:lvl5pPr marL="1530228" indent="-260330" algn="l" defTabSz="912740" rtl="0" eaLnBrk="1" fontAlgn="base" hangingPunct="1">
        <a:lnSpc>
          <a:spcPct val="90000"/>
        </a:lnSpc>
        <a:spcBef>
          <a:spcPts val="833"/>
        </a:spcBef>
        <a:spcAft>
          <a:spcPct val="0"/>
        </a:spcAft>
        <a:buClr>
          <a:schemeClr val="tx2"/>
        </a:buClr>
        <a:buSzPct val="80000"/>
        <a:buFontTx/>
        <a:buBlip>
          <a:blip r:embed="rId14"/>
        </a:buBlip>
        <a:defRPr sz="2300">
          <a:solidFill>
            <a:schemeClr val="tx1"/>
          </a:solidFill>
          <a:effectLst>
            <a:outerShdw blurRad="38100" dist="38100" dir="2700000" algn="tl">
              <a:srgbClr val="000000">
                <a:alpha val="43137"/>
              </a:srgbClr>
            </a:outerShdw>
          </a:effectLst>
          <a:latin typeface="+mn-lt"/>
        </a:defRPr>
      </a:lvl5pPr>
      <a:lvl6pPr marL="1911387" indent="-261905" algn="l" defTabSz="914027"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6pPr>
      <a:lvl7pPr marL="2292340" indent="-261905" algn="l" defTabSz="914027"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7pPr>
      <a:lvl8pPr marL="2673294" indent="-261905" algn="l" defTabSz="914027"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8pPr>
      <a:lvl9pPr marL="3054249" indent="-261905" algn="l" defTabSz="914027"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9pPr>
    </p:bodyStyle>
    <p:otherStyle>
      <a:defPPr>
        <a:defRPr lang="en-US"/>
      </a:defPPr>
      <a:lvl1pPr marL="0" algn="l" defTabSz="761910" rtl="0" eaLnBrk="1" latinLnBrk="0" hangingPunct="1">
        <a:defRPr sz="1500" kern="1200">
          <a:solidFill>
            <a:schemeClr val="tx1"/>
          </a:solidFill>
          <a:latin typeface="+mn-lt"/>
          <a:ea typeface="+mn-ea"/>
          <a:cs typeface="+mn-cs"/>
        </a:defRPr>
      </a:lvl1pPr>
      <a:lvl2pPr marL="380955" algn="l" defTabSz="761910" rtl="0" eaLnBrk="1" latinLnBrk="0" hangingPunct="1">
        <a:defRPr sz="1500" kern="1200">
          <a:solidFill>
            <a:schemeClr val="tx1"/>
          </a:solidFill>
          <a:latin typeface="+mn-lt"/>
          <a:ea typeface="+mn-ea"/>
          <a:cs typeface="+mn-cs"/>
        </a:defRPr>
      </a:lvl2pPr>
      <a:lvl3pPr marL="761910" algn="l" defTabSz="761910" rtl="0" eaLnBrk="1" latinLnBrk="0" hangingPunct="1">
        <a:defRPr sz="1500" kern="1200">
          <a:solidFill>
            <a:schemeClr val="tx1"/>
          </a:solidFill>
          <a:latin typeface="+mn-lt"/>
          <a:ea typeface="+mn-ea"/>
          <a:cs typeface="+mn-cs"/>
        </a:defRPr>
      </a:lvl3pPr>
      <a:lvl4pPr marL="1142863" algn="l" defTabSz="761910" rtl="0" eaLnBrk="1" latinLnBrk="0" hangingPunct="1">
        <a:defRPr sz="1500" kern="1200">
          <a:solidFill>
            <a:schemeClr val="tx1"/>
          </a:solidFill>
          <a:latin typeface="+mn-lt"/>
          <a:ea typeface="+mn-ea"/>
          <a:cs typeface="+mn-cs"/>
        </a:defRPr>
      </a:lvl4pPr>
      <a:lvl5pPr marL="1523817" algn="l" defTabSz="761910" rtl="0" eaLnBrk="1" latinLnBrk="0" hangingPunct="1">
        <a:defRPr sz="1500" kern="1200">
          <a:solidFill>
            <a:schemeClr val="tx1"/>
          </a:solidFill>
          <a:latin typeface="+mn-lt"/>
          <a:ea typeface="+mn-ea"/>
          <a:cs typeface="+mn-cs"/>
        </a:defRPr>
      </a:lvl5pPr>
      <a:lvl6pPr marL="1904772" algn="l" defTabSz="761910" rtl="0" eaLnBrk="1" latinLnBrk="0" hangingPunct="1">
        <a:defRPr sz="1500" kern="1200">
          <a:solidFill>
            <a:schemeClr val="tx1"/>
          </a:solidFill>
          <a:latin typeface="+mn-lt"/>
          <a:ea typeface="+mn-ea"/>
          <a:cs typeface="+mn-cs"/>
        </a:defRPr>
      </a:lvl6pPr>
      <a:lvl7pPr marL="2285727" algn="l" defTabSz="761910" rtl="0" eaLnBrk="1" latinLnBrk="0" hangingPunct="1">
        <a:defRPr sz="1500" kern="1200">
          <a:solidFill>
            <a:schemeClr val="tx1"/>
          </a:solidFill>
          <a:latin typeface="+mn-lt"/>
          <a:ea typeface="+mn-ea"/>
          <a:cs typeface="+mn-cs"/>
        </a:defRPr>
      </a:lvl7pPr>
      <a:lvl8pPr marL="2666680" algn="l" defTabSz="761910" rtl="0" eaLnBrk="1" latinLnBrk="0" hangingPunct="1">
        <a:defRPr sz="1500" kern="1200">
          <a:solidFill>
            <a:schemeClr val="tx1"/>
          </a:solidFill>
          <a:latin typeface="+mn-lt"/>
          <a:ea typeface="+mn-ea"/>
          <a:cs typeface="+mn-cs"/>
        </a:defRPr>
      </a:lvl8pPr>
      <a:lvl9pPr marL="3047634" algn="l" defTabSz="76191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hyperlink" Target="http://connect.microsoft.com/Survey/Survey.aspx?SurveyID=3965&amp;SiteID=221"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www.microsoft.com/whdc/driver/wdf/default.mspx"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hyperlink" Target="http://www.microsoft.com/whdc/driver/priorityio.mspx" TargetMode="External"/><Relationship Id="rId5" Type="http://schemas.openxmlformats.org/officeDocument/2006/relationships/hyperlink" Target="http://www.microsoft.com/whdc/driver/64bitguide.mspx" TargetMode="External"/><Relationship Id="rId4" Type="http://schemas.openxmlformats.org/officeDocument/2006/relationships/hyperlink" Target="http://www.microsoft.com/whdc/driver/tips/IRPcancel.mspx"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1.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1.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606" y="1903678"/>
            <a:ext cx="7692761" cy="2285241"/>
          </a:xfrm>
        </p:spPr>
        <p:txBody>
          <a:bodyPr/>
          <a:lstStyle/>
          <a:p>
            <a:r>
              <a:rPr lang="en-US" dirty="0" smtClean="0"/>
              <a:t>I/O Manager, 64-bit Porting, and New Driver Models</a:t>
            </a:r>
            <a:endParaRPr lang="en-US" dirty="0"/>
          </a:p>
        </p:txBody>
      </p:sp>
      <p:sp>
        <p:nvSpPr>
          <p:cNvPr id="3" name="Subtitle 2"/>
          <p:cNvSpPr>
            <a:spLocks noGrp="1"/>
          </p:cNvSpPr>
          <p:nvPr>
            <p:ph type="subTitle" idx="1"/>
          </p:nvPr>
        </p:nvSpPr>
        <p:spPr>
          <a:xfrm>
            <a:off x="727606" y="4334075"/>
            <a:ext cx="7692761" cy="2285241"/>
          </a:xfrm>
        </p:spPr>
        <p:txBody>
          <a:bodyPr/>
          <a:lstStyle/>
          <a:p>
            <a:r>
              <a:rPr lang="en-US" dirty="0" smtClean="0"/>
              <a:t>Nar Ganapathy</a:t>
            </a:r>
          </a:p>
          <a:p>
            <a:r>
              <a:rPr lang="en-US" dirty="0" smtClean="0"/>
              <a:t>Architect</a:t>
            </a:r>
          </a:p>
          <a:p>
            <a:r>
              <a:rPr lang="en-US" dirty="0" smtClean="0"/>
              <a:t>Windows Device Platform Group</a:t>
            </a:r>
          </a:p>
          <a:p>
            <a:r>
              <a:rPr lang="en-US" dirty="0" smtClean="0"/>
              <a:t>Microsoft Corporation</a:t>
            </a:r>
          </a:p>
          <a:p>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Prioritized File I/O</a:t>
            </a:r>
          </a:p>
        </p:txBody>
      </p:sp>
      <p:sp>
        <p:nvSpPr>
          <p:cNvPr id="3" name="Content Placeholder 2"/>
          <p:cNvSpPr>
            <a:spLocks noGrp="1"/>
          </p:cNvSpPr>
          <p:nvPr>
            <p:ph idx="1"/>
          </p:nvPr>
        </p:nvSpPr>
        <p:spPr>
          <a:xfrm>
            <a:off x="347663" y="1047750"/>
            <a:ext cx="8410575" cy="5032147"/>
          </a:xfrm>
        </p:spPr>
        <p:txBody>
          <a:bodyPr/>
          <a:lstStyle/>
          <a:p>
            <a:pPr eaLnBrk="1" hangingPunct="1">
              <a:defRPr/>
            </a:pPr>
            <a:r>
              <a:rPr lang="en-US" sz="2800" dirty="0" smtClean="0"/>
              <a:t>Improves system response</a:t>
            </a:r>
          </a:p>
          <a:p>
            <a:pPr lvl="1" eaLnBrk="1" hangingPunct="1">
              <a:defRPr/>
            </a:pPr>
            <a:r>
              <a:rPr lang="en-US" sz="2400" dirty="0" smtClean="0"/>
              <a:t>Targeted at storage stack</a:t>
            </a:r>
          </a:p>
          <a:p>
            <a:pPr lvl="1" eaLnBrk="1" hangingPunct="1">
              <a:defRPr/>
            </a:pPr>
            <a:r>
              <a:rPr lang="en-US" sz="2400" dirty="0" smtClean="0"/>
              <a:t>Allows device stacks to prioritize I/O based on hints from applications</a:t>
            </a:r>
          </a:p>
          <a:p>
            <a:pPr eaLnBrk="1" hangingPunct="1">
              <a:defRPr/>
            </a:pPr>
            <a:r>
              <a:rPr lang="en-US" sz="2800" dirty="0" smtClean="0"/>
              <a:t>Win32 APIs allow applications to set priority hints on file handles</a:t>
            </a:r>
          </a:p>
          <a:p>
            <a:pPr lvl="1" eaLnBrk="1" hangingPunct="1">
              <a:defRPr/>
            </a:pPr>
            <a:r>
              <a:rPr lang="en-US" sz="2400" dirty="0" err="1" smtClean="0"/>
              <a:t>SetFileInformationByHandle</a:t>
            </a:r>
            <a:endParaRPr lang="en-US" sz="2400" dirty="0" smtClean="0"/>
          </a:p>
          <a:p>
            <a:pPr eaLnBrk="1" hangingPunct="1">
              <a:defRPr/>
            </a:pPr>
            <a:r>
              <a:rPr lang="en-US" sz="2800" dirty="0" smtClean="0"/>
              <a:t>I/O priorities can also be set on threads</a:t>
            </a:r>
          </a:p>
          <a:p>
            <a:pPr lvl="1" eaLnBrk="1" hangingPunct="1">
              <a:defRPr/>
            </a:pPr>
            <a:r>
              <a:rPr lang="en-US" sz="2400" dirty="0" smtClean="0"/>
              <a:t>Inherited by all I/O operations issued by the thread</a:t>
            </a:r>
          </a:p>
          <a:p>
            <a:pPr lvl="1" eaLnBrk="1" hangingPunct="1">
              <a:defRPr/>
            </a:pPr>
            <a:r>
              <a:rPr lang="en-US" sz="2400" dirty="0" err="1" smtClean="0"/>
              <a:t>SetThreadPriority</a:t>
            </a:r>
            <a:endParaRPr lang="en-US" sz="2400" dirty="0" smtClean="0"/>
          </a:p>
          <a:p>
            <a:pPr lvl="1" eaLnBrk="1" hangingPunct="1">
              <a:defRPr/>
            </a:pPr>
            <a:r>
              <a:rPr lang="en-US" sz="2400" dirty="0" err="1" smtClean="0"/>
              <a:t>SetPriorityClass</a:t>
            </a:r>
            <a:endParaRPr lang="en-US" dirty="0" smtClean="0"/>
          </a:p>
        </p:txBody>
      </p:sp>
      <p:sp>
        <p:nvSpPr>
          <p:cNvPr id="4" name="Slide Number Placeholder 3"/>
          <p:cNvSpPr>
            <a:spLocks noGrp="1"/>
          </p:cNvSpPr>
          <p:nvPr>
            <p:ph type="sldNum" sz="quarter" idx="4294967295"/>
          </p:nvPr>
        </p:nvSpPr>
        <p:spPr>
          <a:xfrm>
            <a:off x="0" y="6400800"/>
            <a:ext cx="1155700" cy="304800"/>
          </a:xfrm>
          <a:prstGeom prst="rect">
            <a:avLst/>
          </a:prstGeom>
        </p:spPr>
        <p:txBody>
          <a:bodyPr/>
          <a:lstStyle/>
          <a:p>
            <a:pPr>
              <a:defRPr/>
            </a:pPr>
            <a:fld id="{54E7C3E5-743A-4C1F-A448-4CBAD83CC8A8}" type="slidenum">
              <a:rPr lang="en-US"/>
              <a:pPr>
                <a:defRPr/>
              </a:pPr>
              <a:t>10</a:t>
            </a:fld>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Prioritized File I/O</a:t>
            </a:r>
          </a:p>
        </p:txBody>
      </p:sp>
      <p:sp>
        <p:nvSpPr>
          <p:cNvPr id="3" name="Content Placeholder 2"/>
          <p:cNvSpPr>
            <a:spLocks noGrp="1"/>
          </p:cNvSpPr>
          <p:nvPr>
            <p:ph idx="1"/>
          </p:nvPr>
        </p:nvSpPr>
        <p:spPr>
          <a:xfrm>
            <a:off x="381000" y="1417638"/>
            <a:ext cx="8410575" cy="5368136"/>
          </a:xfrm>
        </p:spPr>
        <p:txBody>
          <a:bodyPr/>
          <a:lstStyle/>
          <a:p>
            <a:pPr eaLnBrk="1" hangingPunct="1">
              <a:defRPr/>
            </a:pPr>
            <a:r>
              <a:rPr lang="en-US" sz="3200" dirty="0" smtClean="0"/>
              <a:t>Priority Hints</a:t>
            </a:r>
          </a:p>
          <a:p>
            <a:pPr lvl="1" eaLnBrk="1" hangingPunct="1">
              <a:defRPr/>
            </a:pPr>
            <a:r>
              <a:rPr lang="en-US" sz="2800" dirty="0" smtClean="0"/>
              <a:t>Very Low 	// Search Indexing, AV scanning</a:t>
            </a:r>
          </a:p>
          <a:p>
            <a:pPr lvl="1" eaLnBrk="1" hangingPunct="1">
              <a:defRPr/>
            </a:pPr>
            <a:r>
              <a:rPr lang="en-US" sz="2800" dirty="0" smtClean="0"/>
              <a:t>Low		 // Pre-fetching</a:t>
            </a:r>
          </a:p>
          <a:p>
            <a:pPr lvl="1" eaLnBrk="1" hangingPunct="1">
              <a:defRPr/>
            </a:pPr>
            <a:r>
              <a:rPr lang="en-US" sz="2800" dirty="0" smtClean="0"/>
              <a:t>Normal</a:t>
            </a:r>
          </a:p>
          <a:p>
            <a:pPr lvl="1" eaLnBrk="1" hangingPunct="1">
              <a:defRPr/>
            </a:pPr>
            <a:r>
              <a:rPr lang="en-US" sz="2800" dirty="0" smtClean="0"/>
              <a:t>High</a:t>
            </a:r>
          </a:p>
          <a:p>
            <a:pPr lvl="1" eaLnBrk="1" hangingPunct="1">
              <a:defRPr/>
            </a:pPr>
            <a:r>
              <a:rPr lang="en-US" sz="2800" dirty="0" smtClean="0"/>
              <a:t>Critical 	// Used by Memory Manager only</a:t>
            </a:r>
          </a:p>
          <a:p>
            <a:pPr>
              <a:defRPr/>
            </a:pPr>
            <a:r>
              <a:rPr lang="en-US" sz="3200" dirty="0" smtClean="0"/>
              <a:t>Clients of prioritized I/O</a:t>
            </a:r>
          </a:p>
          <a:p>
            <a:pPr lvl="1">
              <a:defRPr/>
            </a:pPr>
            <a:r>
              <a:rPr lang="en-US" sz="2800" dirty="0" smtClean="0"/>
              <a:t>Background threads like indexing</a:t>
            </a:r>
          </a:p>
          <a:p>
            <a:pPr lvl="1">
              <a:defRPr/>
            </a:pPr>
            <a:r>
              <a:rPr lang="en-US" sz="2800" dirty="0" smtClean="0"/>
              <a:t>Pre-fetchers</a:t>
            </a:r>
          </a:p>
          <a:p>
            <a:pPr lvl="1">
              <a:defRPr/>
            </a:pPr>
            <a:endParaRPr lang="en-US" sz="2800" dirty="0" smtClean="0"/>
          </a:p>
        </p:txBody>
      </p:sp>
      <p:sp>
        <p:nvSpPr>
          <p:cNvPr id="4" name="Slide Number Placeholder 3"/>
          <p:cNvSpPr>
            <a:spLocks noGrp="1"/>
          </p:cNvSpPr>
          <p:nvPr>
            <p:ph type="sldNum" sz="quarter" idx="4294967295"/>
          </p:nvPr>
        </p:nvSpPr>
        <p:spPr>
          <a:xfrm>
            <a:off x="3994150" y="6505575"/>
            <a:ext cx="1155700" cy="304800"/>
          </a:xfrm>
          <a:prstGeom prst="rect">
            <a:avLst/>
          </a:prstGeom>
        </p:spPr>
        <p:txBody>
          <a:bodyPr/>
          <a:lstStyle/>
          <a:p>
            <a:pPr>
              <a:defRPr/>
            </a:pPr>
            <a:fld id="{F71BAAD9-270C-4516-A9F5-79CE987462A3}" type="slidenum">
              <a:rPr lang="en-US"/>
              <a:pPr>
                <a:defRPr/>
              </a:pPr>
              <a:t>11</a:t>
            </a:fld>
            <a:endParaRPr lang="en-US"/>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mtClean="0"/>
              <a:t>Thread-Neutral </a:t>
            </a:r>
            <a:r>
              <a:rPr lang="en-US" dirty="0" smtClean="0"/>
              <a:t>I/O</a:t>
            </a:r>
          </a:p>
        </p:txBody>
      </p:sp>
      <p:sp>
        <p:nvSpPr>
          <p:cNvPr id="3" name="Content Placeholder 2"/>
          <p:cNvSpPr>
            <a:spLocks noGrp="1"/>
          </p:cNvSpPr>
          <p:nvPr>
            <p:ph idx="1"/>
          </p:nvPr>
        </p:nvSpPr>
        <p:spPr>
          <a:xfrm>
            <a:off x="338138" y="1298575"/>
            <a:ext cx="8410575" cy="4762329"/>
          </a:xfrm>
        </p:spPr>
        <p:txBody>
          <a:bodyPr/>
          <a:lstStyle/>
          <a:p>
            <a:pPr eaLnBrk="1" hangingPunct="1">
              <a:defRPr/>
            </a:pPr>
            <a:r>
              <a:rPr lang="en-US" sz="3200" dirty="0" smtClean="0"/>
              <a:t>Goal is to improve scalability</a:t>
            </a:r>
          </a:p>
          <a:p>
            <a:pPr eaLnBrk="1" hangingPunct="1">
              <a:defRPr/>
            </a:pPr>
            <a:r>
              <a:rPr lang="en-US" sz="3200" dirty="0" smtClean="0"/>
              <a:t>Pre-Windows Vista: all user-mode I/Os associated with a thread</a:t>
            </a:r>
          </a:p>
          <a:p>
            <a:pPr lvl="1" eaLnBrk="1" hangingPunct="1">
              <a:defRPr/>
            </a:pPr>
            <a:r>
              <a:rPr lang="en-US" sz="2800" dirty="0" smtClean="0"/>
              <a:t>Thread context used to rundown IRPs and cancel them</a:t>
            </a:r>
          </a:p>
          <a:p>
            <a:pPr lvl="1" eaLnBrk="1" hangingPunct="1">
              <a:defRPr/>
            </a:pPr>
            <a:r>
              <a:rPr lang="en-US" sz="2800" dirty="0" smtClean="0"/>
              <a:t>Thread context also used to </a:t>
            </a:r>
            <a:r>
              <a:rPr lang="en-US" sz="2800" dirty="0" err="1" smtClean="0"/>
              <a:t>postprocess</a:t>
            </a:r>
            <a:r>
              <a:rPr lang="en-US" sz="2800" dirty="0" smtClean="0"/>
              <a:t> IRPs for updating buffers, I/O status blocks</a:t>
            </a:r>
          </a:p>
          <a:p>
            <a:pPr lvl="1" eaLnBrk="1" hangingPunct="1">
              <a:defRPr/>
            </a:pPr>
            <a:r>
              <a:rPr lang="en-US" sz="2800" dirty="0" smtClean="0"/>
              <a:t>Post processing requires an APC </a:t>
            </a:r>
          </a:p>
          <a:p>
            <a:pPr lvl="1" eaLnBrk="1" hangingPunct="1">
              <a:defRPr/>
            </a:pPr>
            <a:r>
              <a:rPr lang="en-US" sz="2800" dirty="0" smtClean="0"/>
              <a:t>If I/O uses completion ports, system  requires two context switches (APC and completion thread)</a:t>
            </a:r>
          </a:p>
        </p:txBody>
      </p:sp>
      <p:sp>
        <p:nvSpPr>
          <p:cNvPr id="4" name="Slide Number Placeholder 3"/>
          <p:cNvSpPr>
            <a:spLocks noGrp="1"/>
          </p:cNvSpPr>
          <p:nvPr>
            <p:ph type="sldNum" sz="quarter" idx="4294967295"/>
          </p:nvPr>
        </p:nvSpPr>
        <p:spPr>
          <a:xfrm>
            <a:off x="0" y="6400800"/>
            <a:ext cx="1155700" cy="304800"/>
          </a:xfrm>
          <a:prstGeom prst="rect">
            <a:avLst/>
          </a:prstGeom>
        </p:spPr>
        <p:txBody>
          <a:bodyPr/>
          <a:lstStyle/>
          <a:p>
            <a:pPr>
              <a:defRPr/>
            </a:pPr>
            <a:fld id="{6F48C307-B861-4BFE-8F27-E59A6CDC44D1}" type="slidenum">
              <a:rPr lang="en-US"/>
              <a:pPr>
                <a:defRPr/>
              </a:pPr>
              <a:t>12</a:t>
            </a:fld>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Thread Neutral I/O</a:t>
            </a:r>
          </a:p>
        </p:txBody>
      </p:sp>
      <p:sp>
        <p:nvSpPr>
          <p:cNvPr id="3" name="Content Placeholder 2"/>
          <p:cNvSpPr>
            <a:spLocks noGrp="1"/>
          </p:cNvSpPr>
          <p:nvPr>
            <p:ph idx="1"/>
          </p:nvPr>
        </p:nvSpPr>
        <p:spPr>
          <a:xfrm>
            <a:off x="381000" y="788646"/>
            <a:ext cx="8410575" cy="6069354"/>
          </a:xfrm>
        </p:spPr>
        <p:txBody>
          <a:bodyPr/>
          <a:lstStyle/>
          <a:p>
            <a:pPr eaLnBrk="1" hangingPunct="1">
              <a:defRPr/>
            </a:pPr>
            <a:r>
              <a:rPr lang="en-US" sz="3200" dirty="0" smtClean="0"/>
              <a:t>Windows Vista</a:t>
            </a:r>
          </a:p>
          <a:p>
            <a:pPr lvl="1" eaLnBrk="1" hangingPunct="1">
              <a:defRPr/>
            </a:pPr>
            <a:r>
              <a:rPr lang="en-US" sz="2800" dirty="0" smtClean="0"/>
              <a:t>If handle associated with completion port. </a:t>
            </a:r>
            <a:br>
              <a:rPr lang="en-US" sz="2800" dirty="0" smtClean="0"/>
            </a:br>
            <a:r>
              <a:rPr lang="en-US" sz="2800" dirty="0" smtClean="0"/>
              <a:t>Or if handle has a locked IOSB range, </a:t>
            </a:r>
            <a:br>
              <a:rPr lang="en-US" sz="2800" dirty="0" smtClean="0"/>
            </a:br>
            <a:r>
              <a:rPr lang="en-US" sz="2800" dirty="0" smtClean="0"/>
              <a:t>then disassociate I/O from thread</a:t>
            </a:r>
          </a:p>
          <a:p>
            <a:pPr lvl="1" eaLnBrk="1" hangingPunct="1">
              <a:defRPr/>
            </a:pPr>
            <a:r>
              <a:rPr lang="en-US" sz="2800" dirty="0" smtClean="0"/>
              <a:t>I/Os tracked per file object</a:t>
            </a:r>
          </a:p>
          <a:p>
            <a:pPr lvl="1" eaLnBrk="1" hangingPunct="1">
              <a:defRPr/>
            </a:pPr>
            <a:r>
              <a:rPr lang="en-US" sz="2800" dirty="0" smtClean="0"/>
              <a:t>Post processing done on completion thread </a:t>
            </a:r>
            <a:br>
              <a:rPr lang="en-US" sz="2800" dirty="0" smtClean="0"/>
            </a:br>
            <a:r>
              <a:rPr lang="en-US" sz="2800" dirty="0" smtClean="0"/>
              <a:t>or in the DPC</a:t>
            </a:r>
          </a:p>
          <a:p>
            <a:pPr lvl="2" eaLnBrk="1" hangingPunct="1">
              <a:defRPr/>
            </a:pPr>
            <a:r>
              <a:rPr lang="en-US" sz="2400" dirty="0" smtClean="0"/>
              <a:t>Avoids context switches and invocation of dispatcher lock </a:t>
            </a:r>
          </a:p>
          <a:p>
            <a:pPr lvl="1" eaLnBrk="1" hangingPunct="1">
              <a:defRPr/>
            </a:pPr>
            <a:r>
              <a:rPr lang="en-US" sz="2800" dirty="0" smtClean="0"/>
              <a:t>Improvement expected on systems with &gt; 4 processors</a:t>
            </a:r>
          </a:p>
          <a:p>
            <a:pPr>
              <a:defRPr/>
            </a:pPr>
            <a:r>
              <a:rPr lang="en-US" sz="3100" dirty="0" smtClean="0"/>
              <a:t>Misc changes</a:t>
            </a:r>
          </a:p>
          <a:p>
            <a:pPr lvl="1">
              <a:defRPr/>
            </a:pPr>
            <a:r>
              <a:rPr lang="en-US" sz="2800" dirty="0" smtClean="0"/>
              <a:t>Kernel stack switch for storage stacks</a:t>
            </a:r>
          </a:p>
        </p:txBody>
      </p:sp>
      <p:sp>
        <p:nvSpPr>
          <p:cNvPr id="4" name="Slide Number Placeholder 3"/>
          <p:cNvSpPr>
            <a:spLocks noGrp="1"/>
          </p:cNvSpPr>
          <p:nvPr>
            <p:ph type="sldNum" sz="quarter" idx="4294967295"/>
          </p:nvPr>
        </p:nvSpPr>
        <p:spPr>
          <a:xfrm>
            <a:off x="0" y="6477000"/>
            <a:ext cx="1155700" cy="304800"/>
          </a:xfrm>
          <a:prstGeom prst="rect">
            <a:avLst/>
          </a:prstGeom>
        </p:spPr>
        <p:txBody>
          <a:bodyPr/>
          <a:lstStyle/>
          <a:p>
            <a:pPr>
              <a:defRPr/>
            </a:pPr>
            <a:fld id="{E11B09F7-BC4A-41D7-A8EA-EE20E807BEF0}" type="slidenum">
              <a:rPr lang="en-US"/>
              <a:pPr>
                <a:defRPr/>
              </a:pPr>
              <a:t>13</a:t>
            </a:fld>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Driver Models in Windows Vista</a:t>
            </a:r>
            <a:endParaRPr lang="en-US" dirty="0"/>
          </a:p>
        </p:txBody>
      </p:sp>
      <p:sp>
        <p:nvSpPr>
          <p:cNvPr id="3" name="Text Placeholder 2"/>
          <p:cNvSpPr>
            <a:spLocks noGrp="1"/>
          </p:cNvSpPr>
          <p:nvPr>
            <p:ph type="body" idx="1"/>
          </p:nvPr>
        </p:nvSpPr>
        <p:spPr>
          <a:xfrm>
            <a:off x="382588" y="1414464"/>
            <a:ext cx="8380412" cy="5018297"/>
          </a:xfrm>
        </p:spPr>
        <p:txBody>
          <a:bodyPr/>
          <a:lstStyle/>
          <a:p>
            <a:r>
              <a:rPr lang="en-US" dirty="0" smtClean="0"/>
              <a:t>Windows Driver Foundation</a:t>
            </a:r>
          </a:p>
          <a:p>
            <a:pPr lvl="1"/>
            <a:r>
              <a:rPr lang="en-US" dirty="0" smtClean="0"/>
              <a:t>Simplified driver model layered over WDM</a:t>
            </a:r>
          </a:p>
          <a:p>
            <a:pPr lvl="1"/>
            <a:r>
              <a:rPr lang="en-US" dirty="0" smtClean="0"/>
              <a:t>Two implementations</a:t>
            </a:r>
          </a:p>
          <a:p>
            <a:pPr lvl="2"/>
            <a:r>
              <a:rPr lang="en-US" dirty="0" smtClean="0"/>
              <a:t>KMDF</a:t>
            </a:r>
          </a:p>
          <a:p>
            <a:pPr lvl="2"/>
            <a:r>
              <a:rPr lang="en-US" dirty="0" smtClean="0"/>
              <a:t>UMDF</a:t>
            </a:r>
          </a:p>
          <a:p>
            <a:r>
              <a:rPr lang="en-US" dirty="0" smtClean="0"/>
              <a:t>WDDM (Windows Display Driver Model)</a:t>
            </a:r>
          </a:p>
          <a:p>
            <a:r>
              <a:rPr lang="en-US" dirty="0" smtClean="0"/>
              <a:t>NDIS 6.0</a:t>
            </a:r>
          </a:p>
          <a:p>
            <a:r>
              <a:rPr lang="en-US" dirty="0" smtClean="0"/>
              <a:t>Windows Portable Devices (WPD)</a:t>
            </a:r>
          </a:p>
          <a:p>
            <a:pPr lvl="1"/>
            <a:r>
              <a:rPr lang="en-US" dirty="0" smtClean="0"/>
              <a:t>Built on UMDF</a:t>
            </a:r>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Call To Action</a:t>
            </a:r>
            <a:endParaRPr lang="en-US"/>
          </a:p>
        </p:txBody>
      </p:sp>
      <p:sp>
        <p:nvSpPr>
          <p:cNvPr id="243715" name="Rectangle 3"/>
          <p:cNvSpPr>
            <a:spLocks noGrp="1" noChangeArrowheads="1"/>
          </p:cNvSpPr>
          <p:nvPr>
            <p:ph type="body" idx="1"/>
          </p:nvPr>
        </p:nvSpPr>
        <p:spPr>
          <a:xfrm>
            <a:off x="381000" y="762000"/>
            <a:ext cx="8380412" cy="6699783"/>
          </a:xfrm>
        </p:spPr>
        <p:txBody>
          <a:bodyPr/>
          <a:lstStyle/>
          <a:p>
            <a:r>
              <a:rPr lang="en-US" sz="3200" dirty="0" smtClean="0"/>
              <a:t>Consider UMDF—User Mode Driver Framework—as your first driver model of choice</a:t>
            </a:r>
          </a:p>
          <a:p>
            <a:r>
              <a:rPr lang="en-US" sz="3200" dirty="0" smtClean="0"/>
              <a:t>Use static analysis tools on your drivers—Static Driver Verifier and PRE</a:t>
            </a:r>
            <a:r>
              <a:rPr lang="en-US" sz="3200" i="1" dirty="0" smtClean="0"/>
              <a:t>f</a:t>
            </a:r>
            <a:r>
              <a:rPr lang="en-US" sz="3200" dirty="0" smtClean="0"/>
              <a:t>ast for Drivers</a:t>
            </a:r>
          </a:p>
          <a:p>
            <a:r>
              <a:rPr lang="en-US" sz="3200" dirty="0" smtClean="0"/>
              <a:t>Please follow completion and cancelation guidelines for drivers</a:t>
            </a:r>
          </a:p>
          <a:p>
            <a:r>
              <a:rPr lang="en-US" sz="3200" dirty="0" smtClean="0"/>
              <a:t>Ensure that your device and driver work on ALL 64-bit versions of Windows</a:t>
            </a:r>
          </a:p>
          <a:p>
            <a:r>
              <a:rPr lang="en-US" sz="3200" dirty="0" smtClean="0"/>
              <a:t>Please answer DMA API survey at   </a:t>
            </a:r>
          </a:p>
          <a:p>
            <a:pPr lvl="1"/>
            <a:r>
              <a:rPr lang="en-US" sz="2800" u="sng" dirty="0" smtClean="0">
                <a:hlinkClick r:id="rId3"/>
              </a:rPr>
              <a:t>http://connect.microsoft.com/Survey/Survey.aspx?SurveyID=3965&amp;SiteID=221</a:t>
            </a:r>
            <a:endParaRPr lang="en-US" sz="2800" dirty="0" smtClean="0"/>
          </a:p>
          <a:p>
            <a:endParaRPr lang="en-US" sz="3200"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Resources</a:t>
            </a:r>
          </a:p>
        </p:txBody>
      </p:sp>
      <p:sp>
        <p:nvSpPr>
          <p:cNvPr id="3" name="Content Placeholder 2"/>
          <p:cNvSpPr>
            <a:spLocks noGrp="1"/>
          </p:cNvSpPr>
          <p:nvPr>
            <p:ph idx="1"/>
          </p:nvPr>
        </p:nvSpPr>
        <p:spPr>
          <a:xfrm>
            <a:off x="304800" y="1371600"/>
            <a:ext cx="8839200" cy="5044971"/>
          </a:xfrm>
        </p:spPr>
        <p:txBody>
          <a:bodyPr/>
          <a:lstStyle/>
          <a:p>
            <a:pPr eaLnBrk="1" hangingPunct="1">
              <a:defRPr/>
            </a:pPr>
            <a:r>
              <a:rPr lang="en-US" sz="2800" dirty="0" smtClean="0"/>
              <a:t>Windows Driver Foundation (WDF)</a:t>
            </a:r>
          </a:p>
          <a:p>
            <a:pPr lvl="1">
              <a:defRPr/>
            </a:pPr>
            <a:r>
              <a:rPr lang="en-US" sz="2400" dirty="0" smtClean="0"/>
              <a:t>One stop shop for all WDF related information is </a:t>
            </a:r>
            <a:r>
              <a:rPr lang="en-US" sz="2400" dirty="0" smtClean="0">
                <a:hlinkClick r:id="rId3"/>
              </a:rPr>
              <a:t>http://www.microsoft.com/whdc/driver/wdf/default.mspx</a:t>
            </a:r>
            <a:endParaRPr lang="en-US" sz="2400" dirty="0" smtClean="0"/>
          </a:p>
          <a:p>
            <a:pPr lvl="1">
              <a:defRPr/>
            </a:pPr>
            <a:r>
              <a:rPr lang="en-US" sz="2400" dirty="0" smtClean="0"/>
              <a:t>MS Press Book on WDF</a:t>
            </a:r>
          </a:p>
          <a:p>
            <a:pPr eaLnBrk="1" hangingPunct="1">
              <a:defRPr/>
            </a:pPr>
            <a:r>
              <a:rPr lang="en-US" sz="2800" dirty="0" smtClean="0"/>
              <a:t>I/O cancelation</a:t>
            </a:r>
          </a:p>
          <a:p>
            <a:pPr lvl="1">
              <a:defRPr/>
            </a:pPr>
            <a:r>
              <a:rPr lang="en-US" sz="2400" dirty="0" smtClean="0">
                <a:hlinkClick r:id="rId4"/>
              </a:rPr>
              <a:t>http://www.microsoft.com/whdc/driver/tips/IRPcancel.mspx</a:t>
            </a:r>
            <a:endParaRPr lang="en-US" sz="2400" dirty="0" smtClean="0"/>
          </a:p>
          <a:p>
            <a:pPr>
              <a:defRPr/>
            </a:pPr>
            <a:r>
              <a:rPr lang="en-US" sz="2800" dirty="0" smtClean="0"/>
              <a:t>64 bit porting guidelines</a:t>
            </a:r>
          </a:p>
          <a:p>
            <a:pPr lvl="1">
              <a:defRPr/>
            </a:pPr>
            <a:r>
              <a:rPr lang="en-US" sz="2400" dirty="0" smtClean="0">
                <a:hlinkClick r:id="rId5"/>
              </a:rPr>
              <a:t>http://www.microsoft.com/whdc/driver/64bitguide.mspx</a:t>
            </a:r>
            <a:endParaRPr lang="en-US" sz="2400" dirty="0" smtClean="0"/>
          </a:p>
          <a:p>
            <a:pPr>
              <a:defRPr/>
            </a:pPr>
            <a:r>
              <a:rPr lang="en-US" sz="2800" dirty="0" smtClean="0"/>
              <a:t>I/O Prioritization</a:t>
            </a:r>
          </a:p>
          <a:p>
            <a:pPr lvl="1">
              <a:defRPr/>
            </a:pPr>
            <a:r>
              <a:rPr lang="en-US" sz="2400" dirty="0" smtClean="0">
                <a:hlinkClick r:id="rId6"/>
              </a:rPr>
              <a:t>http://www.microsoft.com/whdc/driver/priorityio.mspx</a:t>
            </a:r>
            <a:endParaRPr lang="en-US" sz="2400" dirty="0" smtClean="0"/>
          </a:p>
        </p:txBody>
      </p:sp>
      <p:sp>
        <p:nvSpPr>
          <p:cNvPr id="4" name="Slide Number Placeholder 3"/>
          <p:cNvSpPr>
            <a:spLocks noGrp="1"/>
          </p:cNvSpPr>
          <p:nvPr>
            <p:ph type="sldNum" sz="quarter" idx="4294967295"/>
          </p:nvPr>
        </p:nvSpPr>
        <p:spPr>
          <a:xfrm>
            <a:off x="0" y="6400800"/>
            <a:ext cx="1155700" cy="304800"/>
          </a:xfrm>
          <a:prstGeom prst="rect">
            <a:avLst/>
          </a:prstGeom>
        </p:spPr>
        <p:txBody>
          <a:bodyPr/>
          <a:lstStyle/>
          <a:p>
            <a:pPr>
              <a:defRPr/>
            </a:pPr>
            <a:fld id="{D4A7B3BF-A120-4654-B1ED-59A4F055B7CC}" type="slidenum">
              <a:rPr lang="en-US"/>
              <a:pPr>
                <a:defRPr/>
              </a:pPr>
              <a:t>16</a:t>
            </a:fld>
            <a:endParaRPr lang="en-US"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602055" y="2787388"/>
            <a:ext cx="5939896" cy="1283229"/>
          </a:xfrm>
          <a:prstGeom prst="rect">
            <a:avLst/>
          </a:prstGeom>
          <a:noFill/>
        </p:spPr>
      </p:pic>
      <p:sp>
        <p:nvSpPr>
          <p:cNvPr id="5" name="Text Box 3"/>
          <p:cNvSpPr txBox="1">
            <a:spLocks noChangeArrowheads="1"/>
          </p:cNvSpPr>
          <p:nvPr/>
        </p:nvSpPr>
        <p:spPr bwMode="blackWhite">
          <a:xfrm>
            <a:off x="381000" y="5926691"/>
            <a:ext cx="8382000" cy="523200"/>
          </a:xfrm>
          <a:prstGeom prst="rect">
            <a:avLst/>
          </a:prstGeom>
          <a:noFill/>
          <a:ln w="12700">
            <a:noFill/>
            <a:miter lim="800000"/>
            <a:headEnd type="none" w="sm" len="sm"/>
            <a:tailEnd type="none" w="sm" len="sm"/>
          </a:ln>
          <a:effectLst/>
        </p:spPr>
        <p:txBody>
          <a:bodyPr vert="horz" wrap="square" lIns="91417" tIns="45710" rIns="91417" bIns="45710" numCol="1" anchor="t" anchorCtr="0" compatLnSpc="1">
            <a:prstTxWarp prst="textNoShape">
              <a:avLst/>
            </a:prstTxWarp>
            <a:spAutoFit/>
          </a:bodyPr>
          <a:lstStyle/>
          <a:p>
            <a:pPr algn="ctr" defTabSz="914027" eaLnBrk="0" hangingPunct="0"/>
            <a:r>
              <a:rPr lang="en-US" sz="70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914027" eaLnBrk="0" hangingPunct="0"/>
            <a:r>
              <a:rPr lang="en-US" sz="70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solidFill>
                  <a:schemeClr val="tx2"/>
                </a:solidFill>
                <a:latin typeface="Segoe" pitchFamily="34" charset="0"/>
                <a:cs typeface="Arial" charset="0"/>
              </a:rPr>
            </a:br>
            <a:r>
              <a:rPr lang="en-US" sz="70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Topics</a:t>
            </a:r>
            <a:endParaRPr lang="en-US" dirty="0"/>
          </a:p>
        </p:txBody>
      </p:sp>
      <p:sp>
        <p:nvSpPr>
          <p:cNvPr id="3" name="Text Placeholder 2"/>
          <p:cNvSpPr>
            <a:spLocks noGrp="1"/>
          </p:cNvSpPr>
          <p:nvPr>
            <p:ph type="body" idx="1"/>
          </p:nvPr>
        </p:nvSpPr>
        <p:spPr>
          <a:xfrm>
            <a:off x="304800" y="914400"/>
            <a:ext cx="8380412" cy="5577424"/>
          </a:xfrm>
        </p:spPr>
        <p:txBody>
          <a:bodyPr/>
          <a:lstStyle/>
          <a:p>
            <a:pPr marL="457200" indent="-457200">
              <a:defRPr/>
            </a:pPr>
            <a:r>
              <a:rPr lang="en-US" sz="2800" dirty="0" smtClean="0"/>
              <a:t>Windows Vista I/O subsystem changes</a:t>
            </a:r>
          </a:p>
          <a:p>
            <a:pPr marL="906463" lvl="1" indent="-457200">
              <a:defRPr/>
            </a:pPr>
            <a:r>
              <a:rPr lang="en-US" sz="2400" dirty="0" smtClean="0"/>
              <a:t>New cancellation Support</a:t>
            </a:r>
          </a:p>
          <a:p>
            <a:pPr marL="906463" lvl="1" indent="-457200">
              <a:defRPr/>
            </a:pPr>
            <a:r>
              <a:rPr lang="en-US" sz="2400" dirty="0" smtClean="0"/>
              <a:t>Scheduled file I/O support</a:t>
            </a:r>
          </a:p>
          <a:p>
            <a:pPr marL="906463" lvl="1" indent="-457200">
              <a:defRPr/>
            </a:pPr>
            <a:r>
              <a:rPr lang="en-US" sz="2400" dirty="0" smtClean="0"/>
              <a:t>Prioritized I/O support</a:t>
            </a:r>
          </a:p>
          <a:p>
            <a:pPr marL="906463" lvl="1" indent="-457200">
              <a:defRPr/>
            </a:pPr>
            <a:r>
              <a:rPr lang="en-US" sz="2400" dirty="0" smtClean="0"/>
              <a:t>Thread-neutral I/O support</a:t>
            </a:r>
          </a:p>
          <a:p>
            <a:pPr marL="906463" lvl="1" indent="-457200">
              <a:defRPr/>
            </a:pPr>
            <a:r>
              <a:rPr lang="en-US" sz="2400" dirty="0" smtClean="0"/>
              <a:t>Miscellaneous </a:t>
            </a:r>
          </a:p>
          <a:p>
            <a:pPr marL="584214" indent="-457200">
              <a:defRPr/>
            </a:pPr>
            <a:r>
              <a:rPr lang="en-US" sz="2800" dirty="0" smtClean="0"/>
              <a:t>Driver model changes in Windows Vista </a:t>
            </a:r>
          </a:p>
          <a:p>
            <a:r>
              <a:rPr lang="en-US" dirty="0" smtClean="0"/>
              <a:t>Interactive discussion on related topics</a:t>
            </a:r>
          </a:p>
          <a:p>
            <a:pPr lvl="1"/>
            <a:r>
              <a:rPr lang="en-US" dirty="0" smtClean="0"/>
              <a:t>Driver models and I/O Manager</a:t>
            </a:r>
          </a:p>
          <a:p>
            <a:pPr lvl="1"/>
            <a:r>
              <a:rPr lang="en-US" dirty="0" smtClean="0"/>
              <a:t>64-bit porting</a:t>
            </a:r>
          </a:p>
          <a:p>
            <a:pPr lvl="1"/>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Slide Number Placeholder 3"/>
          <p:cNvSpPr>
            <a:spLocks noGrp="1"/>
          </p:cNvSpPr>
          <p:nvPr>
            <p:ph type="sldNum" sz="quarter" idx="4294967295"/>
          </p:nvPr>
        </p:nvSpPr>
        <p:spPr>
          <a:xfrm>
            <a:off x="3994150" y="6505575"/>
            <a:ext cx="1155700" cy="304800"/>
          </a:xfrm>
          <a:prstGeom prst="rect">
            <a:avLst/>
          </a:prstGeom>
        </p:spPr>
        <p:txBody>
          <a:bodyPr/>
          <a:lstStyle/>
          <a:p>
            <a:pPr>
              <a:defRPr/>
            </a:pPr>
            <a:fld id="{F3B015F6-9DAB-4FAD-B01D-803C70C2317A}" type="slidenum">
              <a:rPr lang="en-US"/>
              <a:pPr>
                <a:defRPr/>
              </a:pPr>
              <a:t>3</a:t>
            </a:fld>
            <a:endParaRPr lang="en-US"/>
          </a:p>
        </p:txBody>
      </p:sp>
      <p:sp>
        <p:nvSpPr>
          <p:cNvPr id="204806" name="Rectangle 6"/>
          <p:cNvSpPr>
            <a:spLocks noGrp="1" noChangeArrowheads="1"/>
          </p:cNvSpPr>
          <p:nvPr>
            <p:ph type="title"/>
          </p:nvPr>
        </p:nvSpPr>
        <p:spPr/>
        <p:txBody>
          <a:bodyPr/>
          <a:lstStyle/>
          <a:p>
            <a:pPr eaLnBrk="1" hangingPunct="1">
              <a:defRPr/>
            </a:pPr>
            <a:r>
              <a:rPr lang="en-US" smtClean="0"/>
              <a:t>I/O Cancellation Overview</a:t>
            </a:r>
          </a:p>
        </p:txBody>
      </p:sp>
      <p:sp>
        <p:nvSpPr>
          <p:cNvPr id="204807" name="Rectangle 7"/>
          <p:cNvSpPr>
            <a:spLocks noGrp="1" noChangeArrowheads="1"/>
          </p:cNvSpPr>
          <p:nvPr>
            <p:ph type="body" idx="1"/>
          </p:nvPr>
        </p:nvSpPr>
        <p:spPr>
          <a:xfrm>
            <a:off x="381000" y="1371600"/>
            <a:ext cx="8410575" cy="5267083"/>
          </a:xfrm>
        </p:spPr>
        <p:txBody>
          <a:bodyPr/>
          <a:lstStyle/>
          <a:p>
            <a:pPr eaLnBrk="1" hangingPunct="1">
              <a:defRPr/>
            </a:pPr>
            <a:r>
              <a:rPr lang="en-US" dirty="0" smtClean="0"/>
              <a:t>A mechanism to cancel already – </a:t>
            </a:r>
            <a:br>
              <a:rPr lang="en-US" dirty="0" smtClean="0"/>
            </a:br>
            <a:r>
              <a:rPr lang="en-US" dirty="0" smtClean="0"/>
              <a:t>issued I/O requests (IRP)</a:t>
            </a:r>
          </a:p>
          <a:p>
            <a:pPr eaLnBrk="1" hangingPunct="1">
              <a:defRPr/>
            </a:pPr>
            <a:r>
              <a:rPr lang="en-US" dirty="0" smtClean="0"/>
              <a:t>IRP cancellation scenarios</a:t>
            </a:r>
          </a:p>
          <a:p>
            <a:pPr lvl="1" eaLnBrk="1" hangingPunct="1">
              <a:defRPr/>
            </a:pPr>
            <a:r>
              <a:rPr lang="en-US" dirty="0" smtClean="0"/>
              <a:t>Thread / process termination</a:t>
            </a:r>
          </a:p>
          <a:p>
            <a:pPr lvl="1" eaLnBrk="1" hangingPunct="1">
              <a:defRPr/>
            </a:pPr>
            <a:r>
              <a:rPr lang="en-US" dirty="0" smtClean="0"/>
              <a:t>Application wants to cancel an I/O request</a:t>
            </a:r>
          </a:p>
          <a:p>
            <a:pPr lvl="2" eaLnBrk="1" hangingPunct="1">
              <a:defRPr/>
            </a:pPr>
            <a:r>
              <a:rPr lang="en-US" dirty="0" smtClean="0"/>
              <a:t>Asynchronous I/O (</a:t>
            </a:r>
            <a:r>
              <a:rPr lang="en-US" dirty="0" err="1" smtClean="0"/>
              <a:t>CanceIIo</a:t>
            </a:r>
            <a:r>
              <a:rPr lang="en-US" dirty="0" smtClean="0"/>
              <a:t>, </a:t>
            </a:r>
            <a:r>
              <a:rPr lang="en-US" dirty="0" err="1" smtClean="0"/>
              <a:t>CancelIoEx</a:t>
            </a:r>
            <a:r>
              <a:rPr lang="en-US" dirty="0" smtClean="0"/>
              <a:t>)</a:t>
            </a:r>
          </a:p>
          <a:p>
            <a:pPr lvl="2" eaLnBrk="1" hangingPunct="1">
              <a:defRPr/>
            </a:pPr>
            <a:r>
              <a:rPr lang="en-US" dirty="0" smtClean="0"/>
              <a:t>Synchronous I/O (</a:t>
            </a:r>
            <a:r>
              <a:rPr lang="en-US" dirty="0" err="1" smtClean="0"/>
              <a:t>CancelSynchronousIo</a:t>
            </a:r>
            <a:r>
              <a:rPr lang="en-US" dirty="0" smtClean="0"/>
              <a:t>)</a:t>
            </a:r>
          </a:p>
          <a:p>
            <a:pPr eaLnBrk="1" hangingPunct="1">
              <a:defRPr/>
            </a:pPr>
            <a:r>
              <a:rPr lang="en-US" dirty="0" smtClean="0"/>
              <a:t>Windows Vista added support for new I/O cancellation to address system hangs</a:t>
            </a:r>
          </a:p>
          <a:p>
            <a:pPr lvl="1" eaLnBrk="1" hangingPunct="1">
              <a:defRPr/>
            </a:pPr>
            <a:r>
              <a:rPr lang="en-US" dirty="0" smtClean="0"/>
              <a:t>Blocked thread in the kernel</a:t>
            </a:r>
          </a:p>
        </p:txBody>
      </p:sp>
      <p:sp>
        <p:nvSpPr>
          <p:cNvPr id="204804" name="Rectangle 4"/>
          <p:cNvSpPr>
            <a:spLocks noChangeArrowheads="1"/>
          </p:cNvSpPr>
          <p:nvPr/>
        </p:nvSpPr>
        <p:spPr bwMode="auto">
          <a:xfrm>
            <a:off x="-131763" y="3852863"/>
            <a:ext cx="8610601" cy="4800600"/>
          </a:xfrm>
          <a:prstGeom prst="rect">
            <a:avLst/>
          </a:prstGeom>
          <a:noFill/>
          <a:ln w="9525">
            <a:noFill/>
            <a:miter lim="800000"/>
            <a:headEnd/>
            <a:tailEnd/>
          </a:ln>
          <a:effectLst/>
        </p:spPr>
        <p:txBody>
          <a:bodyPr/>
          <a:lstStyle/>
          <a:p>
            <a:pPr marL="1027113" lvl="1" indent="-447675" eaLnBrk="1" hangingPunct="1">
              <a:lnSpc>
                <a:spcPct val="90000"/>
              </a:lnSpc>
              <a:spcBef>
                <a:spcPct val="30000"/>
              </a:spcBef>
              <a:buClr>
                <a:schemeClr val="tx1"/>
              </a:buClr>
              <a:buSzPct val="75000"/>
              <a:buFont typeface="Wingdings" pitchFamily="2" charset="2"/>
              <a:buChar char="n"/>
              <a:defRPr/>
            </a:pPr>
            <a:endParaRPr lang="en-US" sz="2800">
              <a:effectLst>
                <a:outerShdw blurRad="38100" dist="38100" dir="2700000" algn="tl">
                  <a:srgbClr val="000000"/>
                </a:outerShdw>
              </a:effectLst>
            </a:endParaRPr>
          </a:p>
          <a:p>
            <a:pPr marL="577850" indent="-577850" eaLnBrk="1" hangingPunct="1">
              <a:lnSpc>
                <a:spcPct val="90000"/>
              </a:lnSpc>
              <a:spcBef>
                <a:spcPct val="30000"/>
              </a:spcBef>
              <a:buClr>
                <a:schemeClr val="tx1"/>
              </a:buClr>
              <a:buSzPct val="75000"/>
              <a:buFont typeface="Wingdings" pitchFamily="2" charset="2"/>
              <a:buChar char="n"/>
              <a:defRPr/>
            </a:pPr>
            <a:endParaRPr lang="en-US" sz="3200">
              <a:effectLst>
                <a:outerShdw blurRad="38100" dist="38100" dir="2700000" algn="tl">
                  <a:srgbClr val="000000"/>
                </a:outerShdw>
              </a:effectLst>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0" y="0"/>
            <a:ext cx="8763000" cy="750888"/>
          </a:xfrm>
        </p:spPr>
        <p:txBody>
          <a:bodyPr/>
          <a:lstStyle/>
          <a:p>
            <a:pPr eaLnBrk="1" hangingPunct="1">
              <a:defRPr/>
            </a:pPr>
            <a:r>
              <a:rPr lang="en-US" smtClean="0"/>
              <a:t>Cancellation Routine Example</a:t>
            </a:r>
          </a:p>
        </p:txBody>
      </p:sp>
      <p:sp>
        <p:nvSpPr>
          <p:cNvPr id="121859" name="Rectangle 3"/>
          <p:cNvSpPr>
            <a:spLocks noChangeArrowheads="1"/>
          </p:cNvSpPr>
          <p:nvPr/>
        </p:nvSpPr>
        <p:spPr bwMode="auto">
          <a:xfrm>
            <a:off x="2743200" y="2362200"/>
            <a:ext cx="1905000" cy="603250"/>
          </a:xfrm>
          <a:prstGeom prst="rect">
            <a:avLst/>
          </a:prstGeom>
          <a:gradFill rotWithShape="1">
            <a:gsLst>
              <a:gs pos="0">
                <a:schemeClr val="accent1"/>
              </a:gs>
              <a:gs pos="50000">
                <a:schemeClr val="accent1">
                  <a:gamma/>
                  <a:tint val="73725"/>
                  <a:invGamma/>
                </a:schemeClr>
              </a:gs>
              <a:gs pos="100000">
                <a:schemeClr val="accent1"/>
              </a:gs>
            </a:gsLst>
            <a:lin ang="18900000" scaled="1"/>
          </a:gradFill>
          <a:ln w="9525">
            <a:solidFill>
              <a:srgbClr val="FFFFFF"/>
            </a:solidFill>
            <a:miter lim="800000"/>
            <a:headEnd/>
            <a:tailEnd/>
          </a:ln>
        </p:spPr>
        <p:txBody>
          <a:bodyPr lIns="0" tIns="0" rIns="0" bIns="0" anchor="ctr" anchorCtr="1"/>
          <a:lstStyle/>
          <a:p>
            <a:pPr>
              <a:defRPr/>
            </a:pPr>
            <a:r>
              <a:rPr lang="en-US" sz="2400">
                <a:solidFill>
                  <a:schemeClr val="bg2"/>
                </a:solidFill>
              </a:rPr>
              <a:t>ReadFile()</a:t>
            </a:r>
          </a:p>
        </p:txBody>
      </p:sp>
      <p:sp>
        <p:nvSpPr>
          <p:cNvPr id="121860" name="Rectangle 4"/>
          <p:cNvSpPr>
            <a:spLocks noChangeArrowheads="1"/>
          </p:cNvSpPr>
          <p:nvPr/>
        </p:nvSpPr>
        <p:spPr bwMode="auto">
          <a:xfrm>
            <a:off x="3048000" y="5257800"/>
            <a:ext cx="1295400" cy="838200"/>
          </a:xfrm>
          <a:prstGeom prst="rect">
            <a:avLst/>
          </a:prstGeom>
          <a:gradFill rotWithShape="1">
            <a:gsLst>
              <a:gs pos="0">
                <a:schemeClr val="accent1"/>
              </a:gs>
              <a:gs pos="50000">
                <a:schemeClr val="accent1">
                  <a:gamma/>
                  <a:tint val="73725"/>
                  <a:invGamma/>
                </a:schemeClr>
              </a:gs>
              <a:gs pos="100000">
                <a:schemeClr val="accent1"/>
              </a:gs>
            </a:gsLst>
            <a:lin ang="18900000" scaled="1"/>
          </a:gradFill>
          <a:ln w="9525" algn="ctr">
            <a:solidFill>
              <a:srgbClr val="FFFFFF"/>
            </a:solidFill>
            <a:miter lim="800000"/>
            <a:headEnd/>
            <a:tailEnd/>
          </a:ln>
          <a:effectLst/>
        </p:spPr>
        <p:txBody>
          <a:bodyPr lIns="0" tIns="0" rIns="0" bIns="0" anchor="ctr" anchorCtr="1"/>
          <a:lstStyle/>
          <a:p>
            <a:pPr>
              <a:defRPr/>
            </a:pPr>
            <a:r>
              <a:rPr lang="en-US" sz="2400">
                <a:solidFill>
                  <a:schemeClr val="bg2"/>
                </a:solidFill>
              </a:rPr>
              <a:t>Driver</a:t>
            </a:r>
          </a:p>
        </p:txBody>
      </p:sp>
      <p:sp>
        <p:nvSpPr>
          <p:cNvPr id="121861" name="Freeform 5"/>
          <p:cNvSpPr>
            <a:spLocks/>
          </p:cNvSpPr>
          <p:nvPr/>
        </p:nvSpPr>
        <p:spPr bwMode="auto">
          <a:xfrm>
            <a:off x="6553200" y="5105400"/>
            <a:ext cx="1600200" cy="1066800"/>
          </a:xfrm>
          <a:custGeom>
            <a:avLst/>
            <a:gdLst/>
            <a:ahLst/>
            <a:cxnLst>
              <a:cxn ang="0">
                <a:pos x="0" y="720"/>
              </a:cxn>
              <a:cxn ang="0">
                <a:pos x="1224" y="0"/>
              </a:cxn>
              <a:cxn ang="0">
                <a:pos x="2448" y="720"/>
              </a:cxn>
              <a:cxn ang="0">
                <a:pos x="2448" y="720"/>
              </a:cxn>
              <a:cxn ang="0">
                <a:pos x="1224" y="1440"/>
              </a:cxn>
              <a:cxn ang="0">
                <a:pos x="0" y="720"/>
              </a:cxn>
            </a:cxnLst>
            <a:rect l="0" t="0" r="r" b="b"/>
            <a:pathLst>
              <a:path w="2448" h="1440">
                <a:moveTo>
                  <a:pt x="0" y="720"/>
                </a:moveTo>
                <a:cubicBezTo>
                  <a:pt x="0" y="323"/>
                  <a:pt x="548" y="0"/>
                  <a:pt x="1224" y="0"/>
                </a:cubicBezTo>
                <a:cubicBezTo>
                  <a:pt x="1900" y="0"/>
                  <a:pt x="2448" y="323"/>
                  <a:pt x="2448" y="720"/>
                </a:cubicBezTo>
                <a:cubicBezTo>
                  <a:pt x="2448" y="720"/>
                  <a:pt x="2448" y="720"/>
                  <a:pt x="2448" y="720"/>
                </a:cubicBezTo>
                <a:cubicBezTo>
                  <a:pt x="2448" y="1118"/>
                  <a:pt x="1900" y="1440"/>
                  <a:pt x="1224" y="1440"/>
                </a:cubicBezTo>
                <a:cubicBezTo>
                  <a:pt x="548" y="1440"/>
                  <a:pt x="0" y="1118"/>
                  <a:pt x="0" y="720"/>
                </a:cubicBezTo>
              </a:path>
            </a:pathLst>
          </a:custGeom>
          <a:gradFill rotWithShape="1">
            <a:gsLst>
              <a:gs pos="0">
                <a:schemeClr val="accent1"/>
              </a:gs>
              <a:gs pos="50000">
                <a:schemeClr val="accent1">
                  <a:gamma/>
                  <a:tint val="73725"/>
                  <a:invGamma/>
                </a:schemeClr>
              </a:gs>
              <a:gs pos="100000">
                <a:schemeClr val="accent1"/>
              </a:gs>
            </a:gsLst>
            <a:lin ang="18900000" scaled="1"/>
          </a:gradFill>
          <a:ln w="9525" cap="flat" cmpd="sng">
            <a:solidFill>
              <a:srgbClr val="FFFFFF"/>
            </a:solidFill>
            <a:prstDash val="solid"/>
            <a:round/>
            <a:headEnd/>
            <a:tailEnd/>
          </a:ln>
          <a:effectLst/>
        </p:spPr>
        <p:txBody>
          <a:bodyPr lIns="0" tIns="0" rIns="0" bIns="0" anchor="ctr" anchorCtr="1"/>
          <a:lstStyle/>
          <a:p>
            <a:pPr>
              <a:defRPr/>
            </a:pPr>
            <a:endParaRPr lang="en-US"/>
          </a:p>
        </p:txBody>
      </p:sp>
      <p:sp>
        <p:nvSpPr>
          <p:cNvPr id="121862" name="Rectangle 6"/>
          <p:cNvSpPr>
            <a:spLocks noChangeArrowheads="1"/>
          </p:cNvSpPr>
          <p:nvPr/>
        </p:nvSpPr>
        <p:spPr bwMode="auto">
          <a:xfrm>
            <a:off x="6753225" y="5334000"/>
            <a:ext cx="1168400" cy="609600"/>
          </a:xfrm>
          <a:prstGeom prst="rect">
            <a:avLst/>
          </a:prstGeom>
          <a:noFill/>
          <a:ln w="9525" algn="ctr">
            <a:noFill/>
            <a:miter lim="800000"/>
            <a:headEnd/>
            <a:tailEnd/>
          </a:ln>
        </p:spPr>
        <p:txBody>
          <a:bodyPr lIns="0" tIns="0" rIns="0" bIns="0" anchor="ctr" anchorCtr="1"/>
          <a:lstStyle/>
          <a:p>
            <a:pPr>
              <a:lnSpc>
                <a:spcPct val="80000"/>
              </a:lnSpc>
            </a:pPr>
            <a:r>
              <a:rPr lang="en-US" sz="2400">
                <a:solidFill>
                  <a:schemeClr val="bg2"/>
                </a:solidFill>
              </a:rPr>
              <a:t>Cancel</a:t>
            </a:r>
          </a:p>
          <a:p>
            <a:pPr>
              <a:lnSpc>
                <a:spcPct val="80000"/>
              </a:lnSpc>
            </a:pPr>
            <a:r>
              <a:rPr lang="en-US" sz="2400">
                <a:solidFill>
                  <a:schemeClr val="bg2"/>
                </a:solidFill>
              </a:rPr>
              <a:t>routine</a:t>
            </a:r>
          </a:p>
        </p:txBody>
      </p:sp>
      <p:sp>
        <p:nvSpPr>
          <p:cNvPr id="121863" name="Rectangle 7"/>
          <p:cNvSpPr>
            <a:spLocks noChangeArrowheads="1"/>
          </p:cNvSpPr>
          <p:nvPr/>
        </p:nvSpPr>
        <p:spPr bwMode="auto">
          <a:xfrm>
            <a:off x="381000" y="3886200"/>
            <a:ext cx="8382000" cy="762000"/>
          </a:xfrm>
          <a:prstGeom prst="rect">
            <a:avLst/>
          </a:prstGeom>
          <a:gradFill rotWithShape="1">
            <a:gsLst>
              <a:gs pos="0">
                <a:schemeClr val="hlink"/>
              </a:gs>
              <a:gs pos="50000">
                <a:schemeClr val="hlink">
                  <a:gamma/>
                  <a:tint val="73725"/>
                  <a:invGamma/>
                </a:schemeClr>
              </a:gs>
              <a:gs pos="100000">
                <a:schemeClr val="hlink"/>
              </a:gs>
            </a:gsLst>
            <a:lin ang="18900000" scaled="1"/>
          </a:gradFill>
          <a:ln w="9525" algn="ctr">
            <a:solidFill>
              <a:schemeClr val="tx1"/>
            </a:solidFill>
            <a:miter lim="800000"/>
            <a:headEnd/>
            <a:tailEnd/>
          </a:ln>
          <a:effectLst/>
        </p:spPr>
        <p:txBody>
          <a:bodyPr wrap="none" lIns="0" tIns="0" rIns="0" bIns="0" anchor="ctr" anchorCtr="1"/>
          <a:lstStyle/>
          <a:p>
            <a:pPr>
              <a:defRPr/>
            </a:pPr>
            <a:r>
              <a:rPr lang="en-US" sz="2400">
                <a:solidFill>
                  <a:schemeClr val="bg2"/>
                </a:solidFill>
              </a:rPr>
              <a:t>I/O Manager</a:t>
            </a:r>
          </a:p>
        </p:txBody>
      </p:sp>
      <p:sp>
        <p:nvSpPr>
          <p:cNvPr id="121864" name="Rectangle 8"/>
          <p:cNvSpPr>
            <a:spLocks noChangeArrowheads="1"/>
          </p:cNvSpPr>
          <p:nvPr/>
        </p:nvSpPr>
        <p:spPr bwMode="auto">
          <a:xfrm>
            <a:off x="4648200" y="5638800"/>
            <a:ext cx="1779333" cy="553998"/>
          </a:xfrm>
          <a:prstGeom prst="rect">
            <a:avLst/>
          </a:prstGeom>
          <a:noFill/>
          <a:ln w="9525">
            <a:noFill/>
            <a:miter lim="800000"/>
            <a:headEnd/>
            <a:tailEnd/>
          </a:ln>
        </p:spPr>
        <p:txBody>
          <a:bodyPr wrap="none" lIns="0" tIns="0" rIns="0" bIns="0">
            <a:spAutoFit/>
          </a:bodyPr>
          <a:lstStyle/>
          <a:p>
            <a:pPr>
              <a:defRPr/>
            </a:pPr>
            <a:r>
              <a:rPr lang="en-US">
                <a:effectLst>
                  <a:outerShdw blurRad="38100" dist="38100" dir="2700000" algn="tl">
                    <a:srgbClr val="000000"/>
                  </a:outerShdw>
                </a:effectLst>
              </a:rPr>
              <a:t>Driver sets Cancel</a:t>
            </a:r>
          </a:p>
          <a:p>
            <a:pPr>
              <a:defRPr/>
            </a:pPr>
            <a:r>
              <a:rPr lang="en-US">
                <a:effectLst>
                  <a:outerShdw blurRad="38100" dist="38100" dir="2700000" algn="tl">
                    <a:srgbClr val="000000"/>
                  </a:outerShdw>
                </a:effectLst>
              </a:rPr>
              <a:t>routine in IRP</a:t>
            </a:r>
          </a:p>
        </p:txBody>
      </p:sp>
      <p:sp>
        <p:nvSpPr>
          <p:cNvPr id="121865" name="Rectangle 9"/>
          <p:cNvSpPr>
            <a:spLocks noChangeArrowheads="1"/>
          </p:cNvSpPr>
          <p:nvPr/>
        </p:nvSpPr>
        <p:spPr bwMode="auto">
          <a:xfrm>
            <a:off x="4419600" y="4754563"/>
            <a:ext cx="2907014" cy="276999"/>
          </a:xfrm>
          <a:prstGeom prst="rect">
            <a:avLst/>
          </a:prstGeom>
          <a:noFill/>
          <a:ln w="9525">
            <a:noFill/>
            <a:miter lim="800000"/>
            <a:headEnd/>
            <a:tailEnd/>
          </a:ln>
        </p:spPr>
        <p:txBody>
          <a:bodyPr wrap="none" lIns="0" tIns="0" rIns="0" bIns="0">
            <a:spAutoFit/>
          </a:bodyPr>
          <a:lstStyle/>
          <a:p>
            <a:pPr>
              <a:defRPr/>
            </a:pPr>
            <a:r>
              <a:rPr lang="en-US">
                <a:effectLst>
                  <a:outerShdw blurRad="38100" dist="38100" dir="2700000" algn="tl">
                    <a:srgbClr val="000000"/>
                  </a:outerShdw>
                </a:effectLst>
              </a:rPr>
              <a:t>Driver returns Pending status</a:t>
            </a:r>
          </a:p>
        </p:txBody>
      </p:sp>
      <p:sp>
        <p:nvSpPr>
          <p:cNvPr id="121866" name="Rectangle 10"/>
          <p:cNvSpPr>
            <a:spLocks noChangeArrowheads="1"/>
          </p:cNvSpPr>
          <p:nvPr/>
        </p:nvSpPr>
        <p:spPr bwMode="auto">
          <a:xfrm>
            <a:off x="4876800" y="2637371"/>
            <a:ext cx="4267200" cy="1172629"/>
          </a:xfrm>
          <a:prstGeom prst="rect">
            <a:avLst/>
          </a:prstGeom>
          <a:noFill/>
          <a:ln w="9525" algn="ctr">
            <a:noFill/>
            <a:miter lim="800000"/>
            <a:headEnd/>
            <a:tailEnd/>
          </a:ln>
          <a:effectLst/>
        </p:spPr>
        <p:txBody>
          <a:bodyPr wrap="square">
            <a:spAutoFit/>
          </a:bodyPr>
          <a:lstStyle/>
          <a:p>
            <a:pPr marL="269875" indent="-269875">
              <a:lnSpc>
                <a:spcPct val="90000"/>
              </a:lnSpc>
              <a:spcBef>
                <a:spcPct val="30000"/>
              </a:spcBef>
              <a:buClr>
                <a:schemeClr val="tx1"/>
              </a:buClr>
              <a:buSzPct val="75000"/>
              <a:buFont typeface="Wingdings" pitchFamily="2" charset="2"/>
              <a:buChar char="n"/>
              <a:defRPr/>
            </a:pPr>
            <a:r>
              <a:rPr lang="en-US" dirty="0">
                <a:effectLst>
                  <a:outerShdw blurRad="38100" dist="38100" dir="2700000" algn="tl">
                    <a:srgbClr val="000000"/>
                  </a:outerShdw>
                </a:effectLst>
              </a:rPr>
              <a:t>Sync call:  I/O Manager waits for driver to process request</a:t>
            </a:r>
          </a:p>
          <a:p>
            <a:pPr marL="269875" indent="-269875">
              <a:lnSpc>
                <a:spcPct val="90000"/>
              </a:lnSpc>
              <a:spcBef>
                <a:spcPct val="30000"/>
              </a:spcBef>
              <a:buClr>
                <a:schemeClr val="tx1"/>
              </a:buClr>
              <a:buSzPct val="75000"/>
              <a:buFont typeface="Wingdings" pitchFamily="2" charset="2"/>
              <a:buChar char="n"/>
              <a:defRPr/>
            </a:pPr>
            <a:r>
              <a:rPr lang="en-US" dirty="0" err="1">
                <a:effectLst>
                  <a:outerShdw blurRad="38100" dist="38100" dir="2700000" algn="tl">
                    <a:srgbClr val="000000"/>
                  </a:outerShdw>
                </a:effectLst>
              </a:rPr>
              <a:t>Async</a:t>
            </a:r>
            <a:r>
              <a:rPr lang="en-US" dirty="0">
                <a:effectLst>
                  <a:outerShdw blurRad="38100" dist="38100" dir="2700000" algn="tl">
                    <a:srgbClr val="000000"/>
                  </a:outerShdw>
                </a:effectLst>
              </a:rPr>
              <a:t> call:  pending status is immediately returned to application</a:t>
            </a:r>
          </a:p>
        </p:txBody>
      </p:sp>
      <p:sp>
        <p:nvSpPr>
          <p:cNvPr id="121867" name="Line 11"/>
          <p:cNvSpPr>
            <a:spLocks noChangeShapeType="1"/>
          </p:cNvSpPr>
          <p:nvPr/>
        </p:nvSpPr>
        <p:spPr bwMode="auto">
          <a:xfrm>
            <a:off x="4343400" y="5638800"/>
            <a:ext cx="2209800" cy="0"/>
          </a:xfrm>
          <a:prstGeom prst="line">
            <a:avLst/>
          </a:prstGeom>
          <a:noFill/>
          <a:ln w="38100" cap="rnd">
            <a:solidFill>
              <a:schemeClr val="tx1"/>
            </a:solidFill>
            <a:round/>
            <a:headEnd/>
            <a:tailEnd type="triangle" w="med" len="med"/>
          </a:ln>
        </p:spPr>
        <p:txBody>
          <a:bodyPr/>
          <a:lstStyle/>
          <a:p>
            <a:endParaRPr lang="en-US"/>
          </a:p>
        </p:txBody>
      </p:sp>
      <p:sp>
        <p:nvSpPr>
          <p:cNvPr id="25612" name="Line 12"/>
          <p:cNvSpPr>
            <a:spLocks noChangeShapeType="1"/>
          </p:cNvSpPr>
          <p:nvPr/>
        </p:nvSpPr>
        <p:spPr bwMode="auto">
          <a:xfrm>
            <a:off x="3581400" y="1828800"/>
            <a:ext cx="0" cy="533400"/>
          </a:xfrm>
          <a:prstGeom prst="line">
            <a:avLst/>
          </a:prstGeom>
          <a:noFill/>
          <a:ln w="38100" cap="rnd">
            <a:solidFill>
              <a:schemeClr val="tx1"/>
            </a:solidFill>
            <a:round/>
            <a:headEnd/>
            <a:tailEnd type="triangle" w="med" len="med"/>
          </a:ln>
        </p:spPr>
        <p:txBody>
          <a:bodyPr/>
          <a:lstStyle/>
          <a:p>
            <a:endParaRPr lang="en-US"/>
          </a:p>
        </p:txBody>
      </p:sp>
      <p:sp>
        <p:nvSpPr>
          <p:cNvPr id="121869" name="Line 13"/>
          <p:cNvSpPr>
            <a:spLocks noChangeShapeType="1"/>
          </p:cNvSpPr>
          <p:nvPr/>
        </p:nvSpPr>
        <p:spPr bwMode="auto">
          <a:xfrm>
            <a:off x="3581400" y="2971800"/>
            <a:ext cx="0" cy="2286000"/>
          </a:xfrm>
          <a:prstGeom prst="line">
            <a:avLst/>
          </a:prstGeom>
          <a:noFill/>
          <a:ln w="38100">
            <a:solidFill>
              <a:schemeClr val="tx1"/>
            </a:solidFill>
            <a:round/>
            <a:headEnd/>
            <a:tailEnd type="triangle" w="med" len="med"/>
          </a:ln>
        </p:spPr>
        <p:txBody>
          <a:bodyPr/>
          <a:lstStyle/>
          <a:p>
            <a:endParaRPr lang="en-US"/>
          </a:p>
        </p:txBody>
      </p:sp>
      <p:sp>
        <p:nvSpPr>
          <p:cNvPr id="121870" name="Line 14"/>
          <p:cNvSpPr>
            <a:spLocks noChangeShapeType="1"/>
          </p:cNvSpPr>
          <p:nvPr/>
        </p:nvSpPr>
        <p:spPr bwMode="auto">
          <a:xfrm flipV="1">
            <a:off x="3810000" y="4648200"/>
            <a:ext cx="0" cy="609600"/>
          </a:xfrm>
          <a:prstGeom prst="line">
            <a:avLst/>
          </a:prstGeom>
          <a:noFill/>
          <a:ln w="38100" cap="rnd">
            <a:solidFill>
              <a:schemeClr val="tx1"/>
            </a:solidFill>
            <a:round/>
            <a:headEnd/>
            <a:tailEnd type="triangle" w="med" len="med"/>
          </a:ln>
        </p:spPr>
        <p:txBody>
          <a:bodyPr/>
          <a:lstStyle/>
          <a:p>
            <a:endParaRPr lang="en-US"/>
          </a:p>
        </p:txBody>
      </p:sp>
      <p:sp>
        <p:nvSpPr>
          <p:cNvPr id="121871" name="Rectangle 15"/>
          <p:cNvSpPr>
            <a:spLocks noChangeArrowheads="1"/>
          </p:cNvSpPr>
          <p:nvPr/>
        </p:nvSpPr>
        <p:spPr bwMode="auto">
          <a:xfrm>
            <a:off x="233363" y="2438400"/>
            <a:ext cx="2297296" cy="553998"/>
          </a:xfrm>
          <a:prstGeom prst="rect">
            <a:avLst/>
          </a:prstGeom>
          <a:noFill/>
          <a:ln w="9525">
            <a:noFill/>
            <a:miter lim="800000"/>
            <a:headEnd/>
            <a:tailEnd/>
          </a:ln>
        </p:spPr>
        <p:txBody>
          <a:bodyPr wrap="none" lIns="0" tIns="0" rIns="0" bIns="0">
            <a:spAutoFit/>
          </a:bodyPr>
          <a:lstStyle/>
          <a:p>
            <a:pPr>
              <a:defRPr/>
            </a:pPr>
            <a:r>
              <a:rPr lang="en-US" dirty="0">
                <a:effectLst>
                  <a:outerShdw blurRad="38100" dist="38100" dir="2700000" algn="tl">
                    <a:srgbClr val="000000"/>
                  </a:outerShdw>
                </a:effectLst>
              </a:rPr>
              <a:t>Application issues read</a:t>
            </a:r>
          </a:p>
          <a:p>
            <a:pPr>
              <a:defRPr/>
            </a:pPr>
            <a:r>
              <a:rPr lang="en-US" dirty="0">
                <a:effectLst>
                  <a:outerShdw blurRad="38100" dist="38100" dir="2700000" algn="tl">
                    <a:srgbClr val="000000"/>
                  </a:outerShdw>
                </a:effectLst>
              </a:rPr>
              <a:t>Request on file handle</a:t>
            </a:r>
          </a:p>
        </p:txBody>
      </p:sp>
      <p:sp>
        <p:nvSpPr>
          <p:cNvPr id="121872" name="Rectangle 16"/>
          <p:cNvSpPr>
            <a:spLocks noChangeArrowheads="1"/>
          </p:cNvSpPr>
          <p:nvPr/>
        </p:nvSpPr>
        <p:spPr bwMode="auto">
          <a:xfrm>
            <a:off x="325438" y="3276600"/>
            <a:ext cx="3065134" cy="553998"/>
          </a:xfrm>
          <a:prstGeom prst="rect">
            <a:avLst/>
          </a:prstGeom>
          <a:noFill/>
          <a:ln w="9525">
            <a:noFill/>
            <a:miter lim="800000"/>
            <a:headEnd/>
            <a:tailEnd/>
          </a:ln>
        </p:spPr>
        <p:txBody>
          <a:bodyPr wrap="none" lIns="0" tIns="0" rIns="0" bIns="0">
            <a:spAutoFit/>
          </a:bodyPr>
          <a:lstStyle/>
          <a:p>
            <a:pPr>
              <a:defRPr/>
            </a:pPr>
            <a:r>
              <a:rPr lang="en-US">
                <a:effectLst>
                  <a:outerShdw blurRad="38100" dist="38100" dir="2700000" algn="tl">
                    <a:srgbClr val="000000"/>
                  </a:outerShdw>
                </a:effectLst>
              </a:rPr>
              <a:t>System sends request to driver</a:t>
            </a:r>
          </a:p>
          <a:p>
            <a:pPr>
              <a:defRPr/>
            </a:pPr>
            <a:r>
              <a:rPr lang="en-US">
                <a:effectLst>
                  <a:outerShdw blurRad="38100" dist="38100" dir="2700000" algn="tl">
                    <a:srgbClr val="000000"/>
                  </a:outerShdw>
                </a:effectLst>
              </a:rPr>
              <a:t>through I/O Manager</a:t>
            </a:r>
          </a:p>
        </p:txBody>
      </p:sp>
      <p:sp>
        <p:nvSpPr>
          <p:cNvPr id="121873" name="Line 17"/>
          <p:cNvSpPr>
            <a:spLocks noChangeShapeType="1"/>
          </p:cNvSpPr>
          <p:nvPr/>
        </p:nvSpPr>
        <p:spPr bwMode="auto">
          <a:xfrm flipV="1">
            <a:off x="3810000" y="2971800"/>
            <a:ext cx="0" cy="914400"/>
          </a:xfrm>
          <a:prstGeom prst="line">
            <a:avLst/>
          </a:prstGeom>
          <a:noFill/>
          <a:ln w="38100">
            <a:solidFill>
              <a:schemeClr val="tx1"/>
            </a:solidFill>
            <a:prstDash val="dash"/>
            <a:round/>
            <a:headEnd/>
            <a:tailEnd type="triangle" w="med" len="med"/>
          </a:ln>
        </p:spPr>
        <p:txBody>
          <a:bodyPr/>
          <a:lstStyle/>
          <a:p>
            <a:endParaRPr lang="en-US"/>
          </a:p>
        </p:txBody>
      </p:sp>
      <p:sp>
        <p:nvSpPr>
          <p:cNvPr id="121874" name="Line 18"/>
          <p:cNvSpPr>
            <a:spLocks noChangeShapeType="1"/>
          </p:cNvSpPr>
          <p:nvPr/>
        </p:nvSpPr>
        <p:spPr bwMode="auto">
          <a:xfrm flipV="1">
            <a:off x="3810000" y="1828800"/>
            <a:ext cx="0" cy="533400"/>
          </a:xfrm>
          <a:prstGeom prst="line">
            <a:avLst/>
          </a:prstGeom>
          <a:noFill/>
          <a:ln w="38100">
            <a:solidFill>
              <a:schemeClr val="tx1"/>
            </a:solidFill>
            <a:prstDash val="dash"/>
            <a:round/>
            <a:headEnd/>
            <a:tailEnd type="triangle" w="med" len="med"/>
          </a:ln>
        </p:spPr>
        <p:txBody>
          <a:bodyPr/>
          <a:lstStyle/>
          <a:p>
            <a:endParaRPr lang="en-US"/>
          </a:p>
        </p:txBody>
      </p:sp>
      <p:sp>
        <p:nvSpPr>
          <p:cNvPr id="121875" name="Rectangle 19"/>
          <p:cNvSpPr>
            <a:spLocks noChangeArrowheads="1"/>
          </p:cNvSpPr>
          <p:nvPr/>
        </p:nvSpPr>
        <p:spPr bwMode="auto">
          <a:xfrm>
            <a:off x="1981200" y="1066800"/>
            <a:ext cx="4724400" cy="793750"/>
          </a:xfrm>
          <a:prstGeom prst="rect">
            <a:avLst/>
          </a:prstGeom>
          <a:gradFill rotWithShape="1">
            <a:gsLst>
              <a:gs pos="0">
                <a:schemeClr val="accent2"/>
              </a:gs>
              <a:gs pos="50000">
                <a:schemeClr val="accent2">
                  <a:gamma/>
                  <a:tint val="73725"/>
                  <a:invGamma/>
                </a:schemeClr>
              </a:gs>
              <a:gs pos="100000">
                <a:schemeClr val="accent2"/>
              </a:gs>
            </a:gsLst>
            <a:lin ang="18900000" scaled="1"/>
          </a:gradFill>
          <a:ln w="9525">
            <a:solidFill>
              <a:schemeClr val="tx1"/>
            </a:solidFill>
            <a:miter lim="800000"/>
            <a:headEnd/>
            <a:tailEnd/>
          </a:ln>
        </p:spPr>
        <p:txBody>
          <a:bodyPr wrap="none" lIns="0" tIns="0" rIns="0" bIns="0" anchor="ctr" anchorCtr="1"/>
          <a:lstStyle/>
          <a:p>
            <a:pPr>
              <a:defRPr/>
            </a:pPr>
            <a:r>
              <a:rPr lang="en-US" sz="2400">
                <a:solidFill>
                  <a:schemeClr val="bg2"/>
                </a:solidFill>
              </a:rPr>
              <a:t>Application</a:t>
            </a: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187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186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186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186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186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186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186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1862"/>
                                        </p:tgtEl>
                                        <p:attrNameLst>
                                          <p:attrName>style.visibility</p:attrName>
                                        </p:attrNameLst>
                                      </p:cBhvr>
                                      <p:to>
                                        <p:strVal val="visible"/>
                                      </p:to>
                                    </p:set>
                                  </p:childTnLst>
                                </p:cTn>
                              </p:par>
                              <p:par>
                                <p:cTn id="23" presetID="9" presetClass="emph" presetSubtype="0" grpId="1" nodeType="withEffect">
                                  <p:stCondLst>
                                    <p:cond delay="0"/>
                                  </p:stCondLst>
                                  <p:childTnLst>
                                    <p:set>
                                      <p:cBhvr rctx="PPT">
                                        <p:cTn id="24" dur="indefinite"/>
                                        <p:tgtEl>
                                          <p:spTgt spid="121872"/>
                                        </p:tgtEl>
                                        <p:attrNameLst>
                                          <p:attrName>style.opacity</p:attrName>
                                        </p:attrNameLst>
                                      </p:cBhvr>
                                      <p:to>
                                        <p:strVal val="0.5"/>
                                      </p:to>
                                    </p:set>
                                    <p:animEffect filter="image" prLst="opacity: 0.5">
                                      <p:cBhvr rctx="IE">
                                        <p:cTn id="25" dur="indefinite"/>
                                        <p:tgtEl>
                                          <p:spTgt spid="121872"/>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21865"/>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121870"/>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121866"/>
                                        </p:tgtEl>
                                        <p:attrNameLst>
                                          <p:attrName>style.visibility</p:attrName>
                                        </p:attrNameLst>
                                      </p:cBhvr>
                                      <p:to>
                                        <p:strVal val="visible"/>
                                      </p:to>
                                    </p:set>
                                  </p:childTnLst>
                                </p:cTn>
                              </p:par>
                              <p:par>
                                <p:cTn id="34" presetID="9" presetClass="emph" presetSubtype="0" grpId="1" nodeType="withEffect">
                                  <p:stCondLst>
                                    <p:cond delay="0"/>
                                  </p:stCondLst>
                                  <p:childTnLst>
                                    <p:set>
                                      <p:cBhvr rctx="PPT">
                                        <p:cTn id="35" dur="indefinite"/>
                                        <p:tgtEl>
                                          <p:spTgt spid="121864"/>
                                        </p:tgtEl>
                                        <p:attrNameLst>
                                          <p:attrName>style.opacity</p:attrName>
                                        </p:attrNameLst>
                                      </p:cBhvr>
                                      <p:to>
                                        <p:strVal val="0.5"/>
                                      </p:to>
                                    </p:set>
                                    <p:animEffect filter="image" prLst="opacity: 0.5">
                                      <p:cBhvr rctx="IE">
                                        <p:cTn id="36" dur="indefinite"/>
                                        <p:tgtEl>
                                          <p:spTgt spid="121864"/>
                                        </p:tgtEl>
                                      </p:cBhvr>
                                    </p:animEffect>
                                  </p:childTnLst>
                                </p:cTn>
                              </p:par>
                              <p:par>
                                <p:cTn id="37" presetID="1" presetClass="entr" presetSubtype="0" fill="hold" grpId="0" nodeType="withEffect">
                                  <p:stCondLst>
                                    <p:cond delay="0"/>
                                  </p:stCondLst>
                                  <p:childTnLst>
                                    <p:set>
                                      <p:cBhvr>
                                        <p:cTn id="38" dur="1" fill="hold">
                                          <p:stCondLst>
                                            <p:cond delay="0"/>
                                          </p:stCondLst>
                                        </p:cTn>
                                        <p:tgtEl>
                                          <p:spTgt spid="12187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218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60" grpId="0" animBg="1"/>
      <p:bldP spid="121861" grpId="0" animBg="1"/>
      <p:bldP spid="121862" grpId="0"/>
      <p:bldP spid="121863" grpId="0" animBg="1"/>
      <p:bldP spid="121864" grpId="0"/>
      <p:bldP spid="121864" grpId="1"/>
      <p:bldP spid="121865" grpId="0"/>
      <p:bldP spid="121866" grpId="0"/>
      <p:bldP spid="121867" grpId="0" animBg="1"/>
      <p:bldP spid="121869" grpId="0" animBg="1"/>
      <p:bldP spid="121870" grpId="0" animBg="1"/>
      <p:bldP spid="121872" grpId="0"/>
      <p:bldP spid="121872" grpId="1"/>
      <p:bldP spid="121873" grpId="0" animBg="1"/>
      <p:bldP spid="121874"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3906" name="Freeform 2"/>
          <p:cNvSpPr>
            <a:spLocks/>
          </p:cNvSpPr>
          <p:nvPr/>
        </p:nvSpPr>
        <p:spPr bwMode="auto">
          <a:xfrm>
            <a:off x="6410325" y="5105400"/>
            <a:ext cx="1774825" cy="1066800"/>
          </a:xfrm>
          <a:custGeom>
            <a:avLst/>
            <a:gdLst/>
            <a:ahLst/>
            <a:cxnLst>
              <a:cxn ang="0">
                <a:pos x="0" y="720"/>
              </a:cxn>
              <a:cxn ang="0">
                <a:pos x="1224" y="0"/>
              </a:cxn>
              <a:cxn ang="0">
                <a:pos x="2448" y="720"/>
              </a:cxn>
              <a:cxn ang="0">
                <a:pos x="2448" y="720"/>
              </a:cxn>
              <a:cxn ang="0">
                <a:pos x="1224" y="1440"/>
              </a:cxn>
              <a:cxn ang="0">
                <a:pos x="0" y="720"/>
              </a:cxn>
            </a:cxnLst>
            <a:rect l="0" t="0" r="r" b="b"/>
            <a:pathLst>
              <a:path w="2448" h="1440">
                <a:moveTo>
                  <a:pt x="0" y="720"/>
                </a:moveTo>
                <a:cubicBezTo>
                  <a:pt x="0" y="323"/>
                  <a:pt x="548" y="0"/>
                  <a:pt x="1224" y="0"/>
                </a:cubicBezTo>
                <a:cubicBezTo>
                  <a:pt x="1900" y="0"/>
                  <a:pt x="2448" y="323"/>
                  <a:pt x="2448" y="720"/>
                </a:cubicBezTo>
                <a:cubicBezTo>
                  <a:pt x="2448" y="720"/>
                  <a:pt x="2448" y="720"/>
                  <a:pt x="2448" y="720"/>
                </a:cubicBezTo>
                <a:cubicBezTo>
                  <a:pt x="2448" y="1118"/>
                  <a:pt x="1900" y="1440"/>
                  <a:pt x="1224" y="1440"/>
                </a:cubicBezTo>
                <a:cubicBezTo>
                  <a:pt x="548" y="1440"/>
                  <a:pt x="0" y="1118"/>
                  <a:pt x="0" y="720"/>
                </a:cubicBezTo>
              </a:path>
            </a:pathLst>
          </a:custGeom>
          <a:gradFill rotWithShape="1">
            <a:gsLst>
              <a:gs pos="0">
                <a:schemeClr val="accent1"/>
              </a:gs>
              <a:gs pos="50000">
                <a:schemeClr val="accent1">
                  <a:gamma/>
                  <a:tint val="73725"/>
                  <a:invGamma/>
                </a:schemeClr>
              </a:gs>
              <a:gs pos="100000">
                <a:schemeClr val="accent1"/>
              </a:gs>
            </a:gsLst>
            <a:lin ang="18900000" scaled="1"/>
          </a:gradFill>
          <a:ln w="9525" cap="flat" cmpd="sng">
            <a:solidFill>
              <a:srgbClr val="FFFFFF"/>
            </a:solidFill>
            <a:prstDash val="solid"/>
            <a:round/>
            <a:headEnd/>
            <a:tailEnd/>
          </a:ln>
          <a:effectLst/>
        </p:spPr>
        <p:txBody>
          <a:bodyPr lIns="0" tIns="0" rIns="0" bIns="0" anchor="ctr" anchorCtr="1"/>
          <a:lstStyle/>
          <a:p>
            <a:pPr>
              <a:defRPr/>
            </a:pPr>
            <a:endParaRPr lang="en-US"/>
          </a:p>
        </p:txBody>
      </p:sp>
      <p:sp>
        <p:nvSpPr>
          <p:cNvPr id="123907" name="Oval 3"/>
          <p:cNvSpPr>
            <a:spLocks noChangeArrowheads="1"/>
          </p:cNvSpPr>
          <p:nvPr/>
        </p:nvSpPr>
        <p:spPr bwMode="auto">
          <a:xfrm>
            <a:off x="5748338" y="1905000"/>
            <a:ext cx="1766887" cy="990600"/>
          </a:xfrm>
          <a:prstGeom prst="ellipse">
            <a:avLst/>
          </a:prstGeom>
          <a:gradFill rotWithShape="1">
            <a:gsLst>
              <a:gs pos="0">
                <a:schemeClr val="folHlink">
                  <a:gamma/>
                  <a:tint val="73725"/>
                  <a:invGamma/>
                </a:schemeClr>
              </a:gs>
              <a:gs pos="50000">
                <a:schemeClr val="folHlink"/>
              </a:gs>
              <a:gs pos="100000">
                <a:schemeClr val="folHlink">
                  <a:gamma/>
                  <a:tint val="73725"/>
                  <a:invGamma/>
                </a:schemeClr>
              </a:gs>
            </a:gsLst>
            <a:lin ang="18900000" scaled="1"/>
          </a:gradFill>
          <a:ln w="3175" cap="rnd" algn="ctr">
            <a:solidFill>
              <a:schemeClr val="tx1"/>
            </a:solidFill>
            <a:round/>
            <a:headEnd/>
            <a:tailEnd/>
          </a:ln>
          <a:effectLst/>
        </p:spPr>
        <p:txBody>
          <a:bodyPr wrap="none" anchor="ctr"/>
          <a:lstStyle/>
          <a:p>
            <a:pPr>
              <a:defRPr/>
            </a:pPr>
            <a:endParaRPr lang="en-US">
              <a:solidFill>
                <a:schemeClr val="folHlink"/>
              </a:solidFill>
            </a:endParaRPr>
          </a:p>
        </p:txBody>
      </p:sp>
      <p:sp>
        <p:nvSpPr>
          <p:cNvPr id="123908" name="Rectangle 4"/>
          <p:cNvSpPr>
            <a:spLocks noGrp="1" noChangeArrowheads="1"/>
          </p:cNvSpPr>
          <p:nvPr>
            <p:ph type="title"/>
          </p:nvPr>
        </p:nvSpPr>
        <p:spPr>
          <a:xfrm>
            <a:off x="0" y="0"/>
            <a:ext cx="8728075" cy="635000"/>
          </a:xfrm>
        </p:spPr>
        <p:txBody>
          <a:bodyPr/>
          <a:lstStyle/>
          <a:p>
            <a:pPr eaLnBrk="1" hangingPunct="1">
              <a:defRPr/>
            </a:pPr>
            <a:r>
              <a:rPr lang="en-US" smtClean="0"/>
              <a:t>Process Termination Example</a:t>
            </a:r>
          </a:p>
        </p:txBody>
      </p:sp>
      <p:sp>
        <p:nvSpPr>
          <p:cNvPr id="123909" name="Line 5"/>
          <p:cNvSpPr>
            <a:spLocks noChangeShapeType="1"/>
          </p:cNvSpPr>
          <p:nvPr/>
        </p:nvSpPr>
        <p:spPr bwMode="auto">
          <a:xfrm rot="10800000" flipV="1">
            <a:off x="7315200" y="4648200"/>
            <a:ext cx="0" cy="457200"/>
          </a:xfrm>
          <a:prstGeom prst="line">
            <a:avLst/>
          </a:prstGeom>
          <a:noFill/>
          <a:ln w="38100" cap="rnd">
            <a:solidFill>
              <a:schemeClr val="tx1"/>
            </a:solidFill>
            <a:round/>
            <a:headEnd/>
            <a:tailEnd type="triangle" w="med" len="med"/>
          </a:ln>
        </p:spPr>
        <p:txBody>
          <a:bodyPr/>
          <a:lstStyle/>
          <a:p>
            <a:endParaRPr lang="en-US"/>
          </a:p>
        </p:txBody>
      </p:sp>
      <p:sp>
        <p:nvSpPr>
          <p:cNvPr id="123910" name="Line 6"/>
          <p:cNvSpPr>
            <a:spLocks noChangeShapeType="1"/>
          </p:cNvSpPr>
          <p:nvPr/>
        </p:nvSpPr>
        <p:spPr bwMode="auto">
          <a:xfrm flipV="1">
            <a:off x="6629400" y="2895600"/>
            <a:ext cx="0" cy="990600"/>
          </a:xfrm>
          <a:prstGeom prst="line">
            <a:avLst/>
          </a:prstGeom>
          <a:noFill/>
          <a:ln w="38100" cap="rnd">
            <a:solidFill>
              <a:schemeClr val="tx1"/>
            </a:solidFill>
            <a:round/>
            <a:headEnd/>
            <a:tailEnd type="triangle" w="med" len="med"/>
          </a:ln>
        </p:spPr>
        <p:txBody>
          <a:bodyPr/>
          <a:lstStyle/>
          <a:p>
            <a:endParaRPr lang="en-US"/>
          </a:p>
        </p:txBody>
      </p:sp>
      <p:sp>
        <p:nvSpPr>
          <p:cNvPr id="123911" name="Text Box 7"/>
          <p:cNvSpPr txBox="1">
            <a:spLocks noChangeArrowheads="1"/>
          </p:cNvSpPr>
          <p:nvPr/>
        </p:nvSpPr>
        <p:spPr bwMode="auto">
          <a:xfrm>
            <a:off x="5791200" y="2057400"/>
            <a:ext cx="1651000" cy="646331"/>
          </a:xfrm>
          <a:prstGeom prst="rect">
            <a:avLst/>
          </a:prstGeom>
          <a:noFill/>
          <a:ln w="3175" cap="rnd" algn="ctr">
            <a:noFill/>
            <a:miter lim="800000"/>
            <a:headEnd/>
            <a:tailEnd/>
          </a:ln>
          <a:effectLst/>
        </p:spPr>
        <p:txBody>
          <a:bodyPr>
            <a:spAutoFit/>
          </a:bodyPr>
          <a:lstStyle/>
          <a:p>
            <a:pPr algn="ctr">
              <a:defRPr/>
            </a:pPr>
            <a:r>
              <a:rPr lang="en-US" dirty="0">
                <a:effectLst>
                  <a:outerShdw blurRad="38100" dist="38100" dir="2700000" algn="tl">
                    <a:srgbClr val="000000"/>
                  </a:outerShdw>
                </a:effectLst>
              </a:rPr>
              <a:t>Process</a:t>
            </a:r>
          </a:p>
          <a:p>
            <a:pPr algn="ctr">
              <a:defRPr/>
            </a:pPr>
            <a:r>
              <a:rPr lang="en-US" dirty="0">
                <a:effectLst>
                  <a:outerShdw blurRad="38100" dist="38100" dir="2700000" algn="tl">
                    <a:srgbClr val="000000"/>
                  </a:outerShdw>
                </a:effectLst>
              </a:rPr>
              <a:t>Terminated</a:t>
            </a:r>
          </a:p>
        </p:txBody>
      </p:sp>
      <p:sp>
        <p:nvSpPr>
          <p:cNvPr id="123912" name="Rectangle 8"/>
          <p:cNvSpPr>
            <a:spLocks noChangeArrowheads="1"/>
          </p:cNvSpPr>
          <p:nvPr/>
        </p:nvSpPr>
        <p:spPr bwMode="auto">
          <a:xfrm>
            <a:off x="7127193" y="2778204"/>
            <a:ext cx="1712007" cy="1107996"/>
          </a:xfrm>
          <a:prstGeom prst="rect">
            <a:avLst/>
          </a:prstGeom>
          <a:noFill/>
          <a:ln w="9525">
            <a:noFill/>
            <a:miter lim="800000"/>
            <a:headEnd/>
            <a:tailEnd/>
          </a:ln>
        </p:spPr>
        <p:txBody>
          <a:bodyPr wrap="none" lIns="0" tIns="0" rIns="0" bIns="0">
            <a:spAutoFit/>
          </a:bodyPr>
          <a:lstStyle/>
          <a:p>
            <a:pPr>
              <a:defRPr/>
            </a:pPr>
            <a:r>
              <a:rPr lang="en-US" dirty="0">
                <a:effectLst>
                  <a:outerShdw blurRad="38100" dist="38100" dir="2700000" algn="tl">
                    <a:srgbClr val="000000"/>
                  </a:outerShdw>
                </a:effectLst>
              </a:rPr>
              <a:t>Process cleanup</a:t>
            </a:r>
          </a:p>
          <a:p>
            <a:pPr>
              <a:defRPr/>
            </a:pPr>
            <a:r>
              <a:rPr lang="en-US" dirty="0">
                <a:effectLst>
                  <a:outerShdw blurRad="38100" dist="38100" dir="2700000" algn="tl">
                    <a:srgbClr val="000000"/>
                  </a:outerShdw>
                </a:effectLst>
              </a:rPr>
              <a:t>occurs </a:t>
            </a:r>
            <a:r>
              <a:rPr lang="en-US" u="sng" dirty="0">
                <a:effectLst>
                  <a:outerShdw blurRad="38100" dist="38100" dir="2700000" algn="tl">
                    <a:srgbClr val="000000"/>
                  </a:outerShdw>
                </a:effectLst>
              </a:rPr>
              <a:t>only</a:t>
            </a:r>
            <a:r>
              <a:rPr lang="en-US" dirty="0">
                <a:effectLst>
                  <a:outerShdw blurRad="38100" dist="38100" dir="2700000" algn="tl">
                    <a:srgbClr val="000000"/>
                  </a:outerShdw>
                </a:effectLst>
              </a:rPr>
              <a:t> after</a:t>
            </a:r>
          </a:p>
          <a:p>
            <a:pPr>
              <a:defRPr/>
            </a:pPr>
            <a:r>
              <a:rPr lang="en-US" dirty="0">
                <a:effectLst>
                  <a:outerShdw blurRad="38100" dist="38100" dir="2700000" algn="tl">
                    <a:srgbClr val="000000"/>
                  </a:outerShdw>
                </a:effectLst>
              </a:rPr>
              <a:t>all IRPs complete</a:t>
            </a:r>
          </a:p>
          <a:p>
            <a:pPr>
              <a:defRPr/>
            </a:pPr>
            <a:r>
              <a:rPr lang="en-US" dirty="0">
                <a:effectLst>
                  <a:outerShdw blurRad="38100" dist="38100" dir="2700000" algn="tl">
                    <a:srgbClr val="000000"/>
                  </a:outerShdw>
                </a:effectLst>
              </a:rPr>
              <a:t>or cancel</a:t>
            </a:r>
          </a:p>
        </p:txBody>
      </p:sp>
      <p:sp>
        <p:nvSpPr>
          <p:cNvPr id="123913" name="Rectangle 9"/>
          <p:cNvSpPr>
            <a:spLocks noChangeArrowheads="1"/>
          </p:cNvSpPr>
          <p:nvPr/>
        </p:nvSpPr>
        <p:spPr bwMode="auto">
          <a:xfrm>
            <a:off x="4419600" y="4800600"/>
            <a:ext cx="2544158" cy="276999"/>
          </a:xfrm>
          <a:prstGeom prst="rect">
            <a:avLst/>
          </a:prstGeom>
          <a:noFill/>
          <a:ln w="9525">
            <a:noFill/>
            <a:miter lim="800000"/>
            <a:headEnd/>
            <a:tailEnd/>
          </a:ln>
        </p:spPr>
        <p:txBody>
          <a:bodyPr wrap="none" lIns="0" tIns="0" rIns="0" bIns="0">
            <a:spAutoFit/>
          </a:bodyPr>
          <a:lstStyle/>
          <a:p>
            <a:pPr>
              <a:defRPr/>
            </a:pPr>
            <a:r>
              <a:rPr lang="en-US" dirty="0">
                <a:effectLst>
                  <a:outerShdw blurRad="38100" dist="38100" dir="2700000" algn="tl">
                    <a:srgbClr val="000000"/>
                  </a:outerShdw>
                </a:effectLst>
              </a:rPr>
              <a:t>Cancel routine(s) invoked</a:t>
            </a:r>
          </a:p>
        </p:txBody>
      </p:sp>
      <p:sp>
        <p:nvSpPr>
          <p:cNvPr id="123914" name="Text Box 10"/>
          <p:cNvSpPr txBox="1">
            <a:spLocks noChangeArrowheads="1"/>
          </p:cNvSpPr>
          <p:nvPr/>
        </p:nvSpPr>
        <p:spPr bwMode="auto">
          <a:xfrm>
            <a:off x="381000" y="2362200"/>
            <a:ext cx="2057400" cy="923330"/>
          </a:xfrm>
          <a:prstGeom prst="rect">
            <a:avLst/>
          </a:prstGeom>
          <a:noFill/>
          <a:ln w="3175" cap="rnd" algn="ctr">
            <a:noFill/>
            <a:miter lim="800000"/>
            <a:headEnd/>
            <a:tailEnd/>
          </a:ln>
          <a:effectLst/>
        </p:spPr>
        <p:txBody>
          <a:bodyPr>
            <a:spAutoFit/>
          </a:bodyPr>
          <a:lstStyle/>
          <a:p>
            <a:pPr>
              <a:spcBef>
                <a:spcPct val="20000"/>
              </a:spcBef>
              <a:defRPr/>
            </a:pPr>
            <a:r>
              <a:rPr lang="en-US" dirty="0">
                <a:effectLst>
                  <a:outerShdw blurRad="38100" dist="38100" dir="2700000" algn="tl">
                    <a:srgbClr val="000000"/>
                  </a:outerShdw>
                </a:effectLst>
              </a:rPr>
              <a:t>System cancels all I/O associated with the process</a:t>
            </a:r>
          </a:p>
        </p:txBody>
      </p:sp>
      <p:sp>
        <p:nvSpPr>
          <p:cNvPr id="123915" name="Rectangle 11"/>
          <p:cNvSpPr>
            <a:spLocks noChangeArrowheads="1"/>
          </p:cNvSpPr>
          <p:nvPr/>
        </p:nvSpPr>
        <p:spPr bwMode="auto">
          <a:xfrm>
            <a:off x="381000" y="3886200"/>
            <a:ext cx="8382000" cy="762000"/>
          </a:xfrm>
          <a:prstGeom prst="rect">
            <a:avLst/>
          </a:prstGeom>
          <a:gradFill rotWithShape="1">
            <a:gsLst>
              <a:gs pos="0">
                <a:schemeClr val="hlink"/>
              </a:gs>
              <a:gs pos="50000">
                <a:schemeClr val="hlink">
                  <a:gamma/>
                  <a:tint val="73725"/>
                  <a:invGamma/>
                </a:schemeClr>
              </a:gs>
              <a:gs pos="100000">
                <a:schemeClr val="hlink"/>
              </a:gs>
            </a:gsLst>
            <a:lin ang="18900000" scaled="1"/>
          </a:gradFill>
          <a:ln w="9525" algn="ctr">
            <a:solidFill>
              <a:schemeClr val="tx1"/>
            </a:solidFill>
            <a:miter lim="800000"/>
            <a:headEnd/>
            <a:tailEnd/>
          </a:ln>
          <a:effectLst/>
        </p:spPr>
        <p:txBody>
          <a:bodyPr wrap="none" lIns="0" tIns="0" rIns="0" bIns="0" anchor="ctr" anchorCtr="1"/>
          <a:lstStyle/>
          <a:p>
            <a:pPr>
              <a:defRPr/>
            </a:pPr>
            <a:r>
              <a:rPr lang="en-US" sz="2400">
                <a:solidFill>
                  <a:schemeClr val="bg2"/>
                </a:solidFill>
              </a:rPr>
              <a:t>I/O Manager</a:t>
            </a:r>
          </a:p>
        </p:txBody>
      </p:sp>
      <p:sp>
        <p:nvSpPr>
          <p:cNvPr id="123916" name="Rectangle 12"/>
          <p:cNvSpPr>
            <a:spLocks noChangeArrowheads="1"/>
          </p:cNvSpPr>
          <p:nvPr/>
        </p:nvSpPr>
        <p:spPr bwMode="auto">
          <a:xfrm>
            <a:off x="2889250" y="5257800"/>
            <a:ext cx="1454150" cy="838200"/>
          </a:xfrm>
          <a:prstGeom prst="rect">
            <a:avLst/>
          </a:prstGeom>
          <a:gradFill rotWithShape="1">
            <a:gsLst>
              <a:gs pos="0">
                <a:schemeClr val="accent1"/>
              </a:gs>
              <a:gs pos="50000">
                <a:schemeClr val="accent1">
                  <a:gamma/>
                  <a:tint val="73725"/>
                  <a:invGamma/>
                </a:schemeClr>
              </a:gs>
              <a:gs pos="100000">
                <a:schemeClr val="accent1"/>
              </a:gs>
            </a:gsLst>
            <a:lin ang="18900000" scaled="1"/>
          </a:gradFill>
          <a:ln w="9525" algn="ctr">
            <a:solidFill>
              <a:srgbClr val="FFFFFF"/>
            </a:solidFill>
            <a:miter lim="800000"/>
            <a:headEnd/>
            <a:tailEnd/>
          </a:ln>
          <a:effectLst/>
        </p:spPr>
        <p:txBody>
          <a:bodyPr lIns="0" tIns="0" rIns="0" bIns="0" anchor="ctr" anchorCtr="1"/>
          <a:lstStyle/>
          <a:p>
            <a:pPr>
              <a:defRPr/>
            </a:pPr>
            <a:r>
              <a:rPr lang="en-US" sz="2400">
                <a:solidFill>
                  <a:schemeClr val="bg2"/>
                </a:solidFill>
              </a:rPr>
              <a:t>Driver(s)</a:t>
            </a:r>
          </a:p>
        </p:txBody>
      </p:sp>
      <p:sp>
        <p:nvSpPr>
          <p:cNvPr id="26637" name="Rectangle 13"/>
          <p:cNvSpPr>
            <a:spLocks noChangeArrowheads="1"/>
          </p:cNvSpPr>
          <p:nvPr/>
        </p:nvSpPr>
        <p:spPr bwMode="auto">
          <a:xfrm>
            <a:off x="6583363" y="5311775"/>
            <a:ext cx="1463675" cy="622300"/>
          </a:xfrm>
          <a:prstGeom prst="rect">
            <a:avLst/>
          </a:prstGeom>
          <a:noFill/>
          <a:ln w="9525">
            <a:noFill/>
            <a:miter lim="800000"/>
            <a:headEnd/>
            <a:tailEnd/>
          </a:ln>
        </p:spPr>
        <p:txBody>
          <a:bodyPr lIns="0" tIns="0" rIns="0" bIns="0">
            <a:spAutoFit/>
          </a:bodyPr>
          <a:lstStyle/>
          <a:p>
            <a:pPr algn="ctr">
              <a:lnSpc>
                <a:spcPct val="85000"/>
              </a:lnSpc>
            </a:pPr>
            <a:r>
              <a:rPr lang="en-US" sz="2400" dirty="0">
                <a:solidFill>
                  <a:schemeClr val="bg2"/>
                </a:solidFill>
              </a:rPr>
              <a:t>Cancel</a:t>
            </a:r>
          </a:p>
          <a:p>
            <a:pPr algn="ctr">
              <a:lnSpc>
                <a:spcPct val="85000"/>
              </a:lnSpc>
            </a:pPr>
            <a:r>
              <a:rPr lang="en-US" sz="2400" dirty="0">
                <a:solidFill>
                  <a:schemeClr val="bg2"/>
                </a:solidFill>
              </a:rPr>
              <a:t>Routine(s)</a:t>
            </a:r>
          </a:p>
        </p:txBody>
      </p:sp>
      <p:sp>
        <p:nvSpPr>
          <p:cNvPr id="123918" name="Line 14"/>
          <p:cNvSpPr>
            <a:spLocks noChangeShapeType="1"/>
          </p:cNvSpPr>
          <p:nvPr/>
        </p:nvSpPr>
        <p:spPr bwMode="auto">
          <a:xfrm>
            <a:off x="3581400" y="1828800"/>
            <a:ext cx="0" cy="533400"/>
          </a:xfrm>
          <a:prstGeom prst="line">
            <a:avLst/>
          </a:prstGeom>
          <a:noFill/>
          <a:ln w="38100" cap="rnd">
            <a:solidFill>
              <a:schemeClr val="tx1"/>
            </a:solidFill>
            <a:round/>
            <a:headEnd/>
            <a:tailEnd type="triangle" w="med" len="med"/>
          </a:ln>
        </p:spPr>
        <p:txBody>
          <a:bodyPr/>
          <a:lstStyle/>
          <a:p>
            <a:endParaRPr lang="en-US"/>
          </a:p>
        </p:txBody>
      </p:sp>
      <p:sp>
        <p:nvSpPr>
          <p:cNvPr id="123919" name="Line 15"/>
          <p:cNvSpPr>
            <a:spLocks noChangeShapeType="1"/>
          </p:cNvSpPr>
          <p:nvPr/>
        </p:nvSpPr>
        <p:spPr bwMode="auto">
          <a:xfrm>
            <a:off x="3581400" y="2971800"/>
            <a:ext cx="0" cy="2286000"/>
          </a:xfrm>
          <a:prstGeom prst="line">
            <a:avLst/>
          </a:prstGeom>
          <a:noFill/>
          <a:ln w="38100">
            <a:solidFill>
              <a:schemeClr val="tx1"/>
            </a:solidFill>
            <a:round/>
            <a:headEnd/>
            <a:tailEnd type="triangle" w="med" len="med"/>
          </a:ln>
        </p:spPr>
        <p:txBody>
          <a:bodyPr/>
          <a:lstStyle/>
          <a:p>
            <a:endParaRPr lang="en-US"/>
          </a:p>
        </p:txBody>
      </p:sp>
      <p:sp>
        <p:nvSpPr>
          <p:cNvPr id="123920" name="Rectangle 16"/>
          <p:cNvSpPr>
            <a:spLocks noChangeArrowheads="1"/>
          </p:cNvSpPr>
          <p:nvPr/>
        </p:nvSpPr>
        <p:spPr bwMode="auto">
          <a:xfrm>
            <a:off x="1981200" y="1066800"/>
            <a:ext cx="4724400" cy="793750"/>
          </a:xfrm>
          <a:prstGeom prst="rect">
            <a:avLst/>
          </a:prstGeom>
          <a:gradFill rotWithShape="1">
            <a:gsLst>
              <a:gs pos="0">
                <a:schemeClr val="accent2"/>
              </a:gs>
              <a:gs pos="50000">
                <a:schemeClr val="accent2">
                  <a:gamma/>
                  <a:tint val="73725"/>
                  <a:invGamma/>
                </a:schemeClr>
              </a:gs>
              <a:gs pos="100000">
                <a:schemeClr val="accent2"/>
              </a:gs>
            </a:gsLst>
            <a:lin ang="18900000" scaled="1"/>
          </a:gradFill>
          <a:ln w="9525" algn="ctr">
            <a:solidFill>
              <a:schemeClr val="tx1"/>
            </a:solidFill>
            <a:miter lim="800000"/>
            <a:headEnd/>
            <a:tailEnd/>
          </a:ln>
          <a:effectLst/>
        </p:spPr>
        <p:txBody>
          <a:bodyPr wrap="none" lIns="0" tIns="0" rIns="0" bIns="0" anchor="ctr" anchorCtr="1"/>
          <a:lstStyle/>
          <a:p>
            <a:pPr>
              <a:defRPr/>
            </a:pPr>
            <a:r>
              <a:rPr lang="en-US" sz="2400">
                <a:solidFill>
                  <a:schemeClr val="bg2"/>
                </a:solidFill>
              </a:rPr>
              <a:t>Application</a:t>
            </a:r>
          </a:p>
        </p:txBody>
      </p:sp>
      <p:sp>
        <p:nvSpPr>
          <p:cNvPr id="123921" name="Rectangle 17"/>
          <p:cNvSpPr>
            <a:spLocks noChangeArrowheads="1"/>
          </p:cNvSpPr>
          <p:nvPr/>
        </p:nvSpPr>
        <p:spPr bwMode="auto">
          <a:xfrm>
            <a:off x="2743200" y="2362200"/>
            <a:ext cx="1905000" cy="603250"/>
          </a:xfrm>
          <a:prstGeom prst="rect">
            <a:avLst/>
          </a:prstGeom>
          <a:gradFill rotWithShape="1">
            <a:gsLst>
              <a:gs pos="0">
                <a:schemeClr val="accent1"/>
              </a:gs>
              <a:gs pos="50000">
                <a:schemeClr val="accent1">
                  <a:gamma/>
                  <a:tint val="73725"/>
                  <a:invGamma/>
                </a:schemeClr>
              </a:gs>
              <a:gs pos="100000">
                <a:schemeClr val="accent1"/>
              </a:gs>
            </a:gsLst>
            <a:lin ang="18900000" scaled="1"/>
          </a:gradFill>
          <a:ln w="9525" algn="ctr">
            <a:solidFill>
              <a:srgbClr val="FFFFFF"/>
            </a:solidFill>
            <a:miter lim="800000"/>
            <a:headEnd/>
            <a:tailEnd/>
          </a:ln>
          <a:effectLst/>
        </p:spPr>
        <p:txBody>
          <a:bodyPr lIns="0" tIns="0" rIns="0" bIns="0" anchor="ctr" anchorCtr="1"/>
          <a:lstStyle/>
          <a:p>
            <a:pPr>
              <a:defRPr/>
            </a:pPr>
            <a:r>
              <a:rPr lang="en-US" sz="2400">
                <a:solidFill>
                  <a:schemeClr val="bg2"/>
                </a:solidFill>
              </a:rPr>
              <a:t>I/O call(s)</a:t>
            </a:r>
          </a:p>
        </p:txBody>
      </p:sp>
      <p:sp>
        <p:nvSpPr>
          <p:cNvPr id="123922" name="Line 18"/>
          <p:cNvSpPr>
            <a:spLocks noChangeShapeType="1"/>
          </p:cNvSpPr>
          <p:nvPr/>
        </p:nvSpPr>
        <p:spPr bwMode="auto">
          <a:xfrm>
            <a:off x="4343400" y="5638800"/>
            <a:ext cx="2209800" cy="0"/>
          </a:xfrm>
          <a:prstGeom prst="line">
            <a:avLst/>
          </a:prstGeom>
          <a:noFill/>
          <a:ln w="38100" cap="rnd">
            <a:solidFill>
              <a:schemeClr val="tx1"/>
            </a:solidFill>
            <a:round/>
            <a:headEnd/>
            <a:tailEnd type="triangle" w="med" len="med"/>
          </a:ln>
        </p:spPr>
        <p:txBody>
          <a:bodyPr/>
          <a:lstStyle/>
          <a:p>
            <a:endParaRPr lang="en-US"/>
          </a:p>
        </p:txBody>
      </p:sp>
    </p:spTree>
    <p:custDataLst>
      <p:tags r:id="rId1"/>
    </p:custDataLst>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39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3909"/>
                                        </p:tgtEl>
                                        <p:attrNameLst>
                                          <p:attrName>style.visibility</p:attrName>
                                        </p:attrNameLst>
                                      </p:cBhvr>
                                      <p:to>
                                        <p:strVal val="visible"/>
                                      </p:to>
                                    </p:set>
                                  </p:childTnLst>
                                </p:cTn>
                              </p:par>
                              <p:par>
                                <p:cTn id="9" presetID="10" presetClass="exit" presetSubtype="0" fill="hold" grpId="0" nodeType="withEffect">
                                  <p:stCondLst>
                                    <p:cond delay="0"/>
                                  </p:stCondLst>
                                  <p:childTnLst>
                                    <p:animEffect transition="out" filter="fade">
                                      <p:cBhvr>
                                        <p:cTn id="10" dur="2000"/>
                                        <p:tgtEl>
                                          <p:spTgt spid="123918"/>
                                        </p:tgtEl>
                                      </p:cBhvr>
                                    </p:animEffect>
                                    <p:set>
                                      <p:cBhvr>
                                        <p:cTn id="11" dur="1" fill="hold">
                                          <p:stCondLst>
                                            <p:cond delay="1999"/>
                                          </p:stCondLst>
                                        </p:cTn>
                                        <p:tgtEl>
                                          <p:spTgt spid="123918"/>
                                        </p:tgtEl>
                                        <p:attrNameLst>
                                          <p:attrName>style.visibility</p:attrName>
                                        </p:attrNameLst>
                                      </p:cBhvr>
                                      <p:to>
                                        <p:strVal val="hidden"/>
                                      </p:to>
                                    </p:set>
                                  </p:childTnLst>
                                </p:cTn>
                              </p:par>
                              <p:par>
                                <p:cTn id="12" presetID="10" presetClass="exit" presetSubtype="0" fill="hold" grpId="0" nodeType="withEffect">
                                  <p:stCondLst>
                                    <p:cond delay="0"/>
                                  </p:stCondLst>
                                  <p:childTnLst>
                                    <p:animEffect transition="out" filter="fade">
                                      <p:cBhvr>
                                        <p:cTn id="13" dur="2000"/>
                                        <p:tgtEl>
                                          <p:spTgt spid="123919"/>
                                        </p:tgtEl>
                                      </p:cBhvr>
                                    </p:animEffect>
                                    <p:set>
                                      <p:cBhvr>
                                        <p:cTn id="14" dur="1" fill="hold">
                                          <p:stCondLst>
                                            <p:cond delay="1999"/>
                                          </p:stCondLst>
                                        </p:cTn>
                                        <p:tgtEl>
                                          <p:spTgt spid="123919"/>
                                        </p:tgtEl>
                                        <p:attrNameLst>
                                          <p:attrName>style.visibility</p:attrName>
                                        </p:attrNameLst>
                                      </p:cBhvr>
                                      <p:to>
                                        <p:strVal val="hidden"/>
                                      </p:to>
                                    </p:set>
                                  </p:childTnLst>
                                </p:cTn>
                              </p:par>
                              <p:par>
                                <p:cTn id="15" presetID="10" presetClass="exit" presetSubtype="0" fill="hold" grpId="0" nodeType="withEffect">
                                  <p:stCondLst>
                                    <p:cond delay="0"/>
                                  </p:stCondLst>
                                  <p:childTnLst>
                                    <p:animEffect transition="out" filter="fade">
                                      <p:cBhvr>
                                        <p:cTn id="16" dur="2000"/>
                                        <p:tgtEl>
                                          <p:spTgt spid="123922"/>
                                        </p:tgtEl>
                                      </p:cBhvr>
                                    </p:animEffect>
                                    <p:set>
                                      <p:cBhvr>
                                        <p:cTn id="17" dur="1" fill="hold">
                                          <p:stCondLst>
                                            <p:cond delay="1999"/>
                                          </p:stCondLst>
                                        </p:cTn>
                                        <p:tgtEl>
                                          <p:spTgt spid="12392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23912"/>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123910"/>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123907"/>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123911"/>
                                        </p:tgtEl>
                                        <p:attrNameLst>
                                          <p:attrName>style.visibility</p:attrName>
                                        </p:attrNameLst>
                                      </p:cBhvr>
                                      <p:to>
                                        <p:strVal val="visible"/>
                                      </p:to>
                                    </p:set>
                                  </p:childTnLst>
                                </p:cTn>
                              </p:par>
                              <p:par>
                                <p:cTn id="28" presetID="9" presetClass="emph" presetSubtype="0" grpId="1" nodeType="withEffect">
                                  <p:stCondLst>
                                    <p:cond delay="0"/>
                                  </p:stCondLst>
                                  <p:childTnLst>
                                    <p:set>
                                      <p:cBhvr rctx="PPT">
                                        <p:cTn id="29" dur="indefinite"/>
                                        <p:tgtEl>
                                          <p:spTgt spid="123913"/>
                                        </p:tgtEl>
                                        <p:attrNameLst>
                                          <p:attrName>style.opacity</p:attrName>
                                        </p:attrNameLst>
                                      </p:cBhvr>
                                      <p:to>
                                        <p:strVal val="0.5"/>
                                      </p:to>
                                    </p:set>
                                    <p:animEffect filter="image" prLst="opacity: 0.5">
                                      <p:cBhvr rctx="IE">
                                        <p:cTn id="30" dur="indefinite"/>
                                        <p:tgtEl>
                                          <p:spTgt spid="1239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7" grpId="0" animBg="1"/>
      <p:bldP spid="123909" grpId="0" animBg="1"/>
      <p:bldP spid="123910" grpId="0" animBg="1"/>
      <p:bldP spid="123911" grpId="0"/>
      <p:bldP spid="123912" grpId="0"/>
      <p:bldP spid="123913" grpId="0"/>
      <p:bldP spid="123913" grpId="1"/>
      <p:bldP spid="123918" grpId="0" animBg="1"/>
      <p:bldP spid="123919" grpId="0" animBg="1"/>
      <p:bldP spid="123922"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5954" name="Line 2"/>
          <p:cNvSpPr>
            <a:spLocks noChangeShapeType="1"/>
          </p:cNvSpPr>
          <p:nvPr/>
        </p:nvSpPr>
        <p:spPr bwMode="auto">
          <a:xfrm flipV="1">
            <a:off x="5867400" y="3048000"/>
            <a:ext cx="0" cy="914400"/>
          </a:xfrm>
          <a:prstGeom prst="line">
            <a:avLst/>
          </a:prstGeom>
          <a:noFill/>
          <a:ln w="38100" cap="rnd">
            <a:solidFill>
              <a:schemeClr val="tx1"/>
            </a:solidFill>
            <a:round/>
            <a:headEnd/>
            <a:tailEnd type="triangle" w="med" len="med"/>
          </a:ln>
        </p:spPr>
        <p:txBody>
          <a:bodyPr/>
          <a:lstStyle/>
          <a:p>
            <a:endParaRPr lang="en-US"/>
          </a:p>
        </p:txBody>
      </p:sp>
      <p:sp>
        <p:nvSpPr>
          <p:cNvPr id="125955" name="Line 3"/>
          <p:cNvSpPr>
            <a:spLocks noChangeShapeType="1"/>
          </p:cNvSpPr>
          <p:nvPr/>
        </p:nvSpPr>
        <p:spPr bwMode="auto">
          <a:xfrm flipV="1">
            <a:off x="5867400" y="1905000"/>
            <a:ext cx="0" cy="533400"/>
          </a:xfrm>
          <a:prstGeom prst="line">
            <a:avLst/>
          </a:prstGeom>
          <a:noFill/>
          <a:ln w="38100" cap="rnd">
            <a:solidFill>
              <a:schemeClr val="tx1"/>
            </a:solidFill>
            <a:round/>
            <a:headEnd/>
            <a:tailEnd type="triangle" w="med" len="med"/>
          </a:ln>
        </p:spPr>
        <p:txBody>
          <a:bodyPr/>
          <a:lstStyle/>
          <a:p>
            <a:endParaRPr lang="en-US"/>
          </a:p>
        </p:txBody>
      </p:sp>
      <p:sp>
        <p:nvSpPr>
          <p:cNvPr id="125956" name="Freeform 4"/>
          <p:cNvSpPr>
            <a:spLocks/>
          </p:cNvSpPr>
          <p:nvPr/>
        </p:nvSpPr>
        <p:spPr bwMode="auto">
          <a:xfrm>
            <a:off x="6553200" y="5181600"/>
            <a:ext cx="1600200" cy="1066800"/>
          </a:xfrm>
          <a:custGeom>
            <a:avLst/>
            <a:gdLst/>
            <a:ahLst/>
            <a:cxnLst>
              <a:cxn ang="0">
                <a:pos x="0" y="720"/>
              </a:cxn>
              <a:cxn ang="0">
                <a:pos x="1224" y="0"/>
              </a:cxn>
              <a:cxn ang="0">
                <a:pos x="2448" y="720"/>
              </a:cxn>
              <a:cxn ang="0">
                <a:pos x="2448" y="720"/>
              </a:cxn>
              <a:cxn ang="0">
                <a:pos x="1224" y="1440"/>
              </a:cxn>
              <a:cxn ang="0">
                <a:pos x="0" y="720"/>
              </a:cxn>
            </a:cxnLst>
            <a:rect l="0" t="0" r="r" b="b"/>
            <a:pathLst>
              <a:path w="2448" h="1440">
                <a:moveTo>
                  <a:pt x="0" y="720"/>
                </a:moveTo>
                <a:cubicBezTo>
                  <a:pt x="0" y="323"/>
                  <a:pt x="548" y="0"/>
                  <a:pt x="1224" y="0"/>
                </a:cubicBezTo>
                <a:cubicBezTo>
                  <a:pt x="1900" y="0"/>
                  <a:pt x="2448" y="323"/>
                  <a:pt x="2448" y="720"/>
                </a:cubicBezTo>
                <a:cubicBezTo>
                  <a:pt x="2448" y="720"/>
                  <a:pt x="2448" y="720"/>
                  <a:pt x="2448" y="720"/>
                </a:cubicBezTo>
                <a:cubicBezTo>
                  <a:pt x="2448" y="1118"/>
                  <a:pt x="1900" y="1440"/>
                  <a:pt x="1224" y="1440"/>
                </a:cubicBezTo>
                <a:cubicBezTo>
                  <a:pt x="548" y="1440"/>
                  <a:pt x="0" y="1118"/>
                  <a:pt x="0" y="720"/>
                </a:cubicBezTo>
              </a:path>
            </a:pathLst>
          </a:custGeom>
          <a:gradFill rotWithShape="1">
            <a:gsLst>
              <a:gs pos="0">
                <a:schemeClr val="accent1"/>
              </a:gs>
              <a:gs pos="50000">
                <a:schemeClr val="accent1">
                  <a:gamma/>
                  <a:tint val="73725"/>
                  <a:invGamma/>
                </a:schemeClr>
              </a:gs>
              <a:gs pos="100000">
                <a:schemeClr val="accent1"/>
              </a:gs>
            </a:gsLst>
            <a:lin ang="18900000" scaled="1"/>
          </a:gradFill>
          <a:ln w="9525" cap="flat" cmpd="sng">
            <a:solidFill>
              <a:srgbClr val="FFFFFF"/>
            </a:solidFill>
            <a:prstDash val="solid"/>
            <a:round/>
            <a:headEnd/>
            <a:tailEnd/>
          </a:ln>
          <a:effectLst/>
        </p:spPr>
        <p:txBody>
          <a:bodyPr lIns="0" tIns="0" rIns="0" bIns="0" anchor="ctr" anchorCtr="1"/>
          <a:lstStyle/>
          <a:p>
            <a:pPr>
              <a:defRPr/>
            </a:pPr>
            <a:endParaRPr lang="en-US"/>
          </a:p>
        </p:txBody>
      </p:sp>
      <p:sp>
        <p:nvSpPr>
          <p:cNvPr id="125957" name="Rectangle 5"/>
          <p:cNvSpPr>
            <a:spLocks noGrp="1" noChangeArrowheads="1"/>
          </p:cNvSpPr>
          <p:nvPr>
            <p:ph type="title"/>
          </p:nvPr>
        </p:nvSpPr>
        <p:spPr>
          <a:xfrm>
            <a:off x="228600" y="0"/>
            <a:ext cx="9144000" cy="1218795"/>
          </a:xfrm>
        </p:spPr>
        <p:txBody>
          <a:bodyPr/>
          <a:lstStyle/>
          <a:p>
            <a:pPr>
              <a:defRPr/>
            </a:pPr>
            <a:r>
              <a:rPr lang="en-US" sz="4400" dirty="0" smtClean="0"/>
              <a:t>Cancellation – Synchronous </a:t>
            </a:r>
            <a:r>
              <a:rPr sz="4400"/>
              <a:t>I/O</a:t>
            </a:r>
            <a:br>
              <a:rPr sz="4400"/>
            </a:br>
            <a:r>
              <a:rPr sz="3200" smtClean="0"/>
              <a:t>Windows Vista</a:t>
            </a:r>
            <a:r>
              <a:rPr sz="4400" smtClean="0"/>
              <a:t> </a:t>
            </a:r>
            <a:endParaRPr lang="en-US" sz="4400" dirty="0" smtClean="0"/>
          </a:p>
        </p:txBody>
      </p:sp>
      <p:sp>
        <p:nvSpPr>
          <p:cNvPr id="125958" name="Rectangle 6"/>
          <p:cNvSpPr>
            <a:spLocks noChangeArrowheads="1"/>
          </p:cNvSpPr>
          <p:nvPr/>
        </p:nvSpPr>
        <p:spPr bwMode="auto">
          <a:xfrm>
            <a:off x="6400800" y="2057400"/>
            <a:ext cx="2133213" cy="276999"/>
          </a:xfrm>
          <a:prstGeom prst="rect">
            <a:avLst/>
          </a:prstGeom>
          <a:noFill/>
          <a:ln w="9525">
            <a:noFill/>
            <a:miter lim="800000"/>
            <a:headEnd/>
            <a:tailEnd/>
          </a:ln>
        </p:spPr>
        <p:txBody>
          <a:bodyPr wrap="none" lIns="0" tIns="0" rIns="0" bIns="0">
            <a:spAutoFit/>
          </a:bodyPr>
          <a:lstStyle/>
          <a:p>
            <a:pPr>
              <a:defRPr/>
            </a:pPr>
            <a:r>
              <a:rPr lang="en-US">
                <a:effectLst>
                  <a:outerShdw blurRad="38100" dist="38100" dir="2700000" algn="tl">
                    <a:srgbClr val="000000"/>
                  </a:outerShdw>
                </a:effectLst>
              </a:rPr>
              <a:t>T2 passes T1’s handle</a:t>
            </a:r>
          </a:p>
        </p:txBody>
      </p:sp>
      <p:sp>
        <p:nvSpPr>
          <p:cNvPr id="125959" name="Rectangle 7"/>
          <p:cNvSpPr>
            <a:spLocks noChangeArrowheads="1"/>
          </p:cNvSpPr>
          <p:nvPr/>
        </p:nvSpPr>
        <p:spPr bwMode="auto">
          <a:xfrm>
            <a:off x="234950" y="2209800"/>
            <a:ext cx="2548968" cy="1184940"/>
          </a:xfrm>
          <a:prstGeom prst="rect">
            <a:avLst/>
          </a:prstGeom>
          <a:noFill/>
          <a:ln w="9525">
            <a:noFill/>
            <a:miter lim="800000"/>
            <a:headEnd/>
            <a:tailEnd/>
          </a:ln>
        </p:spPr>
        <p:txBody>
          <a:bodyPr wrap="none" lIns="0" tIns="0" rIns="0" bIns="0">
            <a:spAutoFit/>
          </a:bodyPr>
          <a:lstStyle/>
          <a:p>
            <a:pPr>
              <a:defRPr/>
            </a:pPr>
            <a:r>
              <a:rPr lang="en-US" dirty="0">
                <a:effectLst>
                  <a:outerShdw blurRad="38100" dist="38100" dir="2700000" algn="tl">
                    <a:srgbClr val="000000"/>
                  </a:outerShdw>
                </a:effectLst>
              </a:rPr>
              <a:t>Thread 1 (T1) waits for</a:t>
            </a:r>
          </a:p>
          <a:p>
            <a:pPr>
              <a:defRPr/>
            </a:pPr>
            <a:r>
              <a:rPr lang="en-US" dirty="0">
                <a:effectLst>
                  <a:outerShdw blurRad="38100" dist="38100" dir="2700000" algn="tl">
                    <a:srgbClr val="000000"/>
                  </a:outerShdw>
                </a:effectLst>
              </a:rPr>
              <a:t>I/O to complete</a:t>
            </a:r>
          </a:p>
          <a:p>
            <a:pPr>
              <a:defRPr/>
            </a:pPr>
            <a:endParaRPr lang="en-US" sz="500" dirty="0">
              <a:effectLst>
                <a:outerShdw blurRad="38100" dist="38100" dir="2700000" algn="tl">
                  <a:srgbClr val="000000"/>
                </a:outerShdw>
              </a:effectLst>
            </a:endParaRPr>
          </a:p>
          <a:p>
            <a:pPr>
              <a:defRPr/>
            </a:pPr>
            <a:r>
              <a:rPr lang="en-US" dirty="0">
                <a:effectLst>
                  <a:outerShdw blurRad="38100" dist="38100" dir="2700000" algn="tl">
                    <a:srgbClr val="000000"/>
                  </a:outerShdw>
                </a:effectLst>
              </a:rPr>
              <a:t>Another process thread</a:t>
            </a:r>
          </a:p>
          <a:p>
            <a:pPr>
              <a:defRPr/>
            </a:pPr>
            <a:r>
              <a:rPr lang="en-US" dirty="0">
                <a:effectLst>
                  <a:outerShdw blurRad="38100" dist="38100" dir="2700000" algn="tl">
                    <a:srgbClr val="000000"/>
                  </a:outerShdw>
                </a:effectLst>
              </a:rPr>
              <a:t>(T2) requests cancellation</a:t>
            </a:r>
          </a:p>
        </p:txBody>
      </p:sp>
      <p:sp>
        <p:nvSpPr>
          <p:cNvPr id="125960" name="Line 8"/>
          <p:cNvSpPr>
            <a:spLocks noChangeShapeType="1"/>
          </p:cNvSpPr>
          <p:nvPr/>
        </p:nvSpPr>
        <p:spPr bwMode="auto">
          <a:xfrm>
            <a:off x="6096000" y="1905000"/>
            <a:ext cx="0" cy="533400"/>
          </a:xfrm>
          <a:prstGeom prst="line">
            <a:avLst/>
          </a:prstGeom>
          <a:noFill/>
          <a:ln w="38100" cap="rnd">
            <a:solidFill>
              <a:schemeClr val="tx1"/>
            </a:solidFill>
            <a:round/>
            <a:headEnd/>
            <a:tailEnd type="triangle" w="med" len="med"/>
          </a:ln>
        </p:spPr>
        <p:txBody>
          <a:bodyPr/>
          <a:lstStyle/>
          <a:p>
            <a:endParaRPr lang="en-US"/>
          </a:p>
        </p:txBody>
      </p:sp>
      <p:sp>
        <p:nvSpPr>
          <p:cNvPr id="125961" name="Rectangle 9"/>
          <p:cNvSpPr>
            <a:spLocks noChangeArrowheads="1"/>
          </p:cNvSpPr>
          <p:nvPr/>
        </p:nvSpPr>
        <p:spPr bwMode="auto">
          <a:xfrm>
            <a:off x="4724400" y="4768850"/>
            <a:ext cx="2316532" cy="276999"/>
          </a:xfrm>
          <a:prstGeom prst="rect">
            <a:avLst/>
          </a:prstGeom>
          <a:noFill/>
          <a:ln w="9525">
            <a:noFill/>
            <a:miter lim="800000"/>
            <a:headEnd/>
            <a:tailEnd/>
          </a:ln>
        </p:spPr>
        <p:txBody>
          <a:bodyPr wrap="none" lIns="0" tIns="0" rIns="0" bIns="0">
            <a:spAutoFit/>
          </a:bodyPr>
          <a:lstStyle/>
          <a:p>
            <a:pPr>
              <a:defRPr/>
            </a:pPr>
            <a:r>
              <a:rPr lang="en-US">
                <a:effectLst>
                  <a:outerShdw blurRad="38100" dist="38100" dir="2700000" algn="tl">
                    <a:srgbClr val="000000"/>
                  </a:outerShdw>
                </a:effectLst>
              </a:rPr>
              <a:t>Cancel routine invoked</a:t>
            </a:r>
          </a:p>
        </p:txBody>
      </p:sp>
      <p:sp>
        <p:nvSpPr>
          <p:cNvPr id="125962" name="Line 10"/>
          <p:cNvSpPr>
            <a:spLocks noChangeShapeType="1"/>
          </p:cNvSpPr>
          <p:nvPr/>
        </p:nvSpPr>
        <p:spPr bwMode="auto">
          <a:xfrm rot="10800000" flipV="1">
            <a:off x="7315200" y="4724400"/>
            <a:ext cx="0" cy="457200"/>
          </a:xfrm>
          <a:prstGeom prst="line">
            <a:avLst/>
          </a:prstGeom>
          <a:noFill/>
          <a:ln w="38100" cap="rnd">
            <a:solidFill>
              <a:schemeClr val="tx1"/>
            </a:solidFill>
            <a:round/>
            <a:headEnd/>
            <a:tailEnd type="triangle" w="med" len="med"/>
          </a:ln>
        </p:spPr>
        <p:txBody>
          <a:bodyPr/>
          <a:lstStyle/>
          <a:p>
            <a:endParaRPr lang="en-US"/>
          </a:p>
        </p:txBody>
      </p:sp>
      <p:sp>
        <p:nvSpPr>
          <p:cNvPr id="125963" name="Line 11"/>
          <p:cNvSpPr>
            <a:spLocks noChangeShapeType="1"/>
          </p:cNvSpPr>
          <p:nvPr/>
        </p:nvSpPr>
        <p:spPr bwMode="auto">
          <a:xfrm>
            <a:off x="6096000" y="3048000"/>
            <a:ext cx="0" cy="914400"/>
          </a:xfrm>
          <a:prstGeom prst="line">
            <a:avLst/>
          </a:prstGeom>
          <a:noFill/>
          <a:ln w="38100" cap="rnd">
            <a:solidFill>
              <a:schemeClr val="tx1"/>
            </a:solidFill>
            <a:round/>
            <a:headEnd/>
            <a:tailEnd type="triangle" w="med" len="med"/>
          </a:ln>
        </p:spPr>
        <p:txBody>
          <a:bodyPr/>
          <a:lstStyle/>
          <a:p>
            <a:endParaRPr lang="en-US"/>
          </a:p>
        </p:txBody>
      </p:sp>
      <p:sp>
        <p:nvSpPr>
          <p:cNvPr id="125964" name="Rectangle 12"/>
          <p:cNvSpPr>
            <a:spLocks noChangeArrowheads="1"/>
          </p:cNvSpPr>
          <p:nvPr/>
        </p:nvSpPr>
        <p:spPr bwMode="auto">
          <a:xfrm>
            <a:off x="6248400" y="3352800"/>
            <a:ext cx="2747547" cy="553998"/>
          </a:xfrm>
          <a:prstGeom prst="rect">
            <a:avLst/>
          </a:prstGeom>
          <a:noFill/>
          <a:ln w="9525">
            <a:noFill/>
            <a:miter lim="800000"/>
            <a:headEnd/>
            <a:tailEnd/>
          </a:ln>
        </p:spPr>
        <p:txBody>
          <a:bodyPr wrap="none" lIns="0" tIns="0" rIns="0" bIns="0">
            <a:spAutoFit/>
          </a:bodyPr>
          <a:lstStyle/>
          <a:p>
            <a:pPr>
              <a:defRPr/>
            </a:pPr>
            <a:r>
              <a:rPr lang="en-US">
                <a:effectLst>
                  <a:outerShdw blurRad="38100" dist="38100" dir="2700000" algn="tl">
                    <a:srgbClr val="000000"/>
                  </a:outerShdw>
                </a:effectLst>
              </a:rPr>
              <a:t>I/O Manager tries to cancel</a:t>
            </a:r>
          </a:p>
          <a:p>
            <a:pPr>
              <a:defRPr/>
            </a:pPr>
            <a:r>
              <a:rPr lang="en-US">
                <a:effectLst>
                  <a:outerShdw blurRad="38100" dist="38100" dir="2700000" algn="tl">
                    <a:srgbClr val="000000"/>
                  </a:outerShdw>
                </a:effectLst>
              </a:rPr>
              <a:t>T1’s synchronous I/O</a:t>
            </a:r>
          </a:p>
        </p:txBody>
      </p:sp>
      <p:sp>
        <p:nvSpPr>
          <p:cNvPr id="125965" name="Line 13"/>
          <p:cNvSpPr>
            <a:spLocks noChangeShapeType="1"/>
          </p:cNvSpPr>
          <p:nvPr/>
        </p:nvSpPr>
        <p:spPr bwMode="auto">
          <a:xfrm flipV="1">
            <a:off x="3733800" y="4724400"/>
            <a:ext cx="0" cy="609600"/>
          </a:xfrm>
          <a:prstGeom prst="line">
            <a:avLst/>
          </a:prstGeom>
          <a:noFill/>
          <a:ln w="38100" cap="rnd">
            <a:solidFill>
              <a:schemeClr val="tx1"/>
            </a:solidFill>
            <a:round/>
            <a:headEnd/>
            <a:tailEnd type="triangle" w="med" len="med"/>
          </a:ln>
        </p:spPr>
        <p:txBody>
          <a:bodyPr/>
          <a:lstStyle/>
          <a:p>
            <a:endParaRPr lang="en-US"/>
          </a:p>
        </p:txBody>
      </p:sp>
      <p:sp>
        <p:nvSpPr>
          <p:cNvPr id="125966" name="Rectangle 14"/>
          <p:cNvSpPr>
            <a:spLocks noChangeArrowheads="1"/>
          </p:cNvSpPr>
          <p:nvPr/>
        </p:nvSpPr>
        <p:spPr bwMode="auto">
          <a:xfrm>
            <a:off x="1371600" y="4768850"/>
            <a:ext cx="2062809" cy="553998"/>
          </a:xfrm>
          <a:prstGeom prst="rect">
            <a:avLst/>
          </a:prstGeom>
          <a:noFill/>
          <a:ln w="9525">
            <a:noFill/>
            <a:miter lim="800000"/>
            <a:headEnd/>
            <a:tailEnd/>
          </a:ln>
        </p:spPr>
        <p:txBody>
          <a:bodyPr wrap="none" lIns="0" tIns="0" rIns="0" bIns="0">
            <a:spAutoFit/>
          </a:bodyPr>
          <a:lstStyle/>
          <a:p>
            <a:pPr>
              <a:defRPr/>
            </a:pPr>
            <a:r>
              <a:rPr lang="en-US">
                <a:effectLst>
                  <a:outerShdw blurRad="38100" dist="38100" dir="2700000" algn="tl">
                    <a:srgbClr val="000000"/>
                  </a:outerShdw>
                </a:effectLst>
              </a:rPr>
              <a:t>Driver returns with</a:t>
            </a:r>
          </a:p>
          <a:p>
            <a:pPr>
              <a:defRPr/>
            </a:pPr>
            <a:r>
              <a:rPr lang="en-US">
                <a:effectLst>
                  <a:outerShdw blurRad="38100" dist="38100" dir="2700000" algn="tl">
                    <a:srgbClr val="000000"/>
                  </a:outerShdw>
                </a:effectLst>
              </a:rPr>
              <a:t>STATUS_CANCELLED</a:t>
            </a:r>
          </a:p>
        </p:txBody>
      </p:sp>
      <p:sp>
        <p:nvSpPr>
          <p:cNvPr id="125967" name="Line 15"/>
          <p:cNvSpPr>
            <a:spLocks noChangeShapeType="1"/>
          </p:cNvSpPr>
          <p:nvPr/>
        </p:nvSpPr>
        <p:spPr bwMode="auto">
          <a:xfrm rot="5400000">
            <a:off x="5448300" y="4686300"/>
            <a:ext cx="0" cy="2209800"/>
          </a:xfrm>
          <a:prstGeom prst="line">
            <a:avLst/>
          </a:prstGeom>
          <a:noFill/>
          <a:ln w="38100" cap="rnd">
            <a:solidFill>
              <a:schemeClr val="tx1"/>
            </a:solidFill>
            <a:round/>
            <a:headEnd/>
            <a:tailEnd type="triangle" w="med" len="med"/>
          </a:ln>
        </p:spPr>
        <p:txBody>
          <a:bodyPr/>
          <a:lstStyle/>
          <a:p>
            <a:endParaRPr lang="en-US"/>
          </a:p>
        </p:txBody>
      </p:sp>
      <p:sp>
        <p:nvSpPr>
          <p:cNvPr id="125968" name="Line 16"/>
          <p:cNvSpPr>
            <a:spLocks noChangeShapeType="1"/>
          </p:cNvSpPr>
          <p:nvPr/>
        </p:nvSpPr>
        <p:spPr bwMode="auto">
          <a:xfrm flipV="1">
            <a:off x="3733800" y="3048000"/>
            <a:ext cx="0" cy="914400"/>
          </a:xfrm>
          <a:prstGeom prst="line">
            <a:avLst/>
          </a:prstGeom>
          <a:noFill/>
          <a:ln w="38100" cap="rnd">
            <a:solidFill>
              <a:schemeClr val="tx1"/>
            </a:solidFill>
            <a:round/>
            <a:headEnd/>
            <a:tailEnd type="triangle" w="med" len="med"/>
          </a:ln>
        </p:spPr>
        <p:txBody>
          <a:bodyPr/>
          <a:lstStyle/>
          <a:p>
            <a:endParaRPr lang="en-US"/>
          </a:p>
        </p:txBody>
      </p:sp>
      <p:sp>
        <p:nvSpPr>
          <p:cNvPr id="125969" name="Line 17"/>
          <p:cNvSpPr>
            <a:spLocks noChangeShapeType="1"/>
          </p:cNvSpPr>
          <p:nvPr/>
        </p:nvSpPr>
        <p:spPr bwMode="auto">
          <a:xfrm flipV="1">
            <a:off x="3733800" y="1905000"/>
            <a:ext cx="0" cy="533400"/>
          </a:xfrm>
          <a:prstGeom prst="line">
            <a:avLst/>
          </a:prstGeom>
          <a:noFill/>
          <a:ln w="38100" cap="rnd">
            <a:solidFill>
              <a:schemeClr val="tx1"/>
            </a:solidFill>
            <a:round/>
            <a:headEnd/>
            <a:tailEnd type="triangle" w="med" len="med"/>
          </a:ln>
        </p:spPr>
        <p:txBody>
          <a:bodyPr/>
          <a:lstStyle/>
          <a:p>
            <a:endParaRPr lang="en-US"/>
          </a:p>
        </p:txBody>
      </p:sp>
      <p:sp>
        <p:nvSpPr>
          <p:cNvPr id="125970" name="Rectangle 18"/>
          <p:cNvSpPr>
            <a:spLocks noChangeArrowheads="1"/>
          </p:cNvSpPr>
          <p:nvPr/>
        </p:nvSpPr>
        <p:spPr bwMode="auto">
          <a:xfrm>
            <a:off x="3810000" y="2057400"/>
            <a:ext cx="1372171" cy="276999"/>
          </a:xfrm>
          <a:prstGeom prst="rect">
            <a:avLst/>
          </a:prstGeom>
          <a:noFill/>
          <a:ln w="9525">
            <a:noFill/>
            <a:miter lim="800000"/>
            <a:headEnd/>
            <a:tailEnd/>
          </a:ln>
        </p:spPr>
        <p:txBody>
          <a:bodyPr wrap="none" lIns="0" tIns="0" rIns="0" bIns="0">
            <a:spAutoFit/>
          </a:bodyPr>
          <a:lstStyle/>
          <a:p>
            <a:pPr>
              <a:defRPr/>
            </a:pPr>
            <a:r>
              <a:rPr lang="en-US">
                <a:effectLst>
                  <a:outerShdw blurRad="38100" dist="38100" dir="2700000" algn="tl">
                    <a:srgbClr val="000000"/>
                  </a:outerShdw>
                </a:effectLst>
              </a:rPr>
              <a:t>Status -&gt; app</a:t>
            </a:r>
          </a:p>
        </p:txBody>
      </p:sp>
      <p:sp>
        <p:nvSpPr>
          <p:cNvPr id="125971" name="Rectangle 19"/>
          <p:cNvSpPr>
            <a:spLocks noChangeArrowheads="1"/>
          </p:cNvSpPr>
          <p:nvPr/>
        </p:nvSpPr>
        <p:spPr bwMode="auto">
          <a:xfrm>
            <a:off x="2743200" y="2438400"/>
            <a:ext cx="1905000" cy="603250"/>
          </a:xfrm>
          <a:prstGeom prst="rect">
            <a:avLst/>
          </a:prstGeom>
          <a:gradFill rotWithShape="1">
            <a:gsLst>
              <a:gs pos="0">
                <a:schemeClr val="accent1"/>
              </a:gs>
              <a:gs pos="50000">
                <a:schemeClr val="accent1">
                  <a:gamma/>
                  <a:tint val="73725"/>
                  <a:invGamma/>
                </a:schemeClr>
              </a:gs>
              <a:gs pos="100000">
                <a:schemeClr val="accent1"/>
              </a:gs>
            </a:gsLst>
            <a:lin ang="18900000" scaled="1"/>
          </a:gradFill>
          <a:ln w="9525" algn="ctr">
            <a:solidFill>
              <a:srgbClr val="FFFFFF"/>
            </a:solidFill>
            <a:miter lim="800000"/>
            <a:headEnd/>
            <a:tailEnd/>
          </a:ln>
          <a:effectLst/>
        </p:spPr>
        <p:txBody>
          <a:bodyPr lIns="0" tIns="0" rIns="0" bIns="0" anchor="ctr" anchorCtr="1"/>
          <a:lstStyle/>
          <a:p>
            <a:pPr>
              <a:defRPr/>
            </a:pPr>
            <a:r>
              <a:rPr lang="en-US" sz="2400">
                <a:solidFill>
                  <a:schemeClr val="bg2"/>
                </a:solidFill>
              </a:rPr>
              <a:t>CreateFile()</a:t>
            </a:r>
          </a:p>
        </p:txBody>
      </p:sp>
      <p:sp>
        <p:nvSpPr>
          <p:cNvPr id="125972" name="Rectangle 20"/>
          <p:cNvSpPr>
            <a:spLocks noChangeArrowheads="1"/>
          </p:cNvSpPr>
          <p:nvPr/>
        </p:nvSpPr>
        <p:spPr bwMode="auto">
          <a:xfrm>
            <a:off x="381000" y="3962400"/>
            <a:ext cx="8382000" cy="762000"/>
          </a:xfrm>
          <a:prstGeom prst="rect">
            <a:avLst/>
          </a:prstGeom>
          <a:gradFill rotWithShape="1">
            <a:gsLst>
              <a:gs pos="0">
                <a:schemeClr val="hlink"/>
              </a:gs>
              <a:gs pos="50000">
                <a:schemeClr val="hlink">
                  <a:gamma/>
                  <a:tint val="73725"/>
                  <a:invGamma/>
                </a:schemeClr>
              </a:gs>
              <a:gs pos="100000">
                <a:schemeClr val="hlink"/>
              </a:gs>
            </a:gsLst>
            <a:lin ang="18900000" scaled="1"/>
          </a:gradFill>
          <a:ln w="9525" algn="ctr">
            <a:solidFill>
              <a:schemeClr val="tx1"/>
            </a:solidFill>
            <a:miter lim="800000"/>
            <a:headEnd/>
            <a:tailEnd/>
          </a:ln>
          <a:effectLst/>
        </p:spPr>
        <p:txBody>
          <a:bodyPr wrap="none" lIns="0" tIns="0" rIns="0" bIns="0" anchor="ctr" anchorCtr="1"/>
          <a:lstStyle/>
          <a:p>
            <a:pPr>
              <a:defRPr/>
            </a:pPr>
            <a:r>
              <a:rPr lang="en-US" sz="2400">
                <a:solidFill>
                  <a:schemeClr val="bg2"/>
                </a:solidFill>
              </a:rPr>
              <a:t>I/O Manager</a:t>
            </a:r>
          </a:p>
        </p:txBody>
      </p:sp>
      <p:sp>
        <p:nvSpPr>
          <p:cNvPr id="125973" name="Rectangle 21"/>
          <p:cNvSpPr>
            <a:spLocks noChangeArrowheads="1"/>
          </p:cNvSpPr>
          <p:nvPr/>
        </p:nvSpPr>
        <p:spPr bwMode="auto">
          <a:xfrm>
            <a:off x="3048000" y="5334000"/>
            <a:ext cx="1295400" cy="838200"/>
          </a:xfrm>
          <a:prstGeom prst="rect">
            <a:avLst/>
          </a:prstGeom>
          <a:gradFill rotWithShape="1">
            <a:gsLst>
              <a:gs pos="0">
                <a:schemeClr val="accent1"/>
              </a:gs>
              <a:gs pos="50000">
                <a:schemeClr val="accent1">
                  <a:gamma/>
                  <a:tint val="73725"/>
                  <a:invGamma/>
                </a:schemeClr>
              </a:gs>
              <a:gs pos="100000">
                <a:schemeClr val="accent1"/>
              </a:gs>
            </a:gsLst>
            <a:lin ang="18900000" scaled="1"/>
          </a:gradFill>
          <a:ln w="9525" algn="ctr">
            <a:solidFill>
              <a:srgbClr val="FFFFFF"/>
            </a:solidFill>
            <a:miter lim="800000"/>
            <a:headEnd/>
            <a:tailEnd/>
          </a:ln>
          <a:effectLst/>
        </p:spPr>
        <p:txBody>
          <a:bodyPr lIns="0" tIns="0" rIns="0" bIns="0" anchor="ctr" anchorCtr="1"/>
          <a:lstStyle/>
          <a:p>
            <a:pPr>
              <a:defRPr/>
            </a:pPr>
            <a:r>
              <a:rPr lang="en-US" sz="2400">
                <a:solidFill>
                  <a:schemeClr val="bg2"/>
                </a:solidFill>
              </a:rPr>
              <a:t>Driver</a:t>
            </a:r>
          </a:p>
        </p:txBody>
      </p:sp>
      <p:sp>
        <p:nvSpPr>
          <p:cNvPr id="27670" name="Rectangle 22"/>
          <p:cNvSpPr>
            <a:spLocks noChangeArrowheads="1"/>
          </p:cNvSpPr>
          <p:nvPr/>
        </p:nvSpPr>
        <p:spPr bwMode="auto">
          <a:xfrm>
            <a:off x="6911975" y="5410200"/>
            <a:ext cx="950913" cy="584200"/>
          </a:xfrm>
          <a:prstGeom prst="rect">
            <a:avLst/>
          </a:prstGeom>
          <a:noFill/>
          <a:ln w="9525">
            <a:noFill/>
            <a:miter lim="800000"/>
            <a:headEnd/>
            <a:tailEnd/>
          </a:ln>
        </p:spPr>
        <p:txBody>
          <a:bodyPr wrap="none" lIns="0" tIns="0" rIns="0" bIns="0">
            <a:spAutoFit/>
          </a:bodyPr>
          <a:lstStyle/>
          <a:p>
            <a:pPr>
              <a:lnSpc>
                <a:spcPct val="80000"/>
              </a:lnSpc>
            </a:pPr>
            <a:r>
              <a:rPr lang="en-US" sz="2400">
                <a:solidFill>
                  <a:schemeClr val="bg2"/>
                </a:solidFill>
              </a:rPr>
              <a:t>Cancel</a:t>
            </a:r>
          </a:p>
          <a:p>
            <a:pPr>
              <a:lnSpc>
                <a:spcPct val="80000"/>
              </a:lnSpc>
            </a:pPr>
            <a:r>
              <a:rPr lang="en-US" sz="2400">
                <a:solidFill>
                  <a:schemeClr val="bg2"/>
                </a:solidFill>
              </a:rPr>
              <a:t>routine</a:t>
            </a:r>
          </a:p>
        </p:txBody>
      </p:sp>
      <p:sp>
        <p:nvSpPr>
          <p:cNvPr id="125975" name="Rectangle 23"/>
          <p:cNvSpPr>
            <a:spLocks noChangeArrowheads="1"/>
          </p:cNvSpPr>
          <p:nvPr/>
        </p:nvSpPr>
        <p:spPr bwMode="auto">
          <a:xfrm>
            <a:off x="4876800" y="2438400"/>
            <a:ext cx="3624263" cy="603250"/>
          </a:xfrm>
          <a:prstGeom prst="rect">
            <a:avLst/>
          </a:prstGeom>
          <a:gradFill rotWithShape="1">
            <a:gsLst>
              <a:gs pos="0">
                <a:schemeClr val="accent1"/>
              </a:gs>
              <a:gs pos="50000">
                <a:schemeClr val="accent1">
                  <a:gamma/>
                  <a:tint val="73725"/>
                  <a:invGamma/>
                </a:schemeClr>
              </a:gs>
              <a:gs pos="100000">
                <a:schemeClr val="accent1"/>
              </a:gs>
            </a:gsLst>
            <a:lin ang="18900000" scaled="1"/>
          </a:gradFill>
          <a:ln w="9525" algn="ctr">
            <a:solidFill>
              <a:srgbClr val="FFFFFF"/>
            </a:solidFill>
            <a:miter lim="800000"/>
            <a:headEnd/>
            <a:tailEnd/>
          </a:ln>
          <a:effectLst/>
        </p:spPr>
        <p:txBody>
          <a:bodyPr lIns="0" tIns="0" rIns="0" bIns="0" anchor="ctr" anchorCtr="1"/>
          <a:lstStyle/>
          <a:p>
            <a:pPr>
              <a:defRPr/>
            </a:pPr>
            <a:r>
              <a:rPr lang="en-US" sz="2400">
                <a:solidFill>
                  <a:schemeClr val="bg2"/>
                </a:solidFill>
              </a:rPr>
              <a:t>CancelSynchronousIo()</a:t>
            </a:r>
          </a:p>
        </p:txBody>
      </p:sp>
      <p:sp>
        <p:nvSpPr>
          <p:cNvPr id="125976" name="Line 24"/>
          <p:cNvSpPr>
            <a:spLocks noChangeShapeType="1"/>
          </p:cNvSpPr>
          <p:nvPr/>
        </p:nvSpPr>
        <p:spPr bwMode="auto">
          <a:xfrm>
            <a:off x="3581400" y="1905000"/>
            <a:ext cx="0" cy="533400"/>
          </a:xfrm>
          <a:prstGeom prst="line">
            <a:avLst/>
          </a:prstGeom>
          <a:noFill/>
          <a:ln w="38100" cap="rnd">
            <a:solidFill>
              <a:schemeClr val="tx1"/>
            </a:solidFill>
            <a:round/>
            <a:headEnd/>
            <a:tailEnd type="triangle" w="med" len="med"/>
          </a:ln>
        </p:spPr>
        <p:txBody>
          <a:bodyPr/>
          <a:lstStyle/>
          <a:p>
            <a:endParaRPr lang="en-US"/>
          </a:p>
        </p:txBody>
      </p:sp>
      <p:sp>
        <p:nvSpPr>
          <p:cNvPr id="125977" name="Line 25"/>
          <p:cNvSpPr>
            <a:spLocks noChangeShapeType="1"/>
          </p:cNvSpPr>
          <p:nvPr/>
        </p:nvSpPr>
        <p:spPr bwMode="auto">
          <a:xfrm>
            <a:off x="3581400" y="3048000"/>
            <a:ext cx="0" cy="2286000"/>
          </a:xfrm>
          <a:prstGeom prst="line">
            <a:avLst/>
          </a:prstGeom>
          <a:noFill/>
          <a:ln w="38100">
            <a:solidFill>
              <a:schemeClr val="tx1"/>
            </a:solidFill>
            <a:round/>
            <a:headEnd/>
            <a:tailEnd type="triangle" w="med" len="med"/>
          </a:ln>
        </p:spPr>
        <p:txBody>
          <a:bodyPr/>
          <a:lstStyle/>
          <a:p>
            <a:endParaRPr lang="en-US"/>
          </a:p>
        </p:txBody>
      </p:sp>
      <p:sp>
        <p:nvSpPr>
          <p:cNvPr id="125978" name="Line 26"/>
          <p:cNvSpPr>
            <a:spLocks noChangeShapeType="1"/>
          </p:cNvSpPr>
          <p:nvPr/>
        </p:nvSpPr>
        <p:spPr bwMode="auto">
          <a:xfrm>
            <a:off x="4343400" y="5638800"/>
            <a:ext cx="2209800" cy="0"/>
          </a:xfrm>
          <a:prstGeom prst="line">
            <a:avLst/>
          </a:prstGeom>
          <a:noFill/>
          <a:ln w="38100" cap="rnd">
            <a:solidFill>
              <a:schemeClr val="tx1"/>
            </a:solidFill>
            <a:round/>
            <a:headEnd/>
            <a:tailEnd type="triangle" w="med" len="med"/>
          </a:ln>
        </p:spPr>
        <p:txBody>
          <a:bodyPr/>
          <a:lstStyle/>
          <a:p>
            <a:endParaRPr lang="en-US"/>
          </a:p>
        </p:txBody>
      </p:sp>
      <p:sp>
        <p:nvSpPr>
          <p:cNvPr id="125979" name="Rectangle 27"/>
          <p:cNvSpPr>
            <a:spLocks noChangeArrowheads="1"/>
          </p:cNvSpPr>
          <p:nvPr/>
        </p:nvSpPr>
        <p:spPr bwMode="auto">
          <a:xfrm>
            <a:off x="4572000" y="3276600"/>
            <a:ext cx="1245534" cy="553998"/>
          </a:xfrm>
          <a:prstGeom prst="rect">
            <a:avLst/>
          </a:prstGeom>
          <a:noFill/>
          <a:ln w="9525">
            <a:noFill/>
            <a:miter lim="800000"/>
            <a:headEnd/>
            <a:tailEnd/>
          </a:ln>
        </p:spPr>
        <p:txBody>
          <a:bodyPr wrap="none" lIns="0" tIns="0" rIns="0" bIns="0">
            <a:spAutoFit/>
          </a:bodyPr>
          <a:lstStyle/>
          <a:p>
            <a:pPr>
              <a:defRPr/>
            </a:pPr>
            <a:r>
              <a:rPr lang="en-US" dirty="0">
                <a:effectLst>
                  <a:outerShdw blurRad="38100" dist="38100" dir="2700000" algn="tl">
                    <a:srgbClr val="000000"/>
                  </a:outerShdw>
                </a:effectLst>
              </a:rPr>
              <a:t>Returns</a:t>
            </a:r>
          </a:p>
          <a:p>
            <a:pPr>
              <a:defRPr/>
            </a:pPr>
            <a:r>
              <a:rPr lang="en-US" dirty="0">
                <a:effectLst>
                  <a:outerShdw blurRad="38100" dist="38100" dir="2700000" algn="tl">
                    <a:srgbClr val="000000"/>
                  </a:outerShdw>
                </a:effectLst>
              </a:rPr>
              <a:t>immediately</a:t>
            </a:r>
          </a:p>
        </p:txBody>
      </p:sp>
      <p:sp>
        <p:nvSpPr>
          <p:cNvPr id="125980" name="Rectangle 28"/>
          <p:cNvSpPr>
            <a:spLocks noChangeArrowheads="1"/>
          </p:cNvSpPr>
          <p:nvPr/>
        </p:nvSpPr>
        <p:spPr bwMode="auto">
          <a:xfrm>
            <a:off x="4724400" y="5356225"/>
            <a:ext cx="1420261" cy="276999"/>
          </a:xfrm>
          <a:prstGeom prst="rect">
            <a:avLst/>
          </a:prstGeom>
          <a:noFill/>
          <a:ln w="9525">
            <a:noFill/>
            <a:miter lim="800000"/>
            <a:headEnd/>
            <a:tailEnd/>
          </a:ln>
        </p:spPr>
        <p:txBody>
          <a:bodyPr wrap="none" lIns="0" tIns="0" rIns="0" bIns="0">
            <a:spAutoFit/>
          </a:bodyPr>
          <a:lstStyle/>
          <a:p>
            <a:pPr>
              <a:defRPr/>
            </a:pPr>
            <a:r>
              <a:rPr lang="en-US">
                <a:effectLst>
                  <a:outerShdw blurRad="38100" dist="38100" dir="2700000" algn="tl">
                    <a:srgbClr val="000000"/>
                  </a:outerShdw>
                </a:effectLst>
              </a:rPr>
              <a:t>IRP completes</a:t>
            </a:r>
          </a:p>
        </p:txBody>
      </p:sp>
      <p:sp>
        <p:nvSpPr>
          <p:cNvPr id="125981" name="Rectangle 29"/>
          <p:cNvSpPr>
            <a:spLocks noChangeArrowheads="1"/>
          </p:cNvSpPr>
          <p:nvPr/>
        </p:nvSpPr>
        <p:spPr bwMode="auto">
          <a:xfrm>
            <a:off x="1981200" y="1143000"/>
            <a:ext cx="4724400" cy="793750"/>
          </a:xfrm>
          <a:prstGeom prst="rect">
            <a:avLst/>
          </a:prstGeom>
          <a:gradFill rotWithShape="1">
            <a:gsLst>
              <a:gs pos="0">
                <a:schemeClr val="accent2"/>
              </a:gs>
              <a:gs pos="50000">
                <a:schemeClr val="accent2">
                  <a:gamma/>
                  <a:tint val="73725"/>
                  <a:invGamma/>
                </a:schemeClr>
              </a:gs>
              <a:gs pos="100000">
                <a:schemeClr val="accent2"/>
              </a:gs>
            </a:gsLst>
            <a:lin ang="18900000" scaled="1"/>
          </a:gradFill>
          <a:ln w="9525" algn="ctr">
            <a:solidFill>
              <a:schemeClr val="tx1"/>
            </a:solidFill>
            <a:miter lim="800000"/>
            <a:headEnd/>
            <a:tailEnd/>
          </a:ln>
          <a:effectLst/>
        </p:spPr>
        <p:txBody>
          <a:bodyPr wrap="none" lIns="0" tIns="0" rIns="0" bIns="0" anchor="ctr" anchorCtr="1"/>
          <a:lstStyle/>
          <a:p>
            <a:pPr>
              <a:defRPr/>
            </a:pPr>
            <a:r>
              <a:rPr lang="en-US" sz="2400" dirty="0">
                <a:solidFill>
                  <a:schemeClr val="bg2"/>
                </a:solidFill>
              </a:rPr>
              <a:t>Application</a:t>
            </a:r>
          </a:p>
        </p:txBody>
      </p:sp>
    </p:spTree>
    <p:custDataLst>
      <p:tags r:id="rId1"/>
    </p:custDataLst>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595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596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5975"/>
                                        </p:tgtEl>
                                        <p:attrNameLst>
                                          <p:attrName>style.visibility</p:attrName>
                                        </p:attrNameLst>
                                      </p:cBhvr>
                                      <p:to>
                                        <p:strVal val="visible"/>
                                      </p:to>
                                    </p:set>
                                  </p:childTnLst>
                                </p:cTn>
                              </p:par>
                              <p:par>
                                <p:cTn id="11" presetID="10" presetClass="exit" presetSubtype="0" fill="hold" grpId="0" nodeType="withEffect">
                                  <p:stCondLst>
                                    <p:cond delay="0"/>
                                  </p:stCondLst>
                                  <p:childTnLst>
                                    <p:animEffect transition="out" filter="fade">
                                      <p:cBhvr>
                                        <p:cTn id="12" dur="2000"/>
                                        <p:tgtEl>
                                          <p:spTgt spid="125976"/>
                                        </p:tgtEl>
                                      </p:cBhvr>
                                    </p:animEffect>
                                    <p:set>
                                      <p:cBhvr>
                                        <p:cTn id="13" dur="1" fill="hold">
                                          <p:stCondLst>
                                            <p:cond delay="1999"/>
                                          </p:stCondLst>
                                        </p:cTn>
                                        <p:tgtEl>
                                          <p:spTgt spid="125976"/>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2000"/>
                                        <p:tgtEl>
                                          <p:spTgt spid="125977"/>
                                        </p:tgtEl>
                                      </p:cBhvr>
                                    </p:animEffect>
                                    <p:set>
                                      <p:cBhvr>
                                        <p:cTn id="16" dur="1" fill="hold">
                                          <p:stCondLst>
                                            <p:cond delay="1999"/>
                                          </p:stCondLst>
                                        </p:cTn>
                                        <p:tgtEl>
                                          <p:spTgt spid="125977"/>
                                        </p:tgtEl>
                                        <p:attrNameLst>
                                          <p:attrName>style.visibility</p:attrName>
                                        </p:attrNameLst>
                                      </p:cBhvr>
                                      <p:to>
                                        <p:strVal val="hidden"/>
                                      </p:to>
                                    </p:set>
                                  </p:childTnLst>
                                </p:cTn>
                              </p:par>
                              <p:par>
                                <p:cTn id="17" presetID="10" presetClass="exit" presetSubtype="0" fill="hold" grpId="0" nodeType="withEffect">
                                  <p:stCondLst>
                                    <p:cond delay="0"/>
                                  </p:stCondLst>
                                  <p:childTnLst>
                                    <p:animEffect transition="out" filter="fade">
                                      <p:cBhvr>
                                        <p:cTn id="18" dur="2000"/>
                                        <p:tgtEl>
                                          <p:spTgt spid="125978"/>
                                        </p:tgtEl>
                                      </p:cBhvr>
                                    </p:animEffect>
                                    <p:set>
                                      <p:cBhvr>
                                        <p:cTn id="19" dur="1" fill="hold">
                                          <p:stCondLst>
                                            <p:cond delay="1999"/>
                                          </p:stCondLst>
                                        </p:cTn>
                                        <p:tgtEl>
                                          <p:spTgt spid="125978"/>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25963"/>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125964"/>
                                        </p:tgtEl>
                                        <p:attrNameLst>
                                          <p:attrName>style.visibility</p:attrName>
                                        </p:attrNameLst>
                                      </p:cBhvr>
                                      <p:to>
                                        <p:strVal val="visible"/>
                                      </p:to>
                                    </p:set>
                                  </p:childTnLst>
                                </p:cTn>
                              </p:par>
                              <p:par>
                                <p:cTn id="26" presetID="9" presetClass="emph" presetSubtype="0" grpId="1" nodeType="withEffect">
                                  <p:stCondLst>
                                    <p:cond delay="0"/>
                                  </p:stCondLst>
                                  <p:childTnLst>
                                    <p:set>
                                      <p:cBhvr rctx="PPT">
                                        <p:cTn id="27" dur="indefinite"/>
                                        <p:tgtEl>
                                          <p:spTgt spid="125958"/>
                                        </p:tgtEl>
                                        <p:attrNameLst>
                                          <p:attrName>style.opacity</p:attrName>
                                        </p:attrNameLst>
                                      </p:cBhvr>
                                      <p:to>
                                        <p:strVal val="0.5"/>
                                      </p:to>
                                    </p:set>
                                    <p:animEffect filter="image" prLst="opacity: 0.5">
                                      <p:cBhvr rctx="IE">
                                        <p:cTn id="28" dur="indefinite"/>
                                        <p:tgtEl>
                                          <p:spTgt spid="125958"/>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596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5962"/>
                                        </p:tgtEl>
                                        <p:attrNameLst>
                                          <p:attrName>style.visibility</p:attrName>
                                        </p:attrNameLst>
                                      </p:cBhvr>
                                      <p:to>
                                        <p:strVal val="visible"/>
                                      </p:to>
                                    </p:set>
                                  </p:childTnLst>
                                </p:cTn>
                              </p:par>
                              <p:par>
                                <p:cTn id="35" presetID="9" presetClass="emph" presetSubtype="0" grpId="1" nodeType="withEffect">
                                  <p:stCondLst>
                                    <p:cond delay="0"/>
                                  </p:stCondLst>
                                  <p:childTnLst>
                                    <p:set>
                                      <p:cBhvr rctx="PPT">
                                        <p:cTn id="36" dur="indefinite"/>
                                        <p:tgtEl>
                                          <p:spTgt spid="125964"/>
                                        </p:tgtEl>
                                        <p:attrNameLst>
                                          <p:attrName>style.opacity</p:attrName>
                                        </p:attrNameLst>
                                      </p:cBhvr>
                                      <p:to>
                                        <p:strVal val="0.5"/>
                                      </p:to>
                                    </p:set>
                                    <p:animEffect filter="image" prLst="opacity: 0.5">
                                      <p:cBhvr rctx="IE">
                                        <p:cTn id="37" dur="indefinite"/>
                                        <p:tgtEl>
                                          <p:spTgt spid="125964"/>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25954"/>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125955"/>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125979"/>
                                        </p:tgtEl>
                                        <p:attrNameLst>
                                          <p:attrName>style.visibility</p:attrName>
                                        </p:attrNameLst>
                                      </p:cBhvr>
                                      <p:to>
                                        <p:strVal val="visible"/>
                                      </p:to>
                                    </p:set>
                                  </p:childTnLst>
                                </p:cTn>
                              </p:par>
                              <p:par>
                                <p:cTn id="46" presetID="9" presetClass="emph" presetSubtype="0" grpId="1" nodeType="withEffect">
                                  <p:stCondLst>
                                    <p:cond delay="0"/>
                                  </p:stCondLst>
                                  <p:childTnLst>
                                    <p:set>
                                      <p:cBhvr rctx="PPT">
                                        <p:cTn id="47" dur="indefinite"/>
                                        <p:tgtEl>
                                          <p:spTgt spid="125961"/>
                                        </p:tgtEl>
                                        <p:attrNameLst>
                                          <p:attrName>style.opacity</p:attrName>
                                        </p:attrNameLst>
                                      </p:cBhvr>
                                      <p:to>
                                        <p:strVal val="0.5"/>
                                      </p:to>
                                    </p:set>
                                    <p:animEffect filter="image" prLst="opacity: 0.5">
                                      <p:cBhvr rctx="IE">
                                        <p:cTn id="48" dur="indefinite"/>
                                        <p:tgtEl>
                                          <p:spTgt spid="125961"/>
                                        </p:tgtEl>
                                      </p:cBhvr>
                                    </p:animEffec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2596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2596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2596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25968"/>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25969"/>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25970"/>
                                        </p:tgtEl>
                                        <p:attrNameLst>
                                          <p:attrName>style.visibility</p:attrName>
                                        </p:attrNameLst>
                                      </p:cBhvr>
                                      <p:to>
                                        <p:strVal val="visible"/>
                                      </p:to>
                                    </p:set>
                                  </p:childTnLst>
                                </p:cTn>
                              </p:par>
                              <p:par>
                                <p:cTn id="63" presetID="9" presetClass="emph" presetSubtype="0" grpId="1" nodeType="withEffect">
                                  <p:stCondLst>
                                    <p:cond delay="0"/>
                                  </p:stCondLst>
                                  <p:childTnLst>
                                    <p:set>
                                      <p:cBhvr rctx="PPT">
                                        <p:cTn id="64" dur="indefinite"/>
                                        <p:tgtEl>
                                          <p:spTgt spid="125979"/>
                                        </p:tgtEl>
                                        <p:attrNameLst>
                                          <p:attrName>style.opacity</p:attrName>
                                        </p:attrNameLst>
                                      </p:cBhvr>
                                      <p:to>
                                        <p:strVal val="0.5"/>
                                      </p:to>
                                    </p:set>
                                    <p:animEffect filter="image" prLst="opacity: 0.5">
                                      <p:cBhvr rctx="IE">
                                        <p:cTn id="65" dur="indefinite"/>
                                        <p:tgtEl>
                                          <p:spTgt spid="125979"/>
                                        </p:tgtEl>
                                      </p:cBhvr>
                                    </p:animEffect>
                                  </p:childTnLst>
                                </p:cTn>
                              </p:par>
                              <p:par>
                                <p:cTn id="66" presetID="1" presetClass="entr" presetSubtype="0" fill="hold" grpId="0" nodeType="withEffect">
                                  <p:stCondLst>
                                    <p:cond delay="0"/>
                                  </p:stCondLst>
                                  <p:childTnLst>
                                    <p:set>
                                      <p:cBhvr>
                                        <p:cTn id="67" dur="1" fill="hold">
                                          <p:stCondLst>
                                            <p:cond delay="0"/>
                                          </p:stCondLst>
                                        </p:cTn>
                                        <p:tgtEl>
                                          <p:spTgt spid="1259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4" grpId="0" animBg="1"/>
      <p:bldP spid="125955" grpId="0" animBg="1"/>
      <p:bldP spid="125958" grpId="0"/>
      <p:bldP spid="125958" grpId="1"/>
      <p:bldP spid="125960" grpId="0" animBg="1"/>
      <p:bldP spid="125961" grpId="0"/>
      <p:bldP spid="125961" grpId="1"/>
      <p:bldP spid="125962" grpId="0" animBg="1"/>
      <p:bldP spid="125963" grpId="0" animBg="1"/>
      <p:bldP spid="125964" grpId="0"/>
      <p:bldP spid="125964" grpId="1"/>
      <p:bldP spid="125965" grpId="0" animBg="1"/>
      <p:bldP spid="125966" grpId="0"/>
      <p:bldP spid="125967" grpId="0" animBg="1"/>
      <p:bldP spid="125968" grpId="0" animBg="1"/>
      <p:bldP spid="125969" grpId="0" animBg="1"/>
      <p:bldP spid="125970" grpId="0"/>
      <p:bldP spid="125975" grpId="0" animBg="1"/>
      <p:bldP spid="125976" grpId="0" animBg="1"/>
      <p:bldP spid="125977" grpId="0" animBg="1"/>
      <p:bldP spid="125978" grpId="0" animBg="1"/>
      <p:bldP spid="125979" grpId="0"/>
      <p:bldP spid="125979" grpId="1"/>
      <p:bldP spid="125980"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8002" name="Freeform 2"/>
          <p:cNvSpPr>
            <a:spLocks/>
          </p:cNvSpPr>
          <p:nvPr/>
        </p:nvSpPr>
        <p:spPr bwMode="auto">
          <a:xfrm>
            <a:off x="6553200" y="5181600"/>
            <a:ext cx="1600200" cy="1066800"/>
          </a:xfrm>
          <a:custGeom>
            <a:avLst/>
            <a:gdLst/>
            <a:ahLst/>
            <a:cxnLst>
              <a:cxn ang="0">
                <a:pos x="0" y="720"/>
              </a:cxn>
              <a:cxn ang="0">
                <a:pos x="1224" y="0"/>
              </a:cxn>
              <a:cxn ang="0">
                <a:pos x="2448" y="720"/>
              </a:cxn>
              <a:cxn ang="0">
                <a:pos x="2448" y="720"/>
              </a:cxn>
              <a:cxn ang="0">
                <a:pos x="1224" y="1440"/>
              </a:cxn>
              <a:cxn ang="0">
                <a:pos x="0" y="720"/>
              </a:cxn>
            </a:cxnLst>
            <a:rect l="0" t="0" r="r" b="b"/>
            <a:pathLst>
              <a:path w="2448" h="1440">
                <a:moveTo>
                  <a:pt x="0" y="720"/>
                </a:moveTo>
                <a:cubicBezTo>
                  <a:pt x="0" y="323"/>
                  <a:pt x="548" y="0"/>
                  <a:pt x="1224" y="0"/>
                </a:cubicBezTo>
                <a:cubicBezTo>
                  <a:pt x="1900" y="0"/>
                  <a:pt x="2448" y="323"/>
                  <a:pt x="2448" y="720"/>
                </a:cubicBezTo>
                <a:cubicBezTo>
                  <a:pt x="2448" y="720"/>
                  <a:pt x="2448" y="720"/>
                  <a:pt x="2448" y="720"/>
                </a:cubicBezTo>
                <a:cubicBezTo>
                  <a:pt x="2448" y="1118"/>
                  <a:pt x="1900" y="1440"/>
                  <a:pt x="1224" y="1440"/>
                </a:cubicBezTo>
                <a:cubicBezTo>
                  <a:pt x="548" y="1440"/>
                  <a:pt x="0" y="1118"/>
                  <a:pt x="0" y="720"/>
                </a:cubicBezTo>
              </a:path>
            </a:pathLst>
          </a:custGeom>
          <a:gradFill rotWithShape="1">
            <a:gsLst>
              <a:gs pos="0">
                <a:schemeClr val="accent1"/>
              </a:gs>
              <a:gs pos="50000">
                <a:schemeClr val="accent1">
                  <a:gamma/>
                  <a:tint val="73725"/>
                  <a:invGamma/>
                </a:schemeClr>
              </a:gs>
              <a:gs pos="100000">
                <a:schemeClr val="accent1"/>
              </a:gs>
            </a:gsLst>
            <a:lin ang="18900000" scaled="1"/>
          </a:gradFill>
          <a:ln w="9525" cap="flat" cmpd="sng">
            <a:solidFill>
              <a:srgbClr val="FFFFFF"/>
            </a:solidFill>
            <a:prstDash val="solid"/>
            <a:round/>
            <a:headEnd/>
            <a:tailEnd/>
          </a:ln>
          <a:effectLst/>
        </p:spPr>
        <p:txBody>
          <a:bodyPr lIns="0" tIns="0" rIns="0" bIns="0" anchor="ctr" anchorCtr="1"/>
          <a:lstStyle/>
          <a:p>
            <a:pPr>
              <a:defRPr/>
            </a:pPr>
            <a:endParaRPr lang="en-US"/>
          </a:p>
        </p:txBody>
      </p:sp>
      <p:sp>
        <p:nvSpPr>
          <p:cNvPr id="128004" name="Rectangle 4"/>
          <p:cNvSpPr>
            <a:spLocks noChangeArrowheads="1"/>
          </p:cNvSpPr>
          <p:nvPr/>
        </p:nvSpPr>
        <p:spPr bwMode="auto">
          <a:xfrm>
            <a:off x="6391275" y="2057400"/>
            <a:ext cx="1741439" cy="276999"/>
          </a:xfrm>
          <a:prstGeom prst="rect">
            <a:avLst/>
          </a:prstGeom>
          <a:noFill/>
          <a:ln w="9525">
            <a:noFill/>
            <a:miter lim="800000"/>
            <a:headEnd/>
            <a:tailEnd/>
          </a:ln>
        </p:spPr>
        <p:txBody>
          <a:bodyPr wrap="none" lIns="0" tIns="0" rIns="0" bIns="0">
            <a:spAutoFit/>
          </a:bodyPr>
          <a:lstStyle/>
          <a:p>
            <a:pPr>
              <a:defRPr/>
            </a:pPr>
            <a:r>
              <a:rPr lang="en-US">
                <a:effectLst>
                  <a:outerShdw blurRad="38100" dist="38100" dir="2700000" algn="tl">
                    <a:srgbClr val="000000"/>
                  </a:outerShdw>
                </a:effectLst>
              </a:rPr>
              <a:t>Passes file handle</a:t>
            </a:r>
          </a:p>
        </p:txBody>
      </p:sp>
      <p:sp>
        <p:nvSpPr>
          <p:cNvPr id="128005" name="Rectangle 5"/>
          <p:cNvSpPr>
            <a:spLocks noChangeArrowheads="1"/>
          </p:cNvSpPr>
          <p:nvPr/>
        </p:nvSpPr>
        <p:spPr bwMode="auto">
          <a:xfrm>
            <a:off x="381000" y="2209800"/>
            <a:ext cx="2343975" cy="1107996"/>
          </a:xfrm>
          <a:prstGeom prst="rect">
            <a:avLst/>
          </a:prstGeom>
          <a:noFill/>
          <a:ln w="9525">
            <a:noFill/>
            <a:miter lim="800000"/>
            <a:headEnd/>
            <a:tailEnd/>
          </a:ln>
        </p:spPr>
        <p:txBody>
          <a:bodyPr wrap="none" lIns="0" tIns="0" rIns="0" bIns="0">
            <a:spAutoFit/>
          </a:bodyPr>
          <a:lstStyle/>
          <a:p>
            <a:pPr>
              <a:defRPr/>
            </a:pPr>
            <a:r>
              <a:rPr lang="en-US" dirty="0">
                <a:effectLst>
                  <a:outerShdw blurRad="38100" dist="38100" dir="2700000" algn="tl">
                    <a:srgbClr val="000000"/>
                  </a:outerShdw>
                </a:effectLst>
              </a:rPr>
              <a:t>Some thread in process</a:t>
            </a:r>
          </a:p>
          <a:p>
            <a:pPr>
              <a:defRPr/>
            </a:pPr>
            <a:r>
              <a:rPr lang="en-US" dirty="0">
                <a:effectLst>
                  <a:outerShdw blurRad="38100" dist="38100" dir="2700000" algn="tl">
                    <a:srgbClr val="000000"/>
                  </a:outerShdw>
                </a:effectLst>
              </a:rPr>
              <a:t>requests cancellation</a:t>
            </a:r>
          </a:p>
          <a:p>
            <a:pPr>
              <a:defRPr/>
            </a:pPr>
            <a:r>
              <a:rPr lang="en-US" dirty="0">
                <a:effectLst>
                  <a:outerShdw blurRad="38100" dist="38100" dir="2700000" algn="tl">
                    <a:srgbClr val="000000"/>
                  </a:outerShdw>
                </a:effectLst>
              </a:rPr>
              <a:t>for all pending file I/O</a:t>
            </a:r>
          </a:p>
          <a:p>
            <a:pPr>
              <a:defRPr/>
            </a:pPr>
            <a:r>
              <a:rPr lang="en-US" dirty="0">
                <a:effectLst>
                  <a:outerShdw blurRad="38100" dist="38100" dir="2700000" algn="tl">
                    <a:srgbClr val="000000"/>
                  </a:outerShdw>
                </a:effectLst>
              </a:rPr>
              <a:t>on specified handle</a:t>
            </a:r>
          </a:p>
        </p:txBody>
      </p:sp>
      <p:sp>
        <p:nvSpPr>
          <p:cNvPr id="128006" name="Line 6"/>
          <p:cNvSpPr>
            <a:spLocks noChangeShapeType="1"/>
          </p:cNvSpPr>
          <p:nvPr/>
        </p:nvSpPr>
        <p:spPr bwMode="auto">
          <a:xfrm>
            <a:off x="6096000" y="1905000"/>
            <a:ext cx="0" cy="533400"/>
          </a:xfrm>
          <a:prstGeom prst="line">
            <a:avLst/>
          </a:prstGeom>
          <a:noFill/>
          <a:ln w="38100" cap="rnd">
            <a:solidFill>
              <a:schemeClr val="tx1"/>
            </a:solidFill>
            <a:round/>
            <a:headEnd/>
            <a:tailEnd type="triangle" w="med" len="med"/>
          </a:ln>
        </p:spPr>
        <p:txBody>
          <a:bodyPr/>
          <a:lstStyle/>
          <a:p>
            <a:endParaRPr lang="en-US"/>
          </a:p>
        </p:txBody>
      </p:sp>
      <p:sp>
        <p:nvSpPr>
          <p:cNvPr id="128007" name="Rectangle 7"/>
          <p:cNvSpPr>
            <a:spLocks noChangeArrowheads="1"/>
          </p:cNvSpPr>
          <p:nvPr/>
        </p:nvSpPr>
        <p:spPr bwMode="auto">
          <a:xfrm>
            <a:off x="4678363" y="4768850"/>
            <a:ext cx="2544158" cy="276999"/>
          </a:xfrm>
          <a:prstGeom prst="rect">
            <a:avLst/>
          </a:prstGeom>
          <a:noFill/>
          <a:ln w="9525">
            <a:noFill/>
            <a:miter lim="800000"/>
            <a:headEnd/>
            <a:tailEnd/>
          </a:ln>
        </p:spPr>
        <p:txBody>
          <a:bodyPr wrap="none" lIns="0" tIns="0" rIns="0" bIns="0">
            <a:spAutoFit/>
          </a:bodyPr>
          <a:lstStyle/>
          <a:p>
            <a:pPr>
              <a:defRPr/>
            </a:pPr>
            <a:r>
              <a:rPr lang="en-US">
                <a:effectLst>
                  <a:outerShdw blurRad="38100" dist="38100" dir="2700000" algn="tl">
                    <a:srgbClr val="000000"/>
                  </a:outerShdw>
                </a:effectLst>
              </a:rPr>
              <a:t>Cancel routine(s) invoked</a:t>
            </a:r>
          </a:p>
        </p:txBody>
      </p:sp>
      <p:sp>
        <p:nvSpPr>
          <p:cNvPr id="128008" name="Line 8"/>
          <p:cNvSpPr>
            <a:spLocks noChangeShapeType="1"/>
          </p:cNvSpPr>
          <p:nvPr/>
        </p:nvSpPr>
        <p:spPr bwMode="auto">
          <a:xfrm rot="10800000" flipV="1">
            <a:off x="7315200" y="4724400"/>
            <a:ext cx="0" cy="457200"/>
          </a:xfrm>
          <a:prstGeom prst="line">
            <a:avLst/>
          </a:prstGeom>
          <a:noFill/>
          <a:ln w="38100" cap="rnd">
            <a:solidFill>
              <a:schemeClr val="tx1"/>
            </a:solidFill>
            <a:round/>
            <a:headEnd/>
            <a:tailEnd type="triangle" w="med" len="med"/>
          </a:ln>
        </p:spPr>
        <p:txBody>
          <a:bodyPr/>
          <a:lstStyle/>
          <a:p>
            <a:endParaRPr lang="en-US"/>
          </a:p>
        </p:txBody>
      </p:sp>
      <p:sp>
        <p:nvSpPr>
          <p:cNvPr id="128009" name="Line 9"/>
          <p:cNvSpPr>
            <a:spLocks noChangeShapeType="1"/>
          </p:cNvSpPr>
          <p:nvPr/>
        </p:nvSpPr>
        <p:spPr bwMode="auto">
          <a:xfrm>
            <a:off x="6096000" y="3048000"/>
            <a:ext cx="0" cy="914400"/>
          </a:xfrm>
          <a:prstGeom prst="line">
            <a:avLst/>
          </a:prstGeom>
          <a:noFill/>
          <a:ln w="38100" cap="rnd">
            <a:solidFill>
              <a:schemeClr val="tx1"/>
            </a:solidFill>
            <a:round/>
            <a:headEnd/>
            <a:tailEnd type="triangle" w="med" len="med"/>
          </a:ln>
        </p:spPr>
        <p:txBody>
          <a:bodyPr/>
          <a:lstStyle/>
          <a:p>
            <a:endParaRPr lang="en-US"/>
          </a:p>
        </p:txBody>
      </p:sp>
      <p:sp>
        <p:nvSpPr>
          <p:cNvPr id="128010" name="Rectangle 10"/>
          <p:cNvSpPr>
            <a:spLocks noChangeArrowheads="1"/>
          </p:cNvSpPr>
          <p:nvPr/>
        </p:nvSpPr>
        <p:spPr bwMode="auto">
          <a:xfrm>
            <a:off x="6153150" y="3321050"/>
            <a:ext cx="3008837" cy="553998"/>
          </a:xfrm>
          <a:prstGeom prst="rect">
            <a:avLst/>
          </a:prstGeom>
          <a:noFill/>
          <a:ln w="9525">
            <a:noFill/>
            <a:miter lim="800000"/>
            <a:headEnd/>
            <a:tailEnd/>
          </a:ln>
        </p:spPr>
        <p:txBody>
          <a:bodyPr wrap="none" lIns="0" tIns="0" rIns="0" bIns="0">
            <a:spAutoFit/>
          </a:bodyPr>
          <a:lstStyle/>
          <a:p>
            <a:pPr>
              <a:defRPr/>
            </a:pPr>
            <a:r>
              <a:rPr lang="en-US">
                <a:effectLst>
                  <a:outerShdw blurRad="38100" dist="38100" dir="2700000" algn="tl">
                    <a:srgbClr val="000000"/>
                  </a:outerShdw>
                </a:effectLst>
              </a:rPr>
              <a:t>I/O Manager tries to cancel</a:t>
            </a:r>
          </a:p>
          <a:p>
            <a:pPr>
              <a:defRPr/>
            </a:pPr>
            <a:r>
              <a:rPr lang="en-US">
                <a:effectLst>
                  <a:outerShdw blurRad="38100" dist="38100" dir="2700000" algn="tl">
                    <a:srgbClr val="000000"/>
                  </a:outerShdw>
                </a:effectLst>
              </a:rPr>
              <a:t>all pending I/O on this handle</a:t>
            </a:r>
          </a:p>
        </p:txBody>
      </p:sp>
      <p:sp>
        <p:nvSpPr>
          <p:cNvPr id="128011" name="Line 11"/>
          <p:cNvSpPr>
            <a:spLocks noChangeShapeType="1"/>
          </p:cNvSpPr>
          <p:nvPr/>
        </p:nvSpPr>
        <p:spPr bwMode="auto">
          <a:xfrm flipV="1">
            <a:off x="3733800" y="4724400"/>
            <a:ext cx="0" cy="609600"/>
          </a:xfrm>
          <a:prstGeom prst="line">
            <a:avLst/>
          </a:prstGeom>
          <a:noFill/>
          <a:ln w="38100" cap="rnd">
            <a:solidFill>
              <a:schemeClr val="tx1"/>
            </a:solidFill>
            <a:round/>
            <a:headEnd/>
            <a:tailEnd type="triangle" w="med" len="med"/>
          </a:ln>
        </p:spPr>
        <p:txBody>
          <a:bodyPr/>
          <a:lstStyle/>
          <a:p>
            <a:endParaRPr lang="en-US"/>
          </a:p>
        </p:txBody>
      </p:sp>
      <p:sp>
        <p:nvSpPr>
          <p:cNvPr id="128012" name="Rectangle 12"/>
          <p:cNvSpPr>
            <a:spLocks noChangeArrowheads="1"/>
          </p:cNvSpPr>
          <p:nvPr/>
        </p:nvSpPr>
        <p:spPr bwMode="auto">
          <a:xfrm>
            <a:off x="1295400" y="4768850"/>
            <a:ext cx="2062809" cy="553998"/>
          </a:xfrm>
          <a:prstGeom prst="rect">
            <a:avLst/>
          </a:prstGeom>
          <a:noFill/>
          <a:ln w="9525">
            <a:noFill/>
            <a:miter lim="800000"/>
            <a:headEnd/>
            <a:tailEnd/>
          </a:ln>
        </p:spPr>
        <p:txBody>
          <a:bodyPr wrap="none" lIns="0" tIns="0" rIns="0" bIns="0">
            <a:spAutoFit/>
          </a:bodyPr>
          <a:lstStyle/>
          <a:p>
            <a:pPr>
              <a:defRPr/>
            </a:pPr>
            <a:r>
              <a:rPr lang="en-US" dirty="0">
                <a:effectLst>
                  <a:outerShdw blurRad="38100" dist="38100" dir="2700000" algn="tl">
                    <a:srgbClr val="000000"/>
                  </a:outerShdw>
                </a:effectLst>
              </a:rPr>
              <a:t>Driver returns with</a:t>
            </a:r>
          </a:p>
          <a:p>
            <a:pPr>
              <a:defRPr/>
            </a:pPr>
            <a:r>
              <a:rPr lang="en-US" dirty="0">
                <a:effectLst>
                  <a:outerShdw blurRad="38100" dist="38100" dir="2700000" algn="tl">
                    <a:srgbClr val="000000"/>
                  </a:outerShdw>
                </a:effectLst>
              </a:rPr>
              <a:t>STATUS_CANCELLED</a:t>
            </a:r>
          </a:p>
        </p:txBody>
      </p:sp>
      <p:sp>
        <p:nvSpPr>
          <p:cNvPr id="128013" name="Line 13"/>
          <p:cNvSpPr>
            <a:spLocks noChangeShapeType="1"/>
          </p:cNvSpPr>
          <p:nvPr/>
        </p:nvSpPr>
        <p:spPr bwMode="auto">
          <a:xfrm rot="5400000">
            <a:off x="5448300" y="4686300"/>
            <a:ext cx="0" cy="2209800"/>
          </a:xfrm>
          <a:prstGeom prst="line">
            <a:avLst/>
          </a:prstGeom>
          <a:noFill/>
          <a:ln w="38100" cap="rnd">
            <a:solidFill>
              <a:schemeClr val="tx1"/>
            </a:solidFill>
            <a:round/>
            <a:headEnd/>
            <a:tailEnd type="triangle" w="med" len="med"/>
          </a:ln>
        </p:spPr>
        <p:txBody>
          <a:bodyPr/>
          <a:lstStyle/>
          <a:p>
            <a:endParaRPr lang="en-US"/>
          </a:p>
        </p:txBody>
      </p:sp>
      <p:sp>
        <p:nvSpPr>
          <p:cNvPr id="128014" name="Line 14"/>
          <p:cNvSpPr>
            <a:spLocks noChangeShapeType="1"/>
          </p:cNvSpPr>
          <p:nvPr/>
        </p:nvSpPr>
        <p:spPr bwMode="auto">
          <a:xfrm flipV="1">
            <a:off x="3733800" y="3048000"/>
            <a:ext cx="0" cy="914400"/>
          </a:xfrm>
          <a:prstGeom prst="line">
            <a:avLst/>
          </a:prstGeom>
          <a:noFill/>
          <a:ln w="38100" cap="rnd">
            <a:solidFill>
              <a:schemeClr val="tx1"/>
            </a:solidFill>
            <a:round/>
            <a:headEnd/>
            <a:tailEnd type="triangle" w="med" len="med"/>
          </a:ln>
        </p:spPr>
        <p:txBody>
          <a:bodyPr/>
          <a:lstStyle/>
          <a:p>
            <a:endParaRPr lang="en-US"/>
          </a:p>
        </p:txBody>
      </p:sp>
      <p:sp>
        <p:nvSpPr>
          <p:cNvPr id="128015" name="Line 15"/>
          <p:cNvSpPr>
            <a:spLocks noChangeShapeType="1"/>
          </p:cNvSpPr>
          <p:nvPr/>
        </p:nvSpPr>
        <p:spPr bwMode="auto">
          <a:xfrm flipV="1">
            <a:off x="3733800" y="1905000"/>
            <a:ext cx="0" cy="533400"/>
          </a:xfrm>
          <a:prstGeom prst="line">
            <a:avLst/>
          </a:prstGeom>
          <a:noFill/>
          <a:ln w="38100" cap="rnd">
            <a:solidFill>
              <a:schemeClr val="tx1"/>
            </a:solidFill>
            <a:round/>
            <a:headEnd/>
            <a:tailEnd type="triangle" w="med" len="med"/>
          </a:ln>
        </p:spPr>
        <p:txBody>
          <a:bodyPr/>
          <a:lstStyle/>
          <a:p>
            <a:endParaRPr lang="en-US"/>
          </a:p>
        </p:txBody>
      </p:sp>
      <p:sp>
        <p:nvSpPr>
          <p:cNvPr id="128016" name="Line 16"/>
          <p:cNvSpPr>
            <a:spLocks noChangeShapeType="1"/>
          </p:cNvSpPr>
          <p:nvPr/>
        </p:nvSpPr>
        <p:spPr bwMode="auto">
          <a:xfrm flipV="1">
            <a:off x="5867400" y="3048000"/>
            <a:ext cx="0" cy="914400"/>
          </a:xfrm>
          <a:prstGeom prst="line">
            <a:avLst/>
          </a:prstGeom>
          <a:noFill/>
          <a:ln w="38100" cap="rnd">
            <a:solidFill>
              <a:schemeClr val="tx1"/>
            </a:solidFill>
            <a:round/>
            <a:headEnd/>
            <a:tailEnd type="triangle" w="med" len="med"/>
          </a:ln>
        </p:spPr>
        <p:txBody>
          <a:bodyPr/>
          <a:lstStyle/>
          <a:p>
            <a:endParaRPr lang="en-US"/>
          </a:p>
        </p:txBody>
      </p:sp>
      <p:sp>
        <p:nvSpPr>
          <p:cNvPr id="128017" name="Line 17"/>
          <p:cNvSpPr>
            <a:spLocks noChangeShapeType="1"/>
          </p:cNvSpPr>
          <p:nvPr/>
        </p:nvSpPr>
        <p:spPr bwMode="auto">
          <a:xfrm flipV="1">
            <a:off x="5867400" y="1905000"/>
            <a:ext cx="0" cy="533400"/>
          </a:xfrm>
          <a:prstGeom prst="line">
            <a:avLst/>
          </a:prstGeom>
          <a:noFill/>
          <a:ln w="38100" cap="rnd">
            <a:solidFill>
              <a:schemeClr val="tx1"/>
            </a:solidFill>
            <a:round/>
            <a:headEnd/>
            <a:tailEnd type="triangle" w="med" len="med"/>
          </a:ln>
        </p:spPr>
        <p:txBody>
          <a:bodyPr/>
          <a:lstStyle/>
          <a:p>
            <a:endParaRPr lang="en-US"/>
          </a:p>
        </p:txBody>
      </p:sp>
      <p:sp>
        <p:nvSpPr>
          <p:cNvPr id="128018" name="Rectangle 18"/>
          <p:cNvSpPr>
            <a:spLocks noChangeArrowheads="1"/>
          </p:cNvSpPr>
          <p:nvPr/>
        </p:nvSpPr>
        <p:spPr bwMode="auto">
          <a:xfrm>
            <a:off x="4495800" y="3321050"/>
            <a:ext cx="1245534" cy="553998"/>
          </a:xfrm>
          <a:prstGeom prst="rect">
            <a:avLst/>
          </a:prstGeom>
          <a:noFill/>
          <a:ln w="9525">
            <a:noFill/>
            <a:miter lim="800000"/>
            <a:headEnd/>
            <a:tailEnd/>
          </a:ln>
        </p:spPr>
        <p:txBody>
          <a:bodyPr wrap="none" lIns="0" tIns="0" rIns="0" bIns="0">
            <a:spAutoFit/>
          </a:bodyPr>
          <a:lstStyle/>
          <a:p>
            <a:pPr>
              <a:defRPr/>
            </a:pPr>
            <a:r>
              <a:rPr lang="en-US" dirty="0">
                <a:effectLst>
                  <a:outerShdw blurRad="38100" dist="38100" dir="2700000" algn="tl">
                    <a:srgbClr val="000000"/>
                  </a:outerShdw>
                </a:effectLst>
              </a:rPr>
              <a:t>Returns</a:t>
            </a:r>
          </a:p>
          <a:p>
            <a:pPr>
              <a:defRPr/>
            </a:pPr>
            <a:r>
              <a:rPr lang="en-US" dirty="0">
                <a:effectLst>
                  <a:outerShdw blurRad="38100" dist="38100" dir="2700000" algn="tl">
                    <a:srgbClr val="000000"/>
                  </a:outerShdw>
                </a:effectLst>
              </a:rPr>
              <a:t>immediately</a:t>
            </a:r>
          </a:p>
        </p:txBody>
      </p:sp>
      <p:sp>
        <p:nvSpPr>
          <p:cNvPr id="128019" name="Rectangle 19"/>
          <p:cNvSpPr>
            <a:spLocks noChangeArrowheads="1"/>
          </p:cNvSpPr>
          <p:nvPr/>
        </p:nvSpPr>
        <p:spPr bwMode="auto">
          <a:xfrm>
            <a:off x="2655888" y="2438400"/>
            <a:ext cx="1992312" cy="603250"/>
          </a:xfrm>
          <a:prstGeom prst="rect">
            <a:avLst/>
          </a:prstGeom>
          <a:gradFill rotWithShape="1">
            <a:gsLst>
              <a:gs pos="0">
                <a:schemeClr val="accent1"/>
              </a:gs>
              <a:gs pos="50000">
                <a:schemeClr val="accent1">
                  <a:gamma/>
                  <a:tint val="73725"/>
                  <a:invGamma/>
                </a:schemeClr>
              </a:gs>
              <a:gs pos="100000">
                <a:schemeClr val="accent1"/>
              </a:gs>
            </a:gsLst>
            <a:lin ang="18900000" scaled="1"/>
          </a:gradFill>
          <a:ln w="9525" algn="ctr">
            <a:solidFill>
              <a:srgbClr val="FFFFFF"/>
            </a:solidFill>
            <a:miter lim="800000"/>
            <a:headEnd/>
            <a:tailEnd/>
          </a:ln>
          <a:effectLst/>
        </p:spPr>
        <p:txBody>
          <a:bodyPr lIns="0" tIns="0" rIns="0" bIns="0" anchor="ctr" anchorCtr="1"/>
          <a:lstStyle/>
          <a:p>
            <a:pPr>
              <a:defRPr/>
            </a:pPr>
            <a:r>
              <a:rPr lang="en-US" sz="2400">
                <a:solidFill>
                  <a:schemeClr val="bg2"/>
                </a:solidFill>
              </a:rPr>
              <a:t>ReadFileEx()</a:t>
            </a:r>
          </a:p>
        </p:txBody>
      </p:sp>
      <p:sp>
        <p:nvSpPr>
          <p:cNvPr id="128020" name="Rectangle 20"/>
          <p:cNvSpPr>
            <a:spLocks noChangeArrowheads="1"/>
          </p:cNvSpPr>
          <p:nvPr/>
        </p:nvSpPr>
        <p:spPr bwMode="auto">
          <a:xfrm>
            <a:off x="5029200" y="2438400"/>
            <a:ext cx="2136775" cy="603250"/>
          </a:xfrm>
          <a:prstGeom prst="rect">
            <a:avLst/>
          </a:prstGeom>
          <a:gradFill rotWithShape="1">
            <a:gsLst>
              <a:gs pos="0">
                <a:schemeClr val="accent1"/>
              </a:gs>
              <a:gs pos="50000">
                <a:schemeClr val="accent1">
                  <a:gamma/>
                  <a:tint val="73725"/>
                  <a:invGamma/>
                </a:schemeClr>
              </a:gs>
              <a:gs pos="100000">
                <a:schemeClr val="accent1"/>
              </a:gs>
            </a:gsLst>
            <a:lin ang="18900000" scaled="1"/>
          </a:gradFill>
          <a:ln w="9525" algn="ctr">
            <a:solidFill>
              <a:srgbClr val="FFFFFF"/>
            </a:solidFill>
            <a:miter lim="800000"/>
            <a:headEnd/>
            <a:tailEnd/>
          </a:ln>
          <a:effectLst/>
        </p:spPr>
        <p:txBody>
          <a:bodyPr lIns="0" tIns="0" rIns="0" bIns="0" anchor="ctr" anchorCtr="1"/>
          <a:lstStyle/>
          <a:p>
            <a:pPr>
              <a:defRPr/>
            </a:pPr>
            <a:r>
              <a:rPr lang="en-US" sz="2400">
                <a:solidFill>
                  <a:schemeClr val="bg2"/>
                </a:solidFill>
              </a:rPr>
              <a:t>CancelIoEx()</a:t>
            </a:r>
          </a:p>
        </p:txBody>
      </p:sp>
      <p:sp>
        <p:nvSpPr>
          <p:cNvPr id="128021" name="Rectangle 21"/>
          <p:cNvSpPr>
            <a:spLocks noChangeArrowheads="1"/>
          </p:cNvSpPr>
          <p:nvPr/>
        </p:nvSpPr>
        <p:spPr bwMode="auto">
          <a:xfrm>
            <a:off x="381000" y="3962400"/>
            <a:ext cx="8382000" cy="762000"/>
          </a:xfrm>
          <a:prstGeom prst="rect">
            <a:avLst/>
          </a:prstGeom>
          <a:gradFill rotWithShape="1">
            <a:gsLst>
              <a:gs pos="0">
                <a:schemeClr val="hlink"/>
              </a:gs>
              <a:gs pos="50000">
                <a:schemeClr val="hlink">
                  <a:gamma/>
                  <a:tint val="73725"/>
                  <a:invGamma/>
                </a:schemeClr>
              </a:gs>
              <a:gs pos="100000">
                <a:schemeClr val="hlink"/>
              </a:gs>
            </a:gsLst>
            <a:lin ang="18900000" scaled="1"/>
          </a:gradFill>
          <a:ln w="9525" algn="ctr">
            <a:solidFill>
              <a:schemeClr val="tx1"/>
            </a:solidFill>
            <a:miter lim="800000"/>
            <a:headEnd/>
            <a:tailEnd/>
          </a:ln>
          <a:effectLst/>
        </p:spPr>
        <p:txBody>
          <a:bodyPr wrap="none" lIns="0" tIns="0" rIns="0" bIns="0" anchor="ctr" anchorCtr="1"/>
          <a:lstStyle/>
          <a:p>
            <a:pPr>
              <a:defRPr/>
            </a:pPr>
            <a:r>
              <a:rPr lang="en-US" sz="2400">
                <a:solidFill>
                  <a:schemeClr val="bg2"/>
                </a:solidFill>
              </a:rPr>
              <a:t>I/O Manager</a:t>
            </a:r>
          </a:p>
        </p:txBody>
      </p:sp>
      <p:sp>
        <p:nvSpPr>
          <p:cNvPr id="128022" name="Rectangle 22"/>
          <p:cNvSpPr>
            <a:spLocks noChangeArrowheads="1"/>
          </p:cNvSpPr>
          <p:nvPr/>
        </p:nvSpPr>
        <p:spPr bwMode="auto">
          <a:xfrm>
            <a:off x="3048000" y="5334000"/>
            <a:ext cx="1295400" cy="838200"/>
          </a:xfrm>
          <a:prstGeom prst="rect">
            <a:avLst/>
          </a:prstGeom>
          <a:gradFill rotWithShape="1">
            <a:gsLst>
              <a:gs pos="0">
                <a:schemeClr val="accent1"/>
              </a:gs>
              <a:gs pos="50000">
                <a:schemeClr val="accent1">
                  <a:gamma/>
                  <a:tint val="73725"/>
                  <a:invGamma/>
                </a:schemeClr>
              </a:gs>
              <a:gs pos="100000">
                <a:schemeClr val="accent1"/>
              </a:gs>
            </a:gsLst>
            <a:lin ang="18900000" scaled="1"/>
          </a:gradFill>
          <a:ln w="9525" algn="ctr">
            <a:solidFill>
              <a:srgbClr val="FFFFFF"/>
            </a:solidFill>
            <a:miter lim="800000"/>
            <a:headEnd/>
            <a:tailEnd/>
          </a:ln>
          <a:effectLst/>
        </p:spPr>
        <p:txBody>
          <a:bodyPr lIns="0" tIns="0" rIns="0" bIns="0" anchor="ctr" anchorCtr="1"/>
          <a:lstStyle/>
          <a:p>
            <a:pPr>
              <a:defRPr/>
            </a:pPr>
            <a:r>
              <a:rPr lang="en-US" sz="2400">
                <a:solidFill>
                  <a:schemeClr val="bg2"/>
                </a:solidFill>
              </a:rPr>
              <a:t>Driver</a:t>
            </a:r>
          </a:p>
        </p:txBody>
      </p:sp>
      <p:sp>
        <p:nvSpPr>
          <p:cNvPr id="28695" name="Rectangle 23"/>
          <p:cNvSpPr>
            <a:spLocks noChangeArrowheads="1"/>
          </p:cNvSpPr>
          <p:nvPr/>
        </p:nvSpPr>
        <p:spPr bwMode="auto">
          <a:xfrm>
            <a:off x="6911975" y="5410200"/>
            <a:ext cx="950913" cy="584200"/>
          </a:xfrm>
          <a:prstGeom prst="rect">
            <a:avLst/>
          </a:prstGeom>
          <a:noFill/>
          <a:ln w="9525">
            <a:noFill/>
            <a:miter lim="800000"/>
            <a:headEnd/>
            <a:tailEnd/>
          </a:ln>
        </p:spPr>
        <p:txBody>
          <a:bodyPr wrap="none" lIns="0" tIns="0" rIns="0" bIns="0">
            <a:spAutoFit/>
          </a:bodyPr>
          <a:lstStyle/>
          <a:p>
            <a:pPr>
              <a:lnSpc>
                <a:spcPct val="80000"/>
              </a:lnSpc>
            </a:pPr>
            <a:r>
              <a:rPr lang="en-US" sz="2400">
                <a:solidFill>
                  <a:schemeClr val="bg2"/>
                </a:solidFill>
              </a:rPr>
              <a:t>Cancel</a:t>
            </a:r>
          </a:p>
          <a:p>
            <a:pPr>
              <a:lnSpc>
                <a:spcPct val="80000"/>
              </a:lnSpc>
            </a:pPr>
            <a:r>
              <a:rPr lang="en-US" sz="2400">
                <a:solidFill>
                  <a:schemeClr val="bg2"/>
                </a:solidFill>
              </a:rPr>
              <a:t>routine</a:t>
            </a:r>
          </a:p>
        </p:txBody>
      </p:sp>
      <p:sp>
        <p:nvSpPr>
          <p:cNvPr id="128024" name="Line 24"/>
          <p:cNvSpPr>
            <a:spLocks noChangeShapeType="1"/>
          </p:cNvSpPr>
          <p:nvPr/>
        </p:nvSpPr>
        <p:spPr bwMode="auto">
          <a:xfrm>
            <a:off x="3581400" y="1905000"/>
            <a:ext cx="0" cy="533400"/>
          </a:xfrm>
          <a:prstGeom prst="line">
            <a:avLst/>
          </a:prstGeom>
          <a:noFill/>
          <a:ln w="38100" cap="rnd">
            <a:solidFill>
              <a:schemeClr val="tx1"/>
            </a:solidFill>
            <a:round/>
            <a:headEnd/>
            <a:tailEnd type="triangle" w="med" len="med"/>
          </a:ln>
        </p:spPr>
        <p:txBody>
          <a:bodyPr/>
          <a:lstStyle/>
          <a:p>
            <a:endParaRPr lang="en-US"/>
          </a:p>
        </p:txBody>
      </p:sp>
      <p:sp>
        <p:nvSpPr>
          <p:cNvPr id="128025" name="Line 25"/>
          <p:cNvSpPr>
            <a:spLocks noChangeShapeType="1"/>
          </p:cNvSpPr>
          <p:nvPr/>
        </p:nvSpPr>
        <p:spPr bwMode="auto">
          <a:xfrm>
            <a:off x="3581400" y="3048000"/>
            <a:ext cx="0" cy="2286000"/>
          </a:xfrm>
          <a:prstGeom prst="line">
            <a:avLst/>
          </a:prstGeom>
          <a:noFill/>
          <a:ln w="38100">
            <a:solidFill>
              <a:schemeClr val="tx1"/>
            </a:solidFill>
            <a:round/>
            <a:headEnd/>
            <a:tailEnd type="triangle" w="med" len="med"/>
          </a:ln>
        </p:spPr>
        <p:txBody>
          <a:bodyPr/>
          <a:lstStyle/>
          <a:p>
            <a:endParaRPr lang="en-US"/>
          </a:p>
        </p:txBody>
      </p:sp>
      <p:sp>
        <p:nvSpPr>
          <p:cNvPr id="128026" name="Line 26"/>
          <p:cNvSpPr>
            <a:spLocks noChangeShapeType="1"/>
          </p:cNvSpPr>
          <p:nvPr/>
        </p:nvSpPr>
        <p:spPr bwMode="auto">
          <a:xfrm>
            <a:off x="4343400" y="5638800"/>
            <a:ext cx="2209800" cy="0"/>
          </a:xfrm>
          <a:prstGeom prst="line">
            <a:avLst/>
          </a:prstGeom>
          <a:noFill/>
          <a:ln w="38100" cap="rnd">
            <a:solidFill>
              <a:schemeClr val="tx1"/>
            </a:solidFill>
            <a:round/>
            <a:headEnd/>
            <a:tailEnd type="triangle" w="med" len="med"/>
          </a:ln>
        </p:spPr>
        <p:txBody>
          <a:bodyPr/>
          <a:lstStyle/>
          <a:p>
            <a:endParaRPr lang="en-US"/>
          </a:p>
        </p:txBody>
      </p:sp>
      <p:sp>
        <p:nvSpPr>
          <p:cNvPr id="128027" name="Rectangle 27"/>
          <p:cNvSpPr>
            <a:spLocks noChangeArrowheads="1"/>
          </p:cNvSpPr>
          <p:nvPr/>
        </p:nvSpPr>
        <p:spPr bwMode="auto">
          <a:xfrm>
            <a:off x="1981200" y="1143000"/>
            <a:ext cx="4724400" cy="793750"/>
          </a:xfrm>
          <a:prstGeom prst="rect">
            <a:avLst/>
          </a:prstGeom>
          <a:gradFill rotWithShape="1">
            <a:gsLst>
              <a:gs pos="0">
                <a:schemeClr val="accent2"/>
              </a:gs>
              <a:gs pos="50000">
                <a:schemeClr val="accent2">
                  <a:gamma/>
                  <a:tint val="73725"/>
                  <a:invGamma/>
                </a:schemeClr>
              </a:gs>
              <a:gs pos="100000">
                <a:schemeClr val="accent2"/>
              </a:gs>
            </a:gsLst>
            <a:lin ang="18900000" scaled="1"/>
          </a:gradFill>
          <a:ln w="9525" algn="ctr">
            <a:solidFill>
              <a:schemeClr val="tx1"/>
            </a:solidFill>
            <a:miter lim="800000"/>
            <a:headEnd/>
            <a:tailEnd/>
          </a:ln>
          <a:effectLst/>
        </p:spPr>
        <p:txBody>
          <a:bodyPr wrap="none" lIns="0" tIns="0" rIns="0" bIns="0" anchor="ctr" anchorCtr="1"/>
          <a:lstStyle/>
          <a:p>
            <a:pPr>
              <a:defRPr/>
            </a:pPr>
            <a:r>
              <a:rPr lang="en-US" sz="2400">
                <a:solidFill>
                  <a:schemeClr val="bg2"/>
                </a:solidFill>
              </a:rPr>
              <a:t>Application</a:t>
            </a:r>
          </a:p>
        </p:txBody>
      </p:sp>
      <p:sp>
        <p:nvSpPr>
          <p:cNvPr id="128028" name="Rectangle 28"/>
          <p:cNvSpPr>
            <a:spLocks noChangeArrowheads="1"/>
          </p:cNvSpPr>
          <p:nvPr/>
        </p:nvSpPr>
        <p:spPr bwMode="auto">
          <a:xfrm>
            <a:off x="4678363" y="5334000"/>
            <a:ext cx="1420261" cy="276999"/>
          </a:xfrm>
          <a:prstGeom prst="rect">
            <a:avLst/>
          </a:prstGeom>
          <a:noFill/>
          <a:ln w="9525">
            <a:noFill/>
            <a:miter lim="800000"/>
            <a:headEnd/>
            <a:tailEnd/>
          </a:ln>
        </p:spPr>
        <p:txBody>
          <a:bodyPr wrap="none" lIns="0" tIns="0" rIns="0" bIns="0">
            <a:spAutoFit/>
          </a:bodyPr>
          <a:lstStyle/>
          <a:p>
            <a:pPr>
              <a:defRPr/>
            </a:pPr>
            <a:r>
              <a:rPr lang="en-US" dirty="0">
                <a:effectLst>
                  <a:outerShdw blurRad="38100" dist="38100" dir="2700000" algn="tl">
                    <a:srgbClr val="000000"/>
                  </a:outerShdw>
                </a:effectLst>
              </a:rPr>
              <a:t>IRP completes</a:t>
            </a:r>
          </a:p>
        </p:txBody>
      </p:sp>
      <p:sp>
        <p:nvSpPr>
          <p:cNvPr id="128029" name="Rectangle 29"/>
          <p:cNvSpPr>
            <a:spLocks noChangeArrowheads="1"/>
          </p:cNvSpPr>
          <p:nvPr/>
        </p:nvSpPr>
        <p:spPr bwMode="auto">
          <a:xfrm>
            <a:off x="3810000" y="2057400"/>
            <a:ext cx="1372171" cy="276999"/>
          </a:xfrm>
          <a:prstGeom prst="rect">
            <a:avLst/>
          </a:prstGeom>
          <a:noFill/>
          <a:ln w="9525">
            <a:noFill/>
            <a:miter lim="800000"/>
            <a:headEnd/>
            <a:tailEnd/>
          </a:ln>
        </p:spPr>
        <p:txBody>
          <a:bodyPr wrap="none" lIns="0" tIns="0" rIns="0" bIns="0">
            <a:spAutoFit/>
          </a:bodyPr>
          <a:lstStyle/>
          <a:p>
            <a:pPr>
              <a:defRPr/>
            </a:pPr>
            <a:r>
              <a:rPr lang="en-US">
                <a:effectLst>
                  <a:outerShdw blurRad="38100" dist="38100" dir="2700000" algn="tl">
                    <a:srgbClr val="000000"/>
                  </a:outerShdw>
                </a:effectLst>
              </a:rPr>
              <a:t>Status -&gt; app</a:t>
            </a:r>
          </a:p>
        </p:txBody>
      </p:sp>
      <p:sp>
        <p:nvSpPr>
          <p:cNvPr id="30" name="Rectangle 5"/>
          <p:cNvSpPr txBox="1">
            <a:spLocks noChangeArrowheads="1"/>
          </p:cNvSpPr>
          <p:nvPr/>
        </p:nvSpPr>
        <p:spPr bwMode="auto">
          <a:xfrm>
            <a:off x="228600" y="0"/>
            <a:ext cx="9144000" cy="121879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2777" rtl="0" eaLnBrk="1" fontAlgn="base" latinLnBrk="0" hangingPunct="1">
              <a:lnSpc>
                <a:spcPct val="90000"/>
              </a:lnSpc>
              <a:spcBef>
                <a:spcPct val="0"/>
              </a:spcBef>
              <a:spcAft>
                <a:spcPct val="0"/>
              </a:spcAft>
              <a:buClrTx/>
              <a:buSzTx/>
              <a:buFontTx/>
              <a:buNone/>
              <a:tabLst/>
              <a:defRPr/>
            </a:pPr>
            <a:r>
              <a:rPr kumimoji="0" lang="en-US" sz="4400" b="0" i="0" u="none" strike="noStrike" kern="0" cap="none" spc="-125"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pitchFamily="34" charset="0"/>
                <a:ea typeface="+mn-ea"/>
                <a:cs typeface="Arial" charset="0"/>
              </a:rPr>
              <a:t>Cancellation – Asynchronous I/O</a:t>
            </a:r>
            <a:br>
              <a:rPr kumimoji="0" lang="en-US" sz="4400" b="0" i="0" u="none" strike="noStrike" kern="0" cap="none" spc="-125"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pitchFamily="34" charset="0"/>
                <a:ea typeface="+mn-ea"/>
                <a:cs typeface="Arial" charset="0"/>
              </a:rPr>
            </a:br>
            <a:r>
              <a:rPr kumimoji="0" lang="en-US" sz="3200" b="0" i="0" u="none" strike="noStrike" kern="0" cap="none" spc="-125"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pitchFamily="34" charset="0"/>
                <a:ea typeface="+mn-ea"/>
                <a:cs typeface="Arial" charset="0"/>
              </a:rPr>
              <a:t>Windows Vista</a:t>
            </a:r>
            <a:r>
              <a:rPr kumimoji="0" lang="en-US" sz="4400" b="0" i="0" u="none" strike="noStrike" kern="0" cap="none" spc="-125"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pitchFamily="34" charset="0"/>
                <a:ea typeface="+mn-ea"/>
                <a:cs typeface="Arial" charset="0"/>
              </a:rPr>
              <a:t> </a:t>
            </a: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800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802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8006"/>
                                        </p:tgtEl>
                                        <p:attrNameLst>
                                          <p:attrName>style.visibility</p:attrName>
                                        </p:attrNameLst>
                                      </p:cBhvr>
                                      <p:to>
                                        <p:strVal val="visible"/>
                                      </p:to>
                                    </p:set>
                                  </p:childTnLst>
                                </p:cTn>
                              </p:par>
                              <p:par>
                                <p:cTn id="11" presetID="10" presetClass="exit" presetSubtype="0" fill="hold" grpId="0" nodeType="withEffect">
                                  <p:stCondLst>
                                    <p:cond delay="0"/>
                                  </p:stCondLst>
                                  <p:childTnLst>
                                    <p:animEffect transition="out" filter="fade">
                                      <p:cBhvr>
                                        <p:cTn id="12" dur="2000"/>
                                        <p:tgtEl>
                                          <p:spTgt spid="128024"/>
                                        </p:tgtEl>
                                      </p:cBhvr>
                                    </p:animEffect>
                                    <p:set>
                                      <p:cBhvr>
                                        <p:cTn id="13" dur="1" fill="hold">
                                          <p:stCondLst>
                                            <p:cond delay="1999"/>
                                          </p:stCondLst>
                                        </p:cTn>
                                        <p:tgtEl>
                                          <p:spTgt spid="128024"/>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2000"/>
                                        <p:tgtEl>
                                          <p:spTgt spid="128025"/>
                                        </p:tgtEl>
                                      </p:cBhvr>
                                    </p:animEffect>
                                    <p:set>
                                      <p:cBhvr>
                                        <p:cTn id="16" dur="1" fill="hold">
                                          <p:stCondLst>
                                            <p:cond delay="1999"/>
                                          </p:stCondLst>
                                        </p:cTn>
                                        <p:tgtEl>
                                          <p:spTgt spid="128025"/>
                                        </p:tgtEl>
                                        <p:attrNameLst>
                                          <p:attrName>style.visibility</p:attrName>
                                        </p:attrNameLst>
                                      </p:cBhvr>
                                      <p:to>
                                        <p:strVal val="hidden"/>
                                      </p:to>
                                    </p:set>
                                  </p:childTnLst>
                                </p:cTn>
                              </p:par>
                              <p:par>
                                <p:cTn id="17" presetID="10" presetClass="exit" presetSubtype="0" fill="hold" grpId="0" nodeType="withEffect">
                                  <p:stCondLst>
                                    <p:cond delay="0"/>
                                  </p:stCondLst>
                                  <p:childTnLst>
                                    <p:animEffect transition="out" filter="fade">
                                      <p:cBhvr>
                                        <p:cTn id="18" dur="2000"/>
                                        <p:tgtEl>
                                          <p:spTgt spid="128026"/>
                                        </p:tgtEl>
                                      </p:cBhvr>
                                    </p:animEffect>
                                    <p:set>
                                      <p:cBhvr>
                                        <p:cTn id="19" dur="1" fill="hold">
                                          <p:stCondLst>
                                            <p:cond delay="1999"/>
                                          </p:stCondLst>
                                        </p:cTn>
                                        <p:tgtEl>
                                          <p:spTgt spid="128026"/>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28009"/>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128010"/>
                                        </p:tgtEl>
                                        <p:attrNameLst>
                                          <p:attrName>style.visibility</p:attrName>
                                        </p:attrNameLst>
                                      </p:cBhvr>
                                      <p:to>
                                        <p:strVal val="visible"/>
                                      </p:to>
                                    </p:set>
                                  </p:childTnLst>
                                </p:cTn>
                              </p:par>
                              <p:par>
                                <p:cTn id="26" presetID="9" presetClass="emph" presetSubtype="0" grpId="1" nodeType="withEffect">
                                  <p:stCondLst>
                                    <p:cond delay="0"/>
                                  </p:stCondLst>
                                  <p:childTnLst>
                                    <p:set>
                                      <p:cBhvr rctx="PPT">
                                        <p:cTn id="27" dur="indefinite"/>
                                        <p:tgtEl>
                                          <p:spTgt spid="128004"/>
                                        </p:tgtEl>
                                        <p:attrNameLst>
                                          <p:attrName>style.opacity</p:attrName>
                                        </p:attrNameLst>
                                      </p:cBhvr>
                                      <p:to>
                                        <p:strVal val="0.5"/>
                                      </p:to>
                                    </p:set>
                                    <p:animEffect filter="image" prLst="opacity: 0.5">
                                      <p:cBhvr rctx="IE">
                                        <p:cTn id="28" dur="indefinite"/>
                                        <p:tgtEl>
                                          <p:spTgt spid="128004"/>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800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8008"/>
                                        </p:tgtEl>
                                        <p:attrNameLst>
                                          <p:attrName>style.visibility</p:attrName>
                                        </p:attrNameLst>
                                      </p:cBhvr>
                                      <p:to>
                                        <p:strVal val="visible"/>
                                      </p:to>
                                    </p:set>
                                  </p:childTnLst>
                                </p:cTn>
                              </p:par>
                              <p:par>
                                <p:cTn id="35" presetID="9" presetClass="emph" presetSubtype="0" grpId="1" nodeType="withEffect">
                                  <p:stCondLst>
                                    <p:cond delay="0"/>
                                  </p:stCondLst>
                                  <p:childTnLst>
                                    <p:set>
                                      <p:cBhvr rctx="PPT">
                                        <p:cTn id="36" dur="indefinite"/>
                                        <p:tgtEl>
                                          <p:spTgt spid="128010"/>
                                        </p:tgtEl>
                                        <p:attrNameLst>
                                          <p:attrName>style.opacity</p:attrName>
                                        </p:attrNameLst>
                                      </p:cBhvr>
                                      <p:to>
                                        <p:strVal val="0.5"/>
                                      </p:to>
                                    </p:set>
                                    <p:animEffect filter="image" prLst="opacity: 0.5">
                                      <p:cBhvr rctx="IE">
                                        <p:cTn id="37" dur="indefinite"/>
                                        <p:tgtEl>
                                          <p:spTgt spid="128010"/>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28016"/>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128017"/>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128018"/>
                                        </p:tgtEl>
                                        <p:attrNameLst>
                                          <p:attrName>style.visibility</p:attrName>
                                        </p:attrNameLst>
                                      </p:cBhvr>
                                      <p:to>
                                        <p:strVal val="visible"/>
                                      </p:to>
                                    </p:set>
                                  </p:childTnLst>
                                </p:cTn>
                              </p:par>
                              <p:par>
                                <p:cTn id="46" presetID="9" presetClass="emph" presetSubtype="0" grpId="1" nodeType="withEffect">
                                  <p:stCondLst>
                                    <p:cond delay="0"/>
                                  </p:stCondLst>
                                  <p:childTnLst>
                                    <p:set>
                                      <p:cBhvr rctx="PPT">
                                        <p:cTn id="47" dur="indefinite"/>
                                        <p:tgtEl>
                                          <p:spTgt spid="128007"/>
                                        </p:tgtEl>
                                        <p:attrNameLst>
                                          <p:attrName>style.opacity</p:attrName>
                                        </p:attrNameLst>
                                      </p:cBhvr>
                                      <p:to>
                                        <p:strVal val="0.5"/>
                                      </p:to>
                                    </p:set>
                                    <p:animEffect filter="image" prLst="opacity: 0.5">
                                      <p:cBhvr rctx="IE">
                                        <p:cTn id="48" dur="indefinite"/>
                                        <p:tgtEl>
                                          <p:spTgt spid="128007"/>
                                        </p:tgtEl>
                                      </p:cBhvr>
                                    </p:animEffec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28011"/>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2801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28013"/>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28014"/>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28015"/>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2802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28029"/>
                                        </p:tgtEl>
                                        <p:attrNameLst>
                                          <p:attrName>style.visibility</p:attrName>
                                        </p:attrNameLst>
                                      </p:cBhvr>
                                      <p:to>
                                        <p:strVal val="visible"/>
                                      </p:to>
                                    </p:set>
                                  </p:childTnLst>
                                </p:cTn>
                              </p:par>
                              <p:par>
                                <p:cTn id="65" presetID="9" presetClass="emph" presetSubtype="0" grpId="1" nodeType="withEffect">
                                  <p:stCondLst>
                                    <p:cond delay="0"/>
                                  </p:stCondLst>
                                  <p:childTnLst>
                                    <p:set>
                                      <p:cBhvr rctx="PPT">
                                        <p:cTn id="66" dur="indefinite"/>
                                        <p:tgtEl>
                                          <p:spTgt spid="128018"/>
                                        </p:tgtEl>
                                        <p:attrNameLst>
                                          <p:attrName>style.opacity</p:attrName>
                                        </p:attrNameLst>
                                      </p:cBhvr>
                                      <p:to>
                                        <p:strVal val="0.5"/>
                                      </p:to>
                                    </p:set>
                                    <p:animEffect filter="image" prLst="opacity: 0.5">
                                      <p:cBhvr rctx="IE">
                                        <p:cTn id="67" dur="indefinite"/>
                                        <p:tgtEl>
                                          <p:spTgt spid="1280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4" grpId="0"/>
      <p:bldP spid="128004" grpId="1"/>
      <p:bldP spid="128006" grpId="0" animBg="1"/>
      <p:bldP spid="128007" grpId="0"/>
      <p:bldP spid="128007" grpId="1"/>
      <p:bldP spid="128008" grpId="0" animBg="1"/>
      <p:bldP spid="128009" grpId="0" animBg="1"/>
      <p:bldP spid="128010" grpId="0"/>
      <p:bldP spid="128010" grpId="1"/>
      <p:bldP spid="128011" grpId="0" animBg="1"/>
      <p:bldP spid="128012" grpId="0"/>
      <p:bldP spid="128013" grpId="0" animBg="1"/>
      <p:bldP spid="128014" grpId="0" animBg="1"/>
      <p:bldP spid="128015" grpId="0" animBg="1"/>
      <p:bldP spid="128016" grpId="0" animBg="1"/>
      <p:bldP spid="128017" grpId="0" animBg="1"/>
      <p:bldP spid="128018" grpId="0"/>
      <p:bldP spid="128018" grpId="1"/>
      <p:bldP spid="128020" grpId="0" animBg="1"/>
      <p:bldP spid="128024" grpId="0" animBg="1"/>
      <p:bldP spid="128025" grpId="0" animBg="1"/>
      <p:bldP spid="128026" grpId="0" animBg="1"/>
      <p:bldP spid="128028" grpId="0"/>
      <p:bldP spid="128029"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pPr eaLnBrk="1" hangingPunct="1">
              <a:defRPr/>
            </a:pPr>
            <a:r>
              <a:rPr lang="en-US" smtClean="0"/>
              <a:t>Key Takeaways</a:t>
            </a:r>
          </a:p>
        </p:txBody>
      </p:sp>
      <p:sp>
        <p:nvSpPr>
          <p:cNvPr id="130051" name="Rectangle 3"/>
          <p:cNvSpPr>
            <a:spLocks noGrp="1" noChangeArrowheads="1"/>
          </p:cNvSpPr>
          <p:nvPr>
            <p:ph type="body" idx="1"/>
          </p:nvPr>
        </p:nvSpPr>
        <p:spPr>
          <a:xfrm>
            <a:off x="361950" y="1219200"/>
            <a:ext cx="8420100" cy="5070106"/>
          </a:xfrm>
        </p:spPr>
        <p:txBody>
          <a:bodyPr/>
          <a:lstStyle/>
          <a:p>
            <a:pPr eaLnBrk="1" hangingPunct="1">
              <a:defRPr/>
            </a:pPr>
            <a:r>
              <a:rPr lang="en-US" sz="2800" dirty="0" smtClean="0"/>
              <a:t>Kernel-mode waits that block user-mode threads are bad</a:t>
            </a:r>
          </a:p>
          <a:p>
            <a:pPr lvl="1" eaLnBrk="1" hangingPunct="1">
              <a:defRPr/>
            </a:pPr>
            <a:r>
              <a:rPr lang="en-US" sz="2400" dirty="0" smtClean="0"/>
              <a:t>Cannot be interrupted</a:t>
            </a:r>
          </a:p>
          <a:p>
            <a:pPr lvl="1" eaLnBrk="1" hangingPunct="1">
              <a:defRPr/>
            </a:pPr>
            <a:r>
              <a:rPr lang="en-US" sz="2400" dirty="0" smtClean="0"/>
              <a:t>Don’t wait inside driver (Return STATUS_PENDING)</a:t>
            </a:r>
          </a:p>
          <a:p>
            <a:pPr eaLnBrk="1" hangingPunct="1">
              <a:defRPr/>
            </a:pPr>
            <a:r>
              <a:rPr lang="en-US" sz="2800" dirty="0" smtClean="0"/>
              <a:t>Always set a Cancel routine on IRPs that are held in a queue</a:t>
            </a:r>
          </a:p>
          <a:p>
            <a:pPr eaLnBrk="1" hangingPunct="1">
              <a:defRPr/>
            </a:pPr>
            <a:r>
              <a:rPr lang="en-US" sz="2800" dirty="0" smtClean="0"/>
              <a:t>In Windows Vista, IRP_MJ_CREATE IRPs can be cancelled</a:t>
            </a:r>
          </a:p>
          <a:p>
            <a:pPr eaLnBrk="1" hangingPunct="1">
              <a:defRPr/>
            </a:pPr>
            <a:r>
              <a:rPr lang="en-US" sz="2800" smtClean="0"/>
              <a:t>Use cancellable </a:t>
            </a:r>
            <a:r>
              <a:rPr lang="en-US" sz="2800" dirty="0" smtClean="0"/>
              <a:t>wait APIs</a:t>
            </a:r>
          </a:p>
          <a:p>
            <a:pPr lvl="1">
              <a:defRPr/>
            </a:pPr>
            <a:r>
              <a:rPr lang="en-US" sz="2400" dirty="0" err="1" smtClean="0"/>
              <a:t>FsRtlCancellableWaitForSingleObject</a:t>
            </a:r>
            <a:endParaRPr lang="en-US" sz="2400" dirty="0" smtClean="0"/>
          </a:p>
          <a:p>
            <a:pPr lvl="1">
              <a:defRPr/>
            </a:pPr>
            <a:r>
              <a:rPr lang="en-US" sz="2400" dirty="0" err="1" smtClean="0"/>
              <a:t>FsRtlCancellableWaitForMultipleObjects</a:t>
            </a:r>
            <a:endParaRPr lang="en-US" sz="2400" dirty="0" smtClean="0"/>
          </a:p>
        </p:txBody>
      </p:sp>
    </p:spTree>
  </p:cSld>
  <p:clrMapOvr>
    <a:masterClrMapping/>
  </p:clrMapOvr>
  <p:transition>
    <p:strips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eaLnBrk="1" hangingPunct="1">
              <a:defRPr/>
            </a:pPr>
            <a:r>
              <a:rPr lang="en-US" dirty="0" smtClean="0"/>
              <a:t>Scheduled File I/O</a:t>
            </a:r>
          </a:p>
        </p:txBody>
      </p:sp>
      <p:sp>
        <p:nvSpPr>
          <p:cNvPr id="7" name="Content Placeholder 6"/>
          <p:cNvSpPr>
            <a:spLocks noGrp="1"/>
          </p:cNvSpPr>
          <p:nvPr>
            <p:ph idx="1"/>
          </p:nvPr>
        </p:nvSpPr>
        <p:spPr>
          <a:xfrm>
            <a:off x="293688" y="1074293"/>
            <a:ext cx="8410575" cy="4793107"/>
          </a:xfrm>
        </p:spPr>
        <p:txBody>
          <a:bodyPr/>
          <a:lstStyle/>
          <a:p>
            <a:pPr eaLnBrk="1" hangingPunct="1">
              <a:defRPr/>
            </a:pPr>
            <a:r>
              <a:rPr lang="en-US" sz="2800" dirty="0" smtClean="0"/>
              <a:t>Driven by glitch-free multi-media initiative</a:t>
            </a:r>
          </a:p>
          <a:p>
            <a:pPr eaLnBrk="1" hangingPunct="1">
              <a:defRPr/>
            </a:pPr>
            <a:r>
              <a:rPr lang="en-US" sz="2800" dirty="0" smtClean="0"/>
              <a:t>Allows applications to reserve bandwidth and specify latency hints</a:t>
            </a:r>
          </a:p>
          <a:p>
            <a:pPr eaLnBrk="1" hangingPunct="1">
              <a:defRPr/>
            </a:pPr>
            <a:r>
              <a:rPr lang="en-US" sz="2800" dirty="0" smtClean="0"/>
              <a:t>Win32 APIs</a:t>
            </a:r>
          </a:p>
          <a:p>
            <a:pPr lvl="1" eaLnBrk="1" hangingPunct="1">
              <a:defRPr/>
            </a:pPr>
            <a:r>
              <a:rPr lang="en-US" sz="2400" dirty="0" err="1" smtClean="0"/>
              <a:t>SetFileBandwidthReservation</a:t>
            </a:r>
            <a:endParaRPr lang="en-US" sz="2400" dirty="0" smtClean="0"/>
          </a:p>
          <a:p>
            <a:pPr lvl="1" eaLnBrk="1" hangingPunct="1">
              <a:defRPr/>
            </a:pPr>
            <a:r>
              <a:rPr lang="en-US" sz="2400" dirty="0" err="1" smtClean="0"/>
              <a:t>GetFileBandwidthReservation</a:t>
            </a:r>
            <a:endParaRPr lang="en-US" sz="2400" dirty="0" smtClean="0"/>
          </a:p>
          <a:p>
            <a:pPr eaLnBrk="1" hangingPunct="1">
              <a:defRPr/>
            </a:pPr>
            <a:r>
              <a:rPr lang="en-US" sz="2800" dirty="0" smtClean="0"/>
              <a:t>I/O passes this information to the storage stack</a:t>
            </a:r>
          </a:p>
          <a:p>
            <a:pPr lvl="1" eaLnBrk="1" hangingPunct="1">
              <a:defRPr/>
            </a:pPr>
            <a:r>
              <a:rPr lang="en-US" sz="2400" dirty="0" smtClean="0"/>
              <a:t>Storage stack queues implement the reservation algorithm</a:t>
            </a:r>
          </a:p>
          <a:p>
            <a:pPr lvl="1" eaLnBrk="1" hangingPunct="1">
              <a:defRPr/>
            </a:pPr>
            <a:r>
              <a:rPr lang="en-US" sz="2400" dirty="0" smtClean="0"/>
              <a:t>Trickles down to transports like USB</a:t>
            </a:r>
          </a:p>
        </p:txBody>
      </p:sp>
      <p:sp>
        <p:nvSpPr>
          <p:cNvPr id="5" name="Slide Number Placeholder 4"/>
          <p:cNvSpPr>
            <a:spLocks noGrp="1"/>
          </p:cNvSpPr>
          <p:nvPr>
            <p:ph type="sldNum" sz="quarter" idx="4294967295"/>
          </p:nvPr>
        </p:nvSpPr>
        <p:spPr>
          <a:xfrm>
            <a:off x="0" y="6400800"/>
            <a:ext cx="1155700" cy="304800"/>
          </a:xfrm>
          <a:prstGeom prst="rect">
            <a:avLst/>
          </a:prstGeom>
        </p:spPr>
        <p:txBody>
          <a:bodyPr/>
          <a:lstStyle/>
          <a:p>
            <a:pPr>
              <a:defRPr/>
            </a:pPr>
            <a:fld id="{07F43B0F-35E3-43CD-8EAD-D8FA114BC679}" type="slidenum">
              <a:rPr lang="en-US"/>
              <a:pPr>
                <a:defRPr/>
              </a:pPr>
              <a:t>9</a:t>
            </a:fld>
            <a:endParaRPr lang="en-US" dirty="0"/>
          </a:p>
        </p:txBody>
      </p:sp>
    </p:spTree>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7.6|16.4"/>
</p:tagLst>
</file>

<file path=ppt/tags/tag2.xml><?xml version="1.0" encoding="utf-8"?>
<p:tagLst xmlns:a="http://schemas.openxmlformats.org/drawingml/2006/main" xmlns:r="http://schemas.openxmlformats.org/officeDocument/2006/relationships" xmlns:p="http://schemas.openxmlformats.org/presentationml/2006/main">
  <p:tag name="TIMING" val="|26.6|28.8|7.7|3.2|20.5"/>
</p:tagLst>
</file>

<file path=ppt/theme/theme1.xml><?xml version="1.0" encoding="utf-8"?>
<a:theme xmlns:a="http://schemas.openxmlformats.org/drawingml/2006/main" name="WinHec 2007 Slide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owerPoint 2007 Template-Template v01-11-2007">
  <a:themeElements>
    <a:clrScheme name="Custom 5">
      <a:dk1>
        <a:srgbClr val="000000"/>
      </a:dk1>
      <a:lt1>
        <a:srgbClr val="FFFFFF"/>
      </a:lt1>
      <a:dk2>
        <a:srgbClr val="26357E"/>
      </a:dk2>
      <a:lt2>
        <a:srgbClr val="FFFFFF"/>
      </a:lt2>
      <a:accent1>
        <a:srgbClr val="FDE399"/>
      </a:accent1>
      <a:accent2>
        <a:srgbClr val="92D050"/>
      </a:accent2>
      <a:accent3>
        <a:srgbClr val="E76429"/>
      </a:accent3>
      <a:accent4>
        <a:srgbClr val="00B0F0"/>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WinHec 2007 Slide Template</Template>
  <TotalTime>0</TotalTime>
  <Words>877</Words>
  <Application>Microsoft Office PowerPoint</Application>
  <PresentationFormat>On-screen Show (4:3)</PresentationFormat>
  <Paragraphs>217</Paragraphs>
  <Slides>17</Slides>
  <Notes>17</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WinHec 2007 Slide Template</vt:lpstr>
      <vt:lpstr>1_PowerPoint 2007 Template-Template v01-11-2007</vt:lpstr>
      <vt:lpstr>I/O Manager, 64-bit Porting, and New Driver Models</vt:lpstr>
      <vt:lpstr>Topics</vt:lpstr>
      <vt:lpstr>I/O Cancellation Overview</vt:lpstr>
      <vt:lpstr>Cancellation Routine Example</vt:lpstr>
      <vt:lpstr>Process Termination Example</vt:lpstr>
      <vt:lpstr>Cancellation – Synchronous I/O Windows Vista </vt:lpstr>
      <vt:lpstr>Slide 7</vt:lpstr>
      <vt:lpstr>Key Takeaways</vt:lpstr>
      <vt:lpstr>Scheduled File I/O</vt:lpstr>
      <vt:lpstr>Prioritized File I/O</vt:lpstr>
      <vt:lpstr>Prioritized File I/O</vt:lpstr>
      <vt:lpstr>Thread-Neutral I/O</vt:lpstr>
      <vt:lpstr>Thread Neutral I/O</vt:lpstr>
      <vt:lpstr>Driver Models in Windows Vista</vt:lpstr>
      <vt:lpstr>Call To Action</vt:lpstr>
      <vt:lpstr>Resources</vt:lpstr>
      <vt:lpstr>Slide 17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2007-08-17T17:18:46Z</dcterms:created>
  <dcterms:modified xsi:type="dcterms:W3CDTF">2007-08-17T17:19:26Z</dcterms:modified>
</cp:coreProperties>
</file>