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1" r:id="rId3"/>
    <p:sldMasterId id="2147483733" r:id="rId4"/>
    <p:sldMasterId id="2147483746" r:id="rId5"/>
    <p:sldMasterId id="2147483758" r:id="rId6"/>
  </p:sldMasterIdLst>
  <p:notesMasterIdLst>
    <p:notesMasterId r:id="rId18"/>
  </p:notesMasterIdLst>
  <p:sldIdLst>
    <p:sldId id="256" r:id="rId7"/>
    <p:sldId id="278" r:id="rId8"/>
    <p:sldId id="280" r:id="rId9"/>
    <p:sldId id="281" r:id="rId10"/>
    <p:sldId id="282" r:id="rId11"/>
    <p:sldId id="283" r:id="rId12"/>
    <p:sldId id="285" r:id="rId13"/>
    <p:sldId id="286" r:id="rId14"/>
    <p:sldId id="287" r:id="rId15"/>
    <p:sldId id="288"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8005" autoAdjust="0"/>
    <p:restoredTop sz="72900" autoAdjust="0"/>
  </p:normalViewPr>
  <p:slideViewPr>
    <p:cSldViewPr snapToGrid="0">
      <p:cViewPr varScale="1">
        <p:scale>
          <a:sx n="70" d="100"/>
          <a:sy n="70" d="100"/>
        </p:scale>
        <p:origin x="-9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02BFF-3EE6-47C7-8BFB-77E37E6BCF9C}" type="datetimeFigureOut">
              <a:rPr lang="en-US" smtClean="0"/>
              <a:pPr/>
              <a:t>6/11/2008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87A0D-F6FA-429A-B1B8-5D6182F9AC1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63AFAFA-BE0F-4672-8E35-848556D0877D}" type="datetime8">
              <a:rPr lang="en-US" smtClean="0"/>
              <a:pPr/>
              <a:t>6/11/2008 10:45 AM</a:t>
            </a:fld>
            <a:endParaRPr lang="en-US" smtClean="0"/>
          </a:p>
        </p:txBody>
      </p:sp>
      <p:sp>
        <p:nvSpPr>
          <p:cNvPr id="368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68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72A7AB-8057-4A49-8418-761F6F0B672B}" type="slidenum">
              <a:rPr lang="en-US" smtClean="0"/>
              <a:pPr/>
              <a:t>11</a:t>
            </a:fld>
            <a:endParaRPr lang="en-US" smtClean="0"/>
          </a:p>
        </p:txBody>
      </p:sp>
      <p:sp>
        <p:nvSpPr>
          <p:cNvPr id="36869"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6/11/2008 10:45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6/11/2008 10:45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6/11/2008 10:45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6/11/2008 10:45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311128"/>
          </a:xfrm>
        </p:spPr>
        <p:txBody>
          <a:bodyPr/>
          <a:lstStyle>
            <a:lvl1pPr>
              <a:defRPr sz="4800" baseline="0">
                <a:latin typeface="+mn-lt"/>
              </a:defRPr>
            </a:lvl1pPr>
          </a:lstStyle>
          <a:p>
            <a:r>
              <a:rPr lang="en-US" sz="4400" dirty="0" smtClean="0"/>
              <a:t>Network Connected devices with Windows SideShow™</a:t>
            </a:r>
            <a:endParaRPr lang="en-US" dirty="0"/>
          </a:p>
        </p:txBody>
      </p:sp>
      <p:sp>
        <p:nvSpPr>
          <p:cNvPr id="3" name="Subtitle 2"/>
          <p:cNvSpPr>
            <a:spLocks noGrp="1"/>
          </p:cNvSpPr>
          <p:nvPr>
            <p:ph type="subTitle" idx="1" hasCustomPrompt="1"/>
          </p:nvPr>
        </p:nvSpPr>
        <p:spPr>
          <a:xfrm>
            <a:off x="1371600" y="3886200"/>
            <a:ext cx="6400800" cy="978729"/>
          </a:xfrm>
        </p:spPr>
        <p:txBody>
          <a:bodyPr/>
          <a:lstStyle>
            <a:lvl1pPr marL="0" indent="0" algn="ctr">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Teague Mapes Development Lead, Microsoft</a:t>
            </a:r>
            <a:endParaRPr lang="en-US" dirty="0"/>
          </a:p>
        </p:txBody>
      </p:sp>
      <p:sp>
        <p:nvSpPr>
          <p:cNvPr id="5" name="TextBox 4"/>
          <p:cNvSpPr txBox="1"/>
          <p:nvPr/>
        </p:nvSpPr>
        <p:spPr>
          <a:xfrm>
            <a:off x="3250611" y="154858"/>
            <a:ext cx="2589752" cy="276999"/>
          </a:xfrm>
          <a:prstGeom prst="rect">
            <a:avLst/>
          </a:prstGeom>
          <a:noFill/>
        </p:spPr>
        <p:txBody>
          <a:bodyPr wrap="square" rtlCol="0">
            <a:spAutoFit/>
          </a:bodyPr>
          <a:lstStyle/>
          <a:p>
            <a:r>
              <a:rPr lang="en-US" sz="1200" baseline="0" dirty="0" smtClean="0"/>
              <a:t>Spring 2008,  Redmond,  Washington</a:t>
            </a:r>
            <a:endParaRPr lang="en-US" sz="1200"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130"/>
          </a:xfrm>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9" descr="WinV-logo-glass-rgb-h_rev"/>
          <p:cNvPicPr>
            <a:picLocks noChangeAspect="1" noChangeArrowheads="1"/>
          </p:cNvPicPr>
          <p:nvPr/>
        </p:nvPicPr>
        <p:blipFill>
          <a:blip r:embed="rId15"/>
          <a:srcRect/>
          <a:stretch>
            <a:fillRect/>
          </a:stretch>
        </p:blipFill>
        <p:spPr bwMode="invGray">
          <a:xfrm>
            <a:off x="5510213" y="5815013"/>
            <a:ext cx="3513137" cy="10429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6"/>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4"/>
          <a:srcRect/>
          <a:stretch>
            <a:fillRect/>
          </a:stretch>
        </p:blipFill>
        <p:spPr bwMode="invGray">
          <a:xfrm>
            <a:off x="5510213" y="5815013"/>
            <a:ext cx="3513137" cy="1042987"/>
          </a:xfrm>
          <a:prstGeom prst="rect">
            <a:avLst/>
          </a:prstGeom>
          <a:noFill/>
          <a:ln w="9525">
            <a:noFill/>
            <a:miter lim="800000"/>
            <a:headEnd/>
            <a:tailEnd/>
          </a:ln>
        </p:spPr>
      </p:pic>
      <p:sp>
        <p:nvSpPr>
          <p:cNvPr id="5" name="TextBox 4"/>
          <p:cNvSpPr txBox="1"/>
          <p:nvPr userDrawn="1"/>
        </p:nvSpPr>
        <p:spPr>
          <a:xfrm>
            <a:off x="152400" y="5968014"/>
            <a:ext cx="3238870" cy="769441"/>
          </a:xfrm>
          <a:prstGeom prst="rect">
            <a:avLst/>
          </a:prstGeom>
          <a:noFill/>
        </p:spPr>
        <p:txBody>
          <a:bodyPr wrap="square" rtlCol="0">
            <a:spAutoFit/>
          </a:bodyPr>
          <a:lstStyle/>
          <a:p>
            <a:r>
              <a:rPr lang="en-US" sz="2400" b="1" dirty="0" smtClean="0"/>
              <a:t>Rally</a:t>
            </a:r>
            <a:r>
              <a:rPr lang="en-US" sz="2400" dirty="0" smtClean="0"/>
              <a:t> </a:t>
            </a:r>
            <a:r>
              <a:rPr lang="en-US" sz="2000" dirty="0" smtClean="0"/>
              <a:t>Technologies</a:t>
            </a:r>
            <a:endParaRPr lang="en-US" sz="2000" dirty="0"/>
          </a:p>
          <a:p>
            <a:r>
              <a:rPr lang="en-US" sz="2000" dirty="0" smtClean="0"/>
              <a:t>www.microsoft.com/rally</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hyperlink" Target="http://msdn2.microsoft.com/en-us/library/ms744202.aspx"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hyperlink" Target="http://www.microsoft.com/whdc/device/sideshow/default.m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mailto:sshowext@microsoft.com"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hyperlink" Target="http://www.microsoft.com/whdc/device/sideshow/Univ-Drv_SideShow.m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47" y="2130425"/>
            <a:ext cx="8693063" cy="750561"/>
          </a:xfrm>
        </p:spPr>
        <p:txBody>
          <a:bodyPr>
            <a:normAutofit fontScale="90000"/>
          </a:bodyPr>
          <a:lstStyle/>
          <a:p>
            <a:pPr algn="ctr"/>
            <a:r>
              <a:rPr lang="en-US" sz="4400" dirty="0" smtClean="0"/>
              <a:t>Network Connected devices with Windows SideShow™</a:t>
            </a:r>
            <a:endParaRPr lang="en-US" sz="4400" dirty="0"/>
          </a:p>
        </p:txBody>
      </p:sp>
      <p:sp>
        <p:nvSpPr>
          <p:cNvPr id="3" name="Subtitle 2"/>
          <p:cNvSpPr>
            <a:spLocks noGrp="1"/>
          </p:cNvSpPr>
          <p:nvPr>
            <p:ph type="subTitle" idx="1"/>
          </p:nvPr>
        </p:nvSpPr>
        <p:spPr>
          <a:xfrm>
            <a:off x="1371600" y="3886200"/>
            <a:ext cx="6400800" cy="978729"/>
          </a:xfrm>
        </p:spPr>
        <p:txBody>
          <a:bodyPr/>
          <a:lstStyle/>
          <a:p>
            <a:r>
              <a:rPr lang="en-US" dirty="0" smtClean="0"/>
              <a:t>Teague Mapes, Lead Developer, tmapes@microsoft.com</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Resources</a:t>
            </a:r>
          </a:p>
        </p:txBody>
      </p:sp>
      <p:sp>
        <p:nvSpPr>
          <p:cNvPr id="43011" name="Rectangle 3"/>
          <p:cNvSpPr>
            <a:spLocks noGrp="1" noChangeArrowheads="1"/>
          </p:cNvSpPr>
          <p:nvPr>
            <p:ph type="body" idx="1"/>
          </p:nvPr>
        </p:nvSpPr>
        <p:spPr>
          <a:xfrm>
            <a:off x="381000" y="1417638"/>
            <a:ext cx="8443913" cy="3637919"/>
          </a:xfrm>
        </p:spPr>
        <p:txBody>
          <a:bodyPr/>
          <a:lstStyle/>
          <a:p>
            <a:r>
              <a:rPr lang="en-GB" dirty="0" smtClean="0"/>
              <a:t>One stop shop for Windows </a:t>
            </a:r>
            <a:r>
              <a:rPr lang="en-GB" dirty="0" err="1" smtClean="0"/>
              <a:t>SideShow</a:t>
            </a:r>
            <a:r>
              <a:rPr lang="en-GB" dirty="0" smtClean="0"/>
              <a:t> development information:</a:t>
            </a:r>
            <a:endParaRPr lang="en-GB" dirty="0" smtClean="0">
              <a:hlinkClick r:id="rId3"/>
            </a:endParaRPr>
          </a:p>
          <a:p>
            <a:pPr lvl="1">
              <a:buNone/>
            </a:pPr>
            <a:r>
              <a:rPr lang="en-GB" sz="2400" dirty="0" smtClean="0">
                <a:hlinkClick r:id="rId4"/>
              </a:rPr>
              <a:t>http://www.microsoft.com/whdc/device/sideshow/default.mspx</a:t>
            </a:r>
            <a:endParaRPr lang="en-GB" sz="2400" dirty="0" smtClean="0"/>
          </a:p>
          <a:p>
            <a:endParaRPr lang="en-GB" dirty="0" smtClean="0"/>
          </a:p>
          <a:p>
            <a:r>
              <a:rPr lang="en-GB" dirty="0" smtClean="0"/>
              <a:t>Windows CE and Windows Mobile contact:</a:t>
            </a:r>
            <a:br>
              <a:rPr lang="en-GB" dirty="0" smtClean="0"/>
            </a:br>
            <a:endParaRPr lang="en-GB" dirty="0" smtClean="0"/>
          </a:p>
          <a:p>
            <a:r>
              <a:rPr lang="en-GB" dirty="0" smtClean="0"/>
              <a:t>Business contact:</a:t>
            </a:r>
          </a:p>
        </p:txBody>
      </p:sp>
      <p:sp>
        <p:nvSpPr>
          <p:cNvPr id="8" name="Rounded Rectangle 7"/>
          <p:cNvSpPr/>
          <p:nvPr/>
        </p:nvSpPr>
        <p:spPr bwMode="auto">
          <a:xfrm>
            <a:off x="2496578" y="4030438"/>
            <a:ext cx="41148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2496578" y="5097238"/>
            <a:ext cx="41148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3012" name="TextBox 3"/>
          <p:cNvSpPr txBox="1">
            <a:spLocks noChangeArrowheads="1"/>
          </p:cNvSpPr>
          <p:nvPr/>
        </p:nvSpPr>
        <p:spPr bwMode="auto">
          <a:xfrm>
            <a:off x="2272260" y="5097238"/>
            <a:ext cx="4614863" cy="461661"/>
          </a:xfrm>
          <a:prstGeom prst="rect">
            <a:avLst/>
          </a:prstGeom>
          <a:noFill/>
          <a:ln w="12700" algn="ctr">
            <a:noFill/>
            <a:miter lim="800000"/>
            <a:headEnd/>
            <a:tailEnd/>
          </a:ln>
        </p:spPr>
        <p:txBody>
          <a:bodyPr lIns="91436" tIns="45718" rIns="91436" bIns="45718">
            <a:spAutoFit/>
          </a:bodyPr>
          <a:lstStyle/>
          <a:p>
            <a:pPr algn="ctr"/>
            <a:r>
              <a:rPr lang="en-US" sz="2400" dirty="0" err="1" smtClean="0">
                <a:ln>
                  <a:solidFill>
                    <a:schemeClr val="tx2"/>
                  </a:solidFill>
                </a:ln>
                <a:solidFill>
                  <a:schemeClr val="tx2"/>
                </a:solidFill>
                <a:effectLst>
                  <a:outerShdw blurRad="38100" dist="38100" dir="2700000" algn="tl">
                    <a:srgbClr val="000000">
                      <a:alpha val="43137"/>
                    </a:srgbClr>
                  </a:outerShdw>
                </a:effectLst>
              </a:rPr>
              <a:t>sshowext</a:t>
            </a:r>
            <a:r>
              <a:rPr lang="en-US" sz="2400" dirty="0" smtClean="0">
                <a:ln>
                  <a:solidFill>
                    <a:schemeClr val="tx2"/>
                  </a:solidFill>
                </a:ln>
                <a:solidFill>
                  <a:schemeClr val="tx2"/>
                </a:solidFill>
                <a:effectLst>
                  <a:outerShdw blurRad="38100" dist="38100" dir="2700000" algn="tl">
                    <a:srgbClr val="000000">
                      <a:alpha val="43137"/>
                    </a:srgbClr>
                  </a:outerShdw>
                </a:effectLst>
              </a:rPr>
              <a:t> @ microsoft.com</a:t>
            </a:r>
            <a:endParaRPr lang="en-US" sz="2400" dirty="0">
              <a:ln>
                <a:solidFill>
                  <a:schemeClr val="tx2"/>
                </a:solidFill>
              </a:ln>
              <a:solidFill>
                <a:schemeClr val="tx2"/>
              </a:solidFill>
              <a:effectLst>
                <a:outerShdw blurRad="38100" dist="38100" dir="2700000" algn="tl">
                  <a:srgbClr val="000000">
                    <a:alpha val="43137"/>
                  </a:srgbClr>
                </a:outerShdw>
              </a:effectLst>
            </a:endParaRPr>
          </a:p>
        </p:txBody>
      </p:sp>
      <p:sp>
        <p:nvSpPr>
          <p:cNvPr id="5" name="TextBox 3"/>
          <p:cNvSpPr txBox="1">
            <a:spLocks noChangeArrowheads="1"/>
          </p:cNvSpPr>
          <p:nvPr/>
        </p:nvSpPr>
        <p:spPr bwMode="auto">
          <a:xfrm>
            <a:off x="2435782" y="4025977"/>
            <a:ext cx="4228176" cy="461661"/>
          </a:xfrm>
          <a:prstGeom prst="rect">
            <a:avLst/>
          </a:prstGeom>
          <a:noFill/>
          <a:ln w="12700" algn="ctr">
            <a:noFill/>
            <a:miter lim="800000"/>
            <a:headEnd/>
            <a:tailEnd/>
          </a:ln>
        </p:spPr>
        <p:txBody>
          <a:bodyPr wrap="square" lIns="91436" tIns="45718" rIns="91436" bIns="45718">
            <a:spAutoFit/>
          </a:bodyPr>
          <a:lstStyle/>
          <a:p>
            <a:pPr algn="ctr"/>
            <a:r>
              <a:rPr lang="en-US" sz="2400" dirty="0" err="1" smtClean="0">
                <a:ln>
                  <a:solidFill>
                    <a:schemeClr val="tx2"/>
                  </a:solidFill>
                </a:ln>
                <a:solidFill>
                  <a:schemeClr val="tx2"/>
                </a:solidFill>
                <a:effectLst>
                  <a:outerShdw blurRad="38100" dist="38100" dir="2700000" algn="tl">
                    <a:srgbClr val="000000">
                      <a:alpha val="43137"/>
                    </a:srgbClr>
                  </a:outerShdw>
                </a:effectLst>
              </a:rPr>
              <a:t>showmobx</a:t>
            </a:r>
            <a:r>
              <a:rPr lang="en-US" sz="2400" dirty="0" smtClean="0">
                <a:ln>
                  <a:solidFill>
                    <a:schemeClr val="tx2"/>
                  </a:solidFill>
                </a:ln>
                <a:solidFill>
                  <a:schemeClr val="tx2"/>
                </a:solidFill>
                <a:effectLst>
                  <a:outerShdw blurRad="38100" dist="38100" dir="2700000" algn="tl">
                    <a:srgbClr val="000000">
                      <a:alpha val="43137"/>
                    </a:srgbClr>
                  </a:outerShdw>
                </a:effectLst>
              </a:rPr>
              <a:t> @ microsoft.com</a:t>
            </a:r>
            <a:endParaRPr lang="en-US" sz="2400" dirty="0">
              <a:ln>
                <a:solidFill>
                  <a:schemeClr val="tx2"/>
                </a:solidFill>
              </a:ln>
              <a:solidFill>
                <a:schemeClr val="tx2"/>
              </a:solidFill>
              <a:effectLst>
                <a:outerShdw blurRad="38100" dist="38100" dir="2700000" algn="tl">
                  <a:srgbClr val="000000">
                    <a:alpha val="43137"/>
                  </a:srgbClr>
                </a:outerShdw>
              </a:effectLst>
            </a:endParaRPr>
          </a:p>
        </p:txBody>
      </p:sp>
    </p:spTree>
  </p:cSld>
  <p:clrMapOvr>
    <a:masterClrMapping/>
  </p:clrMapOvr>
  <p:transition advTm="34367">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
        <p:nvSpPr>
          <p:cNvPr id="25603" name="Text Box 6"/>
          <p:cNvSpPr txBox="1">
            <a:spLocks noChangeArrowheads="1"/>
          </p:cNvSpPr>
          <p:nvPr/>
        </p:nvSpPr>
        <p:spPr bwMode="auto">
          <a:xfrm>
            <a:off x="301163" y="5346981"/>
            <a:ext cx="8532812" cy="517525"/>
          </a:xfrm>
          <a:prstGeom prst="rect">
            <a:avLst/>
          </a:prstGeom>
          <a:noFill/>
          <a:ln w="12700">
            <a:noFill/>
            <a:miter lim="800000"/>
            <a:headEnd type="none" w="sm" len="sm"/>
            <a:tailEnd type="none" w="sm" len="sm"/>
          </a:ln>
        </p:spPr>
        <p:txBody>
          <a:bodyPr>
            <a:spAutoFit/>
          </a:bodyPr>
          <a:lstStyle/>
          <a:p>
            <a:pPr eaLnBrk="0" hangingPunct="0"/>
            <a:r>
              <a:rPr lang="en-US" sz="700" dirty="0"/>
              <a:t>© 2006 Microsoft Corporation. All rights reserved. Microsoft, Windows, Windows Vista and other product names are or may be registered trademarks and/or trademarks in the U.S. and/or other countries.</a:t>
            </a:r>
          </a:p>
          <a:p>
            <a:pPr eaLnBrk="0" hangingPunct="0"/>
            <a:r>
              <a:rPr lang="en-US" sz="7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br>
            <a:r>
              <a:rPr lang="en-US" sz="700" dirty="0"/>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Windows SideShow?</a:t>
            </a:r>
            <a:endParaRPr lang="en-US" dirty="0"/>
          </a:p>
        </p:txBody>
      </p:sp>
      <p:sp>
        <p:nvSpPr>
          <p:cNvPr id="3" name="Content Placeholder 2"/>
          <p:cNvSpPr>
            <a:spLocks noGrp="1"/>
          </p:cNvSpPr>
          <p:nvPr>
            <p:ph idx="1"/>
          </p:nvPr>
        </p:nvSpPr>
        <p:spPr>
          <a:xfrm>
            <a:off x="381000" y="1417638"/>
            <a:ext cx="8443913" cy="5133713"/>
          </a:xfrm>
        </p:spPr>
        <p:txBody>
          <a:bodyPr/>
          <a:lstStyle/>
          <a:p>
            <a:r>
              <a:rPr lang="en-US" sz="2800" dirty="0" smtClean="0"/>
              <a:t>Enables instant access to important information on a variety of display devices connected to a computer</a:t>
            </a:r>
          </a:p>
          <a:p>
            <a:r>
              <a:rPr lang="en-US" sz="2800" dirty="0" smtClean="0"/>
              <a:t>Enables new two-way remote control scenarios</a:t>
            </a:r>
          </a:p>
          <a:p>
            <a:r>
              <a:rPr lang="en-US" sz="2800" dirty="0" smtClean="0"/>
              <a:t>Provides end-user control of gadgets via </a:t>
            </a:r>
            <a:br>
              <a:rPr lang="en-US" sz="2800" dirty="0" smtClean="0"/>
            </a:br>
            <a:r>
              <a:rPr lang="en-US" sz="2800" dirty="0" smtClean="0"/>
              <a:t>Control Panel</a:t>
            </a:r>
          </a:p>
          <a:p>
            <a:r>
              <a:rPr lang="en-US" sz="2800" dirty="0" smtClean="0"/>
              <a:t>Completely extensible architecture</a:t>
            </a:r>
          </a:p>
          <a:p>
            <a:pPr lvl="1"/>
            <a:r>
              <a:rPr lang="en-US" sz="2400" dirty="0" smtClean="0"/>
              <a:t>Anyone can write gadgets using the API</a:t>
            </a:r>
          </a:p>
          <a:p>
            <a:pPr lvl="1"/>
            <a:r>
              <a:rPr lang="en-US" sz="2400" dirty="0" smtClean="0"/>
              <a:t>Anyone can build devices using the </a:t>
            </a:r>
            <a:br>
              <a:rPr lang="en-US" sz="2400" dirty="0" smtClean="0"/>
            </a:br>
            <a:r>
              <a:rPr lang="en-US" sz="2400" dirty="0" smtClean="0"/>
              <a:t>Device Driver Interface</a:t>
            </a:r>
          </a:p>
          <a:p>
            <a:r>
              <a:rPr lang="en-US" sz="2800" dirty="0" smtClean="0"/>
              <a:t>Frees developers from writing device-specific code</a:t>
            </a:r>
          </a:p>
          <a:p>
            <a:endParaRPr lang="en-US" sz="28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black">
          <a:xfrm>
            <a:off x="0" y="1369219"/>
            <a:ext cx="9144000" cy="4712403"/>
          </a:xfrm>
          <a:prstGeom prst="rect">
            <a:avLst/>
          </a:prstGeom>
          <a:gradFill flip="none" rotWithShape="1">
            <a:gsLst>
              <a:gs pos="0">
                <a:schemeClr val="accent2">
                  <a:alpha val="24000"/>
                </a:schemeClr>
              </a:gs>
              <a:gs pos="100000">
                <a:srgbClr val="002060">
                  <a:alpha val="37000"/>
                </a:srgbClr>
              </a:gs>
            </a:gsLst>
            <a:lin ang="27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21" name="Rounded Rectangle 20"/>
          <p:cNvSpPr/>
          <p:nvPr/>
        </p:nvSpPr>
        <p:spPr bwMode="black">
          <a:xfrm>
            <a:off x="381000" y="4340490"/>
            <a:ext cx="8382000" cy="461548"/>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22" name="Rounded Rectangle 21"/>
          <p:cNvSpPr/>
          <p:nvPr/>
        </p:nvSpPr>
        <p:spPr bwMode="black">
          <a:xfrm>
            <a:off x="381000" y="4884434"/>
            <a:ext cx="8382000" cy="461548"/>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23" name="Rounded Rectangle 22"/>
          <p:cNvSpPr/>
          <p:nvPr/>
        </p:nvSpPr>
        <p:spPr bwMode="black">
          <a:xfrm>
            <a:off x="375708" y="5430773"/>
            <a:ext cx="8382000" cy="461548"/>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0242" name="Title 144385"/>
          <p:cNvSpPr>
            <a:spLocks noGrp="1" noChangeArrowheads="1"/>
          </p:cNvSpPr>
          <p:nvPr>
            <p:ph type="title"/>
          </p:nvPr>
        </p:nvSpPr>
        <p:spPr/>
        <p:txBody>
          <a:bodyPr/>
          <a:lstStyle/>
          <a:p>
            <a:r>
              <a:rPr lang="en-US" dirty="0" smtClean="0"/>
              <a:t>10,000-foot View</a:t>
            </a:r>
          </a:p>
        </p:txBody>
      </p:sp>
      <p:sp>
        <p:nvSpPr>
          <p:cNvPr id="10243" name="Text Placeholder 144391"/>
          <p:cNvSpPr>
            <a:spLocks noGrp="1" noChangeArrowheads="1"/>
          </p:cNvSpPr>
          <p:nvPr>
            <p:ph idx="1"/>
          </p:nvPr>
        </p:nvSpPr>
        <p:spPr>
          <a:xfrm>
            <a:off x="1437737" y="4471357"/>
            <a:ext cx="7332588" cy="1439881"/>
          </a:xfrm>
        </p:spPr>
        <p:txBody>
          <a:bodyPr/>
          <a:lstStyle/>
          <a:p>
            <a:pPr>
              <a:spcBef>
                <a:spcPts val="2500"/>
              </a:spcBef>
              <a:buNone/>
            </a:pPr>
            <a:r>
              <a:rPr lang="en-US" sz="1700" dirty="0" smtClean="0"/>
              <a:t>Gadget gets data from data source, such as application or Web</a:t>
            </a:r>
          </a:p>
          <a:p>
            <a:pPr>
              <a:spcBef>
                <a:spcPts val="2500"/>
              </a:spcBef>
              <a:buNone/>
            </a:pPr>
            <a:r>
              <a:rPr lang="en-US" sz="1700" dirty="0" smtClean="0"/>
              <a:t>Gadget output is device-independent XML</a:t>
            </a:r>
          </a:p>
          <a:p>
            <a:pPr>
              <a:spcBef>
                <a:spcPts val="2500"/>
              </a:spcBef>
              <a:buNone/>
            </a:pPr>
            <a:r>
              <a:rPr lang="en-US" sz="1700" dirty="0" smtClean="0"/>
              <a:t>Output is sent to devices via Windows </a:t>
            </a:r>
            <a:r>
              <a:rPr lang="en-US" sz="1700" dirty="0" err="1" smtClean="0"/>
              <a:t>SideShow</a:t>
            </a:r>
            <a:r>
              <a:rPr lang="en-US" sz="1700" dirty="0" smtClean="0"/>
              <a:t> APIs</a:t>
            </a:r>
          </a:p>
        </p:txBody>
      </p:sp>
      <p:sp>
        <p:nvSpPr>
          <p:cNvPr id="10244" name="Rectangle 16386"/>
          <p:cNvSpPr>
            <a:spLocks noChangeArrowheads="1"/>
          </p:cNvSpPr>
          <p:nvPr/>
        </p:nvSpPr>
        <p:spPr bwMode="blackWhite">
          <a:xfrm>
            <a:off x="381000" y="1182312"/>
            <a:ext cx="8393113" cy="897731"/>
          </a:xfrm>
          <a:prstGeom prst="rect">
            <a:avLst/>
          </a:prstGeom>
          <a:noFill/>
          <a:ln w="3175" algn="ctr">
            <a:noFill/>
            <a:miter lim="800000"/>
            <a:headEnd/>
            <a:tailEnd/>
          </a:ln>
        </p:spPr>
        <p:txBody>
          <a:bodyPr wrap="none" lIns="91436" tIns="45718" rIns="91436" bIns="45718" anchor="ctr"/>
          <a:lstStyle/>
          <a:p>
            <a:pPr algn="ctr"/>
            <a:r>
              <a:rPr lang="en-US" dirty="0">
                <a:solidFill>
                  <a:schemeClr val="tx1"/>
                </a:solidFill>
                <a:latin typeface="+mn-lt"/>
              </a:rPr>
              <a:t>Gadget running on Windows Vista</a:t>
            </a:r>
          </a:p>
        </p:txBody>
      </p:sp>
      <p:pic>
        <p:nvPicPr>
          <p:cNvPr id="1027" name="Picture 3" descr="\\Vitamix\usb_200gb\Microsoft_Art_Brand_etc\EventsDVD_FY07\Shapes and Graphics\Box\Cube\3 blue slab stack.png"/>
          <p:cNvPicPr>
            <a:picLocks noChangeAspect="1" noChangeArrowheads="1"/>
          </p:cNvPicPr>
          <p:nvPr/>
        </p:nvPicPr>
        <p:blipFill>
          <a:blip r:embed="rId3"/>
          <a:srcRect/>
          <a:stretch>
            <a:fillRect/>
          </a:stretch>
        </p:blipFill>
        <p:spPr bwMode="auto">
          <a:xfrm>
            <a:off x="2041585" y="1787509"/>
            <a:ext cx="5060831" cy="1714500"/>
          </a:xfrm>
          <a:prstGeom prst="rect">
            <a:avLst/>
          </a:prstGeom>
          <a:noFill/>
        </p:spPr>
      </p:pic>
      <p:pic>
        <p:nvPicPr>
          <p:cNvPr id="24" name="Picture 2" descr="\\Vitamix\usb_200gb\Microsoft_Art_Brand_etc\EventsDVD_FY07\Shapes and Graphics\Arrows - arrow\Straight\up big arrow transparent.png"/>
          <p:cNvPicPr>
            <a:picLocks noChangeAspect="1" noChangeArrowheads="1"/>
          </p:cNvPicPr>
          <p:nvPr/>
        </p:nvPicPr>
        <p:blipFill>
          <a:blip r:embed="rId4"/>
          <a:srcRect/>
          <a:stretch>
            <a:fillRect/>
          </a:stretch>
        </p:blipFill>
        <p:spPr bwMode="auto">
          <a:xfrm flipV="1">
            <a:off x="2668635" y="2731698"/>
            <a:ext cx="3853657" cy="1608792"/>
          </a:xfrm>
          <a:prstGeom prst="rect">
            <a:avLst/>
          </a:prstGeom>
          <a:noFill/>
        </p:spPr>
      </p:pic>
      <p:pic>
        <p:nvPicPr>
          <p:cNvPr id="26" name="Picture 3" descr="\\Vitamix\usb_200gb\Microsoft_Art_Brand_etc\EventsDVD_FY07\Shapes and Graphics\Box\Cube\3 blue slab stack.png"/>
          <p:cNvPicPr>
            <a:picLocks noChangeAspect="1" noChangeArrowheads="1"/>
          </p:cNvPicPr>
          <p:nvPr/>
        </p:nvPicPr>
        <p:blipFill>
          <a:blip r:embed="rId5" cstate="print"/>
          <a:srcRect/>
          <a:stretch>
            <a:fillRect/>
          </a:stretch>
        </p:blipFill>
        <p:spPr bwMode="auto">
          <a:xfrm>
            <a:off x="727604" y="4528345"/>
            <a:ext cx="505030" cy="331564"/>
          </a:xfrm>
          <a:prstGeom prst="rect">
            <a:avLst/>
          </a:prstGeom>
          <a:noFill/>
        </p:spPr>
      </p:pic>
      <p:pic>
        <p:nvPicPr>
          <p:cNvPr id="27" name="Picture 3" descr="\\Vitamix\usb_200gb\Microsoft_Art_Brand_etc\EventsDVD_FY07\Shapes and Graphics\Box\Cube\3 blue slab stack.png"/>
          <p:cNvPicPr>
            <a:picLocks noChangeAspect="1" noChangeArrowheads="1"/>
          </p:cNvPicPr>
          <p:nvPr/>
        </p:nvPicPr>
        <p:blipFill>
          <a:blip r:embed="rId5" cstate="print"/>
          <a:srcRect/>
          <a:stretch>
            <a:fillRect/>
          </a:stretch>
        </p:blipFill>
        <p:spPr bwMode="auto">
          <a:xfrm>
            <a:off x="727604" y="5086666"/>
            <a:ext cx="505030" cy="331564"/>
          </a:xfrm>
          <a:prstGeom prst="rect">
            <a:avLst/>
          </a:prstGeom>
          <a:noFill/>
        </p:spPr>
      </p:pic>
      <p:pic>
        <p:nvPicPr>
          <p:cNvPr id="28" name="Picture 3" descr="\\Vitamix\usb_200gb\Microsoft_Art_Brand_etc\EventsDVD_FY07\Shapes and Graphics\Box\Cube\3 blue slab stack.png"/>
          <p:cNvPicPr>
            <a:picLocks noChangeAspect="1" noChangeArrowheads="1"/>
          </p:cNvPicPr>
          <p:nvPr/>
        </p:nvPicPr>
        <p:blipFill>
          <a:blip r:embed="rId5" cstate="print"/>
          <a:srcRect/>
          <a:stretch>
            <a:fillRect/>
          </a:stretch>
        </p:blipFill>
        <p:spPr bwMode="auto">
          <a:xfrm>
            <a:off x="727604" y="5647147"/>
            <a:ext cx="505030" cy="331564"/>
          </a:xfrm>
          <a:prstGeom prst="rect">
            <a:avLst/>
          </a:prstGeom>
          <a:noFill/>
        </p:spPr>
      </p:pic>
      <p:pic>
        <p:nvPicPr>
          <p:cNvPr id="1036" name="Picture 12" descr="\\Vitamix\usb_200gb\Microsoft_Art_Brand_etc\EventsDVD_FY07\Shapes and Graphics\Arrows - arrow\Curved\green curved arrow.png"/>
          <p:cNvPicPr>
            <a:picLocks noChangeAspect="1" noChangeArrowheads="1"/>
          </p:cNvPicPr>
          <p:nvPr/>
        </p:nvPicPr>
        <p:blipFill>
          <a:blip r:embed="rId6" cstate="print"/>
          <a:srcRect/>
          <a:stretch>
            <a:fillRect/>
          </a:stretch>
        </p:blipFill>
        <p:spPr bwMode="auto">
          <a:xfrm rot="2472348">
            <a:off x="506117" y="4215121"/>
            <a:ext cx="502513" cy="551738"/>
          </a:xfrm>
          <a:prstGeom prst="rect">
            <a:avLst/>
          </a:prstGeom>
          <a:noFill/>
        </p:spPr>
      </p:pic>
      <p:pic>
        <p:nvPicPr>
          <p:cNvPr id="31" name="Picture 12" descr="\\Vitamix\usb_200gb\Microsoft_Art_Brand_etc\EventsDVD_FY07\Shapes and Graphics\Arrows - arrow\Curved\green curved arrow.png"/>
          <p:cNvPicPr>
            <a:picLocks noChangeAspect="1" noChangeArrowheads="1"/>
          </p:cNvPicPr>
          <p:nvPr/>
        </p:nvPicPr>
        <p:blipFill>
          <a:blip r:embed="rId6" cstate="print"/>
          <a:srcRect/>
          <a:stretch>
            <a:fillRect/>
          </a:stretch>
        </p:blipFill>
        <p:spPr bwMode="auto">
          <a:xfrm rot="20256791" flipH="1">
            <a:off x="505104" y="5330006"/>
            <a:ext cx="502513" cy="551738"/>
          </a:xfrm>
          <a:prstGeom prst="rect">
            <a:avLst/>
          </a:prstGeom>
          <a:noFill/>
        </p:spPr>
      </p:pic>
      <p:pic>
        <p:nvPicPr>
          <p:cNvPr id="32" name="Picture 12" descr="\\Vitamix\usb_200gb\Microsoft_Art_Brand_etc\EventsDVD_FY07\Shapes and Graphics\Arrows - arrow\Curved\green curved arrow.png"/>
          <p:cNvPicPr>
            <a:picLocks noChangeAspect="1" noChangeArrowheads="1"/>
          </p:cNvPicPr>
          <p:nvPr/>
        </p:nvPicPr>
        <p:blipFill>
          <a:blip r:embed="rId7" cstate="print"/>
          <a:srcRect/>
          <a:stretch>
            <a:fillRect/>
          </a:stretch>
        </p:blipFill>
        <p:spPr bwMode="auto">
          <a:xfrm>
            <a:off x="388701" y="4963867"/>
            <a:ext cx="338903" cy="372103"/>
          </a:xfrm>
          <a:prstGeom prst="rect">
            <a:avLst/>
          </a:prstGeom>
          <a:noFill/>
        </p:spPr>
      </p:pic>
      <p:pic>
        <p:nvPicPr>
          <p:cNvPr id="33" name="Picture 12" descr="\\Vitamix\usb_200gb\Microsoft_Art_Brand_etc\EventsDVD_FY07\Shapes and Graphics\Arrows - arrow\Curved\green curved arrow.png"/>
          <p:cNvPicPr>
            <a:picLocks noChangeAspect="1" noChangeArrowheads="1"/>
          </p:cNvPicPr>
          <p:nvPr/>
        </p:nvPicPr>
        <p:blipFill>
          <a:blip r:embed="rId7" cstate="print"/>
          <a:srcRect/>
          <a:stretch>
            <a:fillRect/>
          </a:stretch>
        </p:blipFill>
        <p:spPr bwMode="auto">
          <a:xfrm rot="10800000">
            <a:off x="558153" y="4932715"/>
            <a:ext cx="338903" cy="372103"/>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black">
          <a:xfrm>
            <a:off x="0" y="1901187"/>
            <a:ext cx="9144000" cy="3892894"/>
          </a:xfrm>
          <a:prstGeom prst="rect">
            <a:avLst/>
          </a:prstGeom>
          <a:gradFill flip="none" rotWithShape="1">
            <a:gsLst>
              <a:gs pos="0">
                <a:schemeClr val="accent2">
                  <a:alpha val="24000"/>
                </a:schemeClr>
              </a:gs>
              <a:gs pos="100000">
                <a:srgbClr val="002060">
                  <a:alpha val="37000"/>
                </a:srgbClr>
              </a:gs>
            </a:gsLst>
            <a:lin ang="27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8" name="Rounded Rectangle 17"/>
          <p:cNvSpPr/>
          <p:nvPr/>
        </p:nvSpPr>
        <p:spPr bwMode="black">
          <a:xfrm>
            <a:off x="381000" y="2362729"/>
            <a:ext cx="8039365" cy="1547913"/>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9" name="Rounded Rectangle 18"/>
          <p:cNvSpPr/>
          <p:nvPr/>
        </p:nvSpPr>
        <p:spPr bwMode="black">
          <a:xfrm>
            <a:off x="390086" y="4042484"/>
            <a:ext cx="8030279" cy="1147743"/>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1266" name="Title 147457"/>
          <p:cNvSpPr>
            <a:spLocks noGrp="1" noChangeArrowheads="1"/>
          </p:cNvSpPr>
          <p:nvPr>
            <p:ph type="title"/>
          </p:nvPr>
        </p:nvSpPr>
        <p:spPr/>
        <p:txBody>
          <a:bodyPr/>
          <a:lstStyle/>
          <a:p>
            <a:r>
              <a:rPr lang="en-US" smtClean="0"/>
              <a:t>10,000-foot View</a:t>
            </a:r>
            <a:endParaRPr lang="en-US" dirty="0" smtClean="0"/>
          </a:p>
        </p:txBody>
      </p:sp>
      <p:sp>
        <p:nvSpPr>
          <p:cNvPr id="11267" name="Text Placeholder 147462"/>
          <p:cNvSpPr>
            <a:spLocks noGrp="1" noChangeArrowheads="1"/>
          </p:cNvSpPr>
          <p:nvPr>
            <p:ph idx="4294967295"/>
          </p:nvPr>
        </p:nvSpPr>
        <p:spPr>
          <a:xfrm>
            <a:off x="891395" y="2460886"/>
            <a:ext cx="2364156" cy="1424065"/>
          </a:xfrm>
        </p:spPr>
        <p:txBody>
          <a:bodyPr>
            <a:normAutofit fontScale="92500"/>
          </a:bodyPr>
          <a:lstStyle/>
          <a:p>
            <a:pPr marL="382308" indent="5291">
              <a:buNone/>
            </a:pPr>
            <a:r>
              <a:rPr lang="en-US" sz="2300" dirty="0" smtClean="0"/>
              <a:t>Control Panel acts as a switch, routing gadget data to devices</a:t>
            </a:r>
          </a:p>
          <a:p>
            <a:pPr marL="382308" indent="5291">
              <a:buNone/>
            </a:pPr>
            <a:endParaRPr lang="en-US" sz="2300" dirty="0" smtClean="0"/>
          </a:p>
        </p:txBody>
      </p:sp>
      <p:pic>
        <p:nvPicPr>
          <p:cNvPr id="11270" name="Rectangle 17412"/>
          <p:cNvPicPr>
            <a:picLocks noChangeAspect="1" noChangeArrowheads="1"/>
          </p:cNvPicPr>
          <p:nvPr/>
        </p:nvPicPr>
        <p:blipFill>
          <a:blip r:embed="rId3"/>
          <a:srcRect/>
          <a:stretch>
            <a:fillRect/>
          </a:stretch>
        </p:blipFill>
        <p:spPr bwMode="auto">
          <a:xfrm>
            <a:off x="3372121" y="1838865"/>
            <a:ext cx="5445125" cy="4008438"/>
          </a:xfrm>
          <a:prstGeom prst="rect">
            <a:avLst/>
          </a:prstGeom>
          <a:noFill/>
          <a:ln w="9525">
            <a:noFill/>
            <a:miter lim="800000"/>
            <a:headEnd/>
            <a:tailEnd/>
          </a:ln>
        </p:spPr>
      </p:pic>
      <p:pic>
        <p:nvPicPr>
          <p:cNvPr id="3074" name="Picture 2" descr="\\Vitamix\usb_200gb\Microsoft_Art_Brand_etc\EventsDVD_FY07\Shapes and Graphics\Arrows - arrow\Straight\up big arrow transparent.png"/>
          <p:cNvPicPr>
            <a:picLocks noChangeAspect="1" noChangeArrowheads="1"/>
          </p:cNvPicPr>
          <p:nvPr/>
        </p:nvPicPr>
        <p:blipFill>
          <a:blip r:embed="rId4"/>
          <a:srcRect/>
          <a:stretch>
            <a:fillRect/>
          </a:stretch>
        </p:blipFill>
        <p:spPr bwMode="auto">
          <a:xfrm flipV="1">
            <a:off x="4178522" y="862643"/>
            <a:ext cx="3853657" cy="1140528"/>
          </a:xfrm>
          <a:prstGeom prst="rect">
            <a:avLst/>
          </a:prstGeom>
          <a:noFill/>
        </p:spPr>
      </p:pic>
      <p:pic>
        <p:nvPicPr>
          <p:cNvPr id="8" name="Picture 2" descr="\\Vitamix\usb_200gb\Microsoft_Art_Brand_etc\EventsDVD_FY07\Shapes and Graphics\Arrows - arrow\Straight\up big arrow transparent.png"/>
          <p:cNvPicPr>
            <a:picLocks noChangeAspect="1" noChangeArrowheads="1"/>
          </p:cNvPicPr>
          <p:nvPr/>
        </p:nvPicPr>
        <p:blipFill>
          <a:blip r:embed="rId4"/>
          <a:srcRect/>
          <a:stretch>
            <a:fillRect/>
          </a:stretch>
        </p:blipFill>
        <p:spPr bwMode="auto">
          <a:xfrm flipV="1">
            <a:off x="4176124" y="5619149"/>
            <a:ext cx="3853657" cy="1210095"/>
          </a:xfrm>
          <a:prstGeom prst="rect">
            <a:avLst/>
          </a:prstGeom>
          <a:noFill/>
        </p:spPr>
      </p:pic>
      <p:pic>
        <p:nvPicPr>
          <p:cNvPr id="3075" name="Picture 3" descr="\\Vitamix\usb_200gb\Microsoft_Art_Brand_etc\Vista_icons\Windows_Vista_Icons_ for_Marketing_use\Vista Icons off the web\oobefldr.dll_I0004_0409.png"/>
          <p:cNvPicPr>
            <a:picLocks noChangeAspect="1" noChangeArrowheads="1"/>
          </p:cNvPicPr>
          <p:nvPr/>
        </p:nvPicPr>
        <p:blipFill>
          <a:blip r:embed="rId5" cstate="print"/>
          <a:srcRect/>
          <a:stretch>
            <a:fillRect/>
          </a:stretch>
        </p:blipFill>
        <p:spPr bwMode="auto">
          <a:xfrm>
            <a:off x="409755" y="4212803"/>
            <a:ext cx="769188" cy="769188"/>
          </a:xfrm>
          <a:prstGeom prst="rect">
            <a:avLst/>
          </a:prstGeom>
          <a:noFill/>
        </p:spPr>
      </p:pic>
      <p:pic>
        <p:nvPicPr>
          <p:cNvPr id="3076" name="Picture 4" descr="\\Vitamix\usb_200gb\Microsoft_Art_Brand_etc\EventsDVD_FY07\HARDWARE_IMAGERY\Illustration - Misc Hardware\eHome icons\on off switch.png"/>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532941" y="2702943"/>
            <a:ext cx="555128" cy="823979"/>
          </a:xfrm>
          <a:prstGeom prst="rect">
            <a:avLst/>
          </a:prstGeom>
          <a:noFill/>
        </p:spPr>
      </p:pic>
      <p:sp>
        <p:nvSpPr>
          <p:cNvPr id="13" name="Rectangle 12"/>
          <p:cNvSpPr/>
          <p:nvPr/>
        </p:nvSpPr>
        <p:spPr>
          <a:xfrm>
            <a:off x="836951" y="4235318"/>
            <a:ext cx="2473378" cy="723275"/>
          </a:xfrm>
          <a:prstGeom prst="rect">
            <a:avLst/>
          </a:prstGeom>
        </p:spPr>
        <p:txBody>
          <a:bodyPr wrap="square" lIns="76197" tIns="38098" rIns="76197" bIns="38098">
            <a:spAutoFit/>
          </a:bodyPr>
          <a:lstStyle/>
          <a:p>
            <a:pPr marL="382308" indent="5291" defTabSz="912777">
              <a:lnSpc>
                <a:spcPct val="90000"/>
              </a:lnSpc>
              <a:spcBef>
                <a:spcPts val="1167"/>
              </a:spcBef>
              <a:buClr>
                <a:schemeClr val="tx2"/>
              </a:buClr>
              <a:buSzPct val="95000"/>
            </a:pPr>
            <a:r>
              <a:rPr lang="en-US" sz="2300" dirty="0" smtClean="0"/>
              <a:t>Based on user preferences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black">
          <a:xfrm>
            <a:off x="0" y="1369219"/>
            <a:ext cx="9144000" cy="4712403"/>
          </a:xfrm>
          <a:prstGeom prst="rect">
            <a:avLst/>
          </a:prstGeom>
          <a:gradFill flip="none" rotWithShape="1">
            <a:gsLst>
              <a:gs pos="0">
                <a:schemeClr val="accent2">
                  <a:alpha val="24000"/>
                </a:schemeClr>
              </a:gs>
              <a:gs pos="100000">
                <a:srgbClr val="002060">
                  <a:alpha val="37000"/>
                </a:srgbClr>
              </a:gs>
            </a:gsLst>
            <a:lin ang="27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29" name="Rectangle 28"/>
          <p:cNvSpPr/>
          <p:nvPr/>
        </p:nvSpPr>
        <p:spPr bwMode="black">
          <a:xfrm>
            <a:off x="4950083" y="1521354"/>
            <a:ext cx="1845591" cy="4385469"/>
          </a:xfrm>
          <a:prstGeom prst="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26" name="Rectangle 25"/>
          <p:cNvSpPr/>
          <p:nvPr/>
        </p:nvSpPr>
        <p:spPr bwMode="black">
          <a:xfrm>
            <a:off x="380999" y="1521355"/>
            <a:ext cx="4449793" cy="4385469"/>
          </a:xfrm>
          <a:prstGeom prst="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25" name="Rectangle 24"/>
          <p:cNvSpPr/>
          <p:nvPr/>
        </p:nvSpPr>
        <p:spPr bwMode="black">
          <a:xfrm>
            <a:off x="6917410" y="1521354"/>
            <a:ext cx="1845591" cy="4385469"/>
          </a:xfrm>
          <a:prstGeom prst="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2291" name="Title 142337"/>
          <p:cNvSpPr>
            <a:spLocks noGrp="1" noChangeArrowheads="1"/>
          </p:cNvSpPr>
          <p:nvPr>
            <p:ph type="title"/>
          </p:nvPr>
        </p:nvSpPr>
        <p:spPr/>
        <p:txBody>
          <a:bodyPr/>
          <a:lstStyle/>
          <a:p>
            <a:r>
              <a:rPr lang="en-US" dirty="0" smtClean="0"/>
              <a:t>10,000-foot View</a:t>
            </a:r>
          </a:p>
        </p:txBody>
      </p:sp>
      <p:pic>
        <p:nvPicPr>
          <p:cNvPr id="11" name="Picture 3" descr="\\Vitamix\usb_200gb\Microsoft_Art_Brand_etc\EventsDVD_FY07\Shapes and Graphics\Box\Cube\3 blue slab stack.png"/>
          <p:cNvPicPr>
            <a:picLocks noChangeAspect="1" noChangeArrowheads="1"/>
          </p:cNvPicPr>
          <p:nvPr/>
        </p:nvPicPr>
        <p:blipFill>
          <a:blip r:embed="rId3"/>
          <a:srcRect/>
          <a:stretch>
            <a:fillRect/>
          </a:stretch>
        </p:blipFill>
        <p:spPr bwMode="auto">
          <a:xfrm>
            <a:off x="656069" y="1845019"/>
            <a:ext cx="3867508" cy="1310228"/>
          </a:xfrm>
          <a:prstGeom prst="rect">
            <a:avLst/>
          </a:prstGeom>
          <a:noFill/>
        </p:spPr>
      </p:pic>
      <p:pic>
        <p:nvPicPr>
          <p:cNvPr id="12" name="Picture 2" descr="\\Vitamix\usb_200gb\Microsoft_Art_Brand_etc\EventsDVD_FY07\Shapes and Graphics\Arrows - arrow\Straight\up big arrow transparent.png"/>
          <p:cNvPicPr>
            <a:picLocks noChangeAspect="1" noChangeArrowheads="1"/>
          </p:cNvPicPr>
          <p:nvPr/>
        </p:nvPicPr>
        <p:blipFill>
          <a:blip r:embed="rId4"/>
          <a:srcRect/>
          <a:stretch>
            <a:fillRect/>
          </a:stretch>
        </p:blipFill>
        <p:spPr bwMode="auto">
          <a:xfrm flipV="1">
            <a:off x="1164567" y="2478422"/>
            <a:ext cx="2893843" cy="1208097"/>
          </a:xfrm>
          <a:prstGeom prst="rect">
            <a:avLst/>
          </a:prstGeom>
          <a:noFill/>
        </p:spPr>
      </p:pic>
      <p:pic>
        <p:nvPicPr>
          <p:cNvPr id="13" name="Rectangle 18432"/>
          <p:cNvPicPr>
            <a:picLocks noChangeAspect="1" noChangeArrowheads="1"/>
          </p:cNvPicPr>
          <p:nvPr/>
        </p:nvPicPr>
        <p:blipFill>
          <a:blip r:embed="rId5" cstate="print"/>
          <a:srcRect/>
          <a:stretch>
            <a:fillRect/>
          </a:stretch>
        </p:blipFill>
        <p:spPr bwMode="auto">
          <a:xfrm>
            <a:off x="1619003" y="3826506"/>
            <a:ext cx="1903452" cy="1401784"/>
          </a:xfrm>
          <a:prstGeom prst="rect">
            <a:avLst/>
          </a:prstGeom>
          <a:noFill/>
          <a:ln w="9525">
            <a:noFill/>
            <a:miter lim="800000"/>
            <a:headEnd/>
            <a:tailEnd/>
          </a:ln>
        </p:spPr>
      </p:pic>
      <p:pic>
        <p:nvPicPr>
          <p:cNvPr id="4099" name="Picture 3" descr="\\Vitamix\usb_200gb\Microsoft_Art_Brand_etc\EventsDVD_FY07\Shapes and Graphics\Arrows - arrow\Straight\small white arrow.png"/>
          <p:cNvPicPr>
            <a:picLocks noChangeAspect="1" noChangeArrowheads="1"/>
          </p:cNvPicPr>
          <p:nvPr/>
        </p:nvPicPr>
        <p:blipFill>
          <a:blip r:embed="rId6"/>
          <a:srcRect/>
          <a:stretch>
            <a:fillRect/>
          </a:stretch>
        </p:blipFill>
        <p:spPr bwMode="auto">
          <a:xfrm rot="5400000">
            <a:off x="4324720" y="2893027"/>
            <a:ext cx="3049687" cy="1499288"/>
          </a:xfrm>
          <a:prstGeom prst="rect">
            <a:avLst/>
          </a:prstGeom>
          <a:noFill/>
        </p:spPr>
      </p:pic>
      <p:sp>
        <p:nvSpPr>
          <p:cNvPr id="17" name="Rectangle 16386"/>
          <p:cNvSpPr>
            <a:spLocks noChangeArrowheads="1"/>
          </p:cNvSpPr>
          <p:nvPr/>
        </p:nvSpPr>
        <p:spPr bwMode="blackWhite">
          <a:xfrm>
            <a:off x="452888" y="1265414"/>
            <a:ext cx="4377905" cy="897731"/>
          </a:xfrm>
          <a:prstGeom prst="rect">
            <a:avLst/>
          </a:prstGeom>
          <a:noFill/>
          <a:ln w="3175" algn="ctr">
            <a:noFill/>
            <a:miter lim="800000"/>
            <a:headEnd/>
            <a:tailEnd/>
          </a:ln>
        </p:spPr>
        <p:txBody>
          <a:bodyPr wrap="none" lIns="91436" tIns="45718" rIns="91436" bIns="45718" anchor="ctr"/>
          <a:lstStyle/>
          <a:p>
            <a:pPr algn="ctr"/>
            <a:r>
              <a:rPr lang="en-US" sz="1700" dirty="0"/>
              <a:t>Gadget running on Windows Vista</a:t>
            </a:r>
          </a:p>
        </p:txBody>
      </p:sp>
      <p:pic>
        <p:nvPicPr>
          <p:cNvPr id="18" name="Picture 3" descr="\\Vitamix\usb_200gb\Microsoft_Art_Brand_etc\EventsDVD_FY07\Shapes and Graphics\Arrows - arrow\Straight\small white arrow.png"/>
          <p:cNvPicPr>
            <a:picLocks noChangeAspect="1" noChangeArrowheads="1"/>
          </p:cNvPicPr>
          <p:nvPr/>
        </p:nvPicPr>
        <p:blipFill>
          <a:blip r:embed="rId6"/>
          <a:srcRect/>
          <a:stretch>
            <a:fillRect/>
          </a:stretch>
        </p:blipFill>
        <p:spPr bwMode="auto">
          <a:xfrm rot="16200000">
            <a:off x="6320781" y="3137930"/>
            <a:ext cx="3049687" cy="1499288"/>
          </a:xfrm>
          <a:prstGeom prst="rect">
            <a:avLst/>
          </a:prstGeom>
          <a:noFill/>
        </p:spPr>
      </p:pic>
      <p:sp>
        <p:nvSpPr>
          <p:cNvPr id="19" name="Rectangle 16386"/>
          <p:cNvSpPr>
            <a:spLocks noChangeArrowheads="1"/>
          </p:cNvSpPr>
          <p:nvPr/>
        </p:nvSpPr>
        <p:spPr bwMode="blackWhite">
          <a:xfrm>
            <a:off x="4572004" y="4940247"/>
            <a:ext cx="2544793" cy="897731"/>
          </a:xfrm>
          <a:prstGeom prst="rect">
            <a:avLst/>
          </a:prstGeom>
          <a:noFill/>
          <a:ln w="3175" algn="ctr">
            <a:noFill/>
            <a:miter lim="800000"/>
            <a:headEnd/>
            <a:tailEnd/>
          </a:ln>
        </p:spPr>
        <p:txBody>
          <a:bodyPr wrap="none" lIns="91436" tIns="45718" rIns="91436" bIns="45718" anchor="ctr"/>
          <a:lstStyle/>
          <a:p>
            <a:pPr algn="ctr"/>
            <a:r>
              <a:rPr lang="en-US" sz="1500" dirty="0" smtClean="0"/>
              <a:t>Content Flow (push)</a:t>
            </a:r>
            <a:endParaRPr lang="en-US" sz="1500" dirty="0"/>
          </a:p>
        </p:txBody>
      </p:sp>
      <p:sp>
        <p:nvSpPr>
          <p:cNvPr id="20" name="Rectangle 16386"/>
          <p:cNvSpPr>
            <a:spLocks noChangeArrowheads="1"/>
          </p:cNvSpPr>
          <p:nvPr/>
        </p:nvSpPr>
        <p:spPr bwMode="blackWhite">
          <a:xfrm>
            <a:off x="6577644" y="1671147"/>
            <a:ext cx="2544793" cy="897731"/>
          </a:xfrm>
          <a:prstGeom prst="rect">
            <a:avLst/>
          </a:prstGeom>
          <a:noFill/>
          <a:ln w="3175" algn="ctr">
            <a:noFill/>
            <a:miter lim="800000"/>
            <a:headEnd/>
            <a:tailEnd/>
          </a:ln>
        </p:spPr>
        <p:txBody>
          <a:bodyPr wrap="none" lIns="91436" tIns="45718" rIns="91436" bIns="45718" anchor="ctr"/>
          <a:lstStyle/>
          <a:p>
            <a:pPr algn="ctr"/>
            <a:r>
              <a:rPr lang="en-US" sz="1500" dirty="0" smtClean="0"/>
              <a:t>Navigation</a:t>
            </a:r>
            <a:endParaRPr lang="en-US" sz="1500" dirty="0"/>
          </a:p>
        </p:txBody>
      </p:sp>
      <p:sp>
        <p:nvSpPr>
          <p:cNvPr id="27" name="Rounded Rectangle 26"/>
          <p:cNvSpPr/>
          <p:nvPr/>
        </p:nvSpPr>
        <p:spPr bwMode="invGray">
          <a:xfrm>
            <a:off x="770737" y="5319624"/>
            <a:ext cx="1647658" cy="419858"/>
          </a:xfrm>
          <a:prstGeom prst="roundRect">
            <a:avLst>
              <a:gd name="adj" fmla="val 9033"/>
            </a:avLst>
          </a:prstGeom>
          <a:gradFill>
            <a:gsLst>
              <a:gs pos="0">
                <a:schemeClr val="accent4">
                  <a:lumMod val="75000"/>
                  <a:alpha val="80000"/>
                </a:schemeClr>
              </a:gs>
              <a:gs pos="100000">
                <a:schemeClr val="accent4">
                  <a:lumMod val="60000"/>
                  <a:lumOff val="40000"/>
                  <a:alpha val="65000"/>
                </a:schemeClr>
              </a:gs>
            </a:gsLst>
            <a:lin ang="13500000" scaled="1"/>
          </a:gradFill>
          <a:ln>
            <a:solidFill>
              <a:schemeClr val="accent4"/>
            </a:solid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solidFill>
                  <a:schemeClr val="tx1"/>
                </a:solidFill>
                <a:latin typeface="Segoe" pitchFamily="34" charset="0"/>
              </a:rPr>
              <a:t>Device</a:t>
            </a:r>
            <a:endParaRPr lang="en-US" sz="2400" dirty="0" smtClean="0">
              <a:solidFill>
                <a:schemeClr val="tx1"/>
              </a:solidFill>
              <a:latin typeface="Segoe" pitchFamily="34" charset="0"/>
            </a:endParaRPr>
          </a:p>
        </p:txBody>
      </p:sp>
      <p:sp>
        <p:nvSpPr>
          <p:cNvPr id="28" name="Rounded Rectangle 27"/>
          <p:cNvSpPr/>
          <p:nvPr/>
        </p:nvSpPr>
        <p:spPr bwMode="blackGray">
          <a:xfrm>
            <a:off x="2809792" y="5319624"/>
            <a:ext cx="1647658" cy="419858"/>
          </a:xfrm>
          <a:prstGeom prst="roundRect">
            <a:avLst>
              <a:gd name="adj" fmla="val 9033"/>
            </a:avLst>
          </a:prstGeom>
          <a:gradFill flip="none" rotWithShape="1">
            <a:gsLst>
              <a:gs pos="0">
                <a:schemeClr val="accent5">
                  <a:lumMod val="60000"/>
                  <a:lumOff val="40000"/>
                  <a:alpha val="60000"/>
                </a:schemeClr>
              </a:gs>
              <a:gs pos="100000">
                <a:schemeClr val="accent5">
                  <a:lumMod val="75000"/>
                  <a:alpha val="46000"/>
                </a:schemeClr>
              </a:gs>
            </a:gsLst>
            <a:lin ang="2700000" scaled="1"/>
            <a:tileRect/>
          </a:gradFill>
          <a:ln>
            <a:solidFill>
              <a:schemeClr val="accent5"/>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rgbClr val="FFFFFF"/>
                </a:solidFill>
                <a:latin typeface="Segoe" pitchFamily="34" charset="0"/>
              </a:rPr>
              <a:t>Device</a:t>
            </a:r>
            <a:endParaRPr lang="en-US" dirty="0" smtClean="0">
              <a:solidFill>
                <a:srgbClr val="FFFFFF"/>
              </a:solidFill>
              <a:latin typeface="Segoe" pitchFamily="34" charset="0"/>
            </a:endParaRPr>
          </a:p>
        </p:txBody>
      </p:sp>
      <p:sp>
        <p:nvSpPr>
          <p:cNvPr id="30" name="Rectangle 16386"/>
          <p:cNvSpPr>
            <a:spLocks noChangeArrowheads="1"/>
          </p:cNvSpPr>
          <p:nvPr/>
        </p:nvSpPr>
        <p:spPr bwMode="blackWhite">
          <a:xfrm>
            <a:off x="381000" y="3256629"/>
            <a:ext cx="4377905" cy="897731"/>
          </a:xfrm>
          <a:prstGeom prst="rect">
            <a:avLst/>
          </a:prstGeom>
          <a:noFill/>
          <a:ln w="3175" algn="ctr">
            <a:noFill/>
            <a:miter lim="800000"/>
            <a:headEnd/>
            <a:tailEnd/>
          </a:ln>
        </p:spPr>
        <p:txBody>
          <a:bodyPr wrap="none" lIns="91436" tIns="45718" rIns="91436" bIns="45718" anchor="ctr"/>
          <a:lstStyle/>
          <a:p>
            <a:pPr algn="ctr"/>
            <a:r>
              <a:rPr lang="en-US" sz="1700" dirty="0" smtClean="0"/>
              <a:t>Windows </a:t>
            </a:r>
            <a:r>
              <a:rPr lang="en-US" sz="1700" dirty="0" err="1" smtClean="0"/>
              <a:t>SideShow</a:t>
            </a:r>
            <a:r>
              <a:rPr lang="en-US" sz="1700" dirty="0" smtClean="0"/>
              <a:t> Platform</a:t>
            </a:r>
            <a:endParaRPr lang="en-US" sz="17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up)">
                                      <p:cBhvr>
                                        <p:cTn id="16" dur="1000"/>
                                        <p:tgtEl>
                                          <p:spTgt spid="409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1000"/>
                                        <p:tgtEl>
                                          <p:spTgt spid="19"/>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1000"/>
                                        <p:tgtEl>
                                          <p:spTgt spid="20"/>
                                        </p:tgtEl>
                                      </p:cBhvr>
                                    </p:animEffect>
                                  </p:childTnLst>
                                </p:cTn>
                              </p:par>
                              <p:par>
                                <p:cTn id="24" presetID="2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7" y="2354792"/>
            <a:ext cx="7692761" cy="761747"/>
          </a:xfrm>
        </p:spPr>
        <p:txBody>
          <a:bodyPr/>
          <a:lstStyle/>
          <a:p>
            <a:endParaRPr lang="en-US" dirty="0"/>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Tm="2167">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Driver</a:t>
            </a:r>
            <a:endParaRPr lang="en-US" dirty="0"/>
          </a:p>
        </p:txBody>
      </p:sp>
      <p:sp>
        <p:nvSpPr>
          <p:cNvPr id="5" name="Content Placeholder 4"/>
          <p:cNvSpPr>
            <a:spLocks noGrp="1"/>
          </p:cNvSpPr>
          <p:nvPr>
            <p:ph idx="1"/>
          </p:nvPr>
        </p:nvSpPr>
        <p:spPr>
          <a:xfrm>
            <a:off x="381000" y="1417638"/>
            <a:ext cx="8443913" cy="4608024"/>
          </a:xfrm>
        </p:spPr>
        <p:txBody>
          <a:bodyPr>
            <a:normAutofit fontScale="92500" lnSpcReduction="10000"/>
          </a:bodyPr>
          <a:lstStyle/>
          <a:p>
            <a:r>
              <a:rPr lang="en-US" dirty="0" smtClean="0"/>
              <a:t>Reduce barriers to enabling </a:t>
            </a:r>
            <a:r>
              <a:rPr lang="en-US" dirty="0" err="1" smtClean="0"/>
              <a:t>SideShow</a:t>
            </a:r>
            <a:r>
              <a:rPr lang="en-US" dirty="0" smtClean="0"/>
              <a:t> with </a:t>
            </a:r>
            <a:br>
              <a:rPr lang="en-US" dirty="0" smtClean="0"/>
            </a:br>
            <a:r>
              <a:rPr lang="en-US" dirty="0" smtClean="0"/>
              <a:t>custom firmware</a:t>
            </a:r>
          </a:p>
          <a:p>
            <a:pPr lvl="1"/>
            <a:r>
              <a:rPr lang="en-US" dirty="0" smtClean="0"/>
              <a:t>No PC code necessary to build a device!</a:t>
            </a:r>
          </a:p>
          <a:p>
            <a:r>
              <a:rPr lang="en-US" dirty="0" smtClean="0"/>
              <a:t>Standard Microsoft-provided driver</a:t>
            </a:r>
          </a:p>
          <a:p>
            <a:pPr lvl="1"/>
            <a:r>
              <a:rPr lang="en-US" dirty="0" smtClean="0"/>
              <a:t>USB</a:t>
            </a:r>
          </a:p>
          <a:p>
            <a:pPr lvl="1"/>
            <a:r>
              <a:rPr lang="en-US" dirty="0" smtClean="0"/>
              <a:t>Bluetooth</a:t>
            </a:r>
          </a:p>
          <a:p>
            <a:pPr lvl="1"/>
            <a:r>
              <a:rPr lang="en-US" dirty="0" smtClean="0"/>
              <a:t>TCP/IP (Uses PnP-X for device discovery)</a:t>
            </a:r>
          </a:p>
          <a:p>
            <a:pPr lvl="1"/>
            <a:r>
              <a:rPr lang="en-US" dirty="0" smtClean="0"/>
              <a:t>SSL</a:t>
            </a:r>
          </a:p>
          <a:p>
            <a:r>
              <a:rPr lang="en-US" dirty="0" smtClean="0"/>
              <a:t>Same driver for Windows CE implementation</a:t>
            </a:r>
          </a:p>
          <a:p>
            <a:r>
              <a:rPr lang="en-US" dirty="0" smtClean="0"/>
              <a:t>Windows Update for seamless installation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Standard Wire Protocol</a:t>
            </a:r>
            <a:endParaRPr lang="en-US" dirty="0"/>
          </a:p>
        </p:txBody>
      </p:sp>
      <p:sp>
        <p:nvSpPr>
          <p:cNvPr id="5" name="Content Placeholder 4"/>
          <p:cNvSpPr>
            <a:spLocks noGrp="1"/>
          </p:cNvSpPr>
          <p:nvPr>
            <p:ph idx="1"/>
          </p:nvPr>
        </p:nvSpPr>
        <p:spPr>
          <a:xfrm>
            <a:off x="381000" y="1417638"/>
            <a:ext cx="8443913" cy="4525962"/>
          </a:xfrm>
        </p:spPr>
        <p:txBody>
          <a:bodyPr>
            <a:normAutofit fontScale="92500" lnSpcReduction="10000"/>
          </a:bodyPr>
          <a:lstStyle/>
          <a:p>
            <a:r>
              <a:rPr lang="en-US" dirty="0" smtClean="0"/>
              <a:t>Protocol and driver is licensable for use </a:t>
            </a:r>
            <a:br>
              <a:rPr lang="en-US" dirty="0" smtClean="0"/>
            </a:br>
            <a:r>
              <a:rPr lang="en-US" dirty="0" smtClean="0"/>
              <a:t>by anyone</a:t>
            </a:r>
          </a:p>
          <a:p>
            <a:pPr lvl="1"/>
            <a:r>
              <a:rPr lang="en-US" dirty="0" smtClean="0"/>
              <a:t>Business Term Sheet available; contact </a:t>
            </a:r>
            <a:r>
              <a:rPr lang="en-US" dirty="0" smtClean="0">
                <a:hlinkClick r:id="rId3"/>
              </a:rPr>
              <a:t>sshowext@microsoft.com</a:t>
            </a:r>
            <a:r>
              <a:rPr lang="en-US" dirty="0" smtClean="0"/>
              <a:t> for more information</a:t>
            </a:r>
          </a:p>
          <a:p>
            <a:r>
              <a:rPr lang="en-US" dirty="0" smtClean="0"/>
              <a:t>Standard driver uses new wire protocol </a:t>
            </a:r>
            <a:br>
              <a:rPr lang="en-US" dirty="0" smtClean="0"/>
            </a:br>
            <a:r>
              <a:rPr lang="en-US" dirty="0" smtClean="0"/>
              <a:t>for </a:t>
            </a:r>
            <a:r>
              <a:rPr lang="en-US" dirty="0" err="1" smtClean="0"/>
              <a:t>SideShow</a:t>
            </a:r>
            <a:endParaRPr lang="en-US" dirty="0" smtClean="0"/>
          </a:p>
          <a:p>
            <a:pPr lvl="1"/>
            <a:r>
              <a:rPr lang="en-US" dirty="0" smtClean="0">
                <a:hlinkClick r:id="rId4"/>
              </a:rPr>
              <a:t>http://www.microsoft.com/whdc/device/sideshow/Univ-Drv_SideShow.mspx </a:t>
            </a:r>
            <a:endParaRPr lang="en-US" dirty="0" smtClean="0"/>
          </a:p>
          <a:p>
            <a:pPr lvl="1"/>
            <a:r>
              <a:rPr lang="en-US" dirty="0" smtClean="0"/>
              <a:t>Passes content/commands directly to device </a:t>
            </a:r>
            <a:br>
              <a:rPr lang="en-US" dirty="0" smtClean="0"/>
            </a:br>
            <a:r>
              <a:rPr lang="en-US" dirty="0" smtClean="0"/>
              <a:t>from SideShow DDI</a:t>
            </a:r>
          </a:p>
          <a:p>
            <a:pPr lvl="1"/>
            <a:r>
              <a:rPr lang="en-US" dirty="0" smtClean="0"/>
              <a:t>Requires “smart” device implementation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 Connectivity</a:t>
            </a:r>
            <a:endParaRPr lang="en-US" dirty="0"/>
          </a:p>
        </p:txBody>
      </p:sp>
      <p:sp>
        <p:nvSpPr>
          <p:cNvPr id="3" name="Content Placeholder 2"/>
          <p:cNvSpPr>
            <a:spLocks noGrp="1"/>
          </p:cNvSpPr>
          <p:nvPr>
            <p:ph idx="1"/>
          </p:nvPr>
        </p:nvSpPr>
        <p:spPr>
          <a:xfrm>
            <a:off x="381000" y="1417637"/>
            <a:ext cx="8443913" cy="4561131"/>
          </a:xfrm>
        </p:spPr>
        <p:txBody>
          <a:bodyPr>
            <a:normAutofit fontScale="92500" lnSpcReduction="10000"/>
          </a:bodyPr>
          <a:lstStyle/>
          <a:p>
            <a:r>
              <a:rPr lang="en-US" dirty="0" smtClean="0"/>
              <a:t>Uses Windows Rally technologies for device discovery</a:t>
            </a:r>
          </a:p>
          <a:p>
            <a:pPr lvl="1"/>
            <a:r>
              <a:rPr lang="en-US" dirty="0" smtClean="0"/>
              <a:t>Plug and Play Extensions (PnP-X)</a:t>
            </a:r>
          </a:p>
          <a:p>
            <a:pPr lvl="2"/>
            <a:r>
              <a:rPr lang="en-US" dirty="0" smtClean="0"/>
              <a:t>UPnP 1.0: CE5</a:t>
            </a:r>
          </a:p>
          <a:p>
            <a:pPr lvl="2"/>
            <a:r>
              <a:rPr lang="en-US" dirty="0" smtClean="0"/>
              <a:t>Devices Profile for Web Services: CE6</a:t>
            </a:r>
          </a:p>
          <a:p>
            <a:r>
              <a:rPr lang="en-US" dirty="0" smtClean="0"/>
              <a:t>Seamless user experience</a:t>
            </a:r>
          </a:p>
          <a:p>
            <a:pPr lvl="1"/>
            <a:r>
              <a:rPr lang="en-US" dirty="0" smtClean="0"/>
              <a:t>Device appears in Network Explorer</a:t>
            </a:r>
          </a:p>
          <a:p>
            <a:pPr lvl="1"/>
            <a:r>
              <a:rPr lang="en-US" dirty="0" smtClean="0"/>
              <a:t>Double-click </a:t>
            </a:r>
            <a:r>
              <a:rPr lang="en-US" dirty="0" smtClean="0">
                <a:sym typeface="Wingdings" pitchFamily="2" charset="2"/>
              </a:rPr>
              <a:t> Automatic driver installation</a:t>
            </a:r>
          </a:p>
          <a:p>
            <a:r>
              <a:rPr lang="en-US" dirty="0" smtClean="0">
                <a:sym typeface="Wingdings" pitchFamily="2" charset="2"/>
              </a:rPr>
              <a:t>Support for unsecure and secure TCP communication channel</a:t>
            </a: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omePlug">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3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allysummit">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HomePlug</Template>
  <TotalTime>1518</TotalTime>
  <Words>802</Words>
  <Application>Microsoft Office PowerPoint</Application>
  <PresentationFormat>On-screen Show (4:3)</PresentationFormat>
  <Paragraphs>84</Paragraphs>
  <Slides>11</Slides>
  <Notes>11</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HomePlug</vt:lpstr>
      <vt:lpstr>2_Windows Vista template_1_Segoe</vt:lpstr>
      <vt:lpstr>4_Windows Vista template_1_Segoe</vt:lpstr>
      <vt:lpstr>rallysummit</vt:lpstr>
      <vt:lpstr>3_Windows Vista template_1_Segoe</vt:lpstr>
      <vt:lpstr>5_Windows Vista template_1_Segoe</vt:lpstr>
      <vt:lpstr>Network Connected devices with Windows SideShow™</vt:lpstr>
      <vt:lpstr>What is Windows SideShow?</vt:lpstr>
      <vt:lpstr>10,000-foot View</vt:lpstr>
      <vt:lpstr>10,000-foot View</vt:lpstr>
      <vt:lpstr>10,000-foot View</vt:lpstr>
      <vt:lpstr>Slide 6</vt:lpstr>
      <vt:lpstr>“Universal” Driver</vt:lpstr>
      <vt:lpstr>Standard Wire Protocol</vt:lpstr>
      <vt:lpstr>TCP/IP Connectivity</vt:lpstr>
      <vt:lpstr>Resources</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Connected devices with Windows SideShow</dc:title>
  <dc:creator/>
  <cp:lastModifiedBy>annikade</cp:lastModifiedBy>
  <cp:revision>143</cp:revision>
  <dcterms:created xsi:type="dcterms:W3CDTF">2006-10-19T19:41:06Z</dcterms:created>
  <dcterms:modified xsi:type="dcterms:W3CDTF">2008-06-11T17:46:04Z</dcterms:modified>
</cp:coreProperties>
</file>