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notesSlides/notesSlide18.xml" ContentType="application/vnd.openxmlformats-officedocument.presentationml.notes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8" r:id="rId4"/>
    <p:sldMasterId id="2147483710" r:id="rId5"/>
    <p:sldMasterId id="2147483722" r:id="rId6"/>
  </p:sldMasterIdLst>
  <p:notesMasterIdLst>
    <p:notesMasterId r:id="rId31"/>
  </p:notesMasterIdLst>
  <p:sldIdLst>
    <p:sldId id="258" r:id="rId7"/>
    <p:sldId id="327" r:id="rId8"/>
    <p:sldId id="323" r:id="rId9"/>
    <p:sldId id="359" r:id="rId10"/>
    <p:sldId id="349" r:id="rId11"/>
    <p:sldId id="292" r:id="rId12"/>
    <p:sldId id="343" r:id="rId13"/>
    <p:sldId id="345" r:id="rId14"/>
    <p:sldId id="362" r:id="rId15"/>
    <p:sldId id="360" r:id="rId16"/>
    <p:sldId id="304" r:id="rId17"/>
    <p:sldId id="301" r:id="rId18"/>
    <p:sldId id="329" r:id="rId19"/>
    <p:sldId id="333" r:id="rId20"/>
    <p:sldId id="334" r:id="rId21"/>
    <p:sldId id="328" r:id="rId22"/>
    <p:sldId id="348" r:id="rId23"/>
    <p:sldId id="339" r:id="rId24"/>
    <p:sldId id="336" r:id="rId25"/>
    <p:sldId id="270" r:id="rId26"/>
    <p:sldId id="322" r:id="rId27"/>
    <p:sldId id="346" r:id="rId28"/>
    <p:sldId id="338" r:id="rId29"/>
    <p:sldId id="363"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466" autoAdjust="0"/>
    <p:restoredTop sz="76941" autoAdjust="0"/>
  </p:normalViewPr>
  <p:slideViewPr>
    <p:cSldViewPr>
      <p:cViewPr>
        <p:scale>
          <a:sx n="66" d="100"/>
          <a:sy n="66" d="100"/>
        </p:scale>
        <p:origin x="-564"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Chart%20in%20Microsoft%20Office%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8"/>
  <c:chart>
    <c:plotArea>
      <c:layout/>
      <c:barChart>
        <c:barDir val="col"/>
        <c:grouping val="clustered"/>
        <c:ser>
          <c:idx val="0"/>
          <c:order val="0"/>
          <c:tx>
            <c:strRef>
              <c:f>'[Chart in Microsoft Office PowerPoint]Sheet2'!$A$2</c:f>
              <c:strCache>
                <c:ptCount val="1"/>
                <c:pt idx="0">
                  <c:v>802.11g</c:v>
                </c:pt>
              </c:strCache>
            </c:strRef>
          </c:tx>
          <c:cat>
            <c:numRef>
              <c:f>'[Chart in Microsoft Office PowerPoint]Sheet2'!$B$1:$G$1</c:f>
              <c:numCache>
                <c:formatCode>General</c:formatCode>
                <c:ptCount val="6"/>
                <c:pt idx="0">
                  <c:v>2006</c:v>
                </c:pt>
                <c:pt idx="1">
                  <c:v>2007</c:v>
                </c:pt>
                <c:pt idx="2">
                  <c:v>2008</c:v>
                </c:pt>
                <c:pt idx="3">
                  <c:v>2009</c:v>
                </c:pt>
                <c:pt idx="4">
                  <c:v>2010</c:v>
                </c:pt>
                <c:pt idx="5">
                  <c:v>2011</c:v>
                </c:pt>
              </c:numCache>
            </c:numRef>
          </c:cat>
          <c:val>
            <c:numRef>
              <c:f>'[Chart in Microsoft Office PowerPoint]Sheet2'!$B$2:$G$2</c:f>
              <c:numCache>
                <c:formatCode>0.0</c:formatCode>
                <c:ptCount val="6"/>
                <c:pt idx="0">
                  <c:v>9.1</c:v>
                </c:pt>
                <c:pt idx="1">
                  <c:v>7.9</c:v>
                </c:pt>
                <c:pt idx="2">
                  <c:v>5.2</c:v>
                </c:pt>
                <c:pt idx="3">
                  <c:v>2.7</c:v>
                </c:pt>
                <c:pt idx="4">
                  <c:v>1</c:v>
                </c:pt>
                <c:pt idx="5">
                  <c:v>0.60000000000000053</c:v>
                </c:pt>
              </c:numCache>
            </c:numRef>
          </c:val>
        </c:ser>
        <c:ser>
          <c:idx val="1"/>
          <c:order val="1"/>
          <c:tx>
            <c:strRef>
              <c:f>'[Chart in Microsoft Office PowerPoint]Sheet2'!$A$3</c:f>
              <c:strCache>
                <c:ptCount val="1"/>
                <c:pt idx="0">
                  <c:v>Super G</c:v>
                </c:pt>
              </c:strCache>
            </c:strRef>
          </c:tx>
          <c:cat>
            <c:numRef>
              <c:f>'[Chart in Microsoft Office PowerPoint]Sheet2'!$B$1:$G$1</c:f>
              <c:numCache>
                <c:formatCode>General</c:formatCode>
                <c:ptCount val="6"/>
                <c:pt idx="0">
                  <c:v>2006</c:v>
                </c:pt>
                <c:pt idx="1">
                  <c:v>2007</c:v>
                </c:pt>
                <c:pt idx="2">
                  <c:v>2008</c:v>
                </c:pt>
                <c:pt idx="3">
                  <c:v>2009</c:v>
                </c:pt>
                <c:pt idx="4">
                  <c:v>2010</c:v>
                </c:pt>
                <c:pt idx="5">
                  <c:v>2011</c:v>
                </c:pt>
              </c:numCache>
            </c:numRef>
          </c:cat>
          <c:val>
            <c:numRef>
              <c:f>'[Chart in Microsoft Office PowerPoint]Sheet2'!$B$3:$G$3</c:f>
              <c:numCache>
                <c:formatCode>0.0</c:formatCode>
                <c:ptCount val="6"/>
                <c:pt idx="0">
                  <c:v>1.7000000000000006</c:v>
                </c:pt>
                <c:pt idx="1">
                  <c:v>1</c:v>
                </c:pt>
                <c:pt idx="2">
                  <c:v>0.70000000000000051</c:v>
                </c:pt>
                <c:pt idx="3">
                  <c:v>0</c:v>
                </c:pt>
                <c:pt idx="4">
                  <c:v>0</c:v>
                </c:pt>
                <c:pt idx="5">
                  <c:v>0</c:v>
                </c:pt>
              </c:numCache>
            </c:numRef>
          </c:val>
        </c:ser>
        <c:ser>
          <c:idx val="2"/>
          <c:order val="2"/>
          <c:tx>
            <c:strRef>
              <c:f>'[Chart in Microsoft Office PowerPoint]Sheet2'!$A$4</c:f>
              <c:strCache>
                <c:ptCount val="1"/>
                <c:pt idx="0">
                  <c:v>MIMO (all)</c:v>
                </c:pt>
              </c:strCache>
            </c:strRef>
          </c:tx>
          <c:cat>
            <c:numRef>
              <c:f>'[Chart in Microsoft Office PowerPoint]Sheet2'!$B$1:$G$1</c:f>
              <c:numCache>
                <c:formatCode>General</c:formatCode>
                <c:ptCount val="6"/>
                <c:pt idx="0">
                  <c:v>2006</c:v>
                </c:pt>
                <c:pt idx="1">
                  <c:v>2007</c:v>
                </c:pt>
                <c:pt idx="2">
                  <c:v>2008</c:v>
                </c:pt>
                <c:pt idx="3">
                  <c:v>2009</c:v>
                </c:pt>
                <c:pt idx="4">
                  <c:v>2010</c:v>
                </c:pt>
                <c:pt idx="5">
                  <c:v>2011</c:v>
                </c:pt>
              </c:numCache>
            </c:numRef>
          </c:cat>
          <c:val>
            <c:numRef>
              <c:f>'[Chart in Microsoft Office PowerPoint]Sheet2'!$B$4:$G$4</c:f>
              <c:numCache>
                <c:formatCode>0.0</c:formatCode>
                <c:ptCount val="6"/>
                <c:pt idx="0">
                  <c:v>0.8</c:v>
                </c:pt>
                <c:pt idx="1">
                  <c:v>4.8</c:v>
                </c:pt>
                <c:pt idx="2">
                  <c:v>10.9</c:v>
                </c:pt>
                <c:pt idx="3">
                  <c:v>15.1</c:v>
                </c:pt>
                <c:pt idx="4">
                  <c:v>18.3</c:v>
                </c:pt>
                <c:pt idx="5">
                  <c:v>19.2</c:v>
                </c:pt>
              </c:numCache>
            </c:numRef>
          </c:val>
        </c:ser>
        <c:axId val="61575552"/>
        <c:axId val="61577088"/>
      </c:barChart>
      <c:catAx>
        <c:axId val="61575552"/>
        <c:scaling>
          <c:orientation val="minMax"/>
        </c:scaling>
        <c:axPos val="b"/>
        <c:numFmt formatCode="General" sourceLinked="1"/>
        <c:tickLblPos val="nextTo"/>
        <c:crossAx val="61577088"/>
        <c:crosses val="autoZero"/>
        <c:auto val="1"/>
        <c:lblAlgn val="ctr"/>
        <c:lblOffset val="100"/>
      </c:catAx>
      <c:valAx>
        <c:axId val="61577088"/>
        <c:scaling>
          <c:orientation val="minMax"/>
        </c:scaling>
        <c:axPos val="l"/>
        <c:majorGridlines/>
        <c:numFmt formatCode="0.0" sourceLinked="1"/>
        <c:tickLblPos val="nextTo"/>
        <c:crossAx val="61575552"/>
        <c:crosses val="autoZero"/>
        <c:crossBetween val="between"/>
      </c:valAx>
    </c:plotArea>
    <c:legend>
      <c:legendPos val="r"/>
      <c:layout/>
    </c:legend>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82F73C-B126-4BF6-92C6-C987C3F20DA7}" type="doc">
      <dgm:prSet loTypeId="urn:microsoft.com/office/officeart/2005/8/layout/cycle4" loCatId="cycle" qsTypeId="urn:microsoft.com/office/officeart/2005/8/quickstyle/3d7" qsCatId="3D" csTypeId="urn:microsoft.com/office/officeart/2005/8/colors/colorful2" csCatId="colorful" phldr="1"/>
      <dgm:spPr/>
      <dgm:t>
        <a:bodyPr/>
        <a:lstStyle/>
        <a:p>
          <a:endParaRPr lang="en-US"/>
        </a:p>
      </dgm:t>
    </dgm:pt>
    <dgm:pt modelId="{E50A2BC7-859D-4BED-BF28-B9ADB430E3CC}">
      <dgm:prSet phldrT="[Text]" custT="1"/>
      <dgm:spPr/>
      <dgm:t>
        <a:bodyPr/>
        <a:lstStyle/>
        <a:p>
          <a:r>
            <a:rPr lang="en-US" sz="2400" b="1" dirty="0" smtClean="0"/>
            <a:t>Discover &amp; Install</a:t>
          </a:r>
          <a:endParaRPr lang="en-US" sz="1600" b="1" dirty="0"/>
        </a:p>
      </dgm:t>
    </dgm:pt>
    <dgm:pt modelId="{7ECF4CAB-22C1-4CB3-BFDA-93C019421B44}" type="parTrans" cxnId="{90F91D8B-F67C-4A95-8335-AA12C9C1B59A}">
      <dgm:prSet/>
      <dgm:spPr/>
      <dgm:t>
        <a:bodyPr/>
        <a:lstStyle/>
        <a:p>
          <a:endParaRPr lang="en-US"/>
        </a:p>
      </dgm:t>
    </dgm:pt>
    <dgm:pt modelId="{B684E65D-FA47-4C31-A509-A0CDC116D846}" type="sibTrans" cxnId="{90F91D8B-F67C-4A95-8335-AA12C9C1B59A}">
      <dgm:prSet/>
      <dgm:spPr/>
      <dgm:t>
        <a:bodyPr/>
        <a:lstStyle/>
        <a:p>
          <a:endParaRPr lang="en-US"/>
        </a:p>
      </dgm:t>
    </dgm:pt>
    <dgm:pt modelId="{3F86D396-81E8-4F25-9BC7-A811A897930D}">
      <dgm:prSet phldrT="[Text]"/>
      <dgm:spPr/>
      <dgm:t>
        <a:bodyPr/>
        <a:lstStyle/>
        <a:p>
          <a:r>
            <a:rPr lang="en-US" dirty="0" smtClean="0"/>
            <a:t>SSDP,          WS-Discovery</a:t>
          </a:r>
          <a:endParaRPr lang="en-US" dirty="0"/>
        </a:p>
      </dgm:t>
    </dgm:pt>
    <dgm:pt modelId="{3F9F8159-3128-400E-8D0C-808D41792F8C}" type="parTrans" cxnId="{417FBF70-9D66-4A4B-8C07-D27C18B135B4}">
      <dgm:prSet/>
      <dgm:spPr/>
      <dgm:t>
        <a:bodyPr/>
        <a:lstStyle/>
        <a:p>
          <a:endParaRPr lang="en-US"/>
        </a:p>
      </dgm:t>
    </dgm:pt>
    <dgm:pt modelId="{6BAC0DA5-B243-4FD7-94F4-23F6024DB9FB}" type="sibTrans" cxnId="{417FBF70-9D66-4A4B-8C07-D27C18B135B4}">
      <dgm:prSet/>
      <dgm:spPr/>
      <dgm:t>
        <a:bodyPr/>
        <a:lstStyle/>
        <a:p>
          <a:endParaRPr lang="en-US"/>
        </a:p>
      </dgm:t>
    </dgm:pt>
    <dgm:pt modelId="{585CF9D1-3BB0-49A5-A6B6-EED84688113B}">
      <dgm:prSet phldrT="[Text]"/>
      <dgm:spPr/>
      <dgm:t>
        <a:bodyPr/>
        <a:lstStyle/>
        <a:p>
          <a:r>
            <a:rPr lang="en-US" dirty="0" smtClean="0"/>
            <a:t>WCN</a:t>
          </a:r>
          <a:endParaRPr lang="en-US" dirty="0"/>
        </a:p>
      </dgm:t>
    </dgm:pt>
    <dgm:pt modelId="{6D09D2A5-F7CA-4594-959A-D9E1439D300B}" type="parTrans" cxnId="{D880E304-D697-40F2-A92B-C3059C2A43EB}">
      <dgm:prSet/>
      <dgm:spPr/>
      <dgm:t>
        <a:bodyPr/>
        <a:lstStyle/>
        <a:p>
          <a:endParaRPr lang="en-US"/>
        </a:p>
      </dgm:t>
    </dgm:pt>
    <dgm:pt modelId="{98B2A513-1CCD-4CC5-A73C-0FC7F3736C89}" type="sibTrans" cxnId="{D880E304-D697-40F2-A92B-C3059C2A43EB}">
      <dgm:prSet/>
      <dgm:spPr/>
      <dgm:t>
        <a:bodyPr/>
        <a:lstStyle/>
        <a:p>
          <a:endParaRPr lang="en-US"/>
        </a:p>
      </dgm:t>
    </dgm:pt>
    <dgm:pt modelId="{94E7E1D4-D8F1-4336-8918-0278BF4CE4BA}">
      <dgm:prSet phldrT="[Text]" custT="1"/>
      <dgm:spPr/>
      <dgm:t>
        <a:bodyPr/>
        <a:lstStyle/>
        <a:p>
          <a:r>
            <a:rPr lang="en-US" sz="2400" b="1" dirty="0" smtClean="0"/>
            <a:t>Perform</a:t>
          </a:r>
          <a:endParaRPr lang="en-US" sz="2900" b="1" dirty="0"/>
        </a:p>
      </dgm:t>
    </dgm:pt>
    <dgm:pt modelId="{3352C09B-0C36-4810-AD10-439E45DFBDDE}" type="parTrans" cxnId="{CA7B2327-CADD-48AB-99B9-6EF3FC96F09D}">
      <dgm:prSet/>
      <dgm:spPr/>
      <dgm:t>
        <a:bodyPr/>
        <a:lstStyle/>
        <a:p>
          <a:endParaRPr lang="en-US"/>
        </a:p>
      </dgm:t>
    </dgm:pt>
    <dgm:pt modelId="{BD6945FC-321E-488F-8C5A-268CB69AE4B7}" type="sibTrans" cxnId="{CA7B2327-CADD-48AB-99B9-6EF3FC96F09D}">
      <dgm:prSet/>
      <dgm:spPr/>
      <dgm:t>
        <a:bodyPr/>
        <a:lstStyle/>
        <a:p>
          <a:endParaRPr lang="en-US"/>
        </a:p>
      </dgm:t>
    </dgm:pt>
    <dgm:pt modelId="{A77A77EE-0B33-4009-9EEB-0C666B793C7A}">
      <dgm:prSet phldrT="[Text]"/>
      <dgm:spPr/>
      <dgm:t>
        <a:bodyPr/>
        <a:lstStyle/>
        <a:p>
          <a:r>
            <a:rPr lang="en-US" dirty="0" smtClean="0"/>
            <a:t>LLTD </a:t>
          </a:r>
          <a:r>
            <a:rPr lang="en-US" dirty="0" err="1" smtClean="0"/>
            <a:t>QoS</a:t>
          </a:r>
          <a:endParaRPr lang="en-US" dirty="0"/>
        </a:p>
      </dgm:t>
    </dgm:pt>
    <dgm:pt modelId="{5F8E06A5-F164-4A5E-BC8E-CD4B98F96455}" type="parTrans" cxnId="{6BF1D76B-170C-4266-B63F-4B53781E8088}">
      <dgm:prSet/>
      <dgm:spPr/>
      <dgm:t>
        <a:bodyPr/>
        <a:lstStyle/>
        <a:p>
          <a:endParaRPr lang="en-US"/>
        </a:p>
      </dgm:t>
    </dgm:pt>
    <dgm:pt modelId="{143C023D-D368-4A77-9F01-0C6A86B06F88}" type="sibTrans" cxnId="{6BF1D76B-170C-4266-B63F-4B53781E8088}">
      <dgm:prSet/>
      <dgm:spPr/>
      <dgm:t>
        <a:bodyPr/>
        <a:lstStyle/>
        <a:p>
          <a:endParaRPr lang="en-US"/>
        </a:p>
      </dgm:t>
    </dgm:pt>
    <dgm:pt modelId="{EB8484F5-D0B1-407D-B203-F87FC08B288C}">
      <dgm:prSet phldrT="[Text]"/>
      <dgm:spPr/>
      <dgm:t>
        <a:bodyPr/>
        <a:lstStyle/>
        <a:p>
          <a:r>
            <a:rPr lang="en-US" dirty="0" smtClean="0"/>
            <a:t>LLTD,          LLTD-</a:t>
          </a:r>
          <a:r>
            <a:rPr lang="en-US" dirty="0" err="1" smtClean="0"/>
            <a:t>QoS</a:t>
          </a:r>
          <a:endParaRPr lang="en-US" dirty="0"/>
        </a:p>
      </dgm:t>
    </dgm:pt>
    <dgm:pt modelId="{822F016F-E7AB-425F-AB9B-C2D95B27EAB4}" type="parTrans" cxnId="{0D0D6139-A18C-4063-85DC-3961294F82FB}">
      <dgm:prSet/>
      <dgm:spPr/>
      <dgm:t>
        <a:bodyPr/>
        <a:lstStyle/>
        <a:p>
          <a:endParaRPr lang="en-US"/>
        </a:p>
      </dgm:t>
    </dgm:pt>
    <dgm:pt modelId="{1C424716-7E1D-42C9-9C92-DB828A348382}" type="sibTrans" cxnId="{0D0D6139-A18C-4063-85DC-3961294F82FB}">
      <dgm:prSet/>
      <dgm:spPr/>
      <dgm:t>
        <a:bodyPr/>
        <a:lstStyle/>
        <a:p>
          <a:endParaRPr lang="en-US"/>
        </a:p>
      </dgm:t>
    </dgm:pt>
    <dgm:pt modelId="{A5127F53-C81F-48F8-8D92-B83016957E04}">
      <dgm:prSet phldrT="[Text]"/>
      <dgm:spPr/>
      <dgm:t>
        <a:bodyPr/>
        <a:lstStyle/>
        <a:p>
          <a:r>
            <a:rPr lang="en-US" dirty="0" smtClean="0"/>
            <a:t>UPnP, DPWS</a:t>
          </a:r>
          <a:endParaRPr lang="en-US" dirty="0"/>
        </a:p>
      </dgm:t>
    </dgm:pt>
    <dgm:pt modelId="{D5E176FC-CBCD-41D5-8CE4-8313E41ED43C}" type="parTrans" cxnId="{EF90B872-2599-4CF3-8296-42F37C50CC21}">
      <dgm:prSet/>
      <dgm:spPr/>
      <dgm:t>
        <a:bodyPr/>
        <a:lstStyle/>
        <a:p>
          <a:endParaRPr lang="en-US"/>
        </a:p>
      </dgm:t>
    </dgm:pt>
    <dgm:pt modelId="{495EECD6-880F-48C9-A559-3D76540BDAD8}" type="sibTrans" cxnId="{EF90B872-2599-4CF3-8296-42F37C50CC21}">
      <dgm:prSet/>
      <dgm:spPr/>
      <dgm:t>
        <a:bodyPr/>
        <a:lstStyle/>
        <a:p>
          <a:endParaRPr lang="en-US"/>
        </a:p>
      </dgm:t>
    </dgm:pt>
    <dgm:pt modelId="{C24ADEB7-0A6E-4171-B170-172392E800A1}">
      <dgm:prSet phldrT="[Text]"/>
      <dgm:spPr/>
      <dgm:t>
        <a:bodyPr/>
        <a:lstStyle/>
        <a:p>
          <a:r>
            <a:rPr lang="en-US" dirty="0" smtClean="0"/>
            <a:t>PnP-X, Application(s)</a:t>
          </a:r>
          <a:endParaRPr lang="en-US" dirty="0"/>
        </a:p>
      </dgm:t>
    </dgm:pt>
    <dgm:pt modelId="{BB05FF89-59DD-4602-81F9-9706204DE23C}" type="parTrans" cxnId="{6A134D17-82BF-4EC2-8FF1-6D6D4AEAC326}">
      <dgm:prSet/>
      <dgm:spPr/>
      <dgm:t>
        <a:bodyPr/>
        <a:lstStyle/>
        <a:p>
          <a:endParaRPr lang="en-US"/>
        </a:p>
      </dgm:t>
    </dgm:pt>
    <dgm:pt modelId="{D62ABE1A-12E9-41E4-B502-23247447DEEB}" type="sibTrans" cxnId="{6A134D17-82BF-4EC2-8FF1-6D6D4AEAC326}">
      <dgm:prSet/>
      <dgm:spPr/>
      <dgm:t>
        <a:bodyPr/>
        <a:lstStyle/>
        <a:p>
          <a:endParaRPr lang="en-US"/>
        </a:p>
      </dgm:t>
    </dgm:pt>
    <dgm:pt modelId="{C61A9D1E-1FDD-4F2B-A22D-A2B84EC01EB1}">
      <dgm:prSet phldrT="[Text]" custT="1"/>
      <dgm:spPr/>
      <dgm:t>
        <a:bodyPr/>
        <a:lstStyle/>
        <a:p>
          <a:r>
            <a:rPr lang="en-US" sz="2400" b="1" dirty="0" smtClean="0"/>
            <a:t>Configure</a:t>
          </a:r>
          <a:endParaRPr lang="en-US" sz="1600" b="1" dirty="0"/>
        </a:p>
      </dgm:t>
    </dgm:pt>
    <dgm:pt modelId="{DFECADAD-4425-44BB-822C-99F27200F162}" type="sibTrans" cxnId="{C4B62A6C-5A35-40E9-BF13-6C9FFF7FEE98}">
      <dgm:prSet/>
      <dgm:spPr/>
      <dgm:t>
        <a:bodyPr/>
        <a:lstStyle/>
        <a:p>
          <a:endParaRPr lang="en-US"/>
        </a:p>
      </dgm:t>
    </dgm:pt>
    <dgm:pt modelId="{7E866F1C-669D-4498-A544-B0EBF725EA2D}" type="parTrans" cxnId="{C4B62A6C-5A35-40E9-BF13-6C9FFF7FEE98}">
      <dgm:prSet/>
      <dgm:spPr/>
      <dgm:t>
        <a:bodyPr/>
        <a:lstStyle/>
        <a:p>
          <a:endParaRPr lang="en-US"/>
        </a:p>
      </dgm:t>
    </dgm:pt>
    <dgm:pt modelId="{936F1C44-99F2-44F2-9C64-2CF9D789EA9F}">
      <dgm:prSet phldrT="[Text]" custT="1"/>
      <dgm:spPr/>
      <dgm:t>
        <a:bodyPr/>
        <a:lstStyle/>
        <a:p>
          <a:r>
            <a:rPr lang="en-US" sz="2400" b="1" dirty="0" smtClean="0"/>
            <a:t>Diagnose</a:t>
          </a:r>
          <a:endParaRPr lang="en-US" sz="1700" b="1" dirty="0"/>
        </a:p>
      </dgm:t>
    </dgm:pt>
    <dgm:pt modelId="{9625C061-9014-44AE-A317-2B12A5461734}" type="sibTrans" cxnId="{24EAEB0A-D078-40D0-B006-EA4484CC2597}">
      <dgm:prSet/>
      <dgm:spPr/>
      <dgm:t>
        <a:bodyPr/>
        <a:lstStyle/>
        <a:p>
          <a:endParaRPr lang="en-US"/>
        </a:p>
      </dgm:t>
    </dgm:pt>
    <dgm:pt modelId="{6B4BEBB8-1329-4E54-AC79-40B2B72974EC}" type="parTrans" cxnId="{24EAEB0A-D078-40D0-B006-EA4484CC2597}">
      <dgm:prSet/>
      <dgm:spPr/>
      <dgm:t>
        <a:bodyPr/>
        <a:lstStyle/>
        <a:p>
          <a:endParaRPr lang="en-US"/>
        </a:p>
      </dgm:t>
    </dgm:pt>
    <dgm:pt modelId="{AC3FC83F-FE8D-4C82-B8D4-087931B64D66}">
      <dgm:prSet phldrT="[Text]"/>
      <dgm:spPr/>
      <dgm:t>
        <a:bodyPr/>
        <a:lstStyle/>
        <a:p>
          <a:r>
            <a:rPr lang="en-US" dirty="0" smtClean="0"/>
            <a:t>PnP-X</a:t>
          </a:r>
          <a:endParaRPr lang="en-US" dirty="0"/>
        </a:p>
      </dgm:t>
    </dgm:pt>
    <dgm:pt modelId="{5E4B129E-15DE-4D59-B800-7204B5A98163}" type="parTrans" cxnId="{3621D216-EA6F-408F-B342-569AAE103C90}">
      <dgm:prSet/>
      <dgm:spPr/>
      <dgm:t>
        <a:bodyPr/>
        <a:lstStyle/>
        <a:p>
          <a:endParaRPr lang="en-US"/>
        </a:p>
      </dgm:t>
    </dgm:pt>
    <dgm:pt modelId="{A5A686D8-3A01-4A0C-B5BD-536F3072553C}" type="sibTrans" cxnId="{3621D216-EA6F-408F-B342-569AAE103C90}">
      <dgm:prSet/>
      <dgm:spPr/>
      <dgm:t>
        <a:bodyPr/>
        <a:lstStyle/>
        <a:p>
          <a:endParaRPr lang="en-US"/>
        </a:p>
      </dgm:t>
    </dgm:pt>
    <dgm:pt modelId="{7173CF2F-2C29-43F4-A333-DC1FF899020A}">
      <dgm:prSet phldrT="[Text]"/>
      <dgm:spPr/>
      <dgm:t>
        <a:bodyPr/>
        <a:lstStyle/>
        <a:p>
          <a:r>
            <a:rPr lang="en-US" dirty="0" smtClean="0"/>
            <a:t>LLTD</a:t>
          </a:r>
          <a:endParaRPr lang="en-US" dirty="0"/>
        </a:p>
      </dgm:t>
    </dgm:pt>
    <dgm:pt modelId="{83CC8C5E-83EC-410A-B3D0-E5E72846FE85}" type="parTrans" cxnId="{77169F94-2411-48F1-AD4A-AD54CDF572D4}">
      <dgm:prSet/>
      <dgm:spPr/>
      <dgm:t>
        <a:bodyPr/>
        <a:lstStyle/>
        <a:p>
          <a:endParaRPr lang="en-US"/>
        </a:p>
      </dgm:t>
    </dgm:pt>
    <dgm:pt modelId="{86281C38-12F3-4669-9048-1BC696ABFD78}" type="sibTrans" cxnId="{77169F94-2411-48F1-AD4A-AD54CDF572D4}">
      <dgm:prSet/>
      <dgm:spPr/>
      <dgm:t>
        <a:bodyPr/>
        <a:lstStyle/>
        <a:p>
          <a:endParaRPr lang="en-US"/>
        </a:p>
      </dgm:t>
    </dgm:pt>
    <dgm:pt modelId="{BA9DD951-B72C-4560-8E09-4F76230995C1}">
      <dgm:prSet phldrT="[Text]"/>
      <dgm:spPr/>
      <dgm:t>
        <a:bodyPr/>
        <a:lstStyle/>
        <a:p>
          <a:r>
            <a:rPr lang="en-US" dirty="0" smtClean="0"/>
            <a:t>EAP,  WCN</a:t>
          </a:r>
          <a:endParaRPr lang="en-US" dirty="0"/>
        </a:p>
      </dgm:t>
    </dgm:pt>
    <dgm:pt modelId="{E9ED529D-6784-44EC-8598-7D10F5BF701C}" type="parTrans" cxnId="{C7EEA365-2A7F-40D9-9BDF-A7470FDC1FAA}">
      <dgm:prSet/>
      <dgm:spPr/>
      <dgm:t>
        <a:bodyPr/>
        <a:lstStyle/>
        <a:p>
          <a:endParaRPr lang="en-US"/>
        </a:p>
      </dgm:t>
    </dgm:pt>
    <dgm:pt modelId="{7BAC3AD9-773E-4C9F-9602-6384D0D45F80}" type="sibTrans" cxnId="{C7EEA365-2A7F-40D9-9BDF-A7470FDC1FAA}">
      <dgm:prSet/>
      <dgm:spPr/>
      <dgm:t>
        <a:bodyPr/>
        <a:lstStyle/>
        <a:p>
          <a:endParaRPr lang="en-US"/>
        </a:p>
      </dgm:t>
    </dgm:pt>
    <dgm:pt modelId="{AE17A57D-120D-4FDD-A777-D50A37BDD24B}">
      <dgm:prSet phldrT="[Text]"/>
      <dgm:spPr/>
      <dgm:t>
        <a:bodyPr/>
        <a:lstStyle/>
        <a:p>
          <a:r>
            <a:rPr lang="en-US" dirty="0" smtClean="0"/>
            <a:t>UPnP,  DPWS</a:t>
          </a:r>
          <a:endParaRPr lang="en-US" dirty="0"/>
        </a:p>
      </dgm:t>
    </dgm:pt>
    <dgm:pt modelId="{C139C474-B8EB-4D87-9005-D52BD6932C50}" type="parTrans" cxnId="{373F1AC6-2555-4492-B3D3-8A3F0169F22A}">
      <dgm:prSet/>
      <dgm:spPr/>
      <dgm:t>
        <a:bodyPr/>
        <a:lstStyle/>
        <a:p>
          <a:endParaRPr lang="en-US"/>
        </a:p>
      </dgm:t>
    </dgm:pt>
    <dgm:pt modelId="{FE79305D-7E13-49D5-A0FF-3E17049EB6B8}" type="sibTrans" cxnId="{373F1AC6-2555-4492-B3D3-8A3F0169F22A}">
      <dgm:prSet/>
      <dgm:spPr/>
      <dgm:t>
        <a:bodyPr/>
        <a:lstStyle/>
        <a:p>
          <a:endParaRPr lang="en-US"/>
        </a:p>
      </dgm:t>
    </dgm:pt>
    <dgm:pt modelId="{0CDC7CD3-620B-4A84-ACFB-8B9EFDE2DC6A}" type="pres">
      <dgm:prSet presAssocID="{D482F73C-B126-4BF6-92C6-C987C3F20DA7}" presName="cycleMatrixDiagram" presStyleCnt="0">
        <dgm:presLayoutVars>
          <dgm:chMax val="1"/>
          <dgm:dir/>
          <dgm:animLvl val="lvl"/>
          <dgm:resizeHandles val="exact"/>
        </dgm:presLayoutVars>
      </dgm:prSet>
      <dgm:spPr/>
      <dgm:t>
        <a:bodyPr/>
        <a:lstStyle/>
        <a:p>
          <a:endParaRPr lang="en-US"/>
        </a:p>
      </dgm:t>
    </dgm:pt>
    <dgm:pt modelId="{A69A204F-1803-43E3-B7AA-455029B39B72}" type="pres">
      <dgm:prSet presAssocID="{D482F73C-B126-4BF6-92C6-C987C3F20DA7}" presName="children" presStyleCnt="0"/>
      <dgm:spPr/>
      <dgm:t>
        <a:bodyPr/>
        <a:lstStyle/>
        <a:p>
          <a:endParaRPr lang="en-US"/>
        </a:p>
      </dgm:t>
    </dgm:pt>
    <dgm:pt modelId="{323A6307-99EB-4538-93DB-49D2DDAF8C66}" type="pres">
      <dgm:prSet presAssocID="{D482F73C-B126-4BF6-92C6-C987C3F20DA7}" presName="child1group" presStyleCnt="0"/>
      <dgm:spPr/>
      <dgm:t>
        <a:bodyPr/>
        <a:lstStyle/>
        <a:p>
          <a:endParaRPr lang="en-US"/>
        </a:p>
      </dgm:t>
    </dgm:pt>
    <dgm:pt modelId="{00EEEE74-5917-4ED2-882A-7C373388FBA6}" type="pres">
      <dgm:prSet presAssocID="{D482F73C-B126-4BF6-92C6-C987C3F20DA7}" presName="child1" presStyleLbl="bgAcc1" presStyleIdx="0" presStyleCnt="4"/>
      <dgm:spPr/>
      <dgm:t>
        <a:bodyPr/>
        <a:lstStyle/>
        <a:p>
          <a:endParaRPr lang="en-US"/>
        </a:p>
      </dgm:t>
    </dgm:pt>
    <dgm:pt modelId="{5C432159-1397-4066-B749-F69588DF6698}" type="pres">
      <dgm:prSet presAssocID="{D482F73C-B126-4BF6-92C6-C987C3F20DA7}" presName="child1Text" presStyleLbl="bgAcc1" presStyleIdx="0" presStyleCnt="4">
        <dgm:presLayoutVars>
          <dgm:bulletEnabled val="1"/>
        </dgm:presLayoutVars>
      </dgm:prSet>
      <dgm:spPr/>
      <dgm:t>
        <a:bodyPr/>
        <a:lstStyle/>
        <a:p>
          <a:endParaRPr lang="en-US"/>
        </a:p>
      </dgm:t>
    </dgm:pt>
    <dgm:pt modelId="{9884F9D2-9BD5-49B7-8233-323D04D3B034}" type="pres">
      <dgm:prSet presAssocID="{D482F73C-B126-4BF6-92C6-C987C3F20DA7}" presName="child2group" presStyleCnt="0"/>
      <dgm:spPr/>
      <dgm:t>
        <a:bodyPr/>
        <a:lstStyle/>
        <a:p>
          <a:endParaRPr lang="en-US"/>
        </a:p>
      </dgm:t>
    </dgm:pt>
    <dgm:pt modelId="{31B67931-5EA0-4122-9E68-B55FF13E5BAD}" type="pres">
      <dgm:prSet presAssocID="{D482F73C-B126-4BF6-92C6-C987C3F20DA7}" presName="child2" presStyleLbl="bgAcc1" presStyleIdx="1" presStyleCnt="4"/>
      <dgm:spPr/>
      <dgm:t>
        <a:bodyPr/>
        <a:lstStyle/>
        <a:p>
          <a:endParaRPr lang="en-US"/>
        </a:p>
      </dgm:t>
    </dgm:pt>
    <dgm:pt modelId="{43874EF5-A65F-4AD2-B958-ED88FADFBC7A}" type="pres">
      <dgm:prSet presAssocID="{D482F73C-B126-4BF6-92C6-C987C3F20DA7}" presName="child2Text" presStyleLbl="bgAcc1" presStyleIdx="1" presStyleCnt="4">
        <dgm:presLayoutVars>
          <dgm:bulletEnabled val="1"/>
        </dgm:presLayoutVars>
      </dgm:prSet>
      <dgm:spPr/>
      <dgm:t>
        <a:bodyPr/>
        <a:lstStyle/>
        <a:p>
          <a:endParaRPr lang="en-US"/>
        </a:p>
      </dgm:t>
    </dgm:pt>
    <dgm:pt modelId="{601D9C5E-BEF0-4234-AA40-5666D6BD431F}" type="pres">
      <dgm:prSet presAssocID="{D482F73C-B126-4BF6-92C6-C987C3F20DA7}" presName="child3group" presStyleCnt="0"/>
      <dgm:spPr/>
      <dgm:t>
        <a:bodyPr/>
        <a:lstStyle/>
        <a:p>
          <a:endParaRPr lang="en-US"/>
        </a:p>
      </dgm:t>
    </dgm:pt>
    <dgm:pt modelId="{62BBB7DF-E121-47D7-A82B-FE520E8C6DBA}" type="pres">
      <dgm:prSet presAssocID="{D482F73C-B126-4BF6-92C6-C987C3F20DA7}" presName="child3" presStyleLbl="bgAcc1" presStyleIdx="2" presStyleCnt="4"/>
      <dgm:spPr/>
      <dgm:t>
        <a:bodyPr/>
        <a:lstStyle/>
        <a:p>
          <a:endParaRPr lang="en-US"/>
        </a:p>
      </dgm:t>
    </dgm:pt>
    <dgm:pt modelId="{42136D51-4307-462E-87ED-A68500924256}" type="pres">
      <dgm:prSet presAssocID="{D482F73C-B126-4BF6-92C6-C987C3F20DA7}" presName="child3Text" presStyleLbl="bgAcc1" presStyleIdx="2" presStyleCnt="4">
        <dgm:presLayoutVars>
          <dgm:bulletEnabled val="1"/>
        </dgm:presLayoutVars>
      </dgm:prSet>
      <dgm:spPr/>
      <dgm:t>
        <a:bodyPr/>
        <a:lstStyle/>
        <a:p>
          <a:endParaRPr lang="en-US"/>
        </a:p>
      </dgm:t>
    </dgm:pt>
    <dgm:pt modelId="{3B17CC4B-A1E3-445B-A8E4-FBE3C46E65F9}" type="pres">
      <dgm:prSet presAssocID="{D482F73C-B126-4BF6-92C6-C987C3F20DA7}" presName="child4group" presStyleCnt="0"/>
      <dgm:spPr/>
      <dgm:t>
        <a:bodyPr/>
        <a:lstStyle/>
        <a:p>
          <a:endParaRPr lang="en-US"/>
        </a:p>
      </dgm:t>
    </dgm:pt>
    <dgm:pt modelId="{76496890-4C66-4026-A0E5-C2CC3D5482A5}" type="pres">
      <dgm:prSet presAssocID="{D482F73C-B126-4BF6-92C6-C987C3F20DA7}" presName="child4" presStyleLbl="bgAcc1" presStyleIdx="3" presStyleCnt="4"/>
      <dgm:spPr/>
      <dgm:t>
        <a:bodyPr/>
        <a:lstStyle/>
        <a:p>
          <a:endParaRPr lang="en-US"/>
        </a:p>
      </dgm:t>
    </dgm:pt>
    <dgm:pt modelId="{2D3BDF02-07B0-4D29-9AD5-432B5CF928EC}" type="pres">
      <dgm:prSet presAssocID="{D482F73C-B126-4BF6-92C6-C987C3F20DA7}" presName="child4Text" presStyleLbl="bgAcc1" presStyleIdx="3" presStyleCnt="4">
        <dgm:presLayoutVars>
          <dgm:bulletEnabled val="1"/>
        </dgm:presLayoutVars>
      </dgm:prSet>
      <dgm:spPr/>
      <dgm:t>
        <a:bodyPr/>
        <a:lstStyle/>
        <a:p>
          <a:endParaRPr lang="en-US"/>
        </a:p>
      </dgm:t>
    </dgm:pt>
    <dgm:pt modelId="{B6DDF887-A541-4706-8811-39EBF9F7F34C}" type="pres">
      <dgm:prSet presAssocID="{D482F73C-B126-4BF6-92C6-C987C3F20DA7}" presName="childPlaceholder" presStyleCnt="0"/>
      <dgm:spPr/>
      <dgm:t>
        <a:bodyPr/>
        <a:lstStyle/>
        <a:p>
          <a:endParaRPr lang="en-US"/>
        </a:p>
      </dgm:t>
    </dgm:pt>
    <dgm:pt modelId="{7A89131A-07E4-4AB4-B0A1-6BCB43C05F13}" type="pres">
      <dgm:prSet presAssocID="{D482F73C-B126-4BF6-92C6-C987C3F20DA7}" presName="circle" presStyleCnt="0"/>
      <dgm:spPr/>
      <dgm:t>
        <a:bodyPr/>
        <a:lstStyle/>
        <a:p>
          <a:endParaRPr lang="en-US"/>
        </a:p>
      </dgm:t>
    </dgm:pt>
    <dgm:pt modelId="{0CB73956-2BBC-42FA-A8EB-D2DDAC33E5CB}" type="pres">
      <dgm:prSet presAssocID="{D482F73C-B126-4BF6-92C6-C987C3F20DA7}" presName="quadrant1" presStyleLbl="node1" presStyleIdx="0" presStyleCnt="4">
        <dgm:presLayoutVars>
          <dgm:chMax val="1"/>
          <dgm:bulletEnabled val="1"/>
        </dgm:presLayoutVars>
      </dgm:prSet>
      <dgm:spPr/>
      <dgm:t>
        <a:bodyPr/>
        <a:lstStyle/>
        <a:p>
          <a:endParaRPr lang="en-US"/>
        </a:p>
      </dgm:t>
    </dgm:pt>
    <dgm:pt modelId="{1764186B-F69B-48DA-A757-1F9956DD0AC2}" type="pres">
      <dgm:prSet presAssocID="{D482F73C-B126-4BF6-92C6-C987C3F20DA7}" presName="quadrant2" presStyleLbl="node1" presStyleIdx="1" presStyleCnt="4">
        <dgm:presLayoutVars>
          <dgm:chMax val="1"/>
          <dgm:bulletEnabled val="1"/>
        </dgm:presLayoutVars>
      </dgm:prSet>
      <dgm:spPr/>
      <dgm:t>
        <a:bodyPr/>
        <a:lstStyle/>
        <a:p>
          <a:endParaRPr lang="en-US"/>
        </a:p>
      </dgm:t>
    </dgm:pt>
    <dgm:pt modelId="{783A008F-D0E1-4905-A30A-D4325E159F7B}" type="pres">
      <dgm:prSet presAssocID="{D482F73C-B126-4BF6-92C6-C987C3F20DA7}" presName="quadrant3" presStyleLbl="node1" presStyleIdx="2" presStyleCnt="4">
        <dgm:presLayoutVars>
          <dgm:chMax val="1"/>
          <dgm:bulletEnabled val="1"/>
        </dgm:presLayoutVars>
      </dgm:prSet>
      <dgm:spPr/>
      <dgm:t>
        <a:bodyPr/>
        <a:lstStyle/>
        <a:p>
          <a:endParaRPr lang="en-US"/>
        </a:p>
      </dgm:t>
    </dgm:pt>
    <dgm:pt modelId="{4DD8194B-69CB-40DB-8B84-8E22F0ED7601}" type="pres">
      <dgm:prSet presAssocID="{D482F73C-B126-4BF6-92C6-C987C3F20DA7}" presName="quadrant4" presStyleLbl="node1" presStyleIdx="3" presStyleCnt="4">
        <dgm:presLayoutVars>
          <dgm:chMax val="1"/>
          <dgm:bulletEnabled val="1"/>
        </dgm:presLayoutVars>
      </dgm:prSet>
      <dgm:spPr/>
      <dgm:t>
        <a:bodyPr/>
        <a:lstStyle/>
        <a:p>
          <a:endParaRPr lang="en-US"/>
        </a:p>
      </dgm:t>
    </dgm:pt>
    <dgm:pt modelId="{65BE50D2-B006-489C-8464-79C51BC13D04}" type="pres">
      <dgm:prSet presAssocID="{D482F73C-B126-4BF6-92C6-C987C3F20DA7}" presName="quadrantPlaceholder" presStyleCnt="0"/>
      <dgm:spPr/>
      <dgm:t>
        <a:bodyPr/>
        <a:lstStyle/>
        <a:p>
          <a:endParaRPr lang="en-US"/>
        </a:p>
      </dgm:t>
    </dgm:pt>
    <dgm:pt modelId="{02437551-9C24-47F1-8590-1F067FF7617E}" type="pres">
      <dgm:prSet presAssocID="{D482F73C-B126-4BF6-92C6-C987C3F20DA7}" presName="center1" presStyleLbl="fgShp" presStyleIdx="0" presStyleCnt="2"/>
      <dgm:spPr/>
      <dgm:t>
        <a:bodyPr/>
        <a:lstStyle/>
        <a:p>
          <a:endParaRPr lang="en-US"/>
        </a:p>
      </dgm:t>
    </dgm:pt>
    <dgm:pt modelId="{0B57A1BC-E00B-4901-A141-4ED7056752E5}" type="pres">
      <dgm:prSet presAssocID="{D482F73C-B126-4BF6-92C6-C987C3F20DA7}" presName="center2" presStyleLbl="fgShp" presStyleIdx="1" presStyleCnt="2"/>
      <dgm:spPr/>
      <dgm:t>
        <a:bodyPr/>
        <a:lstStyle/>
        <a:p>
          <a:endParaRPr lang="en-US"/>
        </a:p>
      </dgm:t>
    </dgm:pt>
  </dgm:ptLst>
  <dgm:cxnLst>
    <dgm:cxn modelId="{6BF1D76B-170C-4266-B63F-4B53781E8088}" srcId="{94E7E1D4-D8F1-4336-8918-0278BF4CE4BA}" destId="{A77A77EE-0B33-4009-9EEB-0C666B793C7A}" srcOrd="0" destOrd="0" parTransId="{5F8E06A5-F164-4A5E-BC8E-CD4B98F96455}" sibTransId="{143C023D-D368-4A77-9F01-0C6A86B06F88}"/>
    <dgm:cxn modelId="{2F5BAAD8-40C9-4B07-A7E0-44E653641046}" type="presOf" srcId="{A77A77EE-0B33-4009-9EEB-0C666B793C7A}" destId="{42136D51-4307-462E-87ED-A68500924256}" srcOrd="1" destOrd="0" presId="urn:microsoft.com/office/officeart/2005/8/layout/cycle4"/>
    <dgm:cxn modelId="{8ED42AC6-2774-4D9F-AFA8-17576A8F8855}" type="presOf" srcId="{AE17A57D-120D-4FDD-A777-D50A37BDD24B}" destId="{42136D51-4307-462E-87ED-A68500924256}" srcOrd="1" destOrd="1" presId="urn:microsoft.com/office/officeart/2005/8/layout/cycle4"/>
    <dgm:cxn modelId="{77169F94-2411-48F1-AD4A-AD54CDF572D4}" srcId="{E50A2BC7-859D-4BED-BF28-B9ADB430E3CC}" destId="{7173CF2F-2C29-43F4-A333-DC1FF899020A}" srcOrd="0" destOrd="0" parTransId="{83CC8C5E-83EC-410A-B3D0-E5E72846FE85}" sibTransId="{86281C38-12F3-4669-9048-1BC696ABFD78}"/>
    <dgm:cxn modelId="{6A134D17-82BF-4EC2-8FF1-6D6D4AEAC326}" srcId="{94E7E1D4-D8F1-4336-8918-0278BF4CE4BA}" destId="{C24ADEB7-0A6E-4171-B170-172392E800A1}" srcOrd="2" destOrd="0" parTransId="{BB05FF89-59DD-4602-81F9-9706204DE23C}" sibTransId="{D62ABE1A-12E9-41E4-B502-23247447DEEB}"/>
    <dgm:cxn modelId="{CB7B263A-05BB-4B04-96F7-0210F84C88BF}" type="presOf" srcId="{AC3FC83F-FE8D-4C82-B8D4-087931B64D66}" destId="{43874EF5-A65F-4AD2-B958-ED88FADFBC7A}" srcOrd="1" destOrd="2" presId="urn:microsoft.com/office/officeart/2005/8/layout/cycle4"/>
    <dgm:cxn modelId="{417FBF70-9D66-4A4B-8C07-D27C18B135B4}" srcId="{E50A2BC7-859D-4BED-BF28-B9ADB430E3CC}" destId="{3F86D396-81E8-4F25-9BC7-A811A897930D}" srcOrd="2" destOrd="0" parTransId="{3F9F8159-3128-400E-8D0C-808D41792F8C}" sibTransId="{6BAC0DA5-B243-4FD7-94F4-23F6024DB9FB}"/>
    <dgm:cxn modelId="{C4B62A6C-5A35-40E9-BF13-6C9FFF7FEE98}" srcId="{D482F73C-B126-4BF6-92C6-C987C3F20DA7}" destId="{C61A9D1E-1FDD-4F2B-A22D-A2B84EC01EB1}" srcOrd="1" destOrd="0" parTransId="{7E866F1C-669D-4498-A544-B0EBF725EA2D}" sibTransId="{DFECADAD-4425-44BB-822C-99F27200F162}"/>
    <dgm:cxn modelId="{2C970C14-FB65-4072-BC12-C5C924B594E5}" type="presOf" srcId="{7173CF2F-2C29-43F4-A333-DC1FF899020A}" destId="{5C432159-1397-4066-B749-F69588DF6698}" srcOrd="1" destOrd="0" presId="urn:microsoft.com/office/officeart/2005/8/layout/cycle4"/>
    <dgm:cxn modelId="{341FC16A-4BD7-4BA9-BD6A-E67E2C60A800}" type="presOf" srcId="{EB8484F5-D0B1-407D-B203-F87FC08B288C}" destId="{2D3BDF02-07B0-4D29-9AD5-432B5CF928EC}" srcOrd="1" destOrd="0" presId="urn:microsoft.com/office/officeart/2005/8/layout/cycle4"/>
    <dgm:cxn modelId="{CA7B2327-CADD-48AB-99B9-6EF3FC96F09D}" srcId="{D482F73C-B126-4BF6-92C6-C987C3F20DA7}" destId="{94E7E1D4-D8F1-4336-8918-0278BF4CE4BA}" srcOrd="2" destOrd="0" parTransId="{3352C09B-0C36-4810-AD10-439E45DFBDDE}" sibTransId="{BD6945FC-321E-488F-8C5A-268CB69AE4B7}"/>
    <dgm:cxn modelId="{6263C194-4F9A-463B-908D-48837C37A2BC}" type="presOf" srcId="{A5127F53-C81F-48F8-8D92-B83016957E04}" destId="{31B67931-5EA0-4122-9E68-B55FF13E5BAD}" srcOrd="0" destOrd="1" presId="urn:microsoft.com/office/officeart/2005/8/layout/cycle4"/>
    <dgm:cxn modelId="{8A9F7B69-73C8-47DE-8731-52D60B0907E0}" type="presOf" srcId="{585CF9D1-3BB0-49A5-A6B6-EED84688113B}" destId="{31B67931-5EA0-4122-9E68-B55FF13E5BAD}" srcOrd="0" destOrd="0" presId="urn:microsoft.com/office/officeart/2005/8/layout/cycle4"/>
    <dgm:cxn modelId="{6762ED91-846D-44A6-9C80-51FB2339F616}" type="presOf" srcId="{3F86D396-81E8-4F25-9BC7-A811A897930D}" destId="{00EEEE74-5917-4ED2-882A-7C373388FBA6}" srcOrd="0" destOrd="2" presId="urn:microsoft.com/office/officeart/2005/8/layout/cycle4"/>
    <dgm:cxn modelId="{3621D216-EA6F-408F-B342-569AAE103C90}" srcId="{C61A9D1E-1FDD-4F2B-A22D-A2B84EC01EB1}" destId="{AC3FC83F-FE8D-4C82-B8D4-087931B64D66}" srcOrd="2" destOrd="0" parTransId="{5E4B129E-15DE-4D59-B800-7204B5A98163}" sibTransId="{A5A686D8-3A01-4A0C-B5BD-536F3072553C}"/>
    <dgm:cxn modelId="{EF90B872-2599-4CF3-8296-42F37C50CC21}" srcId="{C61A9D1E-1FDD-4F2B-A22D-A2B84EC01EB1}" destId="{A5127F53-C81F-48F8-8D92-B83016957E04}" srcOrd="1" destOrd="0" parTransId="{D5E176FC-CBCD-41D5-8CE4-8313E41ED43C}" sibTransId="{495EECD6-880F-48C9-A559-3D76540BDAD8}"/>
    <dgm:cxn modelId="{657EC8CB-9210-4676-BF14-E444EEE4EA5E}" type="presOf" srcId="{E50A2BC7-859D-4BED-BF28-B9ADB430E3CC}" destId="{0CB73956-2BBC-42FA-A8EB-D2DDAC33E5CB}" srcOrd="0" destOrd="0" presId="urn:microsoft.com/office/officeart/2005/8/layout/cycle4"/>
    <dgm:cxn modelId="{D73B2BC2-3428-45AB-9ED4-13DA67B9FCE2}" type="presOf" srcId="{C24ADEB7-0A6E-4171-B170-172392E800A1}" destId="{62BBB7DF-E121-47D7-A82B-FE520E8C6DBA}" srcOrd="0" destOrd="2" presId="urn:microsoft.com/office/officeart/2005/8/layout/cycle4"/>
    <dgm:cxn modelId="{AAF6FF8D-4064-4B96-B3D9-5C5695FA67D1}" type="presOf" srcId="{AC3FC83F-FE8D-4C82-B8D4-087931B64D66}" destId="{31B67931-5EA0-4122-9E68-B55FF13E5BAD}" srcOrd="0" destOrd="2" presId="urn:microsoft.com/office/officeart/2005/8/layout/cycle4"/>
    <dgm:cxn modelId="{628C18B7-E5DF-4C2E-BD24-25F43A13C959}" type="presOf" srcId="{7173CF2F-2C29-43F4-A333-DC1FF899020A}" destId="{00EEEE74-5917-4ED2-882A-7C373388FBA6}" srcOrd="0" destOrd="0" presId="urn:microsoft.com/office/officeart/2005/8/layout/cycle4"/>
    <dgm:cxn modelId="{D56D2228-FC6F-44E6-85A1-B6A600286B78}" type="presOf" srcId="{BA9DD951-B72C-4560-8E09-4F76230995C1}" destId="{5C432159-1397-4066-B749-F69588DF6698}" srcOrd="1" destOrd="1" presId="urn:microsoft.com/office/officeart/2005/8/layout/cycle4"/>
    <dgm:cxn modelId="{D7D57CE8-726E-45C9-B621-4A792658585D}" type="presOf" srcId="{EB8484F5-D0B1-407D-B203-F87FC08B288C}" destId="{76496890-4C66-4026-A0E5-C2CC3D5482A5}" srcOrd="0" destOrd="0" presId="urn:microsoft.com/office/officeart/2005/8/layout/cycle4"/>
    <dgm:cxn modelId="{FF857DFA-CE29-42E9-A6BE-2B44EA7063F1}" type="presOf" srcId="{585CF9D1-3BB0-49A5-A6B6-EED84688113B}" destId="{43874EF5-A65F-4AD2-B958-ED88FADFBC7A}" srcOrd="1" destOrd="0" presId="urn:microsoft.com/office/officeart/2005/8/layout/cycle4"/>
    <dgm:cxn modelId="{C7EEA365-2A7F-40D9-9BDF-A7470FDC1FAA}" srcId="{E50A2BC7-859D-4BED-BF28-B9ADB430E3CC}" destId="{BA9DD951-B72C-4560-8E09-4F76230995C1}" srcOrd="1" destOrd="0" parTransId="{E9ED529D-6784-44EC-8598-7D10F5BF701C}" sibTransId="{7BAC3AD9-773E-4C9F-9602-6384D0D45F80}"/>
    <dgm:cxn modelId="{E07DF248-2875-4A82-873A-FCB3ED8D2FA4}" type="presOf" srcId="{94E7E1D4-D8F1-4336-8918-0278BF4CE4BA}" destId="{783A008F-D0E1-4905-A30A-D4325E159F7B}" srcOrd="0" destOrd="0" presId="urn:microsoft.com/office/officeart/2005/8/layout/cycle4"/>
    <dgm:cxn modelId="{CB2D8627-C66C-48BB-9171-9EC371C56F02}" type="presOf" srcId="{BA9DD951-B72C-4560-8E09-4F76230995C1}" destId="{00EEEE74-5917-4ED2-882A-7C373388FBA6}" srcOrd="0" destOrd="1" presId="urn:microsoft.com/office/officeart/2005/8/layout/cycle4"/>
    <dgm:cxn modelId="{5D8A3EA8-F82E-44D9-BDC9-BC393CD694D5}" type="presOf" srcId="{C24ADEB7-0A6E-4171-B170-172392E800A1}" destId="{42136D51-4307-462E-87ED-A68500924256}" srcOrd="1" destOrd="2" presId="urn:microsoft.com/office/officeart/2005/8/layout/cycle4"/>
    <dgm:cxn modelId="{24EAEB0A-D078-40D0-B006-EA4484CC2597}" srcId="{D482F73C-B126-4BF6-92C6-C987C3F20DA7}" destId="{936F1C44-99F2-44F2-9C64-2CF9D789EA9F}" srcOrd="3" destOrd="0" parTransId="{6B4BEBB8-1329-4E54-AC79-40B2B72974EC}" sibTransId="{9625C061-9014-44AE-A317-2B12A5461734}"/>
    <dgm:cxn modelId="{3311BD7B-AE05-4B3D-9F53-05AD5D62693A}" type="presOf" srcId="{A5127F53-C81F-48F8-8D92-B83016957E04}" destId="{43874EF5-A65F-4AD2-B958-ED88FADFBC7A}" srcOrd="1" destOrd="1" presId="urn:microsoft.com/office/officeart/2005/8/layout/cycle4"/>
    <dgm:cxn modelId="{0D0D6139-A18C-4063-85DC-3961294F82FB}" srcId="{936F1C44-99F2-44F2-9C64-2CF9D789EA9F}" destId="{EB8484F5-D0B1-407D-B203-F87FC08B288C}" srcOrd="0" destOrd="0" parTransId="{822F016F-E7AB-425F-AB9B-C2D95B27EAB4}" sibTransId="{1C424716-7E1D-42C9-9C92-DB828A348382}"/>
    <dgm:cxn modelId="{A34A12F9-E8A0-491B-AAD5-83C54BFFF375}" type="presOf" srcId="{AE17A57D-120D-4FDD-A777-D50A37BDD24B}" destId="{62BBB7DF-E121-47D7-A82B-FE520E8C6DBA}" srcOrd="0" destOrd="1" presId="urn:microsoft.com/office/officeart/2005/8/layout/cycle4"/>
    <dgm:cxn modelId="{90F91D8B-F67C-4A95-8335-AA12C9C1B59A}" srcId="{D482F73C-B126-4BF6-92C6-C987C3F20DA7}" destId="{E50A2BC7-859D-4BED-BF28-B9ADB430E3CC}" srcOrd="0" destOrd="0" parTransId="{7ECF4CAB-22C1-4CB3-BFDA-93C019421B44}" sibTransId="{B684E65D-FA47-4C31-A509-A0CDC116D846}"/>
    <dgm:cxn modelId="{44F8B2DF-15FB-4CD7-B07F-E0DA5C8429A4}" type="presOf" srcId="{D482F73C-B126-4BF6-92C6-C987C3F20DA7}" destId="{0CDC7CD3-620B-4A84-ACFB-8B9EFDE2DC6A}" srcOrd="0" destOrd="0" presId="urn:microsoft.com/office/officeart/2005/8/layout/cycle4"/>
    <dgm:cxn modelId="{19BBE30E-54B3-4E33-A61E-3F2DCC8EB8E8}" type="presOf" srcId="{A77A77EE-0B33-4009-9EEB-0C666B793C7A}" destId="{62BBB7DF-E121-47D7-A82B-FE520E8C6DBA}" srcOrd="0" destOrd="0" presId="urn:microsoft.com/office/officeart/2005/8/layout/cycle4"/>
    <dgm:cxn modelId="{718F3D63-EB91-4062-A850-A9E56D914AA6}" type="presOf" srcId="{C61A9D1E-1FDD-4F2B-A22D-A2B84EC01EB1}" destId="{1764186B-F69B-48DA-A757-1F9956DD0AC2}" srcOrd="0" destOrd="0" presId="urn:microsoft.com/office/officeart/2005/8/layout/cycle4"/>
    <dgm:cxn modelId="{9E3DF9BD-AAB1-4F30-9355-53A4C3BCDDAD}" type="presOf" srcId="{3F86D396-81E8-4F25-9BC7-A811A897930D}" destId="{5C432159-1397-4066-B749-F69588DF6698}" srcOrd="1" destOrd="2" presId="urn:microsoft.com/office/officeart/2005/8/layout/cycle4"/>
    <dgm:cxn modelId="{373F1AC6-2555-4492-B3D3-8A3F0169F22A}" srcId="{94E7E1D4-D8F1-4336-8918-0278BF4CE4BA}" destId="{AE17A57D-120D-4FDD-A777-D50A37BDD24B}" srcOrd="1" destOrd="0" parTransId="{C139C474-B8EB-4D87-9005-D52BD6932C50}" sibTransId="{FE79305D-7E13-49D5-A0FF-3E17049EB6B8}"/>
    <dgm:cxn modelId="{D880E304-D697-40F2-A92B-C3059C2A43EB}" srcId="{C61A9D1E-1FDD-4F2B-A22D-A2B84EC01EB1}" destId="{585CF9D1-3BB0-49A5-A6B6-EED84688113B}" srcOrd="0" destOrd="0" parTransId="{6D09D2A5-F7CA-4594-959A-D9E1439D300B}" sibTransId="{98B2A513-1CCD-4CC5-A73C-0FC7F3736C89}"/>
    <dgm:cxn modelId="{77E5B51D-FE88-48F5-BC8C-775FAC8945FE}" type="presOf" srcId="{936F1C44-99F2-44F2-9C64-2CF9D789EA9F}" destId="{4DD8194B-69CB-40DB-8B84-8E22F0ED7601}" srcOrd="0" destOrd="0" presId="urn:microsoft.com/office/officeart/2005/8/layout/cycle4"/>
    <dgm:cxn modelId="{A6ED0411-22B2-4B60-A8DB-7812D46067C5}" type="presParOf" srcId="{0CDC7CD3-620B-4A84-ACFB-8B9EFDE2DC6A}" destId="{A69A204F-1803-43E3-B7AA-455029B39B72}" srcOrd="0" destOrd="0" presId="urn:microsoft.com/office/officeart/2005/8/layout/cycle4"/>
    <dgm:cxn modelId="{5445E632-CAB8-4812-BA91-35A48047048B}" type="presParOf" srcId="{A69A204F-1803-43E3-B7AA-455029B39B72}" destId="{323A6307-99EB-4538-93DB-49D2DDAF8C66}" srcOrd="0" destOrd="0" presId="urn:microsoft.com/office/officeart/2005/8/layout/cycle4"/>
    <dgm:cxn modelId="{EDC5556D-559B-49E9-B18F-14C61210C94B}" type="presParOf" srcId="{323A6307-99EB-4538-93DB-49D2DDAF8C66}" destId="{00EEEE74-5917-4ED2-882A-7C373388FBA6}" srcOrd="0" destOrd="0" presId="urn:microsoft.com/office/officeart/2005/8/layout/cycle4"/>
    <dgm:cxn modelId="{A5B44CAC-0285-49DD-AD12-27DD628F8ECF}" type="presParOf" srcId="{323A6307-99EB-4538-93DB-49D2DDAF8C66}" destId="{5C432159-1397-4066-B749-F69588DF6698}" srcOrd="1" destOrd="0" presId="urn:microsoft.com/office/officeart/2005/8/layout/cycle4"/>
    <dgm:cxn modelId="{F5C9A001-32A7-4774-869F-AD2602AF4E61}" type="presParOf" srcId="{A69A204F-1803-43E3-B7AA-455029B39B72}" destId="{9884F9D2-9BD5-49B7-8233-323D04D3B034}" srcOrd="1" destOrd="0" presId="urn:microsoft.com/office/officeart/2005/8/layout/cycle4"/>
    <dgm:cxn modelId="{FB7F1C1C-94E1-4853-A920-B87830C18860}" type="presParOf" srcId="{9884F9D2-9BD5-49B7-8233-323D04D3B034}" destId="{31B67931-5EA0-4122-9E68-B55FF13E5BAD}" srcOrd="0" destOrd="0" presId="urn:microsoft.com/office/officeart/2005/8/layout/cycle4"/>
    <dgm:cxn modelId="{1067443B-913D-424F-AE11-C99B3D3FAB4B}" type="presParOf" srcId="{9884F9D2-9BD5-49B7-8233-323D04D3B034}" destId="{43874EF5-A65F-4AD2-B958-ED88FADFBC7A}" srcOrd="1" destOrd="0" presId="urn:microsoft.com/office/officeart/2005/8/layout/cycle4"/>
    <dgm:cxn modelId="{46FA3743-105C-446A-A71A-5572469365FF}" type="presParOf" srcId="{A69A204F-1803-43E3-B7AA-455029B39B72}" destId="{601D9C5E-BEF0-4234-AA40-5666D6BD431F}" srcOrd="2" destOrd="0" presId="urn:microsoft.com/office/officeart/2005/8/layout/cycle4"/>
    <dgm:cxn modelId="{F406840E-A72C-48FE-95D6-E2EB014A143F}" type="presParOf" srcId="{601D9C5E-BEF0-4234-AA40-5666D6BD431F}" destId="{62BBB7DF-E121-47D7-A82B-FE520E8C6DBA}" srcOrd="0" destOrd="0" presId="urn:microsoft.com/office/officeart/2005/8/layout/cycle4"/>
    <dgm:cxn modelId="{38499F75-2D55-4268-AC7B-800F7DA369B8}" type="presParOf" srcId="{601D9C5E-BEF0-4234-AA40-5666D6BD431F}" destId="{42136D51-4307-462E-87ED-A68500924256}" srcOrd="1" destOrd="0" presId="urn:microsoft.com/office/officeart/2005/8/layout/cycle4"/>
    <dgm:cxn modelId="{9892219C-DB4A-4DA2-A338-FB07BEAA044B}" type="presParOf" srcId="{A69A204F-1803-43E3-B7AA-455029B39B72}" destId="{3B17CC4B-A1E3-445B-A8E4-FBE3C46E65F9}" srcOrd="3" destOrd="0" presId="urn:microsoft.com/office/officeart/2005/8/layout/cycle4"/>
    <dgm:cxn modelId="{0F4001E9-3975-4EFC-898C-4EB7B0359399}" type="presParOf" srcId="{3B17CC4B-A1E3-445B-A8E4-FBE3C46E65F9}" destId="{76496890-4C66-4026-A0E5-C2CC3D5482A5}" srcOrd="0" destOrd="0" presId="urn:microsoft.com/office/officeart/2005/8/layout/cycle4"/>
    <dgm:cxn modelId="{DB33E509-83BA-4540-A9CF-5107ACE3306A}" type="presParOf" srcId="{3B17CC4B-A1E3-445B-A8E4-FBE3C46E65F9}" destId="{2D3BDF02-07B0-4D29-9AD5-432B5CF928EC}" srcOrd="1" destOrd="0" presId="urn:microsoft.com/office/officeart/2005/8/layout/cycle4"/>
    <dgm:cxn modelId="{8383AFCD-706F-409A-B00E-ED53B5CBFB49}" type="presParOf" srcId="{A69A204F-1803-43E3-B7AA-455029B39B72}" destId="{B6DDF887-A541-4706-8811-39EBF9F7F34C}" srcOrd="4" destOrd="0" presId="urn:microsoft.com/office/officeart/2005/8/layout/cycle4"/>
    <dgm:cxn modelId="{C3984D20-2018-4F2E-8ACE-775053988EEB}" type="presParOf" srcId="{0CDC7CD3-620B-4A84-ACFB-8B9EFDE2DC6A}" destId="{7A89131A-07E4-4AB4-B0A1-6BCB43C05F13}" srcOrd="1" destOrd="0" presId="urn:microsoft.com/office/officeart/2005/8/layout/cycle4"/>
    <dgm:cxn modelId="{5DB40F67-F80C-4482-9963-1F995A0DF458}" type="presParOf" srcId="{7A89131A-07E4-4AB4-B0A1-6BCB43C05F13}" destId="{0CB73956-2BBC-42FA-A8EB-D2DDAC33E5CB}" srcOrd="0" destOrd="0" presId="urn:microsoft.com/office/officeart/2005/8/layout/cycle4"/>
    <dgm:cxn modelId="{F41C3E01-9802-48C6-9A5B-8E88E93DCBE5}" type="presParOf" srcId="{7A89131A-07E4-4AB4-B0A1-6BCB43C05F13}" destId="{1764186B-F69B-48DA-A757-1F9956DD0AC2}" srcOrd="1" destOrd="0" presId="urn:microsoft.com/office/officeart/2005/8/layout/cycle4"/>
    <dgm:cxn modelId="{A94CD55A-18D3-4287-800F-07A1387AB43C}" type="presParOf" srcId="{7A89131A-07E4-4AB4-B0A1-6BCB43C05F13}" destId="{783A008F-D0E1-4905-A30A-D4325E159F7B}" srcOrd="2" destOrd="0" presId="urn:microsoft.com/office/officeart/2005/8/layout/cycle4"/>
    <dgm:cxn modelId="{376713C1-93CC-4EBE-B17E-CD0EB9D5F7C9}" type="presParOf" srcId="{7A89131A-07E4-4AB4-B0A1-6BCB43C05F13}" destId="{4DD8194B-69CB-40DB-8B84-8E22F0ED7601}" srcOrd="3" destOrd="0" presId="urn:microsoft.com/office/officeart/2005/8/layout/cycle4"/>
    <dgm:cxn modelId="{1B1233DA-45EA-4A0F-BED0-71F29103A938}" type="presParOf" srcId="{7A89131A-07E4-4AB4-B0A1-6BCB43C05F13}" destId="{65BE50D2-B006-489C-8464-79C51BC13D04}" srcOrd="4" destOrd="0" presId="urn:microsoft.com/office/officeart/2005/8/layout/cycle4"/>
    <dgm:cxn modelId="{F6FD65EE-73ED-4332-8008-208B74870F52}" type="presParOf" srcId="{0CDC7CD3-620B-4A84-ACFB-8B9EFDE2DC6A}" destId="{02437551-9C24-47F1-8590-1F067FF7617E}" srcOrd="2" destOrd="0" presId="urn:microsoft.com/office/officeart/2005/8/layout/cycle4"/>
    <dgm:cxn modelId="{D2055DD3-8A61-48E3-9AF7-EECBC59B5A30}" type="presParOf" srcId="{0CDC7CD3-620B-4A84-ACFB-8B9EFDE2DC6A}" destId="{0B57A1BC-E00B-4901-A141-4ED7056752E5}" srcOrd="3" destOrd="0" presId="urn:microsoft.com/office/officeart/2005/8/layout/cycle4"/>
  </dgm:cxnLst>
  <dgm:bg/>
  <dgm:whole/>
</dgm:dataModel>
</file>

<file path=ppt/diagrams/data2.xml><?xml version="1.0" encoding="utf-8"?>
<dgm:dataModel xmlns:dgm="http://schemas.openxmlformats.org/drawingml/2006/diagram" xmlns:a="http://schemas.openxmlformats.org/drawingml/2006/main">
  <dgm:ptLst>
    <dgm:pt modelId="{D482F73C-B126-4BF6-92C6-C987C3F20DA7}" type="doc">
      <dgm:prSet loTypeId="urn:microsoft.com/office/officeart/2005/8/layout/cycle4" loCatId="cycle" qsTypeId="urn:microsoft.com/office/officeart/2005/8/quickstyle/3d7" qsCatId="3D" csTypeId="urn:microsoft.com/office/officeart/2005/8/colors/colorful2" csCatId="colorful" phldr="1"/>
      <dgm:spPr/>
      <dgm:t>
        <a:bodyPr/>
        <a:lstStyle/>
        <a:p>
          <a:endParaRPr lang="en-US"/>
        </a:p>
      </dgm:t>
    </dgm:pt>
    <dgm:pt modelId="{E50A2BC7-859D-4BED-BF28-B9ADB430E3CC}">
      <dgm:prSet phldrT="[Text]" custT="1"/>
      <dgm:spPr/>
      <dgm:t>
        <a:bodyPr/>
        <a:lstStyle/>
        <a:p>
          <a:r>
            <a:rPr lang="en-US" sz="2400" b="1" dirty="0" smtClean="0"/>
            <a:t>Discover &amp; Install</a:t>
          </a:r>
          <a:endParaRPr lang="en-US" sz="1600" b="1" dirty="0"/>
        </a:p>
      </dgm:t>
    </dgm:pt>
    <dgm:pt modelId="{7ECF4CAB-22C1-4CB3-BFDA-93C019421B44}" type="parTrans" cxnId="{90F91D8B-F67C-4A95-8335-AA12C9C1B59A}">
      <dgm:prSet/>
      <dgm:spPr/>
      <dgm:t>
        <a:bodyPr/>
        <a:lstStyle/>
        <a:p>
          <a:endParaRPr lang="en-US"/>
        </a:p>
      </dgm:t>
    </dgm:pt>
    <dgm:pt modelId="{B684E65D-FA47-4C31-A509-A0CDC116D846}" type="sibTrans" cxnId="{90F91D8B-F67C-4A95-8335-AA12C9C1B59A}">
      <dgm:prSet/>
      <dgm:spPr/>
      <dgm:t>
        <a:bodyPr/>
        <a:lstStyle/>
        <a:p>
          <a:endParaRPr lang="en-US"/>
        </a:p>
      </dgm:t>
    </dgm:pt>
    <dgm:pt modelId="{94E7E1D4-D8F1-4336-8918-0278BF4CE4BA}">
      <dgm:prSet phldrT="[Text]" custT="1"/>
      <dgm:spPr/>
      <dgm:t>
        <a:bodyPr/>
        <a:lstStyle/>
        <a:p>
          <a:r>
            <a:rPr lang="en-US" sz="2400" b="1" dirty="0" smtClean="0"/>
            <a:t>Perform</a:t>
          </a:r>
          <a:endParaRPr lang="en-US" sz="2900" b="1" dirty="0"/>
        </a:p>
      </dgm:t>
    </dgm:pt>
    <dgm:pt modelId="{3352C09B-0C36-4810-AD10-439E45DFBDDE}" type="parTrans" cxnId="{CA7B2327-CADD-48AB-99B9-6EF3FC96F09D}">
      <dgm:prSet/>
      <dgm:spPr/>
      <dgm:t>
        <a:bodyPr/>
        <a:lstStyle/>
        <a:p>
          <a:endParaRPr lang="en-US"/>
        </a:p>
      </dgm:t>
    </dgm:pt>
    <dgm:pt modelId="{BD6945FC-321E-488F-8C5A-268CB69AE4B7}" type="sibTrans" cxnId="{CA7B2327-CADD-48AB-99B9-6EF3FC96F09D}">
      <dgm:prSet/>
      <dgm:spPr/>
      <dgm:t>
        <a:bodyPr/>
        <a:lstStyle/>
        <a:p>
          <a:endParaRPr lang="en-US"/>
        </a:p>
      </dgm:t>
    </dgm:pt>
    <dgm:pt modelId="{C61A9D1E-1FDD-4F2B-A22D-A2B84EC01EB1}">
      <dgm:prSet phldrT="[Text]" custT="1"/>
      <dgm:spPr/>
      <dgm:t>
        <a:bodyPr/>
        <a:lstStyle/>
        <a:p>
          <a:r>
            <a:rPr lang="en-US" sz="2400" b="1" dirty="0" smtClean="0"/>
            <a:t>Configure</a:t>
          </a:r>
          <a:endParaRPr lang="en-US" sz="1600" b="1" dirty="0"/>
        </a:p>
      </dgm:t>
    </dgm:pt>
    <dgm:pt modelId="{DFECADAD-4425-44BB-822C-99F27200F162}" type="sibTrans" cxnId="{C4B62A6C-5A35-40E9-BF13-6C9FFF7FEE98}">
      <dgm:prSet/>
      <dgm:spPr/>
      <dgm:t>
        <a:bodyPr/>
        <a:lstStyle/>
        <a:p>
          <a:endParaRPr lang="en-US"/>
        </a:p>
      </dgm:t>
    </dgm:pt>
    <dgm:pt modelId="{7E866F1C-669D-4498-A544-B0EBF725EA2D}" type="parTrans" cxnId="{C4B62A6C-5A35-40E9-BF13-6C9FFF7FEE98}">
      <dgm:prSet/>
      <dgm:spPr/>
      <dgm:t>
        <a:bodyPr/>
        <a:lstStyle/>
        <a:p>
          <a:endParaRPr lang="en-US"/>
        </a:p>
      </dgm:t>
    </dgm:pt>
    <dgm:pt modelId="{936F1C44-99F2-44F2-9C64-2CF9D789EA9F}">
      <dgm:prSet phldrT="[Text]" custT="1"/>
      <dgm:spPr/>
      <dgm:t>
        <a:bodyPr/>
        <a:lstStyle/>
        <a:p>
          <a:r>
            <a:rPr lang="en-US" sz="2400" b="1" dirty="0" smtClean="0"/>
            <a:t>Diagnose</a:t>
          </a:r>
          <a:endParaRPr lang="en-US" sz="1700" b="1" dirty="0"/>
        </a:p>
      </dgm:t>
    </dgm:pt>
    <dgm:pt modelId="{9625C061-9014-44AE-A317-2B12A5461734}" type="sibTrans" cxnId="{24EAEB0A-D078-40D0-B006-EA4484CC2597}">
      <dgm:prSet/>
      <dgm:spPr/>
      <dgm:t>
        <a:bodyPr/>
        <a:lstStyle/>
        <a:p>
          <a:endParaRPr lang="en-US"/>
        </a:p>
      </dgm:t>
    </dgm:pt>
    <dgm:pt modelId="{6B4BEBB8-1329-4E54-AC79-40B2B72974EC}" type="parTrans" cxnId="{24EAEB0A-D078-40D0-B006-EA4484CC2597}">
      <dgm:prSet/>
      <dgm:spPr/>
      <dgm:t>
        <a:bodyPr/>
        <a:lstStyle/>
        <a:p>
          <a:endParaRPr lang="en-US"/>
        </a:p>
      </dgm:t>
    </dgm:pt>
    <dgm:pt modelId="{0CDC7CD3-620B-4A84-ACFB-8B9EFDE2DC6A}" type="pres">
      <dgm:prSet presAssocID="{D482F73C-B126-4BF6-92C6-C987C3F20DA7}" presName="cycleMatrixDiagram" presStyleCnt="0">
        <dgm:presLayoutVars>
          <dgm:chMax val="1"/>
          <dgm:dir/>
          <dgm:animLvl val="lvl"/>
          <dgm:resizeHandles val="exact"/>
        </dgm:presLayoutVars>
      </dgm:prSet>
      <dgm:spPr/>
      <dgm:t>
        <a:bodyPr/>
        <a:lstStyle/>
        <a:p>
          <a:endParaRPr lang="en-US"/>
        </a:p>
      </dgm:t>
    </dgm:pt>
    <dgm:pt modelId="{A69A204F-1803-43E3-B7AA-455029B39B72}" type="pres">
      <dgm:prSet presAssocID="{D482F73C-B126-4BF6-92C6-C987C3F20DA7}" presName="children" presStyleCnt="0"/>
      <dgm:spPr/>
      <dgm:t>
        <a:bodyPr/>
        <a:lstStyle/>
        <a:p>
          <a:endParaRPr lang="en-US"/>
        </a:p>
      </dgm:t>
    </dgm:pt>
    <dgm:pt modelId="{B6DDF887-A541-4706-8811-39EBF9F7F34C}" type="pres">
      <dgm:prSet presAssocID="{D482F73C-B126-4BF6-92C6-C987C3F20DA7}" presName="childPlaceholder" presStyleCnt="0"/>
      <dgm:spPr/>
      <dgm:t>
        <a:bodyPr/>
        <a:lstStyle/>
        <a:p>
          <a:endParaRPr lang="en-US"/>
        </a:p>
      </dgm:t>
    </dgm:pt>
    <dgm:pt modelId="{7A89131A-07E4-4AB4-B0A1-6BCB43C05F13}" type="pres">
      <dgm:prSet presAssocID="{D482F73C-B126-4BF6-92C6-C987C3F20DA7}" presName="circle" presStyleCnt="0"/>
      <dgm:spPr/>
      <dgm:t>
        <a:bodyPr/>
        <a:lstStyle/>
        <a:p>
          <a:endParaRPr lang="en-US"/>
        </a:p>
      </dgm:t>
    </dgm:pt>
    <dgm:pt modelId="{0CB73956-2BBC-42FA-A8EB-D2DDAC33E5CB}" type="pres">
      <dgm:prSet presAssocID="{D482F73C-B126-4BF6-92C6-C987C3F20DA7}" presName="quadrant1" presStyleLbl="node1" presStyleIdx="0" presStyleCnt="4">
        <dgm:presLayoutVars>
          <dgm:chMax val="1"/>
          <dgm:bulletEnabled val="1"/>
        </dgm:presLayoutVars>
      </dgm:prSet>
      <dgm:spPr/>
      <dgm:t>
        <a:bodyPr/>
        <a:lstStyle/>
        <a:p>
          <a:endParaRPr lang="en-US"/>
        </a:p>
      </dgm:t>
    </dgm:pt>
    <dgm:pt modelId="{1764186B-F69B-48DA-A757-1F9956DD0AC2}" type="pres">
      <dgm:prSet presAssocID="{D482F73C-B126-4BF6-92C6-C987C3F20DA7}" presName="quadrant2" presStyleLbl="node1" presStyleIdx="1" presStyleCnt="4" custLinFactNeighborY="-946">
        <dgm:presLayoutVars>
          <dgm:chMax val="1"/>
          <dgm:bulletEnabled val="1"/>
        </dgm:presLayoutVars>
      </dgm:prSet>
      <dgm:spPr/>
      <dgm:t>
        <a:bodyPr/>
        <a:lstStyle/>
        <a:p>
          <a:endParaRPr lang="en-US"/>
        </a:p>
      </dgm:t>
    </dgm:pt>
    <dgm:pt modelId="{783A008F-D0E1-4905-A30A-D4325E159F7B}" type="pres">
      <dgm:prSet presAssocID="{D482F73C-B126-4BF6-92C6-C987C3F20DA7}" presName="quadrant3" presStyleLbl="node1" presStyleIdx="2" presStyleCnt="4">
        <dgm:presLayoutVars>
          <dgm:chMax val="1"/>
          <dgm:bulletEnabled val="1"/>
        </dgm:presLayoutVars>
      </dgm:prSet>
      <dgm:spPr/>
      <dgm:t>
        <a:bodyPr/>
        <a:lstStyle/>
        <a:p>
          <a:endParaRPr lang="en-US"/>
        </a:p>
      </dgm:t>
    </dgm:pt>
    <dgm:pt modelId="{4DD8194B-69CB-40DB-8B84-8E22F0ED7601}" type="pres">
      <dgm:prSet presAssocID="{D482F73C-B126-4BF6-92C6-C987C3F20DA7}" presName="quadrant4" presStyleLbl="node1" presStyleIdx="3" presStyleCnt="4">
        <dgm:presLayoutVars>
          <dgm:chMax val="1"/>
          <dgm:bulletEnabled val="1"/>
        </dgm:presLayoutVars>
      </dgm:prSet>
      <dgm:spPr/>
      <dgm:t>
        <a:bodyPr/>
        <a:lstStyle/>
        <a:p>
          <a:endParaRPr lang="en-US"/>
        </a:p>
      </dgm:t>
    </dgm:pt>
    <dgm:pt modelId="{65BE50D2-B006-489C-8464-79C51BC13D04}" type="pres">
      <dgm:prSet presAssocID="{D482F73C-B126-4BF6-92C6-C987C3F20DA7}" presName="quadrantPlaceholder" presStyleCnt="0"/>
      <dgm:spPr/>
      <dgm:t>
        <a:bodyPr/>
        <a:lstStyle/>
        <a:p>
          <a:endParaRPr lang="en-US"/>
        </a:p>
      </dgm:t>
    </dgm:pt>
    <dgm:pt modelId="{02437551-9C24-47F1-8590-1F067FF7617E}" type="pres">
      <dgm:prSet presAssocID="{D482F73C-B126-4BF6-92C6-C987C3F20DA7}" presName="center1" presStyleLbl="fgShp" presStyleIdx="0" presStyleCnt="2"/>
      <dgm:spPr/>
      <dgm:t>
        <a:bodyPr/>
        <a:lstStyle/>
        <a:p>
          <a:endParaRPr lang="en-US"/>
        </a:p>
      </dgm:t>
    </dgm:pt>
    <dgm:pt modelId="{0B57A1BC-E00B-4901-A141-4ED7056752E5}" type="pres">
      <dgm:prSet presAssocID="{D482F73C-B126-4BF6-92C6-C987C3F20DA7}" presName="center2" presStyleLbl="fgShp" presStyleIdx="1" presStyleCnt="2"/>
      <dgm:spPr/>
      <dgm:t>
        <a:bodyPr/>
        <a:lstStyle/>
        <a:p>
          <a:endParaRPr lang="en-US"/>
        </a:p>
      </dgm:t>
    </dgm:pt>
  </dgm:ptLst>
  <dgm:cxnLst>
    <dgm:cxn modelId="{DCCF695D-475B-471D-A867-2F56DFC7793F}" type="presOf" srcId="{936F1C44-99F2-44F2-9C64-2CF9D789EA9F}" destId="{4DD8194B-69CB-40DB-8B84-8E22F0ED7601}" srcOrd="0" destOrd="0" presId="urn:microsoft.com/office/officeart/2005/8/layout/cycle4"/>
    <dgm:cxn modelId="{751AE56F-C010-480A-AA57-E4E43B12F0A0}" type="presOf" srcId="{D482F73C-B126-4BF6-92C6-C987C3F20DA7}" destId="{0CDC7CD3-620B-4A84-ACFB-8B9EFDE2DC6A}" srcOrd="0" destOrd="0" presId="urn:microsoft.com/office/officeart/2005/8/layout/cycle4"/>
    <dgm:cxn modelId="{90F91D8B-F67C-4A95-8335-AA12C9C1B59A}" srcId="{D482F73C-B126-4BF6-92C6-C987C3F20DA7}" destId="{E50A2BC7-859D-4BED-BF28-B9ADB430E3CC}" srcOrd="0" destOrd="0" parTransId="{7ECF4CAB-22C1-4CB3-BFDA-93C019421B44}" sibTransId="{B684E65D-FA47-4C31-A509-A0CDC116D846}"/>
    <dgm:cxn modelId="{C4B62A6C-5A35-40E9-BF13-6C9FFF7FEE98}" srcId="{D482F73C-B126-4BF6-92C6-C987C3F20DA7}" destId="{C61A9D1E-1FDD-4F2B-A22D-A2B84EC01EB1}" srcOrd="1" destOrd="0" parTransId="{7E866F1C-669D-4498-A544-B0EBF725EA2D}" sibTransId="{DFECADAD-4425-44BB-822C-99F27200F162}"/>
    <dgm:cxn modelId="{CA7B2327-CADD-48AB-99B9-6EF3FC96F09D}" srcId="{D482F73C-B126-4BF6-92C6-C987C3F20DA7}" destId="{94E7E1D4-D8F1-4336-8918-0278BF4CE4BA}" srcOrd="2" destOrd="0" parTransId="{3352C09B-0C36-4810-AD10-439E45DFBDDE}" sibTransId="{BD6945FC-321E-488F-8C5A-268CB69AE4B7}"/>
    <dgm:cxn modelId="{A007AE34-39EE-40EF-BC7D-65ADB1FF9E10}" type="presOf" srcId="{E50A2BC7-859D-4BED-BF28-B9ADB430E3CC}" destId="{0CB73956-2BBC-42FA-A8EB-D2DDAC33E5CB}" srcOrd="0" destOrd="0" presId="urn:microsoft.com/office/officeart/2005/8/layout/cycle4"/>
    <dgm:cxn modelId="{64FAC1EF-82CE-4145-ABB5-DACC0AF36371}" type="presOf" srcId="{94E7E1D4-D8F1-4336-8918-0278BF4CE4BA}" destId="{783A008F-D0E1-4905-A30A-D4325E159F7B}" srcOrd="0" destOrd="0" presId="urn:microsoft.com/office/officeart/2005/8/layout/cycle4"/>
    <dgm:cxn modelId="{E3D43989-D520-4D59-8291-B50EFA4F10C0}" type="presOf" srcId="{C61A9D1E-1FDD-4F2B-A22D-A2B84EC01EB1}" destId="{1764186B-F69B-48DA-A757-1F9956DD0AC2}" srcOrd="0" destOrd="0" presId="urn:microsoft.com/office/officeart/2005/8/layout/cycle4"/>
    <dgm:cxn modelId="{24EAEB0A-D078-40D0-B006-EA4484CC2597}" srcId="{D482F73C-B126-4BF6-92C6-C987C3F20DA7}" destId="{936F1C44-99F2-44F2-9C64-2CF9D789EA9F}" srcOrd="3" destOrd="0" parTransId="{6B4BEBB8-1329-4E54-AC79-40B2B72974EC}" sibTransId="{9625C061-9014-44AE-A317-2B12A5461734}"/>
    <dgm:cxn modelId="{5EBB23D3-1373-47C6-9781-84FA8419550D}" type="presParOf" srcId="{0CDC7CD3-620B-4A84-ACFB-8B9EFDE2DC6A}" destId="{A69A204F-1803-43E3-B7AA-455029B39B72}" srcOrd="0" destOrd="0" presId="urn:microsoft.com/office/officeart/2005/8/layout/cycle4"/>
    <dgm:cxn modelId="{DB89659A-0F69-4C01-9264-647F83D6E00D}" type="presParOf" srcId="{A69A204F-1803-43E3-B7AA-455029B39B72}" destId="{B6DDF887-A541-4706-8811-39EBF9F7F34C}" srcOrd="0" destOrd="0" presId="urn:microsoft.com/office/officeart/2005/8/layout/cycle4"/>
    <dgm:cxn modelId="{1EC133A0-B44F-444F-BE61-26BDCDC15FDE}" type="presParOf" srcId="{0CDC7CD3-620B-4A84-ACFB-8B9EFDE2DC6A}" destId="{7A89131A-07E4-4AB4-B0A1-6BCB43C05F13}" srcOrd="1" destOrd="0" presId="urn:microsoft.com/office/officeart/2005/8/layout/cycle4"/>
    <dgm:cxn modelId="{1E34A2E9-B40C-44C5-8453-6A26C4F324DA}" type="presParOf" srcId="{7A89131A-07E4-4AB4-B0A1-6BCB43C05F13}" destId="{0CB73956-2BBC-42FA-A8EB-D2DDAC33E5CB}" srcOrd="0" destOrd="0" presId="urn:microsoft.com/office/officeart/2005/8/layout/cycle4"/>
    <dgm:cxn modelId="{B2522086-5E08-4565-9F84-88A7D4085710}" type="presParOf" srcId="{7A89131A-07E4-4AB4-B0A1-6BCB43C05F13}" destId="{1764186B-F69B-48DA-A757-1F9956DD0AC2}" srcOrd="1" destOrd="0" presId="urn:microsoft.com/office/officeart/2005/8/layout/cycle4"/>
    <dgm:cxn modelId="{CC181937-3DCC-4310-AE02-23B11DD3347E}" type="presParOf" srcId="{7A89131A-07E4-4AB4-B0A1-6BCB43C05F13}" destId="{783A008F-D0E1-4905-A30A-D4325E159F7B}" srcOrd="2" destOrd="0" presId="urn:microsoft.com/office/officeart/2005/8/layout/cycle4"/>
    <dgm:cxn modelId="{5A2F0A3E-D443-4BC2-B65A-3C70EF5775C1}" type="presParOf" srcId="{7A89131A-07E4-4AB4-B0A1-6BCB43C05F13}" destId="{4DD8194B-69CB-40DB-8B84-8E22F0ED7601}" srcOrd="3" destOrd="0" presId="urn:microsoft.com/office/officeart/2005/8/layout/cycle4"/>
    <dgm:cxn modelId="{8B1B5E7B-0A70-4D44-A6C5-F7D97ED539D7}" type="presParOf" srcId="{7A89131A-07E4-4AB4-B0A1-6BCB43C05F13}" destId="{65BE50D2-B006-489C-8464-79C51BC13D04}" srcOrd="4" destOrd="0" presId="urn:microsoft.com/office/officeart/2005/8/layout/cycle4"/>
    <dgm:cxn modelId="{E0C2E579-AFA7-4363-B7F3-A3112FC3D442}" type="presParOf" srcId="{0CDC7CD3-620B-4A84-ACFB-8B9EFDE2DC6A}" destId="{02437551-9C24-47F1-8590-1F067FF7617E}" srcOrd="2" destOrd="0" presId="urn:microsoft.com/office/officeart/2005/8/layout/cycle4"/>
    <dgm:cxn modelId="{25AAE028-4F38-4030-8E41-C213A27F3B8B}" type="presParOf" srcId="{0CDC7CD3-620B-4A84-ACFB-8B9EFDE2DC6A}" destId="{0B57A1BC-E00B-4901-A141-4ED7056752E5}" srcOrd="3" destOrd="0" presId="urn:microsoft.com/office/officeart/2005/8/layout/cycle4"/>
  </dgm:cxnLst>
  <dgm:bg/>
  <dgm:whole/>
</dgm:dataModel>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DD3A530-A179-45C8-8451-5ED426880CB3}" type="datetimeFigureOut">
              <a:rPr lang="en-US" smtClean="0"/>
              <a:pPr/>
              <a:t>6/12/2008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BD8CDF8-62C4-42CA-BEFD-AF7C91492AC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59480B3-8EAD-4166-BF5D-00A8DF53B577}" type="slidenum">
              <a:rPr lang="en-US" smtClean="0">
                <a:latin typeface="Arial" charset="0"/>
                <a:cs typeface="Arial" charset="0"/>
              </a:rPr>
              <a:pPr/>
              <a:t>1</a:t>
            </a:fld>
            <a:endParaRPr lang="en-US" smtClean="0">
              <a:latin typeface="Arial" charset="0"/>
              <a:cs typeface="Arial" charset="0"/>
            </a:endParaRPr>
          </a:p>
        </p:txBody>
      </p:sp>
      <p:sp>
        <p:nvSpPr>
          <p:cNvPr id="37891" name="Rectangle 3"/>
          <p:cNvSpPr txBox="1">
            <a:spLocks noGrp="1" noChangeArrowheads="1"/>
          </p:cNvSpPr>
          <p:nvPr/>
        </p:nvSpPr>
        <p:spPr bwMode="auto">
          <a:xfrm>
            <a:off x="3970938" y="0"/>
            <a:ext cx="3037840" cy="464820"/>
          </a:xfrm>
          <a:prstGeom prst="rect">
            <a:avLst/>
          </a:prstGeom>
          <a:noFill/>
          <a:ln w="9525">
            <a:noFill/>
            <a:miter lim="800000"/>
            <a:headEnd/>
            <a:tailEnd/>
          </a:ln>
        </p:spPr>
        <p:txBody>
          <a:bodyPr lIns="93164" tIns="46583" rIns="93164" bIns="46583"/>
          <a:lstStyle/>
          <a:p>
            <a:pPr algn="r" defTabSz="930156"/>
            <a:fld id="{8BB4F050-D274-4754-9994-CFAB56A67393}" type="datetime8">
              <a:rPr lang="en-US" sz="1200">
                <a:latin typeface="Times New Roman" pitchFamily="18" charset="0"/>
              </a:rPr>
              <a:pPr algn="r" defTabSz="930156"/>
              <a:t>6/12/2008 10:15 AM</a:t>
            </a:fld>
            <a:endParaRPr lang="en-US" sz="1200" dirty="0">
              <a:latin typeface="Times New Roman" pitchFamily="18" charset="0"/>
            </a:endParaRPr>
          </a:p>
        </p:txBody>
      </p:sp>
      <p:sp>
        <p:nvSpPr>
          <p:cNvPr id="37892" name="Rectangle 6"/>
          <p:cNvSpPr txBox="1">
            <a:spLocks noGrp="1" noChangeArrowheads="1"/>
          </p:cNvSpPr>
          <p:nvPr/>
        </p:nvSpPr>
        <p:spPr bwMode="auto">
          <a:xfrm>
            <a:off x="0" y="8831580"/>
            <a:ext cx="6294756" cy="464820"/>
          </a:xfrm>
          <a:prstGeom prst="rect">
            <a:avLst/>
          </a:prstGeom>
          <a:noFill/>
          <a:ln w="9525">
            <a:noFill/>
            <a:miter lim="800000"/>
            <a:headEnd/>
            <a:tailEnd/>
          </a:ln>
        </p:spPr>
        <p:txBody>
          <a:bodyPr lIns="93164" tIns="46583" rIns="93164" bIns="46583" anchor="b"/>
          <a:lstStyle/>
          <a:p>
            <a:pPr defTabSz="930156"/>
            <a:r>
              <a:rPr lang="en-US" sz="500" dirty="0"/>
              <a:t>© 2006 Microsoft Corporation. All rights reserved. Microsoft, Windows, Windows Vista and other product names are or may be registered trademarks and/or trademarks in the U.S. and/or other countries.</a:t>
            </a:r>
          </a:p>
          <a:p>
            <a:pPr defTabSz="930156"/>
            <a:r>
              <a:rPr lang="en-US" sz="500"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br>
            <a:r>
              <a:rPr lang="en-US" sz="500" dirty="0"/>
              <a:t>MICROSOFT MAKES NO WARRANTIES, EXPRESS, IMPLIED OR STATUTORY, AS TO THE INFORMATION IN THIS PRESENTATION.</a:t>
            </a:r>
          </a:p>
        </p:txBody>
      </p:sp>
      <p:sp>
        <p:nvSpPr>
          <p:cNvPr id="37893" name="Rectangle 7"/>
          <p:cNvSpPr txBox="1">
            <a:spLocks noGrp="1" noChangeArrowheads="1"/>
          </p:cNvSpPr>
          <p:nvPr/>
        </p:nvSpPr>
        <p:spPr bwMode="auto">
          <a:xfrm>
            <a:off x="5890684" y="8829967"/>
            <a:ext cx="1118094" cy="464820"/>
          </a:xfrm>
          <a:prstGeom prst="rect">
            <a:avLst/>
          </a:prstGeom>
          <a:noFill/>
          <a:ln w="9525">
            <a:noFill/>
            <a:miter lim="800000"/>
            <a:headEnd/>
            <a:tailEnd/>
          </a:ln>
        </p:spPr>
        <p:txBody>
          <a:bodyPr lIns="93164" tIns="46583" rIns="93164" bIns="46583" anchor="b"/>
          <a:lstStyle/>
          <a:p>
            <a:pPr algn="r" defTabSz="930156"/>
            <a:fld id="{83D598C5-5A7D-4545-92C8-4C70520D1DE5}" type="slidenum">
              <a:rPr lang="en-US" sz="1200">
                <a:latin typeface="Times New Roman" pitchFamily="18" charset="0"/>
              </a:rPr>
              <a:pPr algn="r" defTabSz="930156"/>
              <a:t>1</a:t>
            </a:fld>
            <a:endParaRPr lang="en-US" sz="1200" dirty="0">
              <a:latin typeface="Times New Roman" pitchFamily="18" charset="0"/>
            </a:endParaRPr>
          </a:p>
        </p:txBody>
      </p:sp>
      <p:sp>
        <p:nvSpPr>
          <p:cNvPr id="37894" name="Rectangle 4"/>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dt" sz="quarter" idx="1"/>
          </p:nvPr>
        </p:nvSpPr>
        <p:spPr>
          <a:noFill/>
        </p:spPr>
        <p:txBody>
          <a:bodyPr/>
          <a:lstStyle/>
          <a:p>
            <a:fld id="{D35B6AA5-7E25-42B6-B3AE-C5E221863036}" type="datetime8">
              <a:rPr lang="en-US" smtClean="0"/>
              <a:pPr/>
              <a:t>6/12/2008 10:15 AM</a:t>
            </a:fld>
            <a:endParaRPr lang="en-US" smtClean="0"/>
          </a:p>
        </p:txBody>
      </p:sp>
      <p:sp>
        <p:nvSpPr>
          <p:cNvPr id="31747" name="Rectangle 6"/>
          <p:cNvSpPr>
            <a:spLocks noGrp="1" noChangeArrowheads="1"/>
          </p:cNvSpPr>
          <p:nvPr>
            <p:ph type="ftr" sz="quarter" idx="4"/>
          </p:nvPr>
        </p:nvSpPr>
        <p:spPr>
          <a:noFill/>
        </p:spPr>
        <p:txBody>
          <a:bodyPr/>
          <a:lstStyle/>
          <a:p>
            <a:r>
              <a:rPr lang="en-US" smtClean="0">
                <a:latin typeface="Arial" pitchFamily="34" charset="0"/>
                <a:cs typeface="Arial" pitchFamily="34" charset="0"/>
              </a:rPr>
              <a:t>© 2006 Microsoft Corporation. All rights reserved. Microsoft, Windows, Windows Vista and other product names are or may be registered trademarks and/or trademarks in the U.S. and/or other countries.</a:t>
            </a:r>
          </a:p>
          <a:p>
            <a:r>
              <a:rPr lang="en-US" smtClean="0">
                <a:latin typeface="Arial"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Arial" pitchFamily="34" charset="0"/>
                <a:cs typeface="Arial" pitchFamily="34" charset="0"/>
              </a:rPr>
            </a:br>
            <a:r>
              <a:rPr lang="en-US" smtClean="0">
                <a:latin typeface="Arial" pitchFamily="34" charset="0"/>
                <a:cs typeface="Arial" pitchFamily="34" charset="0"/>
              </a:rPr>
              <a:t>MICROSOFT MAKES NO WARRANTIES, EXPRESS, IMPLIED OR STATUTORY, AS TO THE INFORMATION IN THIS PRESENTATION.</a:t>
            </a:r>
          </a:p>
        </p:txBody>
      </p:sp>
      <p:sp>
        <p:nvSpPr>
          <p:cNvPr id="31748" name="Rectangle 7"/>
          <p:cNvSpPr>
            <a:spLocks noGrp="1" noChangeArrowheads="1"/>
          </p:cNvSpPr>
          <p:nvPr>
            <p:ph type="sldNum" sz="quarter" idx="5"/>
          </p:nvPr>
        </p:nvSpPr>
        <p:spPr>
          <a:noFill/>
        </p:spPr>
        <p:txBody>
          <a:bodyPr/>
          <a:lstStyle/>
          <a:p>
            <a:fld id="{DFC3E3D8-CBDC-4228-B98C-794A1D445229}" type="slidenum">
              <a:rPr lang="en-US" smtClean="0"/>
              <a:pPr/>
              <a:t>10</a:t>
            </a:fld>
            <a:endParaRPr lang="en-US" smtClean="0"/>
          </a:p>
        </p:txBody>
      </p:sp>
      <p:sp>
        <p:nvSpPr>
          <p:cNvPr id="31749" name="Rectangle 2"/>
          <p:cNvSpPr>
            <a:spLocks noGrp="1" noRot="1" noChangeAspect="1" noChangeArrowheads="1" noTextEdit="1"/>
          </p:cNvSpPr>
          <p:nvPr>
            <p:ph type="sldImg"/>
          </p:nvPr>
        </p:nvSpPr>
        <p:spPr>
          <a:ln/>
        </p:spPr>
      </p:sp>
      <p:sp>
        <p:nvSpPr>
          <p:cNvPr id="3175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D8CDF8-62C4-42CA-BEFD-AF7C91492AC2}"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D8CDF8-62C4-42CA-BEFD-AF7C91492AC2}"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19AD3CB7-914B-4175-8244-7ED073D19F7A}" type="datetime8">
              <a:rPr lang="en-US" smtClean="0">
                <a:latin typeface="Arial" charset="0"/>
                <a:cs typeface="Arial" charset="0"/>
              </a:rPr>
              <a:pPr/>
              <a:t>6/12/2008 10:16 AM</a:t>
            </a:fld>
            <a:endParaRPr lang="en-US" smtClean="0">
              <a:latin typeface="Arial" charset="0"/>
              <a:cs typeface="Arial" charset="0"/>
            </a:endParaRPr>
          </a:p>
        </p:txBody>
      </p:sp>
      <p:sp>
        <p:nvSpPr>
          <p:cNvPr id="48131"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latin typeface="Arial" charset="0"/>
                <a:cs typeface="Arial" charset="0"/>
              </a:rPr>
              <a:t>© 2006 Microsoft Corporation. All rights reserved. Microsoft, Windows, Windows Vista and other product names are or may be registered trademarks and/or trademarks in the U.S. and/or other countries.</a:t>
            </a:r>
          </a:p>
          <a:p>
            <a:r>
              <a:rPr lang="en-US" smtClean="0">
                <a:latin typeface="Arial"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latin typeface="Arial" charset="0"/>
                <a:cs typeface="Arial" charset="0"/>
              </a:rPr>
            </a:br>
            <a:r>
              <a:rPr lang="en-US" smtClean="0">
                <a:latin typeface="Arial" charset="0"/>
                <a:cs typeface="Arial" charset="0"/>
              </a:rPr>
              <a:t>MICROSOFT MAKES NO WARRANTIES, EXPRESS, IMPLIED OR STATUTORY, AS TO THE INFORMATION IN THIS PRESENTATION.</a:t>
            </a:r>
          </a:p>
        </p:txBody>
      </p:sp>
      <p:sp>
        <p:nvSpPr>
          <p:cNvPr id="4813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B075E00-8DB6-4924-9433-FC6853776552}" type="slidenum">
              <a:rPr lang="en-US" smtClean="0">
                <a:latin typeface="Arial" charset="0"/>
                <a:cs typeface="Arial" charset="0"/>
              </a:rPr>
              <a:pPr/>
              <a:t>13</a:t>
            </a:fld>
            <a:endParaRPr lang="en-US" smtClean="0">
              <a:latin typeface="Arial" charset="0"/>
              <a:cs typeface="Arial" charset="0"/>
            </a:endParaRPr>
          </a:p>
        </p:txBody>
      </p:sp>
      <p:sp>
        <p:nvSpPr>
          <p:cNvPr id="4813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4"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AECB0DCB-0C4E-4E19-AF2B-F0E28D73D7A1}" type="datetime8">
              <a:rPr lang="en-US"/>
              <a:pPr/>
              <a:t>6/12/2008 10:16 AM</a:t>
            </a:fld>
            <a:endParaRPr lang="en-US"/>
          </a:p>
        </p:txBody>
      </p:sp>
      <p:sp>
        <p:nvSpPr>
          <p:cNvPr id="5" name="Rectangle 6"/>
          <p:cNvSpPr>
            <a:spLocks noGrp="1" noChangeArrowheads="1"/>
          </p:cNvSpPr>
          <p:nvPr>
            <p:ph type="ftr" sz="quarter" idx="4"/>
          </p:nvPr>
        </p:nvSpPr>
        <p:spPr>
          <a:ln/>
        </p:spPr>
        <p:txBody>
          <a:bodyPr/>
          <a:lstStyle/>
          <a:p>
            <a:r>
              <a:rPr lang="en-US"/>
              <a:t>©2005 Microsoft Corporation. All rights reserved.</a:t>
            </a:r>
          </a:p>
          <a:p>
            <a:pPr eaLnBrk="0" hangingPunct="0"/>
            <a:r>
              <a:rPr lang="en-US"/>
              <a:t>This presentation is for informational purposes only. Microsoft makes no warranties, express or implied, in this summary.</a:t>
            </a:r>
          </a:p>
        </p:txBody>
      </p:sp>
      <p:sp>
        <p:nvSpPr>
          <p:cNvPr id="6" name="Rectangle 7"/>
          <p:cNvSpPr>
            <a:spLocks noGrp="1" noChangeArrowheads="1"/>
          </p:cNvSpPr>
          <p:nvPr>
            <p:ph type="sldNum" sz="quarter" idx="5"/>
          </p:nvPr>
        </p:nvSpPr>
        <p:spPr>
          <a:ln/>
        </p:spPr>
        <p:txBody>
          <a:bodyPr/>
          <a:lstStyle/>
          <a:p>
            <a:fld id="{45CB2A0D-C3AA-4CD7-9D89-315FD47546B6}" type="slidenum">
              <a:rPr lang="en-US"/>
              <a:pPr/>
              <a:t>14</a:t>
            </a:fld>
            <a:endParaRPr lang="en-US"/>
          </a:p>
        </p:txBody>
      </p:sp>
      <p:sp>
        <p:nvSpPr>
          <p:cNvPr id="534530" name="Rectangle 2"/>
          <p:cNvSpPr>
            <a:spLocks noGrp="1" noRot="1" noChangeAspect="1" noChangeArrowheads="1" noTextEdit="1"/>
          </p:cNvSpPr>
          <p:nvPr>
            <p:ph type="sldImg"/>
          </p:nvPr>
        </p:nvSpPr>
        <p:spPr>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AECB0DCB-0C4E-4E19-AF2B-F0E28D73D7A1}" type="datetime8">
              <a:rPr lang="en-US"/>
              <a:pPr/>
              <a:t>6/12/2008 10:16 AM</a:t>
            </a:fld>
            <a:endParaRPr lang="en-US"/>
          </a:p>
        </p:txBody>
      </p:sp>
      <p:sp>
        <p:nvSpPr>
          <p:cNvPr id="5" name="Rectangle 6"/>
          <p:cNvSpPr>
            <a:spLocks noGrp="1" noChangeArrowheads="1"/>
          </p:cNvSpPr>
          <p:nvPr>
            <p:ph type="ftr" sz="quarter" idx="4"/>
          </p:nvPr>
        </p:nvSpPr>
        <p:spPr>
          <a:ln/>
        </p:spPr>
        <p:txBody>
          <a:bodyPr/>
          <a:lstStyle/>
          <a:p>
            <a:r>
              <a:rPr lang="en-US"/>
              <a:t>©2005 Microsoft Corporation. All rights reserved.</a:t>
            </a:r>
          </a:p>
          <a:p>
            <a:pPr eaLnBrk="0" hangingPunct="0"/>
            <a:r>
              <a:rPr lang="en-US"/>
              <a:t>This presentation is for informational purposes only. Microsoft makes no warranties, express or implied, in this summary.</a:t>
            </a:r>
          </a:p>
        </p:txBody>
      </p:sp>
      <p:sp>
        <p:nvSpPr>
          <p:cNvPr id="6" name="Rectangle 7"/>
          <p:cNvSpPr>
            <a:spLocks noGrp="1" noChangeArrowheads="1"/>
          </p:cNvSpPr>
          <p:nvPr>
            <p:ph type="sldNum" sz="quarter" idx="5"/>
          </p:nvPr>
        </p:nvSpPr>
        <p:spPr>
          <a:ln/>
        </p:spPr>
        <p:txBody>
          <a:bodyPr/>
          <a:lstStyle/>
          <a:p>
            <a:fld id="{45CB2A0D-C3AA-4CD7-9D89-315FD47546B6}" type="slidenum">
              <a:rPr lang="en-US"/>
              <a:pPr/>
              <a:t>15</a:t>
            </a:fld>
            <a:endParaRPr lang="en-US"/>
          </a:p>
        </p:txBody>
      </p:sp>
      <p:sp>
        <p:nvSpPr>
          <p:cNvPr id="534530" name="Rectangle 2"/>
          <p:cNvSpPr>
            <a:spLocks noGrp="1" noRot="1" noChangeAspect="1" noChangeArrowheads="1" noTextEdit="1"/>
          </p:cNvSpPr>
          <p:nvPr>
            <p:ph type="sldImg"/>
          </p:nvPr>
        </p:nvSpPr>
        <p:spPr>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E4F36CA6-E031-4820-B3B5-B532B426072B}" type="datetime8">
              <a:rPr lang="en-US" smtClean="0"/>
              <a:pPr/>
              <a:t>6/12/2008 10:16 AM</a:t>
            </a:fld>
            <a:endParaRPr lang="en-US" smtClean="0"/>
          </a:p>
        </p:txBody>
      </p:sp>
      <p:sp>
        <p:nvSpPr>
          <p:cNvPr id="69635"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6963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4FA836A-9335-419A-A631-93E106F92A89}" type="slidenum">
              <a:rPr lang="en-US" smtClean="0"/>
              <a:pPr/>
              <a:t>16</a:t>
            </a:fld>
            <a:endParaRPr lang="en-US" smtClean="0"/>
          </a:p>
        </p:txBody>
      </p:sp>
      <p:sp>
        <p:nvSpPr>
          <p:cNvPr id="69637" name="Rectangle 30"/>
          <p:cNvSpPr>
            <a:spLocks noGrp="1" noRot="1" noChangeAspect="1" noChangeArrowheads="1" noTextEdit="1"/>
          </p:cNvSpPr>
          <p:nvPr>
            <p:ph type="sldImg"/>
          </p:nvPr>
        </p:nvSpPr>
        <p:spPr bwMode="auto">
          <a:noFill/>
          <a:ln w="9525">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B5BEF45-C6CD-49F9-81F9-D1447B438BC1}" type="slidenum">
              <a:rPr lang="en-US" smtClean="0">
                <a:latin typeface="Arial" charset="0"/>
                <a:cs typeface="Arial" charset="0"/>
              </a:rPr>
              <a:pPr/>
              <a:t>17</a:t>
            </a:fld>
            <a:endParaRPr lang="en-US" smtClean="0">
              <a:latin typeface="Arial" charset="0"/>
              <a:cs typeface="Arial"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 name="Notes Placeholder 3"/>
          <p:cNvSpPr>
            <a:spLocks noGrp="1"/>
          </p:cNvSpPr>
          <p:nvPr>
            <p:ph type="body" idx="1"/>
          </p:nvPr>
        </p:nvSpPr>
        <p:spPr/>
        <p:txBody>
          <a:bodyPr>
            <a:normAutofit/>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4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DC310A-469B-4CE0-BA8A-D1D4BFCDDA85}" type="slidenum">
              <a:rPr lang="en-US"/>
              <a:pPr fontAlgn="base">
                <a:spcBef>
                  <a:spcPct val="0"/>
                </a:spcBef>
                <a:spcAft>
                  <a:spcPct val="0"/>
                </a:spcAft>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3EA62BB-76F4-4F60-82E2-1C2B3876A158}"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9F03BC0-2012-4C4B-B80D-11526410BA4A}" type="slidenum">
              <a:rPr lang="en-US" smtClean="0">
                <a:latin typeface="Arial" charset="0"/>
                <a:cs typeface="Arial" charset="0"/>
              </a:rPr>
              <a:pPr/>
              <a:t>2</a:t>
            </a:fld>
            <a:endParaRPr lang="en-US" smtClean="0">
              <a:latin typeface="Arial" charset="0"/>
              <a:cs typeface="Arial" charset="0"/>
            </a:endParaRPr>
          </a:p>
        </p:txBody>
      </p:sp>
      <p:sp>
        <p:nvSpPr>
          <p:cNvPr id="49155" name="Rectangle 20"/>
          <p:cNvSpPr>
            <a:spLocks noGrp="1" noRot="1" noChangeAspect="1" noChangeArrowheads="1" noTextEdit="1"/>
          </p:cNvSpPr>
          <p:nvPr>
            <p:ph type="sldImg"/>
          </p:nvPr>
        </p:nvSpPr>
        <p:spPr bwMode="auto">
          <a:noFill/>
          <a:ln w="9525">
            <a:noFill/>
          </a:ln>
        </p:spPr>
      </p:sp>
      <p:sp>
        <p:nvSpPr>
          <p:cNvPr id="49156" name="Rectangle 1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dirty="0" smtClean="0"/>
          </a:p>
        </p:txBody>
      </p:sp>
      <p:sp>
        <p:nvSpPr>
          <p:cNvPr id="49157" name="Rectangle 27"/>
          <p:cNvSpPr>
            <a:spLocks noChangeArrowheads="1"/>
          </p:cNvSpPr>
          <p:nvPr/>
        </p:nvSpPr>
        <p:spPr bwMode="auto">
          <a:xfrm>
            <a:off x="3970938" y="0"/>
            <a:ext cx="3037840" cy="464820"/>
          </a:xfrm>
          <a:prstGeom prst="rect">
            <a:avLst/>
          </a:prstGeom>
          <a:noFill/>
          <a:ln w="9525">
            <a:noFill/>
            <a:miter lim="800000"/>
            <a:headEnd/>
            <a:tailEnd/>
          </a:ln>
        </p:spPr>
        <p:txBody>
          <a:bodyPr lIns="93172" tIns="46587" rIns="93172" bIns="46587"/>
          <a:lstStyle/>
          <a:p>
            <a:endParaRPr lang="en-US"/>
          </a:p>
        </p:txBody>
      </p:sp>
      <p:sp>
        <p:nvSpPr>
          <p:cNvPr id="49158" name="Rectangle 21"/>
          <p:cNvSpPr>
            <a:spLocks noChangeArrowheads="1"/>
          </p:cNvSpPr>
          <p:nvPr/>
        </p:nvSpPr>
        <p:spPr bwMode="auto">
          <a:xfrm>
            <a:off x="0" y="8829967"/>
            <a:ext cx="3037840" cy="464820"/>
          </a:xfrm>
          <a:prstGeom prst="rect">
            <a:avLst/>
          </a:prstGeom>
          <a:noFill/>
          <a:ln w="9525">
            <a:noFill/>
            <a:miter lim="800000"/>
            <a:headEnd/>
            <a:tailEnd/>
          </a:ln>
        </p:spPr>
        <p:txBody>
          <a:bodyPr lIns="93172" tIns="46587" rIns="93172" bIns="46587" anchor="b"/>
          <a:lstStyle/>
          <a:p>
            <a:endParaRPr lang="en-US"/>
          </a:p>
        </p:txBody>
      </p:sp>
      <p:sp>
        <p:nvSpPr>
          <p:cNvPr id="49159" name="Rectangle 30"/>
          <p:cNvSpPr>
            <a:spLocks noChangeArrowheads="1"/>
          </p:cNvSpPr>
          <p:nvPr/>
        </p:nvSpPr>
        <p:spPr bwMode="auto">
          <a:xfrm>
            <a:off x="3970938" y="8829967"/>
            <a:ext cx="3037840" cy="464820"/>
          </a:xfrm>
          <a:prstGeom prst="rect">
            <a:avLst/>
          </a:prstGeom>
          <a:noFill/>
          <a:ln w="9525">
            <a:noFill/>
            <a:miter lim="800000"/>
            <a:headEnd/>
            <a:tailEnd/>
          </a:ln>
        </p:spPr>
        <p:txBody>
          <a:bodyPr lIns="93172" tIns="46587" rIns="93172" bIns="46587" anchor="b"/>
          <a:lstStyle/>
          <a:p>
            <a:fld id="{17406EA1-F358-47EC-A410-7F34A0EFDBB0}" type="slidenum">
              <a:rPr lang="en-US" sz="1200"/>
              <a:pPr/>
              <a:t>2</a:t>
            </a:fld>
            <a:endParaRPr lang="en-US" dirty="0"/>
          </a:p>
        </p:txBody>
      </p:sp>
      <p:sp>
        <p:nvSpPr>
          <p:cNvPr id="49160" name="Rectangle 2"/>
          <p:cNvSpPr>
            <a:spLocks noChangeArrowheads="1"/>
          </p:cNvSpPr>
          <p:nvPr/>
        </p:nvSpPr>
        <p:spPr bwMode="auto">
          <a:xfrm>
            <a:off x="0" y="0"/>
            <a:ext cx="3037840" cy="464820"/>
          </a:xfrm>
          <a:prstGeom prst="rect">
            <a:avLst/>
          </a:prstGeom>
          <a:noFill/>
          <a:ln w="9525">
            <a:noFill/>
            <a:miter lim="800000"/>
            <a:headEnd/>
            <a:tailEnd/>
          </a:ln>
        </p:spPr>
        <p:txBody>
          <a:bodyPr lIns="93172" tIns="46587" rIns="93172" bIns="46587"/>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23B3296-2B77-4B83-B49A-4FBECDD78931}" type="slidenum">
              <a:rPr lang="en-US" smtClean="0">
                <a:latin typeface="Arial" charset="0"/>
                <a:cs typeface="Arial" charset="0"/>
              </a:rPr>
              <a:pPr/>
              <a:t>20</a:t>
            </a:fld>
            <a:endParaRPr lang="en-US" smtClean="0">
              <a:latin typeface="Arial" charset="0"/>
              <a:cs typeface="Arial" charset="0"/>
            </a:endParaRPr>
          </a:p>
        </p:txBody>
      </p:sp>
      <p:sp>
        <p:nvSpPr>
          <p:cNvPr id="5120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D8CDF8-62C4-42CA-BEFD-AF7C91492AC2}"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B869FEAF-949C-4A32-8D8F-FA71DA5DAF7A}" type="datetime8">
              <a:rPr lang="en-US" smtClean="0"/>
              <a:pPr/>
              <a:t>6/12/2008 10:16 AM</a:t>
            </a:fld>
            <a:endParaRPr lang="en-US" smtClean="0"/>
          </a:p>
        </p:txBody>
      </p:sp>
      <p:sp>
        <p:nvSpPr>
          <p:cNvPr id="70659"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7066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BD1957C-3519-4DDD-B196-06F4986C534E}" type="slidenum">
              <a:rPr lang="en-US" smtClean="0"/>
              <a:pPr/>
              <a:t>22</a:t>
            </a:fld>
            <a:endParaRPr lang="en-US" smtClean="0"/>
          </a:p>
        </p:txBody>
      </p:sp>
      <p:sp>
        <p:nvSpPr>
          <p:cNvPr id="70661" name="Rectangle 20"/>
          <p:cNvSpPr>
            <a:spLocks noGrp="1" noRot="1" noChangeAspect="1" noChangeArrowheads="1" noTextEdit="1"/>
          </p:cNvSpPr>
          <p:nvPr>
            <p:ph type="sldImg"/>
          </p:nvPr>
        </p:nvSpPr>
        <p:spPr bwMode="auto">
          <a:noFill/>
          <a:ln w="9525">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D8CDF8-62C4-42CA-BEFD-AF7C91492AC2}"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fld id="{163AFAFA-BE0F-4672-8E35-848556D0877D}" type="datetime8">
              <a:rPr lang="en-US" smtClean="0"/>
              <a:pPr/>
              <a:t>6/12/2008 10:16 AM</a:t>
            </a:fld>
            <a:endParaRPr lang="en-US" smtClean="0"/>
          </a:p>
        </p:txBody>
      </p:sp>
      <p:sp>
        <p:nvSpPr>
          <p:cNvPr id="36867" name="Rectangle 6"/>
          <p:cNvSpPr>
            <a:spLocks noGrp="1" noChangeArrowheads="1"/>
          </p:cNvSpPr>
          <p:nvPr>
            <p:ph type="ftr" sz="quarter" idx="4"/>
          </p:nvPr>
        </p:nvSpPr>
        <p:spPr bwMode="auto">
          <a:noFill/>
          <a:ln>
            <a:miter lim="800000"/>
            <a:headEnd/>
            <a:tailEnd/>
          </a:ln>
        </p:spPr>
        <p:txBody>
          <a:bodyPr wrap="square" numCol="1" anchorCtr="0" compatLnSpc="1">
            <a:prstTxWarp prst="textNoShape">
              <a:avLst/>
            </a:prstTxWarp>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p:txBody>
      </p:sp>
      <p:sp>
        <p:nvSpPr>
          <p:cNvPr id="3686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BE72A7AB-8057-4A49-8418-761F6F0B672B}" type="slidenum">
              <a:rPr lang="en-US" smtClean="0"/>
              <a:pPr/>
              <a:t>24</a:t>
            </a:fld>
            <a:endParaRPr lang="en-US" smtClean="0"/>
          </a:p>
        </p:txBody>
      </p:sp>
      <p:sp>
        <p:nvSpPr>
          <p:cNvPr id="36869" name="Rectangle 4"/>
          <p:cNvSpPr>
            <a:spLocks noGrp="1" noRot="1" noChangeAspect="1" noChangeArrowheads="1" noTextEdit="1"/>
          </p:cNvSpPr>
          <p:nvPr>
            <p:ph type="sldImg"/>
          </p:nvPr>
        </p:nvSpPr>
        <p:spPr bwMode="auto">
          <a:noFill/>
          <a:ln>
            <a:solidFill>
              <a:srgbClr val="000000"/>
            </a:solidFill>
            <a:miter lim="800000"/>
            <a:headEnd/>
            <a:tailEn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D8CDF8-62C4-42CA-BEFD-AF7C91492AC2}"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D8CDF8-62C4-42CA-BEFD-AF7C91492AC2}"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D8CDF8-62C4-42CA-BEFD-AF7C91492AC2}"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EA41814-20BB-404E-B87C-EFD4ED30B3FD}" type="slidenum">
              <a:rPr lang="en-US"/>
              <a:pPr/>
              <a:t>6</a:t>
            </a:fld>
            <a:endParaRPr lang="en-US"/>
          </a:p>
        </p:txBody>
      </p:sp>
      <p:sp>
        <p:nvSpPr>
          <p:cNvPr id="884738" name="Rectangle 2"/>
          <p:cNvSpPr>
            <a:spLocks noGrp="1" noRot="1" noChangeAspect="1" noChangeArrowheads="1" noTextEdit="1"/>
          </p:cNvSpPr>
          <p:nvPr>
            <p:ph type="sldImg"/>
          </p:nvPr>
        </p:nvSpPr>
        <p:spPr>
          <a:ln/>
        </p:spPr>
      </p:sp>
      <p:sp>
        <p:nvSpPr>
          <p:cNvPr id="4" name="Notes Placeholder 3"/>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D8CDF8-62C4-42CA-BEFD-AF7C91492AC2}"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D8CDF8-62C4-42CA-BEFD-AF7C91492AC2}"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2DB0C7-1980-4776-B012-43AA9F7A2A7A}"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757130"/>
          </a:xfrm>
        </p:spPr>
        <p:txBody>
          <a:bodyPr/>
          <a:lstStyle>
            <a:lvl1pPr>
              <a:defRPr baseline="0">
                <a:latin typeface="+mn-lt"/>
              </a:defRPr>
            </a:lvl1pPr>
          </a:lstStyle>
          <a:p>
            <a:r>
              <a:rPr lang="en-US" dirty="0" smtClean="0"/>
              <a:t>Name of your presentation</a:t>
            </a:r>
            <a:endParaRPr lang="en-US" dirty="0"/>
          </a:p>
        </p:txBody>
      </p:sp>
      <p:sp>
        <p:nvSpPr>
          <p:cNvPr id="3" name="Subtitle 2"/>
          <p:cNvSpPr>
            <a:spLocks noGrp="1"/>
          </p:cNvSpPr>
          <p:nvPr>
            <p:ph type="subTitle" idx="1" hasCustomPrompt="1"/>
          </p:nvPr>
        </p:nvSpPr>
        <p:spPr>
          <a:xfrm>
            <a:off x="1371600" y="3886200"/>
            <a:ext cx="6400800" cy="535531"/>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Your name and Title, Contacts</a:t>
            </a:r>
            <a:endParaRPr lang="en-US" dirty="0"/>
          </a:p>
        </p:txBody>
      </p:sp>
      <p:sp>
        <p:nvSpPr>
          <p:cNvPr id="5" name="TextBox 4"/>
          <p:cNvSpPr txBox="1"/>
          <p:nvPr/>
        </p:nvSpPr>
        <p:spPr>
          <a:xfrm>
            <a:off x="3250611" y="154858"/>
            <a:ext cx="2589752" cy="276999"/>
          </a:xfrm>
          <a:prstGeom prst="rect">
            <a:avLst/>
          </a:prstGeom>
          <a:noFill/>
        </p:spPr>
        <p:txBody>
          <a:bodyPr wrap="square" rtlCol="0">
            <a:spAutoFit/>
          </a:bodyPr>
          <a:lstStyle/>
          <a:p>
            <a:r>
              <a:rPr lang="en-US" sz="1200" baseline="0" dirty="0" smtClean="0"/>
              <a:t>Spring 2008,  Redmond,  Washington</a:t>
            </a:r>
            <a:endParaRPr lang="en-US" sz="1200"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57130"/>
          </a:xfrm>
        </p:spPr>
        <p:txBody>
          <a:bodyPr/>
          <a:lstStyle>
            <a:lvl1pPr>
              <a:defRPr>
                <a:latin typeface="+mn-lt"/>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smtClean="0"/>
              <a:t>Click to edit Master title style</a:t>
            </a:r>
            <a:endParaRPr lang="en-US"/>
          </a:p>
        </p:txBody>
      </p:sp>
    </p:spTree>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7638"/>
            <a:ext cx="4144963"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417638"/>
            <a:ext cx="4146550" cy="221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0363" y="228600"/>
            <a:ext cx="2128837" cy="340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3850" y="228600"/>
            <a:ext cx="6234113" cy="340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5.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6" Type="http://schemas.openxmlformats.org/officeDocument/2006/relationships/image" Target="../media/image3.pn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pn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6.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3.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6.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3.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75000"/>
              </a:schemeClr>
            </a:gs>
            <a:gs pos="100000">
              <a:schemeClr val="bg1">
                <a:shade val="30000"/>
                <a:satMod val="200000"/>
              </a:schemeClr>
            </a:gs>
          </a:gsLst>
          <a:path path="circle">
            <a:fillToRect l="100000" t="100000" r="100000" b="10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9" descr="WinV-logo-glass-rgb-h_rev"/>
          <p:cNvPicPr>
            <a:picLocks noChangeAspect="1" noChangeArrowheads="1"/>
          </p:cNvPicPr>
          <p:nvPr/>
        </p:nvPicPr>
        <p:blipFill>
          <a:blip r:embed="rId14"/>
          <a:srcRect/>
          <a:stretch>
            <a:fillRect/>
          </a:stretch>
        </p:blipFill>
        <p:spPr bwMode="invGray">
          <a:xfrm>
            <a:off x="5510213" y="5815013"/>
            <a:ext cx="3513137" cy="1042987"/>
          </a:xfrm>
          <a:prstGeom prst="rect">
            <a:avLst/>
          </a:prstGeom>
          <a:noFill/>
          <a:ln w="9525">
            <a:noFill/>
            <a:miter lim="800000"/>
            <a:headEnd/>
            <a:tailEnd/>
          </a:ln>
        </p:spPr>
      </p:pic>
      <p:sp>
        <p:nvSpPr>
          <p:cNvPr id="5" name="TextBox 4"/>
          <p:cNvSpPr txBox="1"/>
          <p:nvPr/>
        </p:nvSpPr>
        <p:spPr>
          <a:xfrm>
            <a:off x="152400" y="5968014"/>
            <a:ext cx="3238870" cy="769441"/>
          </a:xfrm>
          <a:prstGeom prst="rect">
            <a:avLst/>
          </a:prstGeom>
          <a:noFill/>
        </p:spPr>
        <p:txBody>
          <a:bodyPr wrap="square" rtlCol="0">
            <a:spAutoFit/>
          </a:bodyPr>
          <a:lstStyle/>
          <a:p>
            <a:r>
              <a:rPr lang="en-US" sz="2400" b="1" dirty="0" smtClean="0"/>
              <a:t>Rally</a:t>
            </a:r>
            <a:r>
              <a:rPr lang="en-US" sz="2400" dirty="0" smtClean="0"/>
              <a:t> </a:t>
            </a:r>
            <a:r>
              <a:rPr lang="en-US" sz="2000" dirty="0" smtClean="0"/>
              <a:t>Technologies</a:t>
            </a:r>
            <a:endParaRPr lang="en-US" sz="2000" dirty="0"/>
          </a:p>
          <a:p>
            <a:r>
              <a:rPr lang="en-US" sz="2000" dirty="0" smtClean="0"/>
              <a:t>www.microsoft.com/rally</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5"/>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9" descr="WinV-logo-glass-rgb-h_rev"/>
          <p:cNvPicPr>
            <a:picLocks noChangeAspect="1" noChangeArrowheads="1"/>
          </p:cNvPicPr>
          <p:nvPr/>
        </p:nvPicPr>
        <p:blipFill>
          <a:blip r:embed="rId15"/>
          <a:srcRect/>
          <a:stretch>
            <a:fillRect/>
          </a:stretch>
        </p:blipFill>
        <p:spPr bwMode="invGray">
          <a:xfrm>
            <a:off x="5510213" y="5815013"/>
            <a:ext cx="3513137" cy="104298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6"/>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7"/>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11" descr="bullet"/>
          <p:cNvPicPr>
            <a:picLocks noChangeAspect="1" noChangeArrowheads="1"/>
          </p:cNvPicPr>
          <p:nvPr/>
        </p:nvPicPr>
        <p:blipFill>
          <a:blip r:embed="rId14"/>
          <a:srcRect/>
          <a:stretch>
            <a:fillRect/>
          </a:stretch>
        </p:blipFill>
        <p:spPr bwMode="auto">
          <a:xfrm>
            <a:off x="9336088" y="0"/>
            <a:ext cx="241300" cy="2413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5"/>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6" name="Picture 11" descr="bullet"/>
          <p:cNvPicPr>
            <a:picLocks noChangeAspect="1" noChangeArrowheads="1"/>
          </p:cNvPicPr>
          <p:nvPr/>
        </p:nvPicPr>
        <p:blipFill>
          <a:blip r:embed="rId14"/>
          <a:srcRect/>
          <a:stretch>
            <a:fillRect/>
          </a:stretch>
        </p:blipFill>
        <p:spPr bwMode="auto">
          <a:xfrm>
            <a:off x="9336088" y="0"/>
            <a:ext cx="241300" cy="241300"/>
          </a:xfrm>
          <a:prstGeom prst="rect">
            <a:avLst/>
          </a:prstGeom>
          <a:noFill/>
          <a:ln w="9525">
            <a:noFill/>
            <a:miter lim="800000"/>
            <a:headEnd/>
            <a:tailEnd/>
          </a:ln>
        </p:spPr>
      </p:pic>
      <p:sp>
        <p:nvSpPr>
          <p:cNvPr id="5" name="Rectangle 4"/>
          <p:cNvSpPr>
            <a:spLocks noChangeArrowheads="1"/>
          </p:cNvSpPr>
          <p:nvPr/>
        </p:nvSpPr>
        <p:spPr bwMode="auto">
          <a:xfrm>
            <a:off x="6043613" y="130175"/>
            <a:ext cx="2992437" cy="246063"/>
          </a:xfrm>
          <a:prstGeom prst="rect">
            <a:avLst/>
          </a:prstGeom>
          <a:noFill/>
          <a:ln w="12700" cap="flat" cmpd="sng" algn="ctr">
            <a:noFill/>
            <a:prstDash val="solid"/>
            <a:miter lim="800000"/>
            <a:headEnd/>
            <a:tailEnd/>
          </a:ln>
          <a:effectLst/>
        </p:spPr>
        <p:txBody>
          <a:bodyPr vert="horz" wrap="none" lIns="91440" tIns="45720" rIns="91440" bIns="45720" numCol="1" anchor="ctr" anchorCtr="0" compatLnSpc="1">
            <a:spAutoFit/>
          </a:bodyPr>
          <a:lstStyle>
            <a:defPPr>
              <a:defRPr lang="en-US"/>
            </a:defPPr>
            <a:lvl1pPr algn="l" rtl="0" fontAlgn="base">
              <a:spcBef>
                <a:spcPct val="0"/>
              </a:spcBef>
              <a:spcAft>
                <a:spcPct val="0"/>
              </a:spcAft>
              <a:defRPr>
                <a:solidFill>
                  <a:schemeClr val="tx1"/>
                </a:solidFill>
                <a:latin typeface="Segoe Semibold" pitchFamily="34" charset="0"/>
                <a:ea typeface="+mn-ea"/>
                <a:cs typeface="+mn-cs"/>
              </a:defRPr>
            </a:lvl1pPr>
            <a:lvl2pPr marL="457200" algn="l" rtl="0" fontAlgn="base">
              <a:spcBef>
                <a:spcPct val="0"/>
              </a:spcBef>
              <a:spcAft>
                <a:spcPct val="0"/>
              </a:spcAft>
              <a:defRPr>
                <a:solidFill>
                  <a:schemeClr val="tx1"/>
                </a:solidFill>
                <a:latin typeface="Segoe Semibold" pitchFamily="34" charset="0"/>
                <a:ea typeface="+mn-ea"/>
                <a:cs typeface="+mn-cs"/>
              </a:defRPr>
            </a:lvl2pPr>
            <a:lvl3pPr marL="914400" algn="l" rtl="0" fontAlgn="base">
              <a:spcBef>
                <a:spcPct val="0"/>
              </a:spcBef>
              <a:spcAft>
                <a:spcPct val="0"/>
              </a:spcAft>
              <a:defRPr>
                <a:solidFill>
                  <a:schemeClr val="tx1"/>
                </a:solidFill>
                <a:latin typeface="Segoe Semibold" pitchFamily="34" charset="0"/>
                <a:ea typeface="+mn-ea"/>
                <a:cs typeface="+mn-cs"/>
              </a:defRPr>
            </a:lvl3pPr>
            <a:lvl4pPr marL="1371600" algn="l" rtl="0" fontAlgn="base">
              <a:spcBef>
                <a:spcPct val="0"/>
              </a:spcBef>
              <a:spcAft>
                <a:spcPct val="0"/>
              </a:spcAft>
              <a:defRPr>
                <a:solidFill>
                  <a:schemeClr val="tx1"/>
                </a:solidFill>
                <a:latin typeface="Segoe Semibold" pitchFamily="34" charset="0"/>
                <a:ea typeface="+mn-ea"/>
                <a:cs typeface="+mn-cs"/>
              </a:defRPr>
            </a:lvl4pPr>
            <a:lvl5pPr marL="1828800" algn="l" rtl="0" fontAlgn="base">
              <a:spcBef>
                <a:spcPct val="0"/>
              </a:spcBef>
              <a:spcAft>
                <a:spcPct val="0"/>
              </a:spcAft>
              <a:defRPr>
                <a:solidFill>
                  <a:schemeClr val="tx1"/>
                </a:solidFill>
                <a:latin typeface="Segoe Semibold" pitchFamily="34" charset="0"/>
                <a:ea typeface="+mn-ea"/>
                <a:cs typeface="+mn-cs"/>
              </a:defRPr>
            </a:lvl5pPr>
            <a:lvl6pPr marL="2286000" algn="l" defTabSz="914400" rtl="0" latinLnBrk="0">
              <a:defRPr>
                <a:solidFill>
                  <a:schemeClr val="tx1"/>
                </a:solidFill>
                <a:latin typeface="Segoe Semibold" pitchFamily="34" charset="0"/>
                <a:ea typeface="+mn-ea"/>
                <a:cs typeface="+mn-cs"/>
              </a:defRPr>
            </a:lvl6pPr>
            <a:lvl7pPr marL="2743200" algn="l" defTabSz="914400" rtl="0" latinLnBrk="0">
              <a:defRPr>
                <a:solidFill>
                  <a:schemeClr val="tx1"/>
                </a:solidFill>
                <a:latin typeface="Segoe Semibold" pitchFamily="34" charset="0"/>
                <a:ea typeface="+mn-ea"/>
                <a:cs typeface="+mn-cs"/>
              </a:defRPr>
            </a:lvl7pPr>
            <a:lvl8pPr marL="3200400" algn="l" defTabSz="914400" rtl="0" latinLnBrk="0">
              <a:defRPr>
                <a:solidFill>
                  <a:schemeClr val="tx1"/>
                </a:solidFill>
                <a:latin typeface="Segoe Semibold" pitchFamily="34" charset="0"/>
                <a:ea typeface="+mn-ea"/>
                <a:cs typeface="+mn-cs"/>
              </a:defRPr>
            </a:lvl8pPr>
            <a:lvl9pPr marL="3657600" algn="l" defTabSz="914400" rtl="0" latinLnBrk="0">
              <a:defRPr>
                <a:solidFill>
                  <a:schemeClr val="tx1"/>
                </a:solidFill>
                <a:latin typeface="Segoe Semibold" pitchFamily="34" charset="0"/>
                <a:ea typeface="+mn-ea"/>
                <a:cs typeface="+mn-cs"/>
              </a:defRPr>
            </a:lvl9pPr>
          </a:lstStyle>
          <a:p>
            <a:pPr>
              <a:lnSpc>
                <a:spcPct val="100000"/>
              </a:lnSpc>
              <a:defRPr/>
            </a:pPr>
            <a:r>
              <a:rPr lang="en-US" sz="1000" b="1" i="1" kern="0" dirty="0" smtClean="0">
                <a:effectLst/>
                <a:latin typeface="Tahoma" pitchFamily="34" charset="0"/>
                <a:ea typeface="Calibri" pitchFamily="34" charset="0"/>
                <a:cs typeface="Tahoma" pitchFamily="34" charset="0"/>
              </a:rPr>
              <a:t>Covered under Microsoft NDA - Confidential</a:t>
            </a:r>
            <a:endParaRPr lang="en-US" sz="1800" kern="0" dirty="0" smtClean="0">
              <a:effectLst/>
            </a:endParaRPr>
          </a:p>
        </p:txBody>
      </p:sp>
    </p:spTree>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5"/>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6"/>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75000"/>
              </a:schemeClr>
            </a:gs>
            <a:gs pos="100000">
              <a:schemeClr val="bg1">
                <a:shade val="30000"/>
                <a:satMod val="200000"/>
              </a:schemeClr>
            </a:gs>
          </a:gsLst>
          <a:path path="circle">
            <a:fillToRect l="100000" t="100000" r="100000" b="10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11" descr="bullet"/>
          <p:cNvPicPr>
            <a:picLocks noChangeAspect="1" noChangeArrowheads="1"/>
          </p:cNvPicPr>
          <p:nvPr/>
        </p:nvPicPr>
        <p:blipFill>
          <a:blip r:embed="rId13"/>
          <a:srcRect/>
          <a:stretch>
            <a:fillRect/>
          </a:stretch>
        </p:blipFill>
        <p:spPr bwMode="auto">
          <a:xfrm>
            <a:off x="9336088" y="0"/>
            <a:ext cx="241300" cy="2413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4"/>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75000"/>
              </a:schemeClr>
            </a:gs>
            <a:gs pos="100000">
              <a:schemeClr val="bg1">
                <a:shade val="30000"/>
                <a:satMod val="200000"/>
              </a:schemeClr>
            </a:gs>
          </a:gsLst>
          <a:path path="circle">
            <a:fillToRect l="100000" t="100000" r="100000" b="10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228600"/>
            <a:ext cx="8515350" cy="750888"/>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Title Slide</a:t>
            </a:r>
          </a:p>
        </p:txBody>
      </p:sp>
      <p:sp>
        <p:nvSpPr>
          <p:cNvPr id="1032" name="Rectangle 8"/>
          <p:cNvSpPr>
            <a:spLocks noGrp="1" noChangeArrowheads="1"/>
          </p:cNvSpPr>
          <p:nvPr>
            <p:ph type="body" idx="1"/>
          </p:nvPr>
        </p:nvSpPr>
        <p:spPr bwMode="auto">
          <a:xfrm>
            <a:off x="381000" y="1417638"/>
            <a:ext cx="8443913" cy="2214562"/>
          </a:xfrm>
          <a:prstGeom prst="rect">
            <a:avLst/>
          </a:prstGeom>
          <a:noFill/>
          <a:ln w="9525">
            <a:noFill/>
            <a:miter lim="800000"/>
            <a:headEnd/>
            <a:tailEnd/>
          </a:ln>
          <a:effectLst/>
        </p:spPr>
        <p:txBody>
          <a:bodyPr vert="horz" wrap="square" lIns="91440" tIns="45720" rIns="91440" bIns="45720" numCol="1" anchor="t" anchorCtr="0" compatLnSpc="1">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3076" name="Picture 11" descr="bullet"/>
          <p:cNvPicPr>
            <a:picLocks noChangeAspect="1" noChangeArrowheads="1"/>
          </p:cNvPicPr>
          <p:nvPr/>
        </p:nvPicPr>
        <p:blipFill>
          <a:blip r:embed="rId13"/>
          <a:srcRect/>
          <a:stretch>
            <a:fillRect/>
          </a:stretch>
        </p:blipFill>
        <p:spPr bwMode="auto">
          <a:xfrm>
            <a:off x="9336088" y="0"/>
            <a:ext cx="241300" cy="241300"/>
          </a:xfrm>
          <a:prstGeom prst="rect">
            <a:avLst/>
          </a:prstGeom>
          <a:noFill/>
          <a:ln w="9525">
            <a:noFill/>
            <a:miter lim="800000"/>
            <a:headEnd/>
            <a:tailEnd/>
          </a:ln>
        </p:spPr>
      </p:pic>
      <p:sp>
        <p:nvSpPr>
          <p:cNvPr id="5" name="Rectangle 4"/>
          <p:cNvSpPr>
            <a:spLocks noChangeArrowheads="1"/>
          </p:cNvSpPr>
          <p:nvPr/>
        </p:nvSpPr>
        <p:spPr bwMode="auto">
          <a:xfrm>
            <a:off x="6043613" y="130175"/>
            <a:ext cx="2992437" cy="246063"/>
          </a:xfrm>
          <a:prstGeom prst="rect">
            <a:avLst/>
          </a:prstGeom>
          <a:noFill/>
          <a:ln w="12700" cap="flat" cmpd="sng" algn="ctr">
            <a:noFill/>
            <a:prstDash val="solid"/>
            <a:miter lim="800000"/>
            <a:headEnd/>
            <a:tailEnd/>
          </a:ln>
          <a:effectLst/>
        </p:spPr>
        <p:txBody>
          <a:bodyPr vert="horz" wrap="none" lIns="91440" tIns="45720" rIns="91440" bIns="45720" numCol="1" anchor="ctr" anchorCtr="0" compatLnSpc="1">
            <a:spAutoFit/>
          </a:bodyPr>
          <a:lstStyle>
            <a:defPPr>
              <a:defRPr lang="en-US"/>
            </a:defPPr>
            <a:lvl1pPr algn="l" rtl="0" fontAlgn="base">
              <a:spcBef>
                <a:spcPct val="0"/>
              </a:spcBef>
              <a:spcAft>
                <a:spcPct val="0"/>
              </a:spcAft>
              <a:defRPr>
                <a:solidFill>
                  <a:schemeClr val="tx1"/>
                </a:solidFill>
                <a:latin typeface="Segoe Semibold" pitchFamily="34" charset="0"/>
                <a:ea typeface="+mn-ea"/>
                <a:cs typeface="+mn-cs"/>
              </a:defRPr>
            </a:lvl1pPr>
            <a:lvl2pPr marL="457200" algn="l" rtl="0" fontAlgn="base">
              <a:spcBef>
                <a:spcPct val="0"/>
              </a:spcBef>
              <a:spcAft>
                <a:spcPct val="0"/>
              </a:spcAft>
              <a:defRPr>
                <a:solidFill>
                  <a:schemeClr val="tx1"/>
                </a:solidFill>
                <a:latin typeface="Segoe Semibold" pitchFamily="34" charset="0"/>
                <a:ea typeface="+mn-ea"/>
                <a:cs typeface="+mn-cs"/>
              </a:defRPr>
            </a:lvl2pPr>
            <a:lvl3pPr marL="914400" algn="l" rtl="0" fontAlgn="base">
              <a:spcBef>
                <a:spcPct val="0"/>
              </a:spcBef>
              <a:spcAft>
                <a:spcPct val="0"/>
              </a:spcAft>
              <a:defRPr>
                <a:solidFill>
                  <a:schemeClr val="tx1"/>
                </a:solidFill>
                <a:latin typeface="Segoe Semibold" pitchFamily="34" charset="0"/>
                <a:ea typeface="+mn-ea"/>
                <a:cs typeface="+mn-cs"/>
              </a:defRPr>
            </a:lvl3pPr>
            <a:lvl4pPr marL="1371600" algn="l" rtl="0" fontAlgn="base">
              <a:spcBef>
                <a:spcPct val="0"/>
              </a:spcBef>
              <a:spcAft>
                <a:spcPct val="0"/>
              </a:spcAft>
              <a:defRPr>
                <a:solidFill>
                  <a:schemeClr val="tx1"/>
                </a:solidFill>
                <a:latin typeface="Segoe Semibold" pitchFamily="34" charset="0"/>
                <a:ea typeface="+mn-ea"/>
                <a:cs typeface="+mn-cs"/>
              </a:defRPr>
            </a:lvl4pPr>
            <a:lvl5pPr marL="1828800" algn="l" rtl="0" fontAlgn="base">
              <a:spcBef>
                <a:spcPct val="0"/>
              </a:spcBef>
              <a:spcAft>
                <a:spcPct val="0"/>
              </a:spcAft>
              <a:defRPr>
                <a:solidFill>
                  <a:schemeClr val="tx1"/>
                </a:solidFill>
                <a:latin typeface="Segoe Semibold" pitchFamily="34" charset="0"/>
                <a:ea typeface="+mn-ea"/>
                <a:cs typeface="+mn-cs"/>
              </a:defRPr>
            </a:lvl5pPr>
            <a:lvl6pPr marL="2286000" algn="l" defTabSz="914400" rtl="0" latinLnBrk="0">
              <a:defRPr>
                <a:solidFill>
                  <a:schemeClr val="tx1"/>
                </a:solidFill>
                <a:latin typeface="Segoe Semibold" pitchFamily="34" charset="0"/>
                <a:ea typeface="+mn-ea"/>
                <a:cs typeface="+mn-cs"/>
              </a:defRPr>
            </a:lvl6pPr>
            <a:lvl7pPr marL="2743200" algn="l" defTabSz="914400" rtl="0" latinLnBrk="0">
              <a:defRPr>
                <a:solidFill>
                  <a:schemeClr val="tx1"/>
                </a:solidFill>
                <a:latin typeface="Segoe Semibold" pitchFamily="34" charset="0"/>
                <a:ea typeface="+mn-ea"/>
                <a:cs typeface="+mn-cs"/>
              </a:defRPr>
            </a:lvl7pPr>
            <a:lvl8pPr marL="3200400" algn="l" defTabSz="914400" rtl="0" latinLnBrk="0">
              <a:defRPr>
                <a:solidFill>
                  <a:schemeClr val="tx1"/>
                </a:solidFill>
                <a:latin typeface="Segoe Semibold" pitchFamily="34" charset="0"/>
                <a:ea typeface="+mn-ea"/>
                <a:cs typeface="+mn-cs"/>
              </a:defRPr>
            </a:lvl8pPr>
            <a:lvl9pPr marL="3657600" algn="l" defTabSz="914400" rtl="0" latinLnBrk="0">
              <a:defRPr>
                <a:solidFill>
                  <a:schemeClr val="tx1"/>
                </a:solidFill>
                <a:latin typeface="Segoe Semibold" pitchFamily="34" charset="0"/>
                <a:ea typeface="+mn-ea"/>
                <a:cs typeface="+mn-cs"/>
              </a:defRPr>
            </a:lvl9pPr>
          </a:lstStyle>
          <a:p>
            <a:pPr>
              <a:lnSpc>
                <a:spcPct val="100000"/>
              </a:lnSpc>
              <a:defRPr/>
            </a:pPr>
            <a:r>
              <a:rPr lang="en-US" sz="1000" b="1" i="1" kern="0" dirty="0" smtClean="0">
                <a:effectLst/>
                <a:latin typeface="Tahoma" pitchFamily="34" charset="0"/>
                <a:ea typeface="Calibri" pitchFamily="34" charset="0"/>
                <a:cs typeface="Tahoma" pitchFamily="34" charset="0"/>
              </a:rPr>
              <a:t>Covered under Microsoft NDA - Confidential</a:t>
            </a:r>
            <a:endParaRPr lang="en-US" sz="1800" kern="0" dirty="0" smtClean="0">
              <a:effectLst/>
            </a:endParaRPr>
          </a:p>
        </p:txBody>
      </p:sp>
    </p:spTree>
  </p:cSld>
  <p:clrMap bg1="dk2" tx1="lt1" bg2="dk1"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ransition>
    <p:fade/>
  </p:transition>
  <p:timing>
    <p:tnLst>
      <p:par>
        <p:cTn id="1" dur="indefinite" restart="never" nodeType="tmRoot"/>
      </p:par>
    </p:tnLst>
  </p:timing>
  <p:txStyles>
    <p:titleStyle>
      <a:lvl1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2pPr>
      <a:lvl3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3pPr>
      <a:lvl4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4pPr>
      <a:lvl5pPr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5pPr>
      <a:lvl6pPr marL="4572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6pPr>
      <a:lvl7pPr marL="9144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7pPr>
      <a:lvl8pPr marL="13716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8pPr>
      <a:lvl9pPr marL="1828800" algn="l" rtl="0" eaLnBrk="1" fontAlgn="base" hangingPunct="1">
        <a:lnSpc>
          <a:spcPct val="90000"/>
        </a:lnSpc>
        <a:spcBef>
          <a:spcPct val="0"/>
        </a:spcBef>
        <a:spcAft>
          <a:spcPct val="0"/>
        </a:spcAft>
        <a:defRPr sz="4800">
          <a:solidFill>
            <a:schemeClr val="tx2"/>
          </a:solidFill>
          <a:effectLst>
            <a:outerShdw blurRad="38100" dist="38100" dir="2700000" algn="tl">
              <a:srgbClr val="000000">
                <a:alpha val="43137"/>
              </a:srgbClr>
            </a:outerShdw>
          </a:effectLst>
          <a:latin typeface="Segoe Semibold" pitchFamily="34" charset="0"/>
        </a:defRPr>
      </a:lvl9pPr>
    </p:titleStyle>
    <p:bodyStyle>
      <a:lvl1pPr marL="447675" indent="-447675" algn="l" rtl="0" eaLnBrk="1" fontAlgn="base" hangingPunct="1">
        <a:lnSpc>
          <a:spcPct val="90000"/>
        </a:lnSpc>
        <a:spcBef>
          <a:spcPct val="30000"/>
        </a:spcBef>
        <a:spcAft>
          <a:spcPct val="0"/>
        </a:spcAft>
        <a:buClr>
          <a:schemeClr val="tx2"/>
        </a:buClr>
        <a:buFont typeface="Wingdings 2" pitchFamily="18" charset="2"/>
        <a:buBlip>
          <a:blip r:embed="rId14"/>
        </a:buBlip>
        <a:defRPr sz="3200">
          <a:solidFill>
            <a:schemeClr val="tx1"/>
          </a:solidFill>
          <a:effectLst>
            <a:outerShdw blurRad="38100" dist="38100" dir="2700000" algn="tl">
              <a:srgbClr val="000000">
                <a:alpha val="43137"/>
              </a:srgbClr>
            </a:outerShdw>
          </a:effectLst>
          <a:latin typeface="+mn-lt"/>
          <a:ea typeface="+mn-ea"/>
          <a:cs typeface="+mn-cs"/>
        </a:defRPr>
      </a:lvl1pPr>
      <a:lvl2pPr marL="858838" indent="-4095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800">
          <a:solidFill>
            <a:schemeClr val="tx1"/>
          </a:solidFill>
          <a:effectLst>
            <a:outerShdw blurRad="38100" dist="38100" dir="2700000" algn="tl">
              <a:srgbClr val="000000">
                <a:alpha val="43137"/>
              </a:srgbClr>
            </a:outerShdw>
          </a:effectLst>
          <a:latin typeface="+mn-lt"/>
        </a:defRPr>
      </a:lvl2pPr>
      <a:lvl3pPr marL="1262063" indent="-401638"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400">
          <a:solidFill>
            <a:schemeClr val="tx1"/>
          </a:solidFill>
          <a:effectLst>
            <a:outerShdw blurRad="38100" dist="38100" dir="2700000" algn="tl">
              <a:srgbClr val="000000">
                <a:alpha val="43137"/>
              </a:srgbClr>
            </a:outerShdw>
          </a:effectLst>
          <a:latin typeface="+mn-lt"/>
        </a:defRPr>
      </a:lvl3pPr>
      <a:lvl4pPr marL="1600200" indent="-336550"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4pPr>
      <a:lvl5pPr marL="19478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5pPr>
      <a:lvl6pPr marL="24050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6pPr>
      <a:lvl7pPr marL="28622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7pPr>
      <a:lvl8pPr marL="33194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8pPr>
      <a:lvl9pPr marL="3776663" indent="-346075" algn="l" rtl="0" eaLnBrk="1" fontAlgn="base" hangingPunct="1">
        <a:lnSpc>
          <a:spcPct val="90000"/>
        </a:lnSpc>
        <a:spcBef>
          <a:spcPct val="30000"/>
        </a:spcBef>
        <a:spcAft>
          <a:spcPct val="0"/>
        </a:spcAft>
        <a:buClr>
          <a:schemeClr val="tx2"/>
        </a:buClr>
        <a:buSzPct val="75000"/>
        <a:buFont typeface="Wingdings 2" pitchFamily="18" charset="2"/>
        <a:buBlip>
          <a:blip r:embed="rId15"/>
        </a:buBlip>
        <a:defRPr sz="2000">
          <a:solidFill>
            <a:schemeClr val="tx1"/>
          </a:solidFill>
          <a:effectLst>
            <a:outerShdw blurRad="38100" dist="38100" dir="2700000" algn="tl">
              <a:srgbClr val="000000">
                <a:alpha val="43137"/>
              </a:srgbClr>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jpe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5.jpe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34.jpeg"/><Relationship Id="rId5" Type="http://schemas.openxmlformats.org/officeDocument/2006/relationships/image" Target="../media/image33.pn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8" Type="http://schemas.openxmlformats.org/officeDocument/2006/relationships/image" Target="../media/image47.jpeg"/><Relationship Id="rId13" Type="http://schemas.openxmlformats.org/officeDocument/2006/relationships/image" Target="../media/image51.jpeg"/><Relationship Id="rId3" Type="http://schemas.openxmlformats.org/officeDocument/2006/relationships/image" Target="../media/image43.jpeg"/><Relationship Id="rId7" Type="http://schemas.openxmlformats.org/officeDocument/2006/relationships/image" Target="../media/image46.jpeg"/><Relationship Id="rId12" Type="http://schemas.openxmlformats.org/officeDocument/2006/relationships/image" Target="../media/image50.jpeg"/><Relationship Id="rId17" Type="http://schemas.openxmlformats.org/officeDocument/2006/relationships/image" Target="../media/image54.jpeg"/><Relationship Id="rId2" Type="http://schemas.openxmlformats.org/officeDocument/2006/relationships/notesSlide" Target="../notesSlides/notesSlide21.xml"/><Relationship Id="rId16" Type="http://schemas.openxmlformats.org/officeDocument/2006/relationships/image" Target="../media/image53.jpeg"/><Relationship Id="rId1" Type="http://schemas.openxmlformats.org/officeDocument/2006/relationships/slideLayout" Target="../slideLayouts/slideLayout12.xml"/><Relationship Id="rId6" Type="http://schemas.openxmlformats.org/officeDocument/2006/relationships/image" Target="../media/image45.jpeg"/><Relationship Id="rId11" Type="http://schemas.openxmlformats.org/officeDocument/2006/relationships/image" Target="../media/image49.png"/><Relationship Id="rId5" Type="http://schemas.openxmlformats.org/officeDocument/2006/relationships/image" Target="../media/image30.jpeg"/><Relationship Id="rId15" Type="http://schemas.openxmlformats.org/officeDocument/2006/relationships/image" Target="../media/image52.png"/><Relationship Id="rId10" Type="http://schemas.openxmlformats.org/officeDocument/2006/relationships/hyperlink" Target="http://www.blackberry.com/news/press/2007/pr-05_11_2007-02.shtml" TargetMode="External"/><Relationship Id="rId4" Type="http://schemas.openxmlformats.org/officeDocument/2006/relationships/image" Target="../media/image44.jpeg"/><Relationship Id="rId9" Type="http://schemas.openxmlformats.org/officeDocument/2006/relationships/image" Target="../media/image48.jpeg"/><Relationship Id="rId14" Type="http://schemas.openxmlformats.org/officeDocument/2006/relationships/hyperlink" Target="http://www.zune.net/en-us/products/zuneoriginals/artists.ht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jpeg"/><Relationship Id="rId3" Type="http://schemas.openxmlformats.org/officeDocument/2006/relationships/notesSlide" Target="../notesSlides/notesSlide22.xml"/><Relationship Id="rId7" Type="http://schemas.openxmlformats.org/officeDocument/2006/relationships/image" Target="../media/image58.png"/><Relationship Id="rId12" Type="http://schemas.openxmlformats.org/officeDocument/2006/relationships/image" Target="../media/image63.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4.jpeg"/><Relationship Id="rId7" Type="http://schemas.openxmlformats.org/officeDocument/2006/relationships/diagramQuickStyle" Target="../diagrams/quickStyle1.xml"/><Relationship Id="rId12" Type="http://schemas.openxmlformats.org/officeDocument/2006/relationships/diagramColors" Target="../diagrams/colors2.xm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diagramLayout" Target="../diagrams/layout1.xml"/><Relationship Id="rId11" Type="http://schemas.openxmlformats.org/officeDocument/2006/relationships/diagramQuickStyle" Target="../diagrams/quickStyle2.xml"/><Relationship Id="rId5" Type="http://schemas.openxmlformats.org/officeDocument/2006/relationships/diagramData" Target="../diagrams/data1.xml"/><Relationship Id="rId10" Type="http://schemas.openxmlformats.org/officeDocument/2006/relationships/diagramLayout" Target="../diagrams/layout2.xml"/><Relationship Id="rId4" Type="http://schemas.openxmlformats.org/officeDocument/2006/relationships/image" Target="../media/image15.jpeg"/><Relationship Id="rId9"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 name="Rectangle 30"/>
          <p:cNvSpPr>
            <a:spLocks noGrp="1" noChangeArrowheads="1"/>
          </p:cNvSpPr>
          <p:nvPr>
            <p:ph type="subTitle" idx="4294967295"/>
          </p:nvPr>
        </p:nvSpPr>
        <p:spPr>
          <a:xfrm>
            <a:off x="2351087" y="4724400"/>
            <a:ext cx="4202113" cy="2238375"/>
          </a:xfrm>
        </p:spPr>
        <p:txBody>
          <a:bodyPr>
            <a:prstTxWarp prst="textNoShape">
              <a:avLst/>
            </a:prstTxWarp>
            <a:normAutofit/>
          </a:bodyPr>
          <a:lstStyle/>
          <a:p>
            <a:pPr marL="0" indent="0" algn="ctr">
              <a:lnSpc>
                <a:spcPct val="80000"/>
              </a:lnSpc>
              <a:buFont typeface="Wingdings 2" pitchFamily="18" charset="2"/>
              <a:buNone/>
              <a:defRPr/>
            </a:pPr>
            <a:r>
              <a:rPr lang="en-US" dirty="0" smtClean="0"/>
              <a:t>Glenn Ward</a:t>
            </a:r>
          </a:p>
          <a:p>
            <a:pPr marL="0" indent="0" algn="ctr">
              <a:lnSpc>
                <a:spcPct val="80000"/>
              </a:lnSpc>
              <a:buFont typeface="Wingdings 2" pitchFamily="18" charset="2"/>
              <a:buNone/>
              <a:defRPr/>
            </a:pPr>
            <a:r>
              <a:rPr lang="en-US" sz="2400" dirty="0" smtClean="0"/>
              <a:t>Windows Core OS Division</a:t>
            </a:r>
          </a:p>
          <a:p>
            <a:pPr marL="0" indent="0" algn="ctr">
              <a:lnSpc>
                <a:spcPct val="80000"/>
              </a:lnSpc>
              <a:buFont typeface="Wingdings 2" pitchFamily="18" charset="2"/>
              <a:buNone/>
              <a:defRPr/>
            </a:pPr>
            <a:r>
              <a:rPr lang="en-US" sz="2400" dirty="0" smtClean="0"/>
              <a:t>Microsoft</a:t>
            </a:r>
          </a:p>
          <a:p>
            <a:pPr marL="0" indent="0" algn="ctr">
              <a:lnSpc>
                <a:spcPct val="80000"/>
              </a:lnSpc>
              <a:buFont typeface="Wingdings 2" pitchFamily="18" charset="2"/>
              <a:buNone/>
              <a:defRPr/>
            </a:pPr>
            <a:endParaRPr lang="en-US" dirty="0" smtClean="0"/>
          </a:p>
        </p:txBody>
      </p:sp>
      <p:sp>
        <p:nvSpPr>
          <p:cNvPr id="222211" name="Rectangle 3"/>
          <p:cNvSpPr>
            <a:spLocks noChangeArrowheads="1"/>
          </p:cNvSpPr>
          <p:nvPr/>
        </p:nvSpPr>
        <p:spPr bwMode="auto">
          <a:xfrm>
            <a:off x="0" y="533400"/>
            <a:ext cx="9144000" cy="3293209"/>
          </a:xfrm>
          <a:prstGeom prst="rect">
            <a:avLst/>
          </a:prstGeom>
          <a:noFill/>
          <a:ln w="9525">
            <a:noFill/>
            <a:miter lim="800000"/>
            <a:headEnd/>
            <a:tailEnd/>
          </a:ln>
          <a:effectLst/>
        </p:spPr>
        <p:txBody>
          <a:bodyPr anchor="ctr">
            <a:spAutoFit/>
          </a:bodyPr>
          <a:lstStyle/>
          <a:p>
            <a:pPr algn="ctr">
              <a:defRPr/>
            </a:pPr>
            <a:r>
              <a:rPr lang="en-US" sz="4800" dirty="0">
                <a:effectLst>
                  <a:outerShdw blurRad="38100" dist="38100" dir="2700000" algn="tl">
                    <a:srgbClr val="000000"/>
                  </a:outerShdw>
                </a:effectLst>
              </a:rPr>
              <a:t>Windows</a:t>
            </a:r>
            <a:r>
              <a:rPr lang="en-US" sz="4800" baseline="30000" dirty="0">
                <a:effectLst>
                  <a:outerShdw blurRad="38100" dist="38100" dir="2700000" algn="tl">
                    <a:srgbClr val="000000"/>
                  </a:outerShdw>
                </a:effectLst>
                <a:latin typeface="Arial"/>
              </a:rPr>
              <a:t>™</a:t>
            </a:r>
            <a:r>
              <a:rPr lang="en-US" sz="4800" dirty="0">
                <a:effectLst>
                  <a:outerShdw blurRad="38100" dist="38100" dir="2700000" algn="tl">
                    <a:srgbClr val="000000"/>
                  </a:outerShdw>
                </a:effectLst>
              </a:rPr>
              <a:t> Rally</a:t>
            </a:r>
            <a:r>
              <a:rPr lang="en-US" sz="4800" baseline="70000" dirty="0">
                <a:effectLst>
                  <a:outerShdw blurRad="38100" dist="38100" dir="2700000" algn="tl">
                    <a:srgbClr val="000000"/>
                  </a:outerShdw>
                </a:effectLst>
                <a:latin typeface="Arial"/>
              </a:rPr>
              <a:t> </a:t>
            </a:r>
            <a:r>
              <a:rPr lang="en-US" sz="3200" baseline="70000" dirty="0">
                <a:effectLst>
                  <a:outerShdw blurRad="38100" dist="38100" dir="2700000" algn="tl">
                    <a:srgbClr val="000000"/>
                  </a:outerShdw>
                </a:effectLst>
                <a:latin typeface="Arial"/>
              </a:rPr>
              <a:t>®</a:t>
            </a:r>
            <a:r>
              <a:rPr lang="en-US" sz="4800" dirty="0">
                <a:effectLst>
                  <a:outerShdw blurRad="38100" dist="38100" dir="2700000" algn="tl">
                    <a:srgbClr val="000000"/>
                  </a:outerShdw>
                </a:effectLst>
              </a:rPr>
              <a:t> </a:t>
            </a:r>
          </a:p>
          <a:p>
            <a:pPr algn="ctr">
              <a:defRPr/>
            </a:pPr>
            <a:r>
              <a:rPr lang="en-US" sz="4800" dirty="0" smtClean="0">
                <a:effectLst>
                  <a:outerShdw blurRad="38100" dist="38100" dir="2700000" algn="tl">
                    <a:srgbClr val="000000"/>
                  </a:outerShdw>
                </a:effectLst>
              </a:rPr>
              <a:t>Overview and Directions</a:t>
            </a:r>
          </a:p>
          <a:p>
            <a:pPr algn="ctr">
              <a:defRPr/>
            </a:pPr>
            <a:endParaRPr lang="en-US" sz="4800" dirty="0" smtClean="0">
              <a:effectLst>
                <a:outerShdw blurRad="38100" dist="38100" dir="2700000" algn="tl">
                  <a:srgbClr val="000000"/>
                </a:outerShdw>
              </a:effectLst>
            </a:endParaRPr>
          </a:p>
          <a:p>
            <a:pPr algn="ctr">
              <a:defRPr/>
            </a:pPr>
            <a:r>
              <a:rPr lang="en-US" sz="3200" dirty="0" smtClean="0">
                <a:solidFill>
                  <a:srgbClr val="FFFF00"/>
                </a:solidFill>
                <a:effectLst>
                  <a:outerShdw blurRad="38100" dist="38100" dir="2700000" algn="tl">
                    <a:srgbClr val="000000"/>
                  </a:outerShdw>
                </a:effectLst>
              </a:rPr>
              <a:t>Windows Rally Summit</a:t>
            </a:r>
          </a:p>
          <a:p>
            <a:pPr algn="ctr">
              <a:defRPr/>
            </a:pPr>
            <a:r>
              <a:rPr lang="en-US" sz="3200" dirty="0" smtClean="0">
                <a:solidFill>
                  <a:srgbClr val="FFFF00"/>
                </a:solidFill>
                <a:effectLst>
                  <a:outerShdw blurRad="38100" dist="38100" dir="2700000" algn="tl">
                    <a:srgbClr val="000000"/>
                  </a:outerShdw>
                </a:effectLst>
              </a:rPr>
              <a:t>June 2008 </a:t>
            </a:r>
            <a:endParaRPr lang="en-US" sz="1600" baseline="70000" dirty="0">
              <a:solidFill>
                <a:srgbClr val="FFFF00"/>
              </a:solidFill>
              <a:effectLst>
                <a:outerShdw blurRad="38100" dist="38100" dir="2700000" algn="tl">
                  <a:srgbClr val="000000"/>
                </a:outerShdw>
              </a:effectLs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5500" name="Rectangle 44"/>
          <p:cNvSpPr>
            <a:spLocks noGrp="1" noChangeArrowheads="1"/>
          </p:cNvSpPr>
          <p:nvPr>
            <p:ph type="title"/>
          </p:nvPr>
        </p:nvSpPr>
        <p:spPr/>
        <p:txBody>
          <a:bodyPr/>
          <a:lstStyle/>
          <a:p>
            <a:r>
              <a:rPr lang="en-US" dirty="0" smtClean="0"/>
              <a:t>Wi-Fi Protected Setup / WCN</a:t>
            </a:r>
            <a:endParaRPr lang="en-US" dirty="0"/>
          </a:p>
        </p:txBody>
      </p:sp>
      <p:sp>
        <p:nvSpPr>
          <p:cNvPr id="62" name="Rectangle 2"/>
          <p:cNvSpPr>
            <a:spLocks noChangeArrowheads="1"/>
          </p:cNvSpPr>
          <p:nvPr/>
        </p:nvSpPr>
        <p:spPr bwMode="auto">
          <a:xfrm>
            <a:off x="945423" y="3835897"/>
            <a:ext cx="7613361" cy="2040647"/>
          </a:xfrm>
          <a:prstGeom prst="rect">
            <a:avLst/>
          </a:prstGeom>
          <a:solidFill>
            <a:schemeClr val="accent2">
              <a:alpha val="46001"/>
            </a:schemeClr>
          </a:solidFill>
          <a:ln w="9525" algn="ctr">
            <a:noFill/>
            <a:miter lim="800000"/>
            <a:headEnd/>
            <a:tailEnd/>
          </a:ln>
          <a:effectLst/>
        </p:spPr>
        <p:txBody>
          <a:bodyPr/>
          <a:lstStyle/>
          <a:p>
            <a:pPr algn="l">
              <a:defRPr/>
            </a:pPr>
            <a:r>
              <a:rPr lang="en-US">
                <a:effectLst>
                  <a:outerShdw blurRad="38100" dist="38100" dir="2700000" algn="tl">
                    <a:srgbClr val="000000"/>
                  </a:outerShdw>
                </a:effectLst>
                <a:latin typeface="Arial" charset="0"/>
                <a:cs typeface="Arial" charset="0"/>
              </a:rPr>
              <a:t>Windows Vista</a:t>
            </a:r>
          </a:p>
        </p:txBody>
      </p:sp>
      <p:sp>
        <p:nvSpPr>
          <p:cNvPr id="63" name="Rectangle 3"/>
          <p:cNvSpPr>
            <a:spLocks noChangeArrowheads="1"/>
          </p:cNvSpPr>
          <p:nvPr/>
        </p:nvSpPr>
        <p:spPr bwMode="auto">
          <a:xfrm>
            <a:off x="883095" y="1252285"/>
            <a:ext cx="7611939" cy="2239772"/>
          </a:xfrm>
          <a:prstGeom prst="rect">
            <a:avLst/>
          </a:prstGeom>
          <a:solidFill>
            <a:schemeClr val="hlink">
              <a:alpha val="25999"/>
            </a:schemeClr>
          </a:solidFill>
          <a:ln w="9525" algn="ctr">
            <a:noFill/>
            <a:miter lim="800000"/>
            <a:headEnd/>
            <a:tailEnd/>
          </a:ln>
          <a:effectLst/>
        </p:spPr>
        <p:txBody>
          <a:bodyPr/>
          <a:lstStyle/>
          <a:p>
            <a:pPr algn="l">
              <a:defRPr/>
            </a:pPr>
            <a:r>
              <a:rPr lang="en-US">
                <a:effectLst>
                  <a:outerShdw blurRad="38100" dist="38100" dir="2700000" algn="tl">
                    <a:srgbClr val="000000"/>
                  </a:outerShdw>
                </a:effectLst>
                <a:latin typeface="Arial" charset="0"/>
                <a:cs typeface="Arial" charset="0"/>
              </a:rPr>
              <a:t>Windows XP &amp; Vista</a:t>
            </a:r>
          </a:p>
        </p:txBody>
      </p:sp>
      <p:sp>
        <p:nvSpPr>
          <p:cNvPr id="64" name="Line 4"/>
          <p:cNvSpPr>
            <a:spLocks noChangeShapeType="1"/>
          </p:cNvSpPr>
          <p:nvPr/>
        </p:nvSpPr>
        <p:spPr bwMode="auto">
          <a:xfrm>
            <a:off x="5275707" y="4392614"/>
            <a:ext cx="2935872" cy="836164"/>
          </a:xfrm>
          <a:prstGeom prst="line">
            <a:avLst/>
          </a:prstGeom>
          <a:noFill/>
          <a:ln w="28575">
            <a:solidFill>
              <a:schemeClr val="tx1"/>
            </a:solidFill>
            <a:round/>
            <a:headEnd/>
            <a:tailEnd/>
          </a:ln>
        </p:spPr>
        <p:txBody>
          <a:bodyPr anchor="ctr"/>
          <a:lstStyle/>
          <a:p>
            <a:endParaRPr lang="en-US" sz="1400"/>
          </a:p>
        </p:txBody>
      </p:sp>
      <p:pic>
        <p:nvPicPr>
          <p:cNvPr id="65" name="Picture 5" descr="Broadband Networking Wireless Base Station"/>
          <p:cNvPicPr>
            <a:picLocks noChangeAspect="1" noChangeArrowheads="1"/>
          </p:cNvPicPr>
          <p:nvPr/>
        </p:nvPicPr>
        <p:blipFill>
          <a:blip r:embed="rId3" cstate="print"/>
          <a:srcRect/>
          <a:stretch>
            <a:fillRect/>
          </a:stretch>
        </p:blipFill>
        <p:spPr bwMode="auto">
          <a:xfrm>
            <a:off x="4072382" y="1434847"/>
            <a:ext cx="454953" cy="820338"/>
          </a:xfrm>
          <a:prstGeom prst="rect">
            <a:avLst/>
          </a:prstGeom>
          <a:noFill/>
          <a:ln w="9525">
            <a:noFill/>
            <a:miter lim="800000"/>
            <a:headEnd/>
            <a:tailEnd/>
          </a:ln>
        </p:spPr>
      </p:pic>
      <p:sp>
        <p:nvSpPr>
          <p:cNvPr id="66" name="Rectangle 6"/>
          <p:cNvSpPr>
            <a:spLocks noChangeArrowheads="1"/>
          </p:cNvSpPr>
          <p:nvPr/>
        </p:nvSpPr>
        <p:spPr bwMode="auto">
          <a:xfrm>
            <a:off x="5132832" y="1431672"/>
            <a:ext cx="1576699" cy="276999"/>
          </a:xfrm>
          <a:prstGeom prst="rect">
            <a:avLst/>
          </a:prstGeom>
          <a:noFill/>
          <a:ln w="12700" algn="ctr">
            <a:noFill/>
            <a:miter lim="800000"/>
            <a:headEnd/>
            <a:tailEnd/>
          </a:ln>
        </p:spPr>
        <p:txBody>
          <a:bodyPr wrap="square">
            <a:spAutoFit/>
          </a:bodyPr>
          <a:lstStyle/>
          <a:p>
            <a:pPr algn="l"/>
            <a:r>
              <a:rPr lang="en-US" sz="1200">
                <a:latin typeface="Segoe Semibold"/>
                <a:cs typeface="Arial" pitchFamily="34" charset="0"/>
              </a:rPr>
              <a:t>USB Flash Drive</a:t>
            </a:r>
          </a:p>
        </p:txBody>
      </p:sp>
      <p:pic>
        <p:nvPicPr>
          <p:cNvPr id="67" name="Picture 7" descr="HP Evo Notebook with MSN 8 angled"/>
          <p:cNvPicPr>
            <a:picLocks noChangeAspect="1" noChangeArrowheads="1"/>
          </p:cNvPicPr>
          <p:nvPr/>
        </p:nvPicPr>
        <p:blipFill>
          <a:blip r:embed="rId4" cstate="print"/>
          <a:srcRect/>
          <a:stretch>
            <a:fillRect/>
          </a:stretch>
        </p:blipFill>
        <p:spPr bwMode="auto">
          <a:xfrm>
            <a:off x="7741096" y="1491996"/>
            <a:ext cx="998054" cy="901377"/>
          </a:xfrm>
          <a:prstGeom prst="rect">
            <a:avLst/>
          </a:prstGeom>
          <a:noFill/>
          <a:ln w="9525">
            <a:noFill/>
            <a:miter lim="800000"/>
            <a:headEnd/>
            <a:tailEnd/>
          </a:ln>
        </p:spPr>
      </p:pic>
      <p:sp>
        <p:nvSpPr>
          <p:cNvPr id="68" name="Rectangle 8"/>
          <p:cNvSpPr>
            <a:spLocks noChangeArrowheads="1"/>
          </p:cNvSpPr>
          <p:nvPr/>
        </p:nvSpPr>
        <p:spPr bwMode="auto">
          <a:xfrm rot="1024679">
            <a:off x="6751441" y="4596308"/>
            <a:ext cx="902798" cy="276999"/>
          </a:xfrm>
          <a:prstGeom prst="rect">
            <a:avLst/>
          </a:prstGeom>
          <a:noFill/>
          <a:ln w="12700" algn="ctr">
            <a:noFill/>
            <a:miter lim="800000"/>
            <a:headEnd/>
            <a:tailEnd/>
          </a:ln>
        </p:spPr>
        <p:txBody>
          <a:bodyPr wrap="square">
            <a:spAutoFit/>
          </a:bodyPr>
          <a:lstStyle/>
          <a:p>
            <a:pPr algn="l"/>
            <a:r>
              <a:rPr lang="en-US" sz="1200">
                <a:latin typeface="Segoe Semibold"/>
                <a:cs typeface="Arial" pitchFamily="34" charset="0"/>
              </a:rPr>
              <a:t>Ethernet</a:t>
            </a:r>
          </a:p>
        </p:txBody>
      </p:sp>
      <p:sp>
        <p:nvSpPr>
          <p:cNvPr id="69" name="Freeform 9"/>
          <p:cNvSpPr>
            <a:spLocks/>
          </p:cNvSpPr>
          <p:nvPr/>
        </p:nvSpPr>
        <p:spPr bwMode="auto">
          <a:xfrm>
            <a:off x="2094358" y="4565651"/>
            <a:ext cx="2762420" cy="893562"/>
          </a:xfrm>
          <a:custGeom>
            <a:avLst/>
            <a:gdLst>
              <a:gd name="T0" fmla="*/ 2147483647 w 1430"/>
              <a:gd name="T1" fmla="*/ 0 h 1091"/>
              <a:gd name="T2" fmla="*/ 2147483647 w 1430"/>
              <a:gd name="T3" fmla="*/ 579199770 h 1091"/>
              <a:gd name="T4" fmla="*/ 2147483647 w 1430"/>
              <a:gd name="T5" fmla="*/ 666625360 h 1091"/>
              <a:gd name="T6" fmla="*/ 1358577062 w 1430"/>
              <a:gd name="T7" fmla="*/ 1021298437 h 1091"/>
              <a:gd name="T8" fmla="*/ 0 w 1430"/>
              <a:gd name="T9" fmla="*/ 1043154835 h 1091"/>
              <a:gd name="T10" fmla="*/ 0 60000 65536"/>
              <a:gd name="T11" fmla="*/ 0 60000 65536"/>
              <a:gd name="T12" fmla="*/ 0 60000 65536"/>
              <a:gd name="T13" fmla="*/ 0 60000 65536"/>
              <a:gd name="T14" fmla="*/ 0 60000 65536"/>
              <a:gd name="T15" fmla="*/ 0 w 1430"/>
              <a:gd name="T16" fmla="*/ 0 h 1091"/>
              <a:gd name="T17" fmla="*/ 1430 w 1430"/>
              <a:gd name="T18" fmla="*/ 1091 h 1091"/>
            </a:gdLst>
            <a:ahLst/>
            <a:cxnLst>
              <a:cxn ang="T10">
                <a:pos x="T0" y="T1"/>
              </a:cxn>
              <a:cxn ang="T11">
                <a:pos x="T2" y="T3"/>
              </a:cxn>
              <a:cxn ang="T12">
                <a:pos x="T4" y="T5"/>
              </a:cxn>
              <a:cxn ang="T13">
                <a:pos x="T6" y="T7"/>
              </a:cxn>
              <a:cxn ang="T14">
                <a:pos x="T8" y="T9"/>
              </a:cxn>
            </a:cxnLst>
            <a:rect l="T15" t="T16" r="T17" b="T18"/>
            <a:pathLst>
              <a:path w="1430" h="1091">
                <a:moveTo>
                  <a:pt x="1313" y="0"/>
                </a:moveTo>
                <a:cubicBezTo>
                  <a:pt x="1371" y="235"/>
                  <a:pt x="1430" y="471"/>
                  <a:pt x="1305" y="583"/>
                </a:cubicBezTo>
                <a:cubicBezTo>
                  <a:pt x="1180" y="695"/>
                  <a:pt x="731" y="597"/>
                  <a:pt x="562" y="671"/>
                </a:cubicBezTo>
                <a:cubicBezTo>
                  <a:pt x="393" y="745"/>
                  <a:pt x="386" y="965"/>
                  <a:pt x="292" y="1028"/>
                </a:cubicBezTo>
                <a:cubicBezTo>
                  <a:pt x="198" y="1091"/>
                  <a:pt x="49" y="1046"/>
                  <a:pt x="0" y="1050"/>
                </a:cubicBezTo>
              </a:path>
            </a:pathLst>
          </a:custGeom>
          <a:noFill/>
          <a:ln w="28575">
            <a:solidFill>
              <a:schemeClr val="tx1"/>
            </a:solidFill>
            <a:round/>
            <a:headEnd/>
            <a:tailEnd/>
          </a:ln>
        </p:spPr>
        <p:txBody>
          <a:bodyPr anchor="ctr"/>
          <a:lstStyle/>
          <a:p>
            <a:endParaRPr lang="en-US" sz="1400"/>
          </a:p>
        </p:txBody>
      </p:sp>
      <p:pic>
        <p:nvPicPr>
          <p:cNvPr id="70" name="Picture 10" descr="HP DeskJet 830C Printer"/>
          <p:cNvPicPr>
            <a:picLocks noChangeAspect="1" noChangeArrowheads="1"/>
          </p:cNvPicPr>
          <p:nvPr/>
        </p:nvPicPr>
        <p:blipFill>
          <a:blip r:embed="rId5"/>
          <a:srcRect/>
          <a:stretch>
            <a:fillRect/>
          </a:stretch>
        </p:blipFill>
        <p:spPr bwMode="auto">
          <a:xfrm>
            <a:off x="1133856" y="5148264"/>
            <a:ext cx="1229184" cy="936878"/>
          </a:xfrm>
          <a:prstGeom prst="rect">
            <a:avLst/>
          </a:prstGeom>
          <a:noFill/>
          <a:ln w="9525">
            <a:noFill/>
            <a:miter lim="800000"/>
            <a:headEnd/>
            <a:tailEnd/>
          </a:ln>
        </p:spPr>
      </p:pic>
      <p:sp>
        <p:nvSpPr>
          <p:cNvPr id="71" name="Rectangle 11"/>
          <p:cNvSpPr>
            <a:spLocks noChangeArrowheads="1"/>
          </p:cNvSpPr>
          <p:nvPr/>
        </p:nvSpPr>
        <p:spPr bwMode="auto">
          <a:xfrm>
            <a:off x="3291333" y="4803776"/>
            <a:ext cx="902798" cy="276999"/>
          </a:xfrm>
          <a:prstGeom prst="rect">
            <a:avLst/>
          </a:prstGeom>
          <a:noFill/>
          <a:ln w="12700" algn="ctr">
            <a:noFill/>
            <a:miter lim="800000"/>
            <a:headEnd/>
            <a:tailEnd/>
          </a:ln>
        </p:spPr>
        <p:txBody>
          <a:bodyPr wrap="square">
            <a:spAutoFit/>
          </a:bodyPr>
          <a:lstStyle/>
          <a:p>
            <a:pPr algn="l"/>
            <a:r>
              <a:rPr lang="en-US" sz="1200">
                <a:latin typeface="Segoe Semibold"/>
                <a:cs typeface="Arial" pitchFamily="34" charset="0"/>
              </a:rPr>
              <a:t>Ethernet</a:t>
            </a:r>
          </a:p>
        </p:txBody>
      </p:sp>
      <p:grpSp>
        <p:nvGrpSpPr>
          <p:cNvPr id="2" name="Group 12"/>
          <p:cNvGrpSpPr>
            <a:grpSpLocks/>
          </p:cNvGrpSpPr>
          <p:nvPr/>
        </p:nvGrpSpPr>
        <p:grpSpPr bwMode="auto">
          <a:xfrm rot="19272889" flipV="1">
            <a:off x="2850546" y="2014118"/>
            <a:ext cx="312780" cy="378296"/>
            <a:chOff x="1488" y="1955"/>
            <a:chExt cx="513" cy="513"/>
          </a:xfrm>
        </p:grpSpPr>
        <p:sp>
          <p:nvSpPr>
            <p:cNvPr id="73" name="Freeform 13"/>
            <p:cNvSpPr>
              <a:spLocks/>
            </p:cNvSpPr>
            <p:nvPr/>
          </p:nvSpPr>
          <p:spPr bwMode="auto">
            <a:xfrm>
              <a:off x="1488" y="2304"/>
              <a:ext cx="96" cy="144"/>
            </a:xfrm>
            <a:custGeom>
              <a:avLst/>
              <a:gdLst>
                <a:gd name="T0" fmla="*/ 0 w 192"/>
                <a:gd name="T1" fmla="*/ 0 h 288"/>
                <a:gd name="T2" fmla="*/ 36 w 192"/>
                <a:gd name="T3" fmla="*/ 24 h 288"/>
                <a:gd name="T4" fmla="*/ 48 w 192"/>
                <a:gd name="T5" fmla="*/ 72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24"/>
                    <a:pt x="112" y="48"/>
                    <a:pt x="144" y="96"/>
                  </a:cubicBezTo>
                  <a:cubicBezTo>
                    <a:pt x="176" y="144"/>
                    <a:pt x="184" y="216"/>
                    <a:pt x="192" y="288"/>
                  </a:cubicBezTo>
                </a:path>
              </a:pathLst>
            </a:custGeom>
            <a:noFill/>
            <a:ln w="28575">
              <a:solidFill>
                <a:srgbClr val="FFFF99"/>
              </a:solidFill>
              <a:round/>
              <a:headEnd/>
              <a:tailEnd/>
            </a:ln>
          </p:spPr>
          <p:txBody>
            <a:bodyPr wrap="none" anchor="ctr"/>
            <a:lstStyle/>
            <a:p>
              <a:endParaRPr lang="en-US" sz="1400"/>
            </a:p>
          </p:txBody>
        </p:sp>
        <p:sp>
          <p:nvSpPr>
            <p:cNvPr id="74" name="Freeform 14"/>
            <p:cNvSpPr>
              <a:spLocks/>
            </p:cNvSpPr>
            <p:nvPr/>
          </p:nvSpPr>
          <p:spPr bwMode="auto">
            <a:xfrm>
              <a:off x="1536" y="2180"/>
              <a:ext cx="192" cy="288"/>
            </a:xfrm>
            <a:custGeom>
              <a:avLst/>
              <a:gdLst>
                <a:gd name="T0" fmla="*/ 0 w 192"/>
                <a:gd name="T1" fmla="*/ 0 h 288"/>
                <a:gd name="T2" fmla="*/ 144 w 192"/>
                <a:gd name="T3" fmla="*/ 96 h 288"/>
                <a:gd name="T4" fmla="*/ 192 w 192"/>
                <a:gd name="T5" fmla="*/ 288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24"/>
                    <a:pt x="112" y="48"/>
                    <a:pt x="144" y="96"/>
                  </a:cubicBezTo>
                  <a:cubicBezTo>
                    <a:pt x="176" y="144"/>
                    <a:pt x="184" y="216"/>
                    <a:pt x="192" y="288"/>
                  </a:cubicBezTo>
                </a:path>
              </a:pathLst>
            </a:custGeom>
            <a:noFill/>
            <a:ln w="28575">
              <a:solidFill>
                <a:srgbClr val="FFFF99"/>
              </a:solidFill>
              <a:round/>
              <a:headEnd/>
              <a:tailEnd/>
            </a:ln>
          </p:spPr>
          <p:txBody>
            <a:bodyPr wrap="none" anchor="ctr"/>
            <a:lstStyle/>
            <a:p>
              <a:endParaRPr lang="en-US" sz="1400"/>
            </a:p>
          </p:txBody>
        </p:sp>
        <p:sp>
          <p:nvSpPr>
            <p:cNvPr id="75" name="Freeform 15"/>
            <p:cNvSpPr>
              <a:spLocks/>
            </p:cNvSpPr>
            <p:nvPr/>
          </p:nvSpPr>
          <p:spPr bwMode="auto">
            <a:xfrm>
              <a:off x="1604" y="2073"/>
              <a:ext cx="240" cy="384"/>
            </a:xfrm>
            <a:custGeom>
              <a:avLst/>
              <a:gdLst>
                <a:gd name="T0" fmla="*/ 0 w 192"/>
                <a:gd name="T1" fmla="*/ 0 h 288"/>
                <a:gd name="T2" fmla="*/ 225 w 192"/>
                <a:gd name="T3" fmla="*/ 171 h 288"/>
                <a:gd name="T4" fmla="*/ 300 w 192"/>
                <a:gd name="T5" fmla="*/ 512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24"/>
                    <a:pt x="112" y="48"/>
                    <a:pt x="144" y="96"/>
                  </a:cubicBezTo>
                  <a:cubicBezTo>
                    <a:pt x="176" y="144"/>
                    <a:pt x="184" y="216"/>
                    <a:pt x="192" y="288"/>
                  </a:cubicBezTo>
                </a:path>
              </a:pathLst>
            </a:custGeom>
            <a:noFill/>
            <a:ln w="28575">
              <a:solidFill>
                <a:srgbClr val="FFFF99"/>
              </a:solidFill>
              <a:round/>
              <a:headEnd/>
              <a:tailEnd/>
            </a:ln>
          </p:spPr>
          <p:txBody>
            <a:bodyPr wrap="none" anchor="ctr"/>
            <a:lstStyle/>
            <a:p>
              <a:endParaRPr lang="en-US" sz="1400"/>
            </a:p>
          </p:txBody>
        </p:sp>
        <p:sp>
          <p:nvSpPr>
            <p:cNvPr id="76" name="Freeform 16"/>
            <p:cNvSpPr>
              <a:spLocks/>
            </p:cNvSpPr>
            <p:nvPr/>
          </p:nvSpPr>
          <p:spPr bwMode="auto">
            <a:xfrm>
              <a:off x="1712" y="1955"/>
              <a:ext cx="289" cy="502"/>
            </a:xfrm>
            <a:custGeom>
              <a:avLst/>
              <a:gdLst>
                <a:gd name="T0" fmla="*/ 0 w 192"/>
                <a:gd name="T1" fmla="*/ 0 h 288"/>
                <a:gd name="T2" fmla="*/ 327 w 192"/>
                <a:gd name="T3" fmla="*/ 291 h 288"/>
                <a:gd name="T4" fmla="*/ 435 w 192"/>
                <a:gd name="T5" fmla="*/ 875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24"/>
                    <a:pt x="112" y="48"/>
                    <a:pt x="144" y="96"/>
                  </a:cubicBezTo>
                  <a:cubicBezTo>
                    <a:pt x="176" y="144"/>
                    <a:pt x="184" y="216"/>
                    <a:pt x="192" y="288"/>
                  </a:cubicBezTo>
                </a:path>
              </a:pathLst>
            </a:custGeom>
            <a:noFill/>
            <a:ln w="28575">
              <a:solidFill>
                <a:srgbClr val="FFFF99"/>
              </a:solidFill>
              <a:round/>
              <a:headEnd/>
              <a:tailEnd/>
            </a:ln>
          </p:spPr>
          <p:txBody>
            <a:bodyPr wrap="none" anchor="ctr"/>
            <a:lstStyle/>
            <a:p>
              <a:endParaRPr lang="en-US" sz="1400"/>
            </a:p>
          </p:txBody>
        </p:sp>
      </p:grpSp>
      <p:grpSp>
        <p:nvGrpSpPr>
          <p:cNvPr id="3" name="Group 17"/>
          <p:cNvGrpSpPr>
            <a:grpSpLocks/>
          </p:cNvGrpSpPr>
          <p:nvPr/>
        </p:nvGrpSpPr>
        <p:grpSpPr bwMode="auto">
          <a:xfrm rot="20716478" flipV="1">
            <a:off x="4659450" y="1437654"/>
            <a:ext cx="312780" cy="378296"/>
            <a:chOff x="1488" y="1955"/>
            <a:chExt cx="513" cy="513"/>
          </a:xfrm>
        </p:grpSpPr>
        <p:sp>
          <p:nvSpPr>
            <p:cNvPr id="78" name="Freeform 18"/>
            <p:cNvSpPr>
              <a:spLocks/>
            </p:cNvSpPr>
            <p:nvPr/>
          </p:nvSpPr>
          <p:spPr bwMode="auto">
            <a:xfrm>
              <a:off x="1488" y="2304"/>
              <a:ext cx="96" cy="144"/>
            </a:xfrm>
            <a:custGeom>
              <a:avLst/>
              <a:gdLst>
                <a:gd name="T0" fmla="*/ 0 w 192"/>
                <a:gd name="T1" fmla="*/ 0 h 288"/>
                <a:gd name="T2" fmla="*/ 36 w 192"/>
                <a:gd name="T3" fmla="*/ 24 h 288"/>
                <a:gd name="T4" fmla="*/ 48 w 192"/>
                <a:gd name="T5" fmla="*/ 72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24"/>
                    <a:pt x="112" y="48"/>
                    <a:pt x="144" y="96"/>
                  </a:cubicBezTo>
                  <a:cubicBezTo>
                    <a:pt x="176" y="144"/>
                    <a:pt x="184" y="216"/>
                    <a:pt x="192" y="288"/>
                  </a:cubicBezTo>
                </a:path>
              </a:pathLst>
            </a:custGeom>
            <a:noFill/>
            <a:ln w="28575">
              <a:solidFill>
                <a:srgbClr val="FFFF99"/>
              </a:solidFill>
              <a:round/>
              <a:headEnd/>
              <a:tailEnd/>
            </a:ln>
          </p:spPr>
          <p:txBody>
            <a:bodyPr wrap="none" anchor="ctr"/>
            <a:lstStyle/>
            <a:p>
              <a:endParaRPr lang="en-US" sz="1400"/>
            </a:p>
          </p:txBody>
        </p:sp>
        <p:sp>
          <p:nvSpPr>
            <p:cNvPr id="79" name="Freeform 19"/>
            <p:cNvSpPr>
              <a:spLocks/>
            </p:cNvSpPr>
            <p:nvPr/>
          </p:nvSpPr>
          <p:spPr bwMode="auto">
            <a:xfrm>
              <a:off x="1536" y="2180"/>
              <a:ext cx="192" cy="288"/>
            </a:xfrm>
            <a:custGeom>
              <a:avLst/>
              <a:gdLst>
                <a:gd name="T0" fmla="*/ 0 w 192"/>
                <a:gd name="T1" fmla="*/ 0 h 288"/>
                <a:gd name="T2" fmla="*/ 144 w 192"/>
                <a:gd name="T3" fmla="*/ 96 h 288"/>
                <a:gd name="T4" fmla="*/ 192 w 192"/>
                <a:gd name="T5" fmla="*/ 288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24"/>
                    <a:pt x="112" y="48"/>
                    <a:pt x="144" y="96"/>
                  </a:cubicBezTo>
                  <a:cubicBezTo>
                    <a:pt x="176" y="144"/>
                    <a:pt x="184" y="216"/>
                    <a:pt x="192" y="288"/>
                  </a:cubicBezTo>
                </a:path>
              </a:pathLst>
            </a:custGeom>
            <a:noFill/>
            <a:ln w="28575">
              <a:solidFill>
                <a:srgbClr val="FFFF99"/>
              </a:solidFill>
              <a:round/>
              <a:headEnd/>
              <a:tailEnd/>
            </a:ln>
          </p:spPr>
          <p:txBody>
            <a:bodyPr wrap="none" anchor="ctr"/>
            <a:lstStyle/>
            <a:p>
              <a:endParaRPr lang="en-US" sz="1400"/>
            </a:p>
          </p:txBody>
        </p:sp>
        <p:sp>
          <p:nvSpPr>
            <p:cNvPr id="80" name="Freeform 20"/>
            <p:cNvSpPr>
              <a:spLocks/>
            </p:cNvSpPr>
            <p:nvPr/>
          </p:nvSpPr>
          <p:spPr bwMode="auto">
            <a:xfrm>
              <a:off x="1604" y="2073"/>
              <a:ext cx="240" cy="384"/>
            </a:xfrm>
            <a:custGeom>
              <a:avLst/>
              <a:gdLst>
                <a:gd name="T0" fmla="*/ 0 w 192"/>
                <a:gd name="T1" fmla="*/ 0 h 288"/>
                <a:gd name="T2" fmla="*/ 225 w 192"/>
                <a:gd name="T3" fmla="*/ 171 h 288"/>
                <a:gd name="T4" fmla="*/ 300 w 192"/>
                <a:gd name="T5" fmla="*/ 512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24"/>
                    <a:pt x="112" y="48"/>
                    <a:pt x="144" y="96"/>
                  </a:cubicBezTo>
                  <a:cubicBezTo>
                    <a:pt x="176" y="144"/>
                    <a:pt x="184" y="216"/>
                    <a:pt x="192" y="288"/>
                  </a:cubicBezTo>
                </a:path>
              </a:pathLst>
            </a:custGeom>
            <a:noFill/>
            <a:ln w="28575">
              <a:solidFill>
                <a:srgbClr val="FFFF99"/>
              </a:solidFill>
              <a:round/>
              <a:headEnd/>
              <a:tailEnd/>
            </a:ln>
          </p:spPr>
          <p:txBody>
            <a:bodyPr wrap="none" anchor="ctr"/>
            <a:lstStyle/>
            <a:p>
              <a:endParaRPr lang="en-US" sz="1400"/>
            </a:p>
          </p:txBody>
        </p:sp>
        <p:sp>
          <p:nvSpPr>
            <p:cNvPr id="81" name="Freeform 21"/>
            <p:cNvSpPr>
              <a:spLocks/>
            </p:cNvSpPr>
            <p:nvPr/>
          </p:nvSpPr>
          <p:spPr bwMode="auto">
            <a:xfrm>
              <a:off x="1712" y="1955"/>
              <a:ext cx="289" cy="502"/>
            </a:xfrm>
            <a:custGeom>
              <a:avLst/>
              <a:gdLst>
                <a:gd name="T0" fmla="*/ 0 w 192"/>
                <a:gd name="T1" fmla="*/ 0 h 288"/>
                <a:gd name="T2" fmla="*/ 327 w 192"/>
                <a:gd name="T3" fmla="*/ 291 h 288"/>
                <a:gd name="T4" fmla="*/ 435 w 192"/>
                <a:gd name="T5" fmla="*/ 875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24"/>
                    <a:pt x="112" y="48"/>
                    <a:pt x="144" y="96"/>
                  </a:cubicBezTo>
                  <a:cubicBezTo>
                    <a:pt x="176" y="144"/>
                    <a:pt x="184" y="216"/>
                    <a:pt x="192" y="288"/>
                  </a:cubicBezTo>
                </a:path>
              </a:pathLst>
            </a:custGeom>
            <a:noFill/>
            <a:ln w="28575">
              <a:solidFill>
                <a:srgbClr val="FFFF99"/>
              </a:solidFill>
              <a:round/>
              <a:headEnd/>
              <a:tailEnd/>
            </a:ln>
          </p:spPr>
          <p:txBody>
            <a:bodyPr wrap="none" anchor="ctr"/>
            <a:lstStyle/>
            <a:p>
              <a:endParaRPr lang="en-US" sz="1400"/>
            </a:p>
          </p:txBody>
        </p:sp>
      </p:grpSp>
      <p:grpSp>
        <p:nvGrpSpPr>
          <p:cNvPr id="4" name="Group 22"/>
          <p:cNvGrpSpPr>
            <a:grpSpLocks/>
          </p:cNvGrpSpPr>
          <p:nvPr/>
        </p:nvGrpSpPr>
        <p:grpSpPr bwMode="auto">
          <a:xfrm rot="17476372" flipV="1">
            <a:off x="2428713" y="4907553"/>
            <a:ext cx="286983" cy="412302"/>
            <a:chOff x="1488" y="1955"/>
            <a:chExt cx="513" cy="513"/>
          </a:xfrm>
        </p:grpSpPr>
        <p:sp>
          <p:nvSpPr>
            <p:cNvPr id="83" name="Freeform 23"/>
            <p:cNvSpPr>
              <a:spLocks/>
            </p:cNvSpPr>
            <p:nvPr/>
          </p:nvSpPr>
          <p:spPr bwMode="auto">
            <a:xfrm>
              <a:off x="1488" y="2304"/>
              <a:ext cx="96" cy="144"/>
            </a:xfrm>
            <a:custGeom>
              <a:avLst/>
              <a:gdLst>
                <a:gd name="T0" fmla="*/ 0 w 192"/>
                <a:gd name="T1" fmla="*/ 0 h 288"/>
                <a:gd name="T2" fmla="*/ 36 w 192"/>
                <a:gd name="T3" fmla="*/ 24 h 288"/>
                <a:gd name="T4" fmla="*/ 48 w 192"/>
                <a:gd name="T5" fmla="*/ 72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24"/>
                    <a:pt x="112" y="48"/>
                    <a:pt x="144" y="96"/>
                  </a:cubicBezTo>
                  <a:cubicBezTo>
                    <a:pt x="176" y="144"/>
                    <a:pt x="184" y="216"/>
                    <a:pt x="192" y="288"/>
                  </a:cubicBezTo>
                </a:path>
              </a:pathLst>
            </a:custGeom>
            <a:noFill/>
            <a:ln w="28575">
              <a:solidFill>
                <a:srgbClr val="FFFF99"/>
              </a:solidFill>
              <a:round/>
              <a:headEnd/>
              <a:tailEnd/>
            </a:ln>
          </p:spPr>
          <p:txBody>
            <a:bodyPr wrap="none" anchor="ctr"/>
            <a:lstStyle/>
            <a:p>
              <a:endParaRPr lang="en-US" sz="1400"/>
            </a:p>
          </p:txBody>
        </p:sp>
        <p:sp>
          <p:nvSpPr>
            <p:cNvPr id="84" name="Freeform 24"/>
            <p:cNvSpPr>
              <a:spLocks/>
            </p:cNvSpPr>
            <p:nvPr/>
          </p:nvSpPr>
          <p:spPr bwMode="auto">
            <a:xfrm>
              <a:off x="1536" y="2180"/>
              <a:ext cx="192" cy="288"/>
            </a:xfrm>
            <a:custGeom>
              <a:avLst/>
              <a:gdLst>
                <a:gd name="T0" fmla="*/ 0 w 192"/>
                <a:gd name="T1" fmla="*/ 0 h 288"/>
                <a:gd name="T2" fmla="*/ 144 w 192"/>
                <a:gd name="T3" fmla="*/ 96 h 288"/>
                <a:gd name="T4" fmla="*/ 192 w 192"/>
                <a:gd name="T5" fmla="*/ 288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24"/>
                    <a:pt x="112" y="48"/>
                    <a:pt x="144" y="96"/>
                  </a:cubicBezTo>
                  <a:cubicBezTo>
                    <a:pt x="176" y="144"/>
                    <a:pt x="184" y="216"/>
                    <a:pt x="192" y="288"/>
                  </a:cubicBezTo>
                </a:path>
              </a:pathLst>
            </a:custGeom>
            <a:noFill/>
            <a:ln w="28575">
              <a:solidFill>
                <a:srgbClr val="FFFF99"/>
              </a:solidFill>
              <a:round/>
              <a:headEnd/>
              <a:tailEnd/>
            </a:ln>
          </p:spPr>
          <p:txBody>
            <a:bodyPr wrap="none" anchor="ctr"/>
            <a:lstStyle/>
            <a:p>
              <a:endParaRPr lang="en-US" sz="1400"/>
            </a:p>
          </p:txBody>
        </p:sp>
        <p:sp>
          <p:nvSpPr>
            <p:cNvPr id="85" name="Freeform 25"/>
            <p:cNvSpPr>
              <a:spLocks/>
            </p:cNvSpPr>
            <p:nvPr/>
          </p:nvSpPr>
          <p:spPr bwMode="auto">
            <a:xfrm>
              <a:off x="1604" y="2073"/>
              <a:ext cx="240" cy="384"/>
            </a:xfrm>
            <a:custGeom>
              <a:avLst/>
              <a:gdLst>
                <a:gd name="T0" fmla="*/ 0 w 192"/>
                <a:gd name="T1" fmla="*/ 0 h 288"/>
                <a:gd name="T2" fmla="*/ 225 w 192"/>
                <a:gd name="T3" fmla="*/ 171 h 288"/>
                <a:gd name="T4" fmla="*/ 300 w 192"/>
                <a:gd name="T5" fmla="*/ 512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24"/>
                    <a:pt x="112" y="48"/>
                    <a:pt x="144" y="96"/>
                  </a:cubicBezTo>
                  <a:cubicBezTo>
                    <a:pt x="176" y="144"/>
                    <a:pt x="184" y="216"/>
                    <a:pt x="192" y="288"/>
                  </a:cubicBezTo>
                </a:path>
              </a:pathLst>
            </a:custGeom>
            <a:noFill/>
            <a:ln w="28575">
              <a:solidFill>
                <a:srgbClr val="FFFF99"/>
              </a:solidFill>
              <a:round/>
              <a:headEnd/>
              <a:tailEnd/>
            </a:ln>
          </p:spPr>
          <p:txBody>
            <a:bodyPr wrap="none" anchor="ctr"/>
            <a:lstStyle/>
            <a:p>
              <a:endParaRPr lang="en-US" sz="1400"/>
            </a:p>
          </p:txBody>
        </p:sp>
        <p:sp>
          <p:nvSpPr>
            <p:cNvPr id="86" name="Freeform 26"/>
            <p:cNvSpPr>
              <a:spLocks/>
            </p:cNvSpPr>
            <p:nvPr/>
          </p:nvSpPr>
          <p:spPr bwMode="auto">
            <a:xfrm>
              <a:off x="1712" y="1955"/>
              <a:ext cx="289" cy="502"/>
            </a:xfrm>
            <a:custGeom>
              <a:avLst/>
              <a:gdLst>
                <a:gd name="T0" fmla="*/ 0 w 192"/>
                <a:gd name="T1" fmla="*/ 0 h 288"/>
                <a:gd name="T2" fmla="*/ 327 w 192"/>
                <a:gd name="T3" fmla="*/ 291 h 288"/>
                <a:gd name="T4" fmla="*/ 435 w 192"/>
                <a:gd name="T5" fmla="*/ 875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24"/>
                    <a:pt x="112" y="48"/>
                    <a:pt x="144" y="96"/>
                  </a:cubicBezTo>
                  <a:cubicBezTo>
                    <a:pt x="176" y="144"/>
                    <a:pt x="184" y="216"/>
                    <a:pt x="192" y="288"/>
                  </a:cubicBezTo>
                </a:path>
              </a:pathLst>
            </a:custGeom>
            <a:noFill/>
            <a:ln w="28575">
              <a:solidFill>
                <a:srgbClr val="FFFF99"/>
              </a:solidFill>
              <a:round/>
              <a:headEnd/>
              <a:tailEnd/>
            </a:ln>
          </p:spPr>
          <p:txBody>
            <a:bodyPr wrap="none" anchor="ctr"/>
            <a:lstStyle/>
            <a:p>
              <a:endParaRPr lang="en-US" sz="1400"/>
            </a:p>
          </p:txBody>
        </p:sp>
      </p:grpSp>
      <p:grpSp>
        <p:nvGrpSpPr>
          <p:cNvPr id="5" name="Group 27"/>
          <p:cNvGrpSpPr>
            <a:grpSpLocks/>
          </p:cNvGrpSpPr>
          <p:nvPr/>
        </p:nvGrpSpPr>
        <p:grpSpPr bwMode="auto">
          <a:xfrm rot="12480348" flipV="1">
            <a:off x="7354060" y="1460613"/>
            <a:ext cx="221789" cy="256981"/>
            <a:chOff x="1488" y="1955"/>
            <a:chExt cx="513" cy="513"/>
          </a:xfrm>
        </p:grpSpPr>
        <p:sp>
          <p:nvSpPr>
            <p:cNvPr id="88" name="Freeform 28"/>
            <p:cNvSpPr>
              <a:spLocks/>
            </p:cNvSpPr>
            <p:nvPr/>
          </p:nvSpPr>
          <p:spPr bwMode="auto">
            <a:xfrm>
              <a:off x="1488" y="2304"/>
              <a:ext cx="96" cy="144"/>
            </a:xfrm>
            <a:custGeom>
              <a:avLst/>
              <a:gdLst>
                <a:gd name="T0" fmla="*/ 0 w 192"/>
                <a:gd name="T1" fmla="*/ 0 h 288"/>
                <a:gd name="T2" fmla="*/ 36 w 192"/>
                <a:gd name="T3" fmla="*/ 24 h 288"/>
                <a:gd name="T4" fmla="*/ 48 w 192"/>
                <a:gd name="T5" fmla="*/ 72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24"/>
                    <a:pt x="112" y="48"/>
                    <a:pt x="144" y="96"/>
                  </a:cubicBezTo>
                  <a:cubicBezTo>
                    <a:pt x="176" y="144"/>
                    <a:pt x="184" y="216"/>
                    <a:pt x="192" y="288"/>
                  </a:cubicBezTo>
                </a:path>
              </a:pathLst>
            </a:custGeom>
            <a:noFill/>
            <a:ln w="28575">
              <a:solidFill>
                <a:srgbClr val="FFFF99"/>
              </a:solidFill>
              <a:round/>
              <a:headEnd/>
              <a:tailEnd/>
            </a:ln>
          </p:spPr>
          <p:txBody>
            <a:bodyPr wrap="none" anchor="ctr"/>
            <a:lstStyle/>
            <a:p>
              <a:endParaRPr lang="en-US" sz="1400"/>
            </a:p>
          </p:txBody>
        </p:sp>
        <p:sp>
          <p:nvSpPr>
            <p:cNvPr id="89" name="Freeform 29"/>
            <p:cNvSpPr>
              <a:spLocks/>
            </p:cNvSpPr>
            <p:nvPr/>
          </p:nvSpPr>
          <p:spPr bwMode="auto">
            <a:xfrm>
              <a:off x="1536" y="2180"/>
              <a:ext cx="192" cy="288"/>
            </a:xfrm>
            <a:custGeom>
              <a:avLst/>
              <a:gdLst>
                <a:gd name="T0" fmla="*/ 0 w 192"/>
                <a:gd name="T1" fmla="*/ 0 h 288"/>
                <a:gd name="T2" fmla="*/ 144 w 192"/>
                <a:gd name="T3" fmla="*/ 96 h 288"/>
                <a:gd name="T4" fmla="*/ 192 w 192"/>
                <a:gd name="T5" fmla="*/ 288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24"/>
                    <a:pt x="112" y="48"/>
                    <a:pt x="144" y="96"/>
                  </a:cubicBezTo>
                  <a:cubicBezTo>
                    <a:pt x="176" y="144"/>
                    <a:pt x="184" y="216"/>
                    <a:pt x="192" y="288"/>
                  </a:cubicBezTo>
                </a:path>
              </a:pathLst>
            </a:custGeom>
            <a:noFill/>
            <a:ln w="28575">
              <a:solidFill>
                <a:srgbClr val="FFFF99"/>
              </a:solidFill>
              <a:round/>
              <a:headEnd/>
              <a:tailEnd/>
            </a:ln>
          </p:spPr>
          <p:txBody>
            <a:bodyPr wrap="none" anchor="ctr"/>
            <a:lstStyle/>
            <a:p>
              <a:endParaRPr lang="en-US" sz="1400"/>
            </a:p>
          </p:txBody>
        </p:sp>
        <p:sp>
          <p:nvSpPr>
            <p:cNvPr id="90" name="Freeform 30"/>
            <p:cNvSpPr>
              <a:spLocks/>
            </p:cNvSpPr>
            <p:nvPr/>
          </p:nvSpPr>
          <p:spPr bwMode="auto">
            <a:xfrm>
              <a:off x="1604" y="2073"/>
              <a:ext cx="240" cy="384"/>
            </a:xfrm>
            <a:custGeom>
              <a:avLst/>
              <a:gdLst>
                <a:gd name="T0" fmla="*/ 0 w 192"/>
                <a:gd name="T1" fmla="*/ 0 h 288"/>
                <a:gd name="T2" fmla="*/ 225 w 192"/>
                <a:gd name="T3" fmla="*/ 171 h 288"/>
                <a:gd name="T4" fmla="*/ 300 w 192"/>
                <a:gd name="T5" fmla="*/ 512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24"/>
                    <a:pt x="112" y="48"/>
                    <a:pt x="144" y="96"/>
                  </a:cubicBezTo>
                  <a:cubicBezTo>
                    <a:pt x="176" y="144"/>
                    <a:pt x="184" y="216"/>
                    <a:pt x="192" y="288"/>
                  </a:cubicBezTo>
                </a:path>
              </a:pathLst>
            </a:custGeom>
            <a:noFill/>
            <a:ln w="28575">
              <a:solidFill>
                <a:srgbClr val="FFFF99"/>
              </a:solidFill>
              <a:round/>
              <a:headEnd/>
              <a:tailEnd/>
            </a:ln>
          </p:spPr>
          <p:txBody>
            <a:bodyPr wrap="none" anchor="ctr"/>
            <a:lstStyle/>
            <a:p>
              <a:endParaRPr lang="en-US" sz="1400"/>
            </a:p>
          </p:txBody>
        </p:sp>
        <p:sp>
          <p:nvSpPr>
            <p:cNvPr id="91" name="Freeform 31"/>
            <p:cNvSpPr>
              <a:spLocks/>
            </p:cNvSpPr>
            <p:nvPr/>
          </p:nvSpPr>
          <p:spPr bwMode="auto">
            <a:xfrm>
              <a:off x="1712" y="1955"/>
              <a:ext cx="289" cy="502"/>
            </a:xfrm>
            <a:custGeom>
              <a:avLst/>
              <a:gdLst>
                <a:gd name="T0" fmla="*/ 0 w 192"/>
                <a:gd name="T1" fmla="*/ 0 h 288"/>
                <a:gd name="T2" fmla="*/ 327 w 192"/>
                <a:gd name="T3" fmla="*/ 291 h 288"/>
                <a:gd name="T4" fmla="*/ 435 w 192"/>
                <a:gd name="T5" fmla="*/ 875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24"/>
                    <a:pt x="112" y="48"/>
                    <a:pt x="144" y="96"/>
                  </a:cubicBezTo>
                  <a:cubicBezTo>
                    <a:pt x="176" y="144"/>
                    <a:pt x="184" y="216"/>
                    <a:pt x="192" y="288"/>
                  </a:cubicBezTo>
                </a:path>
              </a:pathLst>
            </a:custGeom>
            <a:noFill/>
            <a:ln w="28575">
              <a:solidFill>
                <a:srgbClr val="FFFF99"/>
              </a:solidFill>
              <a:round/>
              <a:headEnd/>
              <a:tailEnd/>
            </a:ln>
          </p:spPr>
          <p:txBody>
            <a:bodyPr wrap="none" anchor="ctr"/>
            <a:lstStyle/>
            <a:p>
              <a:endParaRPr lang="en-US" sz="1400"/>
            </a:p>
          </p:txBody>
        </p:sp>
      </p:grpSp>
      <p:pic>
        <p:nvPicPr>
          <p:cNvPr id="92" name="Picture 32" descr="Broadband Networking Wireless Base Station"/>
          <p:cNvPicPr>
            <a:picLocks noChangeAspect="1" noChangeArrowheads="1"/>
          </p:cNvPicPr>
          <p:nvPr/>
        </p:nvPicPr>
        <p:blipFill>
          <a:blip r:embed="rId3" cstate="print"/>
          <a:srcRect/>
          <a:stretch>
            <a:fillRect/>
          </a:stretch>
        </p:blipFill>
        <p:spPr bwMode="auto">
          <a:xfrm>
            <a:off x="8218996" y="4920680"/>
            <a:ext cx="454953" cy="820337"/>
          </a:xfrm>
          <a:prstGeom prst="rect">
            <a:avLst/>
          </a:prstGeom>
          <a:noFill/>
          <a:ln w="9525">
            <a:noFill/>
            <a:miter lim="800000"/>
            <a:headEnd/>
            <a:tailEnd/>
          </a:ln>
        </p:spPr>
      </p:pic>
      <p:grpSp>
        <p:nvGrpSpPr>
          <p:cNvPr id="6" name="Group 33"/>
          <p:cNvGrpSpPr>
            <a:grpSpLocks/>
          </p:cNvGrpSpPr>
          <p:nvPr/>
        </p:nvGrpSpPr>
        <p:grpSpPr bwMode="auto">
          <a:xfrm rot="12480348" flipV="1">
            <a:off x="8133650" y="4681906"/>
            <a:ext cx="221789" cy="256980"/>
            <a:chOff x="1488" y="1955"/>
            <a:chExt cx="513" cy="513"/>
          </a:xfrm>
        </p:grpSpPr>
        <p:sp>
          <p:nvSpPr>
            <p:cNvPr id="94" name="Freeform 34"/>
            <p:cNvSpPr>
              <a:spLocks/>
            </p:cNvSpPr>
            <p:nvPr/>
          </p:nvSpPr>
          <p:spPr bwMode="auto">
            <a:xfrm>
              <a:off x="1488" y="2304"/>
              <a:ext cx="96" cy="144"/>
            </a:xfrm>
            <a:custGeom>
              <a:avLst/>
              <a:gdLst>
                <a:gd name="T0" fmla="*/ 0 w 192"/>
                <a:gd name="T1" fmla="*/ 0 h 288"/>
                <a:gd name="T2" fmla="*/ 36 w 192"/>
                <a:gd name="T3" fmla="*/ 24 h 288"/>
                <a:gd name="T4" fmla="*/ 48 w 192"/>
                <a:gd name="T5" fmla="*/ 72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24"/>
                    <a:pt x="112" y="48"/>
                    <a:pt x="144" y="96"/>
                  </a:cubicBezTo>
                  <a:cubicBezTo>
                    <a:pt x="176" y="144"/>
                    <a:pt x="184" y="216"/>
                    <a:pt x="192" y="288"/>
                  </a:cubicBezTo>
                </a:path>
              </a:pathLst>
            </a:custGeom>
            <a:noFill/>
            <a:ln w="28575">
              <a:solidFill>
                <a:srgbClr val="FFFF99"/>
              </a:solidFill>
              <a:round/>
              <a:headEnd/>
              <a:tailEnd/>
            </a:ln>
          </p:spPr>
          <p:txBody>
            <a:bodyPr wrap="none" anchor="ctr"/>
            <a:lstStyle/>
            <a:p>
              <a:endParaRPr lang="en-US" sz="1400"/>
            </a:p>
          </p:txBody>
        </p:sp>
        <p:sp>
          <p:nvSpPr>
            <p:cNvPr id="95" name="Freeform 35"/>
            <p:cNvSpPr>
              <a:spLocks/>
            </p:cNvSpPr>
            <p:nvPr/>
          </p:nvSpPr>
          <p:spPr bwMode="auto">
            <a:xfrm>
              <a:off x="1536" y="2180"/>
              <a:ext cx="192" cy="288"/>
            </a:xfrm>
            <a:custGeom>
              <a:avLst/>
              <a:gdLst>
                <a:gd name="T0" fmla="*/ 0 w 192"/>
                <a:gd name="T1" fmla="*/ 0 h 288"/>
                <a:gd name="T2" fmla="*/ 144 w 192"/>
                <a:gd name="T3" fmla="*/ 96 h 288"/>
                <a:gd name="T4" fmla="*/ 192 w 192"/>
                <a:gd name="T5" fmla="*/ 288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24"/>
                    <a:pt x="112" y="48"/>
                    <a:pt x="144" y="96"/>
                  </a:cubicBezTo>
                  <a:cubicBezTo>
                    <a:pt x="176" y="144"/>
                    <a:pt x="184" y="216"/>
                    <a:pt x="192" y="288"/>
                  </a:cubicBezTo>
                </a:path>
              </a:pathLst>
            </a:custGeom>
            <a:noFill/>
            <a:ln w="28575">
              <a:solidFill>
                <a:srgbClr val="FFFF99"/>
              </a:solidFill>
              <a:round/>
              <a:headEnd/>
              <a:tailEnd/>
            </a:ln>
          </p:spPr>
          <p:txBody>
            <a:bodyPr wrap="none" anchor="ctr"/>
            <a:lstStyle/>
            <a:p>
              <a:endParaRPr lang="en-US" sz="1400"/>
            </a:p>
          </p:txBody>
        </p:sp>
        <p:sp>
          <p:nvSpPr>
            <p:cNvPr id="96" name="Freeform 36"/>
            <p:cNvSpPr>
              <a:spLocks/>
            </p:cNvSpPr>
            <p:nvPr/>
          </p:nvSpPr>
          <p:spPr bwMode="auto">
            <a:xfrm>
              <a:off x="1604" y="2073"/>
              <a:ext cx="240" cy="384"/>
            </a:xfrm>
            <a:custGeom>
              <a:avLst/>
              <a:gdLst>
                <a:gd name="T0" fmla="*/ 0 w 192"/>
                <a:gd name="T1" fmla="*/ 0 h 288"/>
                <a:gd name="T2" fmla="*/ 225 w 192"/>
                <a:gd name="T3" fmla="*/ 171 h 288"/>
                <a:gd name="T4" fmla="*/ 300 w 192"/>
                <a:gd name="T5" fmla="*/ 512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24"/>
                    <a:pt x="112" y="48"/>
                    <a:pt x="144" y="96"/>
                  </a:cubicBezTo>
                  <a:cubicBezTo>
                    <a:pt x="176" y="144"/>
                    <a:pt x="184" y="216"/>
                    <a:pt x="192" y="288"/>
                  </a:cubicBezTo>
                </a:path>
              </a:pathLst>
            </a:custGeom>
            <a:noFill/>
            <a:ln w="28575">
              <a:solidFill>
                <a:srgbClr val="FFFF99"/>
              </a:solidFill>
              <a:round/>
              <a:headEnd/>
              <a:tailEnd/>
            </a:ln>
          </p:spPr>
          <p:txBody>
            <a:bodyPr wrap="none" anchor="ctr"/>
            <a:lstStyle/>
            <a:p>
              <a:endParaRPr lang="en-US" sz="1400"/>
            </a:p>
          </p:txBody>
        </p:sp>
        <p:sp>
          <p:nvSpPr>
            <p:cNvPr id="97" name="Freeform 37"/>
            <p:cNvSpPr>
              <a:spLocks/>
            </p:cNvSpPr>
            <p:nvPr/>
          </p:nvSpPr>
          <p:spPr bwMode="auto">
            <a:xfrm>
              <a:off x="1712" y="1955"/>
              <a:ext cx="289" cy="502"/>
            </a:xfrm>
            <a:custGeom>
              <a:avLst/>
              <a:gdLst>
                <a:gd name="T0" fmla="*/ 0 w 192"/>
                <a:gd name="T1" fmla="*/ 0 h 288"/>
                <a:gd name="T2" fmla="*/ 327 w 192"/>
                <a:gd name="T3" fmla="*/ 291 h 288"/>
                <a:gd name="T4" fmla="*/ 435 w 192"/>
                <a:gd name="T5" fmla="*/ 875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24"/>
                    <a:pt x="112" y="48"/>
                    <a:pt x="144" y="96"/>
                  </a:cubicBezTo>
                  <a:cubicBezTo>
                    <a:pt x="176" y="144"/>
                    <a:pt x="184" y="216"/>
                    <a:pt x="192" y="288"/>
                  </a:cubicBezTo>
                </a:path>
              </a:pathLst>
            </a:custGeom>
            <a:noFill/>
            <a:ln w="28575">
              <a:solidFill>
                <a:srgbClr val="FFFF99"/>
              </a:solidFill>
              <a:round/>
              <a:headEnd/>
              <a:tailEnd/>
            </a:ln>
          </p:spPr>
          <p:txBody>
            <a:bodyPr wrap="none" anchor="ctr"/>
            <a:lstStyle/>
            <a:p>
              <a:endParaRPr lang="en-US" sz="1400"/>
            </a:p>
          </p:txBody>
        </p:sp>
      </p:grpSp>
      <p:grpSp>
        <p:nvGrpSpPr>
          <p:cNvPr id="7" name="Group 38"/>
          <p:cNvGrpSpPr>
            <a:grpSpLocks/>
          </p:cNvGrpSpPr>
          <p:nvPr/>
        </p:nvGrpSpPr>
        <p:grpSpPr bwMode="auto">
          <a:xfrm rot="16099963" flipV="1">
            <a:off x="7202489" y="5404143"/>
            <a:ext cx="203497" cy="280081"/>
            <a:chOff x="1488" y="1955"/>
            <a:chExt cx="513" cy="513"/>
          </a:xfrm>
        </p:grpSpPr>
        <p:sp>
          <p:nvSpPr>
            <p:cNvPr id="99" name="Freeform 39"/>
            <p:cNvSpPr>
              <a:spLocks/>
            </p:cNvSpPr>
            <p:nvPr/>
          </p:nvSpPr>
          <p:spPr bwMode="auto">
            <a:xfrm>
              <a:off x="1488" y="2304"/>
              <a:ext cx="96" cy="144"/>
            </a:xfrm>
            <a:custGeom>
              <a:avLst/>
              <a:gdLst>
                <a:gd name="T0" fmla="*/ 0 w 192"/>
                <a:gd name="T1" fmla="*/ 0 h 288"/>
                <a:gd name="T2" fmla="*/ 36 w 192"/>
                <a:gd name="T3" fmla="*/ 24 h 288"/>
                <a:gd name="T4" fmla="*/ 48 w 192"/>
                <a:gd name="T5" fmla="*/ 72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24"/>
                    <a:pt x="112" y="48"/>
                    <a:pt x="144" y="96"/>
                  </a:cubicBezTo>
                  <a:cubicBezTo>
                    <a:pt x="176" y="144"/>
                    <a:pt x="184" y="216"/>
                    <a:pt x="192" y="288"/>
                  </a:cubicBezTo>
                </a:path>
              </a:pathLst>
            </a:custGeom>
            <a:noFill/>
            <a:ln w="28575">
              <a:solidFill>
                <a:srgbClr val="FFFF99"/>
              </a:solidFill>
              <a:round/>
              <a:headEnd/>
              <a:tailEnd/>
            </a:ln>
          </p:spPr>
          <p:txBody>
            <a:bodyPr wrap="none" anchor="ctr"/>
            <a:lstStyle/>
            <a:p>
              <a:endParaRPr lang="en-US" sz="1400"/>
            </a:p>
          </p:txBody>
        </p:sp>
        <p:sp>
          <p:nvSpPr>
            <p:cNvPr id="100" name="Freeform 40"/>
            <p:cNvSpPr>
              <a:spLocks/>
            </p:cNvSpPr>
            <p:nvPr/>
          </p:nvSpPr>
          <p:spPr bwMode="auto">
            <a:xfrm>
              <a:off x="1536" y="2180"/>
              <a:ext cx="192" cy="288"/>
            </a:xfrm>
            <a:custGeom>
              <a:avLst/>
              <a:gdLst>
                <a:gd name="T0" fmla="*/ 0 w 192"/>
                <a:gd name="T1" fmla="*/ 0 h 288"/>
                <a:gd name="T2" fmla="*/ 144 w 192"/>
                <a:gd name="T3" fmla="*/ 96 h 288"/>
                <a:gd name="T4" fmla="*/ 192 w 192"/>
                <a:gd name="T5" fmla="*/ 288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24"/>
                    <a:pt x="112" y="48"/>
                    <a:pt x="144" y="96"/>
                  </a:cubicBezTo>
                  <a:cubicBezTo>
                    <a:pt x="176" y="144"/>
                    <a:pt x="184" y="216"/>
                    <a:pt x="192" y="288"/>
                  </a:cubicBezTo>
                </a:path>
              </a:pathLst>
            </a:custGeom>
            <a:noFill/>
            <a:ln w="28575">
              <a:solidFill>
                <a:srgbClr val="FFFF99"/>
              </a:solidFill>
              <a:round/>
              <a:headEnd/>
              <a:tailEnd/>
            </a:ln>
          </p:spPr>
          <p:txBody>
            <a:bodyPr wrap="none" anchor="ctr"/>
            <a:lstStyle/>
            <a:p>
              <a:endParaRPr lang="en-US" sz="1400"/>
            </a:p>
          </p:txBody>
        </p:sp>
        <p:sp>
          <p:nvSpPr>
            <p:cNvPr id="101" name="Freeform 41"/>
            <p:cNvSpPr>
              <a:spLocks/>
            </p:cNvSpPr>
            <p:nvPr/>
          </p:nvSpPr>
          <p:spPr bwMode="auto">
            <a:xfrm>
              <a:off x="1604" y="2073"/>
              <a:ext cx="240" cy="384"/>
            </a:xfrm>
            <a:custGeom>
              <a:avLst/>
              <a:gdLst>
                <a:gd name="T0" fmla="*/ 0 w 192"/>
                <a:gd name="T1" fmla="*/ 0 h 288"/>
                <a:gd name="T2" fmla="*/ 225 w 192"/>
                <a:gd name="T3" fmla="*/ 171 h 288"/>
                <a:gd name="T4" fmla="*/ 300 w 192"/>
                <a:gd name="T5" fmla="*/ 512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24"/>
                    <a:pt x="112" y="48"/>
                    <a:pt x="144" y="96"/>
                  </a:cubicBezTo>
                  <a:cubicBezTo>
                    <a:pt x="176" y="144"/>
                    <a:pt x="184" y="216"/>
                    <a:pt x="192" y="288"/>
                  </a:cubicBezTo>
                </a:path>
              </a:pathLst>
            </a:custGeom>
            <a:noFill/>
            <a:ln w="28575">
              <a:solidFill>
                <a:srgbClr val="FFFF99"/>
              </a:solidFill>
              <a:round/>
              <a:headEnd/>
              <a:tailEnd/>
            </a:ln>
          </p:spPr>
          <p:txBody>
            <a:bodyPr wrap="none" anchor="ctr"/>
            <a:lstStyle/>
            <a:p>
              <a:endParaRPr lang="en-US" sz="1400"/>
            </a:p>
          </p:txBody>
        </p:sp>
        <p:sp>
          <p:nvSpPr>
            <p:cNvPr id="102" name="Freeform 42"/>
            <p:cNvSpPr>
              <a:spLocks/>
            </p:cNvSpPr>
            <p:nvPr/>
          </p:nvSpPr>
          <p:spPr bwMode="auto">
            <a:xfrm>
              <a:off x="1712" y="1955"/>
              <a:ext cx="289" cy="502"/>
            </a:xfrm>
            <a:custGeom>
              <a:avLst/>
              <a:gdLst>
                <a:gd name="T0" fmla="*/ 0 w 192"/>
                <a:gd name="T1" fmla="*/ 0 h 288"/>
                <a:gd name="T2" fmla="*/ 327 w 192"/>
                <a:gd name="T3" fmla="*/ 291 h 288"/>
                <a:gd name="T4" fmla="*/ 435 w 192"/>
                <a:gd name="T5" fmla="*/ 875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24"/>
                    <a:pt x="112" y="48"/>
                    <a:pt x="144" y="96"/>
                  </a:cubicBezTo>
                  <a:cubicBezTo>
                    <a:pt x="176" y="144"/>
                    <a:pt x="184" y="216"/>
                    <a:pt x="192" y="288"/>
                  </a:cubicBezTo>
                </a:path>
              </a:pathLst>
            </a:custGeom>
            <a:noFill/>
            <a:ln w="28575">
              <a:solidFill>
                <a:srgbClr val="FFFF99"/>
              </a:solidFill>
              <a:round/>
              <a:headEnd/>
              <a:tailEnd/>
            </a:ln>
          </p:spPr>
          <p:txBody>
            <a:bodyPr wrap="none" anchor="ctr"/>
            <a:lstStyle/>
            <a:p>
              <a:endParaRPr lang="en-US" sz="1400"/>
            </a:p>
          </p:txBody>
        </p:sp>
      </p:grpSp>
      <p:pic>
        <p:nvPicPr>
          <p:cNvPr id="103" name="Picture 43" descr="LexmarkWCNK"/>
          <p:cNvPicPr>
            <a:picLocks noChangeAspect="1" noChangeArrowheads="1"/>
          </p:cNvPicPr>
          <p:nvPr/>
        </p:nvPicPr>
        <p:blipFill>
          <a:blip r:embed="rId6" cstate="print"/>
          <a:srcRect l="6940" t="31326" r="4956" b="18073"/>
          <a:stretch>
            <a:fillRect/>
          </a:stretch>
        </p:blipFill>
        <p:spPr bwMode="auto">
          <a:xfrm rot="4599977">
            <a:off x="5036005" y="2777179"/>
            <a:ext cx="392398" cy="142173"/>
          </a:xfrm>
          <a:prstGeom prst="rect">
            <a:avLst/>
          </a:prstGeom>
          <a:noFill/>
          <a:ln w="9525">
            <a:noFill/>
            <a:miter lim="800000"/>
            <a:headEnd/>
            <a:tailEnd/>
          </a:ln>
        </p:spPr>
      </p:pic>
      <p:sp>
        <p:nvSpPr>
          <p:cNvPr id="104" name="Rectangle 45"/>
          <p:cNvSpPr>
            <a:spLocks noChangeArrowheads="1"/>
          </p:cNvSpPr>
          <p:nvPr/>
        </p:nvSpPr>
        <p:spPr bwMode="auto">
          <a:xfrm>
            <a:off x="6051995" y="5192714"/>
            <a:ext cx="611343" cy="276999"/>
          </a:xfrm>
          <a:prstGeom prst="rect">
            <a:avLst/>
          </a:prstGeom>
          <a:noFill/>
          <a:ln w="12700" algn="ctr">
            <a:noFill/>
            <a:miter lim="800000"/>
            <a:headEnd/>
            <a:tailEnd/>
          </a:ln>
        </p:spPr>
        <p:txBody>
          <a:bodyPr wrap="square">
            <a:spAutoFit/>
          </a:bodyPr>
          <a:lstStyle/>
          <a:p>
            <a:pPr algn="l"/>
            <a:r>
              <a:rPr lang="en-US" sz="1200">
                <a:latin typeface="Segoe Semibold"/>
                <a:cs typeface="Arial" pitchFamily="34" charset="0"/>
              </a:rPr>
              <a:t>Wi-Fi</a:t>
            </a:r>
          </a:p>
        </p:txBody>
      </p:sp>
      <p:sp>
        <p:nvSpPr>
          <p:cNvPr id="105" name="Freeform 46"/>
          <p:cNvSpPr>
            <a:spLocks/>
          </p:cNvSpPr>
          <p:nvPr/>
        </p:nvSpPr>
        <p:spPr bwMode="auto">
          <a:xfrm rot="20426701">
            <a:off x="4520016" y="4507335"/>
            <a:ext cx="919859" cy="1004441"/>
          </a:xfrm>
          <a:custGeom>
            <a:avLst/>
            <a:gdLst>
              <a:gd name="T0" fmla="*/ 677373848 w 1430"/>
              <a:gd name="T1" fmla="*/ 0 h 1091"/>
              <a:gd name="T2" fmla="*/ 673246727 w 1430"/>
              <a:gd name="T3" fmla="*/ 731859730 h 1091"/>
              <a:gd name="T4" fmla="*/ 289934315 w 1430"/>
              <a:gd name="T5" fmla="*/ 842329440 h 1091"/>
              <a:gd name="T6" fmla="*/ 150642129 w 1430"/>
              <a:gd name="T7" fmla="*/ 1290484015 h 1091"/>
              <a:gd name="T8" fmla="*/ 0 w 1430"/>
              <a:gd name="T9" fmla="*/ 1318101162 h 1091"/>
              <a:gd name="T10" fmla="*/ 0 60000 65536"/>
              <a:gd name="T11" fmla="*/ 0 60000 65536"/>
              <a:gd name="T12" fmla="*/ 0 60000 65536"/>
              <a:gd name="T13" fmla="*/ 0 60000 65536"/>
              <a:gd name="T14" fmla="*/ 0 60000 65536"/>
              <a:gd name="T15" fmla="*/ 0 w 1430"/>
              <a:gd name="T16" fmla="*/ 0 h 1091"/>
              <a:gd name="T17" fmla="*/ 1430 w 1430"/>
              <a:gd name="T18" fmla="*/ 1091 h 1091"/>
            </a:gdLst>
            <a:ahLst/>
            <a:cxnLst>
              <a:cxn ang="T10">
                <a:pos x="T0" y="T1"/>
              </a:cxn>
              <a:cxn ang="T11">
                <a:pos x="T2" y="T3"/>
              </a:cxn>
              <a:cxn ang="T12">
                <a:pos x="T4" y="T5"/>
              </a:cxn>
              <a:cxn ang="T13">
                <a:pos x="T6" y="T7"/>
              </a:cxn>
              <a:cxn ang="T14">
                <a:pos x="T8" y="T9"/>
              </a:cxn>
            </a:cxnLst>
            <a:rect l="T15" t="T16" r="T17" b="T18"/>
            <a:pathLst>
              <a:path w="1430" h="1091">
                <a:moveTo>
                  <a:pt x="1313" y="0"/>
                </a:moveTo>
                <a:cubicBezTo>
                  <a:pt x="1371" y="235"/>
                  <a:pt x="1430" y="471"/>
                  <a:pt x="1305" y="583"/>
                </a:cubicBezTo>
                <a:cubicBezTo>
                  <a:pt x="1180" y="695"/>
                  <a:pt x="731" y="597"/>
                  <a:pt x="562" y="671"/>
                </a:cubicBezTo>
                <a:cubicBezTo>
                  <a:pt x="393" y="745"/>
                  <a:pt x="386" y="965"/>
                  <a:pt x="292" y="1028"/>
                </a:cubicBezTo>
                <a:cubicBezTo>
                  <a:pt x="198" y="1091"/>
                  <a:pt x="49" y="1046"/>
                  <a:pt x="0" y="1050"/>
                </a:cubicBezTo>
              </a:path>
            </a:pathLst>
          </a:custGeom>
          <a:noFill/>
          <a:ln w="28575">
            <a:solidFill>
              <a:schemeClr val="tx1"/>
            </a:solidFill>
            <a:round/>
            <a:headEnd/>
            <a:tailEnd/>
          </a:ln>
        </p:spPr>
        <p:txBody>
          <a:bodyPr anchor="ctr"/>
          <a:lstStyle/>
          <a:p>
            <a:endParaRPr lang="en-US" sz="1400"/>
          </a:p>
        </p:txBody>
      </p:sp>
      <p:pic>
        <p:nvPicPr>
          <p:cNvPr id="106" name="Picture 47" descr="HP Digital Camera MEDres"/>
          <p:cNvPicPr>
            <a:picLocks noChangeAspect="1" noChangeArrowheads="1"/>
          </p:cNvPicPr>
          <p:nvPr/>
        </p:nvPicPr>
        <p:blipFill>
          <a:blip r:embed="rId7" cstate="print"/>
          <a:srcRect/>
          <a:stretch>
            <a:fillRect/>
          </a:stretch>
        </p:blipFill>
        <p:spPr bwMode="auto">
          <a:xfrm>
            <a:off x="3848354" y="5490910"/>
            <a:ext cx="1063453" cy="530304"/>
          </a:xfrm>
          <a:prstGeom prst="rect">
            <a:avLst/>
          </a:prstGeom>
          <a:noFill/>
          <a:ln w="9525">
            <a:noFill/>
            <a:miter lim="800000"/>
            <a:headEnd/>
            <a:tailEnd/>
          </a:ln>
        </p:spPr>
      </p:pic>
      <p:sp>
        <p:nvSpPr>
          <p:cNvPr id="107" name="Rectangle 48"/>
          <p:cNvSpPr>
            <a:spLocks noChangeArrowheads="1"/>
          </p:cNvSpPr>
          <p:nvPr/>
        </p:nvSpPr>
        <p:spPr bwMode="auto">
          <a:xfrm rot="19272812">
            <a:off x="5019299" y="5219261"/>
            <a:ext cx="547365" cy="276999"/>
          </a:xfrm>
          <a:prstGeom prst="rect">
            <a:avLst/>
          </a:prstGeom>
          <a:noFill/>
          <a:ln w="12700" algn="ctr">
            <a:noFill/>
            <a:miter lim="800000"/>
            <a:headEnd/>
            <a:tailEnd/>
          </a:ln>
        </p:spPr>
        <p:txBody>
          <a:bodyPr wrap="square">
            <a:spAutoFit/>
          </a:bodyPr>
          <a:lstStyle/>
          <a:p>
            <a:pPr algn="l"/>
            <a:r>
              <a:rPr lang="en-US" sz="1200">
                <a:latin typeface="Segoe Semibold"/>
                <a:cs typeface="Arial" pitchFamily="34" charset="0"/>
              </a:rPr>
              <a:t>USB</a:t>
            </a:r>
          </a:p>
        </p:txBody>
      </p:sp>
      <p:pic>
        <p:nvPicPr>
          <p:cNvPr id="108" name="Picture 49" descr="Voicestream PPC PE TMOBILE front Bliss"/>
          <p:cNvPicPr>
            <a:picLocks noChangeAspect="1" noChangeArrowheads="1"/>
          </p:cNvPicPr>
          <p:nvPr/>
        </p:nvPicPr>
        <p:blipFill>
          <a:blip r:embed="rId8" cstate="print"/>
          <a:srcRect/>
          <a:stretch>
            <a:fillRect/>
          </a:stretch>
        </p:blipFill>
        <p:spPr bwMode="auto">
          <a:xfrm>
            <a:off x="6513958" y="5171441"/>
            <a:ext cx="423623" cy="814831"/>
          </a:xfrm>
          <a:prstGeom prst="rect">
            <a:avLst/>
          </a:prstGeom>
          <a:noFill/>
          <a:ln w="9525">
            <a:noFill/>
            <a:miter lim="800000"/>
            <a:headEnd/>
            <a:tailEnd/>
          </a:ln>
        </p:spPr>
      </p:pic>
      <p:pic>
        <p:nvPicPr>
          <p:cNvPr id="109" name="Picture 50" descr="windows media center PC"/>
          <p:cNvPicPr>
            <a:picLocks noChangeAspect="1" noChangeArrowheads="1"/>
          </p:cNvPicPr>
          <p:nvPr/>
        </p:nvPicPr>
        <p:blipFill>
          <a:blip r:embed="rId9" cstate="print"/>
          <a:srcRect/>
          <a:stretch>
            <a:fillRect/>
          </a:stretch>
        </p:blipFill>
        <p:spPr bwMode="auto">
          <a:xfrm>
            <a:off x="4051745" y="3144839"/>
            <a:ext cx="1910804" cy="1400403"/>
          </a:xfrm>
          <a:prstGeom prst="rect">
            <a:avLst/>
          </a:prstGeom>
          <a:noFill/>
          <a:ln w="9525">
            <a:noFill/>
            <a:miter lim="800000"/>
            <a:headEnd/>
            <a:tailEnd/>
          </a:ln>
        </p:spPr>
      </p:pic>
      <p:grpSp>
        <p:nvGrpSpPr>
          <p:cNvPr id="8" name="Group 51"/>
          <p:cNvGrpSpPr>
            <a:grpSpLocks/>
          </p:cNvGrpSpPr>
          <p:nvPr/>
        </p:nvGrpSpPr>
        <p:grpSpPr bwMode="auto">
          <a:xfrm rot="17714575" flipV="1">
            <a:off x="5057827" y="5540264"/>
            <a:ext cx="263501" cy="305672"/>
            <a:chOff x="1488" y="1955"/>
            <a:chExt cx="513" cy="513"/>
          </a:xfrm>
        </p:grpSpPr>
        <p:sp>
          <p:nvSpPr>
            <p:cNvPr id="111" name="Freeform 52"/>
            <p:cNvSpPr>
              <a:spLocks/>
            </p:cNvSpPr>
            <p:nvPr/>
          </p:nvSpPr>
          <p:spPr bwMode="auto">
            <a:xfrm>
              <a:off x="1488" y="2304"/>
              <a:ext cx="96" cy="144"/>
            </a:xfrm>
            <a:custGeom>
              <a:avLst/>
              <a:gdLst>
                <a:gd name="T0" fmla="*/ 0 w 192"/>
                <a:gd name="T1" fmla="*/ 0 h 288"/>
                <a:gd name="T2" fmla="*/ 36 w 192"/>
                <a:gd name="T3" fmla="*/ 24 h 288"/>
                <a:gd name="T4" fmla="*/ 48 w 192"/>
                <a:gd name="T5" fmla="*/ 72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24"/>
                    <a:pt x="112" y="48"/>
                    <a:pt x="144" y="96"/>
                  </a:cubicBezTo>
                  <a:cubicBezTo>
                    <a:pt x="176" y="144"/>
                    <a:pt x="184" y="216"/>
                    <a:pt x="192" y="288"/>
                  </a:cubicBezTo>
                </a:path>
              </a:pathLst>
            </a:custGeom>
            <a:noFill/>
            <a:ln w="28575">
              <a:solidFill>
                <a:srgbClr val="FFFF99"/>
              </a:solidFill>
              <a:round/>
              <a:headEnd/>
              <a:tailEnd/>
            </a:ln>
          </p:spPr>
          <p:txBody>
            <a:bodyPr wrap="none" anchor="ctr"/>
            <a:lstStyle/>
            <a:p>
              <a:endParaRPr lang="en-US" sz="1400"/>
            </a:p>
          </p:txBody>
        </p:sp>
        <p:sp>
          <p:nvSpPr>
            <p:cNvPr id="112" name="Freeform 53"/>
            <p:cNvSpPr>
              <a:spLocks/>
            </p:cNvSpPr>
            <p:nvPr/>
          </p:nvSpPr>
          <p:spPr bwMode="auto">
            <a:xfrm>
              <a:off x="1536" y="2180"/>
              <a:ext cx="192" cy="288"/>
            </a:xfrm>
            <a:custGeom>
              <a:avLst/>
              <a:gdLst>
                <a:gd name="T0" fmla="*/ 0 w 192"/>
                <a:gd name="T1" fmla="*/ 0 h 288"/>
                <a:gd name="T2" fmla="*/ 144 w 192"/>
                <a:gd name="T3" fmla="*/ 96 h 288"/>
                <a:gd name="T4" fmla="*/ 192 w 192"/>
                <a:gd name="T5" fmla="*/ 288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24"/>
                    <a:pt x="112" y="48"/>
                    <a:pt x="144" y="96"/>
                  </a:cubicBezTo>
                  <a:cubicBezTo>
                    <a:pt x="176" y="144"/>
                    <a:pt x="184" y="216"/>
                    <a:pt x="192" y="288"/>
                  </a:cubicBezTo>
                </a:path>
              </a:pathLst>
            </a:custGeom>
            <a:noFill/>
            <a:ln w="28575">
              <a:solidFill>
                <a:srgbClr val="FFFF99"/>
              </a:solidFill>
              <a:round/>
              <a:headEnd/>
              <a:tailEnd/>
            </a:ln>
          </p:spPr>
          <p:txBody>
            <a:bodyPr wrap="none" anchor="ctr"/>
            <a:lstStyle/>
            <a:p>
              <a:endParaRPr lang="en-US" sz="1400"/>
            </a:p>
          </p:txBody>
        </p:sp>
        <p:sp>
          <p:nvSpPr>
            <p:cNvPr id="113" name="Freeform 54"/>
            <p:cNvSpPr>
              <a:spLocks/>
            </p:cNvSpPr>
            <p:nvPr/>
          </p:nvSpPr>
          <p:spPr bwMode="auto">
            <a:xfrm>
              <a:off x="1604" y="2073"/>
              <a:ext cx="240" cy="384"/>
            </a:xfrm>
            <a:custGeom>
              <a:avLst/>
              <a:gdLst>
                <a:gd name="T0" fmla="*/ 0 w 192"/>
                <a:gd name="T1" fmla="*/ 0 h 288"/>
                <a:gd name="T2" fmla="*/ 225 w 192"/>
                <a:gd name="T3" fmla="*/ 171 h 288"/>
                <a:gd name="T4" fmla="*/ 300 w 192"/>
                <a:gd name="T5" fmla="*/ 512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24"/>
                    <a:pt x="112" y="48"/>
                    <a:pt x="144" y="96"/>
                  </a:cubicBezTo>
                  <a:cubicBezTo>
                    <a:pt x="176" y="144"/>
                    <a:pt x="184" y="216"/>
                    <a:pt x="192" y="288"/>
                  </a:cubicBezTo>
                </a:path>
              </a:pathLst>
            </a:custGeom>
            <a:noFill/>
            <a:ln w="28575">
              <a:solidFill>
                <a:srgbClr val="FFFF99"/>
              </a:solidFill>
              <a:round/>
              <a:headEnd/>
              <a:tailEnd/>
            </a:ln>
          </p:spPr>
          <p:txBody>
            <a:bodyPr wrap="none" anchor="ctr"/>
            <a:lstStyle/>
            <a:p>
              <a:endParaRPr lang="en-US" sz="1400"/>
            </a:p>
          </p:txBody>
        </p:sp>
        <p:sp>
          <p:nvSpPr>
            <p:cNvPr id="114" name="Freeform 55"/>
            <p:cNvSpPr>
              <a:spLocks/>
            </p:cNvSpPr>
            <p:nvPr/>
          </p:nvSpPr>
          <p:spPr bwMode="auto">
            <a:xfrm>
              <a:off x="1712" y="1955"/>
              <a:ext cx="289" cy="502"/>
            </a:xfrm>
            <a:custGeom>
              <a:avLst/>
              <a:gdLst>
                <a:gd name="T0" fmla="*/ 0 w 192"/>
                <a:gd name="T1" fmla="*/ 0 h 288"/>
                <a:gd name="T2" fmla="*/ 327 w 192"/>
                <a:gd name="T3" fmla="*/ 291 h 288"/>
                <a:gd name="T4" fmla="*/ 435 w 192"/>
                <a:gd name="T5" fmla="*/ 875 h 288"/>
                <a:gd name="T6" fmla="*/ 0 60000 65536"/>
                <a:gd name="T7" fmla="*/ 0 60000 65536"/>
                <a:gd name="T8" fmla="*/ 0 60000 65536"/>
                <a:gd name="T9" fmla="*/ 0 w 192"/>
                <a:gd name="T10" fmla="*/ 0 h 288"/>
                <a:gd name="T11" fmla="*/ 192 w 192"/>
                <a:gd name="T12" fmla="*/ 288 h 288"/>
              </a:gdLst>
              <a:ahLst/>
              <a:cxnLst>
                <a:cxn ang="T6">
                  <a:pos x="T0" y="T1"/>
                </a:cxn>
                <a:cxn ang="T7">
                  <a:pos x="T2" y="T3"/>
                </a:cxn>
                <a:cxn ang="T8">
                  <a:pos x="T4" y="T5"/>
                </a:cxn>
              </a:cxnLst>
              <a:rect l="T9" t="T10" r="T11" b="T12"/>
              <a:pathLst>
                <a:path w="192" h="288">
                  <a:moveTo>
                    <a:pt x="0" y="0"/>
                  </a:moveTo>
                  <a:cubicBezTo>
                    <a:pt x="56" y="24"/>
                    <a:pt x="112" y="48"/>
                    <a:pt x="144" y="96"/>
                  </a:cubicBezTo>
                  <a:cubicBezTo>
                    <a:pt x="176" y="144"/>
                    <a:pt x="184" y="216"/>
                    <a:pt x="192" y="288"/>
                  </a:cubicBezTo>
                </a:path>
              </a:pathLst>
            </a:custGeom>
            <a:noFill/>
            <a:ln w="28575">
              <a:solidFill>
                <a:srgbClr val="FFFF99"/>
              </a:solidFill>
              <a:round/>
              <a:headEnd/>
              <a:tailEnd/>
            </a:ln>
          </p:spPr>
          <p:txBody>
            <a:bodyPr wrap="none" anchor="ctr"/>
            <a:lstStyle/>
            <a:p>
              <a:endParaRPr lang="en-US" sz="1400"/>
            </a:p>
          </p:txBody>
        </p:sp>
      </p:grpSp>
      <p:sp>
        <p:nvSpPr>
          <p:cNvPr id="115" name="AutoShape 56" descr="DCS-3220G"/>
          <p:cNvSpPr>
            <a:spLocks noChangeAspect="1" noChangeArrowheads="1"/>
          </p:cNvSpPr>
          <p:nvPr/>
        </p:nvSpPr>
        <p:spPr bwMode="auto">
          <a:xfrm>
            <a:off x="4980433" y="3276601"/>
            <a:ext cx="272972" cy="272972"/>
          </a:xfrm>
          <a:prstGeom prst="rect">
            <a:avLst/>
          </a:prstGeom>
          <a:noFill/>
          <a:ln w="9525">
            <a:noFill/>
            <a:miter lim="800000"/>
            <a:headEnd/>
            <a:tailEnd/>
          </a:ln>
        </p:spPr>
        <p:txBody>
          <a:bodyPr/>
          <a:lstStyle/>
          <a:p>
            <a:endParaRPr lang="en-US" sz="1400"/>
          </a:p>
        </p:txBody>
      </p:sp>
      <p:pic>
        <p:nvPicPr>
          <p:cNvPr id="116" name="Picture 57" descr="Pro3qtrCut_consoleimage"/>
          <p:cNvPicPr>
            <a:picLocks noChangeAspect="1" noChangeArrowheads="1"/>
          </p:cNvPicPr>
          <p:nvPr/>
        </p:nvPicPr>
        <p:blipFill>
          <a:blip r:embed="rId10" cstate="print"/>
          <a:srcRect/>
          <a:stretch>
            <a:fillRect/>
          </a:stretch>
        </p:blipFill>
        <p:spPr bwMode="auto">
          <a:xfrm>
            <a:off x="1856232" y="1987297"/>
            <a:ext cx="705178" cy="1433104"/>
          </a:xfrm>
          <a:prstGeom prst="rect">
            <a:avLst/>
          </a:prstGeom>
          <a:noFill/>
          <a:ln w="9525">
            <a:noFill/>
            <a:miter lim="800000"/>
            <a:headEnd/>
            <a:tailEnd/>
          </a:ln>
        </p:spPr>
      </p:pic>
      <p:sp>
        <p:nvSpPr>
          <p:cNvPr id="117" name="AutoShape 58" descr="DCS-3220G"/>
          <p:cNvSpPr>
            <a:spLocks noChangeAspect="1" noChangeArrowheads="1"/>
          </p:cNvSpPr>
          <p:nvPr/>
        </p:nvSpPr>
        <p:spPr bwMode="auto">
          <a:xfrm>
            <a:off x="4980433" y="3276601"/>
            <a:ext cx="272972" cy="272972"/>
          </a:xfrm>
          <a:prstGeom prst="rect">
            <a:avLst/>
          </a:prstGeom>
          <a:noFill/>
          <a:ln w="9525">
            <a:noFill/>
            <a:miter lim="800000"/>
            <a:headEnd/>
            <a:tailEnd/>
          </a:ln>
        </p:spPr>
        <p:txBody>
          <a:bodyPr/>
          <a:lstStyle/>
          <a:p>
            <a:endParaRPr lang="en-US" sz="1400"/>
          </a:p>
        </p:txBody>
      </p:sp>
      <p:pic>
        <p:nvPicPr>
          <p:cNvPr id="3074" name="Picture 2"/>
          <p:cNvPicPr>
            <a:picLocks noChangeAspect="1" noChangeArrowheads="1"/>
          </p:cNvPicPr>
          <p:nvPr/>
        </p:nvPicPr>
        <p:blipFill>
          <a:blip r:embed="rId11"/>
          <a:srcRect/>
          <a:stretch>
            <a:fillRect/>
          </a:stretch>
        </p:blipFill>
        <p:spPr bwMode="auto">
          <a:xfrm>
            <a:off x="1219200" y="1105633"/>
            <a:ext cx="6858000" cy="5066567"/>
          </a:xfrm>
          <a:prstGeom prst="rect">
            <a:avLst/>
          </a:prstGeom>
          <a:noFill/>
          <a:ln w="9525">
            <a:noFill/>
            <a:miter lim="800000"/>
            <a:headEnd/>
            <a:tailEnd/>
          </a:ln>
          <a:effectLst/>
        </p:spPr>
      </p:pic>
      <p:pic>
        <p:nvPicPr>
          <p:cNvPr id="3075" name="Picture 3"/>
          <p:cNvPicPr>
            <a:picLocks noChangeAspect="1" noChangeArrowheads="1"/>
          </p:cNvPicPr>
          <p:nvPr/>
        </p:nvPicPr>
        <p:blipFill>
          <a:blip r:embed="rId12"/>
          <a:srcRect/>
          <a:stretch>
            <a:fillRect/>
          </a:stretch>
        </p:blipFill>
        <p:spPr bwMode="auto">
          <a:xfrm>
            <a:off x="1219200" y="1143000"/>
            <a:ext cx="6781800" cy="5004576"/>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767 -0.00857 L 0.2658 -0.18496 " pathEditMode="relative" ptsTypes="AA">
                                      <p:cBhvr>
                                        <p:cTn id="6" dur="2000" fill="hold"/>
                                        <p:tgtEl>
                                          <p:spTgt spid="10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3.61111E-6 2.96296E-6 L -0.09792 -0.1125 " pathEditMode="relative" rAng="0" ptsTypes="AA">
                                      <p:cBhvr>
                                        <p:cTn id="15" dur="2000" fill="hold"/>
                                        <p:tgtEl>
                                          <p:spTgt spid="103"/>
                                        </p:tgtEl>
                                        <p:attrNameLst>
                                          <p:attrName>ppt_x</p:attrName>
                                          <p:attrName>ppt_y</p:attrName>
                                        </p:attrNameLst>
                                      </p:cBhvr>
                                      <p:rCtr x="-49" y="-56"/>
                                    </p:animMotion>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1.38889E-6 -3.61702E-6 L -0.29167 -0.00138 " pathEditMode="relative" rAng="0" ptsTypes="AA">
                                      <p:cBhvr>
                                        <p:cTn id="24" dur="2000" fill="hold"/>
                                        <p:tgtEl>
                                          <p:spTgt spid="103"/>
                                        </p:tgtEl>
                                        <p:attrNameLst>
                                          <p:attrName>ppt_x</p:attrName>
                                          <p:attrName>ppt_y</p:attrName>
                                        </p:attrNameLst>
                                      </p:cBhvr>
                                      <p:rCtr x="-146" y="-1"/>
                                    </p:animMotion>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lef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8"/>
                                        </p:tgtEl>
                                        <p:attrNameLst>
                                          <p:attrName>style.visibility</p:attrName>
                                        </p:attrNameLst>
                                      </p:cBhvr>
                                      <p:to>
                                        <p:strVal val="visible"/>
                                      </p:to>
                                    </p:set>
                                    <p:anim calcmode="lin" valueType="num">
                                      <p:cBhvr additive="base">
                                        <p:cTn id="34" dur="500" fill="hold"/>
                                        <p:tgtEl>
                                          <p:spTgt spid="68"/>
                                        </p:tgtEl>
                                        <p:attrNameLst>
                                          <p:attrName>ppt_x</p:attrName>
                                        </p:attrNameLst>
                                      </p:cBhvr>
                                      <p:tavLst>
                                        <p:tav tm="0">
                                          <p:val>
                                            <p:strVal val="#ppt_x"/>
                                          </p:val>
                                        </p:tav>
                                        <p:tav tm="100000">
                                          <p:val>
                                            <p:strVal val="#ppt_x"/>
                                          </p:val>
                                        </p:tav>
                                      </p:tavLst>
                                    </p:anim>
                                    <p:anim calcmode="lin" valueType="num">
                                      <p:cBhvr additive="base">
                                        <p:cTn id="35" dur="500" fill="hold"/>
                                        <p:tgtEl>
                                          <p:spTgt spid="6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92"/>
                                        </p:tgtEl>
                                        <p:attrNameLst>
                                          <p:attrName>style.visibility</p:attrName>
                                        </p:attrNameLst>
                                      </p:cBhvr>
                                      <p:to>
                                        <p:strVal val="visible"/>
                                      </p:to>
                                    </p:set>
                                    <p:anim calcmode="lin" valueType="num">
                                      <p:cBhvr additive="base">
                                        <p:cTn id="42" dur="500" fill="hold"/>
                                        <p:tgtEl>
                                          <p:spTgt spid="92"/>
                                        </p:tgtEl>
                                        <p:attrNameLst>
                                          <p:attrName>ppt_x</p:attrName>
                                        </p:attrNameLst>
                                      </p:cBhvr>
                                      <p:tavLst>
                                        <p:tav tm="0">
                                          <p:val>
                                            <p:strVal val="#ppt_x"/>
                                          </p:val>
                                        </p:tav>
                                        <p:tav tm="100000">
                                          <p:val>
                                            <p:strVal val="#ppt_x"/>
                                          </p:val>
                                        </p:tav>
                                      </p:tavLst>
                                    </p:anim>
                                    <p:anim calcmode="lin" valueType="num">
                                      <p:cBhvr additive="base">
                                        <p:cTn id="43" dur="500" fill="hold"/>
                                        <p:tgtEl>
                                          <p:spTgt spid="92"/>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6"/>
                                        </p:tgtEl>
                                        <p:attrNameLst>
                                          <p:attrName>style.visibility</p:attrName>
                                        </p:attrNameLst>
                                      </p:cBhvr>
                                      <p:to>
                                        <p:strVal val="visible"/>
                                      </p:to>
                                    </p:set>
                                    <p:anim calcmode="lin" valueType="num">
                                      <p:cBhvr additive="base">
                                        <p:cTn id="46" dur="500" fill="hold"/>
                                        <p:tgtEl>
                                          <p:spTgt spid="6"/>
                                        </p:tgtEl>
                                        <p:attrNameLst>
                                          <p:attrName>ppt_x</p:attrName>
                                        </p:attrNameLst>
                                      </p:cBhvr>
                                      <p:tavLst>
                                        <p:tav tm="0">
                                          <p:val>
                                            <p:strVal val="#ppt_x"/>
                                          </p:val>
                                        </p:tav>
                                        <p:tav tm="100000">
                                          <p:val>
                                            <p:strVal val="#ppt_x"/>
                                          </p:val>
                                        </p:tav>
                                      </p:tavLst>
                                    </p:anim>
                                    <p:anim calcmode="lin" valueType="num">
                                      <p:cBhvr additive="base">
                                        <p:cTn id="4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08"/>
                                        </p:tgtEl>
                                        <p:attrNameLst>
                                          <p:attrName>style.visibility</p:attrName>
                                        </p:attrNameLst>
                                      </p:cBhvr>
                                      <p:to>
                                        <p:strVal val="visible"/>
                                      </p:to>
                                    </p:set>
                                    <p:anim calcmode="lin" valueType="num">
                                      <p:cBhvr additive="base">
                                        <p:cTn id="52" dur="500" fill="hold"/>
                                        <p:tgtEl>
                                          <p:spTgt spid="108"/>
                                        </p:tgtEl>
                                        <p:attrNameLst>
                                          <p:attrName>ppt_x</p:attrName>
                                        </p:attrNameLst>
                                      </p:cBhvr>
                                      <p:tavLst>
                                        <p:tav tm="0">
                                          <p:val>
                                            <p:strVal val="#ppt_x"/>
                                          </p:val>
                                        </p:tav>
                                        <p:tav tm="100000">
                                          <p:val>
                                            <p:strVal val="#ppt_x"/>
                                          </p:val>
                                        </p:tav>
                                      </p:tavLst>
                                    </p:anim>
                                    <p:anim calcmode="lin" valueType="num">
                                      <p:cBhvr additive="base">
                                        <p:cTn id="53" dur="500" fill="hold"/>
                                        <p:tgtEl>
                                          <p:spTgt spid="108"/>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500" fill="hold"/>
                                        <p:tgtEl>
                                          <p:spTgt spid="104"/>
                                        </p:tgtEl>
                                        <p:attrNameLst>
                                          <p:attrName>ppt_x</p:attrName>
                                        </p:attrNameLst>
                                      </p:cBhvr>
                                      <p:tavLst>
                                        <p:tav tm="0">
                                          <p:val>
                                            <p:strVal val="#ppt_x"/>
                                          </p:val>
                                        </p:tav>
                                        <p:tav tm="100000">
                                          <p:val>
                                            <p:strVal val="#ppt_x"/>
                                          </p:val>
                                        </p:tav>
                                      </p:tavLst>
                                    </p:anim>
                                    <p:anim calcmode="lin" valueType="num">
                                      <p:cBhvr additive="base">
                                        <p:cTn id="57" dur="500" fill="hold"/>
                                        <p:tgtEl>
                                          <p:spTgt spid="104"/>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500" fill="hold"/>
                                        <p:tgtEl>
                                          <p:spTgt spid="7"/>
                                        </p:tgtEl>
                                        <p:attrNameLst>
                                          <p:attrName>ppt_x</p:attrName>
                                        </p:attrNameLst>
                                      </p:cBhvr>
                                      <p:tavLst>
                                        <p:tav tm="0">
                                          <p:val>
                                            <p:strVal val="#ppt_x"/>
                                          </p:val>
                                        </p:tav>
                                        <p:tav tm="100000">
                                          <p:val>
                                            <p:strVal val="#ppt_x"/>
                                          </p:val>
                                        </p:tav>
                                      </p:tavLst>
                                    </p:anim>
                                    <p:anim calcmode="lin" valueType="num">
                                      <p:cBhvr additive="base">
                                        <p:cTn id="6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07"/>
                                        </p:tgtEl>
                                        <p:attrNameLst>
                                          <p:attrName>style.visibility</p:attrName>
                                        </p:attrNameLst>
                                      </p:cBhvr>
                                      <p:to>
                                        <p:strVal val="visible"/>
                                      </p:to>
                                    </p:set>
                                    <p:anim calcmode="lin" valueType="num">
                                      <p:cBhvr additive="base">
                                        <p:cTn id="66" dur="500" fill="hold"/>
                                        <p:tgtEl>
                                          <p:spTgt spid="107"/>
                                        </p:tgtEl>
                                        <p:attrNameLst>
                                          <p:attrName>ppt_x</p:attrName>
                                        </p:attrNameLst>
                                      </p:cBhvr>
                                      <p:tavLst>
                                        <p:tav tm="0">
                                          <p:val>
                                            <p:strVal val="#ppt_x"/>
                                          </p:val>
                                        </p:tav>
                                        <p:tav tm="100000">
                                          <p:val>
                                            <p:strVal val="#ppt_x"/>
                                          </p:val>
                                        </p:tav>
                                      </p:tavLst>
                                    </p:anim>
                                    <p:anim calcmode="lin" valueType="num">
                                      <p:cBhvr additive="base">
                                        <p:cTn id="67" dur="500" fill="hold"/>
                                        <p:tgtEl>
                                          <p:spTgt spid="107"/>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106"/>
                                        </p:tgtEl>
                                        <p:attrNameLst>
                                          <p:attrName>style.visibility</p:attrName>
                                        </p:attrNameLst>
                                      </p:cBhvr>
                                      <p:to>
                                        <p:strVal val="visible"/>
                                      </p:to>
                                    </p:set>
                                    <p:anim calcmode="lin" valueType="num">
                                      <p:cBhvr additive="base">
                                        <p:cTn id="70" dur="500" fill="hold"/>
                                        <p:tgtEl>
                                          <p:spTgt spid="106"/>
                                        </p:tgtEl>
                                        <p:attrNameLst>
                                          <p:attrName>ppt_x</p:attrName>
                                        </p:attrNameLst>
                                      </p:cBhvr>
                                      <p:tavLst>
                                        <p:tav tm="0">
                                          <p:val>
                                            <p:strVal val="#ppt_x"/>
                                          </p:val>
                                        </p:tav>
                                        <p:tav tm="100000">
                                          <p:val>
                                            <p:strVal val="#ppt_x"/>
                                          </p:val>
                                        </p:tav>
                                      </p:tavLst>
                                    </p:anim>
                                    <p:anim calcmode="lin" valueType="num">
                                      <p:cBhvr additive="base">
                                        <p:cTn id="71" dur="500" fill="hold"/>
                                        <p:tgtEl>
                                          <p:spTgt spid="10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105"/>
                                        </p:tgtEl>
                                        <p:attrNameLst>
                                          <p:attrName>style.visibility</p:attrName>
                                        </p:attrNameLst>
                                      </p:cBhvr>
                                      <p:to>
                                        <p:strVal val="visible"/>
                                      </p:to>
                                    </p:set>
                                    <p:anim calcmode="lin" valueType="num">
                                      <p:cBhvr additive="base">
                                        <p:cTn id="74" dur="500" fill="hold"/>
                                        <p:tgtEl>
                                          <p:spTgt spid="105"/>
                                        </p:tgtEl>
                                        <p:attrNameLst>
                                          <p:attrName>ppt_x</p:attrName>
                                        </p:attrNameLst>
                                      </p:cBhvr>
                                      <p:tavLst>
                                        <p:tav tm="0">
                                          <p:val>
                                            <p:strVal val="#ppt_x"/>
                                          </p:val>
                                        </p:tav>
                                        <p:tav tm="100000">
                                          <p:val>
                                            <p:strVal val="#ppt_x"/>
                                          </p:val>
                                        </p:tav>
                                      </p:tavLst>
                                    </p:anim>
                                    <p:anim calcmode="lin" valueType="num">
                                      <p:cBhvr additive="base">
                                        <p:cTn id="75" dur="500" fill="hold"/>
                                        <p:tgtEl>
                                          <p:spTgt spid="105"/>
                                        </p:tgtEl>
                                        <p:attrNameLst>
                                          <p:attrName>ppt_y</p:attrName>
                                        </p:attrNameLst>
                                      </p:cBhvr>
                                      <p:tavLst>
                                        <p:tav tm="0">
                                          <p:val>
                                            <p:strVal val="1+#ppt_h/2"/>
                                          </p:val>
                                        </p:tav>
                                        <p:tav tm="100000">
                                          <p:val>
                                            <p:strVal val="#ppt_y"/>
                                          </p:val>
                                        </p:tav>
                                      </p:tavLst>
                                    </p:anim>
                                  </p:childTnLst>
                                </p:cTn>
                              </p:par>
                            </p:childTnLst>
                          </p:cTn>
                        </p:par>
                        <p:par>
                          <p:cTn id="76" fill="hold">
                            <p:stCondLst>
                              <p:cond delay="500"/>
                            </p:stCondLst>
                            <p:childTnLst>
                              <p:par>
                                <p:cTn id="77" presetID="9" presetClass="exit" presetSubtype="0" fill="hold" grpId="1" nodeType="afterEffect">
                                  <p:stCondLst>
                                    <p:cond delay="4000"/>
                                  </p:stCondLst>
                                  <p:childTnLst>
                                    <p:animEffect transition="out" filter="dissolve">
                                      <p:cBhvr>
                                        <p:cTn id="78" dur="500"/>
                                        <p:tgtEl>
                                          <p:spTgt spid="105"/>
                                        </p:tgtEl>
                                      </p:cBhvr>
                                    </p:animEffect>
                                    <p:set>
                                      <p:cBhvr>
                                        <p:cTn id="79" dur="1" fill="hold">
                                          <p:stCondLst>
                                            <p:cond delay="499"/>
                                          </p:stCondLst>
                                        </p:cTn>
                                        <p:tgtEl>
                                          <p:spTgt spid="105"/>
                                        </p:tgtEl>
                                        <p:attrNameLst>
                                          <p:attrName>style.visibility</p:attrName>
                                        </p:attrNameLst>
                                      </p:cBhvr>
                                      <p:to>
                                        <p:strVal val="hidden"/>
                                      </p:to>
                                    </p:set>
                                  </p:childTnLst>
                                </p:cTn>
                              </p:par>
                              <p:par>
                                <p:cTn id="80" presetID="2" presetClass="entr" presetSubtype="4" fill="hold" nodeType="withEffect">
                                  <p:stCondLst>
                                    <p:cond delay="4000"/>
                                  </p:stCondLst>
                                  <p:childTnLst>
                                    <p:set>
                                      <p:cBhvr>
                                        <p:cTn id="81" dur="1" fill="hold">
                                          <p:stCondLst>
                                            <p:cond delay="0"/>
                                          </p:stCondLst>
                                        </p:cTn>
                                        <p:tgtEl>
                                          <p:spTgt spid="8"/>
                                        </p:tgtEl>
                                        <p:attrNameLst>
                                          <p:attrName>style.visibility</p:attrName>
                                        </p:attrNameLst>
                                      </p:cBhvr>
                                      <p:to>
                                        <p:strVal val="visible"/>
                                      </p:to>
                                    </p:set>
                                    <p:anim calcmode="lin" valueType="num">
                                      <p:cBhvr additive="base">
                                        <p:cTn id="82" dur="500" fill="hold"/>
                                        <p:tgtEl>
                                          <p:spTgt spid="8"/>
                                        </p:tgtEl>
                                        <p:attrNameLst>
                                          <p:attrName>ppt_x</p:attrName>
                                        </p:attrNameLst>
                                      </p:cBhvr>
                                      <p:tavLst>
                                        <p:tav tm="0">
                                          <p:val>
                                            <p:strVal val="#ppt_x"/>
                                          </p:val>
                                        </p:tav>
                                        <p:tav tm="100000">
                                          <p:val>
                                            <p:strVal val="#ppt_x"/>
                                          </p:val>
                                        </p:tav>
                                      </p:tavLst>
                                    </p:anim>
                                    <p:anim calcmode="lin" valueType="num">
                                      <p:cBhvr additive="base">
                                        <p:cTn id="83" dur="500" fill="hold"/>
                                        <p:tgtEl>
                                          <p:spTgt spid="8"/>
                                        </p:tgtEl>
                                        <p:attrNameLst>
                                          <p:attrName>ppt_y</p:attrName>
                                        </p:attrNameLst>
                                      </p:cBhvr>
                                      <p:tavLst>
                                        <p:tav tm="0">
                                          <p:val>
                                            <p:strVal val="1+#ppt_h/2"/>
                                          </p:val>
                                        </p:tav>
                                        <p:tav tm="100000">
                                          <p:val>
                                            <p:strVal val="#ppt_y"/>
                                          </p:val>
                                        </p:tav>
                                      </p:tavLst>
                                    </p:anim>
                                  </p:childTnLst>
                                </p:cTn>
                              </p:par>
                              <p:par>
                                <p:cTn id="84" presetID="9" presetClass="exit" presetSubtype="0" fill="hold" grpId="1" nodeType="withEffect">
                                  <p:stCondLst>
                                    <p:cond delay="4000"/>
                                  </p:stCondLst>
                                  <p:childTnLst>
                                    <p:animEffect transition="out" filter="dissolve">
                                      <p:cBhvr>
                                        <p:cTn id="85" dur="500"/>
                                        <p:tgtEl>
                                          <p:spTgt spid="107"/>
                                        </p:tgtEl>
                                      </p:cBhvr>
                                    </p:animEffect>
                                    <p:set>
                                      <p:cBhvr>
                                        <p:cTn id="86" dur="1" fill="hold">
                                          <p:stCondLst>
                                            <p:cond delay="499"/>
                                          </p:stCondLst>
                                        </p:cTn>
                                        <p:tgtEl>
                                          <p:spTgt spid="107"/>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additive="base">
                                        <p:cTn id="91" dur="500" fill="hold"/>
                                        <p:tgtEl>
                                          <p:spTgt spid="70"/>
                                        </p:tgtEl>
                                        <p:attrNameLst>
                                          <p:attrName>ppt_x</p:attrName>
                                        </p:attrNameLst>
                                      </p:cBhvr>
                                      <p:tavLst>
                                        <p:tav tm="0">
                                          <p:val>
                                            <p:strVal val="#ppt_x"/>
                                          </p:val>
                                        </p:tav>
                                        <p:tav tm="100000">
                                          <p:val>
                                            <p:strVal val="#ppt_x"/>
                                          </p:val>
                                        </p:tav>
                                      </p:tavLst>
                                    </p:anim>
                                    <p:anim calcmode="lin" valueType="num">
                                      <p:cBhvr additive="base">
                                        <p:cTn id="92" dur="500" fill="hold"/>
                                        <p:tgtEl>
                                          <p:spTgt spid="70"/>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71"/>
                                        </p:tgtEl>
                                        <p:attrNameLst>
                                          <p:attrName>style.visibility</p:attrName>
                                        </p:attrNameLst>
                                      </p:cBhvr>
                                      <p:to>
                                        <p:strVal val="visible"/>
                                      </p:to>
                                    </p:set>
                                    <p:anim calcmode="lin" valueType="num">
                                      <p:cBhvr additive="base">
                                        <p:cTn id="95" dur="500" fill="hold"/>
                                        <p:tgtEl>
                                          <p:spTgt spid="71"/>
                                        </p:tgtEl>
                                        <p:attrNameLst>
                                          <p:attrName>ppt_x</p:attrName>
                                        </p:attrNameLst>
                                      </p:cBhvr>
                                      <p:tavLst>
                                        <p:tav tm="0">
                                          <p:val>
                                            <p:strVal val="#ppt_x"/>
                                          </p:val>
                                        </p:tav>
                                        <p:tav tm="100000">
                                          <p:val>
                                            <p:strVal val="#ppt_x"/>
                                          </p:val>
                                        </p:tav>
                                      </p:tavLst>
                                    </p:anim>
                                    <p:anim calcmode="lin" valueType="num">
                                      <p:cBhvr additive="base">
                                        <p:cTn id="96" dur="500" fill="hold"/>
                                        <p:tgtEl>
                                          <p:spTgt spid="7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69"/>
                                        </p:tgtEl>
                                        <p:attrNameLst>
                                          <p:attrName>style.visibility</p:attrName>
                                        </p:attrNameLst>
                                      </p:cBhvr>
                                      <p:to>
                                        <p:strVal val="visible"/>
                                      </p:to>
                                    </p:set>
                                    <p:anim calcmode="lin" valueType="num">
                                      <p:cBhvr additive="base">
                                        <p:cTn id="99" dur="500" fill="hold"/>
                                        <p:tgtEl>
                                          <p:spTgt spid="69"/>
                                        </p:tgtEl>
                                        <p:attrNameLst>
                                          <p:attrName>ppt_x</p:attrName>
                                        </p:attrNameLst>
                                      </p:cBhvr>
                                      <p:tavLst>
                                        <p:tav tm="0">
                                          <p:val>
                                            <p:strVal val="#ppt_x"/>
                                          </p:val>
                                        </p:tav>
                                        <p:tav tm="100000">
                                          <p:val>
                                            <p:strVal val="#ppt_x"/>
                                          </p:val>
                                        </p:tav>
                                      </p:tavLst>
                                    </p:anim>
                                    <p:anim calcmode="lin" valueType="num">
                                      <p:cBhvr additive="base">
                                        <p:cTn id="100" dur="500" fill="hold"/>
                                        <p:tgtEl>
                                          <p:spTgt spid="69"/>
                                        </p:tgtEl>
                                        <p:attrNameLst>
                                          <p:attrName>ppt_y</p:attrName>
                                        </p:attrNameLst>
                                      </p:cBhvr>
                                      <p:tavLst>
                                        <p:tav tm="0">
                                          <p:val>
                                            <p:strVal val="1+#ppt_h/2"/>
                                          </p:val>
                                        </p:tav>
                                        <p:tav tm="100000">
                                          <p:val>
                                            <p:strVal val="#ppt_y"/>
                                          </p:val>
                                        </p:tav>
                                      </p:tavLst>
                                    </p:anim>
                                  </p:childTnLst>
                                </p:cTn>
                              </p:par>
                            </p:childTnLst>
                          </p:cTn>
                        </p:par>
                        <p:par>
                          <p:cTn id="101" fill="hold">
                            <p:stCondLst>
                              <p:cond delay="500"/>
                            </p:stCondLst>
                            <p:childTnLst>
                              <p:par>
                                <p:cTn id="102" presetID="9" presetClass="exit" presetSubtype="0" fill="hold" grpId="1" nodeType="afterEffect">
                                  <p:stCondLst>
                                    <p:cond delay="4000"/>
                                  </p:stCondLst>
                                  <p:childTnLst>
                                    <p:animEffect transition="out" filter="dissolve">
                                      <p:cBhvr>
                                        <p:cTn id="103" dur="500"/>
                                        <p:tgtEl>
                                          <p:spTgt spid="69"/>
                                        </p:tgtEl>
                                      </p:cBhvr>
                                    </p:animEffect>
                                    <p:set>
                                      <p:cBhvr>
                                        <p:cTn id="104" dur="1" fill="hold">
                                          <p:stCondLst>
                                            <p:cond delay="499"/>
                                          </p:stCondLst>
                                        </p:cTn>
                                        <p:tgtEl>
                                          <p:spTgt spid="69"/>
                                        </p:tgtEl>
                                        <p:attrNameLst>
                                          <p:attrName>style.visibility</p:attrName>
                                        </p:attrNameLst>
                                      </p:cBhvr>
                                      <p:to>
                                        <p:strVal val="hidden"/>
                                      </p:to>
                                    </p:set>
                                  </p:childTnLst>
                                </p:cTn>
                              </p:par>
                              <p:par>
                                <p:cTn id="105" presetID="2" presetClass="entr" presetSubtype="4" fill="hold" nodeType="withEffect">
                                  <p:stCondLst>
                                    <p:cond delay="4000"/>
                                  </p:stCondLst>
                                  <p:childTnLst>
                                    <p:set>
                                      <p:cBhvr>
                                        <p:cTn id="106" dur="1" fill="hold">
                                          <p:stCondLst>
                                            <p:cond delay="0"/>
                                          </p:stCondLst>
                                        </p:cTn>
                                        <p:tgtEl>
                                          <p:spTgt spid="4"/>
                                        </p:tgtEl>
                                        <p:attrNameLst>
                                          <p:attrName>style.visibility</p:attrName>
                                        </p:attrNameLst>
                                      </p:cBhvr>
                                      <p:to>
                                        <p:strVal val="visible"/>
                                      </p:to>
                                    </p:set>
                                    <p:anim calcmode="lin" valueType="num">
                                      <p:cBhvr additive="base">
                                        <p:cTn id="107" dur="500" fill="hold"/>
                                        <p:tgtEl>
                                          <p:spTgt spid="4"/>
                                        </p:tgtEl>
                                        <p:attrNameLst>
                                          <p:attrName>ppt_x</p:attrName>
                                        </p:attrNameLst>
                                      </p:cBhvr>
                                      <p:tavLst>
                                        <p:tav tm="0">
                                          <p:val>
                                            <p:strVal val="#ppt_x"/>
                                          </p:val>
                                        </p:tav>
                                        <p:tav tm="100000">
                                          <p:val>
                                            <p:strVal val="#ppt_x"/>
                                          </p:val>
                                        </p:tav>
                                      </p:tavLst>
                                    </p:anim>
                                    <p:anim calcmode="lin" valueType="num">
                                      <p:cBhvr additive="base">
                                        <p:cTn id="108" dur="500" fill="hold"/>
                                        <p:tgtEl>
                                          <p:spTgt spid="4"/>
                                        </p:tgtEl>
                                        <p:attrNameLst>
                                          <p:attrName>ppt_y</p:attrName>
                                        </p:attrNameLst>
                                      </p:cBhvr>
                                      <p:tavLst>
                                        <p:tav tm="0">
                                          <p:val>
                                            <p:strVal val="1+#ppt_h/2"/>
                                          </p:val>
                                        </p:tav>
                                        <p:tav tm="100000">
                                          <p:val>
                                            <p:strVal val="#ppt_y"/>
                                          </p:val>
                                        </p:tav>
                                      </p:tavLst>
                                    </p:anim>
                                  </p:childTnLst>
                                </p:cTn>
                              </p:par>
                              <p:par>
                                <p:cTn id="109" presetID="9" presetClass="exit" presetSubtype="0" fill="hold" grpId="1" nodeType="withEffect">
                                  <p:stCondLst>
                                    <p:cond delay="4000"/>
                                  </p:stCondLst>
                                  <p:childTnLst>
                                    <p:animEffect transition="out" filter="dissolve">
                                      <p:cBhvr>
                                        <p:cTn id="110" dur="500"/>
                                        <p:tgtEl>
                                          <p:spTgt spid="71"/>
                                        </p:tgtEl>
                                      </p:cBhvr>
                                    </p:animEffect>
                                    <p:set>
                                      <p:cBhvr>
                                        <p:cTn id="111" dur="1" fill="hold">
                                          <p:stCondLst>
                                            <p:cond delay="499"/>
                                          </p:stCondLst>
                                        </p:cTn>
                                        <p:tgtEl>
                                          <p:spTgt spid="71"/>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3074"/>
                                        </p:tgtEl>
                                        <p:attrNameLst>
                                          <p:attrName>style.visibility</p:attrName>
                                        </p:attrNameLst>
                                      </p:cBhvr>
                                      <p:to>
                                        <p:strVal val="visible"/>
                                      </p:to>
                                    </p:set>
                                    <p:animEffect transition="in" filter="fade">
                                      <p:cBhvr>
                                        <p:cTn id="116" dur="2000"/>
                                        <p:tgtEl>
                                          <p:spTgt spid="3074"/>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nodeType="clickEffect">
                                  <p:stCondLst>
                                    <p:cond delay="0"/>
                                  </p:stCondLst>
                                  <p:childTnLst>
                                    <p:set>
                                      <p:cBhvr>
                                        <p:cTn id="120" dur="1" fill="hold">
                                          <p:stCondLst>
                                            <p:cond delay="0"/>
                                          </p:stCondLst>
                                        </p:cTn>
                                        <p:tgtEl>
                                          <p:spTgt spid="3075"/>
                                        </p:tgtEl>
                                        <p:attrNameLst>
                                          <p:attrName>style.visibility</p:attrName>
                                        </p:attrNameLst>
                                      </p:cBhvr>
                                      <p:to>
                                        <p:strVal val="visible"/>
                                      </p:to>
                                    </p:set>
                                    <p:animEffect transition="in" filter="fade">
                                      <p:cBhvr>
                                        <p:cTn id="121" dur="2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8" grpId="0"/>
      <p:bldP spid="69" grpId="0" animBg="1"/>
      <p:bldP spid="69" grpId="1" animBg="1"/>
      <p:bldP spid="71" grpId="0"/>
      <p:bldP spid="71" grpId="1"/>
      <p:bldP spid="104" grpId="0"/>
      <p:bldP spid="105" grpId="0" animBg="1"/>
      <p:bldP spid="105" grpId="1" animBg="1"/>
      <p:bldP spid="107" grpId="0"/>
      <p:bldP spid="10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1676400" y="2049078"/>
            <a:ext cx="5715000" cy="2751522"/>
          </a:xfrm>
          <a:prstGeom prst="rect">
            <a:avLst/>
          </a:prstGeom>
          <a:noFill/>
          <a:ln w="9525">
            <a:noFill/>
            <a:miter lim="800000"/>
            <a:headEnd/>
            <a:tailEnd/>
          </a:ln>
          <a:effectLst/>
        </p:spPr>
        <p:txBody>
          <a:bodyPr vert="horz" wrap="square" lIns="91440" tIns="45720" rIns="91440" bIns="45720" numCol="1" anchor="t" anchorCtr="0" compatLnSpc="1">
            <a:spAutoFit/>
          </a:bodyPr>
          <a:lstStyle/>
          <a:p>
            <a:pPr marL="447675" marR="0" lvl="0" indent="-447675" algn="l" defTabSz="914400" rtl="0" eaLnBrk="1" fontAlgn="base" latinLnBrk="0" hangingPunct="1">
              <a:lnSpc>
                <a:spcPct val="90000"/>
              </a:lnSpc>
              <a:spcBef>
                <a:spcPct val="30000"/>
              </a:spcBef>
              <a:spcAft>
                <a:spcPct val="0"/>
              </a:spcAft>
              <a:buClr>
                <a:schemeClr val="tx2"/>
              </a:buClr>
              <a:buSzTx/>
              <a:buFont typeface="Wingdings 2" pitchFamily="18" charset="2"/>
              <a:buBlip>
                <a:blip r:embed="rId3"/>
              </a:buBlip>
              <a:tabLst/>
              <a:defRPr/>
            </a:pPr>
            <a:r>
              <a:rPr kumimoji="0" lang="en-US" sz="32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In WLK 1.2, 6 </a:t>
            </a:r>
            <a:r>
              <a:rPr kumimoji="0" lang="en-US" sz="24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New tests added: </a:t>
            </a:r>
          </a:p>
          <a:p>
            <a:pPr marL="858838" marR="0" lvl="1" indent="-409575" algn="l" defTabSz="914400" rtl="0" eaLnBrk="1" fontAlgn="base" latinLnBrk="0" hangingPunct="1">
              <a:lnSpc>
                <a:spcPct val="90000"/>
              </a:lnSpc>
              <a:spcBef>
                <a:spcPct val="30000"/>
              </a:spcBef>
              <a:spcAft>
                <a:spcPct val="0"/>
              </a:spcAft>
              <a:buClr>
                <a:schemeClr val="tx2"/>
              </a:buClr>
              <a:buSzPct val="75000"/>
              <a:buFont typeface="Wingdings 2" pitchFamily="18" charset="2"/>
              <a:buBlip>
                <a:blip r:embed="rId4"/>
              </a:buBlip>
              <a:tabLst/>
              <a:defRPr/>
            </a:pPr>
            <a:r>
              <a:rPr kumimoji="0" lang="en-US" sz="2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rPr>
              <a:t>PIN Based Registrar</a:t>
            </a:r>
          </a:p>
          <a:p>
            <a:pPr marL="858838" marR="0" lvl="1" indent="-409575" algn="l" defTabSz="914400" rtl="0" eaLnBrk="1" fontAlgn="base" latinLnBrk="0" hangingPunct="1">
              <a:lnSpc>
                <a:spcPct val="90000"/>
              </a:lnSpc>
              <a:spcBef>
                <a:spcPct val="30000"/>
              </a:spcBef>
              <a:spcAft>
                <a:spcPct val="0"/>
              </a:spcAft>
              <a:buClr>
                <a:schemeClr val="tx2"/>
              </a:buClr>
              <a:buSzPct val="75000"/>
              <a:buFont typeface="Wingdings 2" pitchFamily="18" charset="2"/>
              <a:buBlip>
                <a:blip r:embed="rId4"/>
              </a:buBlip>
              <a:tabLst/>
              <a:defRPr/>
            </a:pPr>
            <a:r>
              <a:rPr kumimoji="0" lang="en-US" sz="2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rPr>
              <a:t>Missing Attributes</a:t>
            </a:r>
          </a:p>
          <a:p>
            <a:pPr marL="858838" marR="0" lvl="1" indent="-409575" algn="l" defTabSz="914400" rtl="0" eaLnBrk="1" fontAlgn="base" latinLnBrk="0" hangingPunct="1">
              <a:lnSpc>
                <a:spcPct val="90000"/>
              </a:lnSpc>
              <a:spcBef>
                <a:spcPct val="30000"/>
              </a:spcBef>
              <a:spcAft>
                <a:spcPct val="0"/>
              </a:spcAft>
              <a:buClr>
                <a:schemeClr val="tx2"/>
              </a:buClr>
              <a:buSzPct val="75000"/>
              <a:buFont typeface="Wingdings 2" pitchFamily="18" charset="2"/>
              <a:buBlip>
                <a:blip r:embed="rId4"/>
              </a:buBlip>
              <a:tabLst/>
              <a:defRPr/>
            </a:pPr>
            <a:r>
              <a:rPr kumimoji="0" lang="en-US" sz="2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rPr>
              <a:t>Optional Attributes</a:t>
            </a:r>
          </a:p>
          <a:p>
            <a:pPr marL="858838" marR="0" lvl="1" indent="-409575" algn="l" defTabSz="914400" rtl="0" eaLnBrk="1" fontAlgn="base" latinLnBrk="0" hangingPunct="1">
              <a:lnSpc>
                <a:spcPct val="90000"/>
              </a:lnSpc>
              <a:spcBef>
                <a:spcPct val="30000"/>
              </a:spcBef>
              <a:spcAft>
                <a:spcPct val="0"/>
              </a:spcAft>
              <a:buClr>
                <a:schemeClr val="tx2"/>
              </a:buClr>
              <a:buSzPct val="75000"/>
              <a:buFont typeface="Wingdings 2" pitchFamily="18" charset="2"/>
              <a:buBlip>
                <a:blip r:embed="rId4"/>
              </a:buBlip>
              <a:tabLst/>
              <a:defRPr/>
            </a:pPr>
            <a:r>
              <a:rPr kumimoji="0" lang="en-US" sz="2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rPr>
              <a:t>Proxy </a:t>
            </a:r>
          </a:p>
          <a:p>
            <a:pPr marL="858838" marR="0" lvl="1" indent="-409575" algn="l" defTabSz="914400" rtl="0" eaLnBrk="1" fontAlgn="base" latinLnBrk="0" hangingPunct="1">
              <a:lnSpc>
                <a:spcPct val="90000"/>
              </a:lnSpc>
              <a:spcBef>
                <a:spcPct val="30000"/>
              </a:spcBef>
              <a:spcAft>
                <a:spcPct val="0"/>
              </a:spcAft>
              <a:buClr>
                <a:schemeClr val="tx2"/>
              </a:buClr>
              <a:buSzPct val="75000"/>
              <a:buFont typeface="Wingdings 2" pitchFamily="18" charset="2"/>
              <a:buBlip>
                <a:blip r:embed="rId4"/>
              </a:buBlip>
              <a:tabLst/>
              <a:defRPr/>
            </a:pPr>
            <a:r>
              <a:rPr kumimoji="0" lang="en-US" sz="2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rPr>
              <a:t>Push Button </a:t>
            </a:r>
          </a:p>
          <a:p>
            <a:pPr marL="858838" marR="0" lvl="1" indent="-409575" algn="l" defTabSz="914400" rtl="0" eaLnBrk="1" fontAlgn="base" latinLnBrk="0" hangingPunct="1">
              <a:lnSpc>
                <a:spcPct val="90000"/>
              </a:lnSpc>
              <a:spcBef>
                <a:spcPct val="30000"/>
              </a:spcBef>
              <a:spcAft>
                <a:spcPct val="0"/>
              </a:spcAft>
              <a:buClr>
                <a:schemeClr val="tx2"/>
              </a:buClr>
              <a:buSzPct val="75000"/>
              <a:buFont typeface="Wingdings 2" pitchFamily="18" charset="2"/>
              <a:buBlip>
                <a:blip r:embed="rId4"/>
              </a:buBlip>
              <a:tabLst/>
              <a:defRPr/>
            </a:pPr>
            <a:r>
              <a:rPr kumimoji="0" lang="en-US" sz="20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rPr>
              <a:t>Registrar Discovery</a:t>
            </a:r>
          </a:p>
        </p:txBody>
      </p:sp>
      <p:sp>
        <p:nvSpPr>
          <p:cNvPr id="2" name="Title 1"/>
          <p:cNvSpPr>
            <a:spLocks noGrp="1"/>
          </p:cNvSpPr>
          <p:nvPr>
            <p:ph type="title"/>
          </p:nvPr>
        </p:nvSpPr>
        <p:spPr/>
        <p:txBody>
          <a:bodyPr/>
          <a:lstStyle/>
          <a:p>
            <a:r>
              <a:rPr lang="en-US" dirty="0" smtClean="0"/>
              <a:t>WPS / WCN Momentum</a:t>
            </a:r>
            <a:endParaRPr lang="en-US" dirty="0"/>
          </a:p>
        </p:txBody>
      </p:sp>
      <p:pic>
        <p:nvPicPr>
          <p:cNvPr id="83970" name="Picture 2"/>
          <p:cNvPicPr>
            <a:picLocks noGrp="1" noChangeAspect="1" noChangeArrowheads="1"/>
          </p:cNvPicPr>
          <p:nvPr>
            <p:ph idx="1"/>
          </p:nvPr>
        </p:nvPicPr>
        <p:blipFill>
          <a:blip r:embed="rId5"/>
          <a:srcRect/>
          <a:stretch>
            <a:fillRect/>
          </a:stretch>
        </p:blipFill>
        <p:spPr bwMode="auto">
          <a:xfrm>
            <a:off x="1371600" y="1295400"/>
            <a:ext cx="6400800" cy="4654493"/>
          </a:xfrm>
          <a:prstGeom prst="rect">
            <a:avLst/>
          </a:prstGeom>
          <a:noFill/>
          <a:ln w="9525">
            <a:noFill/>
            <a:miter lim="800000"/>
            <a:headEnd/>
            <a:tailEnd/>
          </a:ln>
          <a:effectLst/>
        </p:spPr>
      </p:pic>
      <p:pic>
        <p:nvPicPr>
          <p:cNvPr id="83971" name="Picture 3"/>
          <p:cNvPicPr>
            <a:picLocks noChangeAspect="1" noChangeArrowheads="1"/>
          </p:cNvPicPr>
          <p:nvPr/>
        </p:nvPicPr>
        <p:blipFill>
          <a:blip r:embed="rId6"/>
          <a:srcRect l="6420" t="9091" r="40661" b="27273"/>
          <a:stretch>
            <a:fillRect/>
          </a:stretch>
        </p:blipFill>
        <p:spPr bwMode="auto">
          <a:xfrm>
            <a:off x="1447800" y="2971800"/>
            <a:ext cx="1964559" cy="161787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cxnSp>
        <p:nvCxnSpPr>
          <p:cNvPr id="11" name="Straight Connector 10"/>
          <p:cNvCxnSpPr>
            <a:endCxn id="83971" idx="1"/>
          </p:cNvCxnSpPr>
          <p:nvPr/>
        </p:nvCxnSpPr>
        <p:spPr bwMode="auto">
          <a:xfrm rot="5400000" flipH="1" flipV="1">
            <a:off x="-613983" y="3213116"/>
            <a:ext cx="2353869" cy="2345103"/>
          </a:xfrm>
          <a:prstGeom prst="line">
            <a:avLst/>
          </a:prstGeom>
          <a:noFill/>
          <a:ln w="9525" cap="flat" cmpd="sng" algn="ctr">
            <a:prstDash val="solid"/>
            <a:round/>
            <a:headEnd type="none" w="med" len="med"/>
            <a:tailEnd type="none" w="med" len="med"/>
          </a:ln>
          <a:effectLst/>
        </p:spPr>
      </p:cxnSp>
      <p:cxnSp>
        <p:nvCxnSpPr>
          <p:cNvPr id="13" name="Straight Connector 12"/>
          <p:cNvCxnSpPr>
            <a:endCxn id="83971" idx="1"/>
          </p:cNvCxnSpPr>
          <p:nvPr/>
        </p:nvCxnSpPr>
        <p:spPr bwMode="auto">
          <a:xfrm rot="5400000" flipH="1" flipV="1">
            <a:off x="-613983" y="3213116"/>
            <a:ext cx="2353869" cy="2345103"/>
          </a:xfrm>
          <a:prstGeom prst="line">
            <a:avLst/>
          </a:prstGeom>
          <a:noFill/>
          <a:ln w="9525" cap="flat" cmpd="sng" algn="ctr">
            <a:prstDash val="solid"/>
            <a:round/>
            <a:headEnd type="none" w="med" len="med"/>
            <a:tailEnd type="none" w="med" len="med"/>
          </a:ln>
          <a:effectLst/>
        </p:spPr>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3971"/>
                                        </p:tgtEl>
                                        <p:attrNameLst>
                                          <p:attrName>style.visibility</p:attrName>
                                        </p:attrNameLst>
                                      </p:cBhvr>
                                      <p:to>
                                        <p:strVal val="visible"/>
                                      </p:to>
                                    </p:set>
                                    <p:anim calcmode="lin" valueType="num">
                                      <p:cBhvr>
                                        <p:cTn id="7" dur="500" fill="hold"/>
                                        <p:tgtEl>
                                          <p:spTgt spid="83971"/>
                                        </p:tgtEl>
                                        <p:attrNameLst>
                                          <p:attrName>ppt_w</p:attrName>
                                        </p:attrNameLst>
                                      </p:cBhvr>
                                      <p:tavLst>
                                        <p:tav tm="0">
                                          <p:val>
                                            <p:fltVal val="0"/>
                                          </p:val>
                                        </p:tav>
                                        <p:tav tm="100000">
                                          <p:val>
                                            <p:strVal val="#ppt_w"/>
                                          </p:val>
                                        </p:tav>
                                      </p:tavLst>
                                    </p:anim>
                                    <p:anim calcmode="lin" valueType="num">
                                      <p:cBhvr>
                                        <p:cTn id="8" dur="500" fill="hold"/>
                                        <p:tgtEl>
                                          <p:spTgt spid="8397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2000"/>
                                        <p:tgtEl>
                                          <p:spTgt spid="83970"/>
                                        </p:tgtEl>
                                      </p:cBhvr>
                                    </p:animEffect>
                                    <p:set>
                                      <p:cBhvr>
                                        <p:cTn id="13" dur="1" fill="hold">
                                          <p:stCondLst>
                                            <p:cond delay="1999"/>
                                          </p:stCondLst>
                                        </p:cTn>
                                        <p:tgtEl>
                                          <p:spTgt spid="83970"/>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83971"/>
                                        </p:tgtEl>
                                      </p:cBhvr>
                                    </p:animEffect>
                                    <p:set>
                                      <p:cBhvr>
                                        <p:cTn id="16" dur="1" fill="hold">
                                          <p:stCondLst>
                                            <p:cond delay="1999"/>
                                          </p:stCondLst>
                                        </p:cTn>
                                        <p:tgtEl>
                                          <p:spTgt spid="839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28600"/>
            <a:ext cx="8515350" cy="590931"/>
          </a:xfrm>
        </p:spPr>
        <p:txBody>
          <a:bodyPr/>
          <a:lstStyle/>
          <a:p>
            <a:r>
              <a:rPr lang="en-US" sz="3600" dirty="0" smtClean="0"/>
              <a:t>Windows Vista Feature Pack for Wireless</a:t>
            </a:r>
            <a:endParaRPr lang="en-US" sz="3600" dirty="0"/>
          </a:p>
        </p:txBody>
      </p:sp>
      <p:sp>
        <p:nvSpPr>
          <p:cNvPr id="3" name="Content Placeholder 2"/>
          <p:cNvSpPr>
            <a:spLocks noGrp="1"/>
          </p:cNvSpPr>
          <p:nvPr>
            <p:ph idx="1"/>
          </p:nvPr>
        </p:nvSpPr>
        <p:spPr>
          <a:xfrm>
            <a:off x="381000" y="1417638"/>
            <a:ext cx="8443913" cy="3785652"/>
          </a:xfrm>
        </p:spPr>
        <p:txBody>
          <a:bodyPr/>
          <a:lstStyle/>
          <a:p>
            <a:r>
              <a:rPr lang="en-US" dirty="0" smtClean="0"/>
              <a:t>New Functionality – EAP Transport, Push Button Configuration, UI Integration</a:t>
            </a:r>
          </a:p>
          <a:p>
            <a:r>
              <a:rPr lang="en-US" dirty="0" smtClean="0">
                <a:solidFill>
                  <a:schemeClr val="accent6">
                    <a:lumMod val="20000"/>
                    <a:lumOff val="80000"/>
                  </a:schemeClr>
                </a:solidFill>
              </a:rPr>
              <a:t>Wave 1  RTM – 5/2/2008	(5 Languages)</a:t>
            </a:r>
          </a:p>
          <a:p>
            <a:endParaRPr lang="en-US" dirty="0" smtClean="0"/>
          </a:p>
          <a:p>
            <a:r>
              <a:rPr lang="en-US" dirty="0" smtClean="0"/>
              <a:t>Distribution Vehicles</a:t>
            </a:r>
          </a:p>
          <a:p>
            <a:pPr lvl="1"/>
            <a:r>
              <a:rPr lang="en-US" dirty="0" smtClean="0"/>
              <a:t>Wave 1 – OEM </a:t>
            </a:r>
            <a:r>
              <a:rPr lang="en-US" dirty="0" err="1" smtClean="0"/>
              <a:t>Redist</a:t>
            </a:r>
            <a:endParaRPr lang="en-US" dirty="0" smtClean="0"/>
          </a:p>
          <a:p>
            <a:pPr lvl="1"/>
            <a:r>
              <a:rPr lang="en-US" dirty="0" smtClean="0"/>
              <a:t>Wave II – OEM &amp; IHV Redist</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ChangeArrowheads="1"/>
          </p:cNvSpPr>
          <p:nvPr>
            <p:ph type="title"/>
          </p:nvPr>
        </p:nvSpPr>
        <p:spPr>
          <a:xfrm>
            <a:off x="323850" y="228600"/>
            <a:ext cx="8515350" cy="425450"/>
          </a:xfrm>
        </p:spPr>
        <p:txBody>
          <a:bodyPr/>
          <a:lstStyle/>
          <a:p>
            <a:pPr>
              <a:defRPr/>
            </a:pPr>
            <a:r>
              <a:rPr lang="en-GB" sz="2400" dirty="0" smtClean="0"/>
              <a:t>LLTD (Link Layer Topology Discovery)</a:t>
            </a:r>
            <a:endParaRPr lang="en-GB" sz="2400" dirty="0"/>
          </a:p>
        </p:txBody>
      </p:sp>
      <p:pic>
        <p:nvPicPr>
          <p:cNvPr id="259074" name="Picture 2" descr="\\hnetworking\scratch\gward\LLTD\screenshots\Ward network screenshot.jpg"/>
          <p:cNvPicPr>
            <a:picLocks noChangeAspect="1" noChangeArrowheads="1"/>
          </p:cNvPicPr>
          <p:nvPr/>
        </p:nvPicPr>
        <p:blipFill>
          <a:blip r:embed="rId3"/>
          <a:srcRect r="27120" b="26988"/>
          <a:stretch>
            <a:fillRect/>
          </a:stretch>
        </p:blipFill>
        <p:spPr bwMode="auto">
          <a:xfrm>
            <a:off x="1905000" y="1066800"/>
            <a:ext cx="5867400" cy="4513385"/>
          </a:xfrm>
          <a:prstGeom prst="rect">
            <a:avLst/>
          </a:prstGeom>
          <a:noFill/>
        </p:spPr>
      </p:pic>
      <p:graphicFrame>
        <p:nvGraphicFramePr>
          <p:cNvPr id="6" name="Table 5"/>
          <p:cNvGraphicFramePr>
            <a:graphicFrameLocks noGrp="1"/>
          </p:cNvGraphicFramePr>
          <p:nvPr/>
        </p:nvGraphicFramePr>
        <p:xfrm>
          <a:off x="1066800" y="2326640"/>
          <a:ext cx="6781800" cy="1483360"/>
        </p:xfrm>
        <a:graphic>
          <a:graphicData uri="http://schemas.openxmlformats.org/drawingml/2006/table">
            <a:tbl>
              <a:tblPr firstRow="1" bandRow="1">
                <a:tableStyleId>{93296810-A885-4BE3-A3E7-6D5BEEA58F35}</a:tableStyleId>
              </a:tblPr>
              <a:tblGrid>
                <a:gridCol w="2204085"/>
                <a:gridCol w="4577715"/>
              </a:tblGrid>
              <a:tr h="370840">
                <a:tc>
                  <a:txBody>
                    <a:bodyPr/>
                    <a:lstStyle/>
                    <a:p>
                      <a:r>
                        <a:rPr lang="en-US" dirty="0" smtClean="0"/>
                        <a:t>Attribute</a:t>
                      </a:r>
                      <a:endParaRPr lang="en-US" dirty="0"/>
                    </a:p>
                  </a:txBody>
                  <a:tcPr/>
                </a:tc>
                <a:tc>
                  <a:txBody>
                    <a:bodyPr/>
                    <a:lstStyle/>
                    <a:p>
                      <a:r>
                        <a:rPr lang="en-US" dirty="0" smtClean="0"/>
                        <a:t>Benefit</a:t>
                      </a:r>
                      <a:endParaRPr lang="en-US" dirty="0"/>
                    </a:p>
                  </a:txBody>
                  <a:tcPr/>
                </a:tc>
              </a:tr>
              <a:tr h="370840">
                <a:tc>
                  <a:txBody>
                    <a:bodyPr/>
                    <a:lstStyle/>
                    <a:p>
                      <a:r>
                        <a:rPr lang="en-US" dirty="0" smtClean="0"/>
                        <a:t>Icon Transport</a:t>
                      </a:r>
                      <a:endParaRPr lang="en-US" dirty="0"/>
                    </a:p>
                  </a:txBody>
                  <a:tcPr/>
                </a:tc>
                <a:tc>
                  <a:txBody>
                    <a:bodyPr/>
                    <a:lstStyle/>
                    <a:p>
                      <a:r>
                        <a:rPr lang="en-US" dirty="0" smtClean="0"/>
                        <a:t>Photorealistic Icon;  Device Branding</a:t>
                      </a:r>
                    </a:p>
                  </a:txBody>
                  <a:tcPr/>
                </a:tc>
              </a:tr>
              <a:tr h="370840">
                <a:tc>
                  <a:txBody>
                    <a:bodyPr/>
                    <a:lstStyle/>
                    <a:p>
                      <a:r>
                        <a:rPr lang="en-US" dirty="0" smtClean="0"/>
                        <a:t>Topology Diagnostics</a:t>
                      </a:r>
                      <a:endParaRPr lang="en-US" dirty="0"/>
                    </a:p>
                  </a:txBody>
                  <a:tcPr/>
                </a:tc>
                <a:tc>
                  <a:txBody>
                    <a:bodyPr/>
                    <a:lstStyle/>
                    <a:p>
                      <a:r>
                        <a:rPr lang="en-US" dirty="0" smtClean="0"/>
                        <a:t>Problem</a:t>
                      </a:r>
                      <a:r>
                        <a:rPr lang="en-US" baseline="0" dirty="0" smtClean="0"/>
                        <a:t> resolution, facilitate remediation</a:t>
                      </a:r>
                      <a:endParaRPr lang="en-US" dirty="0"/>
                    </a:p>
                  </a:txBody>
                  <a:tcPr/>
                </a:tc>
              </a:tr>
              <a:tr h="370840">
                <a:tc>
                  <a:txBody>
                    <a:bodyPr/>
                    <a:lstStyle/>
                    <a:p>
                      <a:r>
                        <a:rPr lang="en-US" dirty="0" smtClean="0"/>
                        <a:t>Bandwidth</a:t>
                      </a:r>
                      <a:r>
                        <a:rPr lang="en-US" baseline="0" dirty="0" smtClean="0"/>
                        <a:t> Estimation</a:t>
                      </a:r>
                      <a:endParaRPr lang="en-US" dirty="0"/>
                    </a:p>
                  </a:txBody>
                  <a:tcPr/>
                </a:tc>
                <a:tc>
                  <a:txBody>
                    <a:bodyPr/>
                    <a:lstStyle/>
                    <a:p>
                      <a:r>
                        <a:rPr lang="en-US" dirty="0" smtClean="0"/>
                        <a:t>Graceful</a:t>
                      </a:r>
                      <a:r>
                        <a:rPr lang="en-US" baseline="0" dirty="0" smtClean="0"/>
                        <a:t> transient conditions handling</a:t>
                      </a:r>
                      <a:endParaRPr lang="en-US" dirty="0"/>
                    </a:p>
                  </a:txBody>
                  <a:tcPr/>
                </a:tc>
              </a:tr>
            </a:tbl>
          </a:graphicData>
        </a:graphic>
      </p:graphicFrame>
      <p:pic>
        <p:nvPicPr>
          <p:cNvPr id="20483" name="Content Placeholder 4" descr="Linksys-Dlink A WEP 128.JPG"/>
          <p:cNvPicPr>
            <a:picLocks noGrp="1" noChangeAspect="1"/>
          </p:cNvPicPr>
          <p:nvPr>
            <p:ph idx="1"/>
          </p:nvPr>
        </p:nvPicPr>
        <p:blipFill>
          <a:blip r:embed="rId4"/>
          <a:srcRect/>
          <a:stretch>
            <a:fillRect/>
          </a:stretch>
        </p:blipFill>
        <p:spPr>
          <a:xfrm>
            <a:off x="838200" y="1066800"/>
            <a:ext cx="6190879" cy="4953000"/>
          </a:xfrm>
        </p:spPr>
      </p:pic>
      <p:pic>
        <p:nvPicPr>
          <p:cNvPr id="7" name="Picture 14" descr="http://msnbcmedia4.msn.com/j/msnbc/Components/Photos/070525/070525_xboxElite_vmed_1p.widec.jpg"/>
          <p:cNvPicPr>
            <a:picLocks noChangeAspect="1" noChangeArrowheads="1"/>
          </p:cNvPicPr>
          <p:nvPr/>
        </p:nvPicPr>
        <p:blipFill>
          <a:blip r:embed="rId5"/>
          <a:srcRect/>
          <a:stretch>
            <a:fillRect/>
          </a:stretch>
        </p:blipFill>
        <p:spPr bwMode="auto">
          <a:xfrm>
            <a:off x="7391400" y="4038600"/>
            <a:ext cx="1505844" cy="2152649"/>
          </a:xfrm>
          <a:prstGeom prst="rect">
            <a:avLst/>
          </a:prstGeom>
          <a:noFill/>
        </p:spPr>
      </p:pic>
      <p:pic>
        <p:nvPicPr>
          <p:cNvPr id="57348" name="Picture 4" descr="http://img249.imageshack.us/img249/2321/vistamce1kw2.jpg"/>
          <p:cNvPicPr>
            <a:picLocks noChangeAspect="1" noChangeArrowheads="1"/>
          </p:cNvPicPr>
          <p:nvPr/>
        </p:nvPicPr>
        <p:blipFill>
          <a:blip r:embed="rId6"/>
          <a:srcRect/>
          <a:stretch>
            <a:fillRect/>
          </a:stretch>
        </p:blipFill>
        <p:spPr bwMode="auto">
          <a:xfrm>
            <a:off x="152400" y="2133600"/>
            <a:ext cx="6400800" cy="3623094"/>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9074"/>
                                        </p:tgtEl>
                                        <p:attrNameLst>
                                          <p:attrName>style.visibility</p:attrName>
                                        </p:attrNameLst>
                                      </p:cBhvr>
                                      <p:to>
                                        <p:strVal val="visible"/>
                                      </p:to>
                                    </p:set>
                                    <p:animEffect transition="in" filter="fade">
                                      <p:cBhvr>
                                        <p:cTn id="12" dur="2000"/>
                                        <p:tgtEl>
                                          <p:spTgt spid="259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2000"/>
                                        <p:tgtEl>
                                          <p:spTgt spid="259074"/>
                                        </p:tgtEl>
                                      </p:cBhvr>
                                    </p:animEffect>
                                    <p:set>
                                      <p:cBhvr>
                                        <p:cTn id="17" dur="1" fill="hold">
                                          <p:stCondLst>
                                            <p:cond delay="1999"/>
                                          </p:stCondLst>
                                        </p:cTn>
                                        <p:tgtEl>
                                          <p:spTgt spid="259074"/>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57348"/>
                                        </p:tgtEl>
                                        <p:attrNameLst>
                                          <p:attrName>style.visibility</p:attrName>
                                        </p:attrNameLst>
                                      </p:cBhvr>
                                      <p:to>
                                        <p:strVal val="visible"/>
                                      </p:to>
                                    </p:set>
                                    <p:animEffect transition="in" filter="fade">
                                      <p:cBhvr>
                                        <p:cTn id="20" dur="2000"/>
                                        <p:tgtEl>
                                          <p:spTgt spid="57348"/>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000"/>
                                        <p:tgtEl>
                                          <p:spTgt spid="57348"/>
                                        </p:tgtEl>
                                      </p:cBhvr>
                                    </p:animEffect>
                                    <p:set>
                                      <p:cBhvr>
                                        <p:cTn id="28" dur="1" fill="hold">
                                          <p:stCondLst>
                                            <p:cond delay="1999"/>
                                          </p:stCondLst>
                                        </p:cTn>
                                        <p:tgtEl>
                                          <p:spTgt spid="57348"/>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20483"/>
                                        </p:tgtEl>
                                        <p:attrNameLst>
                                          <p:attrName>style.visibility</p:attrName>
                                        </p:attrNameLst>
                                      </p:cBhvr>
                                      <p:to>
                                        <p:strVal val="visible"/>
                                      </p:to>
                                    </p:set>
                                    <p:animEffect transition="in" filter="fade">
                                      <p:cBhvr>
                                        <p:cTn id="31" dur="20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bwMode="auto">
          <a:xfrm>
            <a:off x="1219200" y="5105400"/>
            <a:ext cx="6324600" cy="65435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b="1" dirty="0" smtClean="0">
                <a:solidFill>
                  <a:schemeClr val="bg1"/>
                </a:solidFill>
                <a:latin typeface="Segoe" pitchFamily="34" charset="0"/>
              </a:rPr>
              <a:t>IP</a:t>
            </a:r>
          </a:p>
        </p:txBody>
      </p:sp>
      <p:sp>
        <p:nvSpPr>
          <p:cNvPr id="13" name="Rounded Rectangle 12"/>
          <p:cNvSpPr/>
          <p:nvPr/>
        </p:nvSpPr>
        <p:spPr bwMode="auto">
          <a:xfrm>
            <a:off x="1219200" y="4267200"/>
            <a:ext cx="6324600" cy="88295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b="1" dirty="0" smtClean="0">
                <a:solidFill>
                  <a:schemeClr val="bg1"/>
                </a:solidFill>
                <a:latin typeface="Segoe" pitchFamily="34" charset="0"/>
              </a:rPr>
              <a:t>TCP</a:t>
            </a:r>
          </a:p>
        </p:txBody>
      </p:sp>
      <p:sp>
        <p:nvSpPr>
          <p:cNvPr id="502788" name="Rectangle 4"/>
          <p:cNvSpPr>
            <a:spLocks noGrp="1" noChangeArrowheads="1"/>
          </p:cNvSpPr>
          <p:nvPr>
            <p:ph type="title"/>
          </p:nvPr>
        </p:nvSpPr>
        <p:spPr>
          <a:xfrm>
            <a:off x="323850" y="228600"/>
            <a:ext cx="8515350" cy="646331"/>
          </a:xfrm>
        </p:spPr>
        <p:txBody>
          <a:bodyPr/>
          <a:lstStyle/>
          <a:p>
            <a:r>
              <a:rPr lang="en-US" sz="4000" dirty="0" smtClean="0"/>
              <a:t>Web Services:  </a:t>
            </a:r>
            <a:r>
              <a:rPr lang="en-US" sz="4000" dirty="0" err="1" smtClean="0"/>
              <a:t>Interop</a:t>
            </a:r>
            <a:r>
              <a:rPr lang="en-US" sz="4000" dirty="0" smtClean="0"/>
              <a:t> For Browsers</a:t>
            </a:r>
            <a:endParaRPr lang="en-US" sz="4000" dirty="0"/>
          </a:p>
        </p:txBody>
      </p:sp>
      <p:sp>
        <p:nvSpPr>
          <p:cNvPr id="14" name="Rounded Rectangle 13"/>
          <p:cNvSpPr/>
          <p:nvPr/>
        </p:nvSpPr>
        <p:spPr bwMode="auto">
          <a:xfrm>
            <a:off x="1219200" y="3581400"/>
            <a:ext cx="6324600" cy="88295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b="1" dirty="0" smtClean="0">
                <a:solidFill>
                  <a:schemeClr val="bg1"/>
                </a:solidFill>
                <a:latin typeface="Segoe" pitchFamily="34" charset="0"/>
              </a:rPr>
              <a:t>HTTP</a:t>
            </a:r>
          </a:p>
        </p:txBody>
      </p:sp>
      <p:sp>
        <p:nvSpPr>
          <p:cNvPr id="11" name="Rounded Rectangle 10"/>
          <p:cNvSpPr/>
          <p:nvPr/>
        </p:nvSpPr>
        <p:spPr bwMode="auto">
          <a:xfrm>
            <a:off x="1219200" y="2819400"/>
            <a:ext cx="6324600" cy="88295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b="1" dirty="0" smtClean="0">
                <a:solidFill>
                  <a:schemeClr val="bg1"/>
                </a:solidFill>
                <a:latin typeface="Segoe" pitchFamily="34" charset="0"/>
              </a:rPr>
              <a:t>HTML</a:t>
            </a:r>
          </a:p>
        </p:txBody>
      </p:sp>
      <p:sp>
        <p:nvSpPr>
          <p:cNvPr id="12" name="Rounded Rectangle 11"/>
          <p:cNvSpPr/>
          <p:nvPr/>
        </p:nvSpPr>
        <p:spPr bwMode="auto">
          <a:xfrm>
            <a:off x="1219200" y="2057400"/>
            <a:ext cx="6324600" cy="882953"/>
          </a:xfrm>
          <a:prstGeom prst="roundRect">
            <a:avLst>
              <a:gd name="adj" fmla="val 9033"/>
            </a:avLst>
          </a:prstGeom>
          <a:ln>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b="1" dirty="0" smtClean="0">
                <a:solidFill>
                  <a:schemeClr val="bg1"/>
                </a:solidFill>
                <a:latin typeface="Segoe" pitchFamily="34" charset="0"/>
              </a:rPr>
              <a:t>User</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bwMode="auto">
          <a:xfrm>
            <a:off x="1219200" y="5162550"/>
            <a:ext cx="6400800" cy="65435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b="1" dirty="0" smtClean="0">
                <a:solidFill>
                  <a:schemeClr val="bg1"/>
                </a:solidFill>
                <a:latin typeface="Segoe" pitchFamily="34" charset="0"/>
              </a:rPr>
              <a:t>IP</a:t>
            </a:r>
          </a:p>
        </p:txBody>
      </p:sp>
      <p:sp>
        <p:nvSpPr>
          <p:cNvPr id="13" name="Rounded Rectangle 12"/>
          <p:cNvSpPr/>
          <p:nvPr/>
        </p:nvSpPr>
        <p:spPr bwMode="auto">
          <a:xfrm>
            <a:off x="1219200" y="4324350"/>
            <a:ext cx="6416842" cy="88295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b="1" dirty="0" smtClean="0">
                <a:solidFill>
                  <a:schemeClr val="bg1"/>
                </a:solidFill>
                <a:latin typeface="Segoe" pitchFamily="34" charset="0"/>
              </a:rPr>
              <a:t>TCP</a:t>
            </a:r>
          </a:p>
        </p:txBody>
      </p:sp>
      <p:sp>
        <p:nvSpPr>
          <p:cNvPr id="502788" name="Rectangle 4"/>
          <p:cNvSpPr>
            <a:spLocks noGrp="1" noChangeArrowheads="1"/>
          </p:cNvSpPr>
          <p:nvPr>
            <p:ph type="title"/>
          </p:nvPr>
        </p:nvSpPr>
        <p:spPr>
          <a:xfrm>
            <a:off x="323850" y="228600"/>
            <a:ext cx="8515350" cy="535531"/>
          </a:xfrm>
        </p:spPr>
        <p:txBody>
          <a:bodyPr/>
          <a:lstStyle/>
          <a:p>
            <a:r>
              <a:rPr lang="en-US" sz="3200" dirty="0" smtClean="0"/>
              <a:t>DPWS: </a:t>
            </a:r>
            <a:r>
              <a:rPr lang="en-US" sz="3200" dirty="0" err="1" smtClean="0"/>
              <a:t>Interop</a:t>
            </a:r>
            <a:r>
              <a:rPr lang="en-US" sz="3200" dirty="0" smtClean="0"/>
              <a:t> For Machines and Devices</a:t>
            </a:r>
            <a:endParaRPr lang="en-US" dirty="0"/>
          </a:p>
        </p:txBody>
      </p:sp>
      <p:sp>
        <p:nvSpPr>
          <p:cNvPr id="14" name="Rounded Rectangle 13"/>
          <p:cNvSpPr/>
          <p:nvPr/>
        </p:nvSpPr>
        <p:spPr bwMode="auto">
          <a:xfrm>
            <a:off x="1219200" y="3638550"/>
            <a:ext cx="6416842" cy="88295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b="1" dirty="0" smtClean="0">
                <a:solidFill>
                  <a:schemeClr val="bg1"/>
                </a:solidFill>
                <a:latin typeface="Segoe" pitchFamily="34" charset="0"/>
              </a:rPr>
              <a:t>HTTP</a:t>
            </a:r>
          </a:p>
        </p:txBody>
      </p:sp>
      <p:sp>
        <p:nvSpPr>
          <p:cNvPr id="7" name="Rounded Rectangle 6"/>
          <p:cNvSpPr/>
          <p:nvPr/>
        </p:nvSpPr>
        <p:spPr bwMode="auto">
          <a:xfrm>
            <a:off x="5486400" y="3638550"/>
            <a:ext cx="2133599" cy="1568753"/>
          </a:xfrm>
          <a:prstGeom prst="roundRect">
            <a:avLst>
              <a:gd name="adj" fmla="val 9033"/>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b="1" dirty="0" smtClean="0">
                <a:solidFill>
                  <a:schemeClr val="bg1"/>
                </a:solidFill>
                <a:latin typeface="Segoe" pitchFamily="34" charset="0"/>
              </a:rPr>
              <a:t>UDP</a:t>
            </a:r>
          </a:p>
        </p:txBody>
      </p:sp>
      <p:sp>
        <p:nvSpPr>
          <p:cNvPr id="21" name="Rounded Rectangle 20"/>
          <p:cNvSpPr/>
          <p:nvPr/>
        </p:nvSpPr>
        <p:spPr bwMode="auto">
          <a:xfrm>
            <a:off x="1219200" y="2876550"/>
            <a:ext cx="6392333" cy="882953"/>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b="1" dirty="0" smtClean="0">
                <a:solidFill>
                  <a:schemeClr val="bg1"/>
                </a:solidFill>
                <a:latin typeface="Segoe" pitchFamily="34" charset="0"/>
              </a:rPr>
              <a:t>SOAP</a:t>
            </a:r>
          </a:p>
        </p:txBody>
      </p:sp>
      <p:sp>
        <p:nvSpPr>
          <p:cNvPr id="16" name="Rounded Rectangle 15"/>
          <p:cNvSpPr/>
          <p:nvPr/>
        </p:nvSpPr>
        <p:spPr bwMode="auto">
          <a:xfrm>
            <a:off x="1219200" y="2114550"/>
            <a:ext cx="6400800" cy="882953"/>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b="1" dirty="0" smtClean="0">
                <a:solidFill>
                  <a:schemeClr val="bg1"/>
                </a:solidFill>
                <a:latin typeface="Segoe" pitchFamily="34" charset="0"/>
              </a:rPr>
              <a:t>WS-*</a:t>
            </a:r>
          </a:p>
        </p:txBody>
      </p:sp>
      <p:sp>
        <p:nvSpPr>
          <p:cNvPr id="23" name="Rounded Rectangle 22"/>
          <p:cNvSpPr/>
          <p:nvPr/>
        </p:nvSpPr>
        <p:spPr bwMode="auto">
          <a:xfrm>
            <a:off x="1219200" y="1352550"/>
            <a:ext cx="6400800" cy="882953"/>
          </a:xfrm>
          <a:prstGeom prst="roundRect">
            <a:avLst>
              <a:gd name="adj" fmla="val 9033"/>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r>
              <a:rPr lang="en-US" sz="2000" b="1" dirty="0" smtClean="0">
                <a:solidFill>
                  <a:schemeClr val="bg1"/>
                </a:solidFill>
                <a:latin typeface="Segoe" pitchFamily="34" charset="0"/>
              </a:rPr>
              <a:t>Service and Client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lide(fromBottom)">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slide(fromBottom)">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slide(fromBottom)">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slide(fromBottom)">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animBg="1"/>
      <p:bldP spid="14" grpId="0" animBg="1"/>
      <p:bldP spid="7" grpId="0" animBg="1"/>
      <p:bldP spid="21" grpId="0" animBg="1"/>
      <p:bldP spid="16"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ww.shivaranjan.com/shivaupload/windowslivewriter/10WaystoNetworkTwoComputers_11F65/USBPort.jpg"/>
          <p:cNvPicPr>
            <a:picLocks noChangeAspect="1" noChangeArrowheads="1"/>
          </p:cNvPicPr>
          <p:nvPr/>
        </p:nvPicPr>
        <p:blipFill>
          <a:blip r:embed="rId4"/>
          <a:srcRect/>
          <a:stretch>
            <a:fillRect/>
          </a:stretch>
        </p:blipFill>
        <p:spPr bwMode="auto">
          <a:xfrm>
            <a:off x="1066800" y="3886200"/>
            <a:ext cx="2037907" cy="1752600"/>
          </a:xfrm>
          <a:prstGeom prst="rect">
            <a:avLst/>
          </a:prstGeom>
          <a:noFill/>
        </p:spPr>
      </p:pic>
      <p:sp>
        <p:nvSpPr>
          <p:cNvPr id="289813" name="Text Box 15"/>
          <p:cNvSpPr>
            <a:spLocks noChangeArrowheads="1"/>
          </p:cNvSpPr>
          <p:nvPr/>
        </p:nvSpPr>
        <p:spPr bwMode="auto">
          <a:xfrm>
            <a:off x="3760788" y="4551363"/>
            <a:ext cx="5200650" cy="1643062"/>
          </a:xfrm>
          <a:prstGeom prst="rect">
            <a:avLst/>
          </a:prstGeom>
          <a:noFill/>
          <a:ln w="9525" algn="ctr">
            <a:noFill/>
            <a:miter lim="800000"/>
            <a:headEnd/>
            <a:tailEnd/>
          </a:ln>
          <a:effectLst/>
        </p:spPr>
        <p:txBody>
          <a:bodyPr>
            <a:spAutoFit/>
          </a:bodyPr>
          <a:lstStyle/>
          <a:p>
            <a:pPr marL="401638" indent="-401638">
              <a:lnSpc>
                <a:spcPct val="90000"/>
              </a:lnSpc>
              <a:spcBef>
                <a:spcPct val="30000"/>
              </a:spcBef>
              <a:buClr>
                <a:schemeClr val="tx2"/>
              </a:buClr>
              <a:buSzPct val="95000"/>
              <a:buFont typeface="Wingdings" pitchFamily="2" charset="2"/>
              <a:buChar char="§"/>
              <a:defRPr/>
            </a:pPr>
            <a:r>
              <a:rPr lang="en-US" sz="2400" dirty="0">
                <a:effectLst>
                  <a:outerShdw blurRad="38100" dist="38100" dir="2700000" algn="tl">
                    <a:srgbClr val="000000"/>
                  </a:outerShdw>
                </a:effectLst>
                <a:latin typeface="Arial" charset="0"/>
                <a:cs typeface="Arial" charset="0"/>
                <a:sym typeface="Wingdings" pitchFamily="2" charset="2"/>
              </a:rPr>
              <a:t>IP devices limited in adoption</a:t>
            </a:r>
          </a:p>
          <a:p>
            <a:pPr marL="401638" indent="-401638">
              <a:lnSpc>
                <a:spcPct val="90000"/>
              </a:lnSpc>
              <a:spcBef>
                <a:spcPct val="30000"/>
              </a:spcBef>
              <a:buClr>
                <a:schemeClr val="tx2"/>
              </a:buClr>
              <a:buSzPct val="95000"/>
              <a:buFont typeface="Wingdings" pitchFamily="2" charset="2"/>
              <a:buChar char="§"/>
              <a:defRPr/>
            </a:pPr>
            <a:r>
              <a:rPr lang="en-US" sz="2400" dirty="0">
                <a:effectLst>
                  <a:outerShdw blurRad="38100" dist="38100" dir="2700000" algn="tl">
                    <a:srgbClr val="000000"/>
                  </a:outerShdw>
                </a:effectLst>
                <a:latin typeface="Arial" charset="0"/>
                <a:cs typeface="Arial" charset="0"/>
                <a:sym typeface="Wingdings" pitchFamily="2" charset="2"/>
              </a:rPr>
              <a:t>Custom solutions for integrating with Windows</a:t>
            </a:r>
          </a:p>
          <a:p>
            <a:pPr marL="401638" indent="-401638">
              <a:lnSpc>
                <a:spcPct val="90000"/>
              </a:lnSpc>
              <a:spcBef>
                <a:spcPct val="30000"/>
              </a:spcBef>
              <a:buClr>
                <a:schemeClr val="tx2"/>
              </a:buClr>
              <a:buSzPct val="95000"/>
              <a:buFont typeface="Wingdings" pitchFamily="2" charset="2"/>
              <a:buChar char="§"/>
              <a:defRPr/>
            </a:pPr>
            <a:r>
              <a:rPr lang="en-US" sz="2400" dirty="0" smtClean="0">
                <a:effectLst>
                  <a:outerShdw blurRad="38100" dist="38100" dir="2700000" algn="tl">
                    <a:srgbClr val="000000"/>
                  </a:outerShdw>
                </a:effectLst>
                <a:latin typeface="Arial" charset="0"/>
                <a:cs typeface="Arial" charset="0"/>
                <a:sym typeface="Wingdings" pitchFamily="2" charset="2"/>
              </a:rPr>
              <a:t>Historically a </a:t>
            </a:r>
            <a:r>
              <a:rPr lang="en-US" sz="2400" dirty="0">
                <a:effectLst>
                  <a:outerShdw blurRad="38100" dist="38100" dir="2700000" algn="tl">
                    <a:srgbClr val="000000"/>
                  </a:outerShdw>
                </a:effectLst>
                <a:latin typeface="Arial" charset="0"/>
                <a:cs typeface="Arial" charset="0"/>
                <a:sym typeface="Wingdings" pitchFamily="2" charset="2"/>
              </a:rPr>
              <a:t>non-PnP device</a:t>
            </a:r>
          </a:p>
        </p:txBody>
      </p:sp>
      <p:sp>
        <p:nvSpPr>
          <p:cNvPr id="289806" name="Rectangle 14"/>
          <p:cNvSpPr>
            <a:spLocks noGrp="1" noChangeArrowheads="1"/>
          </p:cNvSpPr>
          <p:nvPr>
            <p:ph type="title"/>
          </p:nvPr>
        </p:nvSpPr>
        <p:spPr>
          <a:xfrm>
            <a:off x="381000" y="225425"/>
            <a:ext cx="8667750" cy="1144929"/>
          </a:xfrm>
        </p:spPr>
        <p:txBody>
          <a:bodyPr/>
          <a:lstStyle/>
          <a:p>
            <a:pPr eaLnBrk="1" hangingPunct="1">
              <a:defRPr/>
            </a:pPr>
            <a:r>
              <a:rPr lang="en-US" sz="4400" dirty="0" smtClean="0">
                <a:effectLst>
                  <a:outerShdw blurRad="38100" dist="38100" dir="2700000" algn="tl">
                    <a:srgbClr val="000000">
                      <a:alpha val="43137"/>
                    </a:srgbClr>
                  </a:outerShdw>
                </a:effectLst>
                <a:sym typeface="Wingdings" pitchFamily="2" charset="2"/>
              </a:rPr>
              <a:t>PnP-X Explained</a:t>
            </a:r>
            <a:br>
              <a:rPr lang="en-US" sz="4400" dirty="0" smtClean="0">
                <a:effectLst>
                  <a:outerShdw blurRad="38100" dist="38100" dir="2700000" algn="tl">
                    <a:srgbClr val="000000">
                      <a:alpha val="43137"/>
                    </a:srgbClr>
                  </a:outerShdw>
                </a:effectLst>
                <a:sym typeface="Wingdings" pitchFamily="2" charset="2"/>
              </a:rPr>
            </a:br>
            <a:endParaRPr lang="en-US" sz="3200" dirty="0" smtClean="0">
              <a:solidFill>
                <a:schemeClr val="accent1"/>
              </a:solidFill>
              <a:effectLst>
                <a:outerShdw blurRad="38100" dist="38100" dir="2700000" algn="tl">
                  <a:srgbClr val="000000">
                    <a:alpha val="43137"/>
                  </a:srgbClr>
                </a:outerShdw>
              </a:effectLst>
              <a:sym typeface="Wingdings" pitchFamily="2" charset="2"/>
            </a:endParaRPr>
          </a:p>
        </p:txBody>
      </p:sp>
      <p:sp>
        <p:nvSpPr>
          <p:cNvPr id="289807" name="Rectangle 15"/>
          <p:cNvSpPr>
            <a:spLocks noGrp="1" noChangeArrowheads="1"/>
          </p:cNvSpPr>
          <p:nvPr>
            <p:ph type="body" idx="1"/>
          </p:nvPr>
        </p:nvSpPr>
        <p:spPr>
          <a:xfrm>
            <a:off x="381000" y="1371600"/>
            <a:ext cx="8539163" cy="1403461"/>
          </a:xfrm>
        </p:spPr>
        <p:txBody>
          <a:bodyPr/>
          <a:lstStyle/>
          <a:p>
            <a:pPr marL="347663" indent="-347663" eaLnBrk="1" hangingPunct="1">
              <a:defRPr/>
            </a:pPr>
            <a:r>
              <a:rPr lang="en-US" sz="2000" dirty="0" smtClean="0">
                <a:effectLst>
                  <a:outerShdw blurRad="38100" dist="38100" dir="2700000" algn="tl">
                    <a:srgbClr val="000000">
                      <a:alpha val="43137"/>
                    </a:srgbClr>
                  </a:outerShdw>
                </a:effectLst>
                <a:sym typeface="Wingdings" pitchFamily="2" charset="2"/>
              </a:rPr>
              <a:t>The IP “bus” has been lacking</a:t>
            </a:r>
          </a:p>
          <a:p>
            <a:pPr marL="347663" indent="-347663" eaLnBrk="1" hangingPunct="1">
              <a:defRPr/>
            </a:pPr>
            <a:r>
              <a:rPr lang="en-US" sz="2000" dirty="0" smtClean="0">
                <a:sym typeface="Wingdings" pitchFamily="2" charset="2"/>
              </a:rPr>
              <a:t>Problems caused…</a:t>
            </a:r>
            <a:endParaRPr lang="en-US" sz="2000" dirty="0" smtClean="0">
              <a:effectLst>
                <a:outerShdw blurRad="38100" dist="38100" dir="2700000" algn="tl">
                  <a:srgbClr val="000000">
                    <a:alpha val="43137"/>
                  </a:srgbClr>
                </a:outerShdw>
              </a:effectLst>
              <a:sym typeface="Wingdings" pitchFamily="2" charset="2"/>
            </a:endParaRPr>
          </a:p>
          <a:p>
            <a:pPr marL="630238" lvl="1" indent="-280988" eaLnBrk="1" hangingPunct="1">
              <a:defRPr/>
            </a:pPr>
            <a:r>
              <a:rPr lang="en-US" sz="1800" dirty="0" smtClean="0">
                <a:effectLst>
                  <a:outerShdw blurRad="38100" dist="38100" dir="2700000" algn="tl">
                    <a:srgbClr val="000000">
                      <a:alpha val="43137"/>
                    </a:srgbClr>
                  </a:outerShdw>
                </a:effectLst>
                <a:sym typeface="Wingdings" pitchFamily="2" charset="2"/>
              </a:rPr>
              <a:t>No single end-user experience</a:t>
            </a:r>
          </a:p>
          <a:p>
            <a:pPr marL="630238" lvl="1" indent="-280988" eaLnBrk="1" hangingPunct="1">
              <a:defRPr/>
            </a:pPr>
            <a:r>
              <a:rPr lang="en-US" sz="1800" dirty="0" smtClean="0">
                <a:effectLst>
                  <a:outerShdw blurRad="38100" dist="38100" dir="2700000" algn="tl">
                    <a:srgbClr val="000000">
                      <a:alpha val="43137"/>
                    </a:srgbClr>
                  </a:outerShdw>
                </a:effectLst>
                <a:sym typeface="Wingdings" pitchFamily="2" charset="2"/>
              </a:rPr>
              <a:t>The device experience depends on the connector selected</a:t>
            </a:r>
          </a:p>
        </p:txBody>
      </p:sp>
      <p:sp>
        <p:nvSpPr>
          <p:cNvPr id="289798" name="Rectangle 11"/>
          <p:cNvSpPr>
            <a:spLocks/>
          </p:cNvSpPr>
          <p:nvPr/>
        </p:nvSpPr>
        <p:spPr bwMode="auto">
          <a:xfrm>
            <a:off x="3798888" y="3105150"/>
            <a:ext cx="4648200" cy="1219200"/>
          </a:xfrm>
          <a:prstGeom prst="rect">
            <a:avLst/>
          </a:prstGeom>
          <a:gradFill rotWithShape="1">
            <a:gsLst>
              <a:gs pos="0">
                <a:srgbClr val="66CC66"/>
              </a:gs>
              <a:gs pos="50000">
                <a:srgbClr val="ADE4AD"/>
              </a:gs>
              <a:gs pos="100000">
                <a:srgbClr val="66CC66"/>
              </a:gs>
            </a:gsLst>
            <a:lin ang="2700000" scaled="1"/>
          </a:gradFill>
          <a:ln w="3175" algn="ctr">
            <a:solidFill>
              <a:srgbClr val="FFFFFF"/>
            </a:solidFill>
            <a:miter lim="800000"/>
            <a:headEnd/>
            <a:tailEnd/>
          </a:ln>
        </p:spPr>
        <p:txBody>
          <a:bodyPr wrap="none" anchor="ctr"/>
          <a:lstStyle/>
          <a:p>
            <a:pPr eaLnBrk="0">
              <a:lnSpc>
                <a:spcPct val="90000"/>
              </a:lnSpc>
              <a:spcBef>
                <a:spcPct val="30000"/>
              </a:spcBef>
            </a:pPr>
            <a:r>
              <a:rPr lang="en-US" sz="2400">
                <a:solidFill>
                  <a:schemeClr val="bg2"/>
                </a:solidFill>
                <a:sym typeface="Wingdings" pitchFamily="2" charset="2"/>
              </a:rPr>
              <a:t>Well understood experience</a:t>
            </a:r>
            <a:br>
              <a:rPr lang="en-US" sz="2400">
                <a:solidFill>
                  <a:schemeClr val="bg2"/>
                </a:solidFill>
                <a:sym typeface="Wingdings" pitchFamily="2" charset="2"/>
              </a:rPr>
            </a:br>
            <a:r>
              <a:rPr lang="en-US" sz="2400">
                <a:solidFill>
                  <a:schemeClr val="bg2"/>
                </a:solidFill>
                <a:sym typeface="Wingdings" pitchFamily="2" charset="2"/>
              </a:rPr>
              <a:t>when plugging into this port</a:t>
            </a:r>
          </a:p>
        </p:txBody>
      </p:sp>
      <p:sp>
        <p:nvSpPr>
          <p:cNvPr id="289799" name="Text Box 12"/>
          <p:cNvSpPr>
            <a:spLocks noChangeArrowheads="1"/>
          </p:cNvSpPr>
          <p:nvPr/>
        </p:nvSpPr>
        <p:spPr bwMode="auto">
          <a:xfrm>
            <a:off x="3760788" y="4551363"/>
            <a:ext cx="5035550" cy="1311275"/>
          </a:xfrm>
          <a:prstGeom prst="rect">
            <a:avLst/>
          </a:prstGeom>
          <a:noFill/>
          <a:ln w="9525" algn="ctr">
            <a:noFill/>
            <a:miter lim="800000"/>
            <a:headEnd/>
            <a:tailEnd/>
          </a:ln>
          <a:effectLst/>
        </p:spPr>
        <p:txBody>
          <a:bodyPr>
            <a:spAutoFit/>
          </a:bodyPr>
          <a:lstStyle/>
          <a:p>
            <a:pPr marL="401638" indent="-401638">
              <a:lnSpc>
                <a:spcPct val="90000"/>
              </a:lnSpc>
              <a:spcBef>
                <a:spcPct val="30000"/>
              </a:spcBef>
              <a:buClr>
                <a:schemeClr val="tx2"/>
              </a:buClr>
              <a:buSzPct val="95000"/>
              <a:buFont typeface="Wingdings" pitchFamily="2" charset="2"/>
              <a:buChar char="§"/>
              <a:defRPr/>
            </a:pPr>
            <a:r>
              <a:rPr lang="en-US" sz="2400" dirty="0">
                <a:effectLst>
                  <a:outerShdw blurRad="38100" dist="38100" dir="2700000" algn="tl">
                    <a:srgbClr val="000000"/>
                  </a:outerShdw>
                </a:effectLst>
                <a:latin typeface="Arial" charset="0"/>
                <a:cs typeface="Arial" charset="0"/>
                <a:sym typeface="Wingdings" pitchFamily="2" charset="2"/>
              </a:rPr>
              <a:t>Fuels device adoption</a:t>
            </a:r>
          </a:p>
          <a:p>
            <a:pPr marL="401638" indent="-401638">
              <a:lnSpc>
                <a:spcPct val="90000"/>
              </a:lnSpc>
              <a:spcBef>
                <a:spcPct val="30000"/>
              </a:spcBef>
              <a:buClr>
                <a:schemeClr val="tx2"/>
              </a:buClr>
              <a:buSzPct val="95000"/>
              <a:buFont typeface="Wingdings" pitchFamily="2" charset="2"/>
              <a:buChar char="§"/>
              <a:defRPr/>
            </a:pPr>
            <a:r>
              <a:rPr lang="en-US" sz="2400" dirty="0">
                <a:effectLst>
                  <a:outerShdw blurRad="38100" dist="38100" dir="2700000" algn="tl">
                    <a:srgbClr val="000000"/>
                  </a:outerShdw>
                </a:effectLst>
                <a:latin typeface="Arial" charset="0"/>
                <a:cs typeface="Arial" charset="0"/>
                <a:sym typeface="Wingdings" pitchFamily="2" charset="2"/>
              </a:rPr>
              <a:t>Lowers support costs</a:t>
            </a:r>
          </a:p>
          <a:p>
            <a:pPr marL="401638" indent="-401638">
              <a:lnSpc>
                <a:spcPct val="90000"/>
              </a:lnSpc>
              <a:spcBef>
                <a:spcPct val="30000"/>
              </a:spcBef>
              <a:buClr>
                <a:schemeClr val="tx2"/>
              </a:buClr>
              <a:buSzPct val="95000"/>
              <a:buFont typeface="Wingdings" pitchFamily="2" charset="2"/>
              <a:buChar char="§"/>
              <a:defRPr/>
            </a:pPr>
            <a:r>
              <a:rPr lang="en-US" sz="2400" dirty="0">
                <a:effectLst>
                  <a:outerShdw blurRad="38100" dist="38100" dir="2700000" algn="tl">
                    <a:srgbClr val="000000"/>
                  </a:outerShdw>
                </a:effectLst>
                <a:latin typeface="Arial" charset="0"/>
                <a:cs typeface="Arial" charset="0"/>
                <a:sym typeface="Wingdings" pitchFamily="2" charset="2"/>
              </a:rPr>
              <a:t>A PnP device</a:t>
            </a:r>
          </a:p>
        </p:txBody>
      </p:sp>
      <p:grpSp>
        <p:nvGrpSpPr>
          <p:cNvPr id="3" name="Group 29"/>
          <p:cNvGrpSpPr>
            <a:grpSpLocks/>
          </p:cNvGrpSpPr>
          <p:nvPr/>
        </p:nvGrpSpPr>
        <p:grpSpPr bwMode="auto">
          <a:xfrm>
            <a:off x="457200" y="3657600"/>
            <a:ext cx="3179762" cy="2292350"/>
            <a:chOff x="240" y="2160"/>
            <a:chExt cx="2003" cy="1444"/>
          </a:xfrm>
        </p:grpSpPr>
        <p:pic>
          <p:nvPicPr>
            <p:cNvPr id="25610" name="Picture 30" descr="cooltools-shape"/>
            <p:cNvPicPr>
              <a:picLocks noChangeAspect="1" noChangeArrowheads="1"/>
            </p:cNvPicPr>
            <p:nvPr/>
          </p:nvPicPr>
          <p:blipFill>
            <a:blip r:embed="rId5">
              <a:lum bright="12000"/>
            </a:blip>
            <a:srcRect/>
            <a:stretch>
              <a:fillRect/>
            </a:stretch>
          </p:blipFill>
          <p:spPr bwMode="auto">
            <a:xfrm>
              <a:off x="240" y="2160"/>
              <a:ext cx="2003" cy="1444"/>
            </a:xfrm>
            <a:prstGeom prst="rect">
              <a:avLst/>
            </a:prstGeom>
            <a:noFill/>
            <a:ln w="12700">
              <a:noFill/>
              <a:miter lim="800000"/>
              <a:headEnd/>
              <a:tailEnd/>
            </a:ln>
          </p:spPr>
        </p:pic>
        <p:pic>
          <p:nvPicPr>
            <p:cNvPr id="25611" name="Picture 31" descr="01ether_rj45-box-l"/>
            <p:cNvPicPr>
              <a:picLocks noChangeArrowheads="1"/>
            </p:cNvPicPr>
            <p:nvPr/>
          </p:nvPicPr>
          <p:blipFill>
            <a:blip r:embed="rId6"/>
            <a:srcRect/>
            <a:stretch>
              <a:fillRect/>
            </a:stretch>
          </p:blipFill>
          <p:spPr bwMode="auto">
            <a:xfrm>
              <a:off x="378" y="2289"/>
              <a:ext cx="1728" cy="1188"/>
            </a:xfrm>
            <a:prstGeom prst="rect">
              <a:avLst/>
            </a:prstGeom>
            <a:noFill/>
            <a:ln w="9525">
              <a:noFill/>
              <a:miter lim="800000"/>
              <a:headEnd/>
              <a:tailEnd/>
            </a:ln>
          </p:spPr>
        </p:pic>
      </p:grpSp>
      <p:sp>
        <p:nvSpPr>
          <p:cNvPr id="289824" name="Rectangle 13"/>
          <p:cNvSpPr>
            <a:spLocks/>
          </p:cNvSpPr>
          <p:nvPr/>
        </p:nvSpPr>
        <p:spPr bwMode="auto">
          <a:xfrm>
            <a:off x="3797300" y="3100388"/>
            <a:ext cx="4648200" cy="1219200"/>
          </a:xfrm>
          <a:prstGeom prst="rect">
            <a:avLst/>
          </a:prstGeom>
          <a:gradFill rotWithShape="1">
            <a:gsLst>
              <a:gs pos="0">
                <a:srgbClr val="F67E3C"/>
              </a:gs>
              <a:gs pos="50000">
                <a:srgbClr val="FABA96"/>
              </a:gs>
              <a:gs pos="100000">
                <a:srgbClr val="F67E3C"/>
              </a:gs>
            </a:gsLst>
            <a:lin ang="2700000" scaled="1"/>
          </a:gradFill>
          <a:ln w="3175" algn="ctr">
            <a:solidFill>
              <a:srgbClr val="FFFFFF"/>
            </a:solidFill>
            <a:miter lim="800000"/>
            <a:headEnd/>
            <a:tailEnd/>
          </a:ln>
        </p:spPr>
        <p:txBody>
          <a:bodyPr wrap="none" anchor="ctr"/>
          <a:lstStyle/>
          <a:p>
            <a:pPr eaLnBrk="0" hangingPunct="0">
              <a:lnSpc>
                <a:spcPct val="90000"/>
              </a:lnSpc>
              <a:spcBef>
                <a:spcPct val="30000"/>
              </a:spcBef>
            </a:pPr>
            <a:r>
              <a:rPr lang="en-US" sz="2400" dirty="0">
                <a:solidFill>
                  <a:schemeClr val="bg2"/>
                </a:solidFill>
                <a:sym typeface="Wingdings" pitchFamily="2" charset="2"/>
              </a:rPr>
              <a:t>Undefined experience when</a:t>
            </a:r>
            <a:br>
              <a:rPr lang="en-US" sz="2400" dirty="0">
                <a:solidFill>
                  <a:schemeClr val="bg2"/>
                </a:solidFill>
                <a:sym typeface="Wingdings" pitchFamily="2" charset="2"/>
              </a:rPr>
            </a:br>
            <a:r>
              <a:rPr lang="en-US" sz="2400" dirty="0">
                <a:solidFill>
                  <a:schemeClr val="bg2"/>
                </a:solidFill>
                <a:sym typeface="Wingdings" pitchFamily="2" charset="2"/>
              </a:rPr>
              <a:t>plugging into this port</a:t>
            </a:r>
          </a:p>
        </p:txBody>
      </p:sp>
      <p:pic>
        <p:nvPicPr>
          <p:cNvPr id="260098" name="Picture 2" descr="C:\Users\gward\AppData\Local\Microsoft\Windows\Temporary Internet Files\Content.Outlook\03N61FGM\PnP-Success.JPG"/>
          <p:cNvPicPr>
            <a:picLocks noChangeAspect="1" noChangeArrowheads="1"/>
          </p:cNvPicPr>
          <p:nvPr/>
        </p:nvPicPr>
        <p:blipFill>
          <a:blip r:embed="rId7"/>
          <a:srcRect/>
          <a:stretch>
            <a:fillRect/>
          </a:stretch>
        </p:blipFill>
        <p:spPr bwMode="auto">
          <a:xfrm>
            <a:off x="4495800" y="4800600"/>
            <a:ext cx="3933825" cy="1209675"/>
          </a:xfrm>
          <a:prstGeom prst="rect">
            <a:avLst/>
          </a:prstGeom>
          <a:noFill/>
        </p:spPr>
      </p:pic>
      <p:sp>
        <p:nvSpPr>
          <p:cNvPr id="17" name="Rectangle 16"/>
          <p:cNvSpPr/>
          <p:nvPr/>
        </p:nvSpPr>
        <p:spPr>
          <a:xfrm>
            <a:off x="4038600" y="3124200"/>
            <a:ext cx="4539966"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Solution: PnP-X </a:t>
            </a:r>
          </a:p>
          <a:p>
            <a:pPr algn="ctr"/>
            <a:r>
              <a:rPr lang="en-US" sz="3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(PnP Extended)</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dissolve">
                                      <p:cBhvr>
                                        <p:cTn id="7" dur="500"/>
                                        <p:tgtEl>
                                          <p:spTgt spid="5325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89798"/>
                                        </p:tgtEl>
                                        <p:attrNameLst>
                                          <p:attrName>style.visibility</p:attrName>
                                        </p:attrNameLst>
                                      </p:cBhvr>
                                      <p:to>
                                        <p:strVal val="visible"/>
                                      </p:to>
                                    </p:set>
                                    <p:animEffect transition="in" filter="dissolve">
                                      <p:cBhvr>
                                        <p:cTn id="10" dur="500"/>
                                        <p:tgtEl>
                                          <p:spTgt spid="28979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89799"/>
                                        </p:tgtEl>
                                        <p:attrNameLst>
                                          <p:attrName>style.visibility</p:attrName>
                                        </p:attrNameLst>
                                      </p:cBhvr>
                                      <p:to>
                                        <p:strVal val="visible"/>
                                      </p:to>
                                    </p:set>
                                    <p:animEffect transition="in" filter="dissolve">
                                      <p:cBhvr>
                                        <p:cTn id="13" dur="500"/>
                                        <p:tgtEl>
                                          <p:spTgt spid="289799"/>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dissolve">
                                      <p:cBhvr>
                                        <p:cTn id="18" dur="500"/>
                                        <p:tgtEl>
                                          <p:spTgt spid="3"/>
                                        </p:tgtEl>
                                      </p:cBhvr>
                                    </p:animEffect>
                                  </p:childTnLst>
                                </p:cTn>
                              </p:par>
                              <p:par>
                                <p:cTn id="19" presetID="1" presetClass="exit" presetSubtype="0" fill="hold" nodeType="withEffect">
                                  <p:stCondLst>
                                    <p:cond delay="0"/>
                                  </p:stCondLst>
                                  <p:childTnLst>
                                    <p:set>
                                      <p:cBhvr>
                                        <p:cTn id="20" dur="1" fill="hold">
                                          <p:stCondLst>
                                            <p:cond delay="0"/>
                                          </p:stCondLst>
                                        </p:cTn>
                                        <p:tgtEl>
                                          <p:spTgt spid="53250"/>
                                        </p:tgtEl>
                                        <p:attrNameLst>
                                          <p:attrName>style.visibility</p:attrName>
                                        </p:attrNameLst>
                                      </p:cBhvr>
                                      <p:to>
                                        <p:strVal val="hidden"/>
                                      </p:to>
                                    </p:set>
                                  </p:childTnLst>
                                </p:cTn>
                              </p:par>
                              <p:par>
                                <p:cTn id="21" presetID="9" presetClass="exit" presetSubtype="0" fill="hold" grpId="1" nodeType="withEffect">
                                  <p:stCondLst>
                                    <p:cond delay="0"/>
                                  </p:stCondLst>
                                  <p:childTnLst>
                                    <p:animEffect transition="out" filter="dissolve">
                                      <p:cBhvr>
                                        <p:cTn id="22" dur="500"/>
                                        <p:tgtEl>
                                          <p:spTgt spid="289798"/>
                                        </p:tgtEl>
                                      </p:cBhvr>
                                    </p:animEffect>
                                    <p:set>
                                      <p:cBhvr>
                                        <p:cTn id="23" dur="1" fill="hold">
                                          <p:stCondLst>
                                            <p:cond delay="499"/>
                                          </p:stCondLst>
                                        </p:cTn>
                                        <p:tgtEl>
                                          <p:spTgt spid="289798"/>
                                        </p:tgtEl>
                                        <p:attrNameLst>
                                          <p:attrName>style.visibility</p:attrName>
                                        </p:attrNameLst>
                                      </p:cBhvr>
                                      <p:to>
                                        <p:strVal val="hidden"/>
                                      </p:to>
                                    </p:set>
                                  </p:childTnLst>
                                </p:cTn>
                              </p:par>
                              <p:par>
                                <p:cTn id="24" presetID="9" presetClass="exit" presetSubtype="0" fill="hold" grpId="1" nodeType="withEffect">
                                  <p:stCondLst>
                                    <p:cond delay="0"/>
                                  </p:stCondLst>
                                  <p:childTnLst>
                                    <p:animEffect transition="out" filter="dissolve">
                                      <p:cBhvr>
                                        <p:cTn id="25" dur="500"/>
                                        <p:tgtEl>
                                          <p:spTgt spid="289799"/>
                                        </p:tgtEl>
                                      </p:cBhvr>
                                    </p:animEffect>
                                    <p:set>
                                      <p:cBhvr>
                                        <p:cTn id="26" dur="1" fill="hold">
                                          <p:stCondLst>
                                            <p:cond delay="499"/>
                                          </p:stCondLst>
                                        </p:cTn>
                                        <p:tgtEl>
                                          <p:spTgt spid="289799"/>
                                        </p:tgtEl>
                                        <p:attrNameLst>
                                          <p:attrName>style.visibility</p:attrName>
                                        </p:attrNameLst>
                                      </p:cBhvr>
                                      <p:to>
                                        <p:strVal val="hidden"/>
                                      </p:to>
                                    </p:set>
                                  </p:childTnLst>
                                </p:cTn>
                              </p:par>
                              <p:par>
                                <p:cTn id="27" presetID="9" presetClass="entr" presetSubtype="0" fill="hold" grpId="0" nodeType="withEffect">
                                  <p:stCondLst>
                                    <p:cond delay="0"/>
                                  </p:stCondLst>
                                  <p:childTnLst>
                                    <p:set>
                                      <p:cBhvr>
                                        <p:cTn id="28" dur="1" fill="hold">
                                          <p:stCondLst>
                                            <p:cond delay="0"/>
                                          </p:stCondLst>
                                        </p:cTn>
                                        <p:tgtEl>
                                          <p:spTgt spid="289824"/>
                                        </p:tgtEl>
                                        <p:attrNameLst>
                                          <p:attrName>style.visibility</p:attrName>
                                        </p:attrNameLst>
                                      </p:cBhvr>
                                      <p:to>
                                        <p:strVal val="visible"/>
                                      </p:to>
                                    </p:set>
                                    <p:animEffect transition="in" filter="dissolve">
                                      <p:cBhvr>
                                        <p:cTn id="29" dur="500"/>
                                        <p:tgtEl>
                                          <p:spTgt spid="289824"/>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289813"/>
                                        </p:tgtEl>
                                        <p:attrNameLst>
                                          <p:attrName>style.visibility</p:attrName>
                                        </p:attrNameLst>
                                      </p:cBhvr>
                                      <p:to>
                                        <p:strVal val="visible"/>
                                      </p:to>
                                    </p:set>
                                    <p:animEffect transition="in" filter="dissolve">
                                      <p:cBhvr>
                                        <p:cTn id="32" dur="500"/>
                                        <p:tgtEl>
                                          <p:spTgt spid="2898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2000"/>
                                        <p:tgtEl>
                                          <p:spTgt spid="289824"/>
                                        </p:tgtEl>
                                      </p:cBhvr>
                                    </p:animEffect>
                                    <p:set>
                                      <p:cBhvr>
                                        <p:cTn id="37" dur="1" fill="hold">
                                          <p:stCondLst>
                                            <p:cond delay="1999"/>
                                          </p:stCondLst>
                                        </p:cTn>
                                        <p:tgtEl>
                                          <p:spTgt spid="289824"/>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2000"/>
                                        <p:tgtEl>
                                          <p:spTgt spid="289813"/>
                                        </p:tgtEl>
                                      </p:cBhvr>
                                    </p:animEffect>
                                    <p:set>
                                      <p:cBhvr>
                                        <p:cTn id="40" dur="1" fill="hold">
                                          <p:stCondLst>
                                            <p:cond delay="1999"/>
                                          </p:stCondLst>
                                        </p:cTn>
                                        <p:tgtEl>
                                          <p:spTgt spid="289813"/>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2000"/>
                                        <p:tgtEl>
                                          <p:spTgt spid="3"/>
                                        </p:tgtEl>
                                      </p:cBhvr>
                                    </p:animEffect>
                                    <p:set>
                                      <p:cBhvr>
                                        <p:cTn id="43" dur="1" fill="hold">
                                          <p:stCondLst>
                                            <p:cond delay="1999"/>
                                          </p:stCondLst>
                                        </p:cTn>
                                        <p:tgtEl>
                                          <p:spTgt spid="3"/>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60098"/>
                                        </p:tgtEl>
                                        <p:attrNameLst>
                                          <p:attrName>style.visibility</p:attrName>
                                        </p:attrNameLst>
                                      </p:cBhvr>
                                      <p:to>
                                        <p:strVal val="visible"/>
                                      </p:to>
                                    </p:set>
                                    <p:animEffect transition="in" filter="fade">
                                      <p:cBhvr>
                                        <p:cTn id="48" dur="2000"/>
                                        <p:tgtEl>
                                          <p:spTgt spid="26009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20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13" grpId="0"/>
      <p:bldP spid="289813" grpId="1"/>
      <p:bldP spid="289798" grpId="0" animBg="1"/>
      <p:bldP spid="289798" grpId="1" animBg="1"/>
      <p:bldP spid="289799" grpId="0"/>
      <p:bldP spid="289799" grpId="1"/>
      <p:bldP spid="289824" grpId="0" animBg="1"/>
      <p:bldP spid="289824" grpId="1" animBg="1"/>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 name="Picture 1"/>
          <p:cNvPicPr>
            <a:picLocks noChangeAspect="1" noChangeArrowheads="1"/>
          </p:cNvPicPr>
          <p:nvPr/>
        </p:nvPicPr>
        <p:blipFill>
          <a:blip r:embed="rId3"/>
          <a:srcRect/>
          <a:stretch>
            <a:fillRect/>
          </a:stretch>
        </p:blipFill>
        <p:spPr bwMode="auto">
          <a:xfrm>
            <a:off x="0" y="5191125"/>
            <a:ext cx="9144000" cy="1666875"/>
          </a:xfrm>
          <a:prstGeom prst="rect">
            <a:avLst/>
          </a:prstGeom>
          <a:noFill/>
          <a:ln w="9525">
            <a:noFill/>
            <a:miter lim="800000"/>
            <a:headEnd/>
            <a:tailEnd/>
          </a:ln>
          <a:effectLst/>
        </p:spPr>
      </p:pic>
      <p:sp>
        <p:nvSpPr>
          <p:cNvPr id="234498" name="Rectangle 2"/>
          <p:cNvSpPr>
            <a:spLocks noGrp="1" noChangeArrowheads="1"/>
          </p:cNvSpPr>
          <p:nvPr>
            <p:ph type="title"/>
          </p:nvPr>
        </p:nvSpPr>
        <p:spPr>
          <a:xfrm>
            <a:off x="323850" y="254000"/>
            <a:ext cx="8515350" cy="757130"/>
          </a:xfrm>
        </p:spPr>
        <p:txBody>
          <a:bodyPr anchor="ctr">
            <a:prstTxWarp prst="textNoShape">
              <a:avLst/>
            </a:prstTxWarp>
          </a:bodyPr>
          <a:lstStyle/>
          <a:p>
            <a:pPr algn="ctr">
              <a:defRPr/>
            </a:pPr>
            <a:r>
              <a:rPr lang="en-US" dirty="0" smtClean="0"/>
              <a:t>Synergies and Experiences</a:t>
            </a:r>
            <a:endParaRPr lang="en-US" sz="5400" dirty="0" smtClean="0"/>
          </a:p>
        </p:txBody>
      </p:sp>
      <p:sp>
        <p:nvSpPr>
          <p:cNvPr id="234499" name="Rectangle 3"/>
          <p:cNvSpPr>
            <a:spLocks/>
          </p:cNvSpPr>
          <p:nvPr/>
        </p:nvSpPr>
        <p:spPr bwMode="auto">
          <a:xfrm>
            <a:off x="533400" y="1066800"/>
            <a:ext cx="8153400" cy="685800"/>
          </a:xfrm>
          <a:prstGeom prst="rect">
            <a:avLst/>
          </a:prstGeom>
          <a:gradFill rotWithShape="1">
            <a:gsLst>
              <a:gs pos="0">
                <a:schemeClr val="folHlink"/>
              </a:gs>
              <a:gs pos="50000">
                <a:srgbClr val="FCA480"/>
              </a:gs>
              <a:gs pos="100000">
                <a:schemeClr val="folHlink"/>
              </a:gs>
            </a:gsLst>
            <a:lin ang="13500000" scaled="1"/>
          </a:gradFill>
          <a:ln w="3175" algn="ctr">
            <a:solidFill>
              <a:srgbClr val="FFFFFF"/>
            </a:solidFill>
            <a:miter lim="800000"/>
            <a:headEnd/>
            <a:tailEnd/>
          </a:ln>
        </p:spPr>
        <p:txBody>
          <a:bodyPr wrap="none" anchor="ctr"/>
          <a:lstStyle/>
          <a:p>
            <a:pPr algn="ctr">
              <a:defRPr/>
            </a:pPr>
            <a:r>
              <a:rPr lang="en-US">
                <a:solidFill>
                  <a:schemeClr val="bg2"/>
                </a:solidFill>
                <a:sym typeface="Wingdings" pitchFamily="2" charset="2"/>
              </a:rPr>
              <a:t>Applications</a:t>
            </a:r>
            <a:endParaRPr lang="en-US"/>
          </a:p>
        </p:txBody>
      </p:sp>
      <p:sp>
        <p:nvSpPr>
          <p:cNvPr id="23556" name="Rectangle 5"/>
          <p:cNvSpPr>
            <a:spLocks/>
          </p:cNvSpPr>
          <p:nvPr/>
        </p:nvSpPr>
        <p:spPr bwMode="auto">
          <a:xfrm>
            <a:off x="2590800" y="4572000"/>
            <a:ext cx="6096000" cy="685800"/>
          </a:xfrm>
          <a:prstGeom prst="rect">
            <a:avLst/>
          </a:prstGeom>
          <a:gradFill rotWithShape="1">
            <a:gsLst>
              <a:gs pos="0">
                <a:srgbClr val="A9C4F1"/>
              </a:gs>
              <a:gs pos="100000">
                <a:srgbClr val="5E91E4"/>
              </a:gs>
            </a:gsLst>
            <a:lin ang="13500000" scaled="1"/>
          </a:gradFill>
          <a:ln w="3175" algn="ctr">
            <a:solidFill>
              <a:srgbClr val="FFFFFF"/>
            </a:solidFill>
            <a:miter lim="800000"/>
            <a:headEnd/>
            <a:tailEnd/>
          </a:ln>
        </p:spPr>
        <p:txBody>
          <a:bodyPr wrap="none" anchor="ctr"/>
          <a:lstStyle/>
          <a:p>
            <a:pPr algn="ctr"/>
            <a:r>
              <a:rPr lang="en-US">
                <a:solidFill>
                  <a:schemeClr val="bg2"/>
                </a:solidFill>
                <a:sym typeface="Wingdings" pitchFamily="2" charset="2"/>
              </a:rPr>
              <a:t>IP Network</a:t>
            </a:r>
            <a:endParaRPr lang="en-US">
              <a:solidFill>
                <a:schemeClr val="bg2"/>
              </a:solidFill>
            </a:endParaRPr>
          </a:p>
          <a:p>
            <a:pPr algn="ctr"/>
            <a:r>
              <a:rPr lang="en-US">
                <a:solidFill>
                  <a:schemeClr val="bg2"/>
                </a:solidFill>
                <a:sym typeface="Wingdings" pitchFamily="2" charset="2"/>
              </a:rPr>
              <a:t>(IPv4, IPv6)</a:t>
            </a:r>
          </a:p>
        </p:txBody>
      </p:sp>
      <p:sp>
        <p:nvSpPr>
          <p:cNvPr id="234501" name="Rectangle 6"/>
          <p:cNvSpPr>
            <a:spLocks/>
          </p:cNvSpPr>
          <p:nvPr/>
        </p:nvSpPr>
        <p:spPr bwMode="auto">
          <a:xfrm rot="-5400000">
            <a:off x="495300" y="3314700"/>
            <a:ext cx="3352800" cy="533400"/>
          </a:xfrm>
          <a:prstGeom prst="rect">
            <a:avLst/>
          </a:prstGeom>
          <a:gradFill rotWithShape="1">
            <a:gsLst>
              <a:gs pos="0">
                <a:srgbClr val="FFD877"/>
              </a:gs>
              <a:gs pos="100000">
                <a:srgbClr val="FFB601"/>
              </a:gs>
            </a:gsLst>
            <a:lin ang="13500000" scaled="1"/>
          </a:gradFill>
          <a:ln w="3175" algn="ctr">
            <a:solidFill>
              <a:srgbClr val="FFFFFF"/>
            </a:solidFill>
            <a:miter lim="800000"/>
            <a:headEnd/>
            <a:tailEnd/>
          </a:ln>
        </p:spPr>
        <p:txBody>
          <a:bodyPr wrap="none" anchor="ctr"/>
          <a:lstStyle/>
          <a:p>
            <a:pPr algn="ctr">
              <a:defRPr/>
            </a:pPr>
            <a:r>
              <a:rPr lang="en-US" b="1">
                <a:solidFill>
                  <a:schemeClr val="bg2"/>
                </a:solidFill>
                <a:effectLst>
                  <a:outerShdw blurRad="38100" dist="38100" dir="2700000" algn="tl">
                    <a:srgbClr val="FFFFFF"/>
                  </a:outerShdw>
                </a:effectLst>
                <a:sym typeface="Wingdings" pitchFamily="2" charset="2"/>
              </a:rPr>
              <a:t>Wireless Setup</a:t>
            </a:r>
            <a:endParaRPr lang="en-US">
              <a:solidFill>
                <a:schemeClr val="bg2"/>
              </a:solidFill>
              <a:effectLst>
                <a:outerShdw blurRad="38100" dist="38100" dir="2700000" algn="tl">
                  <a:srgbClr val="FFFFFF"/>
                </a:outerShdw>
              </a:effectLst>
            </a:endParaRPr>
          </a:p>
        </p:txBody>
      </p:sp>
      <p:sp>
        <p:nvSpPr>
          <p:cNvPr id="23558" name="Rectangle 7"/>
          <p:cNvSpPr>
            <a:spLocks/>
          </p:cNvSpPr>
          <p:nvPr/>
        </p:nvSpPr>
        <p:spPr bwMode="auto">
          <a:xfrm>
            <a:off x="533400" y="5410200"/>
            <a:ext cx="8153400" cy="685800"/>
          </a:xfrm>
          <a:prstGeom prst="rect">
            <a:avLst/>
          </a:prstGeom>
          <a:gradFill rotWithShape="1">
            <a:gsLst>
              <a:gs pos="0">
                <a:srgbClr val="A9C4F1"/>
              </a:gs>
              <a:gs pos="100000">
                <a:srgbClr val="5E91E4"/>
              </a:gs>
            </a:gsLst>
            <a:lin ang="13500000" scaled="1"/>
          </a:gradFill>
          <a:ln w="3175" algn="ctr">
            <a:solidFill>
              <a:srgbClr val="FFFFFF"/>
            </a:solidFill>
            <a:miter lim="800000"/>
            <a:headEnd/>
            <a:tailEnd/>
          </a:ln>
        </p:spPr>
        <p:txBody>
          <a:bodyPr wrap="none" anchor="ctr"/>
          <a:lstStyle/>
          <a:p>
            <a:pPr algn="ctr"/>
            <a:r>
              <a:rPr lang="en-US">
                <a:solidFill>
                  <a:schemeClr val="bg2"/>
                </a:solidFill>
                <a:sym typeface="Wingdings" pitchFamily="2" charset="2"/>
              </a:rPr>
              <a:t>Ethernet/Wireless</a:t>
            </a:r>
            <a:endParaRPr lang="en-US"/>
          </a:p>
        </p:txBody>
      </p:sp>
      <p:sp>
        <p:nvSpPr>
          <p:cNvPr id="234503" name="Rectangle 8"/>
          <p:cNvSpPr>
            <a:spLocks/>
          </p:cNvSpPr>
          <p:nvPr/>
        </p:nvSpPr>
        <p:spPr bwMode="auto">
          <a:xfrm rot="-5400000">
            <a:off x="-876300" y="3314700"/>
            <a:ext cx="3352800" cy="533400"/>
          </a:xfrm>
          <a:prstGeom prst="rect">
            <a:avLst/>
          </a:prstGeom>
          <a:gradFill rotWithShape="1">
            <a:gsLst>
              <a:gs pos="0">
                <a:srgbClr val="FFD877"/>
              </a:gs>
              <a:gs pos="100000">
                <a:srgbClr val="FFB601"/>
              </a:gs>
            </a:gsLst>
            <a:lin ang="13500000" scaled="1"/>
          </a:gradFill>
          <a:ln w="3175" algn="ctr">
            <a:solidFill>
              <a:srgbClr val="FFFFFF"/>
            </a:solidFill>
            <a:miter lim="800000"/>
            <a:headEnd/>
            <a:tailEnd/>
          </a:ln>
        </p:spPr>
        <p:txBody>
          <a:bodyPr wrap="none" anchor="ctr"/>
          <a:lstStyle/>
          <a:p>
            <a:pPr algn="ctr">
              <a:defRPr/>
            </a:pPr>
            <a:r>
              <a:rPr lang="en-US" b="1">
                <a:solidFill>
                  <a:schemeClr val="bg2"/>
                </a:solidFill>
                <a:effectLst>
                  <a:outerShdw blurRad="38100" dist="38100" dir="2700000" algn="tl">
                    <a:srgbClr val="FFFFFF"/>
                  </a:outerShdw>
                </a:effectLst>
                <a:sym typeface="Wingdings" pitchFamily="2" charset="2"/>
              </a:rPr>
              <a:t>Quality of Service</a:t>
            </a:r>
            <a:endParaRPr lang="en-US">
              <a:solidFill>
                <a:schemeClr val="bg2"/>
              </a:solidFill>
              <a:effectLst>
                <a:outerShdw blurRad="38100" dist="38100" dir="2700000" algn="tl">
                  <a:srgbClr val="FFFFFF"/>
                </a:outerShdw>
              </a:effectLst>
            </a:endParaRPr>
          </a:p>
        </p:txBody>
      </p:sp>
      <p:sp>
        <p:nvSpPr>
          <p:cNvPr id="234504" name="Rectangle 9"/>
          <p:cNvSpPr>
            <a:spLocks/>
          </p:cNvSpPr>
          <p:nvPr/>
        </p:nvSpPr>
        <p:spPr bwMode="auto">
          <a:xfrm>
            <a:off x="3276600" y="3657600"/>
            <a:ext cx="2590800" cy="685800"/>
          </a:xfrm>
          <a:prstGeom prst="rect">
            <a:avLst/>
          </a:prstGeom>
          <a:gradFill rotWithShape="1">
            <a:gsLst>
              <a:gs pos="0">
                <a:srgbClr val="FFD877"/>
              </a:gs>
              <a:gs pos="100000">
                <a:srgbClr val="FFB601"/>
              </a:gs>
            </a:gsLst>
            <a:lin ang="13500000" scaled="1"/>
          </a:gradFill>
          <a:ln w="3175" algn="ctr">
            <a:solidFill>
              <a:srgbClr val="FFFFFF"/>
            </a:solidFill>
            <a:miter lim="800000"/>
            <a:headEnd/>
            <a:tailEnd/>
          </a:ln>
        </p:spPr>
        <p:txBody>
          <a:bodyPr wrap="none" anchor="ctr"/>
          <a:lstStyle/>
          <a:p>
            <a:pPr algn="ctr">
              <a:defRPr/>
            </a:pPr>
            <a:r>
              <a:rPr lang="en-US" b="1" dirty="0">
                <a:solidFill>
                  <a:schemeClr val="bg2"/>
                </a:solidFill>
                <a:effectLst>
                  <a:outerShdw blurRad="38100" dist="38100" dir="2700000" algn="tl">
                    <a:srgbClr val="FFFFFF"/>
                  </a:outerShdw>
                </a:effectLst>
                <a:sym typeface="Wingdings" pitchFamily="2" charset="2"/>
              </a:rPr>
              <a:t>Legacy Devices</a:t>
            </a:r>
            <a:endParaRPr lang="en-US" dirty="0">
              <a:solidFill>
                <a:schemeClr val="bg2"/>
              </a:solidFill>
              <a:effectLst>
                <a:outerShdw blurRad="38100" dist="38100" dir="2700000" algn="tl">
                  <a:srgbClr val="FFFFFF"/>
                </a:outerShdw>
              </a:effectLst>
            </a:endParaRPr>
          </a:p>
        </p:txBody>
      </p:sp>
      <p:sp>
        <p:nvSpPr>
          <p:cNvPr id="234505" name="Rectangle 10"/>
          <p:cNvSpPr>
            <a:spLocks/>
          </p:cNvSpPr>
          <p:nvPr/>
        </p:nvSpPr>
        <p:spPr bwMode="auto">
          <a:xfrm rot="-5400000">
            <a:off x="2019300" y="3314700"/>
            <a:ext cx="1676400" cy="533400"/>
          </a:xfrm>
          <a:prstGeom prst="rect">
            <a:avLst/>
          </a:prstGeom>
          <a:gradFill rotWithShape="1">
            <a:gsLst>
              <a:gs pos="0">
                <a:srgbClr val="FFD877"/>
              </a:gs>
              <a:gs pos="100000">
                <a:srgbClr val="FFB601"/>
              </a:gs>
            </a:gsLst>
            <a:lin ang="13500000" scaled="1"/>
          </a:gradFill>
          <a:ln w="3175" algn="ctr">
            <a:solidFill>
              <a:srgbClr val="FFFFFF"/>
            </a:solidFill>
            <a:miter lim="800000"/>
            <a:headEnd/>
            <a:tailEnd/>
          </a:ln>
        </p:spPr>
        <p:txBody>
          <a:bodyPr wrap="none" anchor="ctr"/>
          <a:lstStyle/>
          <a:p>
            <a:pPr algn="ctr">
              <a:defRPr/>
            </a:pPr>
            <a:r>
              <a:rPr lang="en-US" b="1">
                <a:solidFill>
                  <a:schemeClr val="bg2"/>
                </a:solidFill>
                <a:effectLst>
                  <a:outerShdw blurRad="38100" dist="38100" dir="2700000" algn="tl">
                    <a:srgbClr val="FFFFFF"/>
                  </a:outerShdw>
                </a:effectLst>
                <a:sym typeface="Wingdings" pitchFamily="2" charset="2"/>
              </a:rPr>
              <a:t>Discovery</a:t>
            </a:r>
            <a:endParaRPr lang="en-US">
              <a:solidFill>
                <a:schemeClr val="bg2"/>
              </a:solidFill>
              <a:effectLst>
                <a:outerShdw blurRad="38100" dist="38100" dir="2700000" algn="tl">
                  <a:srgbClr val="FFFFFF"/>
                </a:outerShdw>
              </a:effectLst>
            </a:endParaRPr>
          </a:p>
        </p:txBody>
      </p:sp>
      <p:sp>
        <p:nvSpPr>
          <p:cNvPr id="234506" name="Rectangle 13"/>
          <p:cNvSpPr>
            <a:spLocks/>
          </p:cNvSpPr>
          <p:nvPr/>
        </p:nvSpPr>
        <p:spPr bwMode="auto">
          <a:xfrm rot="-5400000">
            <a:off x="-190500" y="3314700"/>
            <a:ext cx="3352800" cy="533400"/>
          </a:xfrm>
          <a:prstGeom prst="rect">
            <a:avLst/>
          </a:prstGeom>
          <a:gradFill rotWithShape="1">
            <a:gsLst>
              <a:gs pos="0">
                <a:srgbClr val="FFD877"/>
              </a:gs>
              <a:gs pos="100000">
                <a:srgbClr val="FFB601"/>
              </a:gs>
            </a:gsLst>
            <a:lin ang="13500000" scaled="1"/>
          </a:gradFill>
          <a:ln w="3175" algn="ctr">
            <a:solidFill>
              <a:srgbClr val="FFFFFF"/>
            </a:solidFill>
            <a:miter lim="800000"/>
            <a:headEnd/>
            <a:tailEnd/>
          </a:ln>
        </p:spPr>
        <p:txBody>
          <a:bodyPr wrap="none" anchor="ctr"/>
          <a:lstStyle/>
          <a:p>
            <a:pPr algn="ctr">
              <a:defRPr/>
            </a:pPr>
            <a:r>
              <a:rPr lang="en-US" b="1">
                <a:solidFill>
                  <a:schemeClr val="bg2"/>
                </a:solidFill>
                <a:effectLst>
                  <a:outerShdw blurRad="38100" dist="38100" dir="2700000" algn="tl">
                    <a:srgbClr val="FFFFFF"/>
                  </a:outerShdw>
                </a:effectLst>
                <a:sym typeface="Wingdings" pitchFamily="2" charset="2"/>
              </a:rPr>
              <a:t>Network Map</a:t>
            </a:r>
            <a:endParaRPr lang="en-US">
              <a:solidFill>
                <a:schemeClr val="bg2"/>
              </a:solidFill>
              <a:effectLst>
                <a:outerShdw blurRad="38100" dist="38100" dir="2700000" algn="tl">
                  <a:srgbClr val="FFFFFF"/>
                </a:outerShdw>
              </a:effectLst>
            </a:endParaRPr>
          </a:p>
        </p:txBody>
      </p:sp>
      <p:sp>
        <p:nvSpPr>
          <p:cNvPr id="23563" name="Rectangle 14"/>
          <p:cNvSpPr>
            <a:spLocks/>
          </p:cNvSpPr>
          <p:nvPr/>
        </p:nvSpPr>
        <p:spPr bwMode="auto">
          <a:xfrm rot="-5400000">
            <a:off x="554038" y="6303963"/>
            <a:ext cx="228600" cy="228600"/>
          </a:xfrm>
          <a:prstGeom prst="rect">
            <a:avLst/>
          </a:prstGeom>
          <a:gradFill rotWithShape="1">
            <a:gsLst>
              <a:gs pos="0">
                <a:srgbClr val="FFD877"/>
              </a:gs>
              <a:gs pos="100000">
                <a:srgbClr val="FFB601"/>
              </a:gs>
            </a:gsLst>
            <a:lin ang="13500000" scaled="1"/>
          </a:gradFill>
          <a:ln w="3175" algn="ctr">
            <a:solidFill>
              <a:srgbClr val="FFFFFF"/>
            </a:solidFill>
            <a:miter lim="800000"/>
            <a:headEnd/>
            <a:tailEnd/>
          </a:ln>
        </p:spPr>
        <p:txBody>
          <a:bodyPr vert="eaVert" wrap="none" anchor="ctr"/>
          <a:lstStyle/>
          <a:p>
            <a:pPr algn="ctr"/>
            <a:endParaRPr lang="en-US" sz="1600" b="1">
              <a:solidFill>
                <a:schemeClr val="bg2"/>
              </a:solidFill>
              <a:sym typeface="Wingdings" pitchFamily="2" charset="2"/>
            </a:endParaRPr>
          </a:p>
        </p:txBody>
      </p:sp>
      <p:sp>
        <p:nvSpPr>
          <p:cNvPr id="234508" name="Text Box 15"/>
          <p:cNvSpPr>
            <a:spLocks noChangeArrowheads="1"/>
          </p:cNvSpPr>
          <p:nvPr/>
        </p:nvSpPr>
        <p:spPr bwMode="auto">
          <a:xfrm>
            <a:off x="461963" y="6227763"/>
            <a:ext cx="3621087" cy="336550"/>
          </a:xfrm>
          <a:prstGeom prst="rect">
            <a:avLst/>
          </a:prstGeom>
          <a:noFill/>
          <a:ln w="9525">
            <a:noFill/>
            <a:miter lim="800000"/>
            <a:headEnd/>
            <a:tailEnd/>
          </a:ln>
        </p:spPr>
        <p:txBody>
          <a:bodyPr/>
          <a:lstStyle/>
          <a:p>
            <a:pPr algn="ctr"/>
            <a:r>
              <a:rPr lang="en-US" sz="1600" b="1">
                <a:sym typeface="Wingdings" pitchFamily="2" charset="2"/>
              </a:rPr>
              <a:t>Windows Rally Experiences</a:t>
            </a:r>
            <a:endParaRPr lang="en-US"/>
          </a:p>
        </p:txBody>
      </p:sp>
      <p:sp>
        <p:nvSpPr>
          <p:cNvPr id="234509" name="Rectangle 16"/>
          <p:cNvSpPr>
            <a:spLocks/>
          </p:cNvSpPr>
          <p:nvPr/>
        </p:nvSpPr>
        <p:spPr bwMode="auto">
          <a:xfrm>
            <a:off x="3276600" y="2819400"/>
            <a:ext cx="5410200" cy="685800"/>
          </a:xfrm>
          <a:prstGeom prst="rect">
            <a:avLst/>
          </a:prstGeom>
          <a:gradFill rotWithShape="1">
            <a:gsLst>
              <a:gs pos="0">
                <a:srgbClr val="FFD877"/>
              </a:gs>
              <a:gs pos="100000">
                <a:srgbClr val="FFB601"/>
              </a:gs>
            </a:gsLst>
            <a:lin ang="13500000" scaled="1"/>
          </a:gradFill>
          <a:ln w="3175" algn="ctr">
            <a:solidFill>
              <a:srgbClr val="FFFFFF"/>
            </a:solidFill>
            <a:miter lim="800000"/>
            <a:headEnd/>
            <a:tailEnd/>
          </a:ln>
        </p:spPr>
        <p:txBody>
          <a:bodyPr wrap="none" anchor="ctr"/>
          <a:lstStyle/>
          <a:p>
            <a:pPr algn="ctr">
              <a:defRPr/>
            </a:pPr>
            <a:r>
              <a:rPr lang="en-US" b="1">
                <a:solidFill>
                  <a:schemeClr val="bg2"/>
                </a:solidFill>
                <a:effectLst>
                  <a:outerShdw blurRad="38100" dist="38100" dir="2700000" algn="tl">
                    <a:srgbClr val="FFFFFF"/>
                  </a:outerShdw>
                </a:effectLst>
                <a:sym typeface="Wingdings" pitchFamily="2" charset="2"/>
              </a:rPr>
              <a:t>Device Specific Drivers</a:t>
            </a:r>
            <a:endParaRPr lang="en-US">
              <a:solidFill>
                <a:schemeClr val="bg2"/>
              </a:solidFill>
              <a:effectLst>
                <a:outerShdw blurRad="38100" dist="38100" dir="2700000" algn="tl">
                  <a:srgbClr val="FFFFFF"/>
                </a:outerShdw>
              </a:effectLst>
            </a:endParaRPr>
          </a:p>
        </p:txBody>
      </p:sp>
      <p:sp>
        <p:nvSpPr>
          <p:cNvPr id="234510" name="Rectangle 5"/>
          <p:cNvSpPr>
            <a:spLocks/>
          </p:cNvSpPr>
          <p:nvPr/>
        </p:nvSpPr>
        <p:spPr bwMode="auto">
          <a:xfrm>
            <a:off x="2590800" y="1905000"/>
            <a:ext cx="6096000" cy="685800"/>
          </a:xfrm>
          <a:prstGeom prst="rect">
            <a:avLst/>
          </a:prstGeom>
          <a:gradFill rotWithShape="1">
            <a:gsLst>
              <a:gs pos="0">
                <a:srgbClr val="A9C4F1"/>
              </a:gs>
              <a:gs pos="100000">
                <a:srgbClr val="5E91E4"/>
              </a:gs>
            </a:gsLst>
            <a:lin ang="13500000" scaled="1"/>
          </a:gradFill>
          <a:ln w="3175" algn="ctr">
            <a:solidFill>
              <a:srgbClr val="FFFFFF"/>
            </a:solidFill>
            <a:miter lim="800000"/>
            <a:headEnd/>
            <a:tailEnd/>
          </a:ln>
        </p:spPr>
        <p:txBody>
          <a:bodyPr wrap="none" anchor="ctr"/>
          <a:lstStyle/>
          <a:p>
            <a:pPr algn="ctr">
              <a:defRPr/>
            </a:pPr>
            <a:r>
              <a:rPr lang="en-US">
                <a:solidFill>
                  <a:schemeClr val="bg2"/>
                </a:solidFill>
                <a:effectLst>
                  <a:outerShdw blurRad="38100" dist="38100" dir="2700000" algn="tl">
                    <a:srgbClr val="FFFFFF"/>
                  </a:outerShdw>
                </a:effectLst>
                <a:sym typeface="Wingdings" pitchFamily="2" charset="2"/>
              </a:rPr>
              <a:t>Management Interfaces</a:t>
            </a:r>
            <a:endParaRPr lang="en-US">
              <a:solidFill>
                <a:schemeClr val="bg2"/>
              </a:solidFill>
              <a:effectLst>
                <a:outerShdw blurRad="38100" dist="38100" dir="2700000" algn="tl">
                  <a:srgbClr val="FFFFFF"/>
                </a:outerShdw>
              </a:effectLst>
            </a:endParaRPr>
          </a:p>
        </p:txBody>
      </p:sp>
      <p:sp>
        <p:nvSpPr>
          <p:cNvPr id="234511" name="Rectangle 9"/>
          <p:cNvSpPr>
            <a:spLocks/>
          </p:cNvSpPr>
          <p:nvPr/>
        </p:nvSpPr>
        <p:spPr bwMode="auto">
          <a:xfrm>
            <a:off x="6019800" y="3657600"/>
            <a:ext cx="2667000" cy="685800"/>
          </a:xfrm>
          <a:prstGeom prst="rect">
            <a:avLst/>
          </a:prstGeom>
          <a:gradFill rotWithShape="1">
            <a:gsLst>
              <a:gs pos="0">
                <a:srgbClr val="FFD877"/>
              </a:gs>
              <a:gs pos="100000">
                <a:srgbClr val="FFB601"/>
              </a:gs>
            </a:gsLst>
            <a:lin ang="13500000" scaled="1"/>
          </a:gradFill>
          <a:ln w="3175" algn="ctr">
            <a:solidFill>
              <a:srgbClr val="FFFFFF"/>
            </a:solidFill>
            <a:miter lim="800000"/>
            <a:headEnd/>
            <a:tailEnd/>
          </a:ln>
        </p:spPr>
        <p:txBody>
          <a:bodyPr wrap="none" anchor="ctr"/>
          <a:lstStyle/>
          <a:p>
            <a:pPr algn="ctr">
              <a:defRPr/>
            </a:pPr>
            <a:r>
              <a:rPr lang="en-US" b="1" dirty="0">
                <a:solidFill>
                  <a:schemeClr val="bg2"/>
                </a:solidFill>
                <a:effectLst>
                  <a:outerShdw blurRad="38100" dist="38100" dir="2700000" algn="tl">
                    <a:srgbClr val="FFFFFF"/>
                  </a:outerShdw>
                </a:effectLst>
                <a:sym typeface="Wingdings" pitchFamily="2" charset="2"/>
              </a:rPr>
              <a:t>New or Rich devices</a:t>
            </a:r>
            <a:endParaRPr lang="en-US" dirty="0">
              <a:solidFill>
                <a:schemeClr val="bg2"/>
              </a:solidFill>
              <a:effectLst>
                <a:outerShdw blurRad="38100" dist="38100" dir="2700000" algn="tl">
                  <a:srgbClr val="FFFFFF"/>
                </a:outerShdw>
              </a:effectLst>
            </a:endParaRPr>
          </a:p>
        </p:txBody>
      </p:sp>
      <p:sp>
        <p:nvSpPr>
          <p:cNvPr id="234512" name="Rectangle 8"/>
          <p:cNvSpPr>
            <a:spLocks/>
          </p:cNvSpPr>
          <p:nvPr/>
        </p:nvSpPr>
        <p:spPr bwMode="auto">
          <a:xfrm rot="-5400000">
            <a:off x="-876300" y="3314700"/>
            <a:ext cx="3352800" cy="533400"/>
          </a:xfrm>
          <a:prstGeom prst="rect">
            <a:avLst/>
          </a:prstGeom>
          <a:gradFill rotWithShape="1">
            <a:gsLst>
              <a:gs pos="0">
                <a:srgbClr val="FFD877"/>
              </a:gs>
              <a:gs pos="100000">
                <a:srgbClr val="FFB601"/>
              </a:gs>
            </a:gsLst>
            <a:lin ang="13500000" scaled="1"/>
          </a:gradFill>
          <a:ln w="3175" algn="ctr">
            <a:solidFill>
              <a:srgbClr val="FFFFFF"/>
            </a:solidFill>
            <a:miter lim="800000"/>
            <a:headEnd/>
            <a:tailEnd/>
          </a:ln>
        </p:spPr>
        <p:txBody>
          <a:bodyPr wrap="none" anchor="ctr"/>
          <a:lstStyle/>
          <a:p>
            <a:pPr algn="ctr">
              <a:defRPr/>
            </a:pPr>
            <a:r>
              <a:rPr lang="en-US" b="1" dirty="0">
                <a:solidFill>
                  <a:schemeClr val="bg2"/>
                </a:solidFill>
                <a:effectLst>
                  <a:outerShdw blurRad="38100" dist="38100" dir="2700000" algn="tl">
                    <a:srgbClr val="FFFFFF"/>
                  </a:outerShdw>
                </a:effectLst>
                <a:sym typeface="Wingdings" pitchFamily="2" charset="2"/>
              </a:rPr>
              <a:t>LLTD: </a:t>
            </a:r>
            <a:r>
              <a:rPr lang="en-US" b="1" dirty="0" err="1">
                <a:solidFill>
                  <a:schemeClr val="bg2"/>
                </a:solidFill>
                <a:effectLst>
                  <a:outerShdw blurRad="38100" dist="38100" dir="2700000" algn="tl">
                    <a:srgbClr val="FFFFFF"/>
                  </a:outerShdw>
                </a:effectLst>
                <a:sym typeface="Wingdings" pitchFamily="2" charset="2"/>
              </a:rPr>
              <a:t>QoS</a:t>
            </a:r>
            <a:r>
              <a:rPr lang="en-US" b="1" dirty="0">
                <a:solidFill>
                  <a:schemeClr val="bg2"/>
                </a:solidFill>
                <a:effectLst>
                  <a:outerShdw blurRad="38100" dist="38100" dir="2700000" algn="tl">
                    <a:srgbClr val="FFFFFF"/>
                  </a:outerShdw>
                </a:effectLst>
                <a:sym typeface="Wingdings" pitchFamily="2" charset="2"/>
              </a:rPr>
              <a:t> </a:t>
            </a:r>
            <a:endParaRPr lang="en-US" dirty="0">
              <a:solidFill>
                <a:schemeClr val="bg2"/>
              </a:solidFill>
              <a:effectLst>
                <a:outerShdw blurRad="38100" dist="38100" dir="2700000" algn="tl">
                  <a:srgbClr val="FFFFFF"/>
                </a:outerShdw>
              </a:effectLst>
            </a:endParaRPr>
          </a:p>
        </p:txBody>
      </p:sp>
      <p:sp>
        <p:nvSpPr>
          <p:cNvPr id="234513" name="Rectangle 13"/>
          <p:cNvSpPr>
            <a:spLocks/>
          </p:cNvSpPr>
          <p:nvPr/>
        </p:nvSpPr>
        <p:spPr bwMode="auto">
          <a:xfrm rot="-5400000">
            <a:off x="-190500" y="3314700"/>
            <a:ext cx="3352800" cy="533400"/>
          </a:xfrm>
          <a:prstGeom prst="rect">
            <a:avLst/>
          </a:prstGeom>
          <a:gradFill rotWithShape="1">
            <a:gsLst>
              <a:gs pos="0">
                <a:srgbClr val="FFD877"/>
              </a:gs>
              <a:gs pos="100000">
                <a:srgbClr val="FFB601"/>
              </a:gs>
            </a:gsLst>
            <a:lin ang="13500000" scaled="1"/>
          </a:gradFill>
          <a:ln w="3175" algn="ctr">
            <a:solidFill>
              <a:srgbClr val="FFFFFF"/>
            </a:solidFill>
            <a:miter lim="800000"/>
            <a:headEnd/>
            <a:tailEnd/>
          </a:ln>
        </p:spPr>
        <p:txBody>
          <a:bodyPr wrap="none" anchor="ctr"/>
          <a:lstStyle/>
          <a:p>
            <a:pPr algn="ctr">
              <a:defRPr/>
            </a:pPr>
            <a:r>
              <a:rPr lang="en-US" b="1" dirty="0">
                <a:solidFill>
                  <a:schemeClr val="bg2"/>
                </a:solidFill>
                <a:effectLst>
                  <a:outerShdw blurRad="38100" dist="38100" dir="2700000" algn="tl">
                    <a:srgbClr val="FFFFFF"/>
                  </a:outerShdw>
                </a:effectLst>
                <a:sym typeface="Wingdings" pitchFamily="2" charset="2"/>
              </a:rPr>
              <a:t>LLTD: Presence, Topology</a:t>
            </a:r>
            <a:endParaRPr lang="en-US" dirty="0">
              <a:solidFill>
                <a:schemeClr val="bg2"/>
              </a:solidFill>
              <a:effectLst>
                <a:outerShdw blurRad="38100" dist="38100" dir="2700000" algn="tl">
                  <a:srgbClr val="FFFFFF"/>
                </a:outerShdw>
              </a:effectLst>
            </a:endParaRPr>
          </a:p>
        </p:txBody>
      </p:sp>
      <p:sp>
        <p:nvSpPr>
          <p:cNvPr id="234514" name="Rectangle 6"/>
          <p:cNvSpPr>
            <a:spLocks/>
          </p:cNvSpPr>
          <p:nvPr/>
        </p:nvSpPr>
        <p:spPr bwMode="auto">
          <a:xfrm rot="-5400000">
            <a:off x="495300" y="3314700"/>
            <a:ext cx="3352800" cy="533400"/>
          </a:xfrm>
          <a:prstGeom prst="rect">
            <a:avLst/>
          </a:prstGeom>
          <a:gradFill rotWithShape="1">
            <a:gsLst>
              <a:gs pos="0">
                <a:srgbClr val="FFD877"/>
              </a:gs>
              <a:gs pos="100000">
                <a:srgbClr val="FFB601"/>
              </a:gs>
            </a:gsLst>
            <a:lin ang="13500000" scaled="1"/>
          </a:gradFill>
          <a:ln w="3175" algn="ctr">
            <a:solidFill>
              <a:srgbClr val="FFFFFF"/>
            </a:solidFill>
            <a:miter lim="800000"/>
            <a:headEnd/>
            <a:tailEnd/>
          </a:ln>
        </p:spPr>
        <p:txBody>
          <a:bodyPr wrap="none" anchor="ctr"/>
          <a:lstStyle/>
          <a:p>
            <a:pPr algn="ctr">
              <a:defRPr/>
            </a:pPr>
            <a:r>
              <a:rPr lang="en-US" b="1" dirty="0">
                <a:solidFill>
                  <a:schemeClr val="bg2"/>
                </a:solidFill>
                <a:effectLst>
                  <a:outerShdw blurRad="38100" dist="38100" dir="2700000" algn="tl">
                    <a:srgbClr val="FFFFFF"/>
                  </a:outerShdw>
                </a:effectLst>
                <a:sym typeface="Wingdings" pitchFamily="2" charset="2"/>
              </a:rPr>
              <a:t>Windows Connect Now / WPS</a:t>
            </a:r>
            <a:endParaRPr lang="en-US" dirty="0">
              <a:solidFill>
                <a:schemeClr val="bg2"/>
              </a:solidFill>
              <a:effectLst>
                <a:outerShdw blurRad="38100" dist="38100" dir="2700000" algn="tl">
                  <a:srgbClr val="FFFFFF"/>
                </a:outerShdw>
              </a:effectLst>
            </a:endParaRPr>
          </a:p>
        </p:txBody>
      </p:sp>
      <p:sp>
        <p:nvSpPr>
          <p:cNvPr id="234515" name="Rectangle 10"/>
          <p:cNvSpPr>
            <a:spLocks/>
          </p:cNvSpPr>
          <p:nvPr/>
        </p:nvSpPr>
        <p:spPr bwMode="auto">
          <a:xfrm rot="-5400000">
            <a:off x="2019300" y="3314700"/>
            <a:ext cx="1676400" cy="533400"/>
          </a:xfrm>
          <a:prstGeom prst="rect">
            <a:avLst/>
          </a:prstGeom>
          <a:gradFill rotWithShape="1">
            <a:gsLst>
              <a:gs pos="0">
                <a:srgbClr val="FFD877"/>
              </a:gs>
              <a:gs pos="100000">
                <a:srgbClr val="FFB601"/>
              </a:gs>
            </a:gsLst>
            <a:lin ang="13500000" scaled="1"/>
          </a:gradFill>
          <a:ln w="3175" algn="ctr">
            <a:solidFill>
              <a:srgbClr val="FFFFFF"/>
            </a:solidFill>
            <a:miter lim="800000"/>
            <a:headEnd/>
            <a:tailEnd/>
          </a:ln>
        </p:spPr>
        <p:txBody>
          <a:bodyPr wrap="none" anchor="ctr"/>
          <a:lstStyle/>
          <a:p>
            <a:pPr algn="ctr">
              <a:defRPr/>
            </a:pPr>
            <a:r>
              <a:rPr lang="en-US" sz="1600" b="1">
                <a:solidFill>
                  <a:schemeClr val="bg2"/>
                </a:solidFill>
                <a:effectLst>
                  <a:outerShdw blurRad="38100" dist="38100" dir="2700000" algn="tl">
                    <a:srgbClr val="FFFFFF"/>
                  </a:outerShdw>
                </a:effectLst>
                <a:sym typeface="Wingdings" pitchFamily="2" charset="2"/>
              </a:rPr>
              <a:t>Function</a:t>
            </a:r>
            <a:br>
              <a:rPr lang="en-US" sz="1600" b="1">
                <a:solidFill>
                  <a:schemeClr val="bg2"/>
                </a:solidFill>
                <a:effectLst>
                  <a:outerShdw blurRad="38100" dist="38100" dir="2700000" algn="tl">
                    <a:srgbClr val="FFFFFF"/>
                  </a:outerShdw>
                </a:effectLst>
                <a:sym typeface="Wingdings" pitchFamily="2" charset="2"/>
              </a:rPr>
            </a:br>
            <a:r>
              <a:rPr lang="en-US" sz="1600" b="1">
                <a:solidFill>
                  <a:schemeClr val="bg2"/>
                </a:solidFill>
                <a:effectLst>
                  <a:outerShdw blurRad="38100" dist="38100" dir="2700000" algn="tl">
                    <a:srgbClr val="FFFFFF"/>
                  </a:outerShdw>
                </a:effectLst>
                <a:sym typeface="Wingdings" pitchFamily="2" charset="2"/>
              </a:rPr>
              <a:t>Discovery</a:t>
            </a:r>
            <a:endParaRPr lang="en-US">
              <a:solidFill>
                <a:schemeClr val="bg2"/>
              </a:solidFill>
              <a:effectLst>
                <a:outerShdw blurRad="38100" dist="38100" dir="2700000" algn="tl">
                  <a:srgbClr val="FFFFFF"/>
                </a:outerShdw>
              </a:effectLst>
            </a:endParaRPr>
          </a:p>
        </p:txBody>
      </p:sp>
      <p:sp>
        <p:nvSpPr>
          <p:cNvPr id="234516" name="Rectangle 9"/>
          <p:cNvSpPr>
            <a:spLocks/>
          </p:cNvSpPr>
          <p:nvPr/>
        </p:nvSpPr>
        <p:spPr bwMode="auto">
          <a:xfrm>
            <a:off x="3267075" y="3657600"/>
            <a:ext cx="2590800" cy="685800"/>
          </a:xfrm>
          <a:prstGeom prst="rect">
            <a:avLst/>
          </a:prstGeom>
          <a:gradFill rotWithShape="1">
            <a:gsLst>
              <a:gs pos="0">
                <a:srgbClr val="FFD877"/>
              </a:gs>
              <a:gs pos="100000">
                <a:srgbClr val="FFB601"/>
              </a:gs>
            </a:gsLst>
            <a:lin ang="13500000" scaled="1"/>
          </a:gradFill>
          <a:ln w="3175" algn="ctr">
            <a:solidFill>
              <a:srgbClr val="FFFFFF"/>
            </a:solidFill>
            <a:miter lim="800000"/>
            <a:headEnd/>
            <a:tailEnd/>
          </a:ln>
        </p:spPr>
        <p:txBody>
          <a:bodyPr wrap="none" anchor="ctr"/>
          <a:lstStyle/>
          <a:p>
            <a:pPr algn="ctr">
              <a:defRPr/>
            </a:pPr>
            <a:r>
              <a:rPr lang="en-US" b="1">
                <a:solidFill>
                  <a:schemeClr val="bg2"/>
                </a:solidFill>
                <a:effectLst>
                  <a:outerShdw blurRad="38100" dist="38100" dir="2700000" algn="tl">
                    <a:srgbClr val="FFFFFF"/>
                  </a:outerShdw>
                </a:effectLst>
                <a:sym typeface="Wingdings" pitchFamily="2" charset="2"/>
              </a:rPr>
              <a:t>UPnP</a:t>
            </a:r>
            <a:endParaRPr lang="en-US">
              <a:solidFill>
                <a:schemeClr val="bg2"/>
              </a:solidFill>
              <a:effectLst>
                <a:outerShdw blurRad="38100" dist="38100" dir="2700000" algn="tl">
                  <a:srgbClr val="FFFFFF"/>
                </a:outerShdw>
              </a:effectLst>
            </a:endParaRPr>
          </a:p>
        </p:txBody>
      </p:sp>
      <p:sp>
        <p:nvSpPr>
          <p:cNvPr id="234517" name="Rectangle 9"/>
          <p:cNvSpPr>
            <a:spLocks/>
          </p:cNvSpPr>
          <p:nvPr/>
        </p:nvSpPr>
        <p:spPr bwMode="auto">
          <a:xfrm>
            <a:off x="6015038" y="3657600"/>
            <a:ext cx="2667000" cy="685800"/>
          </a:xfrm>
          <a:prstGeom prst="rect">
            <a:avLst/>
          </a:prstGeom>
          <a:gradFill rotWithShape="1">
            <a:gsLst>
              <a:gs pos="0">
                <a:srgbClr val="FFD877"/>
              </a:gs>
              <a:gs pos="100000">
                <a:srgbClr val="FFB601"/>
              </a:gs>
            </a:gsLst>
            <a:lin ang="13500000" scaled="1"/>
          </a:gradFill>
          <a:ln w="3175" algn="ctr">
            <a:solidFill>
              <a:srgbClr val="FFFFFF"/>
            </a:solidFill>
            <a:miter lim="800000"/>
            <a:headEnd/>
            <a:tailEnd/>
          </a:ln>
        </p:spPr>
        <p:txBody>
          <a:bodyPr wrap="none" anchor="ctr"/>
          <a:lstStyle/>
          <a:p>
            <a:pPr algn="ctr">
              <a:defRPr/>
            </a:pPr>
            <a:r>
              <a:rPr lang="en-US" b="1">
                <a:solidFill>
                  <a:schemeClr val="bg2"/>
                </a:solidFill>
                <a:effectLst>
                  <a:outerShdw blurRad="38100" dist="38100" dir="2700000" algn="tl">
                    <a:srgbClr val="FFFFFF"/>
                  </a:outerShdw>
                </a:effectLst>
                <a:sym typeface="Wingdings" pitchFamily="2" charset="2"/>
              </a:rPr>
              <a:t>Device Profile</a:t>
            </a:r>
            <a:br>
              <a:rPr lang="en-US" b="1">
                <a:solidFill>
                  <a:schemeClr val="bg2"/>
                </a:solidFill>
                <a:effectLst>
                  <a:outerShdw blurRad="38100" dist="38100" dir="2700000" algn="tl">
                    <a:srgbClr val="FFFFFF"/>
                  </a:outerShdw>
                </a:effectLst>
                <a:sym typeface="Wingdings" pitchFamily="2" charset="2"/>
              </a:rPr>
            </a:br>
            <a:r>
              <a:rPr lang="en-US" b="1">
                <a:solidFill>
                  <a:schemeClr val="bg2"/>
                </a:solidFill>
                <a:effectLst>
                  <a:outerShdw blurRad="38100" dist="38100" dir="2700000" algn="tl">
                    <a:srgbClr val="FFFFFF"/>
                  </a:outerShdw>
                </a:effectLst>
                <a:sym typeface="Wingdings" pitchFamily="2" charset="2"/>
              </a:rPr>
              <a:t> for Web Services</a:t>
            </a:r>
            <a:endParaRPr lang="en-US">
              <a:solidFill>
                <a:schemeClr val="bg2"/>
              </a:solidFill>
              <a:effectLst>
                <a:outerShdw blurRad="38100" dist="38100" dir="2700000" algn="tl">
                  <a:srgbClr val="FFFFFF"/>
                </a:outerShdw>
              </a:effectLst>
            </a:endParaRPr>
          </a:p>
        </p:txBody>
      </p:sp>
      <p:sp>
        <p:nvSpPr>
          <p:cNvPr id="234518" name="Rectangle 16"/>
          <p:cNvSpPr>
            <a:spLocks/>
          </p:cNvSpPr>
          <p:nvPr/>
        </p:nvSpPr>
        <p:spPr bwMode="auto">
          <a:xfrm>
            <a:off x="3276600" y="2819400"/>
            <a:ext cx="5410200" cy="685800"/>
          </a:xfrm>
          <a:prstGeom prst="rect">
            <a:avLst/>
          </a:prstGeom>
          <a:gradFill rotWithShape="1">
            <a:gsLst>
              <a:gs pos="0">
                <a:srgbClr val="FFD877"/>
              </a:gs>
              <a:gs pos="100000">
                <a:srgbClr val="FFB601"/>
              </a:gs>
            </a:gsLst>
            <a:lin ang="13500000" scaled="1"/>
          </a:gradFill>
          <a:ln w="3175" algn="ctr">
            <a:solidFill>
              <a:srgbClr val="FFFFFF"/>
            </a:solidFill>
            <a:miter lim="800000"/>
            <a:headEnd/>
            <a:tailEnd/>
          </a:ln>
        </p:spPr>
        <p:txBody>
          <a:bodyPr wrap="none" anchor="ctr"/>
          <a:lstStyle/>
          <a:p>
            <a:pPr algn="ctr">
              <a:defRPr/>
            </a:pPr>
            <a:r>
              <a:rPr lang="en-US" b="1">
                <a:solidFill>
                  <a:schemeClr val="bg2"/>
                </a:solidFill>
                <a:effectLst>
                  <a:outerShdw blurRad="38100" dist="38100" dir="2700000" algn="tl">
                    <a:srgbClr val="FFFFFF"/>
                  </a:outerShdw>
                </a:effectLst>
                <a:sym typeface="Wingdings" pitchFamily="2" charset="2"/>
              </a:rPr>
              <a:t>Plug and Play Extensions</a:t>
            </a:r>
            <a:endParaRPr lang="en-US">
              <a:solidFill>
                <a:schemeClr val="bg2"/>
              </a:solidFill>
              <a:effectLst>
                <a:outerShdw blurRad="38100" dist="38100" dir="2700000" algn="tl">
                  <a:srgbClr val="FFFFFF"/>
                </a:outerShdw>
              </a:effectLst>
            </a:endParaRPr>
          </a:p>
        </p:txBody>
      </p:sp>
      <p:sp>
        <p:nvSpPr>
          <p:cNvPr id="234519" name="Rectangle 2"/>
          <p:cNvSpPr>
            <a:spLocks noChangeArrowheads="1"/>
          </p:cNvSpPr>
          <p:nvPr/>
        </p:nvSpPr>
        <p:spPr bwMode="auto">
          <a:xfrm>
            <a:off x="228600" y="381000"/>
            <a:ext cx="8686800" cy="381000"/>
          </a:xfrm>
          <a:prstGeom prst="rect">
            <a:avLst/>
          </a:prstGeom>
          <a:noFill/>
          <a:ln w="9525">
            <a:noFill/>
            <a:miter lim="800000"/>
            <a:headEnd/>
            <a:tailEnd/>
          </a:ln>
        </p:spPr>
        <p:txBody>
          <a:bodyPr anchor="ctr"/>
          <a:lstStyle/>
          <a:p>
            <a:pPr algn="ctr">
              <a:defRPr/>
            </a:pPr>
            <a:r>
              <a:rPr lang="en-US" sz="4800" dirty="0">
                <a:solidFill>
                  <a:schemeClr val="tx2"/>
                </a:solidFill>
                <a:effectLst>
                  <a:outerShdw blurRad="38100" dist="38100" dir="2700000" algn="tl">
                    <a:srgbClr val="000000">
                      <a:alpha val="43137"/>
                    </a:srgbClr>
                  </a:outerShdw>
                </a:effectLst>
                <a:latin typeface="+mn-lt"/>
                <a:ea typeface="+mj-ea"/>
                <a:cs typeface="+mj-cs"/>
                <a:sym typeface="Wingdings" pitchFamily="2" charset="2"/>
              </a:rPr>
              <a:t>Technologies</a:t>
            </a:r>
          </a:p>
        </p:txBody>
      </p:sp>
      <p:sp>
        <p:nvSpPr>
          <p:cNvPr id="234520" name="Text Box 15"/>
          <p:cNvSpPr>
            <a:spLocks noChangeArrowheads="1"/>
          </p:cNvSpPr>
          <p:nvPr/>
        </p:nvSpPr>
        <p:spPr bwMode="auto">
          <a:xfrm>
            <a:off x="501650" y="6227763"/>
            <a:ext cx="3621088" cy="336550"/>
          </a:xfrm>
          <a:prstGeom prst="rect">
            <a:avLst/>
          </a:prstGeom>
          <a:noFill/>
          <a:ln w="9525">
            <a:noFill/>
            <a:miter lim="800000"/>
            <a:headEnd/>
            <a:tailEnd/>
          </a:ln>
        </p:spPr>
        <p:txBody>
          <a:bodyPr/>
          <a:lstStyle/>
          <a:p>
            <a:pPr algn="ctr"/>
            <a:r>
              <a:rPr lang="en-US" sz="1600" b="1">
                <a:sym typeface="Wingdings" pitchFamily="2" charset="2"/>
              </a:rPr>
              <a:t>Windows Rally Technologies</a:t>
            </a: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4512"/>
                                        </p:tgtEl>
                                        <p:attrNameLst>
                                          <p:attrName>style.visibility</p:attrName>
                                        </p:attrNameLst>
                                      </p:cBhvr>
                                      <p:to>
                                        <p:strVal val="visible"/>
                                      </p:to>
                                    </p:set>
                                    <p:animEffect transition="in" filter="dissolve">
                                      <p:cBhvr>
                                        <p:cTn id="7" dur="500"/>
                                        <p:tgtEl>
                                          <p:spTgt spid="2345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34513"/>
                                        </p:tgtEl>
                                        <p:attrNameLst>
                                          <p:attrName>style.visibility</p:attrName>
                                        </p:attrNameLst>
                                      </p:cBhvr>
                                      <p:to>
                                        <p:strVal val="visible"/>
                                      </p:to>
                                    </p:set>
                                    <p:animEffect transition="in" filter="dissolve">
                                      <p:cBhvr>
                                        <p:cTn id="10" dur="500"/>
                                        <p:tgtEl>
                                          <p:spTgt spid="2345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34514"/>
                                        </p:tgtEl>
                                        <p:attrNameLst>
                                          <p:attrName>style.visibility</p:attrName>
                                        </p:attrNameLst>
                                      </p:cBhvr>
                                      <p:to>
                                        <p:strVal val="visible"/>
                                      </p:to>
                                    </p:set>
                                    <p:animEffect transition="in" filter="dissolve">
                                      <p:cBhvr>
                                        <p:cTn id="13" dur="500"/>
                                        <p:tgtEl>
                                          <p:spTgt spid="2345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34515"/>
                                        </p:tgtEl>
                                        <p:attrNameLst>
                                          <p:attrName>style.visibility</p:attrName>
                                        </p:attrNameLst>
                                      </p:cBhvr>
                                      <p:to>
                                        <p:strVal val="visible"/>
                                      </p:to>
                                    </p:set>
                                    <p:animEffect transition="in" filter="dissolve">
                                      <p:cBhvr>
                                        <p:cTn id="16" dur="500"/>
                                        <p:tgtEl>
                                          <p:spTgt spid="234515"/>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34516"/>
                                        </p:tgtEl>
                                        <p:attrNameLst>
                                          <p:attrName>style.visibility</p:attrName>
                                        </p:attrNameLst>
                                      </p:cBhvr>
                                      <p:to>
                                        <p:strVal val="visible"/>
                                      </p:to>
                                    </p:set>
                                    <p:animEffect transition="in" filter="dissolve">
                                      <p:cBhvr>
                                        <p:cTn id="19" dur="500"/>
                                        <p:tgtEl>
                                          <p:spTgt spid="234516"/>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234517"/>
                                        </p:tgtEl>
                                        <p:attrNameLst>
                                          <p:attrName>style.visibility</p:attrName>
                                        </p:attrNameLst>
                                      </p:cBhvr>
                                      <p:to>
                                        <p:strVal val="visible"/>
                                      </p:to>
                                    </p:set>
                                    <p:animEffect transition="in" filter="dissolve">
                                      <p:cBhvr>
                                        <p:cTn id="22" dur="500"/>
                                        <p:tgtEl>
                                          <p:spTgt spid="23451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34518"/>
                                        </p:tgtEl>
                                        <p:attrNameLst>
                                          <p:attrName>style.visibility</p:attrName>
                                        </p:attrNameLst>
                                      </p:cBhvr>
                                      <p:to>
                                        <p:strVal val="visible"/>
                                      </p:to>
                                    </p:set>
                                    <p:animEffect transition="in" filter="dissolve">
                                      <p:cBhvr>
                                        <p:cTn id="25" dur="500"/>
                                        <p:tgtEl>
                                          <p:spTgt spid="234518"/>
                                        </p:tgtEl>
                                      </p:cBhvr>
                                    </p:animEffect>
                                  </p:childTnLst>
                                </p:cTn>
                              </p:par>
                              <p:par>
                                <p:cTn id="26" presetID="9" presetClass="exit" presetSubtype="0" fill="hold" grpId="0" nodeType="withEffect">
                                  <p:stCondLst>
                                    <p:cond delay="0"/>
                                  </p:stCondLst>
                                  <p:childTnLst>
                                    <p:animEffect transition="out" filter="dissolve">
                                      <p:cBhvr>
                                        <p:cTn id="27" dur="500"/>
                                        <p:tgtEl>
                                          <p:spTgt spid="234498"/>
                                        </p:tgtEl>
                                      </p:cBhvr>
                                    </p:animEffect>
                                    <p:set>
                                      <p:cBhvr>
                                        <p:cTn id="28" dur="1" fill="hold">
                                          <p:stCondLst>
                                            <p:cond delay="499"/>
                                          </p:stCondLst>
                                        </p:cTn>
                                        <p:tgtEl>
                                          <p:spTgt spid="234498"/>
                                        </p:tgtEl>
                                        <p:attrNameLst>
                                          <p:attrName>style.visibility</p:attrName>
                                        </p:attrNameLst>
                                      </p:cBhvr>
                                      <p:to>
                                        <p:strVal val="hidden"/>
                                      </p:to>
                                    </p:set>
                                  </p:childTnLst>
                                </p:cTn>
                              </p:par>
                              <p:par>
                                <p:cTn id="29" presetID="9" presetClass="entr" presetSubtype="0" fill="hold" grpId="0" nodeType="withEffect">
                                  <p:stCondLst>
                                    <p:cond delay="0"/>
                                  </p:stCondLst>
                                  <p:childTnLst>
                                    <p:set>
                                      <p:cBhvr>
                                        <p:cTn id="30" dur="1" fill="hold">
                                          <p:stCondLst>
                                            <p:cond delay="0"/>
                                          </p:stCondLst>
                                        </p:cTn>
                                        <p:tgtEl>
                                          <p:spTgt spid="234519"/>
                                        </p:tgtEl>
                                        <p:attrNameLst>
                                          <p:attrName>style.visibility</p:attrName>
                                        </p:attrNameLst>
                                      </p:cBhvr>
                                      <p:to>
                                        <p:strVal val="visible"/>
                                      </p:to>
                                    </p:set>
                                    <p:animEffect transition="in" filter="dissolve">
                                      <p:cBhvr>
                                        <p:cTn id="31" dur="500"/>
                                        <p:tgtEl>
                                          <p:spTgt spid="234519"/>
                                        </p:tgtEl>
                                      </p:cBhvr>
                                    </p:animEffect>
                                  </p:childTnLst>
                                </p:cTn>
                              </p:par>
                              <p:par>
                                <p:cTn id="32" presetID="9" presetClass="exit" presetSubtype="0" fill="hold" nodeType="withEffect">
                                  <p:stCondLst>
                                    <p:cond delay="0"/>
                                  </p:stCondLst>
                                  <p:childTnLst>
                                    <p:animEffect transition="out" filter="dissolve">
                                      <p:cBhvr>
                                        <p:cTn id="33" dur="500"/>
                                        <p:tgtEl>
                                          <p:spTgt spid="234508">
                                            <p:txEl>
                                              <p:pRg st="0" end="0"/>
                                            </p:txEl>
                                          </p:spTgt>
                                        </p:tgtEl>
                                      </p:cBhvr>
                                    </p:animEffect>
                                    <p:set>
                                      <p:cBhvr>
                                        <p:cTn id="34" dur="1" fill="hold">
                                          <p:stCondLst>
                                            <p:cond delay="499"/>
                                          </p:stCondLst>
                                        </p:cTn>
                                        <p:tgtEl>
                                          <p:spTgt spid="234508">
                                            <p:txEl>
                                              <p:pRg st="0" end="0"/>
                                            </p:txEl>
                                          </p:spTgt>
                                        </p:tgtEl>
                                        <p:attrNameLst>
                                          <p:attrName>style.visibility</p:attrName>
                                        </p:attrNameLst>
                                      </p:cBhvr>
                                      <p:to>
                                        <p:strVal val="hidden"/>
                                      </p:to>
                                    </p:set>
                                  </p:childTnLst>
                                </p:cTn>
                              </p:par>
                              <p:par>
                                <p:cTn id="35" presetID="9" presetClass="entr" presetSubtype="0" fill="hold" grpId="0" nodeType="withEffect">
                                  <p:stCondLst>
                                    <p:cond delay="0"/>
                                  </p:stCondLst>
                                  <p:childTnLst>
                                    <p:set>
                                      <p:cBhvr>
                                        <p:cTn id="36" dur="1" fill="hold">
                                          <p:stCondLst>
                                            <p:cond delay="0"/>
                                          </p:stCondLst>
                                        </p:cTn>
                                        <p:tgtEl>
                                          <p:spTgt spid="234520"/>
                                        </p:tgtEl>
                                        <p:attrNameLst>
                                          <p:attrName>style.visibility</p:attrName>
                                        </p:attrNameLst>
                                      </p:cBhvr>
                                      <p:to>
                                        <p:strVal val="visible"/>
                                      </p:to>
                                    </p:set>
                                    <p:animEffect transition="in" filter="dissolve">
                                      <p:cBhvr>
                                        <p:cTn id="37" dur="500"/>
                                        <p:tgtEl>
                                          <p:spTgt spid="234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8" grpId="0"/>
      <p:bldP spid="234512" grpId="0" animBg="1"/>
      <p:bldP spid="234513" grpId="0" animBg="1"/>
      <p:bldP spid="234514" grpId="0" animBg="1"/>
      <p:bldP spid="234515" grpId="0" animBg="1"/>
      <p:bldP spid="234516" grpId="0" animBg="1"/>
      <p:bldP spid="234517" grpId="0" animBg="1"/>
      <p:bldP spid="234518" grpId="0" animBg="1"/>
      <p:bldP spid="234519" grpId="0"/>
      <p:bldP spid="2345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8870"/>
            <a:ext cx="7772400" cy="757130"/>
          </a:xfrm>
        </p:spPr>
        <p:txBody>
          <a:bodyPr/>
          <a:lstStyle/>
          <a:p>
            <a:pPr algn="ctr"/>
            <a:r>
              <a:rPr lang="en-US" dirty="0" smtClean="0"/>
              <a:t>Demonstrations</a:t>
            </a:r>
            <a:endParaRPr lang="en-US" dirty="0"/>
          </a:p>
        </p:txBody>
      </p:sp>
      <p:sp>
        <p:nvSpPr>
          <p:cNvPr id="5" name="Content Placeholder 2"/>
          <p:cNvSpPr>
            <a:spLocks noGrp="1"/>
          </p:cNvSpPr>
          <p:nvPr>
            <p:ph type="subTitle" idx="1"/>
          </p:nvPr>
        </p:nvSpPr>
        <p:spPr>
          <a:xfrm>
            <a:off x="1371600" y="3276600"/>
            <a:ext cx="6400800" cy="1126462"/>
          </a:xfrm>
        </p:spPr>
        <p:txBody>
          <a:bodyPr/>
          <a:lstStyle/>
          <a:p>
            <a:r>
              <a:rPr lang="en-US" dirty="0" smtClean="0"/>
              <a:t>NAS Shared Storage</a:t>
            </a:r>
          </a:p>
          <a:p>
            <a:r>
              <a:rPr lang="en-US" dirty="0" smtClean="0"/>
              <a:t>Cellular Phone</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50" y="228600"/>
            <a:ext cx="8515350" cy="646331"/>
          </a:xfrm>
        </p:spPr>
        <p:txBody>
          <a:bodyPr/>
          <a:lstStyle/>
          <a:p>
            <a:r>
              <a:rPr lang="en-US" sz="4000" dirty="0" smtClean="0"/>
              <a:t>General Rally Guidelines</a:t>
            </a:r>
            <a:endParaRPr lang="en-US" sz="4000" dirty="0"/>
          </a:p>
        </p:txBody>
      </p:sp>
      <p:sp>
        <p:nvSpPr>
          <p:cNvPr id="4" name="Text Placeholder 3"/>
          <p:cNvSpPr>
            <a:spLocks noGrp="1"/>
          </p:cNvSpPr>
          <p:nvPr>
            <p:ph type="body" idx="1"/>
          </p:nvPr>
        </p:nvSpPr>
        <p:spPr>
          <a:xfrm>
            <a:off x="352108" y="1546545"/>
            <a:ext cx="8380412" cy="5133713"/>
          </a:xfrm>
        </p:spPr>
        <p:txBody>
          <a:bodyPr/>
          <a:lstStyle/>
          <a:p>
            <a:r>
              <a:rPr lang="en-US" sz="2800" dirty="0" smtClean="0"/>
              <a:t>Device must implement LLTD protocol per specification</a:t>
            </a:r>
          </a:p>
          <a:p>
            <a:r>
              <a:rPr lang="en-US" sz="2800" dirty="0" smtClean="0"/>
              <a:t>Wireless device must support Wi-Fi Protected Setup / WCN for seamless setup. </a:t>
            </a:r>
          </a:p>
          <a:p>
            <a:r>
              <a:rPr lang="en-US" sz="2800" dirty="0" smtClean="0"/>
              <a:t>Device must implement PnP-X per specification, and use or provide driver for PnP experience</a:t>
            </a:r>
          </a:p>
          <a:p>
            <a:r>
              <a:rPr lang="en-US" sz="2800" dirty="0" smtClean="0"/>
              <a:t>Device must implement a L3 Discovery and Control Protocol and DCP / WSDL (generic if necessary)</a:t>
            </a:r>
          </a:p>
          <a:p>
            <a:endParaRPr lang="en-US" sz="2800" dirty="0" smtClean="0"/>
          </a:p>
          <a:p>
            <a:endParaRPr lang="en-US" sz="2800" dirty="0" smtClean="0"/>
          </a:p>
          <a:p>
            <a:endParaRPr lang="en-US" sz="2800"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idx="4294967295"/>
          </p:nvPr>
        </p:nvSpPr>
        <p:spPr>
          <a:xfrm>
            <a:off x="320675" y="227013"/>
            <a:ext cx="8493125" cy="585787"/>
          </a:xfrm>
        </p:spPr>
        <p:txBody>
          <a:bodyPr>
            <a:prstTxWarp prst="textNoShape">
              <a:avLst/>
            </a:prstTxWarp>
          </a:bodyPr>
          <a:lstStyle/>
          <a:p>
            <a:pPr>
              <a:defRPr/>
            </a:pPr>
            <a:r>
              <a:rPr lang="en-US" sz="3600" dirty="0" smtClean="0">
                <a:sym typeface="Wingdings" pitchFamily="2" charset="2"/>
              </a:rPr>
              <a:t>Agenda</a:t>
            </a:r>
          </a:p>
        </p:txBody>
      </p:sp>
      <p:sp>
        <p:nvSpPr>
          <p:cNvPr id="238595" name="Rectangle 3"/>
          <p:cNvSpPr>
            <a:spLocks noGrp="1" noChangeArrowheads="1"/>
          </p:cNvSpPr>
          <p:nvPr>
            <p:ph type="body" idx="4294967295"/>
          </p:nvPr>
        </p:nvSpPr>
        <p:spPr>
          <a:xfrm>
            <a:off x="390525" y="1103313"/>
            <a:ext cx="8356600" cy="4708981"/>
          </a:xfrm>
        </p:spPr>
        <p:txBody>
          <a:bodyPr>
            <a:prstTxWarp prst="textNoShape">
              <a:avLst/>
            </a:prstTxWarp>
          </a:bodyPr>
          <a:lstStyle/>
          <a:p>
            <a:pPr>
              <a:defRPr/>
            </a:pPr>
            <a:endParaRPr lang="en-US" sz="2400" dirty="0" smtClean="0">
              <a:sym typeface="Wingdings" pitchFamily="2" charset="2"/>
            </a:endParaRPr>
          </a:p>
          <a:p>
            <a:pPr>
              <a:defRPr/>
            </a:pPr>
            <a:r>
              <a:rPr lang="en-US" sz="2800" dirty="0" smtClean="0">
                <a:sym typeface="Wingdings" pitchFamily="2" charset="2"/>
              </a:rPr>
              <a:t>Introduction </a:t>
            </a:r>
          </a:p>
          <a:p>
            <a:pPr>
              <a:defRPr/>
            </a:pPr>
            <a:r>
              <a:rPr lang="en-US" sz="2800" dirty="0" smtClean="0">
                <a:sym typeface="Wingdings" pitchFamily="2" charset="2"/>
              </a:rPr>
              <a:t>Rally Overview</a:t>
            </a:r>
          </a:p>
          <a:p>
            <a:pPr>
              <a:defRPr/>
            </a:pPr>
            <a:r>
              <a:rPr lang="en-US" sz="2800" dirty="0" smtClean="0">
                <a:sym typeface="Wingdings" pitchFamily="2" charset="2"/>
              </a:rPr>
              <a:t>Device Implementation Details</a:t>
            </a:r>
          </a:p>
          <a:p>
            <a:pPr>
              <a:defRPr/>
            </a:pPr>
            <a:r>
              <a:rPr lang="en-US" sz="2800" dirty="0" smtClean="0">
                <a:sym typeface="Wingdings" pitchFamily="2" charset="2"/>
              </a:rPr>
              <a:t>Demonstration</a:t>
            </a:r>
          </a:p>
          <a:p>
            <a:pPr>
              <a:defRPr/>
            </a:pPr>
            <a:r>
              <a:rPr lang="en-US" sz="2800" dirty="0" smtClean="0">
                <a:sym typeface="Wingdings" pitchFamily="2" charset="2"/>
              </a:rPr>
              <a:t>Future Directions</a:t>
            </a:r>
          </a:p>
          <a:p>
            <a:pPr>
              <a:defRPr/>
            </a:pPr>
            <a:endParaRPr lang="en-US" dirty="0" smtClean="0">
              <a:sym typeface="Wingdings" pitchFamily="2" charset="2"/>
            </a:endParaRPr>
          </a:p>
          <a:p>
            <a:pPr>
              <a:buNone/>
              <a:defRPr/>
            </a:pPr>
            <a:endParaRPr lang="en-US" dirty="0" smtClean="0">
              <a:sym typeface="Wingdings" pitchFamily="2" charset="2"/>
            </a:endParaRPr>
          </a:p>
          <a:p>
            <a:pPr>
              <a:defRPr/>
            </a:pPr>
            <a:endParaRPr lang="en-US" sz="2800" dirty="0" smtClean="0">
              <a:sym typeface="Wingdings" pitchFamily="2" charset="2"/>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ooltools-shape"/>
          <p:cNvPicPr>
            <a:picLocks noChangeAspect="1" noChangeArrowheads="1"/>
          </p:cNvPicPr>
          <p:nvPr/>
        </p:nvPicPr>
        <p:blipFill>
          <a:blip r:embed="rId3">
            <a:lum bright="-36000"/>
          </a:blip>
          <a:srcRect/>
          <a:stretch>
            <a:fillRect/>
          </a:stretch>
        </p:blipFill>
        <p:spPr bwMode="auto">
          <a:xfrm>
            <a:off x="544513" y="3498850"/>
            <a:ext cx="8175625" cy="2384425"/>
          </a:xfrm>
          <a:prstGeom prst="rect">
            <a:avLst/>
          </a:prstGeom>
          <a:noFill/>
          <a:ln w="9525">
            <a:noFill/>
            <a:miter lim="800000"/>
            <a:headEnd/>
            <a:tailEnd/>
          </a:ln>
        </p:spPr>
      </p:pic>
      <p:sp>
        <p:nvSpPr>
          <p:cNvPr id="27651" name="TextBox 17415"/>
          <p:cNvSpPr txBox="1">
            <a:spLocks noChangeArrowheads="1"/>
          </p:cNvSpPr>
          <p:nvPr/>
        </p:nvSpPr>
        <p:spPr bwMode="auto">
          <a:xfrm>
            <a:off x="762000" y="4130675"/>
            <a:ext cx="1123950" cy="1006475"/>
          </a:xfrm>
          <a:prstGeom prst="rect">
            <a:avLst/>
          </a:prstGeom>
          <a:noFill/>
          <a:ln w="9525">
            <a:noFill/>
            <a:miter lim="800000"/>
            <a:headEnd/>
            <a:tailEnd/>
          </a:ln>
        </p:spPr>
        <p:txBody>
          <a:bodyPr lIns="91417" tIns="45709" rIns="91417" bIns="45709">
            <a:spAutoFit/>
          </a:bodyPr>
          <a:lstStyle/>
          <a:p>
            <a:pPr algn="ctr">
              <a:buClr>
                <a:schemeClr val="tx2"/>
              </a:buClr>
              <a:buSzPct val="95000"/>
              <a:buFont typeface="Wingdings" pitchFamily="2" charset="2"/>
              <a:buNone/>
            </a:pPr>
            <a:r>
              <a:rPr lang="en-US" sz="2000">
                <a:solidFill>
                  <a:srgbClr val="C0C0C0"/>
                </a:solidFill>
                <a:latin typeface="Segoe" pitchFamily="34" charset="0"/>
                <a:ea typeface="ＭＳ Ｐゴシック" pitchFamily="34" charset="-128"/>
              </a:rPr>
              <a:t>“Works With” (Basic)</a:t>
            </a:r>
          </a:p>
        </p:txBody>
      </p:sp>
      <p:sp>
        <p:nvSpPr>
          <p:cNvPr id="273412" name="Rectangle 4"/>
          <p:cNvSpPr>
            <a:spLocks noGrp="1" noChangeArrowheads="1"/>
          </p:cNvSpPr>
          <p:nvPr>
            <p:ph type="title"/>
          </p:nvPr>
        </p:nvSpPr>
        <p:spPr>
          <a:xfrm>
            <a:off x="323850" y="228600"/>
            <a:ext cx="8515350" cy="480131"/>
          </a:xfrm>
        </p:spPr>
        <p:txBody>
          <a:bodyPr>
            <a:prstTxWarp prst="textNoShape">
              <a:avLst/>
            </a:prstTxWarp>
          </a:bodyPr>
          <a:lstStyle/>
          <a:p>
            <a:pPr>
              <a:defRPr/>
            </a:pPr>
            <a:r>
              <a:rPr lang="en-US" sz="2800" dirty="0" smtClean="0">
                <a:effectLst>
                  <a:outerShdw blurRad="38100" dist="38100" dir="2700000" algn="tl">
                    <a:srgbClr val="C0C0C0"/>
                  </a:outerShdw>
                </a:effectLst>
              </a:rPr>
              <a:t>Infrastructure:  Drive Quality, Experiences via Vista Logo</a:t>
            </a:r>
          </a:p>
        </p:txBody>
      </p:sp>
      <p:pic>
        <p:nvPicPr>
          <p:cNvPr id="27653" name="Rectangle 17419"/>
          <p:cNvPicPr>
            <a:picLocks noChangeAspect="1" noChangeArrowheads="1"/>
          </p:cNvPicPr>
          <p:nvPr/>
        </p:nvPicPr>
        <p:blipFill>
          <a:blip r:embed="rId4"/>
          <a:srcRect/>
          <a:stretch>
            <a:fillRect/>
          </a:stretch>
        </p:blipFill>
        <p:spPr bwMode="auto">
          <a:xfrm>
            <a:off x="2652713" y="4325938"/>
            <a:ext cx="1619250" cy="720725"/>
          </a:xfrm>
          <a:prstGeom prst="rect">
            <a:avLst/>
          </a:prstGeom>
          <a:noFill/>
          <a:ln w="9525">
            <a:noFill/>
            <a:miter lim="800000"/>
            <a:headEnd/>
            <a:tailEnd/>
          </a:ln>
        </p:spPr>
      </p:pic>
      <p:sp>
        <p:nvSpPr>
          <p:cNvPr id="27654" name="TextBox 46087"/>
          <p:cNvSpPr txBox="1">
            <a:spLocks noChangeArrowheads="1"/>
          </p:cNvSpPr>
          <p:nvPr/>
        </p:nvSpPr>
        <p:spPr bwMode="auto">
          <a:xfrm>
            <a:off x="5105400" y="3890963"/>
            <a:ext cx="2616200" cy="1100137"/>
          </a:xfrm>
          <a:prstGeom prst="rect">
            <a:avLst/>
          </a:prstGeom>
          <a:noFill/>
          <a:ln w="9525" algn="ctr">
            <a:noFill/>
            <a:miter lim="800000"/>
            <a:headEnd/>
            <a:tailEnd/>
          </a:ln>
        </p:spPr>
        <p:txBody>
          <a:bodyPr lIns="91146" tIns="45574" rIns="91146" bIns="45574"/>
          <a:lstStyle/>
          <a:p>
            <a:pPr marL="228600" indent="-228600">
              <a:lnSpc>
                <a:spcPct val="85000"/>
              </a:lnSpc>
              <a:spcBef>
                <a:spcPct val="20000"/>
              </a:spcBef>
              <a:buClr>
                <a:srgbClr val="4496D1"/>
              </a:buClr>
              <a:buFont typeface="Wingdings" pitchFamily="2" charset="2"/>
              <a:buBlip>
                <a:blip r:embed="rId5"/>
              </a:buBlip>
            </a:pPr>
            <a:r>
              <a:rPr lang="en-US" sz="1400">
                <a:solidFill>
                  <a:srgbClr val="C0C0C0"/>
                </a:solidFill>
                <a:latin typeface="Segoe" pitchFamily="34" charset="0"/>
                <a:ea typeface="ＭＳ Ｐゴシック" pitchFamily="34" charset="-128"/>
              </a:rPr>
              <a:t>Indicates </a:t>
            </a:r>
            <a:r>
              <a:rPr lang="en-US" sz="1400" b="1">
                <a:solidFill>
                  <a:srgbClr val="C0C0C0"/>
                </a:solidFill>
                <a:latin typeface="Segoe" pitchFamily="34" charset="0"/>
                <a:ea typeface="ＭＳ Ｐゴシック" pitchFamily="34" charset="-128"/>
              </a:rPr>
              <a:t>compatibility, </a:t>
            </a:r>
            <a:br>
              <a:rPr lang="en-US" sz="1400" b="1">
                <a:solidFill>
                  <a:srgbClr val="C0C0C0"/>
                </a:solidFill>
                <a:latin typeface="Segoe" pitchFamily="34" charset="0"/>
                <a:ea typeface="ＭＳ Ｐゴシック" pitchFamily="34" charset="-128"/>
              </a:rPr>
            </a:br>
            <a:r>
              <a:rPr lang="en-US" sz="1400" b="1">
                <a:solidFill>
                  <a:srgbClr val="C0C0C0"/>
                </a:solidFill>
                <a:latin typeface="Segoe" pitchFamily="34" charset="0"/>
                <a:ea typeface="ＭＳ Ｐゴシック" pitchFamily="34" charset="-128"/>
              </a:rPr>
              <a:t>reliability, product quality</a:t>
            </a:r>
          </a:p>
          <a:p>
            <a:pPr marL="228600" indent="-228600">
              <a:lnSpc>
                <a:spcPct val="85000"/>
              </a:lnSpc>
              <a:spcBef>
                <a:spcPct val="20000"/>
              </a:spcBef>
              <a:buClr>
                <a:srgbClr val="4496D1"/>
              </a:buClr>
              <a:buFont typeface="Wingdings" pitchFamily="2" charset="2"/>
              <a:buBlip>
                <a:blip r:embed="rId5"/>
              </a:buBlip>
            </a:pPr>
            <a:r>
              <a:rPr lang="en-US" sz="1400">
                <a:solidFill>
                  <a:srgbClr val="C0C0C0"/>
                </a:solidFill>
                <a:latin typeface="Segoe" pitchFamily="34" charset="0"/>
                <a:ea typeface="ＭＳ Ｐゴシック" pitchFamily="34" charset="-128"/>
              </a:rPr>
              <a:t>Ensures Interop with Windows Vista, Xbox Live!</a:t>
            </a:r>
          </a:p>
          <a:p>
            <a:pPr marL="228600" indent="-228600">
              <a:lnSpc>
                <a:spcPct val="85000"/>
              </a:lnSpc>
              <a:spcBef>
                <a:spcPct val="20000"/>
              </a:spcBef>
              <a:buClr>
                <a:srgbClr val="4496D1"/>
              </a:buClr>
              <a:buFont typeface="Wingdings" pitchFamily="2" charset="2"/>
              <a:buBlip>
                <a:blip r:embed="rId5"/>
              </a:buBlip>
            </a:pPr>
            <a:r>
              <a:rPr lang="en-US" sz="1400">
                <a:solidFill>
                  <a:srgbClr val="C0C0C0"/>
                </a:solidFill>
                <a:latin typeface="Segoe" pitchFamily="34" charset="0"/>
                <a:ea typeface="ＭＳ Ｐゴシック" pitchFamily="34" charset="-128"/>
              </a:rPr>
              <a:t>Provides baseline setup, security, diagnostics, </a:t>
            </a:r>
            <a:r>
              <a:rPr lang="en-US" sz="1400" b="1">
                <a:solidFill>
                  <a:srgbClr val="C0C0C0"/>
                </a:solidFill>
                <a:latin typeface="Segoe" pitchFamily="34" charset="0"/>
                <a:ea typeface="ＭＳ Ｐゴシック" pitchFamily="34" charset="-128"/>
              </a:rPr>
              <a:t>performance</a:t>
            </a:r>
          </a:p>
        </p:txBody>
      </p:sp>
      <p:grpSp>
        <p:nvGrpSpPr>
          <p:cNvPr id="2" name="Group 7"/>
          <p:cNvGrpSpPr>
            <a:grpSpLocks/>
          </p:cNvGrpSpPr>
          <p:nvPr/>
        </p:nvGrpSpPr>
        <p:grpSpPr bwMode="auto">
          <a:xfrm>
            <a:off x="544513" y="901700"/>
            <a:ext cx="8175625" cy="5118100"/>
            <a:chOff x="343" y="568"/>
            <a:chExt cx="5150" cy="3224"/>
          </a:xfrm>
        </p:grpSpPr>
        <p:pic>
          <p:nvPicPr>
            <p:cNvPr id="27656" name="Picture 8" descr="cooltools-shape"/>
            <p:cNvPicPr>
              <a:picLocks noChangeAspect="1" noChangeArrowheads="1"/>
            </p:cNvPicPr>
            <p:nvPr/>
          </p:nvPicPr>
          <p:blipFill>
            <a:blip r:embed="rId6"/>
            <a:srcRect/>
            <a:stretch>
              <a:fillRect/>
            </a:stretch>
          </p:blipFill>
          <p:spPr bwMode="auto">
            <a:xfrm>
              <a:off x="1498" y="568"/>
              <a:ext cx="1334" cy="3224"/>
            </a:xfrm>
            <a:prstGeom prst="rect">
              <a:avLst/>
            </a:prstGeom>
            <a:noFill/>
            <a:ln w="9525">
              <a:noFill/>
              <a:miter lim="800000"/>
              <a:headEnd/>
              <a:tailEnd/>
            </a:ln>
          </p:spPr>
        </p:pic>
        <p:pic>
          <p:nvPicPr>
            <p:cNvPr id="27657" name="Picture 9" descr="cooltools-shape"/>
            <p:cNvPicPr>
              <a:picLocks noChangeAspect="1" noChangeArrowheads="1"/>
            </p:cNvPicPr>
            <p:nvPr/>
          </p:nvPicPr>
          <p:blipFill>
            <a:blip r:embed="rId7"/>
            <a:srcRect/>
            <a:stretch>
              <a:fillRect/>
            </a:stretch>
          </p:blipFill>
          <p:spPr bwMode="auto">
            <a:xfrm>
              <a:off x="343" y="663"/>
              <a:ext cx="5150" cy="1501"/>
            </a:xfrm>
            <a:prstGeom prst="rect">
              <a:avLst/>
            </a:prstGeom>
            <a:noFill/>
            <a:ln w="9525">
              <a:noFill/>
              <a:miter lim="800000"/>
              <a:headEnd/>
              <a:tailEnd/>
            </a:ln>
          </p:spPr>
        </p:pic>
        <p:sp>
          <p:nvSpPr>
            <p:cNvPr id="27658" name="TextBox 17414"/>
            <p:cNvSpPr txBox="1">
              <a:spLocks noChangeArrowheads="1"/>
            </p:cNvSpPr>
            <p:nvPr/>
          </p:nvSpPr>
          <p:spPr bwMode="auto">
            <a:xfrm>
              <a:off x="360" y="1061"/>
              <a:ext cx="1010" cy="634"/>
            </a:xfrm>
            <a:prstGeom prst="rect">
              <a:avLst/>
            </a:prstGeom>
            <a:noFill/>
            <a:ln w="9525">
              <a:noFill/>
              <a:miter lim="800000"/>
              <a:headEnd/>
              <a:tailEnd/>
            </a:ln>
          </p:spPr>
          <p:txBody>
            <a:bodyPr lIns="91417" tIns="45709" rIns="91417" bIns="45709">
              <a:spAutoFit/>
            </a:bodyPr>
            <a:lstStyle/>
            <a:p>
              <a:pPr algn="ctr">
                <a:buClr>
                  <a:schemeClr val="tx2"/>
                </a:buClr>
                <a:buSzPct val="95000"/>
                <a:buFont typeface="Wingdings" pitchFamily="2" charset="2"/>
                <a:buNone/>
              </a:pPr>
              <a:r>
                <a:rPr lang="en-US" sz="2000">
                  <a:solidFill>
                    <a:schemeClr val="bg1"/>
                  </a:solidFill>
                  <a:latin typeface="Segoe" pitchFamily="34" charset="0"/>
                  <a:ea typeface="ＭＳ Ｐゴシック" pitchFamily="34" charset="-128"/>
                </a:rPr>
                <a:t>“Certified For” (Premium)</a:t>
              </a:r>
              <a:endParaRPr lang="en-US" sz="2400">
                <a:solidFill>
                  <a:schemeClr val="bg1"/>
                </a:solidFill>
                <a:latin typeface="Segoe" pitchFamily="34" charset="0"/>
                <a:ea typeface="ＭＳ Ｐゴシック" pitchFamily="34" charset="-128"/>
              </a:endParaRPr>
            </a:p>
          </p:txBody>
        </p:sp>
        <p:sp>
          <p:nvSpPr>
            <p:cNvPr id="27659" name="TextBox 46086"/>
            <p:cNvSpPr txBox="1">
              <a:spLocks noChangeArrowheads="1"/>
            </p:cNvSpPr>
            <p:nvPr/>
          </p:nvSpPr>
          <p:spPr bwMode="auto">
            <a:xfrm>
              <a:off x="3216" y="804"/>
              <a:ext cx="1780" cy="1319"/>
            </a:xfrm>
            <a:prstGeom prst="rect">
              <a:avLst/>
            </a:prstGeom>
            <a:noFill/>
            <a:ln w="9525" algn="ctr">
              <a:noFill/>
              <a:miter lim="800000"/>
              <a:headEnd/>
              <a:tailEnd/>
            </a:ln>
          </p:spPr>
          <p:txBody>
            <a:bodyPr lIns="91146" tIns="45574" rIns="91146" bIns="45574"/>
            <a:lstStyle/>
            <a:p>
              <a:pPr marL="533400" lvl="1" indent="-257175">
                <a:lnSpc>
                  <a:spcPct val="85000"/>
                </a:lnSpc>
                <a:spcBef>
                  <a:spcPct val="20000"/>
                </a:spcBef>
                <a:buClr>
                  <a:srgbClr val="4496D1"/>
                </a:buClr>
                <a:buFont typeface="Wingdings" pitchFamily="2" charset="2"/>
                <a:buBlip>
                  <a:blip r:embed="rId5"/>
                </a:buBlip>
              </a:pPr>
              <a:r>
                <a:rPr lang="en-US" sz="1400">
                  <a:solidFill>
                    <a:schemeClr val="bg1"/>
                  </a:solidFill>
                  <a:latin typeface="Segoe" pitchFamily="34" charset="0"/>
                  <a:ea typeface="ＭＳ Ｐゴシック" pitchFamily="34" charset="-128"/>
                </a:rPr>
                <a:t>Enables </a:t>
              </a:r>
              <a:r>
                <a:rPr lang="en-US" sz="1400" b="1">
                  <a:solidFill>
                    <a:schemeClr val="bg1"/>
                  </a:solidFill>
                  <a:latin typeface="Segoe" pitchFamily="34" charset="0"/>
                  <a:ea typeface="ＭＳ Ｐゴシック" pitchFamily="34" charset="-128"/>
                </a:rPr>
                <a:t>Premium Experiences</a:t>
              </a:r>
            </a:p>
            <a:p>
              <a:pPr marL="533400" lvl="1" indent="-257175">
                <a:lnSpc>
                  <a:spcPct val="85000"/>
                </a:lnSpc>
                <a:spcBef>
                  <a:spcPct val="20000"/>
                </a:spcBef>
                <a:buClr>
                  <a:srgbClr val="4496D1"/>
                </a:buClr>
                <a:buFont typeface="Wingdings" pitchFamily="2" charset="2"/>
                <a:buBlip>
                  <a:blip r:embed="rId5"/>
                </a:buBlip>
              </a:pPr>
              <a:r>
                <a:rPr lang="en-US" sz="1400">
                  <a:solidFill>
                    <a:schemeClr val="bg1"/>
                  </a:solidFill>
                  <a:latin typeface="Segoe" pitchFamily="34" charset="0"/>
                  <a:ea typeface="ＭＳ Ｐゴシック" pitchFamily="34" charset="-128"/>
                </a:rPr>
                <a:t>Wireless Video Streaming: MCE to Extender (360, MCEv2/’Pika’)</a:t>
              </a:r>
            </a:p>
            <a:p>
              <a:pPr marL="533400" lvl="1" indent="-257175">
                <a:lnSpc>
                  <a:spcPct val="85000"/>
                </a:lnSpc>
                <a:spcBef>
                  <a:spcPct val="20000"/>
                </a:spcBef>
                <a:buClr>
                  <a:srgbClr val="4496D1"/>
                </a:buClr>
                <a:buFont typeface="Wingdings" pitchFamily="2" charset="2"/>
                <a:buBlip>
                  <a:blip r:embed="rId5"/>
                </a:buBlip>
              </a:pPr>
              <a:r>
                <a:rPr lang="en-US" sz="1400">
                  <a:solidFill>
                    <a:schemeClr val="bg1"/>
                  </a:solidFill>
                  <a:latin typeface="Segoe" pitchFamily="34" charset="0"/>
                  <a:ea typeface="ＭＳ Ｐゴシック" pitchFamily="34" charset="-128"/>
                </a:rPr>
                <a:t>5Ghz support ensures minimal traffic contention</a:t>
              </a:r>
            </a:p>
          </p:txBody>
        </p:sp>
        <p:pic>
          <p:nvPicPr>
            <p:cNvPr id="27660" name="Rectangle 17418"/>
            <p:cNvPicPr>
              <a:picLocks noChangeAspect="1" noChangeArrowheads="1"/>
            </p:cNvPicPr>
            <p:nvPr/>
          </p:nvPicPr>
          <p:blipFill>
            <a:blip r:embed="rId8"/>
            <a:srcRect/>
            <a:stretch>
              <a:fillRect/>
            </a:stretch>
          </p:blipFill>
          <p:spPr bwMode="auto">
            <a:xfrm>
              <a:off x="1820" y="948"/>
              <a:ext cx="662" cy="958"/>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152400" y="762000"/>
            <a:ext cx="8915400" cy="5943600"/>
          </a:xfrm>
          <a:prstGeom prst="roundRect">
            <a:avLst/>
          </a:prstGeom>
          <a:ln>
            <a:headEnd type="none" w="med" len="med"/>
            <a:tailEnd type="none" w="med" len="med"/>
          </a:ln>
          <a:effectLst>
            <a:glow rad="63500">
              <a:schemeClr val="accent3">
                <a:satMod val="175000"/>
                <a:alpha val="40000"/>
              </a:schemeClr>
            </a:glow>
          </a:effec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2" name="Title 1"/>
          <p:cNvSpPr>
            <a:spLocks noGrp="1"/>
          </p:cNvSpPr>
          <p:nvPr>
            <p:ph type="title"/>
          </p:nvPr>
        </p:nvSpPr>
        <p:spPr>
          <a:xfrm>
            <a:off x="457200" y="152400"/>
            <a:ext cx="8229600" cy="590931"/>
          </a:xfrm>
        </p:spPr>
        <p:txBody>
          <a:bodyPr/>
          <a:lstStyle/>
          <a:p>
            <a:r>
              <a:rPr lang="en-US" sz="3600" dirty="0" smtClean="0"/>
              <a:t>A few implementations…</a:t>
            </a:r>
            <a:endParaRPr lang="en-US" sz="4400" dirty="0"/>
          </a:p>
        </p:txBody>
      </p:sp>
      <p:pic>
        <p:nvPicPr>
          <p:cNvPr id="2052" name="Picture 4" descr="http://img5.pcpop.com/ProductImages/Leader/0/296/000296508.jpg"/>
          <p:cNvPicPr>
            <a:picLocks noChangeAspect="1" noChangeArrowheads="1"/>
          </p:cNvPicPr>
          <p:nvPr/>
        </p:nvPicPr>
        <p:blipFill>
          <a:blip r:embed="rId3"/>
          <a:srcRect/>
          <a:stretch>
            <a:fillRect/>
          </a:stretch>
        </p:blipFill>
        <p:spPr bwMode="auto">
          <a:xfrm>
            <a:off x="3352800" y="838200"/>
            <a:ext cx="2617900" cy="1955244"/>
          </a:xfrm>
          <a:prstGeom prst="rect">
            <a:avLst/>
          </a:prstGeom>
          <a:noFill/>
        </p:spPr>
      </p:pic>
      <p:sp>
        <p:nvSpPr>
          <p:cNvPr id="2056" name="AutoShape 8" descr="ftp://ftp10.dlink.com/images/products/DIR-660/DIR-660.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8" name="AutoShape 10" descr="ftp://ftp10.dlink.com/images/products/DIR-660/DIR-660.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60" name="Picture 12" descr="ftp://ftp10.dlink.com/images/products/DIR-660/DIR-660.jpg"/>
          <p:cNvPicPr>
            <a:picLocks noChangeAspect="1" noChangeArrowheads="1"/>
          </p:cNvPicPr>
          <p:nvPr/>
        </p:nvPicPr>
        <p:blipFill>
          <a:blip r:embed="rId4"/>
          <a:srcRect/>
          <a:stretch>
            <a:fillRect/>
          </a:stretch>
        </p:blipFill>
        <p:spPr bwMode="auto">
          <a:xfrm>
            <a:off x="533400" y="4648200"/>
            <a:ext cx="2193636" cy="1447800"/>
          </a:xfrm>
          <a:prstGeom prst="rect">
            <a:avLst/>
          </a:prstGeom>
          <a:noFill/>
        </p:spPr>
      </p:pic>
      <p:pic>
        <p:nvPicPr>
          <p:cNvPr id="2062" name="Picture 14" descr="http://msnbcmedia4.msn.com/j/msnbc/Components/Photos/070525/070525_xboxElite_vmed_1p.widec.jpg"/>
          <p:cNvPicPr>
            <a:picLocks noChangeAspect="1" noChangeArrowheads="1"/>
          </p:cNvPicPr>
          <p:nvPr/>
        </p:nvPicPr>
        <p:blipFill>
          <a:blip r:embed="rId5"/>
          <a:srcRect/>
          <a:stretch>
            <a:fillRect/>
          </a:stretch>
        </p:blipFill>
        <p:spPr bwMode="auto">
          <a:xfrm>
            <a:off x="3657600" y="2743200"/>
            <a:ext cx="1505844" cy="2152649"/>
          </a:xfrm>
          <a:prstGeom prst="rect">
            <a:avLst/>
          </a:prstGeom>
          <a:noFill/>
        </p:spPr>
      </p:pic>
      <p:pic>
        <p:nvPicPr>
          <p:cNvPr id="2066" name="Picture 18" descr="http://gallery.techarena.in/data/513/Seagate_Maxtor_Fusion.jpg"/>
          <p:cNvPicPr>
            <a:picLocks noChangeAspect="1" noChangeArrowheads="1"/>
          </p:cNvPicPr>
          <p:nvPr/>
        </p:nvPicPr>
        <p:blipFill>
          <a:blip r:embed="rId6" cstate="print"/>
          <a:srcRect/>
          <a:stretch>
            <a:fillRect/>
          </a:stretch>
        </p:blipFill>
        <p:spPr bwMode="auto">
          <a:xfrm>
            <a:off x="7391400" y="2438400"/>
            <a:ext cx="1539875" cy="1416235"/>
          </a:xfrm>
          <a:prstGeom prst="rect">
            <a:avLst/>
          </a:prstGeom>
          <a:noFill/>
        </p:spPr>
      </p:pic>
      <p:pic>
        <p:nvPicPr>
          <p:cNvPr id="2070" name="Picture 22" descr="http://www.danheller.com/images/FAQ/Business/Lark/epson-printer.jpg"/>
          <p:cNvPicPr>
            <a:picLocks noChangeAspect="1" noChangeArrowheads="1"/>
          </p:cNvPicPr>
          <p:nvPr/>
        </p:nvPicPr>
        <p:blipFill>
          <a:blip r:embed="rId7"/>
          <a:srcRect/>
          <a:stretch>
            <a:fillRect/>
          </a:stretch>
        </p:blipFill>
        <p:spPr bwMode="auto">
          <a:xfrm>
            <a:off x="457200" y="1143000"/>
            <a:ext cx="1752600" cy="1752600"/>
          </a:xfrm>
          <a:prstGeom prst="rect">
            <a:avLst/>
          </a:prstGeom>
          <a:noFill/>
        </p:spPr>
      </p:pic>
      <p:pic>
        <p:nvPicPr>
          <p:cNvPr id="2072" name="Picture 24" descr="Linksys Media Center Extender - DMA 2100"/>
          <p:cNvPicPr>
            <a:picLocks noChangeAspect="1" noChangeArrowheads="1"/>
          </p:cNvPicPr>
          <p:nvPr/>
        </p:nvPicPr>
        <p:blipFill>
          <a:blip r:embed="rId8" cstate="print"/>
          <a:srcRect/>
          <a:stretch>
            <a:fillRect/>
          </a:stretch>
        </p:blipFill>
        <p:spPr bwMode="auto">
          <a:xfrm>
            <a:off x="3657600" y="5029200"/>
            <a:ext cx="1939990" cy="1362860"/>
          </a:xfrm>
          <a:prstGeom prst="rect">
            <a:avLst/>
          </a:prstGeom>
          <a:noFill/>
        </p:spPr>
      </p:pic>
      <p:pic>
        <p:nvPicPr>
          <p:cNvPr id="2074" name="Picture 26" descr="ftp://ftp10.dlink.com/images/products/DSM-750/DSM-750.jpg"/>
          <p:cNvPicPr>
            <a:picLocks noChangeAspect="1" noChangeArrowheads="1"/>
          </p:cNvPicPr>
          <p:nvPr/>
        </p:nvPicPr>
        <p:blipFill>
          <a:blip r:embed="rId9"/>
          <a:srcRect/>
          <a:stretch>
            <a:fillRect/>
          </a:stretch>
        </p:blipFill>
        <p:spPr bwMode="auto">
          <a:xfrm>
            <a:off x="5943600" y="990600"/>
            <a:ext cx="2552700" cy="1296772"/>
          </a:xfrm>
          <a:prstGeom prst="rect">
            <a:avLst/>
          </a:prstGeom>
          <a:noFill/>
        </p:spPr>
      </p:pic>
      <p:pic>
        <p:nvPicPr>
          <p:cNvPr id="168962" name="Picture 2" descr="http://www.boygeniusreport.com/wp-content/uploads/image/image-thumb10.png">
            <a:hlinkClick r:id="rId10"/>
          </p:cNvPr>
          <p:cNvPicPr>
            <a:picLocks noChangeAspect="1" noChangeArrowheads="1"/>
          </p:cNvPicPr>
          <p:nvPr/>
        </p:nvPicPr>
        <p:blipFill>
          <a:blip r:embed="rId11" cstate="print"/>
          <a:srcRect/>
          <a:stretch>
            <a:fillRect/>
          </a:stretch>
        </p:blipFill>
        <p:spPr bwMode="auto">
          <a:xfrm>
            <a:off x="6019800" y="2819400"/>
            <a:ext cx="1272540" cy="1590675"/>
          </a:xfrm>
          <a:prstGeom prst="rect">
            <a:avLst/>
          </a:prstGeom>
          <a:noFill/>
        </p:spPr>
      </p:pic>
      <p:pic>
        <p:nvPicPr>
          <p:cNvPr id="168964" name="Picture 4" descr="http://www.linksys.com/servlet/Satellite?blobcol=urldata&amp;blobheadername1=Content-Type&amp;blobheadername2=Content-Disposition&amp;blobheadervalue1=image%2Fjpeg&amp;blobheadervalue2=inline%3B+filename%3DWRT160N_lrg.jpg&amp;blobkey=id&amp;blobtable=MungoBlobs&amp;blobwhere=1193776891610&amp;ssbinary=true"/>
          <p:cNvPicPr>
            <a:picLocks noChangeAspect="1" noChangeArrowheads="1"/>
          </p:cNvPicPr>
          <p:nvPr/>
        </p:nvPicPr>
        <p:blipFill>
          <a:blip r:embed="rId12"/>
          <a:srcRect/>
          <a:stretch>
            <a:fillRect/>
          </a:stretch>
        </p:blipFill>
        <p:spPr bwMode="auto">
          <a:xfrm>
            <a:off x="4953000" y="2514600"/>
            <a:ext cx="1304279" cy="1339850"/>
          </a:xfrm>
          <a:prstGeom prst="rect">
            <a:avLst/>
          </a:prstGeom>
          <a:noFill/>
        </p:spPr>
      </p:pic>
      <p:pic>
        <p:nvPicPr>
          <p:cNvPr id="168966" name="Picture 6" descr="http://www.netgear.com/upload/product/wpn824/enus_colordome-lores_product_wpn824.jpg"/>
          <p:cNvPicPr>
            <a:picLocks noChangeAspect="1" noChangeArrowheads="1"/>
          </p:cNvPicPr>
          <p:nvPr/>
        </p:nvPicPr>
        <p:blipFill>
          <a:blip r:embed="rId13"/>
          <a:srcRect/>
          <a:stretch>
            <a:fillRect/>
          </a:stretch>
        </p:blipFill>
        <p:spPr bwMode="auto">
          <a:xfrm>
            <a:off x="1600200" y="2971800"/>
            <a:ext cx="2024063" cy="1295400"/>
          </a:xfrm>
          <a:prstGeom prst="rect">
            <a:avLst/>
          </a:prstGeom>
          <a:noFill/>
        </p:spPr>
      </p:pic>
      <p:pic>
        <p:nvPicPr>
          <p:cNvPr id="168968" name="Picture 8" descr="Tattoo Gallery">
            <a:hlinkClick r:id="rId14"/>
          </p:cNvPr>
          <p:cNvPicPr>
            <a:picLocks noChangeAspect="1" noChangeArrowheads="1"/>
          </p:cNvPicPr>
          <p:nvPr/>
        </p:nvPicPr>
        <p:blipFill>
          <a:blip r:embed="rId15"/>
          <a:srcRect l="16271" r="51186"/>
          <a:stretch>
            <a:fillRect/>
          </a:stretch>
        </p:blipFill>
        <p:spPr bwMode="auto">
          <a:xfrm>
            <a:off x="2514600" y="762000"/>
            <a:ext cx="914400" cy="2047876"/>
          </a:xfrm>
          <a:prstGeom prst="rect">
            <a:avLst/>
          </a:prstGeom>
          <a:noFill/>
        </p:spPr>
      </p:pic>
      <p:pic>
        <p:nvPicPr>
          <p:cNvPr id="168969" name="Picture 9" descr="http://c1.neweggimages.com/NeweggImage/productimage/33-122-219-04.jpg"/>
          <p:cNvPicPr>
            <a:picLocks noChangeAspect="1" noChangeArrowheads="1"/>
          </p:cNvPicPr>
          <p:nvPr/>
        </p:nvPicPr>
        <p:blipFill>
          <a:blip r:embed="rId16"/>
          <a:srcRect/>
          <a:stretch>
            <a:fillRect/>
          </a:stretch>
        </p:blipFill>
        <p:spPr bwMode="auto">
          <a:xfrm>
            <a:off x="5562600" y="4419600"/>
            <a:ext cx="2946400" cy="2209800"/>
          </a:xfrm>
          <a:prstGeom prst="rect">
            <a:avLst/>
          </a:prstGeom>
          <a:noFill/>
        </p:spPr>
      </p:pic>
      <p:pic>
        <p:nvPicPr>
          <p:cNvPr id="2068" name="Picture 20" descr="http://www.engadget.com/media/2006/06/buffalo-nas.jpg"/>
          <p:cNvPicPr>
            <a:picLocks noChangeAspect="1" noChangeArrowheads="1"/>
          </p:cNvPicPr>
          <p:nvPr/>
        </p:nvPicPr>
        <p:blipFill>
          <a:blip r:embed="rId17"/>
          <a:srcRect/>
          <a:stretch>
            <a:fillRect/>
          </a:stretch>
        </p:blipFill>
        <p:spPr bwMode="auto">
          <a:xfrm>
            <a:off x="228600" y="3429000"/>
            <a:ext cx="1630900" cy="10668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070"/>
                                        </p:tgtEl>
                                        <p:attrNameLst>
                                          <p:attrName>style.visibility</p:attrName>
                                        </p:attrNameLst>
                                      </p:cBhvr>
                                      <p:to>
                                        <p:strVal val="visible"/>
                                      </p:to>
                                    </p:set>
                                    <p:animEffect transition="in" filter="dissolve">
                                      <p:cBhvr>
                                        <p:cTn id="7" dur="500"/>
                                        <p:tgtEl>
                                          <p:spTgt spid="2070"/>
                                        </p:tgtEl>
                                      </p:cBhvr>
                                    </p:animEffect>
                                  </p:childTnLst>
                                </p:cTn>
                              </p:par>
                              <p:par>
                                <p:cTn id="8" presetID="9" presetClass="entr" presetSubtype="0" fill="hold" nodeType="withEffect">
                                  <p:stCondLst>
                                    <p:cond delay="0"/>
                                  </p:stCondLst>
                                  <p:childTnLst>
                                    <p:set>
                                      <p:cBhvr>
                                        <p:cTn id="9" dur="1" fill="hold">
                                          <p:stCondLst>
                                            <p:cond delay="0"/>
                                          </p:stCondLst>
                                        </p:cTn>
                                        <p:tgtEl>
                                          <p:spTgt spid="168968"/>
                                        </p:tgtEl>
                                        <p:attrNameLst>
                                          <p:attrName>style.visibility</p:attrName>
                                        </p:attrNameLst>
                                      </p:cBhvr>
                                      <p:to>
                                        <p:strVal val="visible"/>
                                      </p:to>
                                    </p:set>
                                    <p:animEffect transition="in" filter="dissolve">
                                      <p:cBhvr>
                                        <p:cTn id="10" dur="500"/>
                                        <p:tgtEl>
                                          <p:spTgt spid="168968"/>
                                        </p:tgtEl>
                                      </p:cBhvr>
                                    </p:animEffect>
                                  </p:childTnLst>
                                </p:cTn>
                              </p:par>
                              <p:par>
                                <p:cTn id="11" presetID="9" presetClass="entr" presetSubtype="0" fill="hold" nodeType="withEffect">
                                  <p:stCondLst>
                                    <p:cond delay="0"/>
                                  </p:stCondLst>
                                  <p:childTnLst>
                                    <p:set>
                                      <p:cBhvr>
                                        <p:cTn id="12" dur="1" fill="hold">
                                          <p:stCondLst>
                                            <p:cond delay="0"/>
                                          </p:stCondLst>
                                        </p:cTn>
                                        <p:tgtEl>
                                          <p:spTgt spid="2052"/>
                                        </p:tgtEl>
                                        <p:attrNameLst>
                                          <p:attrName>style.visibility</p:attrName>
                                        </p:attrNameLst>
                                      </p:cBhvr>
                                      <p:to>
                                        <p:strVal val="visible"/>
                                      </p:to>
                                    </p:set>
                                    <p:animEffect transition="in" filter="dissolve">
                                      <p:cBhvr>
                                        <p:cTn id="13" dur="500"/>
                                        <p:tgtEl>
                                          <p:spTgt spid="2052"/>
                                        </p:tgtEl>
                                      </p:cBhvr>
                                    </p:animEffect>
                                  </p:childTnLst>
                                </p:cTn>
                              </p:par>
                              <p:par>
                                <p:cTn id="14" presetID="9" presetClass="entr" presetSubtype="0" fill="hold" nodeType="withEffect">
                                  <p:stCondLst>
                                    <p:cond delay="0"/>
                                  </p:stCondLst>
                                  <p:childTnLst>
                                    <p:set>
                                      <p:cBhvr>
                                        <p:cTn id="15" dur="1" fill="hold">
                                          <p:stCondLst>
                                            <p:cond delay="0"/>
                                          </p:stCondLst>
                                        </p:cTn>
                                        <p:tgtEl>
                                          <p:spTgt spid="2060"/>
                                        </p:tgtEl>
                                        <p:attrNameLst>
                                          <p:attrName>style.visibility</p:attrName>
                                        </p:attrNameLst>
                                      </p:cBhvr>
                                      <p:to>
                                        <p:strVal val="visible"/>
                                      </p:to>
                                    </p:set>
                                    <p:animEffect transition="in" filter="dissolve">
                                      <p:cBhvr>
                                        <p:cTn id="16" dur="500"/>
                                        <p:tgtEl>
                                          <p:spTgt spid="2060"/>
                                        </p:tgtEl>
                                      </p:cBhvr>
                                    </p:animEffect>
                                  </p:childTnLst>
                                </p:cTn>
                              </p:par>
                              <p:par>
                                <p:cTn id="17" presetID="9" presetClass="entr" presetSubtype="0" fill="hold" nodeType="withEffect">
                                  <p:stCondLst>
                                    <p:cond delay="0"/>
                                  </p:stCondLst>
                                  <p:childTnLst>
                                    <p:set>
                                      <p:cBhvr>
                                        <p:cTn id="18" dur="1" fill="hold">
                                          <p:stCondLst>
                                            <p:cond delay="0"/>
                                          </p:stCondLst>
                                        </p:cTn>
                                        <p:tgtEl>
                                          <p:spTgt spid="2062"/>
                                        </p:tgtEl>
                                        <p:attrNameLst>
                                          <p:attrName>style.visibility</p:attrName>
                                        </p:attrNameLst>
                                      </p:cBhvr>
                                      <p:to>
                                        <p:strVal val="visible"/>
                                      </p:to>
                                    </p:set>
                                    <p:animEffect transition="in" filter="dissolve">
                                      <p:cBhvr>
                                        <p:cTn id="19" dur="500"/>
                                        <p:tgtEl>
                                          <p:spTgt spid="2062"/>
                                        </p:tgtEl>
                                      </p:cBhvr>
                                    </p:animEffect>
                                  </p:childTnLst>
                                </p:cTn>
                              </p:par>
                              <p:par>
                                <p:cTn id="20" presetID="9" presetClass="entr" presetSubtype="0" fill="hold" nodeType="withEffect">
                                  <p:stCondLst>
                                    <p:cond delay="0"/>
                                  </p:stCondLst>
                                  <p:childTnLst>
                                    <p:set>
                                      <p:cBhvr>
                                        <p:cTn id="21" dur="1" fill="hold">
                                          <p:stCondLst>
                                            <p:cond delay="0"/>
                                          </p:stCondLst>
                                        </p:cTn>
                                        <p:tgtEl>
                                          <p:spTgt spid="2066"/>
                                        </p:tgtEl>
                                        <p:attrNameLst>
                                          <p:attrName>style.visibility</p:attrName>
                                        </p:attrNameLst>
                                      </p:cBhvr>
                                      <p:to>
                                        <p:strVal val="visible"/>
                                      </p:to>
                                    </p:set>
                                    <p:animEffect transition="in" filter="dissolve">
                                      <p:cBhvr>
                                        <p:cTn id="22" dur="500"/>
                                        <p:tgtEl>
                                          <p:spTgt spid="2066"/>
                                        </p:tgtEl>
                                      </p:cBhvr>
                                    </p:animEffect>
                                  </p:childTnLst>
                                </p:cTn>
                              </p:par>
                              <p:par>
                                <p:cTn id="23" presetID="9" presetClass="entr" presetSubtype="0" fill="hold" nodeType="withEffect">
                                  <p:stCondLst>
                                    <p:cond delay="0"/>
                                  </p:stCondLst>
                                  <p:childTnLst>
                                    <p:set>
                                      <p:cBhvr>
                                        <p:cTn id="24" dur="1" fill="hold">
                                          <p:stCondLst>
                                            <p:cond delay="0"/>
                                          </p:stCondLst>
                                        </p:cTn>
                                        <p:tgtEl>
                                          <p:spTgt spid="168966"/>
                                        </p:tgtEl>
                                        <p:attrNameLst>
                                          <p:attrName>style.visibility</p:attrName>
                                        </p:attrNameLst>
                                      </p:cBhvr>
                                      <p:to>
                                        <p:strVal val="visible"/>
                                      </p:to>
                                    </p:set>
                                    <p:animEffect transition="in" filter="dissolve">
                                      <p:cBhvr>
                                        <p:cTn id="25" dur="500"/>
                                        <p:tgtEl>
                                          <p:spTgt spid="168966"/>
                                        </p:tgtEl>
                                      </p:cBhvr>
                                    </p:animEffect>
                                  </p:childTnLst>
                                </p:cTn>
                              </p:par>
                              <p:par>
                                <p:cTn id="26" presetID="9" presetClass="entr" presetSubtype="0" fill="hold" nodeType="withEffect">
                                  <p:stCondLst>
                                    <p:cond delay="0"/>
                                  </p:stCondLst>
                                  <p:childTnLst>
                                    <p:set>
                                      <p:cBhvr>
                                        <p:cTn id="27" dur="1" fill="hold">
                                          <p:stCondLst>
                                            <p:cond delay="0"/>
                                          </p:stCondLst>
                                        </p:cTn>
                                        <p:tgtEl>
                                          <p:spTgt spid="2068"/>
                                        </p:tgtEl>
                                        <p:attrNameLst>
                                          <p:attrName>style.visibility</p:attrName>
                                        </p:attrNameLst>
                                      </p:cBhvr>
                                      <p:to>
                                        <p:strVal val="visible"/>
                                      </p:to>
                                    </p:set>
                                    <p:animEffect transition="in" filter="dissolve">
                                      <p:cBhvr>
                                        <p:cTn id="28" dur="500"/>
                                        <p:tgtEl>
                                          <p:spTgt spid="2068"/>
                                        </p:tgtEl>
                                      </p:cBhvr>
                                    </p:animEffect>
                                  </p:childTnLst>
                                </p:cTn>
                              </p:par>
                              <p:par>
                                <p:cTn id="29" presetID="9" presetClass="entr" presetSubtype="0" fill="hold" nodeType="withEffect">
                                  <p:stCondLst>
                                    <p:cond delay="0"/>
                                  </p:stCondLst>
                                  <p:childTnLst>
                                    <p:set>
                                      <p:cBhvr>
                                        <p:cTn id="30" dur="1" fill="hold">
                                          <p:stCondLst>
                                            <p:cond delay="0"/>
                                          </p:stCondLst>
                                        </p:cTn>
                                        <p:tgtEl>
                                          <p:spTgt spid="2072"/>
                                        </p:tgtEl>
                                        <p:attrNameLst>
                                          <p:attrName>style.visibility</p:attrName>
                                        </p:attrNameLst>
                                      </p:cBhvr>
                                      <p:to>
                                        <p:strVal val="visible"/>
                                      </p:to>
                                    </p:set>
                                    <p:animEffect transition="in" filter="dissolve">
                                      <p:cBhvr>
                                        <p:cTn id="31" dur="500"/>
                                        <p:tgtEl>
                                          <p:spTgt spid="2072"/>
                                        </p:tgtEl>
                                      </p:cBhvr>
                                    </p:animEffect>
                                  </p:childTnLst>
                                </p:cTn>
                              </p:par>
                              <p:par>
                                <p:cTn id="32" presetID="9" presetClass="entr" presetSubtype="0" fill="hold" nodeType="withEffect">
                                  <p:stCondLst>
                                    <p:cond delay="0"/>
                                  </p:stCondLst>
                                  <p:childTnLst>
                                    <p:set>
                                      <p:cBhvr>
                                        <p:cTn id="33" dur="1" fill="hold">
                                          <p:stCondLst>
                                            <p:cond delay="0"/>
                                          </p:stCondLst>
                                        </p:cTn>
                                        <p:tgtEl>
                                          <p:spTgt spid="2074"/>
                                        </p:tgtEl>
                                        <p:attrNameLst>
                                          <p:attrName>style.visibility</p:attrName>
                                        </p:attrNameLst>
                                      </p:cBhvr>
                                      <p:to>
                                        <p:strVal val="visible"/>
                                      </p:to>
                                    </p:set>
                                    <p:animEffect transition="in" filter="dissolve">
                                      <p:cBhvr>
                                        <p:cTn id="34" dur="500"/>
                                        <p:tgtEl>
                                          <p:spTgt spid="2074"/>
                                        </p:tgtEl>
                                      </p:cBhvr>
                                    </p:animEffect>
                                  </p:childTnLst>
                                </p:cTn>
                              </p:par>
                              <p:par>
                                <p:cTn id="35" presetID="9" presetClass="entr" presetSubtype="0" fill="hold" nodeType="withEffect">
                                  <p:stCondLst>
                                    <p:cond delay="0"/>
                                  </p:stCondLst>
                                  <p:childTnLst>
                                    <p:set>
                                      <p:cBhvr>
                                        <p:cTn id="36" dur="1" fill="hold">
                                          <p:stCondLst>
                                            <p:cond delay="0"/>
                                          </p:stCondLst>
                                        </p:cTn>
                                        <p:tgtEl>
                                          <p:spTgt spid="168962"/>
                                        </p:tgtEl>
                                        <p:attrNameLst>
                                          <p:attrName>style.visibility</p:attrName>
                                        </p:attrNameLst>
                                      </p:cBhvr>
                                      <p:to>
                                        <p:strVal val="visible"/>
                                      </p:to>
                                    </p:set>
                                    <p:animEffect transition="in" filter="dissolve">
                                      <p:cBhvr>
                                        <p:cTn id="37" dur="500"/>
                                        <p:tgtEl>
                                          <p:spTgt spid="168962"/>
                                        </p:tgtEl>
                                      </p:cBhvr>
                                    </p:animEffect>
                                  </p:childTnLst>
                                </p:cTn>
                              </p:par>
                              <p:par>
                                <p:cTn id="38" presetID="9" presetClass="entr" presetSubtype="0" fill="hold" nodeType="withEffect">
                                  <p:stCondLst>
                                    <p:cond delay="0"/>
                                  </p:stCondLst>
                                  <p:childTnLst>
                                    <p:set>
                                      <p:cBhvr>
                                        <p:cTn id="39" dur="1" fill="hold">
                                          <p:stCondLst>
                                            <p:cond delay="0"/>
                                          </p:stCondLst>
                                        </p:cTn>
                                        <p:tgtEl>
                                          <p:spTgt spid="168969"/>
                                        </p:tgtEl>
                                        <p:attrNameLst>
                                          <p:attrName>style.visibility</p:attrName>
                                        </p:attrNameLst>
                                      </p:cBhvr>
                                      <p:to>
                                        <p:strVal val="visible"/>
                                      </p:to>
                                    </p:set>
                                    <p:animEffect transition="in" filter="dissolve">
                                      <p:cBhvr>
                                        <p:cTn id="40" dur="500"/>
                                        <p:tgtEl>
                                          <p:spTgt spid="168969"/>
                                        </p:tgtEl>
                                      </p:cBhvr>
                                    </p:animEffect>
                                  </p:childTnLst>
                                </p:cTn>
                              </p:par>
                              <p:par>
                                <p:cTn id="41" presetID="9" presetClass="entr" presetSubtype="0" fill="hold" nodeType="withEffect">
                                  <p:stCondLst>
                                    <p:cond delay="0"/>
                                  </p:stCondLst>
                                  <p:childTnLst>
                                    <p:set>
                                      <p:cBhvr>
                                        <p:cTn id="42" dur="1" fill="hold">
                                          <p:stCondLst>
                                            <p:cond delay="0"/>
                                          </p:stCondLst>
                                        </p:cTn>
                                        <p:tgtEl>
                                          <p:spTgt spid="168964"/>
                                        </p:tgtEl>
                                        <p:attrNameLst>
                                          <p:attrName>style.visibility</p:attrName>
                                        </p:attrNameLst>
                                      </p:cBhvr>
                                      <p:to>
                                        <p:strVal val="visible"/>
                                      </p:to>
                                    </p:set>
                                    <p:animEffect transition="in" filter="dissolve">
                                      <p:cBhvr>
                                        <p:cTn id="43" dur="500"/>
                                        <p:tgtEl>
                                          <p:spTgt spid="168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a:xfrm>
            <a:off x="381000" y="225425"/>
            <a:ext cx="8667750" cy="1144929"/>
          </a:xfrm>
        </p:spPr>
        <p:txBody>
          <a:bodyPr/>
          <a:lstStyle/>
          <a:p>
            <a:pPr eaLnBrk="1" hangingPunct="1">
              <a:defRPr/>
            </a:pPr>
            <a:r>
              <a:rPr lang="en-US" sz="4400" dirty="0" smtClean="0">
                <a:effectLst>
                  <a:outerShdw blurRad="38100" dist="38100" dir="2700000" algn="tl">
                    <a:srgbClr val="000000">
                      <a:alpha val="43137"/>
                    </a:srgbClr>
                  </a:outerShdw>
                </a:effectLst>
                <a:sym typeface="Wingdings" pitchFamily="2" charset="2"/>
              </a:rPr>
              <a:t>Device Futures</a:t>
            </a:r>
            <a:br>
              <a:rPr lang="en-US" sz="4400" dirty="0" smtClean="0">
                <a:effectLst>
                  <a:outerShdw blurRad="38100" dist="38100" dir="2700000" algn="tl">
                    <a:srgbClr val="000000">
                      <a:alpha val="43137"/>
                    </a:srgbClr>
                  </a:outerShdw>
                </a:effectLst>
                <a:sym typeface="Wingdings" pitchFamily="2" charset="2"/>
              </a:rPr>
            </a:br>
            <a:r>
              <a:rPr lang="en-US" sz="3200" dirty="0" smtClean="0">
                <a:solidFill>
                  <a:schemeClr val="accent1"/>
                </a:solidFill>
                <a:effectLst>
                  <a:outerShdw blurRad="38100" dist="38100" dir="2700000" algn="tl">
                    <a:srgbClr val="000000">
                      <a:alpha val="43137"/>
                    </a:srgbClr>
                  </a:outerShdw>
                </a:effectLst>
                <a:sym typeface="Wingdings" pitchFamily="2" charset="2"/>
              </a:rPr>
              <a:t>Unified model</a:t>
            </a:r>
          </a:p>
        </p:txBody>
      </p:sp>
      <p:sp>
        <p:nvSpPr>
          <p:cNvPr id="373763" name="Rectangle 3"/>
          <p:cNvSpPr>
            <a:spLocks noGrp="1" noChangeArrowheads="1"/>
          </p:cNvSpPr>
          <p:nvPr>
            <p:ph type="body" idx="1"/>
          </p:nvPr>
        </p:nvSpPr>
        <p:spPr>
          <a:xfrm>
            <a:off x="381000" y="1900238"/>
            <a:ext cx="8539163" cy="914400"/>
          </a:xfrm>
        </p:spPr>
        <p:txBody>
          <a:bodyPr/>
          <a:lstStyle/>
          <a:p>
            <a:pPr marL="457200" indent="-457200" eaLnBrk="1" hangingPunct="1">
              <a:defRPr/>
            </a:pPr>
            <a:r>
              <a:rPr lang="en-US" sz="2800" smtClean="0">
                <a:effectLst>
                  <a:outerShdw blurRad="38100" dist="38100" dir="2700000" algn="tl">
                    <a:srgbClr val="000000">
                      <a:alpha val="43137"/>
                    </a:srgbClr>
                  </a:outerShdw>
                </a:effectLst>
                <a:sym typeface="Wingdings" pitchFamily="2" charset="2"/>
              </a:rPr>
              <a:t>Unification of IP and directly connected devices</a:t>
            </a:r>
          </a:p>
          <a:p>
            <a:pPr lvl="1" indent="-400050" eaLnBrk="1" hangingPunct="1">
              <a:defRPr/>
            </a:pPr>
            <a:r>
              <a:rPr lang="en-US" sz="2400" smtClean="0">
                <a:effectLst>
                  <a:outerShdw blurRad="38100" dist="38100" dir="2700000" algn="tl">
                    <a:srgbClr val="000000">
                      <a:alpha val="43137"/>
                    </a:srgbClr>
                  </a:outerShdw>
                </a:effectLst>
                <a:sym typeface="Wingdings" pitchFamily="2" charset="2"/>
              </a:rPr>
              <a:t>Users should not have to care about the bus</a:t>
            </a:r>
            <a:endParaRPr lang="en-US" sz="2400" smtClean="0">
              <a:effectLst>
                <a:outerShdw blurRad="38100" dist="38100" dir="2700000" algn="tl">
                  <a:srgbClr val="000000">
                    <a:alpha val="43137"/>
                  </a:srgbClr>
                </a:outerShdw>
              </a:effectLst>
            </a:endParaRPr>
          </a:p>
        </p:txBody>
      </p:sp>
      <p:grpSp>
        <p:nvGrpSpPr>
          <p:cNvPr id="2" name="Group 16"/>
          <p:cNvGrpSpPr>
            <a:grpSpLocks/>
          </p:cNvGrpSpPr>
          <p:nvPr/>
        </p:nvGrpSpPr>
        <p:grpSpPr bwMode="auto">
          <a:xfrm>
            <a:off x="3524250" y="4791075"/>
            <a:ext cx="3633788" cy="1847850"/>
            <a:chOff x="2880" y="2880"/>
            <a:chExt cx="2544" cy="1344"/>
          </a:xfrm>
        </p:grpSpPr>
        <p:sp>
          <p:nvSpPr>
            <p:cNvPr id="373781" name="Oval 6"/>
            <p:cNvSpPr>
              <a:spLocks/>
            </p:cNvSpPr>
            <p:nvPr/>
          </p:nvSpPr>
          <p:spPr bwMode="auto">
            <a:xfrm>
              <a:off x="2880" y="2880"/>
              <a:ext cx="2544" cy="1344"/>
            </a:xfrm>
            <a:prstGeom prst="ellipse">
              <a:avLst/>
            </a:prstGeom>
            <a:gradFill rotWithShape="1">
              <a:gsLst>
                <a:gs pos="0">
                  <a:schemeClr val="hlink">
                    <a:alpha val="50000"/>
                  </a:schemeClr>
                </a:gs>
                <a:gs pos="50000">
                  <a:schemeClr val="hlink">
                    <a:gamma/>
                    <a:tint val="33725"/>
                    <a:invGamma/>
                  </a:schemeClr>
                </a:gs>
                <a:gs pos="100000">
                  <a:schemeClr val="hlink">
                    <a:alpha val="50000"/>
                  </a:schemeClr>
                </a:gs>
              </a:gsLst>
              <a:lin ang="2700000" scaled="1"/>
            </a:gradFill>
            <a:ln w="12700" algn="ctr">
              <a:solidFill>
                <a:srgbClr val="66CC66"/>
              </a:solidFill>
              <a:round/>
              <a:headEnd/>
              <a:tailEnd/>
            </a:ln>
          </p:spPr>
          <p:txBody>
            <a:bodyPr wrap="none" lIns="80988" tIns="40494" rIns="80988" bIns="40494" anchor="b" anchorCtr="1"/>
            <a:lstStyle/>
            <a:p>
              <a:pPr defTabSz="809625" eaLnBrk="0">
                <a:lnSpc>
                  <a:spcPct val="90000"/>
                </a:lnSpc>
                <a:spcBef>
                  <a:spcPct val="30000"/>
                </a:spcBef>
                <a:defRPr/>
              </a:pPr>
              <a:r>
                <a:rPr lang="en-US" sz="2100">
                  <a:solidFill>
                    <a:schemeClr val="bg2"/>
                  </a:solidFill>
                  <a:latin typeface="Segoe" pitchFamily="34" charset="0"/>
                  <a:cs typeface="Arial" charset="0"/>
                  <a:sym typeface="Wingdings" pitchFamily="2" charset="2"/>
                </a:rPr>
                <a:t>Directly Connected</a:t>
              </a:r>
            </a:p>
          </p:txBody>
        </p:sp>
        <p:pic>
          <p:nvPicPr>
            <p:cNvPr id="26640" name="Picture 22"/>
            <p:cNvPicPr>
              <a:picLocks noChangeArrowheads="1"/>
            </p:cNvPicPr>
            <p:nvPr/>
          </p:nvPicPr>
          <p:blipFill>
            <a:blip r:embed="rId4"/>
            <a:srcRect/>
            <a:stretch>
              <a:fillRect/>
            </a:stretch>
          </p:blipFill>
          <p:spPr bwMode="auto">
            <a:xfrm>
              <a:off x="3216" y="3264"/>
              <a:ext cx="343" cy="424"/>
            </a:xfrm>
            <a:prstGeom prst="rect">
              <a:avLst/>
            </a:prstGeom>
            <a:noFill/>
            <a:ln w="9525">
              <a:noFill/>
              <a:miter lim="800000"/>
              <a:headEnd/>
              <a:tailEnd/>
            </a:ln>
          </p:spPr>
        </p:pic>
        <p:pic>
          <p:nvPicPr>
            <p:cNvPr id="26641" name="Picture 23"/>
            <p:cNvPicPr>
              <a:picLocks noChangeArrowheads="1"/>
            </p:cNvPicPr>
            <p:nvPr/>
          </p:nvPicPr>
          <p:blipFill>
            <a:blip r:embed="rId5"/>
            <a:srcRect/>
            <a:stretch>
              <a:fillRect/>
            </a:stretch>
          </p:blipFill>
          <p:spPr bwMode="auto">
            <a:xfrm>
              <a:off x="3792" y="3024"/>
              <a:ext cx="419" cy="472"/>
            </a:xfrm>
            <a:prstGeom prst="rect">
              <a:avLst/>
            </a:prstGeom>
            <a:noFill/>
            <a:ln w="9525">
              <a:noFill/>
              <a:miter lim="800000"/>
              <a:headEnd/>
              <a:tailEnd/>
            </a:ln>
          </p:spPr>
        </p:pic>
        <p:pic>
          <p:nvPicPr>
            <p:cNvPr id="26642" name="Picture 24"/>
            <p:cNvPicPr>
              <a:picLocks noChangeArrowheads="1"/>
            </p:cNvPicPr>
            <p:nvPr/>
          </p:nvPicPr>
          <p:blipFill>
            <a:blip r:embed="rId6"/>
            <a:srcRect/>
            <a:stretch>
              <a:fillRect/>
            </a:stretch>
          </p:blipFill>
          <p:spPr bwMode="auto">
            <a:xfrm>
              <a:off x="4800" y="3264"/>
              <a:ext cx="426" cy="365"/>
            </a:xfrm>
            <a:prstGeom prst="rect">
              <a:avLst/>
            </a:prstGeom>
            <a:noFill/>
            <a:ln w="9525">
              <a:noFill/>
              <a:miter lim="800000"/>
              <a:headEnd/>
              <a:tailEnd/>
            </a:ln>
          </p:spPr>
        </p:pic>
        <p:pic>
          <p:nvPicPr>
            <p:cNvPr id="26643" name="Picture 25"/>
            <p:cNvPicPr>
              <a:picLocks noChangeArrowheads="1"/>
            </p:cNvPicPr>
            <p:nvPr/>
          </p:nvPicPr>
          <p:blipFill>
            <a:blip r:embed="rId7"/>
            <a:srcRect/>
            <a:stretch>
              <a:fillRect/>
            </a:stretch>
          </p:blipFill>
          <p:spPr bwMode="auto">
            <a:xfrm>
              <a:off x="4368" y="3216"/>
              <a:ext cx="196" cy="518"/>
            </a:xfrm>
            <a:prstGeom prst="rect">
              <a:avLst/>
            </a:prstGeom>
            <a:noFill/>
            <a:ln w="9525">
              <a:noFill/>
              <a:miter lim="800000"/>
              <a:headEnd/>
              <a:tailEnd/>
            </a:ln>
          </p:spPr>
        </p:pic>
      </p:grpSp>
      <p:grpSp>
        <p:nvGrpSpPr>
          <p:cNvPr id="3" name="Group 27"/>
          <p:cNvGrpSpPr>
            <a:grpSpLocks/>
          </p:cNvGrpSpPr>
          <p:nvPr/>
        </p:nvGrpSpPr>
        <p:grpSpPr bwMode="auto">
          <a:xfrm>
            <a:off x="3524250" y="2847975"/>
            <a:ext cx="3633788" cy="1849438"/>
            <a:chOff x="2880" y="1296"/>
            <a:chExt cx="2544" cy="1344"/>
          </a:xfrm>
        </p:grpSpPr>
        <p:sp>
          <p:nvSpPr>
            <p:cNvPr id="373787" name="Oval 5"/>
            <p:cNvSpPr>
              <a:spLocks/>
            </p:cNvSpPr>
            <p:nvPr/>
          </p:nvSpPr>
          <p:spPr bwMode="auto">
            <a:xfrm>
              <a:off x="2880" y="1296"/>
              <a:ext cx="2544" cy="1344"/>
            </a:xfrm>
            <a:prstGeom prst="ellipse">
              <a:avLst/>
            </a:prstGeom>
            <a:gradFill rotWithShape="0">
              <a:gsLst>
                <a:gs pos="0">
                  <a:schemeClr val="accent2">
                    <a:alpha val="30000"/>
                  </a:schemeClr>
                </a:gs>
                <a:gs pos="50000">
                  <a:schemeClr val="accent2">
                    <a:gamma/>
                    <a:tint val="33725"/>
                    <a:invGamma/>
                  </a:schemeClr>
                </a:gs>
                <a:gs pos="100000">
                  <a:schemeClr val="accent2">
                    <a:alpha val="30000"/>
                  </a:schemeClr>
                </a:gs>
              </a:gsLst>
              <a:lin ang="2700000" scaled="1"/>
            </a:gradFill>
            <a:ln w="12700" algn="ctr">
              <a:solidFill>
                <a:srgbClr val="F95513"/>
              </a:solidFill>
              <a:round/>
              <a:headEnd/>
              <a:tailEnd/>
            </a:ln>
          </p:spPr>
          <p:txBody>
            <a:bodyPr wrap="none" lIns="80988" tIns="40494" rIns="80988" bIns="40494" anchor="b" anchorCtr="1"/>
            <a:lstStyle/>
            <a:p>
              <a:pPr defTabSz="809625" eaLnBrk="0">
                <a:lnSpc>
                  <a:spcPct val="90000"/>
                </a:lnSpc>
                <a:spcBef>
                  <a:spcPct val="30000"/>
                </a:spcBef>
                <a:defRPr/>
              </a:pPr>
              <a:r>
                <a:rPr lang="en-US" sz="2100">
                  <a:solidFill>
                    <a:schemeClr val="bg2"/>
                  </a:solidFill>
                  <a:latin typeface="Segoe" pitchFamily="34" charset="0"/>
                  <a:cs typeface="Arial" charset="0"/>
                  <a:sym typeface="Wingdings" pitchFamily="2" charset="2"/>
                </a:rPr>
                <a:t>IP Network</a:t>
              </a:r>
            </a:p>
          </p:txBody>
        </p:sp>
        <p:pic>
          <p:nvPicPr>
            <p:cNvPr id="26635" name="Picture 28"/>
            <p:cNvPicPr>
              <a:picLocks noChangeArrowheads="1"/>
            </p:cNvPicPr>
            <p:nvPr/>
          </p:nvPicPr>
          <p:blipFill>
            <a:blip r:embed="rId8"/>
            <a:srcRect/>
            <a:stretch>
              <a:fillRect/>
            </a:stretch>
          </p:blipFill>
          <p:spPr bwMode="auto">
            <a:xfrm>
              <a:off x="3600" y="1392"/>
              <a:ext cx="375" cy="432"/>
            </a:xfrm>
            <a:prstGeom prst="rect">
              <a:avLst/>
            </a:prstGeom>
            <a:noFill/>
            <a:ln w="9525">
              <a:noFill/>
              <a:miter lim="800000"/>
              <a:headEnd/>
              <a:tailEnd/>
            </a:ln>
          </p:spPr>
        </p:pic>
        <p:pic>
          <p:nvPicPr>
            <p:cNvPr id="26636" name="Picture 29"/>
            <p:cNvPicPr>
              <a:picLocks noChangeArrowheads="1"/>
            </p:cNvPicPr>
            <p:nvPr/>
          </p:nvPicPr>
          <p:blipFill>
            <a:blip r:embed="rId9"/>
            <a:srcRect/>
            <a:stretch>
              <a:fillRect/>
            </a:stretch>
          </p:blipFill>
          <p:spPr bwMode="auto">
            <a:xfrm>
              <a:off x="4512" y="1632"/>
              <a:ext cx="720" cy="575"/>
            </a:xfrm>
            <a:prstGeom prst="rect">
              <a:avLst/>
            </a:prstGeom>
            <a:noFill/>
            <a:ln w="9525">
              <a:noFill/>
              <a:miter lim="800000"/>
              <a:headEnd/>
              <a:tailEnd/>
            </a:ln>
          </p:spPr>
        </p:pic>
        <p:pic>
          <p:nvPicPr>
            <p:cNvPr id="26637" name="Picture 30"/>
            <p:cNvPicPr>
              <a:picLocks noChangeArrowheads="1"/>
            </p:cNvPicPr>
            <p:nvPr/>
          </p:nvPicPr>
          <p:blipFill>
            <a:blip r:embed="rId10"/>
            <a:srcRect/>
            <a:stretch>
              <a:fillRect/>
            </a:stretch>
          </p:blipFill>
          <p:spPr bwMode="auto">
            <a:xfrm>
              <a:off x="3168" y="1584"/>
              <a:ext cx="428" cy="720"/>
            </a:xfrm>
            <a:prstGeom prst="rect">
              <a:avLst/>
            </a:prstGeom>
            <a:noFill/>
            <a:ln w="9525">
              <a:noFill/>
              <a:miter lim="800000"/>
              <a:headEnd/>
              <a:tailEnd/>
            </a:ln>
          </p:spPr>
        </p:pic>
        <p:pic>
          <p:nvPicPr>
            <p:cNvPr id="26638" name="Picture 31"/>
            <p:cNvPicPr>
              <a:picLocks noChangeArrowheads="1"/>
            </p:cNvPicPr>
            <p:nvPr/>
          </p:nvPicPr>
          <p:blipFill>
            <a:blip r:embed="rId11">
              <a:clrChange>
                <a:clrFrom>
                  <a:srgbClr val="FFFFFF"/>
                </a:clrFrom>
                <a:clrTo>
                  <a:srgbClr val="FFFFFF">
                    <a:alpha val="0"/>
                  </a:srgbClr>
                </a:clrTo>
              </a:clrChange>
            </a:blip>
            <a:srcRect/>
            <a:stretch>
              <a:fillRect/>
            </a:stretch>
          </p:blipFill>
          <p:spPr bwMode="auto">
            <a:xfrm>
              <a:off x="4080" y="1392"/>
              <a:ext cx="338" cy="686"/>
            </a:xfrm>
            <a:prstGeom prst="rect">
              <a:avLst/>
            </a:prstGeom>
            <a:noFill/>
            <a:ln w="9525">
              <a:noFill/>
              <a:miter lim="800000"/>
              <a:headEnd/>
              <a:tailEnd/>
            </a:ln>
          </p:spPr>
        </p:pic>
      </p:grpSp>
      <p:pic>
        <p:nvPicPr>
          <p:cNvPr id="26630" name="Picture 32" descr="Del OptiPlex Windows XP Home"/>
          <p:cNvPicPr>
            <a:picLocks noChangeAspect="1" noChangeArrowheads="1"/>
          </p:cNvPicPr>
          <p:nvPr/>
        </p:nvPicPr>
        <p:blipFill>
          <a:blip r:embed="rId12"/>
          <a:srcRect/>
          <a:stretch>
            <a:fillRect/>
          </a:stretch>
        </p:blipFill>
        <p:spPr bwMode="auto">
          <a:xfrm>
            <a:off x="952500" y="3786188"/>
            <a:ext cx="1920875" cy="1795462"/>
          </a:xfrm>
          <a:prstGeom prst="rect">
            <a:avLst/>
          </a:prstGeom>
          <a:noFill/>
          <a:ln w="9525">
            <a:noFill/>
            <a:miter lim="800000"/>
            <a:headEnd/>
            <a:tailEnd/>
          </a:ln>
        </p:spPr>
      </p:pic>
      <p:sp>
        <p:nvSpPr>
          <p:cNvPr id="373793" name="AutoShape 21"/>
          <p:cNvSpPr>
            <a:spLocks/>
          </p:cNvSpPr>
          <p:nvPr/>
        </p:nvSpPr>
        <p:spPr bwMode="auto">
          <a:xfrm rot="-1784693">
            <a:off x="2763838" y="4249738"/>
            <a:ext cx="1014412" cy="330200"/>
          </a:xfrm>
          <a:prstGeom prst="rightArrow">
            <a:avLst>
              <a:gd name="adj1" fmla="val 48917"/>
              <a:gd name="adj2" fmla="val 89006"/>
            </a:avLst>
          </a:prstGeom>
          <a:gradFill rotWithShape="1">
            <a:gsLst>
              <a:gs pos="0">
                <a:srgbClr val="5E91E4">
                  <a:alpha val="0"/>
                </a:srgbClr>
              </a:gs>
              <a:gs pos="100000">
                <a:schemeClr val="tx1">
                  <a:alpha val="95000"/>
                </a:schemeClr>
              </a:gs>
            </a:gsLst>
            <a:lin ang="0" scaled="1"/>
          </a:gradFill>
          <a:ln w="12700" algn="ctr">
            <a:noFill/>
            <a:miter lim="800000"/>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373794" name="AutoShape 21"/>
          <p:cNvSpPr>
            <a:spLocks/>
          </p:cNvSpPr>
          <p:nvPr/>
        </p:nvSpPr>
        <p:spPr bwMode="auto">
          <a:xfrm>
            <a:off x="2967038" y="4565650"/>
            <a:ext cx="1014412" cy="330200"/>
          </a:xfrm>
          <a:prstGeom prst="rightArrow">
            <a:avLst>
              <a:gd name="adj1" fmla="val 48917"/>
              <a:gd name="adj2" fmla="val 89006"/>
            </a:avLst>
          </a:prstGeom>
          <a:gradFill rotWithShape="1">
            <a:gsLst>
              <a:gs pos="0">
                <a:srgbClr val="5E91E4">
                  <a:alpha val="0"/>
                </a:srgbClr>
              </a:gs>
              <a:gs pos="100000">
                <a:schemeClr val="tx1">
                  <a:alpha val="95000"/>
                </a:schemeClr>
              </a:gs>
            </a:gsLst>
            <a:lin ang="0" scaled="1"/>
          </a:gradFill>
          <a:ln w="12700" algn="ctr">
            <a:noFill/>
            <a:miter lim="800000"/>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sp>
        <p:nvSpPr>
          <p:cNvPr id="373795" name="AutoShape 21"/>
          <p:cNvSpPr>
            <a:spLocks/>
          </p:cNvSpPr>
          <p:nvPr/>
        </p:nvSpPr>
        <p:spPr bwMode="auto">
          <a:xfrm rot="1784693" flipV="1">
            <a:off x="2773363" y="4900613"/>
            <a:ext cx="1014412" cy="330200"/>
          </a:xfrm>
          <a:prstGeom prst="rightArrow">
            <a:avLst>
              <a:gd name="adj1" fmla="val 48917"/>
              <a:gd name="adj2" fmla="val 89006"/>
            </a:avLst>
          </a:prstGeom>
          <a:gradFill rotWithShape="1">
            <a:gsLst>
              <a:gs pos="0">
                <a:srgbClr val="5E91E4">
                  <a:alpha val="0"/>
                </a:srgbClr>
              </a:gs>
              <a:gs pos="100000">
                <a:schemeClr val="tx1">
                  <a:alpha val="95000"/>
                </a:schemeClr>
              </a:gs>
            </a:gsLst>
            <a:lin ang="0" scaled="1"/>
          </a:gradFill>
          <a:ln w="12700" algn="ctr">
            <a:noFill/>
            <a:miter lim="800000"/>
            <a:headEnd/>
            <a:tailEnd/>
          </a:ln>
        </p:spPr>
        <p:txBody>
          <a:bodyPr/>
          <a:lstStyle/>
          <a:p>
            <a:pPr>
              <a:defRPr/>
            </a:pPr>
            <a:endParaRPr lang="en-US">
              <a:effectLst>
                <a:outerShdw blurRad="38100" dist="38100" dir="2700000" algn="tl">
                  <a:srgbClr val="000000">
                    <a:alpha val="43137"/>
                  </a:srgbClr>
                </a:outerShdw>
              </a:effectLst>
              <a:latin typeface="Arial" charset="0"/>
            </a:endParaRPr>
          </a:p>
        </p:txBody>
      </p:sp>
      <p:pic>
        <p:nvPicPr>
          <p:cNvPr id="47106" name="Picture 2" descr="http://bink.nu/photos/news_article_images/images/9947/500x350.aspx"/>
          <p:cNvPicPr>
            <a:picLocks noChangeAspect="1" noChangeArrowheads="1"/>
          </p:cNvPicPr>
          <p:nvPr/>
        </p:nvPicPr>
        <p:blipFill>
          <a:blip r:embed="rId13" cstate="print"/>
          <a:srcRect/>
          <a:stretch>
            <a:fillRect/>
          </a:stretch>
        </p:blipFill>
        <p:spPr bwMode="auto">
          <a:xfrm rot="21188256">
            <a:off x="1167096" y="3907841"/>
            <a:ext cx="860806" cy="784430"/>
          </a:xfrm>
          <a:prstGeom prst="rect">
            <a:avLst/>
          </a:prstGeom>
          <a:noFill/>
        </p:spPr>
      </p:pic>
      <p:sp>
        <p:nvSpPr>
          <p:cNvPr id="21" name="Rectangle 20"/>
          <p:cNvSpPr/>
          <p:nvPr/>
        </p:nvSpPr>
        <p:spPr bwMode="auto">
          <a:xfrm rot="21209145">
            <a:off x="990600" y="3886200"/>
            <a:ext cx="1143000" cy="762000"/>
          </a:xfrm>
          <a:prstGeom prst="rect">
            <a:avLst/>
          </a:prstGeom>
          <a:noFill/>
          <a:ln w="9525" cap="flat" cmpd="sng" algn="ctr">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22" name="Rectangle 21"/>
          <p:cNvSpPr/>
          <p:nvPr/>
        </p:nvSpPr>
        <p:spPr bwMode="auto">
          <a:xfrm rot="21228614">
            <a:off x="1161608" y="3903493"/>
            <a:ext cx="859536" cy="786384"/>
          </a:xfrm>
          <a:prstGeom prst="rect">
            <a:avLst/>
          </a:prstGeom>
          <a:solidFill>
            <a:schemeClr val="tx1">
              <a:lumMod val="85000"/>
              <a:alpha val="32000"/>
            </a:schemeClr>
          </a:solidFill>
          <a:ln w="9525" cap="flat" cmpd="sng" algn="ctr">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22222E-6 0 L 0.00416 0.11898 " pathEditMode="relative" rAng="0" ptsTypes="AA">
                                      <p:cBhvr>
                                        <p:cTn id="6" dur="2000" fill="hold"/>
                                        <p:tgtEl>
                                          <p:spTgt spid="3"/>
                                        </p:tgtEl>
                                        <p:attrNameLst>
                                          <p:attrName>ppt_x</p:attrName>
                                          <p:attrName>ppt_y</p:attrName>
                                        </p:attrNameLst>
                                      </p:cBhvr>
                                      <p:rCtr x="2" y="59"/>
                                    </p:animMotion>
                                  </p:childTnLst>
                                </p:cTn>
                              </p:par>
                              <p:par>
                                <p:cTn id="7" presetID="64" presetClass="path" presetSubtype="0" accel="50000" decel="50000" fill="hold" nodeType="withEffect">
                                  <p:stCondLst>
                                    <p:cond delay="0"/>
                                  </p:stCondLst>
                                  <p:childTnLst>
                                    <p:animMotion origin="layout" path="M 2.22222E-6 -3.33333E-6 L 0.00416 -0.11898 " pathEditMode="relative" rAng="0" ptsTypes="AA">
                                      <p:cBhvr>
                                        <p:cTn id="8" dur="2000" fill="hold"/>
                                        <p:tgtEl>
                                          <p:spTgt spid="2"/>
                                        </p:tgtEl>
                                        <p:attrNameLst>
                                          <p:attrName>ppt_x</p:attrName>
                                          <p:attrName>ppt_y</p:attrName>
                                        </p:attrNameLst>
                                      </p:cBhvr>
                                      <p:rCtr x="2" y="-59"/>
                                    </p:animMotion>
                                  </p:childTnLst>
                                </p:cTn>
                              </p:par>
                              <p:par>
                                <p:cTn id="9" presetID="9" presetClass="exit" presetSubtype="0" fill="hold" grpId="0" nodeType="withEffect">
                                  <p:stCondLst>
                                    <p:cond delay="0"/>
                                  </p:stCondLst>
                                  <p:childTnLst>
                                    <p:animEffect transition="out" filter="dissolve">
                                      <p:cBhvr>
                                        <p:cTn id="10" dur="500"/>
                                        <p:tgtEl>
                                          <p:spTgt spid="373793"/>
                                        </p:tgtEl>
                                      </p:cBhvr>
                                    </p:animEffect>
                                    <p:set>
                                      <p:cBhvr>
                                        <p:cTn id="11" dur="1" fill="hold">
                                          <p:stCondLst>
                                            <p:cond delay="499"/>
                                          </p:stCondLst>
                                        </p:cTn>
                                        <p:tgtEl>
                                          <p:spTgt spid="373793"/>
                                        </p:tgtEl>
                                        <p:attrNameLst>
                                          <p:attrName>style.visibility</p:attrName>
                                        </p:attrNameLst>
                                      </p:cBhvr>
                                      <p:to>
                                        <p:strVal val="hidden"/>
                                      </p:to>
                                    </p:set>
                                  </p:childTnLst>
                                </p:cTn>
                              </p:par>
                              <p:par>
                                <p:cTn id="12" presetID="9" presetClass="exit" presetSubtype="0" fill="hold" grpId="0" nodeType="withEffect">
                                  <p:stCondLst>
                                    <p:cond delay="0"/>
                                  </p:stCondLst>
                                  <p:childTnLst>
                                    <p:animEffect transition="out" filter="dissolve">
                                      <p:cBhvr>
                                        <p:cTn id="13" dur="500"/>
                                        <p:tgtEl>
                                          <p:spTgt spid="373795"/>
                                        </p:tgtEl>
                                      </p:cBhvr>
                                    </p:animEffect>
                                    <p:set>
                                      <p:cBhvr>
                                        <p:cTn id="14" dur="1" fill="hold">
                                          <p:stCondLst>
                                            <p:cond delay="499"/>
                                          </p:stCondLst>
                                        </p:cTn>
                                        <p:tgtEl>
                                          <p:spTgt spid="373795"/>
                                        </p:tgtEl>
                                        <p:attrNameLst>
                                          <p:attrName>style.visibility</p:attrName>
                                        </p:attrNameLst>
                                      </p:cBhvr>
                                      <p:to>
                                        <p:strVal val="hidden"/>
                                      </p:to>
                                    </p:set>
                                  </p:childTnLst>
                                </p:cTn>
                              </p:par>
                            </p:childTnLst>
                          </p:cTn>
                        </p:par>
                        <p:par>
                          <p:cTn id="15" fill="hold">
                            <p:stCondLst>
                              <p:cond delay="2000"/>
                            </p:stCondLst>
                            <p:childTnLst>
                              <p:par>
                                <p:cTn id="16" presetID="9" presetClass="entr" presetSubtype="0" fill="hold" grpId="0" nodeType="afterEffect">
                                  <p:stCondLst>
                                    <p:cond delay="0"/>
                                  </p:stCondLst>
                                  <p:childTnLst>
                                    <p:set>
                                      <p:cBhvr>
                                        <p:cTn id="17" dur="1" fill="hold">
                                          <p:stCondLst>
                                            <p:cond delay="0"/>
                                          </p:stCondLst>
                                        </p:cTn>
                                        <p:tgtEl>
                                          <p:spTgt spid="373794"/>
                                        </p:tgtEl>
                                        <p:attrNameLst>
                                          <p:attrName>style.visibility</p:attrName>
                                        </p:attrNameLst>
                                      </p:cBhvr>
                                      <p:to>
                                        <p:strVal val="visible"/>
                                      </p:to>
                                    </p:set>
                                    <p:animEffect transition="in" filter="dissolve">
                                      <p:cBhvr>
                                        <p:cTn id="18" dur="500"/>
                                        <p:tgtEl>
                                          <p:spTgt spid="37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793" grpId="0" animBg="1"/>
      <p:bldP spid="373794" grpId="0" animBg="1"/>
      <p:bldP spid="37379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to Action</a:t>
            </a:r>
            <a:endParaRPr lang="en-US" dirty="0"/>
          </a:p>
        </p:txBody>
      </p:sp>
      <p:sp>
        <p:nvSpPr>
          <p:cNvPr id="4" name="Content Placeholder 3"/>
          <p:cNvSpPr>
            <a:spLocks noGrp="1"/>
          </p:cNvSpPr>
          <p:nvPr>
            <p:ph idx="1"/>
          </p:nvPr>
        </p:nvSpPr>
        <p:spPr>
          <a:xfrm>
            <a:off x="381000" y="1417638"/>
            <a:ext cx="8443913" cy="4376583"/>
          </a:xfrm>
        </p:spPr>
        <p:txBody>
          <a:bodyPr/>
          <a:lstStyle/>
          <a:p>
            <a:r>
              <a:rPr lang="en-US" dirty="0" smtClean="0"/>
              <a:t>Depend on Continuity of Investment</a:t>
            </a:r>
          </a:p>
          <a:p>
            <a:r>
              <a:rPr lang="en-US" dirty="0" smtClean="0"/>
              <a:t>Leverage Windows Plumbing!</a:t>
            </a:r>
          </a:p>
          <a:p>
            <a:r>
              <a:rPr lang="en-US" dirty="0" smtClean="0"/>
              <a:t>The Rally Stack:  Implement, Build on top, Move up!</a:t>
            </a:r>
          </a:p>
          <a:p>
            <a:r>
              <a:rPr lang="en-US" dirty="0" smtClean="0"/>
              <a:t>Attend Circuit City, PnP-X sessions </a:t>
            </a:r>
          </a:p>
          <a:p>
            <a:r>
              <a:rPr lang="en-US" dirty="0" smtClean="0"/>
              <a:t>Partner with Feature Teams for Success in 2008 and 2009</a:t>
            </a:r>
          </a:p>
          <a:p>
            <a:endParaRPr lang="en-US" dirty="0"/>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Microsoft logo and tagline"/>
          <p:cNvPicPr>
            <a:picLocks noChangeAspect="1" noChangeArrowheads="1"/>
          </p:cNvPicPr>
          <p:nvPr/>
        </p:nvPicPr>
        <p:blipFill>
          <a:blip r:embed="rId3">
            <a:lum bright="50000"/>
          </a:blip>
          <a:srcRect/>
          <a:stretch>
            <a:fillRect/>
          </a:stretch>
        </p:blipFill>
        <p:spPr bwMode="black">
          <a:xfrm>
            <a:off x="1598613" y="2516188"/>
            <a:ext cx="5913437" cy="1276350"/>
          </a:xfrm>
          <a:prstGeom prst="rect">
            <a:avLst/>
          </a:prstGeom>
          <a:noFill/>
          <a:ln w="9525">
            <a:noFill/>
            <a:miter lim="800000"/>
            <a:headEnd/>
            <a:tailEnd/>
          </a:ln>
        </p:spPr>
      </p:pic>
      <p:sp>
        <p:nvSpPr>
          <p:cNvPr id="25603" name="Text Box 6"/>
          <p:cNvSpPr txBox="1">
            <a:spLocks noChangeArrowheads="1"/>
          </p:cNvSpPr>
          <p:nvPr/>
        </p:nvSpPr>
        <p:spPr bwMode="auto">
          <a:xfrm>
            <a:off x="301163" y="5346981"/>
            <a:ext cx="8532812" cy="517525"/>
          </a:xfrm>
          <a:prstGeom prst="rect">
            <a:avLst/>
          </a:prstGeom>
          <a:noFill/>
          <a:ln w="12700">
            <a:noFill/>
            <a:miter lim="800000"/>
            <a:headEnd type="none" w="sm" len="sm"/>
            <a:tailEnd type="none" w="sm" len="sm"/>
          </a:ln>
        </p:spPr>
        <p:txBody>
          <a:bodyPr>
            <a:spAutoFit/>
          </a:bodyPr>
          <a:lstStyle/>
          <a:p>
            <a:pPr eaLnBrk="0" hangingPunct="0"/>
            <a:r>
              <a:rPr lang="en-US" sz="700" dirty="0"/>
              <a:t>© 2006 Microsoft Corporation. All rights reserved. Microsoft, Windows, Windows Vista and other product names are or may be registered trademarks and/or trademarks in the U.S. and/or other countries.</a:t>
            </a:r>
          </a:p>
          <a:p>
            <a:pPr eaLnBrk="0" hangingPunct="0"/>
            <a:r>
              <a:rPr lang="en-US" sz="700" dirty="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br>
            <a:r>
              <a:rPr lang="en-US" sz="700" dirty="0"/>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ctangle 65538"/>
          <p:cNvPicPr>
            <a:picLocks noChangeAspect="1" noChangeArrowheads="1"/>
          </p:cNvPicPr>
          <p:nvPr/>
        </p:nvPicPr>
        <p:blipFill>
          <a:blip r:embed="rId3">
            <a:lum bright="6000"/>
          </a:blip>
          <a:srcRect/>
          <a:stretch>
            <a:fillRect/>
          </a:stretch>
        </p:blipFill>
        <p:spPr bwMode="auto">
          <a:xfrm>
            <a:off x="152400" y="685800"/>
            <a:ext cx="8991600" cy="5562600"/>
          </a:xfrm>
          <a:prstGeom prst="rect">
            <a:avLst/>
          </a:prstGeom>
          <a:noFill/>
          <a:ln w="9525">
            <a:noFill/>
            <a:miter lim="800000"/>
            <a:headEnd/>
            <a:tailEnd/>
          </a:ln>
        </p:spPr>
      </p:pic>
      <p:sp>
        <p:nvSpPr>
          <p:cNvPr id="6" name="TextBox 5"/>
          <p:cNvSpPr txBox="1"/>
          <p:nvPr/>
        </p:nvSpPr>
        <p:spPr>
          <a:xfrm>
            <a:off x="990600" y="1905000"/>
            <a:ext cx="7696200" cy="3139321"/>
          </a:xfrm>
          <a:prstGeom prst="rect">
            <a:avLst/>
          </a:prstGeom>
          <a:noFill/>
        </p:spPr>
        <p:txBody>
          <a:bodyPr wrap="square" rtlCol="0">
            <a:spAutoFit/>
          </a:bodyPr>
          <a:lstStyle/>
          <a:p>
            <a:r>
              <a:rPr lang="en-US" dirty="0" err="1" smtClean="0">
                <a:solidFill>
                  <a:schemeClr val="bg1"/>
                </a:solidFill>
              </a:rPr>
              <a:t>JupiterResearch</a:t>
            </a:r>
            <a:r>
              <a:rPr lang="en-US" dirty="0" smtClean="0">
                <a:solidFill>
                  <a:schemeClr val="bg1"/>
                </a:solidFill>
              </a:rPr>
              <a:t> believes the complexity of consumer technology will </a:t>
            </a:r>
            <a:r>
              <a:rPr lang="en-US" b="1" dirty="0" smtClean="0">
                <a:solidFill>
                  <a:schemeClr val="bg1"/>
                </a:solidFill>
              </a:rPr>
              <a:t>only get worse </a:t>
            </a:r>
            <a:r>
              <a:rPr lang="en-US" dirty="0" smtClean="0">
                <a:solidFill>
                  <a:schemeClr val="bg1"/>
                </a:solidFill>
              </a:rPr>
              <a:t>… and that will not be good for any industry initiatives. </a:t>
            </a:r>
          </a:p>
          <a:p>
            <a:endParaRPr lang="en-US" dirty="0" smtClean="0">
              <a:solidFill>
                <a:schemeClr val="bg1"/>
              </a:solidFill>
            </a:endParaRPr>
          </a:p>
          <a:p>
            <a:r>
              <a:rPr lang="en-US" dirty="0" smtClean="0">
                <a:solidFill>
                  <a:schemeClr val="bg1"/>
                </a:solidFill>
              </a:rPr>
              <a:t>Functions must be </a:t>
            </a:r>
            <a:r>
              <a:rPr lang="en-US" b="1" dirty="0" smtClean="0">
                <a:solidFill>
                  <a:schemeClr val="bg1"/>
                </a:solidFill>
              </a:rPr>
              <a:t>task centric </a:t>
            </a:r>
            <a:r>
              <a:rPr lang="en-US" dirty="0" smtClean="0">
                <a:solidFill>
                  <a:schemeClr val="bg1"/>
                </a:solidFill>
              </a:rPr>
              <a:t>(e.g., do you want to view your TV when away from home?) as opposed to </a:t>
            </a:r>
            <a:r>
              <a:rPr lang="en-US" b="1" dirty="0" smtClean="0">
                <a:solidFill>
                  <a:schemeClr val="bg1"/>
                </a:solidFill>
              </a:rPr>
              <a:t>tech centric </a:t>
            </a:r>
            <a:r>
              <a:rPr lang="en-US" dirty="0" smtClean="0">
                <a:solidFill>
                  <a:schemeClr val="bg1"/>
                </a:solidFill>
              </a:rPr>
              <a:t>(e.g., Do you want to forward ports 8800 and 81000 for remote access?). </a:t>
            </a:r>
          </a:p>
          <a:p>
            <a:endParaRPr lang="en-US" dirty="0" smtClean="0">
              <a:solidFill>
                <a:schemeClr val="bg1"/>
              </a:solidFill>
            </a:endParaRPr>
          </a:p>
          <a:p>
            <a:r>
              <a:rPr lang="en-US" dirty="0" smtClean="0">
                <a:solidFill>
                  <a:schemeClr val="bg1"/>
                </a:solidFill>
              </a:rPr>
              <a:t>Vendors must leverage clear, easy-to-understand wizards for consumers to walk through complex processes… &lt;or risk failure.&gt;</a:t>
            </a:r>
          </a:p>
          <a:p>
            <a:endParaRPr lang="en-US" dirty="0" smtClean="0">
              <a:solidFill>
                <a:schemeClr val="bg1"/>
              </a:solidFill>
            </a:endParaRPr>
          </a:p>
          <a:p>
            <a:r>
              <a:rPr lang="en-US" dirty="0" smtClean="0">
                <a:solidFill>
                  <a:schemeClr val="bg1"/>
                </a:solidFill>
              </a:rPr>
              <a:t>	</a:t>
            </a:r>
            <a:r>
              <a:rPr lang="en-US" sz="1100" dirty="0" smtClean="0">
                <a:solidFill>
                  <a:schemeClr val="bg1"/>
                </a:solidFill>
              </a:rPr>
              <a:t>- Michael </a:t>
            </a:r>
            <a:r>
              <a:rPr lang="en-US" sz="1100" dirty="0" err="1" smtClean="0">
                <a:solidFill>
                  <a:schemeClr val="bg1"/>
                </a:solidFill>
              </a:rPr>
              <a:t>Gartenberg</a:t>
            </a:r>
            <a:r>
              <a:rPr lang="en-US" sz="1100" dirty="0" smtClean="0">
                <a:solidFill>
                  <a:schemeClr val="bg1"/>
                </a:solidFill>
              </a:rPr>
              <a:t>,  “Consumer Backlash against Digital Technology, Jupiter Research”, 4/25/08</a:t>
            </a:r>
            <a:endParaRPr lang="en-US" dirty="0">
              <a:solidFill>
                <a:schemeClr val="bg1"/>
              </a:solidFill>
            </a:endParaRPr>
          </a:p>
        </p:txBody>
      </p:sp>
      <p:sp>
        <p:nvSpPr>
          <p:cNvPr id="5" name="Rectangle 2"/>
          <p:cNvSpPr txBox="1">
            <a:spLocks noChangeArrowheads="1"/>
          </p:cNvSpPr>
          <p:nvPr/>
        </p:nvSpPr>
        <p:spPr bwMode="auto">
          <a:xfrm>
            <a:off x="320675" y="227013"/>
            <a:ext cx="8493125" cy="585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sym typeface="Wingdings" pitchFamily="2" charset="2"/>
              </a:rPr>
              <a:t>What’s brought us here?</a:t>
            </a:r>
          </a:p>
        </p:txBody>
      </p:sp>
      <p:sp>
        <p:nvSpPr>
          <p:cNvPr id="7" name="Rectangle 6"/>
          <p:cNvSpPr/>
          <p:nvPr/>
        </p:nvSpPr>
        <p:spPr bwMode="auto">
          <a:xfrm>
            <a:off x="0" y="5715000"/>
            <a:ext cx="9144000" cy="590931"/>
          </a:xfrm>
          <a:prstGeom prst="rect">
            <a:avLst/>
          </a:prstGeom>
          <a:noFill/>
          <a:ln w="9525" cap="flat" cmpd="sng" algn="ctr">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8" name="Rectangle 7"/>
          <p:cNvSpPr/>
          <p:nvPr/>
        </p:nvSpPr>
        <p:spPr bwMode="auto">
          <a:xfrm>
            <a:off x="0" y="6267069"/>
            <a:ext cx="9144000" cy="590931"/>
          </a:xfrm>
          <a:prstGeom prst="rect">
            <a:avLst/>
          </a:prstGeom>
          <a:solidFill>
            <a:schemeClr val="tx1"/>
          </a:solidFill>
          <a:ln w="9525" cap="flat" cmpd="sng" algn="ctr">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sp>
        <p:nvSpPr>
          <p:cNvPr id="10" name="Rectangle 9"/>
          <p:cNvSpPr/>
          <p:nvPr/>
        </p:nvSpPr>
        <p:spPr bwMode="auto">
          <a:xfrm>
            <a:off x="0" y="6019800"/>
            <a:ext cx="9144000" cy="590931"/>
          </a:xfrm>
          <a:prstGeom prst="rect">
            <a:avLst/>
          </a:prstGeom>
          <a:solidFill>
            <a:schemeClr val="tx1"/>
          </a:solidFill>
          <a:ln w="9525" cap="flat" cmpd="sng" algn="ctr">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90000"/>
              </a:lnSpc>
              <a:spcBef>
                <a:spcPct val="0"/>
              </a:spcBef>
              <a:spcAft>
                <a:spcPct val="0"/>
              </a:spcAft>
              <a:buClrTx/>
              <a:buSzTx/>
              <a:buFontTx/>
              <a:buNone/>
              <a:tabLst/>
            </a:pPr>
            <a:endPara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endParaRPr>
          </a:p>
        </p:txBody>
      </p:sp>
      <p:pic>
        <p:nvPicPr>
          <p:cNvPr id="167937" name="Picture 1"/>
          <p:cNvPicPr>
            <a:picLocks noChangeAspect="1" noChangeArrowheads="1"/>
          </p:cNvPicPr>
          <p:nvPr/>
        </p:nvPicPr>
        <p:blipFill>
          <a:blip r:embed="rId4"/>
          <a:srcRect/>
          <a:stretch>
            <a:fillRect/>
          </a:stretch>
        </p:blipFill>
        <p:spPr bwMode="auto">
          <a:xfrm>
            <a:off x="3124201" y="6172200"/>
            <a:ext cx="2895599" cy="575107"/>
          </a:xfrm>
          <a:prstGeom prst="rect">
            <a:avLst/>
          </a:prstGeom>
          <a:noFill/>
          <a:ln w="9525">
            <a:noFill/>
            <a:miter lim="800000"/>
            <a:headEnd/>
            <a:tailEnd/>
          </a:ln>
          <a:effectLst/>
        </p:spPr>
      </p:pic>
      <p:sp>
        <p:nvSpPr>
          <p:cNvPr id="14" name="TextBox 13"/>
          <p:cNvSpPr txBox="1"/>
          <p:nvPr/>
        </p:nvSpPr>
        <p:spPr>
          <a:xfrm>
            <a:off x="914400" y="1828800"/>
            <a:ext cx="7848600" cy="3077766"/>
          </a:xfrm>
          <a:prstGeom prst="rect">
            <a:avLst/>
          </a:prstGeom>
          <a:noFill/>
        </p:spPr>
        <p:txBody>
          <a:bodyPr wrap="square" rtlCol="0">
            <a:spAutoFit/>
          </a:bodyPr>
          <a:lstStyle/>
          <a:p>
            <a:r>
              <a:rPr lang="en-US" dirty="0" smtClean="0">
                <a:solidFill>
                  <a:schemeClr val="bg1"/>
                </a:solidFill>
              </a:rPr>
              <a:t>Far too many products showcased at CES 2008 were </a:t>
            </a:r>
            <a:r>
              <a:rPr lang="en-US" b="1" dirty="0" smtClean="0">
                <a:solidFill>
                  <a:schemeClr val="bg1"/>
                </a:solidFill>
              </a:rPr>
              <a:t>predicated on a stable, fast, and reliable</a:t>
            </a:r>
            <a:r>
              <a:rPr lang="en-US" dirty="0" smtClean="0">
                <a:solidFill>
                  <a:schemeClr val="bg1"/>
                </a:solidFill>
              </a:rPr>
              <a:t> home network infrastructure, along with connected PCs and other devices.   Most of these products will </a:t>
            </a:r>
            <a:r>
              <a:rPr lang="en-US" b="1" dirty="0" smtClean="0">
                <a:solidFill>
                  <a:schemeClr val="bg1"/>
                </a:solidFill>
              </a:rPr>
              <a:t>fail</a:t>
            </a:r>
            <a:r>
              <a:rPr lang="en-US" dirty="0" smtClean="0">
                <a:solidFill>
                  <a:schemeClr val="bg1"/>
                </a:solidFill>
              </a:rPr>
              <a:t> as the underlying assumptions of consumer infrastructure, needed for success, are incorrect.   </a:t>
            </a:r>
          </a:p>
          <a:p>
            <a:endParaRPr lang="en-US" dirty="0" smtClean="0">
              <a:solidFill>
                <a:schemeClr val="bg1"/>
              </a:solidFill>
            </a:endParaRPr>
          </a:p>
          <a:p>
            <a:r>
              <a:rPr lang="en-US" dirty="0" smtClean="0">
                <a:solidFill>
                  <a:schemeClr val="bg1"/>
                </a:solidFill>
              </a:rPr>
              <a:t>Companies that recognize the importance of </a:t>
            </a:r>
            <a:r>
              <a:rPr lang="en-US" b="1" dirty="0" smtClean="0">
                <a:solidFill>
                  <a:schemeClr val="bg1"/>
                </a:solidFill>
              </a:rPr>
              <a:t>simplifying the digital consumer electronics experience for consumers</a:t>
            </a:r>
            <a:r>
              <a:rPr lang="en-US" dirty="0" smtClean="0">
                <a:solidFill>
                  <a:schemeClr val="bg1"/>
                </a:solidFill>
              </a:rPr>
              <a:t> and leverage optimized tools for deployment and management will see the most success in 2008.</a:t>
            </a:r>
          </a:p>
          <a:p>
            <a:endParaRPr lang="en-US" dirty="0" smtClean="0">
              <a:solidFill>
                <a:schemeClr val="bg1"/>
              </a:solidFill>
            </a:endParaRPr>
          </a:p>
          <a:p>
            <a:r>
              <a:rPr lang="en-US" sz="1400" dirty="0" smtClean="0">
                <a:solidFill>
                  <a:schemeClr val="bg1"/>
                </a:solidFill>
              </a:rPr>
              <a:t>	</a:t>
            </a:r>
            <a:r>
              <a:rPr lang="en-US" sz="1200" dirty="0" smtClean="0">
                <a:solidFill>
                  <a:schemeClr val="bg1"/>
                </a:solidFill>
              </a:rPr>
              <a:t>- Michael </a:t>
            </a:r>
            <a:r>
              <a:rPr lang="en-US" sz="1200" dirty="0" err="1" smtClean="0">
                <a:solidFill>
                  <a:schemeClr val="bg1"/>
                </a:solidFill>
              </a:rPr>
              <a:t>Gartenberg</a:t>
            </a:r>
            <a:r>
              <a:rPr lang="en-US" sz="1200" dirty="0" smtClean="0">
                <a:solidFill>
                  <a:schemeClr val="bg1"/>
                </a:solidFill>
              </a:rPr>
              <a:t>,  “Consumer Backlash against Digital Technology, Jupiter Research”, 4/25/08</a:t>
            </a:r>
            <a:endParaRPr lang="en-US" sz="1400" dirty="0" smtClean="0">
              <a:solidFill>
                <a:schemeClr val="bg1"/>
              </a:solidFill>
            </a:endParaRPr>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1" nodeType="clickEffect">
                                  <p:stCondLst>
                                    <p:cond delay="0"/>
                                  </p:stCondLst>
                                  <p:childTnLst>
                                    <p:animEffect transition="out" filter="fad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12"/>
                                        </p:tgtEl>
                                      </p:cBhvr>
                                    </p:animEffect>
                                    <p:set>
                                      <p:cBhvr>
                                        <p:cTn id="10" dur="1" fill="hold">
                                          <p:stCondLst>
                                            <p:cond delay="1999"/>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00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1066800" y="990600"/>
            <a:ext cx="7177014" cy="4652963"/>
          </a:xfrm>
          <a:prstGeom prst="rect">
            <a:avLst/>
          </a:prstGeom>
          <a:noFill/>
          <a:ln w="9525">
            <a:noFill/>
            <a:miter lim="800000"/>
            <a:headEnd/>
            <a:tailEnd/>
          </a:ln>
          <a:effectLst/>
        </p:spPr>
      </p:pic>
      <p:sp>
        <p:nvSpPr>
          <p:cNvPr id="3" name="Rectangle 2"/>
          <p:cNvSpPr txBox="1">
            <a:spLocks noChangeArrowheads="1"/>
          </p:cNvSpPr>
          <p:nvPr/>
        </p:nvSpPr>
        <p:spPr bwMode="auto">
          <a:xfrm>
            <a:off x="320675" y="227013"/>
            <a:ext cx="8493125" cy="585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sym typeface="Wingdings" pitchFamily="2" charset="2"/>
              </a:rPr>
              <a:t>…even</a:t>
            </a:r>
            <a:r>
              <a:rPr kumimoji="0" lang="en-US" sz="3600" b="0" i="0" u="none" strike="noStrike" kern="0" cap="none" spc="0" normalizeH="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sym typeface="Wingdings" pitchFamily="2" charset="2"/>
              </a:rPr>
              <a:t> worse…</a:t>
            </a:r>
            <a:endParaRPr kumimoji="0" lang="en-US" sz="36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sym typeface="Wingdings" pitchFamily="2" charset="2"/>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nvGraphicFramePr>
        <p:xfrm>
          <a:off x="1752600" y="1219200"/>
          <a:ext cx="70866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2"/>
          <p:cNvSpPr txBox="1">
            <a:spLocks noChangeArrowheads="1"/>
          </p:cNvSpPr>
          <p:nvPr/>
        </p:nvSpPr>
        <p:spPr bwMode="auto">
          <a:xfrm>
            <a:off x="320675" y="227013"/>
            <a:ext cx="8493125" cy="585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600" b="0" i="0" u="none" strike="noStrike" kern="0" cap="none"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sym typeface="Wingdings" pitchFamily="2" charset="2"/>
              </a:rPr>
              <a:t>…now Get Ready for .11n …</a:t>
            </a:r>
          </a:p>
        </p:txBody>
      </p:sp>
      <p:sp>
        <p:nvSpPr>
          <p:cNvPr id="5" name="Text Box 4"/>
          <p:cNvSpPr txBox="1">
            <a:spLocks noChangeArrowheads="1"/>
          </p:cNvSpPr>
          <p:nvPr/>
        </p:nvSpPr>
        <p:spPr bwMode="auto">
          <a:xfrm>
            <a:off x="-7633" y="2979003"/>
            <a:ext cx="1684033" cy="1323439"/>
          </a:xfrm>
          <a:prstGeom prst="rect">
            <a:avLst/>
          </a:prstGeom>
          <a:noFill/>
          <a:ln w="12700">
            <a:noFill/>
            <a:miter lim="800000"/>
            <a:headEnd/>
            <a:tailEnd/>
          </a:ln>
          <a:effectLst/>
        </p:spPr>
        <p:txBody>
          <a:bodyPr wrap="square">
            <a:spAutoFit/>
          </a:bodyPr>
          <a:lstStyle/>
          <a:p>
            <a:pPr algn="ctr"/>
            <a:r>
              <a:rPr lang="en-US" sz="1600" dirty="0" smtClean="0"/>
              <a:t>U.S. Wireless </a:t>
            </a:r>
            <a:r>
              <a:rPr lang="en-US" sz="1600" dirty="0"/>
              <a:t>Network Purchases </a:t>
            </a:r>
          </a:p>
          <a:p>
            <a:pPr algn="ctr"/>
            <a:r>
              <a:rPr lang="en-US" sz="1600" dirty="0"/>
              <a:t>(New and Upgrades) </a:t>
            </a:r>
            <a:r>
              <a:rPr lang="en-US" sz="1600" dirty="0" smtClean="0"/>
              <a:t> - MM</a:t>
            </a:r>
            <a:endParaRPr lang="en-US" sz="1600" dirty="0"/>
          </a:p>
        </p:txBody>
      </p:sp>
      <p:sp>
        <p:nvSpPr>
          <p:cNvPr id="6" name="TextBox 5"/>
          <p:cNvSpPr txBox="1"/>
          <p:nvPr/>
        </p:nvSpPr>
        <p:spPr>
          <a:xfrm>
            <a:off x="3048000" y="6243935"/>
            <a:ext cx="2667000" cy="461665"/>
          </a:xfrm>
          <a:prstGeom prst="rect">
            <a:avLst/>
          </a:prstGeom>
          <a:noFill/>
        </p:spPr>
        <p:txBody>
          <a:bodyPr wrap="square" rtlCol="0">
            <a:spAutoFit/>
          </a:bodyPr>
          <a:lstStyle/>
          <a:p>
            <a:pPr algn="ctr"/>
            <a:r>
              <a:rPr lang="en-US" sz="1200" dirty="0" smtClean="0"/>
              <a:t>Source: Jupiter Research Home Networking Model,  Jan 2008</a:t>
            </a:r>
            <a:endParaRPr lang="en-US" sz="1200" dirty="0"/>
          </a:p>
        </p:txBody>
      </p:sp>
      <p:pic>
        <p:nvPicPr>
          <p:cNvPr id="2050" name="Picture 2"/>
          <p:cNvPicPr>
            <a:picLocks noChangeAspect="1" noChangeArrowheads="1"/>
          </p:cNvPicPr>
          <p:nvPr/>
        </p:nvPicPr>
        <p:blipFill>
          <a:blip r:embed="rId4"/>
          <a:srcRect/>
          <a:stretch>
            <a:fillRect/>
          </a:stretch>
        </p:blipFill>
        <p:spPr bwMode="auto">
          <a:xfrm>
            <a:off x="4114800" y="1447800"/>
            <a:ext cx="3200400" cy="3882570"/>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050"/>
                                        </p:tgtEl>
                                      </p:cBhvr>
                                    </p:animEffect>
                                    <p:set>
                                      <p:cBhvr>
                                        <p:cTn id="7" dur="1" fill="hold">
                                          <p:stCondLst>
                                            <p:cond delay="19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82" name="Rectangle 18"/>
          <p:cNvSpPr>
            <a:spLocks noGrp="1" noChangeArrowheads="1"/>
          </p:cNvSpPr>
          <p:nvPr>
            <p:ph type="title"/>
          </p:nvPr>
        </p:nvSpPr>
        <p:spPr/>
        <p:txBody>
          <a:bodyPr/>
          <a:lstStyle/>
          <a:p>
            <a:r>
              <a:rPr lang="en-US" dirty="0" smtClean="0"/>
              <a:t>Device Connectivity Challenges</a:t>
            </a:r>
            <a:endParaRPr lang="en-US" dirty="0"/>
          </a:p>
        </p:txBody>
      </p:sp>
      <p:sp>
        <p:nvSpPr>
          <p:cNvPr id="881674" name="Rectangle 10"/>
          <p:cNvSpPr>
            <a:spLocks noChangeArrowheads="1"/>
          </p:cNvSpPr>
          <p:nvPr/>
        </p:nvSpPr>
        <p:spPr bwMode="auto">
          <a:xfrm>
            <a:off x="4016375" y="1570911"/>
            <a:ext cx="4762500" cy="715089"/>
          </a:xfrm>
          <a:prstGeom prst="round2Diag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pPr algn="l" eaLnBrk="1" hangingPunct="1">
              <a:spcBef>
                <a:spcPct val="0"/>
              </a:spcBef>
            </a:pPr>
            <a:r>
              <a:rPr lang="en-US" b="1" dirty="0" smtClean="0">
                <a:effectLst>
                  <a:outerShdw blurRad="38100" dist="38100" dir="2700000" algn="tl">
                    <a:srgbClr val="000000">
                      <a:alpha val="43137"/>
                    </a:srgbClr>
                  </a:outerShdw>
                </a:effectLst>
              </a:rPr>
              <a:t>What’s the best installation experience I can have with Windows?</a:t>
            </a:r>
            <a:endParaRPr lang="en-US" b="1" dirty="0">
              <a:effectLst>
                <a:outerShdw blurRad="38100" dist="38100" dir="2700000" algn="tl">
                  <a:srgbClr val="000000">
                    <a:alpha val="43137"/>
                  </a:srgbClr>
                </a:outerShdw>
              </a:effectLst>
            </a:endParaRPr>
          </a:p>
        </p:txBody>
      </p:sp>
      <p:sp>
        <p:nvSpPr>
          <p:cNvPr id="881675" name="Rectangle 11"/>
          <p:cNvSpPr>
            <a:spLocks noChangeArrowheads="1"/>
          </p:cNvSpPr>
          <p:nvPr/>
        </p:nvSpPr>
        <p:spPr bwMode="auto">
          <a:xfrm>
            <a:off x="4038600" y="4009311"/>
            <a:ext cx="4762500" cy="715089"/>
          </a:xfrm>
          <a:prstGeom prst="round2Diag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pPr algn="l" eaLnBrk="1" hangingPunct="1">
              <a:spcBef>
                <a:spcPct val="0"/>
              </a:spcBef>
            </a:pPr>
            <a:r>
              <a:rPr lang="en-US" b="1" dirty="0" smtClean="0">
                <a:effectLst>
                  <a:outerShdw blurRad="38100" dist="38100" dir="2700000" algn="tl">
                    <a:srgbClr val="000000">
                      <a:alpha val="43137"/>
                    </a:srgbClr>
                  </a:outerShdw>
                </a:effectLst>
              </a:rPr>
              <a:t>How will awareness of these in-box capabilities be driven?</a:t>
            </a:r>
          </a:p>
        </p:txBody>
      </p:sp>
      <p:sp>
        <p:nvSpPr>
          <p:cNvPr id="881676" name="Rectangle 12"/>
          <p:cNvSpPr>
            <a:spLocks noChangeArrowheads="1"/>
          </p:cNvSpPr>
          <p:nvPr/>
        </p:nvSpPr>
        <p:spPr bwMode="auto">
          <a:xfrm>
            <a:off x="4038600" y="2819400"/>
            <a:ext cx="4762500" cy="715089"/>
          </a:xfrm>
          <a:prstGeom prst="round2Diag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r>
              <a:rPr lang="en-US" b="1" dirty="0" smtClean="0">
                <a:effectLst>
                  <a:outerShdw blurRad="38100" dist="38100" dir="2700000" algn="tl">
                    <a:srgbClr val="000000">
                      <a:alpha val="43137"/>
                    </a:srgbClr>
                  </a:outerShdw>
                </a:effectLst>
              </a:rPr>
              <a:t>What components or suppliers let me minimize the dev work I have to perform?</a:t>
            </a:r>
          </a:p>
        </p:txBody>
      </p:sp>
      <p:sp>
        <p:nvSpPr>
          <p:cNvPr id="881677" name="Rectangle 13"/>
          <p:cNvSpPr>
            <a:spLocks noChangeArrowheads="1"/>
          </p:cNvSpPr>
          <p:nvPr/>
        </p:nvSpPr>
        <p:spPr bwMode="auto">
          <a:xfrm>
            <a:off x="4076700" y="5181600"/>
            <a:ext cx="4762500" cy="715089"/>
          </a:xfrm>
          <a:prstGeom prst="round2DiagRect">
            <a:avLst/>
          </a:prstGeom>
          <a:ln>
            <a:headEnd/>
            <a:tailEnd/>
          </a:ln>
        </p:spPr>
        <p:style>
          <a:lnRef idx="3">
            <a:schemeClr val="lt1"/>
          </a:lnRef>
          <a:fillRef idx="1">
            <a:schemeClr val="dk1"/>
          </a:fillRef>
          <a:effectRef idx="1">
            <a:schemeClr val="dk1"/>
          </a:effectRef>
          <a:fontRef idx="minor">
            <a:schemeClr val="lt1"/>
          </a:fontRef>
        </p:style>
        <p:txBody>
          <a:bodyPr wrap="square">
            <a:spAutoFit/>
          </a:bodyPr>
          <a:lstStyle/>
          <a:p>
            <a:pPr algn="l" eaLnBrk="1" hangingPunct="1">
              <a:spcBef>
                <a:spcPct val="0"/>
              </a:spcBef>
            </a:pPr>
            <a:r>
              <a:rPr lang="en-US" b="1" dirty="0" smtClean="0">
                <a:effectLst>
                  <a:outerShdw blurRad="38100" dist="38100" dir="2700000" algn="tl">
                    <a:srgbClr val="000000">
                      <a:alpha val="43137"/>
                    </a:srgbClr>
                  </a:outerShdw>
                </a:effectLst>
              </a:rPr>
              <a:t>What will .11n mean for digital home applications and scenarios?</a:t>
            </a:r>
            <a:endParaRPr lang="en-US" b="1" dirty="0">
              <a:effectLst>
                <a:outerShdw blurRad="38100" dist="38100" dir="2700000" algn="tl">
                  <a:srgbClr val="000000">
                    <a:alpha val="43137"/>
                  </a:srgbClr>
                </a:outerShdw>
              </a:effectLst>
            </a:endParaRPr>
          </a:p>
        </p:txBody>
      </p:sp>
      <p:pic>
        <p:nvPicPr>
          <p:cNvPr id="881679" name="Picture 15" descr="comm-puzzle"/>
          <p:cNvPicPr>
            <a:picLocks noChangeAspect="1" noChangeArrowheads="1"/>
          </p:cNvPicPr>
          <p:nvPr/>
        </p:nvPicPr>
        <p:blipFill>
          <a:blip r:embed="rId3"/>
          <a:srcRect/>
          <a:stretch>
            <a:fillRect/>
          </a:stretch>
        </p:blipFill>
        <p:spPr bwMode="auto">
          <a:xfrm>
            <a:off x="304800" y="1295400"/>
            <a:ext cx="3446463" cy="4616450"/>
          </a:xfrm>
          <a:prstGeom prst="rect">
            <a:avLst/>
          </a:prstGeom>
          <a:noFill/>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6"/>
          <p:cNvSpPr txBox="1">
            <a:spLocks noChangeArrowheads="1"/>
          </p:cNvSpPr>
          <p:nvPr/>
        </p:nvSpPr>
        <p:spPr bwMode="auto">
          <a:xfrm>
            <a:off x="0" y="6553200"/>
            <a:ext cx="9144000" cy="366713"/>
          </a:xfrm>
          <a:prstGeom prst="rect">
            <a:avLst/>
          </a:prstGeom>
          <a:noFill/>
          <a:ln w="9525">
            <a:noFill/>
            <a:miter lim="800000"/>
            <a:headEnd/>
            <a:tailEnd/>
          </a:ln>
        </p:spPr>
        <p:txBody>
          <a:bodyPr>
            <a:spAutoFit/>
          </a:bodyPr>
          <a:lstStyle/>
          <a:p>
            <a:pPr algn="l" eaLnBrk="0" hangingPunct="0">
              <a:spcBef>
                <a:spcPct val="50000"/>
              </a:spcBef>
            </a:pPr>
            <a:endParaRPr lang="en-US">
              <a:effectLst/>
            </a:endParaRPr>
          </a:p>
        </p:txBody>
      </p:sp>
      <p:sp>
        <p:nvSpPr>
          <p:cNvPr id="8" name="Rectangle 4"/>
          <p:cNvSpPr txBox="1">
            <a:spLocks noChangeArrowheads="1"/>
          </p:cNvSpPr>
          <p:nvPr/>
        </p:nvSpPr>
        <p:spPr>
          <a:xfrm>
            <a:off x="304800" y="152400"/>
            <a:ext cx="8380412" cy="692498"/>
          </a:xfrm>
          <a:prstGeom prst="rect">
            <a:avLst/>
          </a:prstGeom>
        </p:spPr>
        <p:txBody>
          <a:bodyPr/>
          <a:lstStyle/>
          <a:p>
            <a:pPr marL="0" marR="0" lvl="0" indent="0" algn="l" defTabSz="912777" rtl="0" eaLnBrk="1" fontAlgn="base" latinLnBrk="0" hangingPunct="1">
              <a:lnSpc>
                <a:spcPct val="90000"/>
              </a:lnSpc>
              <a:spcBef>
                <a:spcPct val="0"/>
              </a:spcBef>
              <a:spcAft>
                <a:spcPct val="0"/>
              </a:spcAft>
              <a:buClrTx/>
              <a:buSzTx/>
              <a:buFontTx/>
              <a:buNone/>
              <a:tabLst/>
              <a:defRPr/>
            </a:pPr>
            <a:r>
              <a:rPr kumimoji="0" lang="en-US" sz="5000" b="0" i="0" u="none" strike="noStrike" kern="0" cap="none" spc="-125" normalizeH="0" baseline="0" noProof="0"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uLnTx/>
                <a:uFillTx/>
                <a:latin typeface="Segoe" pitchFamily="34" charset="0"/>
                <a:ea typeface="+mn-ea"/>
                <a:cs typeface="Arial" charset="0"/>
              </a:rPr>
              <a:t>Windows Rally</a:t>
            </a:r>
          </a:p>
        </p:txBody>
      </p:sp>
      <p:sp>
        <p:nvSpPr>
          <p:cNvPr id="10" name="Text Box 4"/>
          <p:cNvSpPr txBox="1">
            <a:spLocks noChangeArrowheads="1"/>
          </p:cNvSpPr>
          <p:nvPr/>
        </p:nvSpPr>
        <p:spPr bwMode="auto">
          <a:xfrm>
            <a:off x="6705600" y="5505510"/>
            <a:ext cx="2362200" cy="338554"/>
          </a:xfrm>
          <a:prstGeom prst="rect">
            <a:avLst/>
          </a:prstGeom>
          <a:noFill/>
          <a:ln w="9525">
            <a:noFill/>
            <a:miter lim="800000"/>
            <a:headEnd/>
            <a:tailEnd/>
          </a:ln>
        </p:spPr>
        <p:txBody>
          <a:bodyPr>
            <a:spAutoFit/>
          </a:bodyPr>
          <a:lstStyle/>
          <a:p>
            <a:pPr algn="ctr">
              <a:spcBef>
                <a:spcPct val="50000"/>
              </a:spcBef>
            </a:pPr>
            <a:r>
              <a:rPr lang="en-US" sz="1600" dirty="0" smtClean="0"/>
              <a:t>Showcase Opportunities</a:t>
            </a:r>
            <a:endParaRPr lang="en-US" sz="1600" dirty="0"/>
          </a:p>
        </p:txBody>
      </p:sp>
      <p:sp>
        <p:nvSpPr>
          <p:cNvPr id="11" name="Text Box 5"/>
          <p:cNvSpPr txBox="1">
            <a:spLocks noChangeArrowheads="1"/>
          </p:cNvSpPr>
          <p:nvPr/>
        </p:nvSpPr>
        <p:spPr bwMode="auto">
          <a:xfrm>
            <a:off x="4513262" y="5505510"/>
            <a:ext cx="2420938" cy="707886"/>
          </a:xfrm>
          <a:prstGeom prst="rect">
            <a:avLst/>
          </a:prstGeom>
          <a:noFill/>
          <a:ln w="9525">
            <a:noFill/>
            <a:miter lim="800000"/>
            <a:headEnd/>
            <a:tailEnd/>
          </a:ln>
        </p:spPr>
        <p:txBody>
          <a:bodyPr>
            <a:spAutoFit/>
          </a:bodyPr>
          <a:lstStyle/>
          <a:p>
            <a:pPr algn="ctr">
              <a:spcBef>
                <a:spcPct val="50000"/>
              </a:spcBef>
            </a:pPr>
            <a:r>
              <a:rPr lang="en-US" sz="1600" dirty="0" smtClean="0"/>
              <a:t>Technology Uptake</a:t>
            </a:r>
          </a:p>
          <a:p>
            <a:pPr algn="ctr">
              <a:spcBef>
                <a:spcPct val="50000"/>
              </a:spcBef>
            </a:pPr>
            <a:endParaRPr lang="en-US" sz="1600" dirty="0"/>
          </a:p>
        </p:txBody>
      </p:sp>
      <p:sp>
        <p:nvSpPr>
          <p:cNvPr id="12" name="Text Box 6"/>
          <p:cNvSpPr txBox="1">
            <a:spLocks noChangeArrowheads="1"/>
          </p:cNvSpPr>
          <p:nvPr/>
        </p:nvSpPr>
        <p:spPr bwMode="auto">
          <a:xfrm>
            <a:off x="2514600" y="5505510"/>
            <a:ext cx="2133600" cy="338554"/>
          </a:xfrm>
          <a:prstGeom prst="rect">
            <a:avLst/>
          </a:prstGeom>
          <a:noFill/>
          <a:ln w="9525">
            <a:noFill/>
            <a:miter lim="800000"/>
            <a:headEnd/>
            <a:tailEnd/>
          </a:ln>
        </p:spPr>
        <p:txBody>
          <a:bodyPr wrap="square">
            <a:spAutoFit/>
          </a:bodyPr>
          <a:lstStyle/>
          <a:p>
            <a:pPr algn="ctr">
              <a:spcBef>
                <a:spcPct val="50000"/>
              </a:spcBef>
            </a:pPr>
            <a:r>
              <a:rPr lang="en-US" sz="1600" dirty="0" err="1" smtClean="0"/>
              <a:t>PlugFest</a:t>
            </a:r>
            <a:r>
              <a:rPr lang="en-US" sz="1600" dirty="0" smtClean="0"/>
              <a:t> and </a:t>
            </a:r>
            <a:r>
              <a:rPr lang="en-US" sz="1600" dirty="0" err="1" smtClean="0"/>
              <a:t>Interop</a:t>
            </a:r>
            <a:endParaRPr lang="en-US" sz="1600" dirty="0"/>
          </a:p>
        </p:txBody>
      </p:sp>
      <p:sp>
        <p:nvSpPr>
          <p:cNvPr id="13" name="Rectangle 9"/>
          <p:cNvSpPr>
            <a:spLocks noChangeArrowheads="1"/>
          </p:cNvSpPr>
          <p:nvPr/>
        </p:nvSpPr>
        <p:spPr bwMode="auto">
          <a:xfrm>
            <a:off x="381000" y="5486400"/>
            <a:ext cx="1067921" cy="400110"/>
          </a:xfrm>
          <a:prstGeom prst="rect">
            <a:avLst/>
          </a:prstGeom>
          <a:noFill/>
          <a:ln w="9525" algn="ctr">
            <a:noFill/>
            <a:miter lim="800000"/>
            <a:headEnd/>
            <a:tailEnd/>
          </a:ln>
        </p:spPr>
        <p:txBody>
          <a:bodyPr wrap="none">
            <a:spAutoFit/>
          </a:bodyPr>
          <a:lstStyle/>
          <a:p>
            <a:r>
              <a:rPr lang="en-US" sz="2000" dirty="0" smtClean="0"/>
              <a:t>Program</a:t>
            </a:r>
            <a:endParaRPr lang="en-US" sz="2000" dirty="0"/>
          </a:p>
        </p:txBody>
      </p:sp>
      <p:sp>
        <p:nvSpPr>
          <p:cNvPr id="14" name="Rectangle 11"/>
          <p:cNvSpPr>
            <a:spLocks noChangeArrowheads="1"/>
          </p:cNvSpPr>
          <p:nvPr/>
        </p:nvSpPr>
        <p:spPr bwMode="auto">
          <a:xfrm>
            <a:off x="269875" y="4549914"/>
            <a:ext cx="1350962" cy="707886"/>
          </a:xfrm>
          <a:prstGeom prst="rect">
            <a:avLst/>
          </a:prstGeom>
          <a:noFill/>
          <a:ln w="9525" algn="ctr">
            <a:noFill/>
            <a:miter lim="800000"/>
            <a:headEnd/>
            <a:tailEnd/>
          </a:ln>
        </p:spPr>
        <p:txBody>
          <a:bodyPr wrap="square">
            <a:spAutoFit/>
          </a:bodyPr>
          <a:lstStyle/>
          <a:p>
            <a:pPr algn="ctr"/>
            <a:r>
              <a:rPr lang="en-US" sz="2000" dirty="0" smtClean="0"/>
              <a:t>Device Value</a:t>
            </a:r>
            <a:endParaRPr lang="en-US" sz="2000" dirty="0"/>
          </a:p>
        </p:txBody>
      </p:sp>
      <p:sp>
        <p:nvSpPr>
          <p:cNvPr id="15" name="Text Box 13"/>
          <p:cNvSpPr txBox="1">
            <a:spLocks noChangeArrowheads="1"/>
          </p:cNvSpPr>
          <p:nvPr/>
        </p:nvSpPr>
        <p:spPr bwMode="auto">
          <a:xfrm>
            <a:off x="4668837" y="4650939"/>
            <a:ext cx="2247900" cy="584775"/>
          </a:xfrm>
          <a:prstGeom prst="rect">
            <a:avLst/>
          </a:prstGeom>
          <a:noFill/>
          <a:ln w="9525">
            <a:noFill/>
            <a:miter lim="800000"/>
            <a:headEnd/>
            <a:tailEnd/>
          </a:ln>
        </p:spPr>
        <p:txBody>
          <a:bodyPr>
            <a:spAutoFit/>
          </a:bodyPr>
          <a:lstStyle/>
          <a:p>
            <a:pPr algn="ctr">
              <a:spcBef>
                <a:spcPct val="50000"/>
              </a:spcBef>
            </a:pPr>
            <a:r>
              <a:rPr lang="en-US" sz="1600" dirty="0" smtClean="0"/>
              <a:t>Reliable, </a:t>
            </a:r>
            <a:r>
              <a:rPr lang="en-US" sz="1600" dirty="0" err="1" smtClean="0"/>
              <a:t>Performant</a:t>
            </a:r>
            <a:r>
              <a:rPr lang="en-US" sz="1600" dirty="0" smtClean="0"/>
              <a:t> Network Experience</a:t>
            </a:r>
            <a:endParaRPr lang="en-US" sz="1600" dirty="0"/>
          </a:p>
        </p:txBody>
      </p:sp>
      <p:sp>
        <p:nvSpPr>
          <p:cNvPr id="16" name="Text Box 14"/>
          <p:cNvSpPr txBox="1">
            <a:spLocks noChangeArrowheads="1"/>
          </p:cNvSpPr>
          <p:nvPr/>
        </p:nvSpPr>
        <p:spPr bwMode="auto">
          <a:xfrm>
            <a:off x="2439987" y="4666814"/>
            <a:ext cx="2190750" cy="338554"/>
          </a:xfrm>
          <a:prstGeom prst="rect">
            <a:avLst/>
          </a:prstGeom>
          <a:noFill/>
          <a:ln w="9525">
            <a:noFill/>
            <a:miter lim="800000"/>
            <a:headEnd/>
            <a:tailEnd/>
          </a:ln>
        </p:spPr>
        <p:txBody>
          <a:bodyPr>
            <a:spAutoFit/>
          </a:bodyPr>
          <a:lstStyle/>
          <a:p>
            <a:pPr algn="ctr">
              <a:spcBef>
                <a:spcPct val="50000"/>
              </a:spcBef>
            </a:pPr>
            <a:r>
              <a:rPr lang="en-US" sz="1600" dirty="0" smtClean="0"/>
              <a:t>Simple to </a:t>
            </a:r>
            <a:r>
              <a:rPr lang="en-US" sz="1600" dirty="0"/>
              <a:t>configure</a:t>
            </a:r>
          </a:p>
        </p:txBody>
      </p:sp>
      <p:sp>
        <p:nvSpPr>
          <p:cNvPr id="17" name="Text Box 15"/>
          <p:cNvSpPr txBox="1">
            <a:spLocks noChangeArrowheads="1"/>
          </p:cNvSpPr>
          <p:nvPr/>
        </p:nvSpPr>
        <p:spPr bwMode="auto">
          <a:xfrm>
            <a:off x="6878637" y="4650939"/>
            <a:ext cx="1960563" cy="584775"/>
          </a:xfrm>
          <a:prstGeom prst="rect">
            <a:avLst/>
          </a:prstGeom>
          <a:noFill/>
          <a:ln w="9525">
            <a:noFill/>
            <a:miter lim="800000"/>
            <a:headEnd/>
            <a:tailEnd/>
          </a:ln>
        </p:spPr>
        <p:txBody>
          <a:bodyPr>
            <a:spAutoFit/>
          </a:bodyPr>
          <a:lstStyle/>
          <a:p>
            <a:pPr algn="ctr">
              <a:spcBef>
                <a:spcPct val="50000"/>
              </a:spcBef>
            </a:pPr>
            <a:r>
              <a:rPr lang="en-US" sz="1600" dirty="0" smtClean="0"/>
              <a:t>Works well with Windows </a:t>
            </a:r>
            <a:endParaRPr lang="en-US" sz="1600" dirty="0"/>
          </a:p>
        </p:txBody>
      </p:sp>
      <p:sp>
        <p:nvSpPr>
          <p:cNvPr id="18" name="Line 16"/>
          <p:cNvSpPr>
            <a:spLocks noChangeShapeType="1"/>
          </p:cNvSpPr>
          <p:nvPr/>
        </p:nvSpPr>
        <p:spPr bwMode="auto">
          <a:xfrm>
            <a:off x="533400" y="5334000"/>
            <a:ext cx="8077200" cy="0"/>
          </a:xfrm>
          <a:prstGeom prst="line">
            <a:avLst/>
          </a:prstGeom>
          <a:noFill/>
          <a:ln w="9525">
            <a:solidFill>
              <a:schemeClr val="accent1"/>
            </a:solidFill>
            <a:round/>
            <a:headEnd/>
            <a:tailEnd/>
          </a:ln>
          <a:effectLst/>
        </p:spPr>
        <p:txBody>
          <a:bodyPr wrap="none" anchor="ctr"/>
          <a:lstStyle/>
          <a:p>
            <a:pPr>
              <a:defRPr/>
            </a:pPr>
            <a:endParaRPr lang="en-US" sz="1600" kern="0">
              <a:latin typeface="Arial" pitchFamily="34" charset="0"/>
            </a:endParaRPr>
          </a:p>
        </p:txBody>
      </p:sp>
      <p:pic>
        <p:nvPicPr>
          <p:cNvPr id="19" name="Picture 7" descr="Couch1"/>
          <p:cNvPicPr>
            <a:picLocks noChangeAspect="1" noChangeArrowheads="1"/>
          </p:cNvPicPr>
          <p:nvPr/>
        </p:nvPicPr>
        <p:blipFill>
          <a:blip r:embed="rId3"/>
          <a:srcRect/>
          <a:stretch>
            <a:fillRect/>
          </a:stretch>
        </p:blipFill>
        <p:spPr bwMode="auto">
          <a:xfrm>
            <a:off x="0" y="990600"/>
            <a:ext cx="9144000" cy="356393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2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20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28600"/>
            <a:ext cx="8515350" cy="590931"/>
          </a:xfrm>
        </p:spPr>
        <p:txBody>
          <a:bodyPr/>
          <a:lstStyle/>
          <a:p>
            <a:pPr algn="ctr">
              <a:defRPr/>
            </a:pPr>
            <a:r>
              <a:rPr lang="en-US" sz="3600" dirty="0" smtClean="0"/>
              <a:t>Rally at </a:t>
            </a:r>
            <a:r>
              <a:rPr lang="en-US" sz="3600" dirty="0" err="1" smtClean="0"/>
              <a:t>WinHEC</a:t>
            </a:r>
            <a:r>
              <a:rPr lang="en-US" sz="3600" dirty="0" smtClean="0"/>
              <a:t> Keynote</a:t>
            </a:r>
            <a:endParaRPr lang="en-US" dirty="0"/>
          </a:p>
        </p:txBody>
      </p:sp>
      <p:pic>
        <p:nvPicPr>
          <p:cNvPr id="11267" name="Rectangle 65538"/>
          <p:cNvPicPr>
            <a:picLocks noChangeAspect="1" noChangeArrowheads="1"/>
          </p:cNvPicPr>
          <p:nvPr/>
        </p:nvPicPr>
        <p:blipFill>
          <a:blip r:embed="rId3">
            <a:lum bright="6000"/>
          </a:blip>
          <a:srcRect/>
          <a:stretch>
            <a:fillRect/>
          </a:stretch>
        </p:blipFill>
        <p:spPr bwMode="auto">
          <a:xfrm>
            <a:off x="0" y="2971800"/>
            <a:ext cx="9296400" cy="4114800"/>
          </a:xfrm>
          <a:prstGeom prst="rect">
            <a:avLst/>
          </a:prstGeom>
          <a:noFill/>
          <a:ln w="9525">
            <a:noFill/>
            <a:miter lim="800000"/>
            <a:headEnd/>
            <a:tailEnd/>
          </a:ln>
        </p:spPr>
      </p:pic>
      <p:sp>
        <p:nvSpPr>
          <p:cNvPr id="3" name="Content Placeholder 2"/>
          <p:cNvSpPr>
            <a:spLocks noGrp="1"/>
          </p:cNvSpPr>
          <p:nvPr>
            <p:ph idx="1"/>
          </p:nvPr>
        </p:nvSpPr>
        <p:spPr>
          <a:xfrm>
            <a:off x="457200" y="3813143"/>
            <a:ext cx="8443913" cy="2511457"/>
          </a:xfrm>
        </p:spPr>
        <p:txBody>
          <a:bodyPr/>
          <a:lstStyle/>
          <a:p>
            <a:pPr>
              <a:defRPr/>
            </a:pPr>
            <a:r>
              <a:rPr lang="en-US" sz="2000" dirty="0" smtClean="0">
                <a:solidFill>
                  <a:schemeClr val="bg1"/>
                </a:solidFill>
                <a:effectLst>
                  <a:outerShdw blurRad="317500" dist="38100" dir="2700000" algn="tl">
                    <a:srgbClr val="000000">
                      <a:alpha val="18000"/>
                    </a:srgbClr>
                  </a:outerShdw>
                </a:effectLst>
              </a:rPr>
              <a:t>“…with this ease of set up we see many of those things coming into the mainstream.  So we’ve focused on [developing this] underlying infrastructure, and so partners can take new Rally devices that are very differentiated, and so </a:t>
            </a:r>
            <a:r>
              <a:rPr lang="en-US" sz="2000" b="1" dirty="0" smtClean="0">
                <a:solidFill>
                  <a:srgbClr val="0070C0"/>
                </a:solidFill>
                <a:effectLst>
                  <a:outerShdw blurRad="317500" dist="38100" dir="2700000" algn="tl">
                    <a:srgbClr val="000000">
                      <a:alpha val="18000"/>
                    </a:srgbClr>
                  </a:outerShdw>
                </a:effectLst>
              </a:rPr>
              <a:t>just the same way that USB came in and was such a fundamental building block</a:t>
            </a:r>
            <a:r>
              <a:rPr lang="en-US" sz="2000" dirty="0" smtClean="0">
                <a:solidFill>
                  <a:schemeClr val="bg1"/>
                </a:solidFill>
                <a:effectLst>
                  <a:outerShdw blurRad="317500" dist="38100" dir="2700000" algn="tl">
                    <a:srgbClr val="000000">
                      <a:alpha val="18000"/>
                    </a:srgbClr>
                  </a:outerShdw>
                </a:effectLst>
              </a:rPr>
              <a:t>, we see now Rally as important as that, and driving a whole new set of devices.”</a:t>
            </a:r>
            <a:r>
              <a:rPr lang="en-US" sz="2800" dirty="0" smtClean="0">
                <a:effectLst>
                  <a:outerShdw blurRad="317500" dist="38100" dir="2700000" algn="tl">
                    <a:srgbClr val="000000">
                      <a:alpha val="18000"/>
                    </a:srgbClr>
                  </a:outerShdw>
                </a:effectLst>
              </a:rPr>
              <a:t> </a:t>
            </a:r>
            <a:r>
              <a:rPr lang="en-US" dirty="0" smtClean="0"/>
              <a:t> </a:t>
            </a:r>
          </a:p>
          <a:p>
            <a:pPr lvl="1">
              <a:defRPr/>
            </a:pPr>
            <a:r>
              <a:rPr lang="en-US" dirty="0" smtClean="0"/>
              <a:t>- </a:t>
            </a:r>
            <a:r>
              <a:rPr lang="en-US" sz="2400" dirty="0" smtClean="0">
                <a:solidFill>
                  <a:schemeClr val="bg1"/>
                </a:solidFill>
              </a:rPr>
              <a:t>Bill Gates, Keynote Address, </a:t>
            </a:r>
            <a:r>
              <a:rPr lang="en-US" sz="2400" dirty="0" err="1" smtClean="0">
                <a:solidFill>
                  <a:schemeClr val="bg1"/>
                </a:solidFill>
              </a:rPr>
              <a:t>WinHEC</a:t>
            </a:r>
            <a:r>
              <a:rPr lang="en-US" sz="2400" dirty="0" smtClean="0">
                <a:solidFill>
                  <a:schemeClr val="bg1"/>
                </a:solidFill>
              </a:rPr>
              <a:t> 2007</a:t>
            </a:r>
            <a:endParaRPr lang="en-US" dirty="0">
              <a:solidFill>
                <a:schemeClr val="bg1"/>
              </a:solidFill>
            </a:endParaRPr>
          </a:p>
        </p:txBody>
      </p:sp>
      <p:pic>
        <p:nvPicPr>
          <p:cNvPr id="11269" name="Picture 1" descr="http://team/sites/rally/Slide%20Library/Media/WinHEC%202007%20BillG%20keynote.jpg"/>
          <p:cNvPicPr>
            <a:picLocks noChangeAspect="1" noChangeArrowheads="1"/>
          </p:cNvPicPr>
          <p:nvPr/>
        </p:nvPicPr>
        <p:blipFill>
          <a:blip r:embed="rId4"/>
          <a:srcRect/>
          <a:stretch>
            <a:fillRect/>
          </a:stretch>
        </p:blipFill>
        <p:spPr bwMode="auto">
          <a:xfrm>
            <a:off x="2694676" y="1274763"/>
            <a:ext cx="3401324" cy="207803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C:\Users\jbarber\AppData\Local\Microsoft\Windows\Temporary Internet Files\Content.IE5\W6SCXOSP\MPj04096950000[1].jpg"/>
          <p:cNvPicPr>
            <a:picLocks noChangeAspect="1" noChangeArrowheads="1"/>
          </p:cNvPicPr>
          <p:nvPr/>
        </p:nvPicPr>
        <p:blipFill>
          <a:blip r:embed="rId3"/>
          <a:srcRect/>
          <a:stretch>
            <a:fillRect/>
          </a:stretch>
        </p:blipFill>
        <p:spPr bwMode="auto">
          <a:xfrm>
            <a:off x="228600" y="1219200"/>
            <a:ext cx="2730500" cy="4105774"/>
          </a:xfrm>
          <a:prstGeom prst="rect">
            <a:avLst/>
          </a:prstGeom>
          <a:ln>
            <a:noFill/>
          </a:ln>
          <a:effectLst>
            <a:softEdge rad="112500"/>
          </a:effectLst>
        </p:spPr>
      </p:pic>
      <p:pic>
        <p:nvPicPr>
          <p:cNvPr id="8" name="Picture 12" descr="C:\Users\jbarber\AppData\Local\Microsoft\Windows\Temporary Internet Files\Content.IE5\0E9GPNYK\MPj04009160000[1].jpg"/>
          <p:cNvPicPr>
            <a:picLocks noChangeAspect="1" noChangeArrowheads="1"/>
          </p:cNvPicPr>
          <p:nvPr/>
        </p:nvPicPr>
        <p:blipFill>
          <a:blip r:embed="rId4" cstate="print"/>
          <a:srcRect/>
          <a:stretch>
            <a:fillRect/>
          </a:stretch>
        </p:blipFill>
        <p:spPr bwMode="auto">
          <a:xfrm>
            <a:off x="6781800" y="2895600"/>
            <a:ext cx="2081212" cy="3121025"/>
          </a:xfrm>
          <a:prstGeom prst="rect">
            <a:avLst/>
          </a:prstGeom>
          <a:ln>
            <a:noFill/>
          </a:ln>
          <a:effectLst>
            <a:softEdge rad="112500"/>
          </a:effectLst>
        </p:spPr>
      </p:pic>
      <p:graphicFrame>
        <p:nvGraphicFramePr>
          <p:cNvPr id="6" name="Diagram 5"/>
          <p:cNvGraphicFramePr/>
          <p:nvPr/>
        </p:nvGraphicFramePr>
        <p:xfrm>
          <a:off x="0" y="486697"/>
          <a:ext cx="9144000" cy="592885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itle 1"/>
          <p:cNvSpPr>
            <a:spLocks noGrp="1"/>
          </p:cNvSpPr>
          <p:nvPr>
            <p:ph type="title"/>
          </p:nvPr>
        </p:nvSpPr>
        <p:spPr>
          <a:xfrm>
            <a:off x="323850" y="228600"/>
            <a:ext cx="8515350" cy="646331"/>
          </a:xfrm>
        </p:spPr>
        <p:txBody>
          <a:bodyPr/>
          <a:lstStyle/>
          <a:p>
            <a:r>
              <a:rPr lang="en-US" sz="4000" dirty="0" smtClean="0"/>
              <a:t>Device Life Cycle</a:t>
            </a:r>
            <a:endParaRPr lang="en-US" sz="4000" dirty="0"/>
          </a:p>
        </p:txBody>
      </p:sp>
      <p:graphicFrame>
        <p:nvGraphicFramePr>
          <p:cNvPr id="4" name="Diagram 3"/>
          <p:cNvGraphicFramePr/>
          <p:nvPr/>
        </p:nvGraphicFramePr>
        <p:xfrm>
          <a:off x="0" y="486228"/>
          <a:ext cx="9144000" cy="592885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2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par>
                                <p:cTn id="22" presetID="10" presetClass="exit" presetSubtype="0" fill="hold" nodeType="withEffect">
                                  <p:stCondLst>
                                    <p:cond delay="0"/>
                                  </p:stCondLst>
                                  <p:childTnLst>
                                    <p:animEffect transition="out" filter="fade">
                                      <p:cBhvr>
                                        <p:cTn id="23" dur="2000"/>
                                        <p:tgtEl>
                                          <p:spTgt spid="5"/>
                                        </p:tgtEl>
                                      </p:cBhvr>
                                    </p:animEffect>
                                    <p:set>
                                      <p:cBhvr>
                                        <p:cTn id="24" dur="1" fill="hold">
                                          <p:stCondLst>
                                            <p:cond delay="1999"/>
                                          </p:stCondLst>
                                        </p:cTn>
                                        <p:tgtEl>
                                          <p:spTgt spid="5"/>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2000"/>
                                        <p:tgtEl>
                                          <p:spTgt spid="8"/>
                                        </p:tgtEl>
                                      </p:cBhvr>
                                    </p:animEffect>
                                    <p:set>
                                      <p:cBhvr>
                                        <p:cTn id="27"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4" grpId="0">
        <p:bldAsOne/>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5.4|48"/>
</p:tagLst>
</file>

<file path=ppt/tags/tag2.xml><?xml version="1.0" encoding="utf-8"?>
<p:tagLst xmlns:a="http://schemas.openxmlformats.org/drawingml/2006/main" xmlns:r="http://schemas.openxmlformats.org/officeDocument/2006/relationships" xmlns:p="http://schemas.openxmlformats.org/presentationml/2006/main">
  <p:tag name="TIMING" val="|14.4|.5"/>
</p:tagLst>
</file>

<file path=ppt/theme/theme1.xml><?xml version="1.0" encoding="utf-8"?>
<a:theme xmlns:a="http://schemas.openxmlformats.org/drawingml/2006/main" name="rallysummit">
  <a:themeElements>
    <a:clrScheme name="3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3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omePlug">
  <a:themeElements>
    <a:clrScheme name="3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3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3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Windows Vista template_1_Segoe">
  <a:themeElements>
    <a:clrScheme name="2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2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2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Windows Vista template_1_Segoe">
  <a:themeElements>
    <a:clrScheme name="4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4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4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Windows Vista template_1_Segoe">
  <a:themeElements>
    <a:clrScheme name="2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2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2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Windows Vista template_1_Segoe">
  <a:themeElements>
    <a:clrScheme name="4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fontScheme name="4_Windows Vista template_1_Segoe">
      <a:majorFont>
        <a:latin typeface="Segoe Semibold"/>
        <a:ea typeface=""/>
        <a:cs typeface=""/>
      </a:majorFont>
      <a:minorFont>
        <a:latin typeface="Segoe Semi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spDef>
    <a:lnDef>
      <a:spPr bwMode="auto">
        <a:xfrm>
          <a:off x="0" y="0"/>
          <a:ext cx="1" cy="1"/>
        </a:xfrm>
        <a:custGeom>
          <a:avLst/>
          <a:gdLst/>
          <a:ahLst/>
          <a:cxnLst/>
          <a:rect l="0" t="0" r="0" b="0"/>
          <a:pathLst/>
        </a:custGeom>
        <a:noFill/>
        <a:ln w="9525" cap="flat" cmpd="sng" algn="ctr">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sz="3600" b="0" i="0" u="none" strike="noStrike" cap="none" normalizeH="0" baseline="0" smtClean="0">
            <a:solidFill>
              <a:schemeClr val="tx2"/>
            </a:solidFill>
            <a:effectLst>
              <a:outerShdw blurRad="38100" dist="38100" dir="2700000" algn="tl">
                <a:srgbClr val="000000">
                  <a:alpha val="43137"/>
                </a:srgbClr>
              </a:outerShdw>
            </a:effectLst>
            <a:latin typeface="Segoe Semibold" pitchFamily="34" charset="0"/>
          </a:defRPr>
        </a:defPPr>
      </a:lstStyle>
    </a:lnDef>
  </a:objectDefaults>
  <a:extraClrSchemeLst>
    <a:extraClrScheme>
      <a:clrScheme name="4_Windows Vista template_1_Segoe 1">
        <a:dk1>
          <a:srgbClr val="000000"/>
        </a:dk1>
        <a:lt1>
          <a:srgbClr val="FFFFFF"/>
        </a:lt1>
        <a:dk2>
          <a:srgbClr val="35849D"/>
        </a:dk2>
        <a:lt2>
          <a:srgbClr val="FBD057"/>
        </a:lt2>
        <a:accent1>
          <a:srgbClr val="F4F9B1"/>
        </a:accent1>
        <a:accent2>
          <a:srgbClr val="78C444"/>
        </a:accent2>
        <a:accent3>
          <a:srgbClr val="AEC2CC"/>
        </a:accent3>
        <a:accent4>
          <a:srgbClr val="DADADA"/>
        </a:accent4>
        <a:accent5>
          <a:srgbClr val="F8FBD5"/>
        </a:accent5>
        <a:accent6>
          <a:srgbClr val="6CB13D"/>
        </a:accent6>
        <a:hlink>
          <a:srgbClr val="1691E4"/>
        </a:hlink>
        <a:folHlink>
          <a:srgbClr val="EF7225"/>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1582</TotalTime>
  <Words>1538</Words>
  <Application>Microsoft Office PowerPoint</Application>
  <PresentationFormat>On-screen Show (4:3)</PresentationFormat>
  <Paragraphs>236</Paragraphs>
  <Slides>24</Slides>
  <Notes>24</Notes>
  <HiddenSlides>0</HiddenSlides>
  <MMClips>0</MMClips>
  <ScaleCrop>false</ScaleCrop>
  <HeadingPairs>
    <vt:vector size="4" baseType="variant">
      <vt:variant>
        <vt:lpstr>Theme</vt:lpstr>
      </vt:variant>
      <vt:variant>
        <vt:i4>6</vt:i4>
      </vt:variant>
      <vt:variant>
        <vt:lpstr>Slide Titles</vt:lpstr>
      </vt:variant>
      <vt:variant>
        <vt:i4>24</vt:i4>
      </vt:variant>
    </vt:vector>
  </HeadingPairs>
  <TitlesOfParts>
    <vt:vector size="30" baseType="lpstr">
      <vt:lpstr>rallysummit</vt:lpstr>
      <vt:lpstr>HomePlug</vt:lpstr>
      <vt:lpstr>2_Windows Vista template_1_Segoe</vt:lpstr>
      <vt:lpstr>4_Windows Vista template_1_Segoe</vt:lpstr>
      <vt:lpstr>3_Windows Vista template_1_Segoe</vt:lpstr>
      <vt:lpstr>5_Windows Vista template_1_Segoe</vt:lpstr>
      <vt:lpstr>Slide 1</vt:lpstr>
      <vt:lpstr>Agenda</vt:lpstr>
      <vt:lpstr>Slide 3</vt:lpstr>
      <vt:lpstr>Slide 4</vt:lpstr>
      <vt:lpstr>Slide 5</vt:lpstr>
      <vt:lpstr>Device Connectivity Challenges</vt:lpstr>
      <vt:lpstr>Slide 7</vt:lpstr>
      <vt:lpstr>Rally at WinHEC Keynote</vt:lpstr>
      <vt:lpstr>Device Life Cycle</vt:lpstr>
      <vt:lpstr>Wi-Fi Protected Setup / WCN</vt:lpstr>
      <vt:lpstr>WPS / WCN Momentum</vt:lpstr>
      <vt:lpstr>Windows Vista Feature Pack for Wireless</vt:lpstr>
      <vt:lpstr>LLTD (Link Layer Topology Discovery)</vt:lpstr>
      <vt:lpstr>Web Services:  Interop For Browsers</vt:lpstr>
      <vt:lpstr>DPWS: Interop For Machines and Devices</vt:lpstr>
      <vt:lpstr>PnP-X Explained </vt:lpstr>
      <vt:lpstr>Synergies and Experiences</vt:lpstr>
      <vt:lpstr>Demonstrations</vt:lpstr>
      <vt:lpstr>General Rally Guidelines</vt:lpstr>
      <vt:lpstr>Infrastructure:  Drive Quality, Experiences via Vista Logo</vt:lpstr>
      <vt:lpstr>A few implementations…</vt:lpstr>
      <vt:lpstr>Device Futures Unified model</vt:lpstr>
      <vt:lpstr>Call to Action</vt:lpstr>
      <vt:lpstr>Slide 24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Windows Rally Summit June 2008</dc:title>
  <dc:creator/>
  <cp:lastModifiedBy>annikade</cp:lastModifiedBy>
  <cp:revision>177</cp:revision>
  <dcterms:created xsi:type="dcterms:W3CDTF">2008-05-26T20:00:34Z</dcterms:created>
  <dcterms:modified xsi:type="dcterms:W3CDTF">2008-06-12T17:16:49Z</dcterms:modified>
</cp:coreProperties>
</file>