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628" r:id="rId2"/>
    <p:sldId id="971" r:id="rId3"/>
    <p:sldId id="954" r:id="rId4"/>
    <p:sldId id="981" r:id="rId5"/>
    <p:sldId id="986" r:id="rId6"/>
    <p:sldId id="847" r:id="rId7"/>
    <p:sldId id="982" r:id="rId8"/>
    <p:sldId id="849" r:id="rId9"/>
    <p:sldId id="974" r:id="rId10"/>
    <p:sldId id="896" r:id="rId11"/>
    <p:sldId id="84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B07BD7"/>
    <a:srgbClr val="4F2270"/>
    <a:srgbClr val="EEEFF6"/>
    <a:srgbClr val="DCDDEC"/>
    <a:srgbClr val="99CCFF"/>
    <a:srgbClr val="E5F2FF"/>
    <a:srgbClr val="7332A4"/>
    <a:srgbClr val="552579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53" autoAdjust="0"/>
    <p:restoredTop sz="77666" autoAdjust="0"/>
  </p:normalViewPr>
  <p:slideViewPr>
    <p:cSldViewPr>
      <p:cViewPr>
        <p:scale>
          <a:sx n="86" d="100"/>
          <a:sy n="86" d="100"/>
        </p:scale>
        <p:origin x="-972" y="-42"/>
      </p:cViewPr>
      <p:guideLst>
        <p:guide orient="horz" pos="2736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52"/>
    </p:cViewPr>
  </p:sorterViewPr>
  <p:notesViewPr>
    <p:cSldViewPr>
      <p:cViewPr>
        <p:scale>
          <a:sx n="100" d="100"/>
          <a:sy n="100" d="100"/>
        </p:scale>
        <p:origin x="-187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11.xml"/><Relationship Id="rId5" Type="http://schemas.openxmlformats.org/officeDocument/2006/relationships/slide" Target="slides/slide10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09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09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648082BB-CE25-40A0-9259-AB0F23B4D67E}" type="slidenum">
              <a:rPr lang="ar-SA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8E89236B-46D1-418C-8EAD-FC13235784A4}" type="slidenum">
              <a:rPr lang="ar-SA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36538" indent="-236538"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693738" indent="-236538"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1150938" indent="-236538"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608138" indent="-236538"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2065338" indent="-236538" algn="l" rtl="0" fontAlgn="base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3DF8EA-BE59-4FB1-876A-8A6A40D20417}" type="slidenum">
              <a:rPr lang="ar-SA"/>
              <a:pPr/>
              <a:t>1</a:t>
            </a:fld>
            <a:endParaRPr lang="en-US"/>
          </a:p>
        </p:txBody>
      </p:sp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34DAB1-A648-460C-BD10-919EB9A0BE11}" type="slidenum">
              <a:rPr lang="ar-SA"/>
              <a:pPr/>
              <a:t>10</a:t>
            </a:fld>
            <a:endParaRPr lang="en-US"/>
          </a:p>
        </p:txBody>
      </p:sp>
      <p:sp>
        <p:nvSpPr>
          <p:cNvPr id="141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0C200B-E38C-4592-89F6-8BD1A3B0BEDD}" type="slidenum">
              <a:rPr lang="ar-SA"/>
              <a:pPr/>
              <a:t>11</a:t>
            </a:fld>
            <a:endParaRPr lang="en-US"/>
          </a:p>
        </p:txBody>
      </p:sp>
      <p:sp>
        <p:nvSpPr>
          <p:cNvPr id="131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1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F0410E-8A4D-4E6D-B2A5-95C57EBB9E05}" type="slidenum">
              <a:rPr lang="ar-SA"/>
              <a:pPr/>
              <a:t>2</a:t>
            </a:fld>
            <a:endParaRPr lang="en-US"/>
          </a:p>
        </p:txBody>
      </p:sp>
      <p:sp>
        <p:nvSpPr>
          <p:cNvPr id="156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156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C8EF8-F50D-4118-9D16-C6AF9A5F1E0C}" type="slidenum">
              <a:rPr lang="ar-SA"/>
              <a:pPr/>
              <a:t>3</a:t>
            </a:fld>
            <a:endParaRPr lang="en-US"/>
          </a:p>
        </p:txBody>
      </p:sp>
      <p:sp>
        <p:nvSpPr>
          <p:cNvPr id="153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153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9236B-46D1-418C-8EAD-FC13235784A4}" type="slidenum">
              <a:rPr lang="ar-SA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C8EF8-F50D-4118-9D16-C6AF9A5F1E0C}" type="slidenum">
              <a:rPr lang="ar-SA"/>
              <a:pPr/>
              <a:t>5</a:t>
            </a:fld>
            <a:endParaRPr lang="en-US"/>
          </a:p>
        </p:txBody>
      </p:sp>
      <p:sp>
        <p:nvSpPr>
          <p:cNvPr id="153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153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A9A4E-3DFD-4709-8135-9A55A1AF515A}" type="slidenum">
              <a:rPr lang="ar-SA"/>
              <a:pPr/>
              <a:t>6</a:t>
            </a:fld>
            <a:endParaRPr lang="en-US"/>
          </a:p>
        </p:txBody>
      </p:sp>
      <p:sp>
        <p:nvSpPr>
          <p:cNvPr id="131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131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9236B-46D1-418C-8EAD-FC13235784A4}" type="slidenum">
              <a:rPr lang="ar-SA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2E6D46-E00B-4031-AC25-EACC2E5B87A9}" type="slidenum">
              <a:rPr lang="ar-SA"/>
              <a:pPr/>
              <a:t>8</a:t>
            </a:fld>
            <a:endParaRPr lang="en-US"/>
          </a:p>
        </p:txBody>
      </p:sp>
      <p:sp>
        <p:nvSpPr>
          <p:cNvPr id="131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ln/>
        </p:spPr>
      </p:sp>
      <p:sp>
        <p:nvSpPr>
          <p:cNvPr id="131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63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08098B-CD4B-4716-89CF-419A6503F24B}" type="slidenum">
              <a:rPr lang="ar-SA"/>
              <a:pPr/>
              <a:t>9</a:t>
            </a:fld>
            <a:endParaRPr lang="en-US"/>
          </a:p>
        </p:txBody>
      </p:sp>
      <p:sp>
        <p:nvSpPr>
          <p:cNvPr id="157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19100" y="2667000"/>
            <a:ext cx="8191500" cy="914400"/>
          </a:xfrm>
        </p:spPr>
        <p:txBody>
          <a:bodyPr/>
          <a:lstStyle>
            <a:lvl1pPr>
              <a:spcBef>
                <a:spcPct val="40000"/>
              </a:spcBef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4038600"/>
            <a:ext cx="4876800" cy="304800"/>
          </a:xfrm>
        </p:spPr>
        <p:txBody>
          <a:bodyPr tIns="0" bIns="0"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37605" name="Rectangle 5"/>
          <p:cNvSpPr>
            <a:spLocks noChangeArrowheads="1"/>
          </p:cNvSpPr>
          <p:nvPr userDrawn="1"/>
        </p:nvSpPr>
        <p:spPr bwMode="auto">
          <a:xfrm>
            <a:off x="152400" y="228600"/>
            <a:ext cx="3505200" cy="16002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7606" name="Rectangle 6"/>
          <p:cNvSpPr>
            <a:spLocks noChangeArrowheads="1"/>
          </p:cNvSpPr>
          <p:nvPr userDrawn="1"/>
        </p:nvSpPr>
        <p:spPr bwMode="auto">
          <a:xfrm>
            <a:off x="152400" y="152400"/>
            <a:ext cx="3429000" cy="1600200"/>
          </a:xfrm>
          <a:prstGeom prst="rect">
            <a:avLst/>
          </a:prstGeom>
          <a:solidFill>
            <a:srgbClr val="FFFFFF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CC1E9BD3-461F-4436-B19F-D55BCF93DC3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4600" y="381000"/>
            <a:ext cx="2057400" cy="5400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81000"/>
            <a:ext cx="60198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26CF7FE4-4CB4-40CF-8C2C-C23F61873A5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7315200" cy="30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0"/>
            <a:ext cx="7772400" cy="41814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67600" y="6477000"/>
            <a:ext cx="1447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B97C14CB-87C2-468D-851A-AD062A8A381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7315200" cy="30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772400" cy="41814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67600" y="6477000"/>
            <a:ext cx="1447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96BCE2F6-E054-4715-8143-2FC33BB0DA2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0812987F-639D-41B9-B327-AC3F1312848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144771FE-9737-4285-B10E-3C588690278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10000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810000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643B246E-D5D8-40D6-B30F-A7D39171B1F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3350E8F7-AA9E-4DA9-9EC7-F630BE1D82E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95364F69-F158-4438-B4A8-26BAED9CD43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165C8DC8-524C-4AC5-A602-2877BAA92EC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A5A4539D-A22A-4616-9F9B-F5B53D5CE67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2400" y="6477000"/>
            <a:ext cx="20574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553200"/>
            <a:ext cx="4953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# </a:t>
            </a:r>
            <a:fld id="{276E4B56-D83C-407D-81F6-B87007EF499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81000"/>
            <a:ext cx="731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36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7724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Test</a:t>
            </a:r>
          </a:p>
        </p:txBody>
      </p:sp>
      <p:sp>
        <p:nvSpPr>
          <p:cNvPr id="536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1524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CA5100"/>
                </a:solidFill>
                <a:latin typeface="+mn-lt"/>
              </a:defRPr>
            </a:lvl1pPr>
          </a:lstStyle>
          <a:p>
            <a:r>
              <a:rPr lang="en-US" dirty="0"/>
              <a:t># </a:t>
            </a:r>
            <a:fld id="{C72E5CA2-76CC-439F-9A34-A1824F442C0C}" type="slidenum">
              <a:rPr lang="en-US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ransition>
    <p:wipe/>
  </p:transition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lang="en-US" sz="3400" b="0" baseline="0" dirty="0" smtClean="0">
          <a:solidFill>
            <a:srgbClr val="00517A"/>
          </a:solidFill>
          <a:latin typeface="+mn-lt"/>
          <a:ea typeface="+mn-ea"/>
          <a:cs typeface="+mn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Century Gothic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EA6E2E"/>
        </a:buClr>
        <a:buSzPct val="120000"/>
        <a:buChar char="•"/>
        <a:defRPr sz="2400" b="1" baseline="0">
          <a:solidFill>
            <a:srgbClr val="00517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6600"/>
        </a:buClr>
        <a:buSzPct val="110000"/>
        <a:buFont typeface="Wingdings" pitchFamily="2" charset="2"/>
        <a:buChar char="§"/>
        <a:defRPr sz="2000" baseline="0">
          <a:solidFill>
            <a:srgbClr val="00517A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baseline="0">
          <a:solidFill>
            <a:srgbClr val="00517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Char char="•"/>
        <a:defRPr sz="1600" baseline="0">
          <a:solidFill>
            <a:srgbClr val="00517A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SzPct val="90000"/>
        <a:buFont typeface="Wingdings" pitchFamily="2" charset="2"/>
        <a:buChar char="§"/>
        <a:defRPr sz="1600" baseline="0">
          <a:solidFill>
            <a:srgbClr val="00517A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SzPct val="90000"/>
        <a:buFont typeface="Wingdings" pitchFamily="2" charset="2"/>
        <a:buChar char="§"/>
        <a:defRPr sz="1600">
          <a:solidFill>
            <a:srgbClr val="38287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SzPct val="90000"/>
        <a:buFont typeface="Wingdings" pitchFamily="2" charset="2"/>
        <a:buChar char="§"/>
        <a:defRPr sz="1600">
          <a:solidFill>
            <a:srgbClr val="38287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SzPct val="90000"/>
        <a:buFont typeface="Wingdings" pitchFamily="2" charset="2"/>
        <a:buChar char="§"/>
        <a:defRPr sz="1600">
          <a:solidFill>
            <a:srgbClr val="38287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82873"/>
        </a:buClr>
        <a:buSzPct val="90000"/>
        <a:buFont typeface="Wingdings" pitchFamily="2" charset="2"/>
        <a:buChar char="§"/>
        <a:defRPr sz="1600">
          <a:solidFill>
            <a:srgbClr val="38287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n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presspass/press/2006/oct06/10-31MSZendPR.msp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zend.com/products/zend_core" TargetMode="External"/><Relationship Id="rId4" Type="http://schemas.openxmlformats.org/officeDocument/2006/relationships/hyperlink" Target="http://www.iis.net/default.aspx?tabid=100005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590800"/>
            <a:ext cx="8267700" cy="1066800"/>
          </a:xfrm>
        </p:spPr>
        <p:txBody>
          <a:bodyPr/>
          <a:lstStyle/>
          <a:p>
            <a:r>
              <a:rPr lang="en-US" sz="3300" dirty="0"/>
              <a:t>Zend and Microsoft deliver </a:t>
            </a:r>
            <a:r>
              <a:rPr lang="en-US" sz="3300" dirty="0" smtClean="0"/>
              <a:t>production </a:t>
            </a:r>
            <a:r>
              <a:rPr lang="en-US" sz="3300" dirty="0"/>
              <a:t>quality PHP</a:t>
            </a:r>
            <a:endParaRPr lang="en-US" sz="3200" dirty="0"/>
          </a:p>
        </p:txBody>
      </p:sp>
      <p:pic>
        <p:nvPicPr>
          <p:cNvPr id="834569" name="Picture 9" descr="Zend - The PHP Company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76200"/>
            <a:ext cx="1219200" cy="784225"/>
          </a:xfrm>
          <a:prstGeom prst="rect">
            <a:avLst/>
          </a:prstGeom>
          <a:noFill/>
        </p:spPr>
      </p:pic>
      <p:sp>
        <p:nvSpPr>
          <p:cNvPr id="834570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Laurent Bonnet</a:t>
            </a:r>
          </a:p>
          <a:p>
            <a:r>
              <a:rPr lang="en-US" dirty="0" smtClean="0"/>
              <a:t>Microsoft France</a:t>
            </a:r>
            <a:endParaRPr lang="en-US" dirty="0"/>
          </a:p>
        </p:txBody>
      </p:sp>
      <p:pic>
        <p:nvPicPr>
          <p:cNvPr id="834571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0"/>
            <a:ext cx="2895600" cy="769021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667000"/>
            <a:ext cx="5562600" cy="914400"/>
          </a:xfrm>
        </p:spPr>
        <p:txBody>
          <a:bodyPr/>
          <a:lstStyle/>
          <a:p>
            <a:pPr algn="ctr"/>
            <a:r>
              <a:rPr lang="en-US" sz="4800"/>
              <a:t>Thank you!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0722" name="Group 2"/>
          <p:cNvGrpSpPr>
            <a:grpSpLocks/>
          </p:cNvGrpSpPr>
          <p:nvPr/>
        </p:nvGrpSpPr>
        <p:grpSpPr bwMode="auto">
          <a:xfrm>
            <a:off x="2667000" y="2438400"/>
            <a:ext cx="5153025" cy="1276350"/>
            <a:chOff x="1680" y="1536"/>
            <a:chExt cx="3246" cy="804"/>
          </a:xfrm>
        </p:grpSpPr>
        <p:sp>
          <p:nvSpPr>
            <p:cNvPr id="1310723" name="Rectangle 3"/>
            <p:cNvSpPr>
              <a:spLocks noChangeArrowheads="1"/>
            </p:cNvSpPr>
            <p:nvPr/>
          </p:nvSpPr>
          <p:spPr bwMode="auto">
            <a:xfrm>
              <a:off x="2605" y="1668"/>
              <a:ext cx="212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Z</a:t>
              </a:r>
              <a:endParaRPr lang="en-US" b="0"/>
            </a:p>
          </p:txBody>
        </p:sp>
        <p:sp>
          <p:nvSpPr>
            <p:cNvPr id="1310724" name="Rectangle 4"/>
            <p:cNvSpPr>
              <a:spLocks noChangeArrowheads="1"/>
            </p:cNvSpPr>
            <p:nvPr/>
          </p:nvSpPr>
          <p:spPr bwMode="auto">
            <a:xfrm>
              <a:off x="2815" y="1668"/>
              <a:ext cx="271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e</a:t>
              </a:r>
              <a:endParaRPr lang="en-US" b="0"/>
            </a:p>
          </p:txBody>
        </p:sp>
        <p:sp>
          <p:nvSpPr>
            <p:cNvPr id="1310725" name="Rectangle 5"/>
            <p:cNvSpPr>
              <a:spLocks noChangeArrowheads="1"/>
            </p:cNvSpPr>
            <p:nvPr/>
          </p:nvSpPr>
          <p:spPr bwMode="auto">
            <a:xfrm>
              <a:off x="3084" y="1668"/>
              <a:ext cx="254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n</a:t>
              </a:r>
              <a:endParaRPr lang="en-US" b="0"/>
            </a:p>
          </p:txBody>
        </p:sp>
        <p:sp>
          <p:nvSpPr>
            <p:cNvPr id="1310726" name="Rectangle 6"/>
            <p:cNvSpPr>
              <a:spLocks noChangeArrowheads="1"/>
            </p:cNvSpPr>
            <p:nvPr/>
          </p:nvSpPr>
          <p:spPr bwMode="auto">
            <a:xfrm>
              <a:off x="3337" y="1668"/>
              <a:ext cx="280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d</a:t>
              </a:r>
              <a:endParaRPr lang="en-US" b="0"/>
            </a:p>
          </p:txBody>
        </p:sp>
        <p:sp>
          <p:nvSpPr>
            <p:cNvPr id="1310727" name="Rectangle 7"/>
            <p:cNvSpPr>
              <a:spLocks noChangeArrowheads="1"/>
            </p:cNvSpPr>
            <p:nvPr/>
          </p:nvSpPr>
          <p:spPr bwMode="auto">
            <a:xfrm>
              <a:off x="3615" y="1677"/>
              <a:ext cx="117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 b="0">
                  <a:solidFill>
                    <a:srgbClr val="FFFFFF"/>
                  </a:solidFill>
                  <a:latin typeface="Century Gothic" pitchFamily="34" charset="0"/>
                </a:rPr>
                <a:t> </a:t>
              </a:r>
              <a:endParaRPr lang="en-US" b="0"/>
            </a:p>
          </p:txBody>
        </p:sp>
        <p:sp>
          <p:nvSpPr>
            <p:cNvPr id="1310728" name="Rectangle 8"/>
            <p:cNvSpPr>
              <a:spLocks noChangeArrowheads="1"/>
            </p:cNvSpPr>
            <p:nvPr/>
          </p:nvSpPr>
          <p:spPr bwMode="auto">
            <a:xfrm>
              <a:off x="3731" y="1668"/>
              <a:ext cx="331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C</a:t>
              </a:r>
              <a:endParaRPr lang="en-US" b="0"/>
            </a:p>
          </p:txBody>
        </p:sp>
        <p:sp>
          <p:nvSpPr>
            <p:cNvPr id="1310729" name="Rectangle 9"/>
            <p:cNvSpPr>
              <a:spLocks noChangeArrowheads="1"/>
            </p:cNvSpPr>
            <p:nvPr/>
          </p:nvSpPr>
          <p:spPr bwMode="auto">
            <a:xfrm>
              <a:off x="4059" y="1668"/>
              <a:ext cx="271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o</a:t>
              </a:r>
              <a:endParaRPr lang="en-US" b="0"/>
            </a:p>
          </p:txBody>
        </p:sp>
        <p:sp>
          <p:nvSpPr>
            <p:cNvPr id="1310730" name="Rectangle 10"/>
            <p:cNvSpPr>
              <a:spLocks noChangeArrowheads="1"/>
            </p:cNvSpPr>
            <p:nvPr/>
          </p:nvSpPr>
          <p:spPr bwMode="auto">
            <a:xfrm>
              <a:off x="4329" y="1668"/>
              <a:ext cx="136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r</a:t>
              </a:r>
              <a:endParaRPr lang="en-US" b="0"/>
            </a:p>
          </p:txBody>
        </p:sp>
        <p:sp>
          <p:nvSpPr>
            <p:cNvPr id="1310731" name="Rectangle 11"/>
            <p:cNvSpPr>
              <a:spLocks noChangeArrowheads="1"/>
            </p:cNvSpPr>
            <p:nvPr/>
          </p:nvSpPr>
          <p:spPr bwMode="auto">
            <a:xfrm>
              <a:off x="4464" y="1668"/>
              <a:ext cx="271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300">
                  <a:solidFill>
                    <a:srgbClr val="FFFFFF"/>
                  </a:solidFill>
                  <a:latin typeface="Century Gothic" pitchFamily="34" charset="0"/>
                </a:rPr>
                <a:t>e</a:t>
              </a:r>
              <a:endParaRPr lang="en-US" b="0"/>
            </a:p>
          </p:txBody>
        </p:sp>
        <p:sp>
          <p:nvSpPr>
            <p:cNvPr id="1310732" name="Rectangle 12"/>
            <p:cNvSpPr>
              <a:spLocks noChangeArrowheads="1"/>
            </p:cNvSpPr>
            <p:nvPr/>
          </p:nvSpPr>
          <p:spPr bwMode="auto">
            <a:xfrm>
              <a:off x="4733" y="1775"/>
              <a:ext cx="6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 b="0">
                  <a:solidFill>
                    <a:srgbClr val="FFFFFF"/>
                  </a:solidFill>
                  <a:latin typeface="Century Gothic" pitchFamily="34" charset="0"/>
                </a:rPr>
                <a:t>T</a:t>
              </a:r>
              <a:endParaRPr lang="en-US" b="0"/>
            </a:p>
          </p:txBody>
        </p:sp>
        <p:sp>
          <p:nvSpPr>
            <p:cNvPr id="1310733" name="Rectangle 13"/>
            <p:cNvSpPr>
              <a:spLocks noChangeArrowheads="1"/>
            </p:cNvSpPr>
            <p:nvPr/>
          </p:nvSpPr>
          <p:spPr bwMode="auto">
            <a:xfrm>
              <a:off x="4794" y="1775"/>
              <a:ext cx="13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 b="0">
                  <a:solidFill>
                    <a:srgbClr val="FFFFFF"/>
                  </a:solidFill>
                  <a:latin typeface="Century Gothic" pitchFamily="34" charset="0"/>
                </a:rPr>
                <a:t>M</a:t>
              </a:r>
              <a:endParaRPr lang="en-US" b="0"/>
            </a:p>
          </p:txBody>
        </p:sp>
        <p:sp>
          <p:nvSpPr>
            <p:cNvPr id="1310734" name="Freeform 14"/>
            <p:cNvSpPr>
              <a:spLocks/>
            </p:cNvSpPr>
            <p:nvPr/>
          </p:nvSpPr>
          <p:spPr bwMode="auto">
            <a:xfrm>
              <a:off x="1680" y="1536"/>
              <a:ext cx="743" cy="804"/>
            </a:xfrm>
            <a:custGeom>
              <a:avLst/>
              <a:gdLst/>
              <a:ahLst/>
              <a:cxnLst>
                <a:cxn ang="0">
                  <a:pos x="2" y="360"/>
                </a:cxn>
                <a:cxn ang="0">
                  <a:pos x="9" y="310"/>
                </a:cxn>
                <a:cxn ang="0">
                  <a:pos x="22" y="262"/>
                </a:cxn>
                <a:cxn ang="0">
                  <a:pos x="41" y="216"/>
                </a:cxn>
                <a:cxn ang="0">
                  <a:pos x="65" y="173"/>
                </a:cxn>
                <a:cxn ang="0">
                  <a:pos x="94" y="133"/>
                </a:cxn>
                <a:cxn ang="0">
                  <a:pos x="127" y="98"/>
                </a:cxn>
                <a:cxn ang="0">
                  <a:pos x="164" y="66"/>
                </a:cxn>
                <a:cxn ang="0">
                  <a:pos x="205" y="39"/>
                </a:cxn>
                <a:cxn ang="0">
                  <a:pos x="249" y="17"/>
                </a:cxn>
                <a:cxn ang="0">
                  <a:pos x="296" y="0"/>
                </a:cxn>
                <a:cxn ang="0">
                  <a:pos x="261" y="20"/>
                </a:cxn>
                <a:cxn ang="0">
                  <a:pos x="229" y="44"/>
                </a:cxn>
                <a:cxn ang="0">
                  <a:pos x="200" y="70"/>
                </a:cxn>
                <a:cxn ang="0">
                  <a:pos x="165" y="110"/>
                </a:cxn>
                <a:cxn ang="0">
                  <a:pos x="143" y="142"/>
                </a:cxn>
                <a:cxn ang="0">
                  <a:pos x="124" y="177"/>
                </a:cxn>
                <a:cxn ang="0">
                  <a:pos x="108" y="214"/>
                </a:cxn>
                <a:cxn ang="0">
                  <a:pos x="96" y="253"/>
                </a:cxn>
                <a:cxn ang="0">
                  <a:pos x="88" y="293"/>
                </a:cxn>
                <a:cxn ang="0">
                  <a:pos x="84" y="335"/>
                </a:cxn>
                <a:cxn ang="0">
                  <a:pos x="85" y="379"/>
                </a:cxn>
                <a:cxn ang="0">
                  <a:pos x="92" y="429"/>
                </a:cxn>
                <a:cxn ang="0">
                  <a:pos x="102" y="466"/>
                </a:cxn>
                <a:cxn ang="0">
                  <a:pos x="119" y="512"/>
                </a:cxn>
                <a:cxn ang="0">
                  <a:pos x="141" y="554"/>
                </a:cxn>
                <a:cxn ang="0">
                  <a:pos x="174" y="601"/>
                </a:cxn>
                <a:cxn ang="0">
                  <a:pos x="213" y="642"/>
                </a:cxn>
                <a:cxn ang="0">
                  <a:pos x="242" y="666"/>
                </a:cxn>
                <a:cxn ang="0">
                  <a:pos x="290" y="697"/>
                </a:cxn>
                <a:cxn ang="0">
                  <a:pos x="343" y="720"/>
                </a:cxn>
                <a:cxn ang="0">
                  <a:pos x="399" y="736"/>
                </a:cxn>
                <a:cxn ang="0">
                  <a:pos x="448" y="743"/>
                </a:cxn>
                <a:cxn ang="0">
                  <a:pos x="497" y="744"/>
                </a:cxn>
                <a:cxn ang="0">
                  <a:pos x="534" y="740"/>
                </a:cxn>
                <a:cxn ang="0">
                  <a:pos x="588" y="729"/>
                </a:cxn>
                <a:cxn ang="0">
                  <a:pos x="639" y="710"/>
                </a:cxn>
                <a:cxn ang="0">
                  <a:pos x="686" y="685"/>
                </a:cxn>
                <a:cxn ang="0">
                  <a:pos x="729" y="654"/>
                </a:cxn>
                <a:cxn ang="0">
                  <a:pos x="720" y="670"/>
                </a:cxn>
                <a:cxn ang="0">
                  <a:pos x="696" y="695"/>
                </a:cxn>
                <a:cxn ang="0">
                  <a:pos x="669" y="718"/>
                </a:cxn>
                <a:cxn ang="0">
                  <a:pos x="621" y="752"/>
                </a:cxn>
                <a:cxn ang="0">
                  <a:pos x="568" y="778"/>
                </a:cxn>
                <a:cxn ang="0">
                  <a:pos x="534" y="790"/>
                </a:cxn>
                <a:cxn ang="0">
                  <a:pos x="486" y="801"/>
                </a:cxn>
                <a:cxn ang="0">
                  <a:pos x="412" y="808"/>
                </a:cxn>
                <a:cxn ang="0">
                  <a:pos x="349" y="803"/>
                </a:cxn>
                <a:cxn ang="0">
                  <a:pos x="290" y="790"/>
                </a:cxn>
                <a:cxn ang="0">
                  <a:pos x="243" y="772"/>
                </a:cxn>
                <a:cxn ang="0">
                  <a:pos x="198" y="749"/>
                </a:cxn>
                <a:cxn ang="0">
                  <a:pos x="150" y="714"/>
                </a:cxn>
                <a:cxn ang="0">
                  <a:pos x="121" y="687"/>
                </a:cxn>
                <a:cxn ang="0">
                  <a:pos x="82" y="643"/>
                </a:cxn>
                <a:cxn ang="0">
                  <a:pos x="50" y="593"/>
                </a:cxn>
                <a:cxn ang="0">
                  <a:pos x="37" y="566"/>
                </a:cxn>
                <a:cxn ang="0">
                  <a:pos x="19" y="519"/>
                </a:cxn>
                <a:cxn ang="0">
                  <a:pos x="8" y="478"/>
                </a:cxn>
                <a:cxn ang="0">
                  <a:pos x="2" y="437"/>
                </a:cxn>
              </a:cxnLst>
              <a:rect l="0" t="0" r="r" b="b"/>
              <a:pathLst>
                <a:path w="743" h="808">
                  <a:moveTo>
                    <a:pt x="0" y="395"/>
                  </a:moveTo>
                  <a:lnTo>
                    <a:pt x="0" y="378"/>
                  </a:lnTo>
                  <a:lnTo>
                    <a:pt x="2" y="360"/>
                  </a:lnTo>
                  <a:lnTo>
                    <a:pt x="3" y="343"/>
                  </a:lnTo>
                  <a:lnTo>
                    <a:pt x="6" y="327"/>
                  </a:lnTo>
                  <a:lnTo>
                    <a:pt x="9" y="310"/>
                  </a:lnTo>
                  <a:lnTo>
                    <a:pt x="13" y="294"/>
                  </a:lnTo>
                  <a:lnTo>
                    <a:pt x="17" y="277"/>
                  </a:lnTo>
                  <a:lnTo>
                    <a:pt x="22" y="262"/>
                  </a:lnTo>
                  <a:lnTo>
                    <a:pt x="28" y="246"/>
                  </a:lnTo>
                  <a:lnTo>
                    <a:pt x="34" y="231"/>
                  </a:lnTo>
                  <a:lnTo>
                    <a:pt x="41" y="216"/>
                  </a:lnTo>
                  <a:lnTo>
                    <a:pt x="49" y="201"/>
                  </a:lnTo>
                  <a:lnTo>
                    <a:pt x="57" y="187"/>
                  </a:lnTo>
                  <a:lnTo>
                    <a:pt x="65" y="173"/>
                  </a:lnTo>
                  <a:lnTo>
                    <a:pt x="74" y="159"/>
                  </a:lnTo>
                  <a:lnTo>
                    <a:pt x="84" y="146"/>
                  </a:lnTo>
                  <a:lnTo>
                    <a:pt x="94" y="133"/>
                  </a:lnTo>
                  <a:lnTo>
                    <a:pt x="105" y="121"/>
                  </a:lnTo>
                  <a:lnTo>
                    <a:pt x="116" y="109"/>
                  </a:lnTo>
                  <a:lnTo>
                    <a:pt x="127" y="98"/>
                  </a:lnTo>
                  <a:lnTo>
                    <a:pt x="139" y="87"/>
                  </a:lnTo>
                  <a:lnTo>
                    <a:pt x="151" y="76"/>
                  </a:lnTo>
                  <a:lnTo>
                    <a:pt x="164" y="66"/>
                  </a:lnTo>
                  <a:lnTo>
                    <a:pt x="177" y="56"/>
                  </a:lnTo>
                  <a:lnTo>
                    <a:pt x="191" y="47"/>
                  </a:lnTo>
                  <a:lnTo>
                    <a:pt x="205" y="39"/>
                  </a:lnTo>
                  <a:lnTo>
                    <a:pt x="219" y="31"/>
                  </a:lnTo>
                  <a:lnTo>
                    <a:pt x="234" y="24"/>
                  </a:lnTo>
                  <a:lnTo>
                    <a:pt x="249" y="17"/>
                  </a:lnTo>
                  <a:lnTo>
                    <a:pt x="264" y="11"/>
                  </a:lnTo>
                  <a:lnTo>
                    <a:pt x="280" y="5"/>
                  </a:lnTo>
                  <a:lnTo>
                    <a:pt x="296" y="0"/>
                  </a:lnTo>
                  <a:lnTo>
                    <a:pt x="284" y="6"/>
                  </a:lnTo>
                  <a:lnTo>
                    <a:pt x="273" y="13"/>
                  </a:lnTo>
                  <a:lnTo>
                    <a:pt x="261" y="20"/>
                  </a:lnTo>
                  <a:lnTo>
                    <a:pt x="251" y="28"/>
                  </a:lnTo>
                  <a:lnTo>
                    <a:pt x="240" y="35"/>
                  </a:lnTo>
                  <a:lnTo>
                    <a:pt x="229" y="44"/>
                  </a:lnTo>
                  <a:lnTo>
                    <a:pt x="219" y="52"/>
                  </a:lnTo>
                  <a:lnTo>
                    <a:pt x="210" y="61"/>
                  </a:lnTo>
                  <a:lnTo>
                    <a:pt x="200" y="70"/>
                  </a:lnTo>
                  <a:lnTo>
                    <a:pt x="191" y="79"/>
                  </a:lnTo>
                  <a:lnTo>
                    <a:pt x="174" y="99"/>
                  </a:lnTo>
                  <a:lnTo>
                    <a:pt x="165" y="110"/>
                  </a:lnTo>
                  <a:lnTo>
                    <a:pt x="157" y="120"/>
                  </a:lnTo>
                  <a:lnTo>
                    <a:pt x="150" y="131"/>
                  </a:lnTo>
                  <a:lnTo>
                    <a:pt x="143" y="142"/>
                  </a:lnTo>
                  <a:lnTo>
                    <a:pt x="136" y="154"/>
                  </a:lnTo>
                  <a:lnTo>
                    <a:pt x="130" y="165"/>
                  </a:lnTo>
                  <a:lnTo>
                    <a:pt x="124" y="177"/>
                  </a:lnTo>
                  <a:lnTo>
                    <a:pt x="118" y="189"/>
                  </a:lnTo>
                  <a:lnTo>
                    <a:pt x="113" y="202"/>
                  </a:lnTo>
                  <a:lnTo>
                    <a:pt x="108" y="214"/>
                  </a:lnTo>
                  <a:lnTo>
                    <a:pt x="103" y="227"/>
                  </a:lnTo>
                  <a:lnTo>
                    <a:pt x="100" y="240"/>
                  </a:lnTo>
                  <a:lnTo>
                    <a:pt x="96" y="253"/>
                  </a:lnTo>
                  <a:lnTo>
                    <a:pt x="93" y="266"/>
                  </a:lnTo>
                  <a:lnTo>
                    <a:pt x="90" y="280"/>
                  </a:lnTo>
                  <a:lnTo>
                    <a:pt x="88" y="293"/>
                  </a:lnTo>
                  <a:lnTo>
                    <a:pt x="86" y="307"/>
                  </a:lnTo>
                  <a:lnTo>
                    <a:pt x="85" y="321"/>
                  </a:lnTo>
                  <a:lnTo>
                    <a:pt x="84" y="335"/>
                  </a:lnTo>
                  <a:lnTo>
                    <a:pt x="84" y="349"/>
                  </a:lnTo>
                  <a:lnTo>
                    <a:pt x="85" y="369"/>
                  </a:lnTo>
                  <a:lnTo>
                    <a:pt x="85" y="379"/>
                  </a:lnTo>
                  <a:lnTo>
                    <a:pt x="86" y="389"/>
                  </a:lnTo>
                  <a:lnTo>
                    <a:pt x="89" y="409"/>
                  </a:lnTo>
                  <a:lnTo>
                    <a:pt x="92" y="429"/>
                  </a:lnTo>
                  <a:lnTo>
                    <a:pt x="94" y="438"/>
                  </a:lnTo>
                  <a:lnTo>
                    <a:pt x="97" y="448"/>
                  </a:lnTo>
                  <a:lnTo>
                    <a:pt x="102" y="466"/>
                  </a:lnTo>
                  <a:lnTo>
                    <a:pt x="108" y="485"/>
                  </a:lnTo>
                  <a:lnTo>
                    <a:pt x="115" y="503"/>
                  </a:lnTo>
                  <a:lnTo>
                    <a:pt x="119" y="512"/>
                  </a:lnTo>
                  <a:lnTo>
                    <a:pt x="123" y="521"/>
                  </a:lnTo>
                  <a:lnTo>
                    <a:pt x="132" y="538"/>
                  </a:lnTo>
                  <a:lnTo>
                    <a:pt x="141" y="554"/>
                  </a:lnTo>
                  <a:lnTo>
                    <a:pt x="151" y="570"/>
                  </a:lnTo>
                  <a:lnTo>
                    <a:pt x="162" y="586"/>
                  </a:lnTo>
                  <a:lnTo>
                    <a:pt x="174" y="601"/>
                  </a:lnTo>
                  <a:lnTo>
                    <a:pt x="186" y="615"/>
                  </a:lnTo>
                  <a:lnTo>
                    <a:pt x="200" y="629"/>
                  </a:lnTo>
                  <a:lnTo>
                    <a:pt x="213" y="642"/>
                  </a:lnTo>
                  <a:lnTo>
                    <a:pt x="228" y="654"/>
                  </a:lnTo>
                  <a:lnTo>
                    <a:pt x="235" y="660"/>
                  </a:lnTo>
                  <a:lnTo>
                    <a:pt x="242" y="666"/>
                  </a:lnTo>
                  <a:lnTo>
                    <a:pt x="258" y="677"/>
                  </a:lnTo>
                  <a:lnTo>
                    <a:pt x="274" y="687"/>
                  </a:lnTo>
                  <a:lnTo>
                    <a:pt x="290" y="697"/>
                  </a:lnTo>
                  <a:lnTo>
                    <a:pt x="307" y="705"/>
                  </a:lnTo>
                  <a:lnTo>
                    <a:pt x="325" y="713"/>
                  </a:lnTo>
                  <a:lnTo>
                    <a:pt x="343" y="720"/>
                  </a:lnTo>
                  <a:lnTo>
                    <a:pt x="361" y="726"/>
                  </a:lnTo>
                  <a:lnTo>
                    <a:pt x="380" y="732"/>
                  </a:lnTo>
                  <a:lnTo>
                    <a:pt x="399" y="736"/>
                  </a:lnTo>
                  <a:lnTo>
                    <a:pt x="418" y="740"/>
                  </a:lnTo>
                  <a:lnTo>
                    <a:pt x="438" y="742"/>
                  </a:lnTo>
                  <a:lnTo>
                    <a:pt x="448" y="743"/>
                  </a:lnTo>
                  <a:lnTo>
                    <a:pt x="458" y="744"/>
                  </a:lnTo>
                  <a:lnTo>
                    <a:pt x="478" y="744"/>
                  </a:lnTo>
                  <a:lnTo>
                    <a:pt x="497" y="744"/>
                  </a:lnTo>
                  <a:lnTo>
                    <a:pt x="516" y="742"/>
                  </a:lnTo>
                  <a:lnTo>
                    <a:pt x="525" y="741"/>
                  </a:lnTo>
                  <a:lnTo>
                    <a:pt x="534" y="740"/>
                  </a:lnTo>
                  <a:lnTo>
                    <a:pt x="553" y="737"/>
                  </a:lnTo>
                  <a:lnTo>
                    <a:pt x="571" y="733"/>
                  </a:lnTo>
                  <a:lnTo>
                    <a:pt x="588" y="729"/>
                  </a:lnTo>
                  <a:lnTo>
                    <a:pt x="605" y="723"/>
                  </a:lnTo>
                  <a:lnTo>
                    <a:pt x="622" y="717"/>
                  </a:lnTo>
                  <a:lnTo>
                    <a:pt x="639" y="710"/>
                  </a:lnTo>
                  <a:lnTo>
                    <a:pt x="655" y="702"/>
                  </a:lnTo>
                  <a:lnTo>
                    <a:pt x="671" y="694"/>
                  </a:lnTo>
                  <a:lnTo>
                    <a:pt x="686" y="685"/>
                  </a:lnTo>
                  <a:lnTo>
                    <a:pt x="701" y="675"/>
                  </a:lnTo>
                  <a:lnTo>
                    <a:pt x="715" y="665"/>
                  </a:lnTo>
                  <a:lnTo>
                    <a:pt x="729" y="654"/>
                  </a:lnTo>
                  <a:lnTo>
                    <a:pt x="743" y="642"/>
                  </a:lnTo>
                  <a:lnTo>
                    <a:pt x="728" y="661"/>
                  </a:lnTo>
                  <a:lnTo>
                    <a:pt x="720" y="670"/>
                  </a:lnTo>
                  <a:lnTo>
                    <a:pt x="712" y="678"/>
                  </a:lnTo>
                  <a:lnTo>
                    <a:pt x="704" y="687"/>
                  </a:lnTo>
                  <a:lnTo>
                    <a:pt x="696" y="695"/>
                  </a:lnTo>
                  <a:lnTo>
                    <a:pt x="687" y="703"/>
                  </a:lnTo>
                  <a:lnTo>
                    <a:pt x="678" y="711"/>
                  </a:lnTo>
                  <a:lnTo>
                    <a:pt x="669" y="718"/>
                  </a:lnTo>
                  <a:lnTo>
                    <a:pt x="660" y="725"/>
                  </a:lnTo>
                  <a:lnTo>
                    <a:pt x="641" y="739"/>
                  </a:lnTo>
                  <a:lnTo>
                    <a:pt x="621" y="752"/>
                  </a:lnTo>
                  <a:lnTo>
                    <a:pt x="600" y="763"/>
                  </a:lnTo>
                  <a:lnTo>
                    <a:pt x="579" y="773"/>
                  </a:lnTo>
                  <a:lnTo>
                    <a:pt x="568" y="778"/>
                  </a:lnTo>
                  <a:lnTo>
                    <a:pt x="556" y="782"/>
                  </a:lnTo>
                  <a:lnTo>
                    <a:pt x="545" y="786"/>
                  </a:lnTo>
                  <a:lnTo>
                    <a:pt x="534" y="790"/>
                  </a:lnTo>
                  <a:lnTo>
                    <a:pt x="510" y="796"/>
                  </a:lnTo>
                  <a:lnTo>
                    <a:pt x="498" y="799"/>
                  </a:lnTo>
                  <a:lnTo>
                    <a:pt x="486" y="801"/>
                  </a:lnTo>
                  <a:lnTo>
                    <a:pt x="462" y="805"/>
                  </a:lnTo>
                  <a:lnTo>
                    <a:pt x="437" y="807"/>
                  </a:lnTo>
                  <a:lnTo>
                    <a:pt x="412" y="808"/>
                  </a:lnTo>
                  <a:lnTo>
                    <a:pt x="391" y="808"/>
                  </a:lnTo>
                  <a:lnTo>
                    <a:pt x="370" y="806"/>
                  </a:lnTo>
                  <a:lnTo>
                    <a:pt x="349" y="803"/>
                  </a:lnTo>
                  <a:lnTo>
                    <a:pt x="329" y="800"/>
                  </a:lnTo>
                  <a:lnTo>
                    <a:pt x="309" y="795"/>
                  </a:lnTo>
                  <a:lnTo>
                    <a:pt x="290" y="790"/>
                  </a:lnTo>
                  <a:lnTo>
                    <a:pt x="270" y="783"/>
                  </a:lnTo>
                  <a:lnTo>
                    <a:pt x="252" y="776"/>
                  </a:lnTo>
                  <a:lnTo>
                    <a:pt x="243" y="772"/>
                  </a:lnTo>
                  <a:lnTo>
                    <a:pt x="234" y="768"/>
                  </a:lnTo>
                  <a:lnTo>
                    <a:pt x="216" y="758"/>
                  </a:lnTo>
                  <a:lnTo>
                    <a:pt x="198" y="749"/>
                  </a:lnTo>
                  <a:lnTo>
                    <a:pt x="182" y="738"/>
                  </a:lnTo>
                  <a:lnTo>
                    <a:pt x="166" y="726"/>
                  </a:lnTo>
                  <a:lnTo>
                    <a:pt x="150" y="714"/>
                  </a:lnTo>
                  <a:lnTo>
                    <a:pt x="135" y="701"/>
                  </a:lnTo>
                  <a:lnTo>
                    <a:pt x="128" y="694"/>
                  </a:lnTo>
                  <a:lnTo>
                    <a:pt x="121" y="687"/>
                  </a:lnTo>
                  <a:lnTo>
                    <a:pt x="107" y="673"/>
                  </a:lnTo>
                  <a:lnTo>
                    <a:pt x="94" y="658"/>
                  </a:lnTo>
                  <a:lnTo>
                    <a:pt x="82" y="643"/>
                  </a:lnTo>
                  <a:lnTo>
                    <a:pt x="70" y="627"/>
                  </a:lnTo>
                  <a:lnTo>
                    <a:pt x="60" y="610"/>
                  </a:lnTo>
                  <a:lnTo>
                    <a:pt x="50" y="593"/>
                  </a:lnTo>
                  <a:lnTo>
                    <a:pt x="45" y="584"/>
                  </a:lnTo>
                  <a:lnTo>
                    <a:pt x="41" y="575"/>
                  </a:lnTo>
                  <a:lnTo>
                    <a:pt x="37" y="566"/>
                  </a:lnTo>
                  <a:lnTo>
                    <a:pt x="33" y="557"/>
                  </a:lnTo>
                  <a:lnTo>
                    <a:pt x="25" y="538"/>
                  </a:lnTo>
                  <a:lnTo>
                    <a:pt x="19" y="519"/>
                  </a:lnTo>
                  <a:lnTo>
                    <a:pt x="13" y="498"/>
                  </a:lnTo>
                  <a:lnTo>
                    <a:pt x="11" y="488"/>
                  </a:lnTo>
                  <a:lnTo>
                    <a:pt x="8" y="478"/>
                  </a:lnTo>
                  <a:lnTo>
                    <a:pt x="5" y="458"/>
                  </a:lnTo>
                  <a:lnTo>
                    <a:pt x="3" y="448"/>
                  </a:lnTo>
                  <a:lnTo>
                    <a:pt x="2" y="437"/>
                  </a:lnTo>
                  <a:lnTo>
                    <a:pt x="1" y="416"/>
                  </a:lnTo>
                  <a:lnTo>
                    <a:pt x="0" y="3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0735" name="Freeform 15"/>
            <p:cNvSpPr>
              <a:spLocks/>
            </p:cNvSpPr>
            <p:nvPr/>
          </p:nvSpPr>
          <p:spPr bwMode="auto">
            <a:xfrm>
              <a:off x="1848" y="1539"/>
              <a:ext cx="612" cy="674"/>
            </a:xfrm>
            <a:custGeom>
              <a:avLst/>
              <a:gdLst/>
              <a:ahLst/>
              <a:cxnLst>
                <a:cxn ang="0">
                  <a:pos x="4" y="287"/>
                </a:cxn>
                <a:cxn ang="0">
                  <a:pos x="19" y="222"/>
                </a:cxn>
                <a:cxn ang="0">
                  <a:pos x="44" y="163"/>
                </a:cxn>
                <a:cxn ang="0">
                  <a:pos x="80" y="111"/>
                </a:cxn>
                <a:cxn ang="0">
                  <a:pos x="111" y="77"/>
                </a:cxn>
                <a:cxn ang="0">
                  <a:pos x="160" y="41"/>
                </a:cxn>
                <a:cxn ang="0">
                  <a:pos x="201" y="21"/>
                </a:cxn>
                <a:cxn ang="0">
                  <a:pos x="260" y="4"/>
                </a:cxn>
                <a:cxn ang="0">
                  <a:pos x="320" y="1"/>
                </a:cxn>
                <a:cxn ang="0">
                  <a:pos x="347" y="5"/>
                </a:cxn>
                <a:cxn ang="0">
                  <a:pos x="290" y="7"/>
                </a:cxn>
                <a:cxn ang="0">
                  <a:pos x="237" y="21"/>
                </a:cxn>
                <a:cxn ang="0">
                  <a:pos x="195" y="41"/>
                </a:cxn>
                <a:cxn ang="0">
                  <a:pos x="157" y="67"/>
                </a:cxn>
                <a:cxn ang="0">
                  <a:pos x="119" y="105"/>
                </a:cxn>
                <a:cxn ang="0">
                  <a:pos x="89" y="149"/>
                </a:cxn>
                <a:cxn ang="0">
                  <a:pos x="69" y="198"/>
                </a:cxn>
                <a:cxn ang="0">
                  <a:pos x="58" y="252"/>
                </a:cxn>
                <a:cxn ang="0">
                  <a:pos x="58" y="308"/>
                </a:cxn>
                <a:cxn ang="0">
                  <a:pos x="69" y="362"/>
                </a:cxn>
                <a:cxn ang="0">
                  <a:pos x="89" y="412"/>
                </a:cxn>
                <a:cxn ang="0">
                  <a:pos x="111" y="445"/>
                </a:cxn>
                <a:cxn ang="0">
                  <a:pos x="147" y="484"/>
                </a:cxn>
                <a:cxn ang="0">
                  <a:pos x="189" y="517"/>
                </a:cxn>
                <a:cxn ang="0">
                  <a:pos x="237" y="540"/>
                </a:cxn>
                <a:cxn ang="0">
                  <a:pos x="290" y="554"/>
                </a:cxn>
                <a:cxn ang="0">
                  <a:pos x="346" y="557"/>
                </a:cxn>
                <a:cxn ang="0">
                  <a:pos x="401" y="549"/>
                </a:cxn>
                <a:cxn ang="0">
                  <a:pos x="439" y="536"/>
                </a:cxn>
                <a:cxn ang="0">
                  <a:pos x="486" y="511"/>
                </a:cxn>
                <a:cxn ang="0">
                  <a:pos x="526" y="476"/>
                </a:cxn>
                <a:cxn ang="0">
                  <a:pos x="560" y="436"/>
                </a:cxn>
                <a:cxn ang="0">
                  <a:pos x="586" y="390"/>
                </a:cxn>
                <a:cxn ang="0">
                  <a:pos x="599" y="352"/>
                </a:cxn>
                <a:cxn ang="0">
                  <a:pos x="608" y="297"/>
                </a:cxn>
                <a:cxn ang="0">
                  <a:pos x="612" y="324"/>
                </a:cxn>
                <a:cxn ang="0">
                  <a:pos x="609" y="390"/>
                </a:cxn>
                <a:cxn ang="0">
                  <a:pos x="594" y="454"/>
                </a:cxn>
                <a:cxn ang="0">
                  <a:pos x="568" y="514"/>
                </a:cxn>
                <a:cxn ang="0">
                  <a:pos x="533" y="566"/>
                </a:cxn>
                <a:cxn ang="0">
                  <a:pos x="501" y="600"/>
                </a:cxn>
                <a:cxn ang="0">
                  <a:pos x="452" y="636"/>
                </a:cxn>
                <a:cxn ang="0">
                  <a:pos x="411" y="657"/>
                </a:cxn>
                <a:cxn ang="0">
                  <a:pos x="353" y="673"/>
                </a:cxn>
                <a:cxn ang="0">
                  <a:pos x="290" y="677"/>
                </a:cxn>
                <a:cxn ang="0">
                  <a:pos x="244" y="670"/>
                </a:cxn>
                <a:cxn ang="0">
                  <a:pos x="187" y="651"/>
                </a:cxn>
                <a:cxn ang="0">
                  <a:pos x="135" y="619"/>
                </a:cxn>
                <a:cxn ang="0">
                  <a:pos x="90" y="578"/>
                </a:cxn>
                <a:cxn ang="0">
                  <a:pos x="52" y="528"/>
                </a:cxn>
                <a:cxn ang="0">
                  <a:pos x="24" y="470"/>
                </a:cxn>
                <a:cxn ang="0">
                  <a:pos x="6" y="406"/>
                </a:cxn>
                <a:cxn ang="0">
                  <a:pos x="0" y="338"/>
                </a:cxn>
              </a:cxnLst>
              <a:rect l="0" t="0" r="r" b="b"/>
              <a:pathLst>
                <a:path w="612" h="677">
                  <a:moveTo>
                    <a:pt x="0" y="338"/>
                  </a:moveTo>
                  <a:lnTo>
                    <a:pt x="1" y="321"/>
                  </a:lnTo>
                  <a:lnTo>
                    <a:pt x="2" y="304"/>
                  </a:lnTo>
                  <a:lnTo>
                    <a:pt x="4" y="287"/>
                  </a:lnTo>
                  <a:lnTo>
                    <a:pt x="6" y="270"/>
                  </a:lnTo>
                  <a:lnTo>
                    <a:pt x="10" y="254"/>
                  </a:lnTo>
                  <a:lnTo>
                    <a:pt x="14" y="238"/>
                  </a:lnTo>
                  <a:lnTo>
                    <a:pt x="19" y="222"/>
                  </a:lnTo>
                  <a:lnTo>
                    <a:pt x="24" y="207"/>
                  </a:lnTo>
                  <a:lnTo>
                    <a:pt x="30" y="192"/>
                  </a:lnTo>
                  <a:lnTo>
                    <a:pt x="37" y="177"/>
                  </a:lnTo>
                  <a:lnTo>
                    <a:pt x="44" y="163"/>
                  </a:lnTo>
                  <a:lnTo>
                    <a:pt x="52" y="149"/>
                  </a:lnTo>
                  <a:lnTo>
                    <a:pt x="61" y="136"/>
                  </a:lnTo>
                  <a:lnTo>
                    <a:pt x="70" y="123"/>
                  </a:lnTo>
                  <a:lnTo>
                    <a:pt x="80" y="111"/>
                  </a:lnTo>
                  <a:lnTo>
                    <a:pt x="90" y="99"/>
                  </a:lnTo>
                  <a:lnTo>
                    <a:pt x="100" y="88"/>
                  </a:lnTo>
                  <a:lnTo>
                    <a:pt x="106" y="83"/>
                  </a:lnTo>
                  <a:lnTo>
                    <a:pt x="111" y="77"/>
                  </a:lnTo>
                  <a:lnTo>
                    <a:pt x="123" y="67"/>
                  </a:lnTo>
                  <a:lnTo>
                    <a:pt x="135" y="58"/>
                  </a:lnTo>
                  <a:lnTo>
                    <a:pt x="147" y="49"/>
                  </a:lnTo>
                  <a:lnTo>
                    <a:pt x="160" y="41"/>
                  </a:lnTo>
                  <a:lnTo>
                    <a:pt x="173" y="33"/>
                  </a:lnTo>
                  <a:lnTo>
                    <a:pt x="187" y="27"/>
                  </a:lnTo>
                  <a:lnTo>
                    <a:pt x="194" y="24"/>
                  </a:lnTo>
                  <a:lnTo>
                    <a:pt x="201" y="21"/>
                  </a:lnTo>
                  <a:lnTo>
                    <a:pt x="215" y="15"/>
                  </a:lnTo>
                  <a:lnTo>
                    <a:pt x="230" y="11"/>
                  </a:lnTo>
                  <a:lnTo>
                    <a:pt x="244" y="7"/>
                  </a:lnTo>
                  <a:lnTo>
                    <a:pt x="260" y="4"/>
                  </a:lnTo>
                  <a:lnTo>
                    <a:pt x="275" y="2"/>
                  </a:lnTo>
                  <a:lnTo>
                    <a:pt x="290" y="1"/>
                  </a:lnTo>
                  <a:lnTo>
                    <a:pt x="306" y="0"/>
                  </a:lnTo>
                  <a:lnTo>
                    <a:pt x="320" y="1"/>
                  </a:lnTo>
                  <a:lnTo>
                    <a:pt x="334" y="2"/>
                  </a:lnTo>
                  <a:lnTo>
                    <a:pt x="348" y="3"/>
                  </a:lnTo>
                  <a:lnTo>
                    <a:pt x="362" y="6"/>
                  </a:lnTo>
                  <a:lnTo>
                    <a:pt x="347" y="5"/>
                  </a:lnTo>
                  <a:lnTo>
                    <a:pt x="332" y="4"/>
                  </a:lnTo>
                  <a:lnTo>
                    <a:pt x="318" y="5"/>
                  </a:lnTo>
                  <a:lnTo>
                    <a:pt x="304" y="6"/>
                  </a:lnTo>
                  <a:lnTo>
                    <a:pt x="290" y="7"/>
                  </a:lnTo>
                  <a:lnTo>
                    <a:pt x="277" y="10"/>
                  </a:lnTo>
                  <a:lnTo>
                    <a:pt x="263" y="13"/>
                  </a:lnTo>
                  <a:lnTo>
                    <a:pt x="250" y="17"/>
                  </a:lnTo>
                  <a:lnTo>
                    <a:pt x="237" y="21"/>
                  </a:lnTo>
                  <a:lnTo>
                    <a:pt x="225" y="26"/>
                  </a:lnTo>
                  <a:lnTo>
                    <a:pt x="212" y="31"/>
                  </a:lnTo>
                  <a:lnTo>
                    <a:pt x="201" y="37"/>
                  </a:lnTo>
                  <a:lnTo>
                    <a:pt x="195" y="41"/>
                  </a:lnTo>
                  <a:lnTo>
                    <a:pt x="189" y="44"/>
                  </a:lnTo>
                  <a:lnTo>
                    <a:pt x="178" y="51"/>
                  </a:lnTo>
                  <a:lnTo>
                    <a:pt x="167" y="59"/>
                  </a:lnTo>
                  <a:lnTo>
                    <a:pt x="157" y="67"/>
                  </a:lnTo>
                  <a:lnTo>
                    <a:pt x="147" y="76"/>
                  </a:lnTo>
                  <a:lnTo>
                    <a:pt x="137" y="85"/>
                  </a:lnTo>
                  <a:lnTo>
                    <a:pt x="128" y="95"/>
                  </a:lnTo>
                  <a:lnTo>
                    <a:pt x="119" y="105"/>
                  </a:lnTo>
                  <a:lnTo>
                    <a:pt x="111" y="115"/>
                  </a:lnTo>
                  <a:lnTo>
                    <a:pt x="103" y="126"/>
                  </a:lnTo>
                  <a:lnTo>
                    <a:pt x="96" y="137"/>
                  </a:lnTo>
                  <a:lnTo>
                    <a:pt x="89" y="149"/>
                  </a:lnTo>
                  <a:lnTo>
                    <a:pt x="83" y="161"/>
                  </a:lnTo>
                  <a:lnTo>
                    <a:pt x="78" y="173"/>
                  </a:lnTo>
                  <a:lnTo>
                    <a:pt x="73" y="185"/>
                  </a:lnTo>
                  <a:lnTo>
                    <a:pt x="69" y="198"/>
                  </a:lnTo>
                  <a:lnTo>
                    <a:pt x="65" y="211"/>
                  </a:lnTo>
                  <a:lnTo>
                    <a:pt x="62" y="225"/>
                  </a:lnTo>
                  <a:lnTo>
                    <a:pt x="59" y="238"/>
                  </a:lnTo>
                  <a:lnTo>
                    <a:pt x="58" y="252"/>
                  </a:lnTo>
                  <a:lnTo>
                    <a:pt x="56" y="266"/>
                  </a:lnTo>
                  <a:lnTo>
                    <a:pt x="56" y="280"/>
                  </a:lnTo>
                  <a:lnTo>
                    <a:pt x="56" y="294"/>
                  </a:lnTo>
                  <a:lnTo>
                    <a:pt x="58" y="308"/>
                  </a:lnTo>
                  <a:lnTo>
                    <a:pt x="59" y="322"/>
                  </a:lnTo>
                  <a:lnTo>
                    <a:pt x="62" y="336"/>
                  </a:lnTo>
                  <a:lnTo>
                    <a:pt x="65" y="349"/>
                  </a:lnTo>
                  <a:lnTo>
                    <a:pt x="69" y="362"/>
                  </a:lnTo>
                  <a:lnTo>
                    <a:pt x="73" y="375"/>
                  </a:lnTo>
                  <a:lnTo>
                    <a:pt x="78" y="388"/>
                  </a:lnTo>
                  <a:lnTo>
                    <a:pt x="83" y="400"/>
                  </a:lnTo>
                  <a:lnTo>
                    <a:pt x="89" y="412"/>
                  </a:lnTo>
                  <a:lnTo>
                    <a:pt x="93" y="418"/>
                  </a:lnTo>
                  <a:lnTo>
                    <a:pt x="96" y="423"/>
                  </a:lnTo>
                  <a:lnTo>
                    <a:pt x="103" y="434"/>
                  </a:lnTo>
                  <a:lnTo>
                    <a:pt x="111" y="445"/>
                  </a:lnTo>
                  <a:lnTo>
                    <a:pt x="119" y="456"/>
                  </a:lnTo>
                  <a:lnTo>
                    <a:pt x="128" y="466"/>
                  </a:lnTo>
                  <a:lnTo>
                    <a:pt x="137" y="475"/>
                  </a:lnTo>
                  <a:lnTo>
                    <a:pt x="147" y="484"/>
                  </a:lnTo>
                  <a:lnTo>
                    <a:pt x="157" y="493"/>
                  </a:lnTo>
                  <a:lnTo>
                    <a:pt x="167" y="501"/>
                  </a:lnTo>
                  <a:lnTo>
                    <a:pt x="178" y="510"/>
                  </a:lnTo>
                  <a:lnTo>
                    <a:pt x="189" y="517"/>
                  </a:lnTo>
                  <a:lnTo>
                    <a:pt x="201" y="524"/>
                  </a:lnTo>
                  <a:lnTo>
                    <a:pt x="212" y="530"/>
                  </a:lnTo>
                  <a:lnTo>
                    <a:pt x="225" y="535"/>
                  </a:lnTo>
                  <a:lnTo>
                    <a:pt x="237" y="540"/>
                  </a:lnTo>
                  <a:lnTo>
                    <a:pt x="250" y="545"/>
                  </a:lnTo>
                  <a:lnTo>
                    <a:pt x="263" y="548"/>
                  </a:lnTo>
                  <a:lnTo>
                    <a:pt x="277" y="552"/>
                  </a:lnTo>
                  <a:lnTo>
                    <a:pt x="290" y="554"/>
                  </a:lnTo>
                  <a:lnTo>
                    <a:pt x="304" y="556"/>
                  </a:lnTo>
                  <a:lnTo>
                    <a:pt x="318" y="557"/>
                  </a:lnTo>
                  <a:lnTo>
                    <a:pt x="332" y="557"/>
                  </a:lnTo>
                  <a:lnTo>
                    <a:pt x="346" y="557"/>
                  </a:lnTo>
                  <a:lnTo>
                    <a:pt x="360" y="556"/>
                  </a:lnTo>
                  <a:lnTo>
                    <a:pt x="374" y="554"/>
                  </a:lnTo>
                  <a:lnTo>
                    <a:pt x="387" y="552"/>
                  </a:lnTo>
                  <a:lnTo>
                    <a:pt x="401" y="549"/>
                  </a:lnTo>
                  <a:lnTo>
                    <a:pt x="407" y="547"/>
                  </a:lnTo>
                  <a:lnTo>
                    <a:pt x="414" y="545"/>
                  </a:lnTo>
                  <a:lnTo>
                    <a:pt x="426" y="541"/>
                  </a:lnTo>
                  <a:lnTo>
                    <a:pt x="439" y="536"/>
                  </a:lnTo>
                  <a:lnTo>
                    <a:pt x="451" y="530"/>
                  </a:lnTo>
                  <a:lnTo>
                    <a:pt x="463" y="524"/>
                  </a:lnTo>
                  <a:lnTo>
                    <a:pt x="474" y="518"/>
                  </a:lnTo>
                  <a:lnTo>
                    <a:pt x="486" y="511"/>
                  </a:lnTo>
                  <a:lnTo>
                    <a:pt x="496" y="502"/>
                  </a:lnTo>
                  <a:lnTo>
                    <a:pt x="507" y="494"/>
                  </a:lnTo>
                  <a:lnTo>
                    <a:pt x="517" y="485"/>
                  </a:lnTo>
                  <a:lnTo>
                    <a:pt x="526" y="476"/>
                  </a:lnTo>
                  <a:lnTo>
                    <a:pt x="535" y="467"/>
                  </a:lnTo>
                  <a:lnTo>
                    <a:pt x="544" y="457"/>
                  </a:lnTo>
                  <a:lnTo>
                    <a:pt x="552" y="447"/>
                  </a:lnTo>
                  <a:lnTo>
                    <a:pt x="560" y="436"/>
                  </a:lnTo>
                  <a:lnTo>
                    <a:pt x="567" y="425"/>
                  </a:lnTo>
                  <a:lnTo>
                    <a:pt x="574" y="413"/>
                  </a:lnTo>
                  <a:lnTo>
                    <a:pt x="580" y="402"/>
                  </a:lnTo>
                  <a:lnTo>
                    <a:pt x="586" y="390"/>
                  </a:lnTo>
                  <a:lnTo>
                    <a:pt x="591" y="377"/>
                  </a:lnTo>
                  <a:lnTo>
                    <a:pt x="595" y="365"/>
                  </a:lnTo>
                  <a:lnTo>
                    <a:pt x="597" y="358"/>
                  </a:lnTo>
                  <a:lnTo>
                    <a:pt x="599" y="352"/>
                  </a:lnTo>
                  <a:lnTo>
                    <a:pt x="602" y="338"/>
                  </a:lnTo>
                  <a:lnTo>
                    <a:pt x="605" y="325"/>
                  </a:lnTo>
                  <a:lnTo>
                    <a:pt x="606" y="311"/>
                  </a:lnTo>
                  <a:lnTo>
                    <a:pt x="608" y="297"/>
                  </a:lnTo>
                  <a:lnTo>
                    <a:pt x="608" y="283"/>
                  </a:lnTo>
                  <a:lnTo>
                    <a:pt x="610" y="297"/>
                  </a:lnTo>
                  <a:lnTo>
                    <a:pt x="611" y="310"/>
                  </a:lnTo>
                  <a:lnTo>
                    <a:pt x="612" y="324"/>
                  </a:lnTo>
                  <a:lnTo>
                    <a:pt x="612" y="338"/>
                  </a:lnTo>
                  <a:lnTo>
                    <a:pt x="612" y="356"/>
                  </a:lnTo>
                  <a:lnTo>
                    <a:pt x="611" y="373"/>
                  </a:lnTo>
                  <a:lnTo>
                    <a:pt x="609" y="390"/>
                  </a:lnTo>
                  <a:lnTo>
                    <a:pt x="606" y="406"/>
                  </a:lnTo>
                  <a:lnTo>
                    <a:pt x="602" y="423"/>
                  </a:lnTo>
                  <a:lnTo>
                    <a:pt x="598" y="439"/>
                  </a:lnTo>
                  <a:lnTo>
                    <a:pt x="594" y="454"/>
                  </a:lnTo>
                  <a:lnTo>
                    <a:pt x="588" y="470"/>
                  </a:lnTo>
                  <a:lnTo>
                    <a:pt x="582" y="485"/>
                  </a:lnTo>
                  <a:lnTo>
                    <a:pt x="575" y="499"/>
                  </a:lnTo>
                  <a:lnTo>
                    <a:pt x="568" y="514"/>
                  </a:lnTo>
                  <a:lnTo>
                    <a:pt x="560" y="528"/>
                  </a:lnTo>
                  <a:lnTo>
                    <a:pt x="551" y="541"/>
                  </a:lnTo>
                  <a:lnTo>
                    <a:pt x="542" y="554"/>
                  </a:lnTo>
                  <a:lnTo>
                    <a:pt x="533" y="566"/>
                  </a:lnTo>
                  <a:lnTo>
                    <a:pt x="523" y="578"/>
                  </a:lnTo>
                  <a:lnTo>
                    <a:pt x="512" y="589"/>
                  </a:lnTo>
                  <a:lnTo>
                    <a:pt x="506" y="595"/>
                  </a:lnTo>
                  <a:lnTo>
                    <a:pt x="501" y="600"/>
                  </a:lnTo>
                  <a:lnTo>
                    <a:pt x="489" y="610"/>
                  </a:lnTo>
                  <a:lnTo>
                    <a:pt x="477" y="619"/>
                  </a:lnTo>
                  <a:lnTo>
                    <a:pt x="465" y="628"/>
                  </a:lnTo>
                  <a:lnTo>
                    <a:pt x="452" y="636"/>
                  </a:lnTo>
                  <a:lnTo>
                    <a:pt x="439" y="644"/>
                  </a:lnTo>
                  <a:lnTo>
                    <a:pt x="425" y="651"/>
                  </a:lnTo>
                  <a:lnTo>
                    <a:pt x="418" y="654"/>
                  </a:lnTo>
                  <a:lnTo>
                    <a:pt x="411" y="657"/>
                  </a:lnTo>
                  <a:lnTo>
                    <a:pt x="397" y="662"/>
                  </a:lnTo>
                  <a:lnTo>
                    <a:pt x="383" y="667"/>
                  </a:lnTo>
                  <a:lnTo>
                    <a:pt x="368" y="670"/>
                  </a:lnTo>
                  <a:lnTo>
                    <a:pt x="353" y="673"/>
                  </a:lnTo>
                  <a:lnTo>
                    <a:pt x="337" y="675"/>
                  </a:lnTo>
                  <a:lnTo>
                    <a:pt x="322" y="677"/>
                  </a:lnTo>
                  <a:lnTo>
                    <a:pt x="306" y="677"/>
                  </a:lnTo>
                  <a:lnTo>
                    <a:pt x="290" y="677"/>
                  </a:lnTo>
                  <a:lnTo>
                    <a:pt x="275" y="675"/>
                  </a:lnTo>
                  <a:lnTo>
                    <a:pt x="267" y="674"/>
                  </a:lnTo>
                  <a:lnTo>
                    <a:pt x="260" y="673"/>
                  </a:lnTo>
                  <a:lnTo>
                    <a:pt x="244" y="670"/>
                  </a:lnTo>
                  <a:lnTo>
                    <a:pt x="230" y="667"/>
                  </a:lnTo>
                  <a:lnTo>
                    <a:pt x="215" y="662"/>
                  </a:lnTo>
                  <a:lnTo>
                    <a:pt x="201" y="657"/>
                  </a:lnTo>
                  <a:lnTo>
                    <a:pt x="187" y="651"/>
                  </a:lnTo>
                  <a:lnTo>
                    <a:pt x="173" y="644"/>
                  </a:lnTo>
                  <a:lnTo>
                    <a:pt x="160" y="636"/>
                  </a:lnTo>
                  <a:lnTo>
                    <a:pt x="147" y="628"/>
                  </a:lnTo>
                  <a:lnTo>
                    <a:pt x="135" y="619"/>
                  </a:lnTo>
                  <a:lnTo>
                    <a:pt x="123" y="610"/>
                  </a:lnTo>
                  <a:lnTo>
                    <a:pt x="111" y="600"/>
                  </a:lnTo>
                  <a:lnTo>
                    <a:pt x="100" y="589"/>
                  </a:lnTo>
                  <a:lnTo>
                    <a:pt x="90" y="578"/>
                  </a:lnTo>
                  <a:lnTo>
                    <a:pt x="80" y="566"/>
                  </a:lnTo>
                  <a:lnTo>
                    <a:pt x="70" y="554"/>
                  </a:lnTo>
                  <a:lnTo>
                    <a:pt x="61" y="541"/>
                  </a:lnTo>
                  <a:lnTo>
                    <a:pt x="52" y="528"/>
                  </a:lnTo>
                  <a:lnTo>
                    <a:pt x="44" y="514"/>
                  </a:lnTo>
                  <a:lnTo>
                    <a:pt x="37" y="499"/>
                  </a:lnTo>
                  <a:lnTo>
                    <a:pt x="30" y="485"/>
                  </a:lnTo>
                  <a:lnTo>
                    <a:pt x="24" y="470"/>
                  </a:lnTo>
                  <a:lnTo>
                    <a:pt x="19" y="454"/>
                  </a:lnTo>
                  <a:lnTo>
                    <a:pt x="14" y="439"/>
                  </a:lnTo>
                  <a:lnTo>
                    <a:pt x="10" y="423"/>
                  </a:lnTo>
                  <a:lnTo>
                    <a:pt x="6" y="406"/>
                  </a:lnTo>
                  <a:lnTo>
                    <a:pt x="4" y="390"/>
                  </a:lnTo>
                  <a:lnTo>
                    <a:pt x="2" y="373"/>
                  </a:lnTo>
                  <a:lnTo>
                    <a:pt x="1" y="356"/>
                  </a:lnTo>
                  <a:lnTo>
                    <a:pt x="0" y="3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0736" name="Oval 16"/>
            <p:cNvSpPr>
              <a:spLocks noChangeArrowheads="1"/>
            </p:cNvSpPr>
            <p:nvPr/>
          </p:nvSpPr>
          <p:spPr bwMode="auto">
            <a:xfrm>
              <a:off x="2016" y="1626"/>
              <a:ext cx="348" cy="347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10737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038600"/>
            <a:ext cx="6553200" cy="304800"/>
          </a:xfrm>
        </p:spPr>
        <p:txBody>
          <a:bodyPr/>
          <a:lstStyle/>
          <a:p>
            <a:r>
              <a:rPr lang="en-US" dirty="0"/>
              <a:t>Consistent, Certified PHP,  Supported by Zend</a:t>
            </a:r>
          </a:p>
        </p:txBody>
      </p:sp>
    </p:spTree>
    <p:custDataLst>
      <p:tags r:id="rId1"/>
    </p:custData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D953A43E-0D69-4280-BDDD-7318218A5908}" type="slidenum">
              <a:rPr lang="en-US"/>
              <a:pPr/>
              <a:t>2</a:t>
            </a:fld>
            <a:endParaRPr lang="en-US"/>
          </a:p>
        </p:txBody>
      </p:sp>
      <p:sp>
        <p:nvSpPr>
          <p:cNvPr id="156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Zend &amp; Microsoft Partnership</a:t>
            </a:r>
          </a:p>
        </p:txBody>
      </p:sp>
      <p:sp>
        <p:nvSpPr>
          <p:cNvPr id="156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352800"/>
          </a:xfrm>
        </p:spPr>
        <p:txBody>
          <a:bodyPr/>
          <a:lstStyle/>
          <a:p>
            <a:pPr marL="381000" indent="-381000">
              <a:buFontTx/>
              <a:buNone/>
            </a:pPr>
            <a:r>
              <a:rPr lang="en-US" dirty="0"/>
              <a:t>Goal:</a:t>
            </a:r>
          </a:p>
          <a:p>
            <a:pPr marL="381000" indent="-381000">
              <a:spcBef>
                <a:spcPct val="0"/>
              </a:spcBef>
            </a:pPr>
            <a:r>
              <a:rPr lang="en-US" dirty="0"/>
              <a:t>Make PHP a first-class citizen on the Windows platform</a:t>
            </a:r>
          </a:p>
          <a:p>
            <a:pPr marL="381000" indent="-381000">
              <a:buFontTx/>
              <a:buNone/>
            </a:pPr>
            <a:r>
              <a:rPr lang="en-US" dirty="0"/>
              <a:t>Customer demand for:</a:t>
            </a:r>
          </a:p>
          <a:p>
            <a:pPr marL="381000" indent="-381000">
              <a:spcBef>
                <a:spcPct val="0"/>
              </a:spcBef>
            </a:pPr>
            <a:endParaRPr lang="en-US" sz="600" b="0" dirty="0" smtClean="0"/>
          </a:p>
          <a:p>
            <a:pPr marL="381000" indent="-381000">
              <a:spcBef>
                <a:spcPct val="0"/>
              </a:spcBef>
            </a:pPr>
            <a:r>
              <a:rPr lang="en-US" sz="2000" b="0" dirty="0" smtClean="0"/>
              <a:t>Improved Performance &amp; Increased Reliability</a:t>
            </a:r>
            <a:endParaRPr lang="en-US" sz="2000" b="0" dirty="0"/>
          </a:p>
          <a:p>
            <a:pPr marL="381000" indent="-381000">
              <a:spcBef>
                <a:spcPct val="0"/>
              </a:spcBef>
            </a:pPr>
            <a:endParaRPr lang="en-US" sz="1000" b="0" dirty="0" smtClean="0"/>
          </a:p>
          <a:p>
            <a:pPr marL="381000" indent="-381000">
              <a:spcBef>
                <a:spcPct val="0"/>
              </a:spcBef>
            </a:pPr>
            <a:r>
              <a:rPr lang="en-US" sz="2000" b="0" dirty="0" smtClean="0"/>
              <a:t>Richer Functionality on the Windows Platform</a:t>
            </a:r>
            <a:endParaRPr lang="en-US" sz="2000" b="0" dirty="0"/>
          </a:p>
          <a:p>
            <a:pPr marL="381000" indent="-381000">
              <a:spcBef>
                <a:spcPct val="0"/>
              </a:spcBef>
            </a:pPr>
            <a:endParaRPr lang="en-US" sz="1000" b="0" dirty="0" smtClean="0"/>
          </a:p>
          <a:p>
            <a:pPr marL="381000" indent="-381000">
              <a:spcBef>
                <a:spcPct val="0"/>
              </a:spcBef>
            </a:pPr>
            <a:r>
              <a:rPr lang="en-US" sz="2000" b="0" dirty="0" smtClean="0"/>
              <a:t>Better Integration with Windows Applications and Services</a:t>
            </a:r>
            <a:endParaRPr lang="en-US" sz="2000" b="0" dirty="0"/>
          </a:p>
        </p:txBody>
      </p:sp>
      <p:sp>
        <p:nvSpPr>
          <p:cNvPr id="1566725" name="Text Box 5"/>
          <p:cNvSpPr txBox="1">
            <a:spLocks noChangeArrowheads="1"/>
          </p:cNvSpPr>
          <p:nvPr/>
        </p:nvSpPr>
        <p:spPr bwMode="auto">
          <a:xfrm>
            <a:off x="533400" y="4725988"/>
            <a:ext cx="8153400" cy="14462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20000"/>
              </a:spcBef>
              <a:spcAft>
                <a:spcPct val="45000"/>
              </a:spcAft>
              <a:buClr>
                <a:srgbClr val="FFCC00"/>
              </a:buClr>
              <a:buSzPct val="190000"/>
            </a:pPr>
            <a:r>
              <a:rPr lang="en-US" sz="2000" b="0" i="1" dirty="0">
                <a:latin typeface="Trebuchet MS" pitchFamily="34" charset="0"/>
              </a:rPr>
              <a:t>“Zend is a clear leader in the PHP community, and we are excited … to provide developers using PHP with the best possible experience within a Microsoft environment.”</a:t>
            </a:r>
          </a:p>
          <a:p>
            <a:pPr>
              <a:spcBef>
                <a:spcPct val="20000"/>
              </a:spcBef>
              <a:spcAft>
                <a:spcPct val="45000"/>
              </a:spcAft>
              <a:buClr>
                <a:srgbClr val="FFCC00"/>
              </a:buClr>
              <a:buSzPct val="190000"/>
            </a:pPr>
            <a:r>
              <a:rPr lang="en-US" b="0" dirty="0"/>
              <a:t>Bill </a:t>
            </a:r>
            <a:r>
              <a:rPr lang="en-US" b="0" dirty="0" err="1"/>
              <a:t>Hilf</a:t>
            </a:r>
            <a:r>
              <a:rPr lang="en-US" b="0" dirty="0"/>
              <a:t>, General Manager of Technical Platform Strategy at Microsoft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57431907-072D-49F7-9728-CB7C5D11E477}" type="slidenum">
              <a:rPr lang="en-US"/>
              <a:pPr/>
              <a:t>3</a:t>
            </a:fld>
            <a:endParaRPr lang="en-US"/>
          </a:p>
        </p:txBody>
      </p:sp>
      <p:sp>
        <p:nvSpPr>
          <p:cNvPr id="15349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Collaboration</a:t>
            </a:r>
          </a:p>
        </p:txBody>
      </p:sp>
      <p:sp>
        <p:nvSpPr>
          <p:cNvPr id="15349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Multi-year collaboration announced </a:t>
            </a:r>
            <a:r>
              <a:rPr lang="en-US" dirty="0" smtClean="0"/>
              <a:t>10/31/2006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Significant engineering investments on both sides</a:t>
            </a:r>
          </a:p>
          <a:p>
            <a:pPr>
              <a:lnSpc>
                <a:spcPct val="90000"/>
              </a:lnSpc>
            </a:pPr>
            <a:r>
              <a:rPr lang="en-US" dirty="0"/>
              <a:t>Deliverables include: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Windows enhancements to PHP code base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Contributed back to open source  community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FastCGI implementation for IIS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Stable, high-performance PHP production environment for Windows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Supports IIS </a:t>
            </a:r>
            <a:r>
              <a:rPr lang="en-US" dirty="0" smtClean="0"/>
              <a:t>5.1, </a:t>
            </a:r>
            <a:r>
              <a:rPr lang="en-US" dirty="0"/>
              <a:t>IIS 6 and IIS 7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Shipped by default in Windows Server “Longhorn”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Stability and performance testing lab for </a:t>
            </a:r>
            <a:r>
              <a:rPr lang="en-US" dirty="0" smtClean="0"/>
              <a:t>PHP/Windows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Sanity testing popular PHP applications including: </a:t>
            </a:r>
            <a:r>
              <a:rPr lang="en-US" dirty="0" err="1" smtClean="0"/>
              <a:t>Drupal</a:t>
            </a:r>
            <a:r>
              <a:rPr lang="en-US" dirty="0" smtClean="0"/>
              <a:t>, </a:t>
            </a:r>
            <a:r>
              <a:rPr lang="en-US" dirty="0" err="1" smtClean="0"/>
              <a:t>MediaWiki</a:t>
            </a:r>
            <a:r>
              <a:rPr lang="en-US" dirty="0" smtClean="0"/>
              <a:t>, Mantis, </a:t>
            </a:r>
            <a:r>
              <a:rPr lang="en-US" dirty="0" err="1" smtClean="0"/>
              <a:t>phpBB</a:t>
            </a:r>
            <a:r>
              <a:rPr lang="en-US" dirty="0" smtClean="0"/>
              <a:t> &amp; </a:t>
            </a:r>
            <a:r>
              <a:rPr lang="en-US" dirty="0" err="1" smtClean="0"/>
              <a:t>SugarCRM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Ongoing support and maintenance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44"/>
          <p:cNvSpPr>
            <a:spLocks noChangeArrowheads="1"/>
          </p:cNvSpPr>
          <p:nvPr/>
        </p:nvSpPr>
        <p:spPr bwMode="auto">
          <a:xfrm>
            <a:off x="304800" y="1447800"/>
            <a:ext cx="4648200" cy="1676400"/>
          </a:xfrm>
          <a:prstGeom prst="roundRect">
            <a:avLst>
              <a:gd name="adj" fmla="val 16667"/>
            </a:avLst>
          </a:prstGeom>
          <a:solidFill>
            <a:srgbClr val="DCDDEC"/>
          </a:solidFill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r>
              <a:rPr lang="en-US" sz="1800" dirty="0" smtClean="0">
                <a:cs typeface="Times New Roman" pitchFamily="18" charset="0"/>
              </a:rPr>
              <a:t> </a:t>
            </a:r>
            <a:endParaRPr lang="en-US" sz="1800" dirty="0">
              <a:cs typeface="Times New Roman" pitchFamily="18" charset="0"/>
            </a:endParaRPr>
          </a:p>
        </p:txBody>
      </p:sp>
      <p:sp>
        <p:nvSpPr>
          <p:cNvPr id="1533972" name="AutoShape 20"/>
          <p:cNvSpPr>
            <a:spLocks noChangeArrowheads="1"/>
          </p:cNvSpPr>
          <p:nvPr/>
        </p:nvSpPr>
        <p:spPr bwMode="auto">
          <a:xfrm>
            <a:off x="304800" y="3276600"/>
            <a:ext cx="4648200" cy="2590800"/>
          </a:xfrm>
          <a:prstGeom prst="roundRect">
            <a:avLst>
              <a:gd name="adj" fmla="val 11618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/>
          <a:lstStyle/>
          <a:p>
            <a:pPr eaLnBrk="0" hangingPunct="0"/>
            <a:endParaRPr lang="en-US" sz="1400" dirty="0">
              <a:cs typeface="Times New Roman" pitchFamily="18" charset="0"/>
            </a:endParaRPr>
          </a:p>
        </p:txBody>
      </p:sp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EF49DC35-611B-4648-AE51-8D9AAA68126C}" type="slidenum">
              <a:rPr lang="en-US"/>
              <a:pPr/>
              <a:t>4</a:t>
            </a:fld>
            <a:endParaRPr lang="en-US"/>
          </a:p>
        </p:txBody>
      </p:sp>
      <p:sp>
        <p:nvSpPr>
          <p:cNvPr id="153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sz="3000" smtClean="0"/>
              <a:t>Technology</a:t>
            </a:r>
            <a:endParaRPr sz="3000"/>
          </a:p>
        </p:txBody>
      </p:sp>
      <p:sp>
        <p:nvSpPr>
          <p:cNvPr id="1533996" name="AutoShape 44"/>
          <p:cNvSpPr>
            <a:spLocks noChangeArrowheads="1"/>
          </p:cNvSpPr>
          <p:nvPr/>
        </p:nvSpPr>
        <p:spPr bwMode="auto">
          <a:xfrm>
            <a:off x="457199" y="1905000"/>
            <a:ext cx="4343401" cy="1066800"/>
          </a:xfrm>
          <a:prstGeom prst="roundRect">
            <a:avLst>
              <a:gd name="adj" fmla="val 16667"/>
            </a:avLst>
          </a:prstGeom>
          <a:solidFill>
            <a:srgbClr val="777BB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r>
              <a:rPr lang="en-US" sz="1800" dirty="0" smtClean="0">
                <a:cs typeface="Times New Roman" pitchFamily="18" charset="0"/>
              </a:rPr>
              <a:t> </a:t>
            </a:r>
            <a:endParaRPr lang="en-US" sz="1800" dirty="0">
              <a:cs typeface="Times New Roman" pitchFamily="18" charset="0"/>
            </a:endParaRPr>
          </a:p>
        </p:txBody>
      </p:sp>
      <p:pic>
        <p:nvPicPr>
          <p:cNvPr id="1534003" name="Picture 51" descr="ph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6438" y="2209800"/>
            <a:ext cx="817562" cy="425450"/>
          </a:xfrm>
          <a:prstGeom prst="rect">
            <a:avLst/>
          </a:prstGeom>
          <a:noFill/>
        </p:spPr>
      </p:pic>
      <p:sp>
        <p:nvSpPr>
          <p:cNvPr id="48" name="AutoShape 38"/>
          <p:cNvSpPr>
            <a:spLocks noChangeArrowheads="1"/>
          </p:cNvSpPr>
          <p:nvPr/>
        </p:nvSpPr>
        <p:spPr bwMode="auto">
          <a:xfrm>
            <a:off x="457200" y="3429000"/>
            <a:ext cx="4343400" cy="1143000"/>
          </a:xfrm>
          <a:prstGeom prst="roundRect">
            <a:avLst>
              <a:gd name="adj" fmla="val 12062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endParaRPr lang="en-US" sz="1400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50" name="Picture 49" descr="IIS_Logo_MSF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3733800"/>
            <a:ext cx="1299171" cy="488877"/>
          </a:xfrm>
          <a:prstGeom prst="rect">
            <a:avLst/>
          </a:prstGeom>
        </p:spPr>
      </p:pic>
      <p:pic>
        <p:nvPicPr>
          <p:cNvPr id="1598468" name="Picture 4" descr="C:\Users\ewoersch\Desktop\Windows_brand_h_c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5067300"/>
            <a:ext cx="1579386" cy="419100"/>
          </a:xfrm>
          <a:prstGeom prst="rect">
            <a:avLst/>
          </a:prstGeom>
          <a:noFill/>
        </p:spPr>
      </p:pic>
      <p:sp>
        <p:nvSpPr>
          <p:cNvPr id="1533990" name="AutoShape 38"/>
          <p:cNvSpPr>
            <a:spLocks noChangeArrowheads="1"/>
          </p:cNvSpPr>
          <p:nvPr/>
        </p:nvSpPr>
        <p:spPr bwMode="auto">
          <a:xfrm>
            <a:off x="2209800" y="3581400"/>
            <a:ext cx="2438400" cy="838200"/>
          </a:xfrm>
          <a:prstGeom prst="roundRect">
            <a:avLst>
              <a:gd name="adj" fmla="val 21979"/>
            </a:avLst>
          </a:prstGeom>
          <a:solidFill>
            <a:srgbClr val="1D5B8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endParaRPr lang="en-US" sz="1800" b="0" dirty="0">
              <a:solidFill>
                <a:srgbClr val="DDEEFF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0" y="3807023"/>
            <a:ext cx="13090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b="0" dirty="0" smtClean="0">
                <a:solidFill>
                  <a:srgbClr val="DDEEFF"/>
                </a:solidFill>
                <a:latin typeface="Segoe UI" pitchFamily="34" charset="0"/>
                <a:cs typeface="Segoe UI" pitchFamily="34" charset="0"/>
              </a:rPr>
              <a:t>MS FastCGI</a:t>
            </a:r>
            <a:endParaRPr lang="en-US" b="0" dirty="0">
              <a:solidFill>
                <a:srgbClr val="DDEEFF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3505200" y="3581400"/>
            <a:ext cx="1219200" cy="106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44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DDEE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IIS7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44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lang="en-US" sz="1400" kern="0" dirty="0" smtClean="0">
                <a:solidFill>
                  <a:srgbClr val="DDEEFF"/>
                </a:solidFill>
                <a:latin typeface="+mn-lt"/>
                <a:cs typeface="+mn-cs"/>
              </a:rPr>
              <a:t>IIS6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44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DDEE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IIS5.1</a:t>
            </a: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2362200" y="4800600"/>
            <a:ext cx="2667000" cy="1066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440"/>
              </a:spcBef>
              <a:buClr>
                <a:srgbClr val="EA6E2E"/>
              </a:buClr>
              <a:buSzPct val="120000"/>
              <a:buFont typeface="Arial" pitchFamily="34" charset="0"/>
              <a:buChar char="•"/>
            </a:pPr>
            <a:r>
              <a:rPr lang="en-US" sz="1200" kern="0" dirty="0" smtClean="0"/>
              <a:t>Windows Server “Longhorn”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440"/>
              </a:spcBef>
              <a:spcAft>
                <a:spcPct val="0"/>
              </a:spcAft>
              <a:buClr>
                <a:srgbClr val="EA6E2E"/>
              </a:buClr>
              <a:buSzPct val="120000"/>
              <a:buFont typeface="Arial" pitchFamily="34" charset="0"/>
              <a:buChar char="•"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Windows Vista</a:t>
            </a:r>
          </a:p>
          <a:p>
            <a:pPr marL="342900" lvl="0" indent="-342900">
              <a:spcBef>
                <a:spcPts val="440"/>
              </a:spcBef>
              <a:buClr>
                <a:srgbClr val="EA6E2E"/>
              </a:buClr>
              <a:buSzPct val="120000"/>
              <a:buFont typeface="Arial" pitchFamily="34" charset="0"/>
              <a:buChar char="•"/>
              <a:defRPr/>
            </a:pPr>
            <a:r>
              <a:rPr lang="en-US" sz="1200" kern="0" dirty="0" smtClean="0"/>
              <a:t>Windows Server 2003</a:t>
            </a:r>
          </a:p>
          <a:p>
            <a:pPr marL="342900" indent="-342900">
              <a:spcBef>
                <a:spcPts val="440"/>
              </a:spcBef>
              <a:buClr>
                <a:srgbClr val="EA6E2E"/>
              </a:buClr>
              <a:buSzPct val="120000"/>
              <a:buFont typeface="Arial" pitchFamily="34" charset="0"/>
              <a:buChar char="•"/>
              <a:defRPr/>
            </a:pPr>
            <a:r>
              <a:rPr lang="en-US" sz="1200" kern="0" dirty="0" smtClean="0"/>
              <a:t>Windows XP</a:t>
            </a:r>
          </a:p>
          <a:p>
            <a:pPr marL="342900" lvl="0" indent="-342900">
              <a:spcBef>
                <a:spcPts val="440"/>
              </a:spcBef>
              <a:buClr>
                <a:srgbClr val="EA6E2E"/>
              </a:buClr>
              <a:buSzPct val="120000"/>
              <a:buFontTx/>
              <a:buChar char="•"/>
              <a:defRPr/>
            </a:pPr>
            <a:endParaRPr lang="en-US" sz="1200" kern="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44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5"/>
          <p:cNvSpPr txBox="1">
            <a:spLocks noChangeArrowheads="1"/>
          </p:cNvSpPr>
          <p:nvPr/>
        </p:nvSpPr>
        <p:spPr>
          <a:xfrm>
            <a:off x="5257800" y="1371600"/>
            <a:ext cx="3886200" cy="5029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00517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Recent Enhancements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EA6E2E"/>
              </a:buClr>
              <a:buSzPct val="120000"/>
              <a:buFontTx/>
              <a:buChar char="•"/>
              <a:defRPr/>
            </a:pPr>
            <a:r>
              <a:rPr lang="en-US" b="0" kern="0" dirty="0" smtClean="0">
                <a:solidFill>
                  <a:srgbClr val="00517A"/>
                </a:solidFill>
                <a:latin typeface="+mn-lt"/>
                <a:cs typeface="+mn-cs"/>
              </a:rPr>
              <a:t>Leveraged Win32 specific file system access for best performance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EA6E2E"/>
              </a:buClr>
              <a:buSzPct val="120000"/>
              <a:buFontTx/>
              <a:buChar char="•"/>
              <a:defRPr/>
            </a:pPr>
            <a:r>
              <a:rPr lang="en-US" b="0" kern="0" dirty="0" smtClean="0">
                <a:solidFill>
                  <a:srgbClr val="00517A"/>
                </a:solidFill>
                <a:latin typeface="+mn-lt"/>
                <a:cs typeface="+mn-cs"/>
              </a:rPr>
              <a:t>Optimized use of Windows specific functionality incl. COM and registry access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EA6E2E"/>
              </a:buClr>
              <a:buSzPct val="120000"/>
              <a:buFontTx/>
              <a:buChar char="•"/>
              <a:defRPr/>
            </a:pPr>
            <a:r>
              <a:rPr lang="en-US" b="0" kern="0" dirty="0" smtClean="0">
                <a:solidFill>
                  <a:srgbClr val="00517A"/>
                </a:solidFill>
                <a:latin typeface="+mn-lt"/>
                <a:cs typeface="+mn-cs"/>
              </a:rPr>
              <a:t>Optimal use of Windows memory management functionality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517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32 &amp; 64 bit FastCGI available and tested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lang="en-US" b="0" kern="0" dirty="0" smtClean="0">
                <a:solidFill>
                  <a:srgbClr val="00517A"/>
                </a:solidFill>
                <a:latin typeface="+mn-lt"/>
                <a:cs typeface="+mn-cs"/>
              </a:rPr>
              <a:t>Provides all server variables needed for PHP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EA6E2E"/>
              </a:buClr>
              <a:buSzPct val="120000"/>
              <a:buFontTx/>
              <a:buChar char="•"/>
              <a:tabLst/>
              <a:defRPr/>
            </a:pPr>
            <a:r>
              <a:rPr lang="en-US" b="0" kern="0" dirty="0" smtClean="0">
                <a:solidFill>
                  <a:srgbClr val="00517A"/>
                </a:solidFill>
                <a:latin typeface="+mn-lt"/>
                <a:cs typeface="+mn-cs"/>
              </a:rPr>
              <a:t>Capabilities to detect and deal with deadlocked PHP processes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517A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76400" y="2221468"/>
            <a:ext cx="297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sz="1800" dirty="0" smtClean="0">
                <a:solidFill>
                  <a:srgbClr val="EEEFF6"/>
                </a:solidFill>
                <a:latin typeface="Segoe UI" pitchFamily="34" charset="0"/>
                <a:cs typeface="Segoe UI" pitchFamily="34" charset="0"/>
              </a:rPr>
              <a:t>PHP 5.2.1  http://php.net</a:t>
            </a:r>
            <a:endParaRPr lang="en-US" sz="1800" dirty="0">
              <a:solidFill>
                <a:srgbClr val="EEEFF6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7200" y="1524000"/>
            <a:ext cx="1600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dirty="0" smtClean="0">
                <a:latin typeface="Segoe UI" pitchFamily="34" charset="0"/>
                <a:cs typeface="Segoe UI" pitchFamily="34" charset="0"/>
              </a:rPr>
              <a:t>Zend Core 2.0</a:t>
            </a:r>
            <a:endParaRPr lang="en-US" dirty="0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57431907-072D-49F7-9728-CB7C5D11E477}" type="slidenum">
              <a:rPr lang="en-US"/>
              <a:pPr/>
              <a:t>5</a:t>
            </a:fld>
            <a:endParaRPr lang="en-US"/>
          </a:p>
        </p:txBody>
      </p:sp>
      <p:sp>
        <p:nvSpPr>
          <p:cNvPr id="15349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What Windows Offers PHP</a:t>
            </a:r>
            <a:endParaRPr lang="en-US" sz="3000" dirty="0"/>
          </a:p>
        </p:txBody>
      </p:sp>
      <p:sp>
        <p:nvSpPr>
          <p:cNvPr id="15349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10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Secure, Reliable Hosting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Minimal Attack Surface through Modular Architecture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Full Application Isolation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Simple, Easy-to-deploy Membership Solutions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Performance Optimizers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Output Caching, Dynamic Response Compression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Rich Development Opportunities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Extensible HTTP Pipeline, Configuration, Tools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Cross Platform Client Side: ASP.NET AJAX, WPF/E, IE7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Arsenal of Management Tools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Distributed, File-Based, XML Configuration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Intuitive, Task-Oriented GUI, .NET/VBScript Scripting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Industry Leading Runtime Diagnostics &amp; Troubleshooting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1814EA5A-28DA-441D-B2E1-45C9D1CCBDDF}" type="slidenum">
              <a:rPr lang="en-US"/>
              <a:pPr/>
              <a:t>6</a:t>
            </a:fld>
            <a:endParaRPr lang="en-US"/>
          </a:p>
        </p:txBody>
      </p:sp>
      <p:sp>
        <p:nvSpPr>
          <p:cNvPr id="1312770" name="Text Box 2"/>
          <p:cNvSpPr txBox="1">
            <a:spLocks noChangeArrowheads="1"/>
          </p:cNvSpPr>
          <p:nvPr/>
        </p:nvSpPr>
        <p:spPr bwMode="auto">
          <a:xfrm>
            <a:off x="762000" y="1600200"/>
            <a:ext cx="7467600" cy="37425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Aft>
                <a:spcPct val="40000"/>
              </a:spcAft>
            </a:pPr>
            <a:r>
              <a:rPr lang="en-US" sz="2800" dirty="0">
                <a:solidFill>
                  <a:srgbClr val="00517A"/>
                </a:solidFill>
                <a:latin typeface="+mn-lt"/>
                <a:cs typeface="+mn-cs"/>
              </a:rPr>
              <a:t>Zend Core is:</a:t>
            </a:r>
          </a:p>
          <a:p>
            <a:pPr algn="ctr"/>
            <a:r>
              <a:rPr lang="en-US" b="0" dirty="0"/>
              <a:t>Zend Core is the high-quality PHP 5 distribution enhanced, certified, and supported by Zend Technologies in partnership with Microsoft</a:t>
            </a:r>
          </a:p>
          <a:p>
            <a:endParaRPr lang="en-US" b="0" i="1" dirty="0"/>
          </a:p>
          <a:p>
            <a:pPr algn="ctr">
              <a:spcAft>
                <a:spcPct val="40000"/>
              </a:spcAft>
            </a:pPr>
            <a:r>
              <a:rPr lang="en-US" sz="1800" b="0" dirty="0">
                <a:solidFill>
                  <a:schemeClr val="bg2"/>
                </a:solidFill>
                <a:latin typeface="Trebuchet MS" pitchFamily="34" charset="0"/>
              </a:rPr>
              <a:t>For:</a:t>
            </a:r>
          </a:p>
          <a:p>
            <a:pPr algn="ctr">
              <a:spcAft>
                <a:spcPct val="40000"/>
              </a:spcAft>
            </a:pPr>
            <a:r>
              <a:rPr lang="en-US" sz="2400" b="0" dirty="0">
                <a:latin typeface="Trebuchet MS" pitchFamily="34" charset="0"/>
              </a:rPr>
              <a:t>     Business-critical web applications </a:t>
            </a:r>
          </a:p>
          <a:p>
            <a:pPr algn="ctr">
              <a:spcAft>
                <a:spcPct val="40000"/>
              </a:spcAft>
            </a:pPr>
            <a:r>
              <a:rPr lang="en-US" sz="1800" b="0" dirty="0">
                <a:solidFill>
                  <a:schemeClr val="bg2"/>
                </a:solidFill>
                <a:latin typeface="Trebuchet MS" pitchFamily="34" charset="0"/>
              </a:rPr>
              <a:t>Delivering:</a:t>
            </a:r>
          </a:p>
          <a:p>
            <a:pPr lvl="1" algn="ctr">
              <a:spcBef>
                <a:spcPct val="25000"/>
              </a:spcBef>
              <a:spcAft>
                <a:spcPct val="25000"/>
              </a:spcAft>
            </a:pPr>
            <a:r>
              <a:rPr lang="en-US" sz="2400" dirty="0">
                <a:solidFill>
                  <a:srgbClr val="00517A"/>
                </a:solidFill>
                <a:latin typeface="Trebuchet MS" pitchFamily="34" charset="0"/>
                <a:cs typeface="+mn-cs"/>
              </a:rPr>
              <a:t>Reliability, Productivity </a:t>
            </a:r>
            <a:r>
              <a:rPr lang="en-US" sz="2400" b="0" dirty="0">
                <a:latin typeface="Trebuchet MS" pitchFamily="34" charset="0"/>
              </a:rPr>
              <a:t>and </a:t>
            </a:r>
            <a:r>
              <a:rPr lang="en-US" sz="2400" dirty="0">
                <a:solidFill>
                  <a:srgbClr val="00517A"/>
                </a:solidFill>
                <a:latin typeface="Trebuchet MS" pitchFamily="34" charset="0"/>
                <a:cs typeface="+mn-cs"/>
              </a:rPr>
              <a:t>Flexibility</a:t>
            </a:r>
          </a:p>
          <a:p>
            <a:pPr lvl="1" algn="ctr">
              <a:spcAft>
                <a:spcPct val="40000"/>
              </a:spcAft>
            </a:pPr>
            <a:r>
              <a:rPr lang="en-US" sz="2400" b="0" dirty="0">
                <a:latin typeface="Trebuchet MS" pitchFamily="34" charset="0"/>
              </a:rPr>
              <a:t>needed for running PHP </a:t>
            </a:r>
            <a:r>
              <a:rPr lang="en-US" sz="2400" b="0" dirty="0" smtClean="0">
                <a:latin typeface="Trebuchet MS" pitchFamily="34" charset="0"/>
              </a:rPr>
              <a:t>applications</a:t>
            </a:r>
            <a:endParaRPr lang="en-US" sz="2400" b="0" dirty="0">
              <a:latin typeface="Trebuchet MS" pitchFamily="34" charset="0"/>
            </a:endParaRPr>
          </a:p>
        </p:txBody>
      </p:sp>
      <p:sp>
        <p:nvSpPr>
          <p:cNvPr id="1312771" name="Rectangle 3"/>
          <p:cNvSpPr>
            <a:spLocks noChangeArrowheads="1"/>
          </p:cNvSpPr>
          <p:nvPr/>
        </p:nvSpPr>
        <p:spPr bwMode="auto">
          <a:xfrm>
            <a:off x="152400" y="381000"/>
            <a:ext cx="731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</a:pPr>
            <a:r>
              <a:rPr lang="en-US" sz="3000" b="0" dirty="0">
                <a:solidFill>
                  <a:srgbClr val="00517A"/>
                </a:solidFill>
                <a:latin typeface="+mn-lt"/>
                <a:cs typeface="+mn-cs"/>
              </a:rPr>
              <a:t>What is Zend Core?</a:t>
            </a:r>
            <a:endParaRPr lang="en-US" sz="3000" b="0" dirty="0" err="1">
              <a:solidFill>
                <a:srgbClr val="00517A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EF49DC35-611B-4648-AE51-8D9AAA68126C}" type="slidenum">
              <a:rPr lang="en-US"/>
              <a:pPr/>
              <a:t>7</a:t>
            </a:fld>
            <a:endParaRPr lang="en-US"/>
          </a:p>
        </p:txBody>
      </p:sp>
      <p:sp>
        <p:nvSpPr>
          <p:cNvPr id="153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/>
              <a:t>Zend Core Architecture</a:t>
            </a:r>
          </a:p>
        </p:txBody>
      </p:sp>
      <p:sp>
        <p:nvSpPr>
          <p:cNvPr id="1533957" name="AutoShape 5"/>
          <p:cNvSpPr>
            <a:spLocks noChangeArrowheads="1"/>
          </p:cNvSpPr>
          <p:nvPr/>
        </p:nvSpPr>
        <p:spPr bwMode="auto">
          <a:xfrm>
            <a:off x="76200" y="4686301"/>
            <a:ext cx="8994775" cy="121761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endParaRPr lang="en-US" sz="1400" dirty="0">
              <a:cs typeface="Times New Roman" pitchFamily="18" charset="0"/>
            </a:endParaRPr>
          </a:p>
        </p:txBody>
      </p:sp>
      <p:sp>
        <p:nvSpPr>
          <p:cNvPr id="1533965" name="AutoShape 13"/>
          <p:cNvSpPr>
            <a:spLocks noChangeArrowheads="1"/>
          </p:cNvSpPr>
          <p:nvPr/>
        </p:nvSpPr>
        <p:spPr bwMode="auto">
          <a:xfrm>
            <a:off x="228600" y="4754754"/>
            <a:ext cx="8686800" cy="557212"/>
          </a:xfrm>
          <a:prstGeom prst="roundRect">
            <a:avLst>
              <a:gd name="adj" fmla="val 23651"/>
            </a:avLst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/>
          <a:lstStyle/>
          <a:p>
            <a:pPr eaLnBrk="0" hangingPunct="0"/>
            <a:endParaRPr lang="en-US" sz="1400" dirty="0">
              <a:cs typeface="Times New Roman" pitchFamily="18" charset="0"/>
            </a:endParaRPr>
          </a:p>
        </p:txBody>
      </p:sp>
      <p:sp>
        <p:nvSpPr>
          <p:cNvPr id="1533972" name="AutoShape 20"/>
          <p:cNvSpPr>
            <a:spLocks noChangeArrowheads="1"/>
          </p:cNvSpPr>
          <p:nvPr/>
        </p:nvSpPr>
        <p:spPr bwMode="auto">
          <a:xfrm>
            <a:off x="73693" y="1622234"/>
            <a:ext cx="8993188" cy="2813050"/>
          </a:xfrm>
          <a:prstGeom prst="roundRect">
            <a:avLst>
              <a:gd name="adj" fmla="val 7917"/>
            </a:avLst>
          </a:prstGeom>
          <a:solidFill>
            <a:srgbClr val="DCDDE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/>
          <a:lstStyle/>
          <a:p>
            <a:pPr eaLnBrk="0" hangingPunct="0"/>
            <a:r>
              <a:rPr lang="en-US" sz="1400" dirty="0">
                <a:cs typeface="Times New Roman" pitchFamily="18" charset="0"/>
              </a:rPr>
              <a:t>Zend Core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182563" y="2390775"/>
            <a:ext cx="7666037" cy="747713"/>
            <a:chOff x="115" y="1506"/>
            <a:chExt cx="4829" cy="471"/>
          </a:xfrm>
        </p:grpSpPr>
        <p:sp>
          <p:nvSpPr>
            <p:cNvPr id="1533974" name="AutoShape 22"/>
            <p:cNvSpPr>
              <a:spLocks noChangeArrowheads="1"/>
            </p:cNvSpPr>
            <p:nvPr/>
          </p:nvSpPr>
          <p:spPr bwMode="auto">
            <a:xfrm>
              <a:off x="115" y="1506"/>
              <a:ext cx="4829" cy="471"/>
            </a:xfrm>
            <a:prstGeom prst="roundRect">
              <a:avLst>
                <a:gd name="adj" fmla="val 16667"/>
              </a:avLst>
            </a:prstGeom>
            <a:solidFill>
              <a:srgbClr val="7AC40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rIns="0" bIns="0"/>
            <a:lstStyle/>
            <a:p>
              <a:pPr eaLnBrk="0" hangingPunct="0"/>
              <a:endParaRPr lang="en-US" sz="180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  <p:sp>
          <p:nvSpPr>
            <p:cNvPr id="1533975" name="AutoShape 23"/>
            <p:cNvSpPr>
              <a:spLocks noChangeArrowheads="1"/>
            </p:cNvSpPr>
            <p:nvPr/>
          </p:nvSpPr>
          <p:spPr bwMode="auto">
            <a:xfrm>
              <a:off x="1735" y="1591"/>
              <a:ext cx="310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MVC</a:t>
              </a:r>
            </a:p>
          </p:txBody>
        </p:sp>
        <p:sp>
          <p:nvSpPr>
            <p:cNvPr id="1533976" name="AutoShape 24"/>
            <p:cNvSpPr>
              <a:spLocks noChangeArrowheads="1"/>
            </p:cNvSpPr>
            <p:nvPr/>
          </p:nvSpPr>
          <p:spPr bwMode="auto">
            <a:xfrm>
              <a:off x="2807" y="1592"/>
              <a:ext cx="649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Web Services</a:t>
              </a:r>
            </a:p>
          </p:txBody>
        </p:sp>
        <p:sp>
          <p:nvSpPr>
            <p:cNvPr id="1533977" name="AutoShape 25"/>
            <p:cNvSpPr>
              <a:spLocks noChangeArrowheads="1"/>
            </p:cNvSpPr>
            <p:nvPr/>
          </p:nvSpPr>
          <p:spPr bwMode="auto">
            <a:xfrm>
              <a:off x="2477" y="1592"/>
              <a:ext cx="299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Ajax</a:t>
              </a:r>
            </a:p>
          </p:txBody>
        </p:sp>
        <p:sp>
          <p:nvSpPr>
            <p:cNvPr id="1533978" name="AutoShape 26"/>
            <p:cNvSpPr>
              <a:spLocks noChangeArrowheads="1"/>
            </p:cNvSpPr>
            <p:nvPr/>
          </p:nvSpPr>
          <p:spPr bwMode="auto">
            <a:xfrm>
              <a:off x="1735" y="1803"/>
              <a:ext cx="397" cy="11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Search</a:t>
              </a:r>
            </a:p>
          </p:txBody>
        </p:sp>
        <p:sp>
          <p:nvSpPr>
            <p:cNvPr id="1533979" name="AutoShape 27"/>
            <p:cNvSpPr>
              <a:spLocks noChangeArrowheads="1"/>
            </p:cNvSpPr>
            <p:nvPr/>
          </p:nvSpPr>
          <p:spPr bwMode="auto">
            <a:xfrm>
              <a:off x="2168" y="1803"/>
              <a:ext cx="248" cy="11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DB</a:t>
              </a:r>
            </a:p>
          </p:txBody>
        </p:sp>
        <p:sp>
          <p:nvSpPr>
            <p:cNvPr id="1533980" name="AutoShape 28"/>
            <p:cNvSpPr>
              <a:spLocks noChangeArrowheads="1"/>
            </p:cNvSpPr>
            <p:nvPr/>
          </p:nvSpPr>
          <p:spPr bwMode="auto">
            <a:xfrm>
              <a:off x="2075" y="1592"/>
              <a:ext cx="371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Cache</a:t>
              </a:r>
            </a:p>
          </p:txBody>
        </p:sp>
        <p:sp>
          <p:nvSpPr>
            <p:cNvPr id="1533981" name="AutoShape 29"/>
            <p:cNvSpPr>
              <a:spLocks noChangeArrowheads="1"/>
            </p:cNvSpPr>
            <p:nvPr/>
          </p:nvSpPr>
          <p:spPr bwMode="auto">
            <a:xfrm>
              <a:off x="3120" y="1803"/>
              <a:ext cx="902" cy="11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Authentication, ACL</a:t>
              </a:r>
            </a:p>
          </p:txBody>
        </p:sp>
        <p:sp>
          <p:nvSpPr>
            <p:cNvPr id="1533982" name="AutoShape 30"/>
            <p:cNvSpPr>
              <a:spLocks noChangeArrowheads="1"/>
            </p:cNvSpPr>
            <p:nvPr/>
          </p:nvSpPr>
          <p:spPr bwMode="auto">
            <a:xfrm>
              <a:off x="2453" y="1803"/>
              <a:ext cx="300" cy="11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i18N</a:t>
              </a:r>
            </a:p>
          </p:txBody>
        </p:sp>
        <p:sp>
          <p:nvSpPr>
            <p:cNvPr id="1533983" name="AutoShape 31"/>
            <p:cNvSpPr>
              <a:spLocks noChangeArrowheads="1"/>
            </p:cNvSpPr>
            <p:nvPr/>
          </p:nvSpPr>
          <p:spPr bwMode="auto">
            <a:xfrm>
              <a:off x="2790" y="1803"/>
              <a:ext cx="293" cy="11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PDF</a:t>
              </a:r>
            </a:p>
          </p:txBody>
        </p:sp>
        <p:pic>
          <p:nvPicPr>
            <p:cNvPr id="1533984" name="Picture 32" descr="ZF 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8" y="1606"/>
              <a:ext cx="1436" cy="271"/>
            </a:xfrm>
            <a:prstGeom prst="rect">
              <a:avLst/>
            </a:prstGeom>
            <a:noFill/>
          </p:spPr>
        </p:pic>
      </p:grpSp>
      <p:sp>
        <p:nvSpPr>
          <p:cNvPr id="1533986" name="AutoShape 34"/>
          <p:cNvSpPr>
            <a:spLocks noChangeArrowheads="1"/>
          </p:cNvSpPr>
          <p:nvPr/>
        </p:nvSpPr>
        <p:spPr bwMode="auto">
          <a:xfrm>
            <a:off x="250634" y="3240592"/>
            <a:ext cx="1524000" cy="238363"/>
          </a:xfrm>
          <a:prstGeom prst="roundRect">
            <a:avLst>
              <a:gd name="adj" fmla="val 16667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eaLnBrk="0" hangingPunct="0"/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Zend Debugger</a:t>
            </a:r>
          </a:p>
        </p:txBody>
      </p:sp>
      <p:sp>
        <p:nvSpPr>
          <p:cNvPr id="1533987" name="AutoShape 35"/>
          <p:cNvSpPr>
            <a:spLocks noChangeArrowheads="1"/>
          </p:cNvSpPr>
          <p:nvPr/>
        </p:nvSpPr>
        <p:spPr bwMode="auto">
          <a:xfrm>
            <a:off x="2057429" y="3235568"/>
            <a:ext cx="1763487" cy="244094"/>
          </a:xfrm>
          <a:prstGeom prst="roundRect">
            <a:avLst>
              <a:gd name="adj" fmla="val 26958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eaLnBrk="0" hangingPunct="0"/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Zend Accelerator</a:t>
            </a:r>
          </a:p>
        </p:txBody>
      </p:sp>
      <p:sp>
        <p:nvSpPr>
          <p:cNvPr id="1533988" name="AutoShape 36"/>
          <p:cNvSpPr>
            <a:spLocks noChangeArrowheads="1"/>
          </p:cNvSpPr>
          <p:nvPr/>
        </p:nvSpPr>
        <p:spPr bwMode="auto">
          <a:xfrm>
            <a:off x="4103833" y="3231384"/>
            <a:ext cx="1694712" cy="244094"/>
          </a:xfrm>
          <a:prstGeom prst="roundRect">
            <a:avLst>
              <a:gd name="adj" fmla="val 29017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eaLnBrk="0" hangingPunct="0"/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Zend Optimizer</a:t>
            </a:r>
          </a:p>
        </p:txBody>
      </p:sp>
      <p:sp>
        <p:nvSpPr>
          <p:cNvPr id="1533990" name="AutoShape 38"/>
          <p:cNvSpPr>
            <a:spLocks noChangeArrowheads="1"/>
          </p:cNvSpPr>
          <p:nvPr/>
        </p:nvSpPr>
        <p:spPr bwMode="auto">
          <a:xfrm>
            <a:off x="182563" y="1951038"/>
            <a:ext cx="7666037" cy="376237"/>
          </a:xfrm>
          <a:prstGeom prst="roundRect">
            <a:avLst>
              <a:gd name="adj" fmla="val 16667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r>
              <a:rPr lang="en-US" sz="1400">
                <a:solidFill>
                  <a:schemeClr val="bg1"/>
                </a:solidFill>
                <a:cs typeface="Times New Roman" pitchFamily="18" charset="0"/>
              </a:rPr>
              <a:t>Administration UI</a:t>
            </a:r>
          </a:p>
        </p:txBody>
      </p:sp>
      <p:sp>
        <p:nvSpPr>
          <p:cNvPr id="1533991" name="AutoShape 39"/>
          <p:cNvSpPr>
            <a:spLocks noChangeArrowheads="1"/>
          </p:cNvSpPr>
          <p:nvPr/>
        </p:nvSpPr>
        <p:spPr bwMode="auto">
          <a:xfrm>
            <a:off x="2754313" y="2052638"/>
            <a:ext cx="1042987" cy="1762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0" hangingPunct="0"/>
            <a:r>
              <a:rPr lang="en-US" sz="1000" dirty="0">
                <a:cs typeface="Times New Roman" pitchFamily="18" charset="0"/>
              </a:rPr>
              <a:t>Configuration</a:t>
            </a:r>
          </a:p>
        </p:txBody>
      </p:sp>
      <p:sp>
        <p:nvSpPr>
          <p:cNvPr id="1533992" name="AutoShape 40"/>
          <p:cNvSpPr>
            <a:spLocks noChangeArrowheads="1"/>
          </p:cNvSpPr>
          <p:nvPr/>
        </p:nvSpPr>
        <p:spPr bwMode="auto">
          <a:xfrm>
            <a:off x="3933825" y="2052638"/>
            <a:ext cx="1087437" cy="1762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0" hangingPunct="0"/>
            <a:r>
              <a:rPr lang="en-US" sz="1000">
                <a:cs typeface="Times New Roman" pitchFamily="18" charset="0"/>
              </a:rPr>
              <a:t>Benchmarking</a:t>
            </a:r>
          </a:p>
        </p:txBody>
      </p:sp>
      <p:sp>
        <p:nvSpPr>
          <p:cNvPr id="1533993" name="AutoShape 41"/>
          <p:cNvSpPr>
            <a:spLocks noChangeArrowheads="1"/>
          </p:cNvSpPr>
          <p:nvPr/>
        </p:nvSpPr>
        <p:spPr bwMode="auto">
          <a:xfrm>
            <a:off x="5157788" y="2052638"/>
            <a:ext cx="1014412" cy="1762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0" hangingPunct="0"/>
            <a:r>
              <a:rPr lang="en-US" sz="1000">
                <a:cs typeface="Times New Roman" pitchFamily="18" charset="0"/>
              </a:rPr>
              <a:t>phpMyAdmin</a:t>
            </a:r>
          </a:p>
        </p:txBody>
      </p:sp>
      <p:sp>
        <p:nvSpPr>
          <p:cNvPr id="1533994" name="AutoShape 42"/>
          <p:cNvSpPr>
            <a:spLocks noChangeArrowheads="1"/>
          </p:cNvSpPr>
          <p:nvPr/>
        </p:nvSpPr>
        <p:spPr bwMode="auto">
          <a:xfrm flipH="1" flipV="1">
            <a:off x="7950200" y="1998663"/>
            <a:ext cx="920750" cy="2184400"/>
          </a:xfrm>
          <a:prstGeom prst="roundRect">
            <a:avLst>
              <a:gd name="adj" fmla="val 16667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 eaLnBrk="0" hangingPunct="0"/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Zend Network</a:t>
            </a:r>
            <a:br>
              <a:rPr lang="en-US" sz="1400" dirty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Updater</a:t>
            </a:r>
          </a:p>
        </p:txBody>
      </p:sp>
      <p:grpSp>
        <p:nvGrpSpPr>
          <p:cNvPr id="5" name="Group 98"/>
          <p:cNvGrpSpPr>
            <a:grpSpLocks/>
          </p:cNvGrpSpPr>
          <p:nvPr/>
        </p:nvGrpSpPr>
        <p:grpSpPr bwMode="auto">
          <a:xfrm>
            <a:off x="182563" y="3576638"/>
            <a:ext cx="7666037" cy="677862"/>
            <a:chOff x="115" y="2253"/>
            <a:chExt cx="4829" cy="427"/>
          </a:xfrm>
        </p:grpSpPr>
        <p:sp>
          <p:nvSpPr>
            <p:cNvPr id="1533996" name="AutoShape 44"/>
            <p:cNvSpPr>
              <a:spLocks noChangeArrowheads="1"/>
            </p:cNvSpPr>
            <p:nvPr/>
          </p:nvSpPr>
          <p:spPr bwMode="auto">
            <a:xfrm>
              <a:off x="115" y="2253"/>
              <a:ext cx="4829" cy="427"/>
            </a:xfrm>
            <a:prstGeom prst="roundRect">
              <a:avLst>
                <a:gd name="adj" fmla="val 16667"/>
              </a:avLst>
            </a:prstGeom>
            <a:solidFill>
              <a:srgbClr val="777BB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rIns="0" bIns="0" anchor="ctr"/>
            <a:lstStyle/>
            <a:p>
              <a:pPr eaLnBrk="0" hangingPunct="0"/>
              <a:r>
                <a:rPr lang="en-US" dirty="0">
                  <a:cs typeface="Times New Roman" pitchFamily="18" charset="0"/>
                </a:rPr>
                <a:t>PHP </a:t>
              </a:r>
              <a:r>
                <a:rPr lang="en-US" sz="1800" dirty="0">
                  <a:cs typeface="Times New Roman" pitchFamily="18" charset="0"/>
                </a:rPr>
                <a:t> </a:t>
              </a:r>
            </a:p>
            <a:p>
              <a:pPr eaLnBrk="0" hangingPunct="0"/>
              <a:r>
                <a:rPr lang="en-US" sz="1400" dirty="0">
                  <a:cs typeface="Times New Roman" pitchFamily="18" charset="0"/>
                </a:rPr>
                <a:t>(</a:t>
              </a:r>
              <a:r>
                <a:rPr lang="en-US" sz="1200" dirty="0">
                  <a:cs typeface="Times New Roman" pitchFamily="18" charset="0"/>
                </a:rPr>
                <a:t>including</a:t>
              </a:r>
              <a:r>
                <a:rPr lang="en-US" sz="1400" dirty="0">
                  <a:cs typeface="Times New Roman" pitchFamily="18" charset="0"/>
                </a:rPr>
                <a:t> </a:t>
              </a:r>
              <a:r>
                <a:rPr lang="en-US" sz="1200" dirty="0">
                  <a:cs typeface="Times New Roman" pitchFamily="18" charset="0"/>
                </a:rPr>
                <a:t>Zend</a:t>
              </a:r>
              <a:r>
                <a:rPr lang="en-US" sz="1400" dirty="0">
                  <a:cs typeface="Times New Roman" pitchFamily="18" charset="0"/>
                </a:rPr>
                <a:t> </a:t>
              </a:r>
              <a:r>
                <a:rPr lang="en-US" sz="1200" dirty="0">
                  <a:cs typeface="Times New Roman" pitchFamily="18" charset="0"/>
                </a:rPr>
                <a:t>Engine</a:t>
              </a:r>
              <a:r>
                <a:rPr lang="en-US" sz="1400" dirty="0">
                  <a:cs typeface="Times New Roman" pitchFamily="18" charset="0"/>
                </a:rPr>
                <a:t>)</a:t>
              </a:r>
            </a:p>
          </p:txBody>
        </p:sp>
        <p:sp>
          <p:nvSpPr>
            <p:cNvPr id="1533997" name="AutoShape 45"/>
            <p:cNvSpPr>
              <a:spLocks noChangeArrowheads="1"/>
            </p:cNvSpPr>
            <p:nvPr/>
          </p:nvSpPr>
          <p:spPr bwMode="auto">
            <a:xfrm>
              <a:off x="1735" y="2314"/>
              <a:ext cx="731" cy="1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XML, XSL, DOM</a:t>
              </a:r>
            </a:p>
          </p:txBody>
        </p:sp>
        <p:sp>
          <p:nvSpPr>
            <p:cNvPr id="1533998" name="AutoShape 46"/>
            <p:cNvSpPr>
              <a:spLocks noChangeArrowheads="1"/>
            </p:cNvSpPr>
            <p:nvPr/>
          </p:nvSpPr>
          <p:spPr bwMode="auto">
            <a:xfrm>
              <a:off x="2514" y="2314"/>
              <a:ext cx="358" cy="1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SOAP</a:t>
              </a:r>
            </a:p>
          </p:txBody>
        </p:sp>
        <p:sp>
          <p:nvSpPr>
            <p:cNvPr id="1533999" name="AutoShape 47"/>
            <p:cNvSpPr>
              <a:spLocks noChangeArrowheads="1"/>
            </p:cNvSpPr>
            <p:nvPr/>
          </p:nvSpPr>
          <p:spPr bwMode="auto">
            <a:xfrm>
              <a:off x="2640" y="2511"/>
              <a:ext cx="1379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SQL Server, DB2, MySQL, Oracle</a:t>
              </a:r>
            </a:p>
          </p:txBody>
        </p:sp>
        <p:sp>
          <p:nvSpPr>
            <p:cNvPr id="1534000" name="AutoShape 48"/>
            <p:cNvSpPr>
              <a:spLocks noChangeArrowheads="1"/>
            </p:cNvSpPr>
            <p:nvPr/>
          </p:nvSpPr>
          <p:spPr bwMode="auto">
            <a:xfrm>
              <a:off x="1735" y="2511"/>
              <a:ext cx="288" cy="1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Mail</a:t>
              </a:r>
            </a:p>
          </p:txBody>
        </p:sp>
        <p:sp>
          <p:nvSpPr>
            <p:cNvPr id="1534001" name="AutoShape 49"/>
            <p:cNvSpPr>
              <a:spLocks noChangeArrowheads="1"/>
            </p:cNvSpPr>
            <p:nvPr/>
          </p:nvSpPr>
          <p:spPr bwMode="auto">
            <a:xfrm>
              <a:off x="3633" y="2314"/>
              <a:ext cx="783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Other extensions</a:t>
              </a:r>
            </a:p>
          </p:txBody>
        </p:sp>
        <p:sp>
          <p:nvSpPr>
            <p:cNvPr id="1534002" name="AutoShape 50"/>
            <p:cNvSpPr>
              <a:spLocks noChangeArrowheads="1"/>
            </p:cNvSpPr>
            <p:nvPr/>
          </p:nvSpPr>
          <p:spPr bwMode="auto">
            <a:xfrm>
              <a:off x="2074" y="2511"/>
              <a:ext cx="522" cy="1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PDO, SDO</a:t>
              </a:r>
            </a:p>
          </p:txBody>
        </p:sp>
        <p:pic>
          <p:nvPicPr>
            <p:cNvPr id="1534003" name="Picture 51" descr="php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3" y="2275"/>
              <a:ext cx="515" cy="268"/>
            </a:xfrm>
            <a:prstGeom prst="rect">
              <a:avLst/>
            </a:prstGeom>
            <a:noFill/>
          </p:spPr>
        </p:pic>
        <p:sp>
          <p:nvSpPr>
            <p:cNvPr id="1534004" name="AutoShape 52"/>
            <p:cNvSpPr>
              <a:spLocks noChangeArrowheads="1"/>
            </p:cNvSpPr>
            <p:nvPr/>
          </p:nvSpPr>
          <p:spPr bwMode="auto">
            <a:xfrm>
              <a:off x="2914" y="2314"/>
              <a:ext cx="253" cy="1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GD</a:t>
              </a:r>
            </a:p>
          </p:txBody>
        </p:sp>
        <p:sp>
          <p:nvSpPr>
            <p:cNvPr id="1534005" name="AutoShape 53"/>
            <p:cNvSpPr>
              <a:spLocks noChangeArrowheads="1"/>
            </p:cNvSpPr>
            <p:nvPr/>
          </p:nvSpPr>
          <p:spPr bwMode="auto">
            <a:xfrm>
              <a:off x="3209" y="2314"/>
              <a:ext cx="382" cy="1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tIns="0" bIns="0" anchor="ctr" anchorCtr="1">
              <a:spAutoFit/>
            </a:bodyPr>
            <a:lstStyle/>
            <a:p>
              <a:pPr algn="ctr" eaLnBrk="0" hangingPunct="0"/>
              <a:r>
                <a:rPr lang="en-US" sz="1000">
                  <a:cs typeface="Times New Roman" pitchFamily="18" charset="0"/>
                </a:rPr>
                <a:t>RegEx</a:t>
              </a:r>
            </a:p>
          </p:txBody>
        </p:sp>
      </p:grpSp>
      <p:pic>
        <p:nvPicPr>
          <p:cNvPr id="48" name="Picture 4" descr="C:\Users\ewoersch\Desktop\Windows_brand_h_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563" y="5463061"/>
            <a:ext cx="1087037" cy="288452"/>
          </a:xfrm>
          <a:prstGeom prst="rect">
            <a:avLst/>
          </a:prstGeom>
          <a:noFill/>
        </p:spPr>
      </p:pic>
      <p:pic>
        <p:nvPicPr>
          <p:cNvPr id="49" name="Picture 48" descr="IIS_Logo_MSF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000" y="4865783"/>
            <a:ext cx="878863" cy="336477"/>
          </a:xfrm>
          <a:prstGeom prst="rect">
            <a:avLst/>
          </a:prstGeom>
        </p:spPr>
      </p:pic>
      <p:sp>
        <p:nvSpPr>
          <p:cNvPr id="44" name="AutoShape 36"/>
          <p:cNvSpPr>
            <a:spLocks noChangeArrowheads="1"/>
          </p:cNvSpPr>
          <p:nvPr/>
        </p:nvSpPr>
        <p:spPr bwMode="auto">
          <a:xfrm>
            <a:off x="6120691" y="3222434"/>
            <a:ext cx="1694712" cy="257115"/>
          </a:xfrm>
          <a:prstGeom prst="roundRect">
            <a:avLst>
              <a:gd name="adj" fmla="val 29017"/>
            </a:avLst>
          </a:prstGeom>
          <a:solidFill>
            <a:srgbClr val="4F227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eaLnBrk="0" hangingPunct="0"/>
            <a:r>
              <a:rPr lang="en-US" sz="1400" dirty="0">
                <a:solidFill>
                  <a:schemeClr val="bg1"/>
                </a:solidFill>
                <a:cs typeface="Times New Roman" pitchFamily="18" charset="0"/>
              </a:rPr>
              <a:t>Zend </a:t>
            </a:r>
            <a:r>
              <a:rPr lang="en-US" sz="1400" dirty="0" smtClean="0">
                <a:solidFill>
                  <a:schemeClr val="bg1"/>
                </a:solidFill>
                <a:cs typeface="Times New Roman" pitchFamily="18" charset="0"/>
              </a:rPr>
              <a:t>FastCGI</a:t>
            </a:r>
            <a:endParaRPr lang="en-US" sz="14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5" name="AutoShape 38"/>
          <p:cNvSpPr>
            <a:spLocks noChangeArrowheads="1"/>
          </p:cNvSpPr>
          <p:nvPr/>
        </p:nvSpPr>
        <p:spPr bwMode="auto">
          <a:xfrm>
            <a:off x="2057400" y="4833651"/>
            <a:ext cx="5334000" cy="381000"/>
          </a:xfrm>
          <a:prstGeom prst="roundRect">
            <a:avLst>
              <a:gd name="adj" fmla="val 21979"/>
            </a:avLst>
          </a:prstGeom>
          <a:solidFill>
            <a:srgbClr val="1D5B8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rIns="0" bIns="0" anchor="ctr"/>
          <a:lstStyle/>
          <a:p>
            <a:pPr eaLnBrk="0" hangingPunct="0"/>
            <a:endParaRPr lang="en-US" sz="1800" b="0" dirty="0">
              <a:solidFill>
                <a:srgbClr val="DDEEFF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05200" y="4843046"/>
            <a:ext cx="25145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en-US" b="0" i="1" dirty="0" smtClean="0">
                <a:solidFill>
                  <a:srgbClr val="E5F2FF"/>
                </a:solidFill>
                <a:latin typeface="Segoe UI" pitchFamily="34" charset="0"/>
                <a:cs typeface="Segoe UI" pitchFamily="34" charset="0"/>
              </a:rPr>
              <a:t>Microsoft</a:t>
            </a:r>
            <a:r>
              <a:rPr lang="en-US" b="0" dirty="0" smtClean="0">
                <a:solidFill>
                  <a:srgbClr val="E5F2FF"/>
                </a:solidFill>
                <a:latin typeface="Segoe UI" pitchFamily="34" charset="0"/>
                <a:cs typeface="Segoe UI" pitchFamily="34" charset="0"/>
              </a:rPr>
              <a:t> FastCGI</a:t>
            </a:r>
            <a:endParaRPr lang="en-US" b="0" dirty="0">
              <a:solidFill>
                <a:srgbClr val="E5F2FF"/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910" name="Rectangle 46"/>
          <p:cNvSpPr>
            <a:spLocks noChangeArrowheads="1"/>
          </p:cNvSpPr>
          <p:nvPr/>
        </p:nvSpPr>
        <p:spPr bwMode="auto">
          <a:xfrm>
            <a:off x="152400" y="381000"/>
            <a:ext cx="731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90000"/>
              </a:lnSpc>
            </a:pPr>
            <a:r>
              <a:rPr lang="en-US" sz="3000" b="0" dirty="0" smtClean="0">
                <a:solidFill>
                  <a:srgbClr val="00517A"/>
                </a:solidFill>
                <a:latin typeface="+mn-lt"/>
                <a:cs typeface="+mn-cs"/>
              </a:rPr>
              <a:t>Features </a:t>
            </a:r>
            <a:r>
              <a:rPr lang="en-US" sz="3000" b="0" dirty="0">
                <a:solidFill>
                  <a:srgbClr val="00517A"/>
                </a:solidFill>
                <a:latin typeface="+mn-lt"/>
                <a:cs typeface="+mn-cs"/>
              </a:rPr>
              <a:t>and Benefits</a:t>
            </a:r>
          </a:p>
        </p:txBody>
      </p:sp>
      <p:sp>
        <p:nvSpPr>
          <p:cNvPr id="6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E4A0819A-28D7-4B31-BE41-5272C2AB998D}" type="slidenum">
              <a:rPr lang="en-US"/>
              <a:pPr/>
              <a:t>8</a:t>
            </a:fld>
            <a:endParaRPr lang="en-US"/>
          </a:p>
        </p:txBody>
      </p:sp>
      <p:sp>
        <p:nvSpPr>
          <p:cNvPr id="1316881" name="Text Box 17"/>
          <p:cNvSpPr txBox="1">
            <a:spLocks noChangeArrowheads="1"/>
          </p:cNvSpPr>
          <p:nvPr/>
        </p:nvSpPr>
        <p:spPr bwMode="auto">
          <a:xfrm>
            <a:off x="228600" y="4281488"/>
            <a:ext cx="1600200" cy="366712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517A"/>
                </a:solidFill>
                <a:latin typeface="+mn-lt"/>
                <a:cs typeface="+mn-cs"/>
              </a:rPr>
              <a:t>Supported</a:t>
            </a:r>
          </a:p>
        </p:txBody>
      </p:sp>
      <p:grpSp>
        <p:nvGrpSpPr>
          <p:cNvPr id="1316932" name="Group 68"/>
          <p:cNvGrpSpPr>
            <a:grpSpLocks/>
          </p:cNvGrpSpPr>
          <p:nvPr/>
        </p:nvGrpSpPr>
        <p:grpSpPr bwMode="auto">
          <a:xfrm>
            <a:off x="684213" y="4614863"/>
            <a:ext cx="8154987" cy="338137"/>
            <a:chOff x="431" y="2620"/>
            <a:chExt cx="5137" cy="213"/>
          </a:xfrm>
        </p:grpSpPr>
        <p:sp>
          <p:nvSpPr>
            <p:cNvPr id="1316883" name="Text Box 19"/>
            <p:cNvSpPr txBox="1">
              <a:spLocks noChangeArrowheads="1"/>
            </p:cNvSpPr>
            <p:nvPr/>
          </p:nvSpPr>
          <p:spPr bwMode="auto">
            <a:xfrm>
              <a:off x="431" y="2620"/>
              <a:ext cx="1345" cy="212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Zend Network</a:t>
              </a:r>
            </a:p>
          </p:txBody>
        </p:sp>
        <p:sp>
          <p:nvSpPr>
            <p:cNvPr id="1316884" name="Text Box 20"/>
            <p:cNvSpPr txBox="1">
              <a:spLocks noChangeArrowheads="1"/>
            </p:cNvSpPr>
            <p:nvPr/>
          </p:nvSpPr>
          <p:spPr bwMode="auto">
            <a:xfrm>
              <a:off x="2208" y="2621"/>
              <a:ext cx="3360" cy="212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rgbClr val="FF6600"/>
                </a:buClr>
                <a:buSzPct val="110000"/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Web &amp; Premium Support options</a:t>
              </a:r>
            </a:p>
          </p:txBody>
        </p:sp>
      </p:grpSp>
      <p:grpSp>
        <p:nvGrpSpPr>
          <p:cNvPr id="1316886" name="Group 22"/>
          <p:cNvGrpSpPr>
            <a:grpSpLocks/>
          </p:cNvGrpSpPr>
          <p:nvPr/>
        </p:nvGrpSpPr>
        <p:grpSpPr bwMode="auto">
          <a:xfrm>
            <a:off x="684213" y="4921250"/>
            <a:ext cx="8154987" cy="336550"/>
            <a:chOff x="431" y="3340"/>
            <a:chExt cx="5137" cy="212"/>
          </a:xfrm>
        </p:grpSpPr>
        <p:sp>
          <p:nvSpPr>
            <p:cNvPr id="1316887" name="Text Box 23"/>
            <p:cNvSpPr txBox="1">
              <a:spLocks noChangeArrowheads="1"/>
            </p:cNvSpPr>
            <p:nvPr/>
          </p:nvSpPr>
          <p:spPr bwMode="auto">
            <a:xfrm>
              <a:off x="431" y="3340"/>
              <a:ext cx="1345" cy="212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Zend Updater</a:t>
              </a:r>
            </a:p>
          </p:txBody>
        </p:sp>
        <p:sp>
          <p:nvSpPr>
            <p:cNvPr id="1316888" name="Text Box 24"/>
            <p:cNvSpPr txBox="1">
              <a:spLocks noChangeArrowheads="1"/>
            </p:cNvSpPr>
            <p:nvPr/>
          </p:nvSpPr>
          <p:spPr bwMode="auto">
            <a:xfrm>
              <a:off x="2208" y="3340"/>
              <a:ext cx="3360" cy="212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rgbClr val="FF6600"/>
                </a:buClr>
                <a:buSzPct val="110000"/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Automatic delivery of updates, bug &amp; security fixes</a:t>
              </a:r>
            </a:p>
          </p:txBody>
        </p:sp>
      </p:grpSp>
      <p:grpSp>
        <p:nvGrpSpPr>
          <p:cNvPr id="1316938" name="Group 74"/>
          <p:cNvGrpSpPr>
            <a:grpSpLocks/>
          </p:cNvGrpSpPr>
          <p:nvPr/>
        </p:nvGrpSpPr>
        <p:grpSpPr bwMode="auto">
          <a:xfrm>
            <a:off x="228600" y="2819400"/>
            <a:ext cx="8610600" cy="1447800"/>
            <a:chOff x="144" y="1776"/>
            <a:chExt cx="5424" cy="912"/>
          </a:xfrm>
        </p:grpSpPr>
        <p:grpSp>
          <p:nvGrpSpPr>
            <p:cNvPr id="1316934" name="Group 70"/>
            <p:cNvGrpSpPr>
              <a:grpSpLocks/>
            </p:cNvGrpSpPr>
            <p:nvPr/>
          </p:nvGrpSpPr>
          <p:grpSpPr bwMode="auto">
            <a:xfrm>
              <a:off x="144" y="1776"/>
              <a:ext cx="5424" cy="576"/>
              <a:chOff x="144" y="1776"/>
              <a:chExt cx="5424" cy="576"/>
            </a:xfrm>
          </p:grpSpPr>
          <p:sp>
            <p:nvSpPr>
              <p:cNvPr id="1316867" name="Text Box 3"/>
              <p:cNvSpPr txBox="1">
                <a:spLocks noChangeArrowheads="1"/>
              </p:cNvSpPr>
              <p:nvPr/>
            </p:nvSpPr>
            <p:spPr bwMode="auto">
              <a:xfrm>
                <a:off x="144" y="1776"/>
                <a:ext cx="1008" cy="231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00517A"/>
                    </a:solidFill>
                    <a:latin typeface="+mn-lt"/>
                    <a:cs typeface="+mn-cs"/>
                  </a:rPr>
                  <a:t>Certified</a:t>
                </a:r>
              </a:p>
            </p:txBody>
          </p:sp>
          <p:grpSp>
            <p:nvGrpSpPr>
              <p:cNvPr id="1316868" name="Group 4"/>
              <p:cNvGrpSpPr>
                <a:grpSpLocks/>
              </p:cNvGrpSpPr>
              <p:nvPr/>
            </p:nvGrpSpPr>
            <p:grpSpPr bwMode="auto">
              <a:xfrm>
                <a:off x="431" y="1949"/>
                <a:ext cx="5137" cy="212"/>
                <a:chOff x="431" y="2395"/>
                <a:chExt cx="5137" cy="212"/>
              </a:xfrm>
            </p:grpSpPr>
            <p:sp>
              <p:nvSpPr>
                <p:cNvPr id="1316869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431" y="2414"/>
                  <a:ext cx="1345" cy="182"/>
                </a:xfrm>
                <a:prstGeom prst="rect">
                  <a:avLst/>
                </a:prstGeom>
                <a:noFill/>
                <a:ln w="12700" cap="sq" algn="ctr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80000"/>
                    </a:lnSpc>
                    <a:spcBef>
                      <a:spcPct val="20000"/>
                    </a:spcBef>
                    <a:buClr>
                      <a:srgbClr val="FF6600"/>
                    </a:buClr>
                    <a:buSzPct val="110000"/>
                  </a:pPr>
                  <a:r>
                    <a:rPr lang="en-US" b="0" dirty="0">
                      <a:solidFill>
                        <a:srgbClr val="00517A"/>
                      </a:solidFill>
                      <a:latin typeface="Century Gothic" pitchFamily="34" charset="0"/>
                      <a:cs typeface="+mn-cs"/>
                    </a:rPr>
                    <a:t>PHP 5.2.1</a:t>
                  </a:r>
                </a:p>
              </p:txBody>
            </p:sp>
            <p:sp>
              <p:nvSpPr>
                <p:cNvPr id="131687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208" y="2395"/>
                  <a:ext cx="3360" cy="212"/>
                </a:xfrm>
                <a:prstGeom prst="rect">
                  <a:avLst/>
                </a:prstGeom>
                <a:noFill/>
                <a:ln w="12700" cap="sq" algn="ctr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lnSpc>
                      <a:spcPct val="80000"/>
                    </a:lnSpc>
                    <a:spcBef>
                      <a:spcPct val="20000"/>
                    </a:spcBef>
                    <a:buClr>
                      <a:srgbClr val="FF6600"/>
                    </a:buClr>
                    <a:buSzPct val="110000"/>
                  </a:pPr>
                  <a:r>
                    <a:rPr lang="en-US" b="0" dirty="0">
                      <a:solidFill>
                        <a:srgbClr val="00517A"/>
                      </a:solidFill>
                      <a:latin typeface="Century Gothic" pitchFamily="34" charset="0"/>
                      <a:cs typeface="+mn-cs"/>
                    </a:rPr>
                    <a:t>The fastest most reliable PHP ever for Windows</a:t>
                  </a:r>
                </a:p>
              </p:txBody>
            </p:sp>
          </p:grpSp>
          <p:grpSp>
            <p:nvGrpSpPr>
              <p:cNvPr id="1316876" name="Group 12"/>
              <p:cNvGrpSpPr>
                <a:grpSpLocks/>
              </p:cNvGrpSpPr>
              <p:nvPr/>
            </p:nvGrpSpPr>
            <p:grpSpPr bwMode="auto">
              <a:xfrm>
                <a:off x="431" y="2140"/>
                <a:ext cx="5137" cy="212"/>
                <a:chOff x="431" y="2762"/>
                <a:chExt cx="5137" cy="212"/>
              </a:xfrm>
            </p:grpSpPr>
            <p:sp>
              <p:nvSpPr>
                <p:cNvPr id="131687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31" y="2782"/>
                  <a:ext cx="1345" cy="182"/>
                </a:xfrm>
                <a:prstGeom prst="rect">
                  <a:avLst/>
                </a:prstGeom>
                <a:noFill/>
                <a:ln w="12700" cap="sq" algn="ctr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80000"/>
                    </a:lnSpc>
                    <a:spcBef>
                      <a:spcPct val="20000"/>
                    </a:spcBef>
                    <a:buClr>
                      <a:srgbClr val="FF6600"/>
                    </a:buClr>
                    <a:buSzPct val="110000"/>
                  </a:pPr>
                  <a:r>
                    <a:rPr lang="en-US" b="0" dirty="0">
                      <a:solidFill>
                        <a:srgbClr val="00517A"/>
                      </a:solidFill>
                      <a:latin typeface="Century Gothic" pitchFamily="34" charset="0"/>
                      <a:cs typeface="+mn-cs"/>
                    </a:rPr>
                    <a:t>Certified Libraries</a:t>
                  </a:r>
                </a:p>
              </p:txBody>
            </p:sp>
            <p:sp>
              <p:nvSpPr>
                <p:cNvPr id="131687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208" y="2762"/>
                  <a:ext cx="3360" cy="212"/>
                </a:xfrm>
                <a:prstGeom prst="rect">
                  <a:avLst/>
                </a:prstGeom>
                <a:noFill/>
                <a:ln w="12700" cap="sq" algn="ctr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0" dirty="0">
                      <a:solidFill>
                        <a:srgbClr val="00517A"/>
                      </a:solidFill>
                      <a:latin typeface="Century Gothic" pitchFamily="34" charset="0"/>
                      <a:cs typeface="+mn-cs"/>
                    </a:rPr>
                    <a:t>Libraries for Databases Web Services, LDAP, Mail &amp; other common services</a:t>
                  </a:r>
                </a:p>
              </p:txBody>
            </p:sp>
          </p:grpSp>
        </p:grpSp>
        <p:grpSp>
          <p:nvGrpSpPr>
            <p:cNvPr id="1316890" name="Group 26"/>
            <p:cNvGrpSpPr>
              <a:grpSpLocks/>
            </p:cNvGrpSpPr>
            <p:nvPr/>
          </p:nvGrpSpPr>
          <p:grpSpPr bwMode="auto">
            <a:xfrm>
              <a:off x="431" y="2476"/>
              <a:ext cx="5137" cy="212"/>
              <a:chOff x="431" y="2811"/>
              <a:chExt cx="5137" cy="212"/>
            </a:xfrm>
          </p:grpSpPr>
          <p:sp>
            <p:nvSpPr>
              <p:cNvPr id="1316891" name="Text Box 27"/>
              <p:cNvSpPr txBox="1">
                <a:spLocks noChangeArrowheads="1"/>
              </p:cNvSpPr>
              <p:nvPr/>
            </p:nvSpPr>
            <p:spPr bwMode="auto">
              <a:xfrm>
                <a:off x="431" y="2831"/>
                <a:ext cx="1345" cy="18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Zend Partnerships</a:t>
                </a:r>
              </a:p>
            </p:txBody>
          </p:sp>
          <p:sp>
            <p:nvSpPr>
              <p:cNvPr id="1316892" name="Text Box 28"/>
              <p:cNvSpPr txBox="1">
                <a:spLocks noChangeArrowheads="1"/>
              </p:cNvSpPr>
              <p:nvPr/>
            </p:nvSpPr>
            <p:spPr bwMode="auto">
              <a:xfrm>
                <a:off x="2208" y="2811"/>
                <a:ext cx="3360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 err="1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Zend’s</a:t>
                </a: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 partnerships provide robust supported solutions</a:t>
                </a:r>
              </a:p>
            </p:txBody>
          </p:sp>
        </p:grpSp>
      </p:grpSp>
      <p:grpSp>
        <p:nvGrpSpPr>
          <p:cNvPr id="1316895" name="Group 31"/>
          <p:cNvGrpSpPr>
            <a:grpSpLocks/>
          </p:cNvGrpSpPr>
          <p:nvPr/>
        </p:nvGrpSpPr>
        <p:grpSpPr bwMode="auto">
          <a:xfrm>
            <a:off x="5638800" y="228600"/>
            <a:ext cx="1884363" cy="481013"/>
            <a:chOff x="3552" y="144"/>
            <a:chExt cx="1187" cy="303"/>
          </a:xfrm>
        </p:grpSpPr>
        <p:sp>
          <p:nvSpPr>
            <p:cNvPr id="1316896" name="Rectangle 32"/>
            <p:cNvSpPr>
              <a:spLocks noChangeArrowheads="1"/>
            </p:cNvSpPr>
            <p:nvPr/>
          </p:nvSpPr>
          <p:spPr bwMode="auto">
            <a:xfrm>
              <a:off x="3889" y="144"/>
              <a:ext cx="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Z</a:t>
              </a:r>
              <a:endParaRPr lang="en-US" b="0"/>
            </a:p>
          </p:txBody>
        </p:sp>
        <p:sp>
          <p:nvSpPr>
            <p:cNvPr id="1316897" name="Rectangle 33"/>
            <p:cNvSpPr>
              <a:spLocks noChangeArrowheads="1"/>
            </p:cNvSpPr>
            <p:nvPr/>
          </p:nvSpPr>
          <p:spPr bwMode="auto">
            <a:xfrm>
              <a:off x="3966" y="144"/>
              <a:ext cx="9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e</a:t>
              </a:r>
              <a:endParaRPr lang="en-US" b="0"/>
            </a:p>
          </p:txBody>
        </p:sp>
        <p:sp>
          <p:nvSpPr>
            <p:cNvPr id="1316898" name="Rectangle 34"/>
            <p:cNvSpPr>
              <a:spLocks noChangeArrowheads="1"/>
            </p:cNvSpPr>
            <p:nvPr/>
          </p:nvSpPr>
          <p:spPr bwMode="auto">
            <a:xfrm>
              <a:off x="4064" y="144"/>
              <a:ext cx="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n</a:t>
              </a:r>
              <a:endParaRPr lang="en-US" b="0"/>
            </a:p>
          </p:txBody>
        </p:sp>
        <p:sp>
          <p:nvSpPr>
            <p:cNvPr id="1316899" name="Rectangle 35"/>
            <p:cNvSpPr>
              <a:spLocks noChangeArrowheads="1"/>
            </p:cNvSpPr>
            <p:nvPr/>
          </p:nvSpPr>
          <p:spPr bwMode="auto">
            <a:xfrm>
              <a:off x="4156" y="144"/>
              <a:ext cx="10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d</a:t>
              </a:r>
              <a:endParaRPr lang="en-US" b="0"/>
            </a:p>
          </p:txBody>
        </p:sp>
        <p:sp>
          <p:nvSpPr>
            <p:cNvPr id="1316900" name="Rectangle 36"/>
            <p:cNvSpPr>
              <a:spLocks noChangeArrowheads="1"/>
            </p:cNvSpPr>
            <p:nvPr/>
          </p:nvSpPr>
          <p:spPr bwMode="auto">
            <a:xfrm>
              <a:off x="4258" y="148"/>
              <a:ext cx="4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 b="0">
                  <a:solidFill>
                    <a:srgbClr val="FFFFFF"/>
                  </a:solidFill>
                  <a:latin typeface="Century Gothic" pitchFamily="34" charset="0"/>
                </a:rPr>
                <a:t> </a:t>
              </a:r>
              <a:endParaRPr lang="en-US" b="0"/>
            </a:p>
          </p:txBody>
        </p:sp>
        <p:sp>
          <p:nvSpPr>
            <p:cNvPr id="1316901" name="Rectangle 37"/>
            <p:cNvSpPr>
              <a:spLocks noChangeArrowheads="1"/>
            </p:cNvSpPr>
            <p:nvPr/>
          </p:nvSpPr>
          <p:spPr bwMode="auto">
            <a:xfrm>
              <a:off x="4300" y="144"/>
              <a:ext cx="11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C</a:t>
              </a:r>
              <a:endParaRPr lang="en-US" b="0"/>
            </a:p>
          </p:txBody>
        </p:sp>
        <p:sp>
          <p:nvSpPr>
            <p:cNvPr id="1316902" name="Rectangle 38"/>
            <p:cNvSpPr>
              <a:spLocks noChangeArrowheads="1"/>
            </p:cNvSpPr>
            <p:nvPr/>
          </p:nvSpPr>
          <p:spPr bwMode="auto">
            <a:xfrm>
              <a:off x="4420" y="144"/>
              <a:ext cx="9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o</a:t>
              </a:r>
              <a:endParaRPr lang="en-US" b="0"/>
            </a:p>
          </p:txBody>
        </p:sp>
        <p:sp>
          <p:nvSpPr>
            <p:cNvPr id="1316903" name="Rectangle 39"/>
            <p:cNvSpPr>
              <a:spLocks noChangeArrowheads="1"/>
            </p:cNvSpPr>
            <p:nvPr/>
          </p:nvSpPr>
          <p:spPr bwMode="auto">
            <a:xfrm>
              <a:off x="4518" y="144"/>
              <a:ext cx="4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r</a:t>
              </a:r>
              <a:endParaRPr lang="en-US" b="0"/>
            </a:p>
          </p:txBody>
        </p:sp>
        <p:sp>
          <p:nvSpPr>
            <p:cNvPr id="1316904" name="Rectangle 40"/>
            <p:cNvSpPr>
              <a:spLocks noChangeArrowheads="1"/>
            </p:cNvSpPr>
            <p:nvPr/>
          </p:nvSpPr>
          <p:spPr bwMode="auto">
            <a:xfrm>
              <a:off x="4567" y="144"/>
              <a:ext cx="9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FFFFFF"/>
                  </a:solidFill>
                  <a:latin typeface="Century Gothic" pitchFamily="34" charset="0"/>
                </a:rPr>
                <a:t>e</a:t>
              </a:r>
              <a:endParaRPr lang="en-US" b="0"/>
            </a:p>
          </p:txBody>
        </p:sp>
        <p:sp>
          <p:nvSpPr>
            <p:cNvPr id="1316905" name="Rectangle 41"/>
            <p:cNvSpPr>
              <a:spLocks noChangeArrowheads="1"/>
            </p:cNvSpPr>
            <p:nvPr/>
          </p:nvSpPr>
          <p:spPr bwMode="auto">
            <a:xfrm>
              <a:off x="4666" y="183"/>
              <a:ext cx="24" cy="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FFFFFF"/>
                  </a:solidFill>
                  <a:latin typeface="Century Gothic" pitchFamily="34" charset="0"/>
                </a:rPr>
                <a:t>T</a:t>
              </a:r>
              <a:endParaRPr lang="en-US" b="0"/>
            </a:p>
          </p:txBody>
        </p:sp>
        <p:sp>
          <p:nvSpPr>
            <p:cNvPr id="1316906" name="Rectangle 42"/>
            <p:cNvSpPr>
              <a:spLocks noChangeArrowheads="1"/>
            </p:cNvSpPr>
            <p:nvPr/>
          </p:nvSpPr>
          <p:spPr bwMode="auto">
            <a:xfrm>
              <a:off x="4688" y="183"/>
              <a:ext cx="51" cy="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FFFFFF"/>
                  </a:solidFill>
                  <a:latin typeface="Century Gothic" pitchFamily="34" charset="0"/>
                </a:rPr>
                <a:t>M</a:t>
              </a:r>
              <a:endParaRPr lang="en-US" b="0"/>
            </a:p>
          </p:txBody>
        </p:sp>
        <p:sp>
          <p:nvSpPr>
            <p:cNvPr id="1316907" name="Freeform 43"/>
            <p:cNvSpPr>
              <a:spLocks/>
            </p:cNvSpPr>
            <p:nvPr/>
          </p:nvSpPr>
          <p:spPr bwMode="auto">
            <a:xfrm>
              <a:off x="3552" y="153"/>
              <a:ext cx="271" cy="294"/>
            </a:xfrm>
            <a:custGeom>
              <a:avLst/>
              <a:gdLst/>
              <a:ahLst/>
              <a:cxnLst>
                <a:cxn ang="0">
                  <a:pos x="2" y="394"/>
                </a:cxn>
                <a:cxn ang="0">
                  <a:pos x="10" y="339"/>
                </a:cxn>
                <a:cxn ang="0">
                  <a:pos x="24" y="287"/>
                </a:cxn>
                <a:cxn ang="0">
                  <a:pos x="45" y="237"/>
                </a:cxn>
                <a:cxn ang="0">
                  <a:pos x="71" y="190"/>
                </a:cxn>
                <a:cxn ang="0">
                  <a:pos x="103" y="146"/>
                </a:cxn>
                <a:cxn ang="0">
                  <a:pos x="139" y="108"/>
                </a:cxn>
                <a:cxn ang="0">
                  <a:pos x="180" y="73"/>
                </a:cxn>
                <a:cxn ang="0">
                  <a:pos x="224" y="43"/>
                </a:cxn>
                <a:cxn ang="0">
                  <a:pos x="273" y="19"/>
                </a:cxn>
                <a:cxn ang="0">
                  <a:pos x="324" y="0"/>
                </a:cxn>
                <a:cxn ang="0">
                  <a:pos x="286" y="22"/>
                </a:cxn>
                <a:cxn ang="0">
                  <a:pos x="251" y="48"/>
                </a:cxn>
                <a:cxn ang="0">
                  <a:pos x="219" y="77"/>
                </a:cxn>
                <a:cxn ang="0">
                  <a:pos x="181" y="121"/>
                </a:cxn>
                <a:cxn ang="0">
                  <a:pos x="157" y="156"/>
                </a:cxn>
                <a:cxn ang="0">
                  <a:pos x="136" y="194"/>
                </a:cxn>
                <a:cxn ang="0">
                  <a:pos x="118" y="234"/>
                </a:cxn>
                <a:cxn ang="0">
                  <a:pos x="105" y="277"/>
                </a:cxn>
                <a:cxn ang="0">
                  <a:pos x="96" y="321"/>
                </a:cxn>
                <a:cxn ang="0">
                  <a:pos x="92" y="367"/>
                </a:cxn>
                <a:cxn ang="0">
                  <a:pos x="93" y="415"/>
                </a:cxn>
                <a:cxn ang="0">
                  <a:pos x="101" y="470"/>
                </a:cxn>
                <a:cxn ang="0">
                  <a:pos x="112" y="510"/>
                </a:cxn>
                <a:cxn ang="0">
                  <a:pos x="130" y="559"/>
                </a:cxn>
                <a:cxn ang="0">
                  <a:pos x="154" y="605"/>
                </a:cxn>
                <a:cxn ang="0">
                  <a:pos x="191" y="657"/>
                </a:cxn>
                <a:cxn ang="0">
                  <a:pos x="233" y="702"/>
                </a:cxn>
                <a:cxn ang="0">
                  <a:pos x="265" y="728"/>
                </a:cxn>
                <a:cxn ang="0">
                  <a:pos x="318" y="762"/>
                </a:cxn>
                <a:cxn ang="0">
                  <a:pos x="376" y="787"/>
                </a:cxn>
                <a:cxn ang="0">
                  <a:pos x="437" y="804"/>
                </a:cxn>
                <a:cxn ang="0">
                  <a:pos x="491" y="812"/>
                </a:cxn>
                <a:cxn ang="0">
                  <a:pos x="544" y="813"/>
                </a:cxn>
                <a:cxn ang="0">
                  <a:pos x="585" y="809"/>
                </a:cxn>
                <a:cxn ang="0">
                  <a:pos x="644" y="797"/>
                </a:cxn>
                <a:cxn ang="0">
                  <a:pos x="700" y="776"/>
                </a:cxn>
                <a:cxn ang="0">
                  <a:pos x="751" y="749"/>
                </a:cxn>
                <a:cxn ang="0">
                  <a:pos x="798" y="715"/>
                </a:cxn>
                <a:cxn ang="0">
                  <a:pos x="788" y="732"/>
                </a:cxn>
                <a:cxn ang="0">
                  <a:pos x="762" y="760"/>
                </a:cxn>
                <a:cxn ang="0">
                  <a:pos x="732" y="785"/>
                </a:cxn>
                <a:cxn ang="0">
                  <a:pos x="680" y="822"/>
                </a:cxn>
                <a:cxn ang="0">
                  <a:pos x="622" y="850"/>
                </a:cxn>
                <a:cxn ang="0">
                  <a:pos x="585" y="864"/>
                </a:cxn>
                <a:cxn ang="0">
                  <a:pos x="532" y="876"/>
                </a:cxn>
                <a:cxn ang="0">
                  <a:pos x="451" y="883"/>
                </a:cxn>
                <a:cxn ang="0">
                  <a:pos x="382" y="878"/>
                </a:cxn>
                <a:cxn ang="0">
                  <a:pos x="318" y="864"/>
                </a:cxn>
                <a:cxn ang="0">
                  <a:pos x="266" y="844"/>
                </a:cxn>
                <a:cxn ang="0">
                  <a:pos x="217" y="819"/>
                </a:cxn>
                <a:cxn ang="0">
                  <a:pos x="164" y="780"/>
                </a:cxn>
                <a:cxn ang="0">
                  <a:pos x="132" y="751"/>
                </a:cxn>
                <a:cxn ang="0">
                  <a:pos x="90" y="703"/>
                </a:cxn>
                <a:cxn ang="0">
                  <a:pos x="55" y="648"/>
                </a:cxn>
                <a:cxn ang="0">
                  <a:pos x="41" y="618"/>
                </a:cxn>
                <a:cxn ang="0">
                  <a:pos x="21" y="567"/>
                </a:cxn>
                <a:cxn ang="0">
                  <a:pos x="9" y="523"/>
                </a:cxn>
                <a:cxn ang="0">
                  <a:pos x="2" y="478"/>
                </a:cxn>
              </a:cxnLst>
              <a:rect l="0" t="0" r="r" b="b"/>
              <a:pathLst>
                <a:path w="814" h="883">
                  <a:moveTo>
                    <a:pt x="0" y="432"/>
                  </a:moveTo>
                  <a:lnTo>
                    <a:pt x="0" y="414"/>
                  </a:lnTo>
                  <a:lnTo>
                    <a:pt x="2" y="394"/>
                  </a:lnTo>
                  <a:lnTo>
                    <a:pt x="3" y="376"/>
                  </a:lnTo>
                  <a:lnTo>
                    <a:pt x="7" y="358"/>
                  </a:lnTo>
                  <a:lnTo>
                    <a:pt x="10" y="339"/>
                  </a:lnTo>
                  <a:lnTo>
                    <a:pt x="14" y="322"/>
                  </a:lnTo>
                  <a:lnTo>
                    <a:pt x="19" y="303"/>
                  </a:lnTo>
                  <a:lnTo>
                    <a:pt x="24" y="287"/>
                  </a:lnTo>
                  <a:lnTo>
                    <a:pt x="31" y="269"/>
                  </a:lnTo>
                  <a:lnTo>
                    <a:pt x="37" y="253"/>
                  </a:lnTo>
                  <a:lnTo>
                    <a:pt x="45" y="237"/>
                  </a:lnTo>
                  <a:lnTo>
                    <a:pt x="54" y="220"/>
                  </a:lnTo>
                  <a:lnTo>
                    <a:pt x="62" y="205"/>
                  </a:lnTo>
                  <a:lnTo>
                    <a:pt x="71" y="190"/>
                  </a:lnTo>
                  <a:lnTo>
                    <a:pt x="81" y="174"/>
                  </a:lnTo>
                  <a:lnTo>
                    <a:pt x="92" y="160"/>
                  </a:lnTo>
                  <a:lnTo>
                    <a:pt x="103" y="146"/>
                  </a:lnTo>
                  <a:lnTo>
                    <a:pt x="115" y="133"/>
                  </a:lnTo>
                  <a:lnTo>
                    <a:pt x="127" y="120"/>
                  </a:lnTo>
                  <a:lnTo>
                    <a:pt x="139" y="108"/>
                  </a:lnTo>
                  <a:lnTo>
                    <a:pt x="152" y="96"/>
                  </a:lnTo>
                  <a:lnTo>
                    <a:pt x="165" y="83"/>
                  </a:lnTo>
                  <a:lnTo>
                    <a:pt x="180" y="73"/>
                  </a:lnTo>
                  <a:lnTo>
                    <a:pt x="194" y="62"/>
                  </a:lnTo>
                  <a:lnTo>
                    <a:pt x="209" y="52"/>
                  </a:lnTo>
                  <a:lnTo>
                    <a:pt x="224" y="43"/>
                  </a:lnTo>
                  <a:lnTo>
                    <a:pt x="240" y="34"/>
                  </a:lnTo>
                  <a:lnTo>
                    <a:pt x="256" y="27"/>
                  </a:lnTo>
                  <a:lnTo>
                    <a:pt x="273" y="19"/>
                  </a:lnTo>
                  <a:lnTo>
                    <a:pt x="289" y="12"/>
                  </a:lnTo>
                  <a:lnTo>
                    <a:pt x="307" y="6"/>
                  </a:lnTo>
                  <a:lnTo>
                    <a:pt x="324" y="0"/>
                  </a:lnTo>
                  <a:lnTo>
                    <a:pt x="311" y="7"/>
                  </a:lnTo>
                  <a:lnTo>
                    <a:pt x="299" y="15"/>
                  </a:lnTo>
                  <a:lnTo>
                    <a:pt x="286" y="22"/>
                  </a:lnTo>
                  <a:lnTo>
                    <a:pt x="275" y="31"/>
                  </a:lnTo>
                  <a:lnTo>
                    <a:pt x="263" y="39"/>
                  </a:lnTo>
                  <a:lnTo>
                    <a:pt x="251" y="48"/>
                  </a:lnTo>
                  <a:lnTo>
                    <a:pt x="240" y="57"/>
                  </a:lnTo>
                  <a:lnTo>
                    <a:pt x="230" y="67"/>
                  </a:lnTo>
                  <a:lnTo>
                    <a:pt x="219" y="77"/>
                  </a:lnTo>
                  <a:lnTo>
                    <a:pt x="209" y="87"/>
                  </a:lnTo>
                  <a:lnTo>
                    <a:pt x="191" y="109"/>
                  </a:lnTo>
                  <a:lnTo>
                    <a:pt x="181" y="121"/>
                  </a:lnTo>
                  <a:lnTo>
                    <a:pt x="172" y="132"/>
                  </a:lnTo>
                  <a:lnTo>
                    <a:pt x="164" y="144"/>
                  </a:lnTo>
                  <a:lnTo>
                    <a:pt x="157" y="156"/>
                  </a:lnTo>
                  <a:lnTo>
                    <a:pt x="149" y="169"/>
                  </a:lnTo>
                  <a:lnTo>
                    <a:pt x="142" y="181"/>
                  </a:lnTo>
                  <a:lnTo>
                    <a:pt x="136" y="194"/>
                  </a:lnTo>
                  <a:lnTo>
                    <a:pt x="129" y="207"/>
                  </a:lnTo>
                  <a:lnTo>
                    <a:pt x="124" y="221"/>
                  </a:lnTo>
                  <a:lnTo>
                    <a:pt x="118" y="234"/>
                  </a:lnTo>
                  <a:lnTo>
                    <a:pt x="113" y="249"/>
                  </a:lnTo>
                  <a:lnTo>
                    <a:pt x="109" y="263"/>
                  </a:lnTo>
                  <a:lnTo>
                    <a:pt x="105" y="277"/>
                  </a:lnTo>
                  <a:lnTo>
                    <a:pt x="102" y="291"/>
                  </a:lnTo>
                  <a:lnTo>
                    <a:pt x="99" y="307"/>
                  </a:lnTo>
                  <a:lnTo>
                    <a:pt x="96" y="321"/>
                  </a:lnTo>
                  <a:lnTo>
                    <a:pt x="94" y="336"/>
                  </a:lnTo>
                  <a:lnTo>
                    <a:pt x="93" y="352"/>
                  </a:lnTo>
                  <a:lnTo>
                    <a:pt x="92" y="367"/>
                  </a:lnTo>
                  <a:lnTo>
                    <a:pt x="92" y="382"/>
                  </a:lnTo>
                  <a:lnTo>
                    <a:pt x="93" y="404"/>
                  </a:lnTo>
                  <a:lnTo>
                    <a:pt x="93" y="415"/>
                  </a:lnTo>
                  <a:lnTo>
                    <a:pt x="94" y="426"/>
                  </a:lnTo>
                  <a:lnTo>
                    <a:pt x="97" y="448"/>
                  </a:lnTo>
                  <a:lnTo>
                    <a:pt x="101" y="470"/>
                  </a:lnTo>
                  <a:lnTo>
                    <a:pt x="103" y="480"/>
                  </a:lnTo>
                  <a:lnTo>
                    <a:pt x="106" y="490"/>
                  </a:lnTo>
                  <a:lnTo>
                    <a:pt x="112" y="510"/>
                  </a:lnTo>
                  <a:lnTo>
                    <a:pt x="118" y="531"/>
                  </a:lnTo>
                  <a:lnTo>
                    <a:pt x="126" y="551"/>
                  </a:lnTo>
                  <a:lnTo>
                    <a:pt x="130" y="559"/>
                  </a:lnTo>
                  <a:lnTo>
                    <a:pt x="135" y="569"/>
                  </a:lnTo>
                  <a:lnTo>
                    <a:pt x="145" y="588"/>
                  </a:lnTo>
                  <a:lnTo>
                    <a:pt x="154" y="605"/>
                  </a:lnTo>
                  <a:lnTo>
                    <a:pt x="165" y="623"/>
                  </a:lnTo>
                  <a:lnTo>
                    <a:pt x="177" y="640"/>
                  </a:lnTo>
                  <a:lnTo>
                    <a:pt x="191" y="657"/>
                  </a:lnTo>
                  <a:lnTo>
                    <a:pt x="204" y="672"/>
                  </a:lnTo>
                  <a:lnTo>
                    <a:pt x="219" y="687"/>
                  </a:lnTo>
                  <a:lnTo>
                    <a:pt x="233" y="702"/>
                  </a:lnTo>
                  <a:lnTo>
                    <a:pt x="250" y="715"/>
                  </a:lnTo>
                  <a:lnTo>
                    <a:pt x="257" y="721"/>
                  </a:lnTo>
                  <a:lnTo>
                    <a:pt x="265" y="728"/>
                  </a:lnTo>
                  <a:lnTo>
                    <a:pt x="282" y="740"/>
                  </a:lnTo>
                  <a:lnTo>
                    <a:pt x="300" y="751"/>
                  </a:lnTo>
                  <a:lnTo>
                    <a:pt x="318" y="762"/>
                  </a:lnTo>
                  <a:lnTo>
                    <a:pt x="336" y="771"/>
                  </a:lnTo>
                  <a:lnTo>
                    <a:pt x="356" y="779"/>
                  </a:lnTo>
                  <a:lnTo>
                    <a:pt x="376" y="787"/>
                  </a:lnTo>
                  <a:lnTo>
                    <a:pt x="395" y="793"/>
                  </a:lnTo>
                  <a:lnTo>
                    <a:pt x="416" y="800"/>
                  </a:lnTo>
                  <a:lnTo>
                    <a:pt x="437" y="804"/>
                  </a:lnTo>
                  <a:lnTo>
                    <a:pt x="458" y="809"/>
                  </a:lnTo>
                  <a:lnTo>
                    <a:pt x="480" y="811"/>
                  </a:lnTo>
                  <a:lnTo>
                    <a:pt x="491" y="812"/>
                  </a:lnTo>
                  <a:lnTo>
                    <a:pt x="501" y="813"/>
                  </a:lnTo>
                  <a:lnTo>
                    <a:pt x="523" y="813"/>
                  </a:lnTo>
                  <a:lnTo>
                    <a:pt x="544" y="813"/>
                  </a:lnTo>
                  <a:lnTo>
                    <a:pt x="565" y="811"/>
                  </a:lnTo>
                  <a:lnTo>
                    <a:pt x="575" y="810"/>
                  </a:lnTo>
                  <a:lnTo>
                    <a:pt x="585" y="809"/>
                  </a:lnTo>
                  <a:lnTo>
                    <a:pt x="605" y="806"/>
                  </a:lnTo>
                  <a:lnTo>
                    <a:pt x="625" y="801"/>
                  </a:lnTo>
                  <a:lnTo>
                    <a:pt x="644" y="797"/>
                  </a:lnTo>
                  <a:lnTo>
                    <a:pt x="662" y="790"/>
                  </a:lnTo>
                  <a:lnTo>
                    <a:pt x="681" y="784"/>
                  </a:lnTo>
                  <a:lnTo>
                    <a:pt x="700" y="776"/>
                  </a:lnTo>
                  <a:lnTo>
                    <a:pt x="717" y="767"/>
                  </a:lnTo>
                  <a:lnTo>
                    <a:pt x="735" y="758"/>
                  </a:lnTo>
                  <a:lnTo>
                    <a:pt x="751" y="749"/>
                  </a:lnTo>
                  <a:lnTo>
                    <a:pt x="768" y="738"/>
                  </a:lnTo>
                  <a:lnTo>
                    <a:pt x="783" y="727"/>
                  </a:lnTo>
                  <a:lnTo>
                    <a:pt x="798" y="715"/>
                  </a:lnTo>
                  <a:lnTo>
                    <a:pt x="814" y="702"/>
                  </a:lnTo>
                  <a:lnTo>
                    <a:pt x="797" y="722"/>
                  </a:lnTo>
                  <a:lnTo>
                    <a:pt x="788" y="732"/>
                  </a:lnTo>
                  <a:lnTo>
                    <a:pt x="780" y="741"/>
                  </a:lnTo>
                  <a:lnTo>
                    <a:pt x="771" y="751"/>
                  </a:lnTo>
                  <a:lnTo>
                    <a:pt x="762" y="760"/>
                  </a:lnTo>
                  <a:lnTo>
                    <a:pt x="752" y="768"/>
                  </a:lnTo>
                  <a:lnTo>
                    <a:pt x="742" y="777"/>
                  </a:lnTo>
                  <a:lnTo>
                    <a:pt x="732" y="785"/>
                  </a:lnTo>
                  <a:lnTo>
                    <a:pt x="723" y="792"/>
                  </a:lnTo>
                  <a:lnTo>
                    <a:pt x="702" y="808"/>
                  </a:lnTo>
                  <a:lnTo>
                    <a:pt x="680" y="822"/>
                  </a:lnTo>
                  <a:lnTo>
                    <a:pt x="657" y="834"/>
                  </a:lnTo>
                  <a:lnTo>
                    <a:pt x="634" y="845"/>
                  </a:lnTo>
                  <a:lnTo>
                    <a:pt x="622" y="850"/>
                  </a:lnTo>
                  <a:lnTo>
                    <a:pt x="609" y="855"/>
                  </a:lnTo>
                  <a:lnTo>
                    <a:pt x="597" y="859"/>
                  </a:lnTo>
                  <a:lnTo>
                    <a:pt x="585" y="864"/>
                  </a:lnTo>
                  <a:lnTo>
                    <a:pt x="558" y="870"/>
                  </a:lnTo>
                  <a:lnTo>
                    <a:pt x="545" y="873"/>
                  </a:lnTo>
                  <a:lnTo>
                    <a:pt x="532" y="876"/>
                  </a:lnTo>
                  <a:lnTo>
                    <a:pt x="506" y="880"/>
                  </a:lnTo>
                  <a:lnTo>
                    <a:pt x="478" y="882"/>
                  </a:lnTo>
                  <a:lnTo>
                    <a:pt x="451" y="883"/>
                  </a:lnTo>
                  <a:lnTo>
                    <a:pt x="428" y="883"/>
                  </a:lnTo>
                  <a:lnTo>
                    <a:pt x="405" y="881"/>
                  </a:lnTo>
                  <a:lnTo>
                    <a:pt x="382" y="878"/>
                  </a:lnTo>
                  <a:lnTo>
                    <a:pt x="360" y="874"/>
                  </a:lnTo>
                  <a:lnTo>
                    <a:pt x="338" y="869"/>
                  </a:lnTo>
                  <a:lnTo>
                    <a:pt x="318" y="864"/>
                  </a:lnTo>
                  <a:lnTo>
                    <a:pt x="296" y="856"/>
                  </a:lnTo>
                  <a:lnTo>
                    <a:pt x="276" y="848"/>
                  </a:lnTo>
                  <a:lnTo>
                    <a:pt x="266" y="844"/>
                  </a:lnTo>
                  <a:lnTo>
                    <a:pt x="256" y="839"/>
                  </a:lnTo>
                  <a:lnTo>
                    <a:pt x="236" y="828"/>
                  </a:lnTo>
                  <a:lnTo>
                    <a:pt x="217" y="819"/>
                  </a:lnTo>
                  <a:lnTo>
                    <a:pt x="199" y="807"/>
                  </a:lnTo>
                  <a:lnTo>
                    <a:pt x="182" y="793"/>
                  </a:lnTo>
                  <a:lnTo>
                    <a:pt x="164" y="780"/>
                  </a:lnTo>
                  <a:lnTo>
                    <a:pt x="148" y="766"/>
                  </a:lnTo>
                  <a:lnTo>
                    <a:pt x="140" y="758"/>
                  </a:lnTo>
                  <a:lnTo>
                    <a:pt x="132" y="751"/>
                  </a:lnTo>
                  <a:lnTo>
                    <a:pt x="117" y="736"/>
                  </a:lnTo>
                  <a:lnTo>
                    <a:pt x="103" y="719"/>
                  </a:lnTo>
                  <a:lnTo>
                    <a:pt x="90" y="703"/>
                  </a:lnTo>
                  <a:lnTo>
                    <a:pt x="77" y="685"/>
                  </a:lnTo>
                  <a:lnTo>
                    <a:pt x="66" y="667"/>
                  </a:lnTo>
                  <a:lnTo>
                    <a:pt x="55" y="648"/>
                  </a:lnTo>
                  <a:lnTo>
                    <a:pt x="49" y="638"/>
                  </a:lnTo>
                  <a:lnTo>
                    <a:pt x="45" y="628"/>
                  </a:lnTo>
                  <a:lnTo>
                    <a:pt x="41" y="618"/>
                  </a:lnTo>
                  <a:lnTo>
                    <a:pt x="36" y="609"/>
                  </a:lnTo>
                  <a:lnTo>
                    <a:pt x="27" y="588"/>
                  </a:lnTo>
                  <a:lnTo>
                    <a:pt x="21" y="567"/>
                  </a:lnTo>
                  <a:lnTo>
                    <a:pt x="14" y="545"/>
                  </a:lnTo>
                  <a:lnTo>
                    <a:pt x="12" y="534"/>
                  </a:lnTo>
                  <a:lnTo>
                    <a:pt x="9" y="523"/>
                  </a:lnTo>
                  <a:lnTo>
                    <a:pt x="5" y="501"/>
                  </a:lnTo>
                  <a:lnTo>
                    <a:pt x="3" y="490"/>
                  </a:lnTo>
                  <a:lnTo>
                    <a:pt x="2" y="478"/>
                  </a:lnTo>
                  <a:lnTo>
                    <a:pt x="1" y="455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6908" name="Freeform 44"/>
            <p:cNvSpPr>
              <a:spLocks/>
            </p:cNvSpPr>
            <p:nvPr/>
          </p:nvSpPr>
          <p:spPr bwMode="auto">
            <a:xfrm>
              <a:off x="3613" y="154"/>
              <a:ext cx="224" cy="247"/>
            </a:xfrm>
            <a:custGeom>
              <a:avLst/>
              <a:gdLst/>
              <a:ahLst/>
              <a:cxnLst>
                <a:cxn ang="0">
                  <a:pos x="4" y="314"/>
                </a:cxn>
                <a:cxn ang="0">
                  <a:pos x="21" y="242"/>
                </a:cxn>
                <a:cxn ang="0">
                  <a:pos x="48" y="178"/>
                </a:cxn>
                <a:cxn ang="0">
                  <a:pos x="88" y="121"/>
                </a:cxn>
                <a:cxn ang="0">
                  <a:pos x="121" y="84"/>
                </a:cxn>
                <a:cxn ang="0">
                  <a:pos x="175" y="44"/>
                </a:cxn>
                <a:cxn ang="0">
                  <a:pos x="220" y="23"/>
                </a:cxn>
                <a:cxn ang="0">
                  <a:pos x="285" y="4"/>
                </a:cxn>
                <a:cxn ang="0">
                  <a:pos x="350" y="1"/>
                </a:cxn>
                <a:cxn ang="0">
                  <a:pos x="380" y="5"/>
                </a:cxn>
                <a:cxn ang="0">
                  <a:pos x="317" y="7"/>
                </a:cxn>
                <a:cxn ang="0">
                  <a:pos x="259" y="23"/>
                </a:cxn>
                <a:cxn ang="0">
                  <a:pos x="213" y="44"/>
                </a:cxn>
                <a:cxn ang="0">
                  <a:pos x="172" y="73"/>
                </a:cxn>
                <a:cxn ang="0">
                  <a:pos x="130" y="115"/>
                </a:cxn>
                <a:cxn ang="0">
                  <a:pos x="97" y="163"/>
                </a:cxn>
                <a:cxn ang="0">
                  <a:pos x="75" y="216"/>
                </a:cxn>
                <a:cxn ang="0">
                  <a:pos x="63" y="275"/>
                </a:cxn>
                <a:cxn ang="0">
                  <a:pos x="63" y="337"/>
                </a:cxn>
                <a:cxn ang="0">
                  <a:pos x="75" y="396"/>
                </a:cxn>
                <a:cxn ang="0">
                  <a:pos x="97" y="450"/>
                </a:cxn>
                <a:cxn ang="0">
                  <a:pos x="121" y="486"/>
                </a:cxn>
                <a:cxn ang="0">
                  <a:pos x="161" y="529"/>
                </a:cxn>
                <a:cxn ang="0">
                  <a:pos x="207" y="564"/>
                </a:cxn>
                <a:cxn ang="0">
                  <a:pos x="259" y="589"/>
                </a:cxn>
                <a:cxn ang="0">
                  <a:pos x="317" y="605"/>
                </a:cxn>
                <a:cxn ang="0">
                  <a:pos x="379" y="608"/>
                </a:cxn>
                <a:cxn ang="0">
                  <a:pos x="439" y="599"/>
                </a:cxn>
                <a:cxn ang="0">
                  <a:pos x="481" y="585"/>
                </a:cxn>
                <a:cxn ang="0">
                  <a:pos x="532" y="558"/>
                </a:cxn>
                <a:cxn ang="0">
                  <a:pos x="576" y="520"/>
                </a:cxn>
                <a:cxn ang="0">
                  <a:pos x="613" y="477"/>
                </a:cxn>
                <a:cxn ang="0">
                  <a:pos x="642" y="426"/>
                </a:cxn>
                <a:cxn ang="0">
                  <a:pos x="656" y="385"/>
                </a:cxn>
                <a:cxn ang="0">
                  <a:pos x="666" y="325"/>
                </a:cxn>
                <a:cxn ang="0">
                  <a:pos x="670" y="354"/>
                </a:cxn>
                <a:cxn ang="0">
                  <a:pos x="667" y="426"/>
                </a:cxn>
                <a:cxn ang="0">
                  <a:pos x="650" y="496"/>
                </a:cxn>
                <a:cxn ang="0">
                  <a:pos x="622" y="561"/>
                </a:cxn>
                <a:cxn ang="0">
                  <a:pos x="584" y="618"/>
                </a:cxn>
                <a:cxn ang="0">
                  <a:pos x="548" y="655"/>
                </a:cxn>
                <a:cxn ang="0">
                  <a:pos x="495" y="694"/>
                </a:cxn>
                <a:cxn ang="0">
                  <a:pos x="450" y="717"/>
                </a:cxn>
                <a:cxn ang="0">
                  <a:pos x="386" y="735"/>
                </a:cxn>
                <a:cxn ang="0">
                  <a:pos x="317" y="739"/>
                </a:cxn>
                <a:cxn ang="0">
                  <a:pos x="267" y="732"/>
                </a:cxn>
                <a:cxn ang="0">
                  <a:pos x="205" y="711"/>
                </a:cxn>
                <a:cxn ang="0">
                  <a:pos x="148" y="676"/>
                </a:cxn>
                <a:cxn ang="0">
                  <a:pos x="98" y="631"/>
                </a:cxn>
                <a:cxn ang="0">
                  <a:pos x="57" y="576"/>
                </a:cxn>
                <a:cxn ang="0">
                  <a:pos x="26" y="514"/>
                </a:cxn>
                <a:cxn ang="0">
                  <a:pos x="7" y="444"/>
                </a:cxn>
                <a:cxn ang="0">
                  <a:pos x="0" y="369"/>
                </a:cxn>
              </a:cxnLst>
              <a:rect l="0" t="0" r="r" b="b"/>
              <a:pathLst>
                <a:path w="670" h="739">
                  <a:moveTo>
                    <a:pt x="0" y="369"/>
                  </a:moveTo>
                  <a:lnTo>
                    <a:pt x="1" y="351"/>
                  </a:lnTo>
                  <a:lnTo>
                    <a:pt x="2" y="332"/>
                  </a:lnTo>
                  <a:lnTo>
                    <a:pt x="4" y="314"/>
                  </a:lnTo>
                  <a:lnTo>
                    <a:pt x="7" y="295"/>
                  </a:lnTo>
                  <a:lnTo>
                    <a:pt x="11" y="278"/>
                  </a:lnTo>
                  <a:lnTo>
                    <a:pt x="15" y="260"/>
                  </a:lnTo>
                  <a:lnTo>
                    <a:pt x="21" y="242"/>
                  </a:lnTo>
                  <a:lnTo>
                    <a:pt x="26" y="226"/>
                  </a:lnTo>
                  <a:lnTo>
                    <a:pt x="33" y="210"/>
                  </a:lnTo>
                  <a:lnTo>
                    <a:pt x="40" y="193"/>
                  </a:lnTo>
                  <a:lnTo>
                    <a:pt x="48" y="178"/>
                  </a:lnTo>
                  <a:lnTo>
                    <a:pt x="57" y="163"/>
                  </a:lnTo>
                  <a:lnTo>
                    <a:pt x="67" y="148"/>
                  </a:lnTo>
                  <a:lnTo>
                    <a:pt x="77" y="134"/>
                  </a:lnTo>
                  <a:lnTo>
                    <a:pt x="88" y="121"/>
                  </a:lnTo>
                  <a:lnTo>
                    <a:pt x="98" y="108"/>
                  </a:lnTo>
                  <a:lnTo>
                    <a:pt x="109" y="96"/>
                  </a:lnTo>
                  <a:lnTo>
                    <a:pt x="116" y="90"/>
                  </a:lnTo>
                  <a:lnTo>
                    <a:pt x="121" y="84"/>
                  </a:lnTo>
                  <a:lnTo>
                    <a:pt x="135" y="73"/>
                  </a:lnTo>
                  <a:lnTo>
                    <a:pt x="148" y="63"/>
                  </a:lnTo>
                  <a:lnTo>
                    <a:pt x="161" y="53"/>
                  </a:lnTo>
                  <a:lnTo>
                    <a:pt x="175" y="44"/>
                  </a:lnTo>
                  <a:lnTo>
                    <a:pt x="189" y="36"/>
                  </a:lnTo>
                  <a:lnTo>
                    <a:pt x="205" y="29"/>
                  </a:lnTo>
                  <a:lnTo>
                    <a:pt x="212" y="26"/>
                  </a:lnTo>
                  <a:lnTo>
                    <a:pt x="220" y="23"/>
                  </a:lnTo>
                  <a:lnTo>
                    <a:pt x="235" y="16"/>
                  </a:lnTo>
                  <a:lnTo>
                    <a:pt x="252" y="12"/>
                  </a:lnTo>
                  <a:lnTo>
                    <a:pt x="267" y="7"/>
                  </a:lnTo>
                  <a:lnTo>
                    <a:pt x="285" y="4"/>
                  </a:lnTo>
                  <a:lnTo>
                    <a:pt x="301" y="2"/>
                  </a:lnTo>
                  <a:lnTo>
                    <a:pt x="317" y="1"/>
                  </a:lnTo>
                  <a:lnTo>
                    <a:pt x="335" y="0"/>
                  </a:lnTo>
                  <a:lnTo>
                    <a:pt x="350" y="1"/>
                  </a:lnTo>
                  <a:lnTo>
                    <a:pt x="366" y="2"/>
                  </a:lnTo>
                  <a:lnTo>
                    <a:pt x="381" y="3"/>
                  </a:lnTo>
                  <a:lnTo>
                    <a:pt x="396" y="6"/>
                  </a:lnTo>
                  <a:lnTo>
                    <a:pt x="380" y="5"/>
                  </a:lnTo>
                  <a:lnTo>
                    <a:pt x="363" y="4"/>
                  </a:lnTo>
                  <a:lnTo>
                    <a:pt x="348" y="5"/>
                  </a:lnTo>
                  <a:lnTo>
                    <a:pt x="333" y="6"/>
                  </a:lnTo>
                  <a:lnTo>
                    <a:pt x="317" y="7"/>
                  </a:lnTo>
                  <a:lnTo>
                    <a:pt x="303" y="11"/>
                  </a:lnTo>
                  <a:lnTo>
                    <a:pt x="288" y="14"/>
                  </a:lnTo>
                  <a:lnTo>
                    <a:pt x="274" y="18"/>
                  </a:lnTo>
                  <a:lnTo>
                    <a:pt x="259" y="23"/>
                  </a:lnTo>
                  <a:lnTo>
                    <a:pt x="246" y="28"/>
                  </a:lnTo>
                  <a:lnTo>
                    <a:pt x="232" y="34"/>
                  </a:lnTo>
                  <a:lnTo>
                    <a:pt x="220" y="40"/>
                  </a:lnTo>
                  <a:lnTo>
                    <a:pt x="213" y="44"/>
                  </a:lnTo>
                  <a:lnTo>
                    <a:pt x="207" y="48"/>
                  </a:lnTo>
                  <a:lnTo>
                    <a:pt x="195" y="55"/>
                  </a:lnTo>
                  <a:lnTo>
                    <a:pt x="183" y="64"/>
                  </a:lnTo>
                  <a:lnTo>
                    <a:pt x="172" y="73"/>
                  </a:lnTo>
                  <a:lnTo>
                    <a:pt x="161" y="83"/>
                  </a:lnTo>
                  <a:lnTo>
                    <a:pt x="150" y="93"/>
                  </a:lnTo>
                  <a:lnTo>
                    <a:pt x="140" y="104"/>
                  </a:lnTo>
                  <a:lnTo>
                    <a:pt x="130" y="115"/>
                  </a:lnTo>
                  <a:lnTo>
                    <a:pt x="121" y="125"/>
                  </a:lnTo>
                  <a:lnTo>
                    <a:pt x="113" y="137"/>
                  </a:lnTo>
                  <a:lnTo>
                    <a:pt x="105" y="150"/>
                  </a:lnTo>
                  <a:lnTo>
                    <a:pt x="97" y="163"/>
                  </a:lnTo>
                  <a:lnTo>
                    <a:pt x="91" y="176"/>
                  </a:lnTo>
                  <a:lnTo>
                    <a:pt x="85" y="189"/>
                  </a:lnTo>
                  <a:lnTo>
                    <a:pt x="80" y="202"/>
                  </a:lnTo>
                  <a:lnTo>
                    <a:pt x="75" y="216"/>
                  </a:lnTo>
                  <a:lnTo>
                    <a:pt x="71" y="230"/>
                  </a:lnTo>
                  <a:lnTo>
                    <a:pt x="68" y="246"/>
                  </a:lnTo>
                  <a:lnTo>
                    <a:pt x="65" y="260"/>
                  </a:lnTo>
                  <a:lnTo>
                    <a:pt x="63" y="275"/>
                  </a:lnTo>
                  <a:lnTo>
                    <a:pt x="61" y="291"/>
                  </a:lnTo>
                  <a:lnTo>
                    <a:pt x="61" y="306"/>
                  </a:lnTo>
                  <a:lnTo>
                    <a:pt x="61" y="321"/>
                  </a:lnTo>
                  <a:lnTo>
                    <a:pt x="63" y="337"/>
                  </a:lnTo>
                  <a:lnTo>
                    <a:pt x="65" y="352"/>
                  </a:lnTo>
                  <a:lnTo>
                    <a:pt x="68" y="367"/>
                  </a:lnTo>
                  <a:lnTo>
                    <a:pt x="71" y="381"/>
                  </a:lnTo>
                  <a:lnTo>
                    <a:pt x="75" y="396"/>
                  </a:lnTo>
                  <a:lnTo>
                    <a:pt x="80" y="410"/>
                  </a:lnTo>
                  <a:lnTo>
                    <a:pt x="85" y="424"/>
                  </a:lnTo>
                  <a:lnTo>
                    <a:pt x="91" y="437"/>
                  </a:lnTo>
                  <a:lnTo>
                    <a:pt x="97" y="450"/>
                  </a:lnTo>
                  <a:lnTo>
                    <a:pt x="102" y="457"/>
                  </a:lnTo>
                  <a:lnTo>
                    <a:pt x="105" y="462"/>
                  </a:lnTo>
                  <a:lnTo>
                    <a:pt x="113" y="474"/>
                  </a:lnTo>
                  <a:lnTo>
                    <a:pt x="121" y="486"/>
                  </a:lnTo>
                  <a:lnTo>
                    <a:pt x="130" y="498"/>
                  </a:lnTo>
                  <a:lnTo>
                    <a:pt x="140" y="509"/>
                  </a:lnTo>
                  <a:lnTo>
                    <a:pt x="150" y="519"/>
                  </a:lnTo>
                  <a:lnTo>
                    <a:pt x="161" y="529"/>
                  </a:lnTo>
                  <a:lnTo>
                    <a:pt x="172" y="539"/>
                  </a:lnTo>
                  <a:lnTo>
                    <a:pt x="183" y="548"/>
                  </a:lnTo>
                  <a:lnTo>
                    <a:pt x="195" y="556"/>
                  </a:lnTo>
                  <a:lnTo>
                    <a:pt x="207" y="564"/>
                  </a:lnTo>
                  <a:lnTo>
                    <a:pt x="220" y="572"/>
                  </a:lnTo>
                  <a:lnTo>
                    <a:pt x="232" y="578"/>
                  </a:lnTo>
                  <a:lnTo>
                    <a:pt x="246" y="584"/>
                  </a:lnTo>
                  <a:lnTo>
                    <a:pt x="259" y="589"/>
                  </a:lnTo>
                  <a:lnTo>
                    <a:pt x="274" y="595"/>
                  </a:lnTo>
                  <a:lnTo>
                    <a:pt x="288" y="598"/>
                  </a:lnTo>
                  <a:lnTo>
                    <a:pt x="303" y="602"/>
                  </a:lnTo>
                  <a:lnTo>
                    <a:pt x="317" y="605"/>
                  </a:lnTo>
                  <a:lnTo>
                    <a:pt x="333" y="607"/>
                  </a:lnTo>
                  <a:lnTo>
                    <a:pt x="348" y="608"/>
                  </a:lnTo>
                  <a:lnTo>
                    <a:pt x="363" y="608"/>
                  </a:lnTo>
                  <a:lnTo>
                    <a:pt x="379" y="608"/>
                  </a:lnTo>
                  <a:lnTo>
                    <a:pt x="394" y="607"/>
                  </a:lnTo>
                  <a:lnTo>
                    <a:pt x="409" y="605"/>
                  </a:lnTo>
                  <a:lnTo>
                    <a:pt x="424" y="602"/>
                  </a:lnTo>
                  <a:lnTo>
                    <a:pt x="439" y="599"/>
                  </a:lnTo>
                  <a:lnTo>
                    <a:pt x="446" y="597"/>
                  </a:lnTo>
                  <a:lnTo>
                    <a:pt x="453" y="595"/>
                  </a:lnTo>
                  <a:lnTo>
                    <a:pt x="466" y="590"/>
                  </a:lnTo>
                  <a:lnTo>
                    <a:pt x="481" y="585"/>
                  </a:lnTo>
                  <a:lnTo>
                    <a:pt x="494" y="578"/>
                  </a:lnTo>
                  <a:lnTo>
                    <a:pt x="507" y="572"/>
                  </a:lnTo>
                  <a:lnTo>
                    <a:pt x="519" y="565"/>
                  </a:lnTo>
                  <a:lnTo>
                    <a:pt x="532" y="558"/>
                  </a:lnTo>
                  <a:lnTo>
                    <a:pt x="543" y="549"/>
                  </a:lnTo>
                  <a:lnTo>
                    <a:pt x="555" y="540"/>
                  </a:lnTo>
                  <a:lnTo>
                    <a:pt x="566" y="530"/>
                  </a:lnTo>
                  <a:lnTo>
                    <a:pt x="576" y="520"/>
                  </a:lnTo>
                  <a:lnTo>
                    <a:pt x="586" y="511"/>
                  </a:lnTo>
                  <a:lnTo>
                    <a:pt x="596" y="500"/>
                  </a:lnTo>
                  <a:lnTo>
                    <a:pt x="604" y="489"/>
                  </a:lnTo>
                  <a:lnTo>
                    <a:pt x="613" y="477"/>
                  </a:lnTo>
                  <a:lnTo>
                    <a:pt x="621" y="465"/>
                  </a:lnTo>
                  <a:lnTo>
                    <a:pt x="628" y="451"/>
                  </a:lnTo>
                  <a:lnTo>
                    <a:pt x="635" y="439"/>
                  </a:lnTo>
                  <a:lnTo>
                    <a:pt x="642" y="426"/>
                  </a:lnTo>
                  <a:lnTo>
                    <a:pt x="647" y="412"/>
                  </a:lnTo>
                  <a:lnTo>
                    <a:pt x="651" y="399"/>
                  </a:lnTo>
                  <a:lnTo>
                    <a:pt x="654" y="391"/>
                  </a:lnTo>
                  <a:lnTo>
                    <a:pt x="656" y="385"/>
                  </a:lnTo>
                  <a:lnTo>
                    <a:pt x="659" y="369"/>
                  </a:lnTo>
                  <a:lnTo>
                    <a:pt x="662" y="355"/>
                  </a:lnTo>
                  <a:lnTo>
                    <a:pt x="663" y="340"/>
                  </a:lnTo>
                  <a:lnTo>
                    <a:pt x="666" y="325"/>
                  </a:lnTo>
                  <a:lnTo>
                    <a:pt x="666" y="309"/>
                  </a:lnTo>
                  <a:lnTo>
                    <a:pt x="668" y="325"/>
                  </a:lnTo>
                  <a:lnTo>
                    <a:pt x="669" y="339"/>
                  </a:lnTo>
                  <a:lnTo>
                    <a:pt x="670" y="354"/>
                  </a:lnTo>
                  <a:lnTo>
                    <a:pt x="670" y="369"/>
                  </a:lnTo>
                  <a:lnTo>
                    <a:pt x="670" y="389"/>
                  </a:lnTo>
                  <a:lnTo>
                    <a:pt x="669" y="408"/>
                  </a:lnTo>
                  <a:lnTo>
                    <a:pt x="667" y="426"/>
                  </a:lnTo>
                  <a:lnTo>
                    <a:pt x="663" y="444"/>
                  </a:lnTo>
                  <a:lnTo>
                    <a:pt x="659" y="462"/>
                  </a:lnTo>
                  <a:lnTo>
                    <a:pt x="655" y="480"/>
                  </a:lnTo>
                  <a:lnTo>
                    <a:pt x="650" y="496"/>
                  </a:lnTo>
                  <a:lnTo>
                    <a:pt x="644" y="514"/>
                  </a:lnTo>
                  <a:lnTo>
                    <a:pt x="637" y="530"/>
                  </a:lnTo>
                  <a:lnTo>
                    <a:pt x="630" y="546"/>
                  </a:lnTo>
                  <a:lnTo>
                    <a:pt x="622" y="561"/>
                  </a:lnTo>
                  <a:lnTo>
                    <a:pt x="613" y="576"/>
                  </a:lnTo>
                  <a:lnTo>
                    <a:pt x="603" y="590"/>
                  </a:lnTo>
                  <a:lnTo>
                    <a:pt x="593" y="605"/>
                  </a:lnTo>
                  <a:lnTo>
                    <a:pt x="584" y="618"/>
                  </a:lnTo>
                  <a:lnTo>
                    <a:pt x="573" y="631"/>
                  </a:lnTo>
                  <a:lnTo>
                    <a:pt x="561" y="643"/>
                  </a:lnTo>
                  <a:lnTo>
                    <a:pt x="554" y="649"/>
                  </a:lnTo>
                  <a:lnTo>
                    <a:pt x="548" y="655"/>
                  </a:lnTo>
                  <a:lnTo>
                    <a:pt x="535" y="666"/>
                  </a:lnTo>
                  <a:lnTo>
                    <a:pt x="522" y="676"/>
                  </a:lnTo>
                  <a:lnTo>
                    <a:pt x="509" y="686"/>
                  </a:lnTo>
                  <a:lnTo>
                    <a:pt x="495" y="694"/>
                  </a:lnTo>
                  <a:lnTo>
                    <a:pt x="481" y="703"/>
                  </a:lnTo>
                  <a:lnTo>
                    <a:pt x="465" y="711"/>
                  </a:lnTo>
                  <a:lnTo>
                    <a:pt x="458" y="714"/>
                  </a:lnTo>
                  <a:lnTo>
                    <a:pt x="450" y="717"/>
                  </a:lnTo>
                  <a:lnTo>
                    <a:pt x="435" y="723"/>
                  </a:lnTo>
                  <a:lnTo>
                    <a:pt x="419" y="728"/>
                  </a:lnTo>
                  <a:lnTo>
                    <a:pt x="403" y="732"/>
                  </a:lnTo>
                  <a:lnTo>
                    <a:pt x="386" y="735"/>
                  </a:lnTo>
                  <a:lnTo>
                    <a:pt x="369" y="737"/>
                  </a:lnTo>
                  <a:lnTo>
                    <a:pt x="352" y="739"/>
                  </a:lnTo>
                  <a:lnTo>
                    <a:pt x="335" y="739"/>
                  </a:lnTo>
                  <a:lnTo>
                    <a:pt x="317" y="739"/>
                  </a:lnTo>
                  <a:lnTo>
                    <a:pt x="301" y="737"/>
                  </a:lnTo>
                  <a:lnTo>
                    <a:pt x="292" y="736"/>
                  </a:lnTo>
                  <a:lnTo>
                    <a:pt x="285" y="735"/>
                  </a:lnTo>
                  <a:lnTo>
                    <a:pt x="267" y="732"/>
                  </a:lnTo>
                  <a:lnTo>
                    <a:pt x="252" y="728"/>
                  </a:lnTo>
                  <a:lnTo>
                    <a:pt x="235" y="723"/>
                  </a:lnTo>
                  <a:lnTo>
                    <a:pt x="220" y="717"/>
                  </a:lnTo>
                  <a:lnTo>
                    <a:pt x="205" y="711"/>
                  </a:lnTo>
                  <a:lnTo>
                    <a:pt x="189" y="703"/>
                  </a:lnTo>
                  <a:lnTo>
                    <a:pt x="175" y="694"/>
                  </a:lnTo>
                  <a:lnTo>
                    <a:pt x="161" y="686"/>
                  </a:lnTo>
                  <a:lnTo>
                    <a:pt x="148" y="676"/>
                  </a:lnTo>
                  <a:lnTo>
                    <a:pt x="135" y="666"/>
                  </a:lnTo>
                  <a:lnTo>
                    <a:pt x="121" y="655"/>
                  </a:lnTo>
                  <a:lnTo>
                    <a:pt x="109" y="643"/>
                  </a:lnTo>
                  <a:lnTo>
                    <a:pt x="98" y="631"/>
                  </a:lnTo>
                  <a:lnTo>
                    <a:pt x="88" y="618"/>
                  </a:lnTo>
                  <a:lnTo>
                    <a:pt x="77" y="605"/>
                  </a:lnTo>
                  <a:lnTo>
                    <a:pt x="67" y="590"/>
                  </a:lnTo>
                  <a:lnTo>
                    <a:pt x="57" y="576"/>
                  </a:lnTo>
                  <a:lnTo>
                    <a:pt x="48" y="561"/>
                  </a:lnTo>
                  <a:lnTo>
                    <a:pt x="40" y="546"/>
                  </a:lnTo>
                  <a:lnTo>
                    <a:pt x="33" y="530"/>
                  </a:lnTo>
                  <a:lnTo>
                    <a:pt x="26" y="514"/>
                  </a:lnTo>
                  <a:lnTo>
                    <a:pt x="21" y="496"/>
                  </a:lnTo>
                  <a:lnTo>
                    <a:pt x="15" y="480"/>
                  </a:lnTo>
                  <a:lnTo>
                    <a:pt x="11" y="462"/>
                  </a:lnTo>
                  <a:lnTo>
                    <a:pt x="7" y="444"/>
                  </a:lnTo>
                  <a:lnTo>
                    <a:pt x="4" y="426"/>
                  </a:lnTo>
                  <a:lnTo>
                    <a:pt x="2" y="408"/>
                  </a:lnTo>
                  <a:lnTo>
                    <a:pt x="1" y="389"/>
                  </a:lnTo>
                  <a:lnTo>
                    <a:pt x="0" y="3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6909" name="Oval 45"/>
            <p:cNvSpPr>
              <a:spLocks noChangeArrowheads="1"/>
            </p:cNvSpPr>
            <p:nvPr/>
          </p:nvSpPr>
          <p:spPr bwMode="auto">
            <a:xfrm>
              <a:off x="3675" y="186"/>
              <a:ext cx="127" cy="127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16937" name="Group 73"/>
          <p:cNvGrpSpPr>
            <a:grpSpLocks/>
          </p:cNvGrpSpPr>
          <p:nvPr/>
        </p:nvGrpSpPr>
        <p:grpSpPr bwMode="auto">
          <a:xfrm>
            <a:off x="292100" y="1370014"/>
            <a:ext cx="8547100" cy="1404938"/>
            <a:chOff x="184" y="863"/>
            <a:chExt cx="5384" cy="885"/>
          </a:xfrm>
        </p:grpSpPr>
        <p:grpSp>
          <p:nvGrpSpPr>
            <p:cNvPr id="1316911" name="Group 47"/>
            <p:cNvGrpSpPr>
              <a:grpSpLocks/>
            </p:cNvGrpSpPr>
            <p:nvPr/>
          </p:nvGrpSpPr>
          <p:grpSpPr bwMode="auto">
            <a:xfrm>
              <a:off x="432" y="1344"/>
              <a:ext cx="5136" cy="212"/>
              <a:chOff x="432" y="1559"/>
              <a:chExt cx="5136" cy="212"/>
            </a:xfrm>
          </p:grpSpPr>
          <p:sp>
            <p:nvSpPr>
              <p:cNvPr id="1316912" name="Text Box 48"/>
              <p:cNvSpPr txBox="1">
                <a:spLocks noChangeArrowheads="1"/>
              </p:cNvSpPr>
              <p:nvPr/>
            </p:nvSpPr>
            <p:spPr bwMode="auto">
              <a:xfrm>
                <a:off x="432" y="1559"/>
                <a:ext cx="1153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Zend Framework</a:t>
                </a:r>
              </a:p>
            </p:txBody>
          </p:sp>
          <p:sp>
            <p:nvSpPr>
              <p:cNvPr id="1316913" name="Text Box 49"/>
              <p:cNvSpPr txBox="1">
                <a:spLocks noChangeArrowheads="1"/>
              </p:cNvSpPr>
              <p:nvPr/>
            </p:nvSpPr>
            <p:spPr bwMode="auto">
              <a:xfrm>
                <a:off x="2208" y="1559"/>
                <a:ext cx="3360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Powerful new framework speed development</a:t>
                </a:r>
              </a:p>
            </p:txBody>
          </p:sp>
        </p:grpSp>
        <p:sp>
          <p:nvSpPr>
            <p:cNvPr id="1316915" name="Text Box 51"/>
            <p:cNvSpPr txBox="1">
              <a:spLocks noChangeArrowheads="1"/>
            </p:cNvSpPr>
            <p:nvPr/>
          </p:nvSpPr>
          <p:spPr bwMode="auto">
            <a:xfrm>
              <a:off x="184" y="863"/>
              <a:ext cx="1008" cy="233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>
                  <a:solidFill>
                    <a:srgbClr val="00517A"/>
                  </a:solidFill>
                  <a:latin typeface="+mn-lt"/>
                  <a:cs typeface="+mn-cs"/>
                </a:rPr>
                <a:t>Enhanced</a:t>
              </a:r>
            </a:p>
          </p:txBody>
        </p:sp>
        <p:grpSp>
          <p:nvGrpSpPr>
            <p:cNvPr id="1316916" name="Group 52"/>
            <p:cNvGrpSpPr>
              <a:grpSpLocks/>
            </p:cNvGrpSpPr>
            <p:nvPr/>
          </p:nvGrpSpPr>
          <p:grpSpPr bwMode="auto">
            <a:xfrm>
              <a:off x="432" y="1036"/>
              <a:ext cx="5136" cy="212"/>
              <a:chOff x="432" y="1012"/>
              <a:chExt cx="5136" cy="212"/>
            </a:xfrm>
          </p:grpSpPr>
          <p:sp>
            <p:nvSpPr>
              <p:cNvPr id="1316917" name="Text Box 53"/>
              <p:cNvSpPr txBox="1">
                <a:spLocks noChangeArrowheads="1"/>
              </p:cNvSpPr>
              <p:nvPr/>
            </p:nvSpPr>
            <p:spPr bwMode="auto">
              <a:xfrm>
                <a:off x="432" y="1012"/>
                <a:ext cx="1153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  <a:buFont typeface="Wingdings" pitchFamily="2" charset="2"/>
                  <a:buNone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Integration</a:t>
                </a:r>
              </a:p>
            </p:txBody>
          </p:sp>
          <p:sp>
            <p:nvSpPr>
              <p:cNvPr id="1316918" name="Text Box 54"/>
              <p:cNvSpPr txBox="1">
                <a:spLocks noChangeArrowheads="1"/>
              </p:cNvSpPr>
              <p:nvPr/>
            </p:nvSpPr>
            <p:spPr bwMode="auto">
              <a:xfrm>
                <a:off x="2208" y="1012"/>
                <a:ext cx="3360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  <a:buFont typeface="Wingdings" pitchFamily="2" charset="2"/>
                  <a:buNone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Database access, Web Services, LDAP, etc.</a:t>
                </a:r>
              </a:p>
            </p:txBody>
          </p:sp>
          <p:cxnSp>
            <p:nvCxnSpPr>
              <p:cNvPr id="1316919" name="AutoShape 55"/>
              <p:cNvCxnSpPr>
                <a:cxnSpLocks noChangeShapeType="1"/>
              </p:cNvCxnSpPr>
              <p:nvPr/>
            </p:nvCxnSpPr>
            <p:spPr bwMode="auto">
              <a:xfrm flipV="1">
                <a:off x="1632" y="1080"/>
                <a:ext cx="528" cy="1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</p:spPr>
          </p:cxnSp>
        </p:grpSp>
        <p:grpSp>
          <p:nvGrpSpPr>
            <p:cNvPr id="1316920" name="Group 56"/>
            <p:cNvGrpSpPr>
              <a:grpSpLocks/>
            </p:cNvGrpSpPr>
            <p:nvPr/>
          </p:nvGrpSpPr>
          <p:grpSpPr bwMode="auto">
            <a:xfrm>
              <a:off x="432" y="1179"/>
              <a:ext cx="5136" cy="212"/>
              <a:chOff x="432" y="1194"/>
              <a:chExt cx="5136" cy="212"/>
            </a:xfrm>
          </p:grpSpPr>
          <p:sp>
            <p:nvSpPr>
              <p:cNvPr id="1316921" name="Text Box 57"/>
              <p:cNvSpPr txBox="1">
                <a:spLocks noChangeArrowheads="1"/>
              </p:cNvSpPr>
              <p:nvPr/>
            </p:nvSpPr>
            <p:spPr bwMode="auto">
              <a:xfrm>
                <a:off x="432" y="1215"/>
                <a:ext cx="1153" cy="18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Performance</a:t>
                </a:r>
              </a:p>
            </p:txBody>
          </p:sp>
          <p:sp>
            <p:nvSpPr>
              <p:cNvPr id="1316922" name="Text Box 58"/>
              <p:cNvSpPr txBox="1">
                <a:spLocks noChangeArrowheads="1"/>
              </p:cNvSpPr>
              <p:nvPr/>
            </p:nvSpPr>
            <p:spPr bwMode="auto">
              <a:xfrm>
                <a:off x="2208" y="1194"/>
                <a:ext cx="3360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Bundled Zend Accelerator, Optimizer and Enabler</a:t>
                </a:r>
              </a:p>
            </p:txBody>
          </p:sp>
        </p:grpSp>
        <p:grpSp>
          <p:nvGrpSpPr>
            <p:cNvPr id="1316928" name="Group 64"/>
            <p:cNvGrpSpPr>
              <a:grpSpLocks/>
            </p:cNvGrpSpPr>
            <p:nvPr/>
          </p:nvGrpSpPr>
          <p:grpSpPr bwMode="auto">
            <a:xfrm>
              <a:off x="431" y="1536"/>
              <a:ext cx="5137" cy="212"/>
              <a:chOff x="431" y="1579"/>
              <a:chExt cx="5137" cy="212"/>
            </a:xfrm>
          </p:grpSpPr>
          <p:sp>
            <p:nvSpPr>
              <p:cNvPr id="1316929" name="Text Box 65"/>
              <p:cNvSpPr txBox="1">
                <a:spLocks noChangeArrowheads="1"/>
              </p:cNvSpPr>
              <p:nvPr/>
            </p:nvSpPr>
            <p:spPr bwMode="auto">
              <a:xfrm>
                <a:off x="431" y="1589"/>
                <a:ext cx="1153" cy="18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GUI Console</a:t>
                </a:r>
              </a:p>
            </p:txBody>
          </p:sp>
          <p:sp>
            <p:nvSpPr>
              <p:cNvPr id="1316930" name="Text Box 66"/>
              <p:cNvSpPr txBox="1">
                <a:spLocks noChangeArrowheads="1"/>
              </p:cNvSpPr>
              <p:nvPr/>
            </p:nvSpPr>
            <p:spPr bwMode="auto">
              <a:xfrm>
                <a:off x="2208" y="1579"/>
                <a:ext cx="3360" cy="212"/>
              </a:xfrm>
              <a:prstGeom prst="rect">
                <a:avLst/>
              </a:prstGeom>
              <a:noFill/>
              <a:ln w="12700" cap="sq" algn="ctr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rgbClr val="FF6600"/>
                  </a:buClr>
                  <a:buSzPct val="110000"/>
                </a:pPr>
                <a:r>
                  <a:rPr lang="en-US" b="0" dirty="0">
                    <a:solidFill>
                      <a:srgbClr val="00517A"/>
                    </a:solidFill>
                    <a:latin typeface="Century Gothic" pitchFamily="34" charset="0"/>
                    <a:cs typeface="+mn-cs"/>
                  </a:rPr>
                  <a:t>Simplified PHP Configuration</a:t>
                </a:r>
              </a:p>
            </p:txBody>
          </p:sp>
        </p:grpSp>
      </p:grpSp>
      <p:grpSp>
        <p:nvGrpSpPr>
          <p:cNvPr id="1316940" name="Group 76"/>
          <p:cNvGrpSpPr>
            <a:grpSpLocks/>
          </p:cNvGrpSpPr>
          <p:nvPr/>
        </p:nvGrpSpPr>
        <p:grpSpPr bwMode="auto">
          <a:xfrm>
            <a:off x="685800" y="5229225"/>
            <a:ext cx="8154988" cy="485775"/>
            <a:chOff x="431" y="3342"/>
            <a:chExt cx="5137" cy="306"/>
          </a:xfrm>
        </p:grpSpPr>
        <p:sp>
          <p:nvSpPr>
            <p:cNvPr id="1316941" name="Text Box 77"/>
            <p:cNvSpPr txBox="1">
              <a:spLocks noChangeArrowheads="1"/>
            </p:cNvSpPr>
            <p:nvPr/>
          </p:nvSpPr>
          <p:spPr bwMode="auto">
            <a:xfrm>
              <a:off x="431" y="3342"/>
              <a:ext cx="1345" cy="306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rgbClr val="FF6600"/>
                </a:buClr>
                <a:buSzPct val="110000"/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Zend Developer Zone</a:t>
              </a:r>
            </a:p>
          </p:txBody>
        </p:sp>
        <p:sp>
          <p:nvSpPr>
            <p:cNvPr id="1316942" name="Text Box 78"/>
            <p:cNvSpPr txBox="1">
              <a:spLocks noChangeArrowheads="1"/>
            </p:cNvSpPr>
            <p:nvPr/>
          </p:nvSpPr>
          <p:spPr bwMode="auto">
            <a:xfrm>
              <a:off x="2208" y="3388"/>
              <a:ext cx="3360" cy="212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rgbClr val="FF6600"/>
                </a:buClr>
                <a:buSzPct val="110000"/>
              </a:pPr>
              <a:r>
                <a:rPr lang="en-US" b="0" dirty="0">
                  <a:solidFill>
                    <a:srgbClr val="00517A"/>
                  </a:solidFill>
                  <a:latin typeface="Century Gothic" pitchFamily="34" charset="0"/>
                  <a:cs typeface="+mn-cs"/>
                </a:rPr>
                <a:t>A community for PHP developers</a:t>
              </a:r>
            </a:p>
          </p:txBody>
        </p:sp>
      </p:grpSp>
      <p:cxnSp>
        <p:nvCxnSpPr>
          <p:cNvPr id="69" name="AutoShape 55"/>
          <p:cNvCxnSpPr>
            <a:cxnSpLocks noChangeShapeType="1"/>
          </p:cNvCxnSpPr>
          <p:nvPr/>
        </p:nvCxnSpPr>
        <p:spPr bwMode="auto">
          <a:xfrm flipV="1">
            <a:off x="2590800" y="19812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0" name="AutoShape 55"/>
          <p:cNvCxnSpPr>
            <a:cxnSpLocks noChangeShapeType="1"/>
          </p:cNvCxnSpPr>
          <p:nvPr/>
        </p:nvCxnSpPr>
        <p:spPr bwMode="auto">
          <a:xfrm flipV="1">
            <a:off x="2590800" y="22860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1" name="AutoShape 55"/>
          <p:cNvCxnSpPr>
            <a:cxnSpLocks noChangeShapeType="1"/>
          </p:cNvCxnSpPr>
          <p:nvPr/>
        </p:nvCxnSpPr>
        <p:spPr bwMode="auto">
          <a:xfrm flipV="1">
            <a:off x="2590800" y="25908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2" name="AutoShape 55"/>
          <p:cNvCxnSpPr>
            <a:cxnSpLocks noChangeShapeType="1"/>
          </p:cNvCxnSpPr>
          <p:nvPr/>
        </p:nvCxnSpPr>
        <p:spPr bwMode="auto">
          <a:xfrm flipV="1">
            <a:off x="2590800" y="32004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3" name="AutoShape 55"/>
          <p:cNvCxnSpPr>
            <a:cxnSpLocks noChangeShapeType="1"/>
          </p:cNvCxnSpPr>
          <p:nvPr/>
        </p:nvCxnSpPr>
        <p:spPr bwMode="auto">
          <a:xfrm flipV="1">
            <a:off x="2590800" y="35814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4" name="AutoShape 55"/>
          <p:cNvCxnSpPr>
            <a:cxnSpLocks noChangeShapeType="1"/>
          </p:cNvCxnSpPr>
          <p:nvPr/>
        </p:nvCxnSpPr>
        <p:spPr bwMode="auto">
          <a:xfrm flipV="1">
            <a:off x="2590800" y="41148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5" name="AutoShape 55"/>
          <p:cNvCxnSpPr>
            <a:cxnSpLocks noChangeShapeType="1"/>
          </p:cNvCxnSpPr>
          <p:nvPr/>
        </p:nvCxnSpPr>
        <p:spPr bwMode="auto">
          <a:xfrm flipV="1">
            <a:off x="2590800" y="47244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6" name="AutoShape 55"/>
          <p:cNvCxnSpPr>
            <a:cxnSpLocks noChangeShapeType="1"/>
          </p:cNvCxnSpPr>
          <p:nvPr/>
        </p:nvCxnSpPr>
        <p:spPr bwMode="auto">
          <a:xfrm flipV="1">
            <a:off x="2590800" y="50292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77" name="AutoShape 55"/>
          <p:cNvCxnSpPr>
            <a:cxnSpLocks noChangeShapeType="1"/>
          </p:cNvCxnSpPr>
          <p:nvPr/>
        </p:nvCxnSpPr>
        <p:spPr bwMode="auto">
          <a:xfrm flipV="1">
            <a:off x="2590800" y="5410200"/>
            <a:ext cx="838200" cy="1587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# </a:t>
            </a:r>
            <a:fld id="{F319EA15-B62B-451C-9ED3-D9991B123765}" type="slidenum">
              <a:rPr lang="en-US"/>
              <a:pPr/>
              <a:t>9</a:t>
            </a:fld>
            <a:endParaRPr lang="en-US"/>
          </a:p>
        </p:txBody>
      </p:sp>
      <p:sp>
        <p:nvSpPr>
          <p:cNvPr id="157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157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Collaboration Press Release</a:t>
            </a:r>
          </a:p>
          <a:p>
            <a:pPr lvl="1"/>
            <a:r>
              <a:rPr lang="en-US" dirty="0">
                <a:hlinkClick r:id="rId3"/>
              </a:rPr>
              <a:t>http://www.microsoft.com/presspass/press/2006/oct06/10-31MSZendPR.mspx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IIS FastCGI Technical Preview</a:t>
            </a:r>
          </a:p>
          <a:p>
            <a:pPr lvl="1"/>
            <a:r>
              <a:rPr lang="en-US" dirty="0" smtClean="0">
                <a:hlinkClick r:id="rId4"/>
              </a:rPr>
              <a:t>http://www.iis.net/default.aspx?tabid=1000051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Zend </a:t>
            </a:r>
            <a:r>
              <a:rPr lang="en-US" dirty="0"/>
              <a:t>Core</a:t>
            </a:r>
          </a:p>
          <a:p>
            <a:pPr lvl="1"/>
            <a:r>
              <a:rPr lang="en-US" dirty="0">
                <a:hlinkClick r:id="rId5"/>
              </a:rPr>
              <a:t>http://www.zend.com/products/zend_core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MPUS_NAME" val="zend"/>
  <p:tag name="SLIDEID" val="101"/>
  <p:tag name="SLIDEFILENAME" val="What_s_New___101.JPG"/>
</p:tagLst>
</file>

<file path=ppt/theme/theme1.xml><?xml version="1.0" encoding="utf-8"?>
<a:theme xmlns:a="http://schemas.openxmlformats.org/drawingml/2006/main" name="Zend XE New">
  <a:themeElements>
    <a:clrScheme name="Zend XE New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Zend XE New">
      <a:majorFont>
        <a:latin typeface="Century Gothic"/>
        <a:ea typeface="Arial Unicode MS"/>
        <a:cs typeface="Arial Unicode MS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Zend XE New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nd XE New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nd XE New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0B4985984C4204841A6EC45AEE66C31D7" ma:contentTypeVersion="0" ma:contentTypeDescription="Create a new document." ma:contentTypeScope="" ma:versionID="920cb0b3280d5e9a82182e30510a110e">
  <xsd:schema xmlns:xsd="http://www.w3.org/2001/XMLSchema" xmlns:p="http://schemas.microsoft.com/office/2006/metadata/properties" xmlns:ns2="845998B4-20C4-4148-A6EC-45AEE66C31D7" targetNamespace="http://schemas.microsoft.com/office/2006/metadata/properties" ma:root="true" ma:fieldsID="4dada2d9acd4eebc7813f49ee251ca83" ns2:_="">
    <xsd:import namespace="845998B4-20C4-4148-A6EC-45AEE66C31D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SPSDescriptio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45998B4-20C4-4148-A6EC-45AEE66C31D7" elementFormDefault="qualified">
    <xsd:import namespace="http://schemas.microsoft.com/office/2006/documentManagement/types"/>
    <xsd:element name="Owner" ma:index="8" nillable="true" ma:displayName="Owner" ma:internalName="Owner">
      <xsd:simpleType>
        <xsd:restriction base="dms:Text"/>
      </xsd:simpleType>
    </xsd:element>
    <xsd:element name="SPSDescription" ma:index="9" nillable="true" ma:displayName="Description" ma:internalName="SPSDescription">
      <xsd:simpleType>
        <xsd:restriction base="dms:Note"/>
      </xsd:simpleType>
    </xsd:element>
    <xsd:element name="Status" ma:index="10" nillable="true" ma:displayName="Status" ma:internalName="Status">
      <xsd:simpleType>
        <xsd:restriction base="dms:Choice">
          <xsd:enumeration value="Rough"/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Status xmlns="845998B4-20C4-4148-A6EC-45AEE66C31D7" xsi:nil="true"/>
    <SPSDescription xmlns="845998B4-20C4-4148-A6EC-45AEE66C31D7" xsi:nil="true"/>
    <Owner xmlns="845998B4-20C4-4148-A6EC-45AEE66C31D7" xsi:nil="true"/>
  </documentManagement>
</p:properties>
</file>

<file path=customXml/itemProps1.xml><?xml version="1.0" encoding="utf-8"?>
<ds:datastoreItem xmlns:ds="http://schemas.openxmlformats.org/officeDocument/2006/customXml" ds:itemID="{AE62669A-8D99-4096-AF47-A2289DBD3124}"/>
</file>

<file path=customXml/itemProps2.xml><?xml version="1.0" encoding="utf-8"?>
<ds:datastoreItem xmlns:ds="http://schemas.openxmlformats.org/officeDocument/2006/customXml" ds:itemID="{FA487CA5-9218-4444-8755-04C4BD66B513}"/>
</file>

<file path=customXml/itemProps3.xml><?xml version="1.0" encoding="utf-8"?>
<ds:datastoreItem xmlns:ds="http://schemas.openxmlformats.org/officeDocument/2006/customXml" ds:itemID="{FA187D1D-E9C2-4A87-95A5-014A8903D8B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PresentationFormat>Affichage à l'écran (4:3)</PresentationFormat>
  <Paragraphs>179</Paragraphs>
  <Slides>11</Slides>
  <Notes>11</Notes>
  <HiddenSlides>1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Zend XE New</vt:lpstr>
      <vt:lpstr>Zend and Microsoft deliver production quality PHP</vt:lpstr>
      <vt:lpstr>Zend &amp; Microsoft Partnership</vt:lpstr>
      <vt:lpstr>Collaboration</vt:lpstr>
      <vt:lpstr>Technology</vt:lpstr>
      <vt:lpstr>What Windows Offers PHP</vt:lpstr>
      <vt:lpstr>Diapositive 6</vt:lpstr>
      <vt:lpstr>Zend Core Architecture</vt:lpstr>
      <vt:lpstr>Diapositive 8</vt:lpstr>
      <vt:lpstr>Resources</vt:lpstr>
      <vt:lpstr>Thank you!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2008-05-27T09:54:09Z</dcterms:modified>
</cp:coreProperties>
</file>